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Override PartName="/ppt/notesSlides/notesSlide4.xml" ContentType="application/vnd.openxmlformats-officedocument.presentationml.notesSlide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674" r:id="rId2"/>
    <p:sldId id="676" r:id="rId3"/>
    <p:sldId id="677" r:id="rId4"/>
    <p:sldId id="678" r:id="rId5"/>
    <p:sldId id="679" r:id="rId6"/>
    <p:sldId id="675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3366FF"/>
    <a:srgbClr val="CCFF33"/>
    <a:srgbClr val="0066FF"/>
    <a:srgbClr val="000000"/>
    <a:srgbClr val="00FF00"/>
    <a:srgbClr val="FF0066"/>
    <a:srgbClr val="0066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napVertSplitter="1">
    <p:restoredLeft sz="15521" autoAdjust="0"/>
    <p:restoredTop sz="90181" autoAdjust="0"/>
  </p:normalViewPr>
  <p:slideViewPr>
    <p:cSldViewPr>
      <p:cViewPr>
        <p:scale>
          <a:sx n="100" d="100"/>
          <a:sy n="100" d="100"/>
        </p:scale>
        <p:origin x="-976" y="-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5665EFE-0042-E847-9BEF-6D54E84F6F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rgbClr val="006600"/>
                </a:solidFill>
              </a:defRPr>
            </a:lvl1pPr>
          </a:lstStyle>
          <a:p>
            <a:fld id="{BFD5407F-0827-A748-9C6A-24E8E8D28D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6BDC813-7698-534E-ABCA-1DA6451D4310}" type="slidenum">
              <a:rPr lang="en-US"/>
              <a:pPr/>
              <a:t>1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4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2735F40-6F28-5847-9DCE-1D929804F821}" type="slidenum">
              <a:rPr lang="en-US"/>
              <a:pPr/>
              <a:t>2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43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8B6E3AE-DEFD-F84C-A658-6B7FF4E2D7B7}" type="slidenum">
              <a:rPr lang="en-US"/>
              <a:pPr/>
              <a:t>3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43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66378ED-17AE-8D47-A6AA-24A725FB466E}" type="slidenum">
              <a:rPr lang="en-US"/>
              <a:pPr/>
              <a:t>4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43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D07FF2-972D-5747-90D1-507D891F473E}" type="slidenum">
              <a:rPr lang="en-US"/>
              <a:pPr/>
              <a:t>5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43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5A76DC9-9EBE-EA4B-82FF-8894ACB8B341}" type="slidenum">
              <a:rPr lang="en-US"/>
              <a:pPr/>
              <a:t>6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4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2098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4770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153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114800" cy="4910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719263"/>
            <a:ext cx="4114800" cy="4910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153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382000" cy="4910137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114800" cy="4910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719263"/>
            <a:ext cx="4114800" cy="4910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8229600" y="76200"/>
            <a:ext cx="0" cy="11430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  <a:cs typeface="+mn-cs"/>
            </a:endParaRPr>
          </a:p>
        </p:txBody>
      </p:sp>
      <p:sp>
        <p:nvSpPr>
          <p:cNvPr id="10243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815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4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382000" cy="491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" name="Group 10"/>
          <p:cNvGrpSpPr>
            <a:grpSpLocks/>
          </p:cNvGrpSpPr>
          <p:nvPr userDrawn="1"/>
        </p:nvGrpSpPr>
        <p:grpSpPr bwMode="auto">
          <a:xfrm>
            <a:off x="8305800" y="76200"/>
            <a:ext cx="685800" cy="1143000"/>
            <a:chOff x="5136" y="960"/>
            <a:chExt cx="528" cy="864"/>
          </a:xfrm>
        </p:grpSpPr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136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248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360" y="960"/>
              <a:ext cx="82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136" y="1072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248" y="1072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360" y="1072"/>
              <a:ext cx="82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472" y="1072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136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248" y="1184"/>
              <a:ext cx="77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360" y="1184"/>
              <a:ext cx="82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585" y="1184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136" y="1296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248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360" y="1296"/>
              <a:ext cx="82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136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248" y="1408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360" y="1408"/>
              <a:ext cx="82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585" y="1408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136" y="1520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248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360" y="1520"/>
              <a:ext cx="82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136" y="1632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248" y="1632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360" y="1632"/>
              <a:ext cx="82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632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4" name="Oval 40"/>
            <p:cNvSpPr>
              <a:spLocks noChangeArrowheads="1"/>
            </p:cNvSpPr>
            <p:nvPr/>
          </p:nvSpPr>
          <p:spPr bwMode="auto">
            <a:xfrm>
              <a:off x="5248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5" name="Oval 41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1066" name="Line 42"/>
          <p:cNvSpPr>
            <a:spLocks noChangeShapeType="1"/>
          </p:cNvSpPr>
          <p:nvPr userDrawn="1"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  <a:cs typeface="+mn-cs"/>
            </a:endParaRP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3175" y="6599238"/>
            <a:ext cx="3563070" cy="276999"/>
          </a:xfrm>
          <a:prstGeom prst="rect">
            <a:avLst/>
          </a:prstGeom>
          <a:solidFill>
            <a:srgbClr val="C0C0C0">
              <a:alpha val="30000"/>
            </a:srgbClr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 smtClean="0">
                <a:latin typeface="Arial" charset="0"/>
                <a:ea typeface="+mn-ea"/>
                <a:cs typeface="+mn-cs"/>
              </a:rPr>
              <a:t>Slide from </a:t>
            </a:r>
            <a:r>
              <a:rPr lang="en-US" sz="1200" dirty="0" err="1" smtClean="0">
                <a:latin typeface="Arial" charset="0"/>
                <a:ea typeface="+mn-ea"/>
                <a:cs typeface="+mn-cs"/>
              </a:rPr>
              <a:t>Serafim</a:t>
            </a:r>
            <a:r>
              <a:rPr lang="en-US" sz="1200" dirty="0" smtClean="0">
                <a:latin typeface="Arial" charset="0"/>
                <a:ea typeface="+mn-ea"/>
                <a:cs typeface="+mn-cs"/>
              </a:rPr>
              <a:t> </a:t>
            </a:r>
            <a:r>
              <a:rPr lang="en-US" sz="1200" dirty="0" err="1" smtClean="0">
                <a:latin typeface="Arial" charset="0"/>
                <a:ea typeface="+mn-ea"/>
                <a:cs typeface="+mn-cs"/>
              </a:rPr>
              <a:t>Batzoglou</a:t>
            </a:r>
            <a:r>
              <a:rPr lang="en-US" sz="1200" dirty="0" smtClean="0">
                <a:latin typeface="Arial" charset="0"/>
                <a:ea typeface="+mn-ea"/>
                <a:cs typeface="+mn-cs"/>
              </a:rPr>
              <a:t>, Stanford University</a:t>
            </a:r>
            <a:endParaRPr lang="en-US" sz="1200" dirty="0"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43" charset="2"/>
        <a:buChar char="§"/>
        <a:defRPr sz="2400">
          <a:solidFill>
            <a:schemeClr val="tx1"/>
          </a:solidFill>
          <a:latin typeface="+mn-lt"/>
          <a:ea typeface="ＭＳ Ｐゴシック" pitchFamily="43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sz="2000">
          <a:solidFill>
            <a:schemeClr val="tx1"/>
          </a:solidFill>
          <a:latin typeface="+mn-lt"/>
          <a:ea typeface="ＭＳ Ｐゴシック" pitchFamily="43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  <a:ea typeface="ＭＳ Ｐゴシック" pitchFamily="43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itchFamily="43" charset="0"/>
        <a:buChar char="»"/>
        <a:defRPr sz="1600">
          <a:solidFill>
            <a:schemeClr val="tx1"/>
          </a:solidFill>
          <a:latin typeface="+mn-lt"/>
          <a:ea typeface="ＭＳ Ｐゴシック" pitchFamily="43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The Problem: Find a Chain of Local Alignments</a:t>
            </a:r>
            <a:endParaRPr lang="en-US" sz="280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4800" y="1879600"/>
            <a:ext cx="4648200" cy="4343400"/>
          </a:xfrm>
          <a:prstGeom prst="rect">
            <a:avLst/>
          </a:prstGeom>
          <a:solidFill>
            <a:srgbClr val="CCE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990600" y="2565400"/>
            <a:ext cx="762000" cy="76200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981200" y="3632200"/>
            <a:ext cx="533400" cy="53340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743200" y="3098800"/>
            <a:ext cx="304800" cy="38100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267200" y="2565400"/>
            <a:ext cx="381000" cy="45720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066800" y="5080000"/>
            <a:ext cx="762000" cy="76200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819400" y="4394200"/>
            <a:ext cx="685800" cy="60960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810000" y="3632200"/>
            <a:ext cx="381000" cy="30480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114800" y="5308600"/>
            <a:ext cx="762000" cy="76200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457200" y="2184400"/>
            <a:ext cx="304800" cy="30480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62000" y="2489200"/>
            <a:ext cx="3352800" cy="2819400"/>
            <a:chOff x="1104" y="1776"/>
            <a:chExt cx="2112" cy="1776"/>
          </a:xfrm>
        </p:grpSpPr>
        <p:sp>
          <p:nvSpPr>
            <p:cNvPr id="15385" name="Line 14"/>
            <p:cNvSpPr>
              <a:spLocks noChangeShapeType="1"/>
            </p:cNvSpPr>
            <p:nvPr/>
          </p:nvSpPr>
          <p:spPr bwMode="auto">
            <a:xfrm>
              <a:off x="1104" y="1776"/>
              <a:ext cx="144" cy="4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5386" name="Line 15"/>
            <p:cNvSpPr>
              <a:spLocks noChangeShapeType="1"/>
            </p:cNvSpPr>
            <p:nvPr/>
          </p:nvSpPr>
          <p:spPr bwMode="auto">
            <a:xfrm>
              <a:off x="1728" y="2304"/>
              <a:ext cx="144" cy="19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5387" name="Line 16"/>
            <p:cNvSpPr>
              <a:spLocks noChangeShapeType="1"/>
            </p:cNvSpPr>
            <p:nvPr/>
          </p:nvSpPr>
          <p:spPr bwMode="auto">
            <a:xfrm>
              <a:off x="2208" y="2832"/>
              <a:ext cx="192" cy="14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5388" name="Line 17"/>
            <p:cNvSpPr>
              <a:spLocks noChangeShapeType="1"/>
            </p:cNvSpPr>
            <p:nvPr/>
          </p:nvSpPr>
          <p:spPr bwMode="auto">
            <a:xfrm>
              <a:off x="2832" y="3360"/>
              <a:ext cx="384" cy="19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15374" name="Freeform 18"/>
          <p:cNvSpPr>
            <a:spLocks/>
          </p:cNvSpPr>
          <p:nvPr/>
        </p:nvSpPr>
        <p:spPr bwMode="auto">
          <a:xfrm>
            <a:off x="1001713" y="2557463"/>
            <a:ext cx="719137" cy="760412"/>
          </a:xfrm>
          <a:custGeom>
            <a:avLst/>
            <a:gdLst>
              <a:gd name="T0" fmla="*/ 0 w 453"/>
              <a:gd name="T1" fmla="*/ 0 h 479"/>
              <a:gd name="T2" fmla="*/ 50800 w 453"/>
              <a:gd name="T3" fmla="*/ 60325 h 479"/>
              <a:gd name="T4" fmla="*/ 60325 w 453"/>
              <a:gd name="T5" fmla="*/ 92075 h 479"/>
              <a:gd name="T6" fmla="*/ 214312 w 453"/>
              <a:gd name="T7" fmla="*/ 184150 h 479"/>
              <a:gd name="T8" fmla="*/ 276225 w 453"/>
              <a:gd name="T9" fmla="*/ 234950 h 479"/>
              <a:gd name="T10" fmla="*/ 296862 w 453"/>
              <a:gd name="T11" fmla="*/ 266700 h 479"/>
              <a:gd name="T12" fmla="*/ 420687 w 453"/>
              <a:gd name="T13" fmla="*/ 338137 h 479"/>
              <a:gd name="T14" fmla="*/ 512762 w 453"/>
              <a:gd name="T15" fmla="*/ 390525 h 479"/>
              <a:gd name="T16" fmla="*/ 574675 w 453"/>
              <a:gd name="T17" fmla="*/ 503237 h 479"/>
              <a:gd name="T18" fmla="*/ 657225 w 453"/>
              <a:gd name="T19" fmla="*/ 595312 h 479"/>
              <a:gd name="T20" fmla="*/ 719137 w 453"/>
              <a:gd name="T21" fmla="*/ 760412 h 4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53"/>
              <a:gd name="T34" fmla="*/ 0 h 479"/>
              <a:gd name="T35" fmla="*/ 453 w 453"/>
              <a:gd name="T36" fmla="*/ 479 h 47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53" h="479">
                <a:moveTo>
                  <a:pt x="0" y="0"/>
                </a:moveTo>
                <a:cubicBezTo>
                  <a:pt x="13" y="13"/>
                  <a:pt x="24" y="22"/>
                  <a:pt x="32" y="38"/>
                </a:cubicBezTo>
                <a:cubicBezTo>
                  <a:pt x="35" y="44"/>
                  <a:pt x="33" y="53"/>
                  <a:pt x="38" y="58"/>
                </a:cubicBezTo>
                <a:cubicBezTo>
                  <a:pt x="62" y="82"/>
                  <a:pt x="103" y="106"/>
                  <a:pt x="135" y="116"/>
                </a:cubicBezTo>
                <a:cubicBezTo>
                  <a:pt x="147" y="128"/>
                  <a:pt x="162" y="136"/>
                  <a:pt x="174" y="148"/>
                </a:cubicBezTo>
                <a:cubicBezTo>
                  <a:pt x="180" y="154"/>
                  <a:pt x="181" y="163"/>
                  <a:pt x="187" y="168"/>
                </a:cubicBezTo>
                <a:cubicBezTo>
                  <a:pt x="209" y="188"/>
                  <a:pt x="237" y="204"/>
                  <a:pt x="265" y="213"/>
                </a:cubicBezTo>
                <a:cubicBezTo>
                  <a:pt x="284" y="226"/>
                  <a:pt x="304" y="233"/>
                  <a:pt x="323" y="246"/>
                </a:cubicBezTo>
                <a:cubicBezTo>
                  <a:pt x="335" y="277"/>
                  <a:pt x="340" y="293"/>
                  <a:pt x="362" y="317"/>
                </a:cubicBezTo>
                <a:cubicBezTo>
                  <a:pt x="376" y="358"/>
                  <a:pt x="373" y="363"/>
                  <a:pt x="414" y="375"/>
                </a:cubicBezTo>
                <a:cubicBezTo>
                  <a:pt x="442" y="403"/>
                  <a:pt x="453" y="438"/>
                  <a:pt x="453" y="479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5" name="Freeform 19"/>
          <p:cNvSpPr>
            <a:spLocks/>
          </p:cNvSpPr>
          <p:nvPr/>
        </p:nvSpPr>
        <p:spPr bwMode="auto">
          <a:xfrm>
            <a:off x="2749550" y="3101975"/>
            <a:ext cx="296863" cy="390525"/>
          </a:xfrm>
          <a:custGeom>
            <a:avLst/>
            <a:gdLst>
              <a:gd name="T0" fmla="*/ 0 w 187"/>
              <a:gd name="T1" fmla="*/ 0 h 246"/>
              <a:gd name="T2" fmla="*/ 41275 w 187"/>
              <a:gd name="T3" fmla="*/ 60325 h 246"/>
              <a:gd name="T4" fmla="*/ 71438 w 187"/>
              <a:gd name="T5" fmla="*/ 80963 h 246"/>
              <a:gd name="T6" fmla="*/ 82550 w 187"/>
              <a:gd name="T7" fmla="*/ 112713 h 246"/>
              <a:gd name="T8" fmla="*/ 112713 w 187"/>
              <a:gd name="T9" fmla="*/ 142875 h 246"/>
              <a:gd name="T10" fmla="*/ 266700 w 187"/>
              <a:gd name="T11" fmla="*/ 328613 h 246"/>
              <a:gd name="T12" fmla="*/ 287338 w 187"/>
              <a:gd name="T13" fmla="*/ 358775 h 246"/>
              <a:gd name="T14" fmla="*/ 296863 w 187"/>
              <a:gd name="T15" fmla="*/ 390525 h 2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87"/>
              <a:gd name="T25" fmla="*/ 0 h 246"/>
              <a:gd name="T26" fmla="*/ 187 w 187"/>
              <a:gd name="T27" fmla="*/ 246 h 24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87" h="246">
                <a:moveTo>
                  <a:pt x="0" y="0"/>
                </a:moveTo>
                <a:cubicBezTo>
                  <a:pt x="9" y="13"/>
                  <a:pt x="16" y="26"/>
                  <a:pt x="26" y="38"/>
                </a:cubicBezTo>
                <a:cubicBezTo>
                  <a:pt x="31" y="44"/>
                  <a:pt x="40" y="45"/>
                  <a:pt x="45" y="51"/>
                </a:cubicBezTo>
                <a:cubicBezTo>
                  <a:pt x="49" y="57"/>
                  <a:pt x="48" y="65"/>
                  <a:pt x="52" y="71"/>
                </a:cubicBezTo>
                <a:cubicBezTo>
                  <a:pt x="57" y="78"/>
                  <a:pt x="65" y="84"/>
                  <a:pt x="71" y="90"/>
                </a:cubicBezTo>
                <a:cubicBezTo>
                  <a:pt x="87" y="144"/>
                  <a:pt x="114" y="187"/>
                  <a:pt x="168" y="207"/>
                </a:cubicBezTo>
                <a:cubicBezTo>
                  <a:pt x="172" y="213"/>
                  <a:pt x="178" y="219"/>
                  <a:pt x="181" y="226"/>
                </a:cubicBezTo>
                <a:cubicBezTo>
                  <a:pt x="184" y="232"/>
                  <a:pt x="187" y="246"/>
                  <a:pt x="187" y="246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6" name="Freeform 20"/>
          <p:cNvSpPr>
            <a:spLocks/>
          </p:cNvSpPr>
          <p:nvPr/>
        </p:nvSpPr>
        <p:spPr bwMode="auto">
          <a:xfrm>
            <a:off x="4275138" y="2578100"/>
            <a:ext cx="354012" cy="471488"/>
          </a:xfrm>
          <a:custGeom>
            <a:avLst/>
            <a:gdLst>
              <a:gd name="T0" fmla="*/ 4762 w 223"/>
              <a:gd name="T1" fmla="*/ 0 h 297"/>
              <a:gd name="T2" fmla="*/ 66675 w 223"/>
              <a:gd name="T3" fmla="*/ 92075 h 297"/>
              <a:gd name="T4" fmla="*/ 107950 w 223"/>
              <a:gd name="T5" fmla="*/ 153988 h 297"/>
              <a:gd name="T6" fmla="*/ 149225 w 223"/>
              <a:gd name="T7" fmla="*/ 214313 h 297"/>
              <a:gd name="T8" fmla="*/ 190500 w 223"/>
              <a:gd name="T9" fmla="*/ 276225 h 297"/>
              <a:gd name="T10" fmla="*/ 312737 w 223"/>
              <a:gd name="T11" fmla="*/ 358775 h 297"/>
              <a:gd name="T12" fmla="*/ 354012 w 223"/>
              <a:gd name="T13" fmla="*/ 471488 h 2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3"/>
              <a:gd name="T22" fmla="*/ 0 h 297"/>
              <a:gd name="T23" fmla="*/ 223 w 223"/>
              <a:gd name="T24" fmla="*/ 297 h 29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3" h="297">
                <a:moveTo>
                  <a:pt x="3" y="0"/>
                </a:moveTo>
                <a:cubicBezTo>
                  <a:pt x="47" y="84"/>
                  <a:pt x="0" y="4"/>
                  <a:pt x="42" y="58"/>
                </a:cubicBezTo>
                <a:cubicBezTo>
                  <a:pt x="51" y="70"/>
                  <a:pt x="68" y="97"/>
                  <a:pt x="68" y="97"/>
                </a:cubicBezTo>
                <a:cubicBezTo>
                  <a:pt x="80" y="134"/>
                  <a:pt x="65" y="99"/>
                  <a:pt x="94" y="135"/>
                </a:cubicBezTo>
                <a:cubicBezTo>
                  <a:pt x="104" y="147"/>
                  <a:pt x="105" y="169"/>
                  <a:pt x="120" y="174"/>
                </a:cubicBezTo>
                <a:cubicBezTo>
                  <a:pt x="151" y="185"/>
                  <a:pt x="170" y="208"/>
                  <a:pt x="197" y="226"/>
                </a:cubicBezTo>
                <a:cubicBezTo>
                  <a:pt x="207" y="247"/>
                  <a:pt x="223" y="273"/>
                  <a:pt x="223" y="297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7" name="Freeform 21"/>
          <p:cNvSpPr>
            <a:spLocks/>
          </p:cNvSpPr>
          <p:nvPr/>
        </p:nvSpPr>
        <p:spPr bwMode="auto">
          <a:xfrm>
            <a:off x="1978025" y="3646488"/>
            <a:ext cx="534988" cy="512762"/>
          </a:xfrm>
          <a:custGeom>
            <a:avLst/>
            <a:gdLst>
              <a:gd name="T0" fmla="*/ 0 w 337"/>
              <a:gd name="T1" fmla="*/ 0 h 323"/>
              <a:gd name="T2" fmla="*/ 153988 w 337"/>
              <a:gd name="T3" fmla="*/ 71437 h 323"/>
              <a:gd name="T4" fmla="*/ 215900 w 337"/>
              <a:gd name="T5" fmla="*/ 112712 h 323"/>
              <a:gd name="T6" fmla="*/ 298450 w 337"/>
              <a:gd name="T7" fmla="*/ 266700 h 323"/>
              <a:gd name="T8" fmla="*/ 381000 w 337"/>
              <a:gd name="T9" fmla="*/ 317500 h 323"/>
              <a:gd name="T10" fmla="*/ 442913 w 337"/>
              <a:gd name="T11" fmla="*/ 420687 h 323"/>
              <a:gd name="T12" fmla="*/ 504825 w 337"/>
              <a:gd name="T13" fmla="*/ 482600 h 323"/>
              <a:gd name="T14" fmla="*/ 534988 w 337"/>
              <a:gd name="T15" fmla="*/ 512762 h 3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7"/>
              <a:gd name="T25" fmla="*/ 0 h 323"/>
              <a:gd name="T26" fmla="*/ 337 w 337"/>
              <a:gd name="T27" fmla="*/ 323 h 3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7" h="323">
                <a:moveTo>
                  <a:pt x="0" y="0"/>
                </a:moveTo>
                <a:cubicBezTo>
                  <a:pt x="34" y="10"/>
                  <a:pt x="66" y="27"/>
                  <a:pt x="97" y="45"/>
                </a:cubicBezTo>
                <a:cubicBezTo>
                  <a:pt x="111" y="53"/>
                  <a:pt x="136" y="71"/>
                  <a:pt x="136" y="71"/>
                </a:cubicBezTo>
                <a:cubicBezTo>
                  <a:pt x="148" y="108"/>
                  <a:pt x="155" y="145"/>
                  <a:pt x="188" y="168"/>
                </a:cubicBezTo>
                <a:cubicBezTo>
                  <a:pt x="204" y="191"/>
                  <a:pt x="214" y="192"/>
                  <a:pt x="240" y="200"/>
                </a:cubicBezTo>
                <a:cubicBezTo>
                  <a:pt x="255" y="223"/>
                  <a:pt x="260" y="244"/>
                  <a:pt x="279" y="265"/>
                </a:cubicBezTo>
                <a:cubicBezTo>
                  <a:pt x="291" y="279"/>
                  <a:pt x="305" y="291"/>
                  <a:pt x="318" y="304"/>
                </a:cubicBezTo>
                <a:cubicBezTo>
                  <a:pt x="324" y="310"/>
                  <a:pt x="337" y="323"/>
                  <a:pt x="337" y="323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8" name="Freeform 22"/>
          <p:cNvSpPr>
            <a:spLocks/>
          </p:cNvSpPr>
          <p:nvPr/>
        </p:nvSpPr>
        <p:spPr bwMode="auto">
          <a:xfrm>
            <a:off x="468313" y="2197100"/>
            <a:ext cx="298450" cy="287338"/>
          </a:xfrm>
          <a:custGeom>
            <a:avLst/>
            <a:gdLst>
              <a:gd name="T0" fmla="*/ 0 w 188"/>
              <a:gd name="T1" fmla="*/ 0 h 181"/>
              <a:gd name="T2" fmla="*/ 50800 w 188"/>
              <a:gd name="T3" fmla="*/ 20638 h 181"/>
              <a:gd name="T4" fmla="*/ 61913 w 188"/>
              <a:gd name="T5" fmla="*/ 50800 h 181"/>
              <a:gd name="T6" fmla="*/ 123825 w 188"/>
              <a:gd name="T7" fmla="*/ 103188 h 181"/>
              <a:gd name="T8" fmla="*/ 195262 w 188"/>
              <a:gd name="T9" fmla="*/ 195263 h 181"/>
              <a:gd name="T10" fmla="*/ 225425 w 188"/>
              <a:gd name="T11" fmla="*/ 257175 h 181"/>
              <a:gd name="T12" fmla="*/ 298450 w 188"/>
              <a:gd name="T13" fmla="*/ 287338 h 1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8"/>
              <a:gd name="T22" fmla="*/ 0 h 181"/>
              <a:gd name="T23" fmla="*/ 188 w 188"/>
              <a:gd name="T24" fmla="*/ 181 h 18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8" h="181">
                <a:moveTo>
                  <a:pt x="0" y="0"/>
                </a:moveTo>
                <a:cubicBezTo>
                  <a:pt x="11" y="4"/>
                  <a:pt x="23" y="6"/>
                  <a:pt x="32" y="13"/>
                </a:cubicBezTo>
                <a:cubicBezTo>
                  <a:pt x="37" y="17"/>
                  <a:pt x="35" y="26"/>
                  <a:pt x="39" y="32"/>
                </a:cubicBezTo>
                <a:cubicBezTo>
                  <a:pt x="51" y="49"/>
                  <a:pt x="61" y="54"/>
                  <a:pt x="78" y="65"/>
                </a:cubicBezTo>
                <a:cubicBezTo>
                  <a:pt x="92" y="86"/>
                  <a:pt x="109" y="102"/>
                  <a:pt x="123" y="123"/>
                </a:cubicBezTo>
                <a:cubicBezTo>
                  <a:pt x="127" y="136"/>
                  <a:pt x="131" y="153"/>
                  <a:pt x="142" y="162"/>
                </a:cubicBezTo>
                <a:cubicBezTo>
                  <a:pt x="155" y="172"/>
                  <a:pt x="175" y="169"/>
                  <a:pt x="188" y="181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9" name="Freeform 23"/>
          <p:cNvSpPr>
            <a:spLocks/>
          </p:cNvSpPr>
          <p:nvPr/>
        </p:nvSpPr>
        <p:spPr bwMode="auto">
          <a:xfrm>
            <a:off x="2820988" y="4406900"/>
            <a:ext cx="677862" cy="615950"/>
          </a:xfrm>
          <a:custGeom>
            <a:avLst/>
            <a:gdLst>
              <a:gd name="T0" fmla="*/ 0 w 427"/>
              <a:gd name="T1" fmla="*/ 0 h 388"/>
              <a:gd name="T2" fmla="*/ 103187 w 427"/>
              <a:gd name="T3" fmla="*/ 39687 h 388"/>
              <a:gd name="T4" fmla="*/ 195262 w 427"/>
              <a:gd name="T5" fmla="*/ 101600 h 388"/>
              <a:gd name="T6" fmla="*/ 328612 w 427"/>
              <a:gd name="T7" fmla="*/ 328612 h 388"/>
              <a:gd name="T8" fmla="*/ 565150 w 427"/>
              <a:gd name="T9" fmla="*/ 503238 h 388"/>
              <a:gd name="T10" fmla="*/ 627062 w 427"/>
              <a:gd name="T11" fmla="*/ 554038 h 388"/>
              <a:gd name="T12" fmla="*/ 677862 w 427"/>
              <a:gd name="T13" fmla="*/ 615950 h 3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7"/>
              <a:gd name="T22" fmla="*/ 0 h 388"/>
              <a:gd name="T23" fmla="*/ 427 w 427"/>
              <a:gd name="T24" fmla="*/ 388 h 38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7" h="388">
                <a:moveTo>
                  <a:pt x="0" y="0"/>
                </a:moveTo>
                <a:cubicBezTo>
                  <a:pt x="33" y="10"/>
                  <a:pt x="38" y="9"/>
                  <a:pt x="65" y="25"/>
                </a:cubicBezTo>
                <a:cubicBezTo>
                  <a:pt x="87" y="38"/>
                  <a:pt x="98" y="56"/>
                  <a:pt x="123" y="64"/>
                </a:cubicBezTo>
                <a:cubicBezTo>
                  <a:pt x="179" y="103"/>
                  <a:pt x="172" y="152"/>
                  <a:pt x="207" y="207"/>
                </a:cubicBezTo>
                <a:cubicBezTo>
                  <a:pt x="258" y="287"/>
                  <a:pt x="288" y="271"/>
                  <a:pt x="356" y="317"/>
                </a:cubicBezTo>
                <a:cubicBezTo>
                  <a:pt x="387" y="380"/>
                  <a:pt x="346" y="314"/>
                  <a:pt x="395" y="349"/>
                </a:cubicBezTo>
                <a:cubicBezTo>
                  <a:pt x="409" y="359"/>
                  <a:pt x="415" y="376"/>
                  <a:pt x="427" y="38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80" name="Freeform 24"/>
          <p:cNvSpPr>
            <a:spLocks/>
          </p:cNvSpPr>
          <p:nvPr/>
        </p:nvSpPr>
        <p:spPr bwMode="auto">
          <a:xfrm>
            <a:off x="1060450" y="5072063"/>
            <a:ext cx="774700" cy="782637"/>
          </a:xfrm>
          <a:custGeom>
            <a:avLst/>
            <a:gdLst>
              <a:gd name="T0" fmla="*/ 14288 w 488"/>
              <a:gd name="T1" fmla="*/ 12700 h 493"/>
              <a:gd name="T2" fmla="*/ 85725 w 488"/>
              <a:gd name="T3" fmla="*/ 74612 h 493"/>
              <a:gd name="T4" fmla="*/ 106363 w 488"/>
              <a:gd name="T5" fmla="*/ 104775 h 493"/>
              <a:gd name="T6" fmla="*/ 209550 w 488"/>
              <a:gd name="T7" fmla="*/ 166687 h 493"/>
              <a:gd name="T8" fmla="*/ 352425 w 488"/>
              <a:gd name="T9" fmla="*/ 258762 h 493"/>
              <a:gd name="T10" fmla="*/ 466725 w 488"/>
              <a:gd name="T11" fmla="*/ 371475 h 493"/>
              <a:gd name="T12" fmla="*/ 547688 w 488"/>
              <a:gd name="T13" fmla="*/ 484187 h 493"/>
              <a:gd name="T14" fmla="*/ 579438 w 488"/>
              <a:gd name="T15" fmla="*/ 619125 h 493"/>
              <a:gd name="T16" fmla="*/ 650875 w 488"/>
              <a:gd name="T17" fmla="*/ 638175 h 493"/>
              <a:gd name="T18" fmla="*/ 742950 w 488"/>
              <a:gd name="T19" fmla="*/ 700087 h 493"/>
              <a:gd name="T20" fmla="*/ 742950 w 488"/>
              <a:gd name="T21" fmla="*/ 762000 h 493"/>
              <a:gd name="T22" fmla="*/ 774700 w 488"/>
              <a:gd name="T23" fmla="*/ 782637 h 4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88"/>
              <a:gd name="T37" fmla="*/ 0 h 493"/>
              <a:gd name="T38" fmla="*/ 488 w 488"/>
              <a:gd name="T39" fmla="*/ 493 h 49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88" h="493">
                <a:moveTo>
                  <a:pt x="9" y="8"/>
                </a:moveTo>
                <a:cubicBezTo>
                  <a:pt x="39" y="51"/>
                  <a:pt x="0" y="0"/>
                  <a:pt x="54" y="47"/>
                </a:cubicBezTo>
                <a:cubicBezTo>
                  <a:pt x="60" y="52"/>
                  <a:pt x="61" y="61"/>
                  <a:pt x="67" y="66"/>
                </a:cubicBezTo>
                <a:cubicBezTo>
                  <a:pt x="87" y="82"/>
                  <a:pt x="111" y="91"/>
                  <a:pt x="132" y="105"/>
                </a:cubicBezTo>
                <a:cubicBezTo>
                  <a:pt x="164" y="126"/>
                  <a:pt x="186" y="148"/>
                  <a:pt x="222" y="163"/>
                </a:cubicBezTo>
                <a:cubicBezTo>
                  <a:pt x="242" y="192"/>
                  <a:pt x="265" y="215"/>
                  <a:pt x="294" y="234"/>
                </a:cubicBezTo>
                <a:cubicBezTo>
                  <a:pt x="302" y="260"/>
                  <a:pt x="328" y="279"/>
                  <a:pt x="345" y="305"/>
                </a:cubicBezTo>
                <a:cubicBezTo>
                  <a:pt x="360" y="328"/>
                  <a:pt x="348" y="370"/>
                  <a:pt x="365" y="390"/>
                </a:cubicBezTo>
                <a:cubicBezTo>
                  <a:pt x="375" y="402"/>
                  <a:pt x="395" y="397"/>
                  <a:pt x="410" y="402"/>
                </a:cubicBezTo>
                <a:cubicBezTo>
                  <a:pt x="431" y="416"/>
                  <a:pt x="444" y="433"/>
                  <a:pt x="468" y="441"/>
                </a:cubicBezTo>
                <a:cubicBezTo>
                  <a:pt x="464" y="455"/>
                  <a:pt x="456" y="466"/>
                  <a:pt x="468" y="480"/>
                </a:cubicBezTo>
                <a:cubicBezTo>
                  <a:pt x="473" y="486"/>
                  <a:pt x="488" y="493"/>
                  <a:pt x="488" y="493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81" name="Freeform 25"/>
          <p:cNvSpPr>
            <a:spLocks/>
          </p:cNvSpPr>
          <p:nvPr/>
        </p:nvSpPr>
        <p:spPr bwMode="auto">
          <a:xfrm>
            <a:off x="3806825" y="3635375"/>
            <a:ext cx="377825" cy="287338"/>
          </a:xfrm>
          <a:custGeom>
            <a:avLst/>
            <a:gdLst>
              <a:gd name="T0" fmla="*/ 0 w 238"/>
              <a:gd name="T1" fmla="*/ 0 h 181"/>
              <a:gd name="T2" fmla="*/ 165100 w 238"/>
              <a:gd name="T3" fmla="*/ 112713 h 181"/>
              <a:gd name="T4" fmla="*/ 257175 w 238"/>
              <a:gd name="T5" fmla="*/ 165100 h 181"/>
              <a:gd name="T6" fmla="*/ 349250 w 238"/>
              <a:gd name="T7" fmla="*/ 236538 h 181"/>
              <a:gd name="T8" fmla="*/ 349250 w 238"/>
              <a:gd name="T9" fmla="*/ 287338 h 1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"/>
              <a:gd name="T16" fmla="*/ 0 h 181"/>
              <a:gd name="T17" fmla="*/ 238 w 238"/>
              <a:gd name="T18" fmla="*/ 181 h 1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" h="181">
                <a:moveTo>
                  <a:pt x="0" y="0"/>
                </a:moveTo>
                <a:cubicBezTo>
                  <a:pt x="35" y="12"/>
                  <a:pt x="74" y="50"/>
                  <a:pt x="104" y="71"/>
                </a:cubicBezTo>
                <a:cubicBezTo>
                  <a:pt x="122" y="84"/>
                  <a:pt x="147" y="89"/>
                  <a:pt x="162" y="104"/>
                </a:cubicBezTo>
                <a:cubicBezTo>
                  <a:pt x="185" y="127"/>
                  <a:pt x="188" y="139"/>
                  <a:pt x="220" y="149"/>
                </a:cubicBezTo>
                <a:cubicBezTo>
                  <a:pt x="236" y="173"/>
                  <a:pt x="238" y="163"/>
                  <a:pt x="220" y="181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82" name="Freeform 26"/>
          <p:cNvSpPr>
            <a:spLocks/>
          </p:cNvSpPr>
          <p:nvPr/>
        </p:nvSpPr>
        <p:spPr bwMode="auto">
          <a:xfrm>
            <a:off x="4125913" y="5321300"/>
            <a:ext cx="739775" cy="749300"/>
          </a:xfrm>
          <a:custGeom>
            <a:avLst/>
            <a:gdLst>
              <a:gd name="T0" fmla="*/ 0 w 466"/>
              <a:gd name="T1" fmla="*/ 0 h 472"/>
              <a:gd name="T2" fmla="*/ 61913 w 466"/>
              <a:gd name="T3" fmla="*/ 174625 h 472"/>
              <a:gd name="T4" fmla="*/ 153988 w 466"/>
              <a:gd name="T5" fmla="*/ 328613 h 472"/>
              <a:gd name="T6" fmla="*/ 349250 w 466"/>
              <a:gd name="T7" fmla="*/ 533400 h 472"/>
              <a:gd name="T8" fmla="*/ 461963 w 466"/>
              <a:gd name="T9" fmla="*/ 646113 h 472"/>
              <a:gd name="T10" fmla="*/ 677863 w 466"/>
              <a:gd name="T11" fmla="*/ 666750 h 472"/>
              <a:gd name="T12" fmla="*/ 739775 w 466"/>
              <a:gd name="T13" fmla="*/ 749300 h 4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66"/>
              <a:gd name="T22" fmla="*/ 0 h 472"/>
              <a:gd name="T23" fmla="*/ 466 w 466"/>
              <a:gd name="T24" fmla="*/ 472 h 4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66" h="472">
                <a:moveTo>
                  <a:pt x="0" y="0"/>
                </a:moveTo>
                <a:cubicBezTo>
                  <a:pt x="13" y="42"/>
                  <a:pt x="12" y="75"/>
                  <a:pt x="39" y="110"/>
                </a:cubicBezTo>
                <a:cubicBezTo>
                  <a:pt x="51" y="148"/>
                  <a:pt x="63" y="184"/>
                  <a:pt x="97" y="207"/>
                </a:cubicBezTo>
                <a:cubicBezTo>
                  <a:pt x="131" y="256"/>
                  <a:pt x="179" y="294"/>
                  <a:pt x="220" y="336"/>
                </a:cubicBezTo>
                <a:cubicBezTo>
                  <a:pt x="244" y="360"/>
                  <a:pt x="260" y="391"/>
                  <a:pt x="291" y="407"/>
                </a:cubicBezTo>
                <a:cubicBezTo>
                  <a:pt x="328" y="426"/>
                  <a:pt x="413" y="419"/>
                  <a:pt x="427" y="420"/>
                </a:cubicBezTo>
                <a:cubicBezTo>
                  <a:pt x="445" y="438"/>
                  <a:pt x="449" y="455"/>
                  <a:pt x="466" y="472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83" name="Text Box 27"/>
          <p:cNvSpPr txBox="1">
            <a:spLocks noChangeArrowheads="1"/>
          </p:cNvSpPr>
          <p:nvPr/>
        </p:nvSpPr>
        <p:spPr bwMode="auto">
          <a:xfrm>
            <a:off x="6326188" y="2163763"/>
            <a:ext cx="1673225" cy="1920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solidFill>
                  <a:srgbClr val="003366"/>
                </a:solidFill>
                <a:latin typeface="Arial Unicode MS" pitchFamily="43" charset="0"/>
              </a:rPr>
              <a:t>(</a:t>
            </a:r>
            <a:r>
              <a:rPr lang="en-US" sz="2000" dirty="0" err="1">
                <a:solidFill>
                  <a:srgbClr val="003366"/>
                </a:solidFill>
                <a:latin typeface="Arial Unicode MS" pitchFamily="43" charset="0"/>
              </a:rPr>
              <a:t>x,y</a:t>
            </a:r>
            <a:r>
              <a:rPr lang="en-US" sz="2000" dirty="0">
                <a:solidFill>
                  <a:srgbClr val="003366"/>
                </a:solidFill>
                <a:latin typeface="Arial Unicode MS" pitchFamily="43" charset="0"/>
              </a:rPr>
              <a:t>) </a:t>
            </a:r>
            <a:r>
              <a:rPr lang="en-US" sz="2000" dirty="0" err="1">
                <a:solidFill>
                  <a:srgbClr val="003366"/>
                </a:solidFill>
                <a:latin typeface="Arial Unicode MS" pitchFamily="43" charset="0"/>
                <a:sym typeface="Symbol" pitchFamily="43" charset="2"/>
              </a:rPr>
              <a:t></a:t>
            </a:r>
            <a:r>
              <a:rPr lang="en-US" sz="2000" dirty="0">
                <a:solidFill>
                  <a:srgbClr val="003366"/>
                </a:solidFill>
                <a:latin typeface="Arial Unicode MS" pitchFamily="43" charset="0"/>
              </a:rPr>
              <a:t> (</a:t>
            </a:r>
            <a:r>
              <a:rPr lang="en-US" sz="2000" dirty="0" err="1">
                <a:solidFill>
                  <a:srgbClr val="003366"/>
                </a:solidFill>
                <a:latin typeface="Arial Unicode MS" pitchFamily="43" charset="0"/>
              </a:rPr>
              <a:t>x’,y</a:t>
            </a:r>
            <a:r>
              <a:rPr lang="en-US" sz="2000" dirty="0">
                <a:solidFill>
                  <a:srgbClr val="003366"/>
                </a:solidFill>
                <a:latin typeface="Arial Unicode MS" pitchFamily="43" charset="0"/>
              </a:rPr>
              <a:t>’)</a:t>
            </a:r>
          </a:p>
          <a:p>
            <a:pPr algn="ctr"/>
            <a:endParaRPr lang="en-US" sz="2000" dirty="0">
              <a:solidFill>
                <a:srgbClr val="003366"/>
              </a:solidFill>
              <a:latin typeface="Arial Unicode MS" pitchFamily="43" charset="0"/>
            </a:endParaRPr>
          </a:p>
          <a:p>
            <a:pPr algn="ctr"/>
            <a:r>
              <a:rPr lang="en-US" sz="2000" dirty="0">
                <a:solidFill>
                  <a:srgbClr val="003366"/>
                </a:solidFill>
                <a:latin typeface="Arial Unicode MS" pitchFamily="43" charset="0"/>
              </a:rPr>
              <a:t>requires</a:t>
            </a:r>
          </a:p>
          <a:p>
            <a:pPr algn="ctr"/>
            <a:endParaRPr lang="en-US" sz="2000" dirty="0">
              <a:solidFill>
                <a:srgbClr val="003366"/>
              </a:solidFill>
              <a:latin typeface="Arial Unicode MS" pitchFamily="43" charset="0"/>
            </a:endParaRPr>
          </a:p>
          <a:p>
            <a:pPr algn="ctr"/>
            <a:r>
              <a:rPr lang="en-US" sz="2000" dirty="0" err="1">
                <a:solidFill>
                  <a:srgbClr val="003366"/>
                </a:solidFill>
                <a:latin typeface="Arial Unicode MS" pitchFamily="43" charset="0"/>
              </a:rPr>
              <a:t>x</a:t>
            </a:r>
            <a:r>
              <a:rPr lang="en-US" sz="2000" dirty="0">
                <a:solidFill>
                  <a:srgbClr val="003366"/>
                </a:solidFill>
                <a:latin typeface="Arial Unicode MS" pitchFamily="43" charset="0"/>
              </a:rPr>
              <a:t> &lt; </a:t>
            </a:r>
            <a:r>
              <a:rPr lang="en-US" sz="2000" dirty="0" err="1">
                <a:solidFill>
                  <a:srgbClr val="003366"/>
                </a:solidFill>
                <a:latin typeface="Arial Unicode MS" pitchFamily="43" charset="0"/>
              </a:rPr>
              <a:t>x</a:t>
            </a:r>
            <a:r>
              <a:rPr lang="en-US" sz="2000" dirty="0">
                <a:solidFill>
                  <a:srgbClr val="003366"/>
                </a:solidFill>
                <a:latin typeface="Arial Unicode MS" pitchFamily="43" charset="0"/>
              </a:rPr>
              <a:t>’</a:t>
            </a:r>
          </a:p>
          <a:p>
            <a:pPr algn="ctr"/>
            <a:r>
              <a:rPr lang="en-US" sz="2000" dirty="0" err="1">
                <a:solidFill>
                  <a:srgbClr val="003366"/>
                </a:solidFill>
                <a:latin typeface="Arial Unicode MS" pitchFamily="43" charset="0"/>
              </a:rPr>
              <a:t>y</a:t>
            </a:r>
            <a:r>
              <a:rPr lang="en-US" sz="2000" dirty="0">
                <a:solidFill>
                  <a:srgbClr val="003366"/>
                </a:solidFill>
                <a:latin typeface="Arial Unicode MS" pitchFamily="43" charset="0"/>
              </a:rPr>
              <a:t> &lt; </a:t>
            </a:r>
            <a:r>
              <a:rPr lang="en-US" sz="2000" dirty="0" err="1">
                <a:solidFill>
                  <a:srgbClr val="003366"/>
                </a:solidFill>
                <a:latin typeface="Arial Unicode MS" pitchFamily="43" charset="0"/>
              </a:rPr>
              <a:t>y</a:t>
            </a:r>
            <a:r>
              <a:rPr lang="en-US" sz="2000" dirty="0">
                <a:solidFill>
                  <a:srgbClr val="003366"/>
                </a:solidFill>
                <a:latin typeface="Arial Unicode MS" pitchFamily="43" charset="0"/>
              </a:rPr>
              <a:t>’</a:t>
            </a:r>
          </a:p>
        </p:txBody>
      </p:sp>
      <p:sp>
        <p:nvSpPr>
          <p:cNvPr id="15384" name="Text Box 28"/>
          <p:cNvSpPr txBox="1">
            <a:spLocks noChangeArrowheads="1"/>
          </p:cNvSpPr>
          <p:nvPr/>
        </p:nvSpPr>
        <p:spPr bwMode="auto">
          <a:xfrm>
            <a:off x="5638800" y="4572000"/>
            <a:ext cx="3352800" cy="1616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3366"/>
                </a:solidFill>
                <a:latin typeface="Arial Unicode MS" pitchFamily="43" charset="0"/>
              </a:rPr>
              <a:t>Each local alignment has a weight</a:t>
            </a:r>
          </a:p>
          <a:p>
            <a:endParaRPr lang="en-US" sz="2000">
              <a:solidFill>
                <a:srgbClr val="003366"/>
              </a:solidFill>
              <a:latin typeface="Arial Unicode MS" pitchFamily="43" charset="0"/>
            </a:endParaRPr>
          </a:p>
          <a:p>
            <a:r>
              <a:rPr lang="en-US" sz="2000">
                <a:solidFill>
                  <a:srgbClr val="003366"/>
                </a:solidFill>
                <a:latin typeface="Arial Unicode MS" pitchFamily="43" charset="0"/>
              </a:rPr>
              <a:t>FIND the chain with highest total weight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153400" cy="914400"/>
          </a:xfrm>
        </p:spPr>
        <p:txBody>
          <a:bodyPr/>
          <a:lstStyle/>
          <a:p>
            <a:r>
              <a:rPr lang="en-US"/>
              <a:t>Sparse DP for rectangle chaining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910137"/>
          </a:xfrm>
        </p:spPr>
        <p:txBody>
          <a:bodyPr/>
          <a:lstStyle/>
          <a:p>
            <a:endParaRPr lang="en-US"/>
          </a:p>
          <a:p>
            <a:r>
              <a:rPr lang="en-US" sz="2000">
                <a:solidFill>
                  <a:srgbClr val="CC0000"/>
                </a:solidFill>
              </a:rPr>
              <a:t>1,…, N:</a:t>
            </a:r>
            <a:r>
              <a:rPr lang="en-US" sz="2000"/>
              <a:t> 	rectangles</a:t>
            </a:r>
          </a:p>
          <a:p>
            <a:endParaRPr lang="en-US" sz="2000"/>
          </a:p>
          <a:p>
            <a:r>
              <a:rPr lang="en-US" sz="2000">
                <a:solidFill>
                  <a:srgbClr val="CC0000"/>
                </a:solidFill>
              </a:rPr>
              <a:t>(h</a:t>
            </a:r>
            <a:r>
              <a:rPr lang="en-US" sz="2000" baseline="-25000">
                <a:solidFill>
                  <a:srgbClr val="CC0000"/>
                </a:solidFill>
              </a:rPr>
              <a:t>j</a:t>
            </a:r>
            <a:r>
              <a:rPr lang="en-US" sz="2000">
                <a:solidFill>
                  <a:srgbClr val="CC0000"/>
                </a:solidFill>
              </a:rPr>
              <a:t>, l</a:t>
            </a:r>
            <a:r>
              <a:rPr lang="en-US" sz="2000" baseline="-25000">
                <a:solidFill>
                  <a:srgbClr val="CC0000"/>
                </a:solidFill>
              </a:rPr>
              <a:t>j</a:t>
            </a:r>
            <a:r>
              <a:rPr lang="en-US" sz="2000">
                <a:solidFill>
                  <a:srgbClr val="CC0000"/>
                </a:solidFill>
              </a:rPr>
              <a:t>):</a:t>
            </a:r>
            <a:r>
              <a:rPr lang="en-US" sz="2000"/>
              <a:t> 	y-coordinates of rectangle j</a:t>
            </a:r>
          </a:p>
          <a:p>
            <a:endParaRPr lang="en-US" sz="2000"/>
          </a:p>
          <a:p>
            <a:r>
              <a:rPr lang="en-US" sz="2000">
                <a:solidFill>
                  <a:srgbClr val="CC0000"/>
                </a:solidFill>
              </a:rPr>
              <a:t>w(j):</a:t>
            </a:r>
            <a:r>
              <a:rPr lang="en-US" sz="2000"/>
              <a:t>		weight of rectangle j</a:t>
            </a:r>
          </a:p>
          <a:p>
            <a:endParaRPr lang="en-US" sz="2000"/>
          </a:p>
          <a:p>
            <a:r>
              <a:rPr lang="en-US" sz="2000">
                <a:solidFill>
                  <a:srgbClr val="CC0000"/>
                </a:solidFill>
              </a:rPr>
              <a:t>V(j):</a:t>
            </a:r>
            <a:r>
              <a:rPr lang="en-US" sz="2000"/>
              <a:t> 		optimal score of chain ending in j</a:t>
            </a:r>
          </a:p>
          <a:p>
            <a:endParaRPr lang="en-US" sz="2000"/>
          </a:p>
          <a:p>
            <a:r>
              <a:rPr lang="en-US" sz="2000">
                <a:solidFill>
                  <a:srgbClr val="CC0000"/>
                </a:solidFill>
              </a:rPr>
              <a:t>L:</a:t>
            </a:r>
            <a:r>
              <a:rPr lang="en-US" sz="2000"/>
              <a:t> 		list of triplets (l</a:t>
            </a:r>
            <a:r>
              <a:rPr lang="en-US" sz="2000" baseline="-25000"/>
              <a:t>j</a:t>
            </a:r>
            <a:r>
              <a:rPr lang="en-US" sz="2000"/>
              <a:t>, V(j), j)</a:t>
            </a:r>
          </a:p>
          <a:p>
            <a:pPr lvl="1"/>
            <a:endParaRPr lang="en-US" sz="1800"/>
          </a:p>
          <a:p>
            <a:pPr lvl="1"/>
            <a:r>
              <a:rPr lang="en-US" sz="1800">
                <a:solidFill>
                  <a:schemeClr val="accent2"/>
                </a:solidFill>
              </a:rPr>
              <a:t>L is sorted by l</a:t>
            </a:r>
            <a:r>
              <a:rPr lang="en-US" sz="1800" baseline="-25000">
                <a:solidFill>
                  <a:schemeClr val="accent2"/>
                </a:solidFill>
              </a:rPr>
              <a:t>j</a:t>
            </a:r>
            <a:r>
              <a:rPr lang="en-US" sz="1800">
                <a:solidFill>
                  <a:schemeClr val="accent2"/>
                </a:solidFill>
              </a:rPr>
              <a:t>: smallest (North) to largest (South) value</a:t>
            </a:r>
            <a:endParaRPr lang="en-US" sz="1800" baseline="-25000">
              <a:solidFill>
                <a:schemeClr val="accent2"/>
              </a:solidFill>
            </a:endParaRPr>
          </a:p>
          <a:p>
            <a:pPr lvl="1"/>
            <a:r>
              <a:rPr lang="en-US" sz="1800">
                <a:solidFill>
                  <a:schemeClr val="accent2"/>
                </a:solidFill>
              </a:rPr>
              <a:t>L is implemented as a balanced binary tree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7427913" y="1649412"/>
            <a:ext cx="11112" cy="2792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466013" y="480695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3333FF"/>
                </a:solidFill>
                <a:latin typeface="Arial Unicode MS" pitchFamily="43" charset="0"/>
              </a:rPr>
              <a:t>y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923213" y="2187575"/>
            <a:ext cx="914400" cy="1004887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7419975" y="2197100"/>
            <a:ext cx="50323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>
            <a:off x="7423150" y="3194050"/>
            <a:ext cx="50323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921500" y="1987550"/>
            <a:ext cx="325438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3333FF"/>
                </a:solidFill>
                <a:latin typeface="Arial Unicode MS" pitchFamily="43" charset="0"/>
              </a:rPr>
              <a:t>h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994525" y="2987675"/>
            <a:ext cx="241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3333FF"/>
                </a:solidFill>
                <a:latin typeface="Arial Unicode MS" pitchFamily="43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DP for rectangle chaining</a:t>
            </a:r>
          </a:p>
        </p:txBody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3244850" cy="49101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Main idea: 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Sweep through x-coordinates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To the right of </a:t>
            </a:r>
            <a:r>
              <a:rPr lang="en-US" sz="1800" b="1">
                <a:solidFill>
                  <a:srgbClr val="A50021"/>
                </a:solidFill>
              </a:rPr>
              <a:t>b</a:t>
            </a:r>
            <a:r>
              <a:rPr lang="en-US" sz="1800"/>
              <a:t>, anything chainable to </a:t>
            </a:r>
            <a:r>
              <a:rPr lang="en-US" sz="1800" b="1">
                <a:solidFill>
                  <a:srgbClr val="A50021"/>
                </a:solidFill>
              </a:rPr>
              <a:t>a</a:t>
            </a:r>
            <a:r>
              <a:rPr lang="en-US" sz="1800"/>
              <a:t> is chainable to b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Therefore, if </a:t>
            </a:r>
            <a:r>
              <a:rPr lang="en-US" sz="1800" b="1">
                <a:solidFill>
                  <a:srgbClr val="A50021"/>
                </a:solidFill>
              </a:rPr>
              <a:t>V(b) &gt; V(a)</a:t>
            </a:r>
            <a:r>
              <a:rPr lang="en-US" sz="1800"/>
              <a:t>, rectangle a is “useless” for subsequent chaining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In L, keep rectangles j sorted with increasing l</a:t>
            </a:r>
            <a:r>
              <a:rPr lang="en-US" sz="1800" baseline="-25000"/>
              <a:t>j</a:t>
            </a:r>
            <a:r>
              <a:rPr lang="en-US" sz="1800"/>
              <a:t>-coordinates </a:t>
            </a:r>
            <a:r>
              <a:rPr lang="en-US" sz="1800">
                <a:sym typeface="Symbol" pitchFamily="43" charset="2"/>
              </a:rPr>
              <a:t>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sym typeface="Symbol" pitchFamily="43" charset="2"/>
              </a:rPr>
              <a:t>	sorted with increasing V(j) score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7683500" y="4429125"/>
            <a:ext cx="960438" cy="99377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783263" y="2763838"/>
            <a:ext cx="846137" cy="6858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V(b)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638925" y="3467100"/>
            <a:ext cx="1016000" cy="944563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811713" y="2973388"/>
            <a:ext cx="846137" cy="6858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V(a)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5667375" y="3676650"/>
            <a:ext cx="1958975" cy="74453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369" name="Line 9"/>
          <p:cNvSpPr>
            <a:spLocks noChangeShapeType="1"/>
          </p:cNvSpPr>
          <p:nvPr/>
        </p:nvSpPr>
        <p:spPr bwMode="auto">
          <a:xfrm>
            <a:off x="4476750" y="1676400"/>
            <a:ext cx="0" cy="44767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370" name="Line 10"/>
          <p:cNvSpPr>
            <a:spLocks noChangeShapeType="1"/>
          </p:cNvSpPr>
          <p:nvPr/>
        </p:nvSpPr>
        <p:spPr bwMode="auto">
          <a:xfrm>
            <a:off x="5276850" y="1676400"/>
            <a:ext cx="0" cy="44767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371" name="Line 11"/>
          <p:cNvSpPr>
            <a:spLocks noChangeShapeType="1"/>
          </p:cNvSpPr>
          <p:nvPr/>
        </p:nvSpPr>
        <p:spPr bwMode="auto">
          <a:xfrm>
            <a:off x="6229350" y="1676400"/>
            <a:ext cx="0" cy="44767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372" name="Line 12"/>
          <p:cNvSpPr>
            <a:spLocks noChangeShapeType="1"/>
          </p:cNvSpPr>
          <p:nvPr/>
        </p:nvSpPr>
        <p:spPr bwMode="auto">
          <a:xfrm>
            <a:off x="7200900" y="1676400"/>
            <a:ext cx="0" cy="44767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4089400" y="3454400"/>
            <a:ext cx="3676650" cy="0"/>
          </a:xfrm>
          <a:prstGeom prst="line">
            <a:avLst/>
          </a:prstGeom>
          <a:noFill/>
          <a:ln w="6350" cap="rnd">
            <a:solidFill>
              <a:srgbClr val="993300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9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9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369" grpId="0" animBg="1"/>
      <p:bldP spid="1039370" grpId="0" animBg="1"/>
      <p:bldP spid="1039371" grpId="0" animBg="1"/>
      <p:bldP spid="10393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DP for rectangle chaining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1670050"/>
            <a:ext cx="7924800" cy="4648200"/>
          </a:xfrm>
        </p:spPr>
        <p:txBody>
          <a:bodyPr/>
          <a:lstStyle/>
          <a:p>
            <a:pPr marL="660400" indent="-660400">
              <a:lnSpc>
                <a:spcPct val="90000"/>
              </a:lnSpc>
              <a:buFontTx/>
              <a:buNone/>
            </a:pPr>
            <a:r>
              <a:rPr lang="en-US" sz="2000"/>
              <a:t>Go through rectangle x-coordinates, from lowest to highest:</a:t>
            </a:r>
          </a:p>
          <a:p>
            <a:pPr marL="660400" indent="-660400">
              <a:lnSpc>
                <a:spcPct val="90000"/>
              </a:lnSpc>
              <a:buFontTx/>
              <a:buNone/>
            </a:pPr>
            <a:endParaRPr lang="en-US" sz="2000"/>
          </a:p>
          <a:p>
            <a:pPr marL="660400" indent="-660400">
              <a:lnSpc>
                <a:spcPct val="90000"/>
              </a:lnSpc>
              <a:buFontTx/>
              <a:buAutoNum type="arabicPeriod"/>
            </a:pPr>
            <a:r>
              <a:rPr lang="en-US" sz="2000"/>
              <a:t>When on the leftmost end of rectangle i:</a:t>
            </a:r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endParaRPr lang="en-US" sz="2000"/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r>
              <a:rPr lang="en-US" sz="2000"/>
              <a:t>j: rectangle in L, with largest l</a:t>
            </a:r>
            <a:r>
              <a:rPr lang="en-US" sz="2000" baseline="-25000"/>
              <a:t>j</a:t>
            </a:r>
            <a:r>
              <a:rPr lang="en-US" sz="2000"/>
              <a:t> &lt; h</a:t>
            </a:r>
            <a:r>
              <a:rPr lang="en-US" sz="2000" baseline="-25000"/>
              <a:t>i</a:t>
            </a:r>
            <a:endParaRPr lang="en-US" sz="2000"/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r>
              <a:rPr lang="en-US" sz="2000"/>
              <a:t>V(i) = w(i) + V(j)</a:t>
            </a:r>
          </a:p>
          <a:p>
            <a:pPr marL="660400" indent="-660400">
              <a:lnSpc>
                <a:spcPct val="90000"/>
              </a:lnSpc>
              <a:buFontTx/>
              <a:buAutoNum type="arabicPeriod"/>
            </a:pPr>
            <a:endParaRPr lang="en-US" sz="2000"/>
          </a:p>
          <a:p>
            <a:pPr marL="660400" indent="-660400">
              <a:lnSpc>
                <a:spcPct val="90000"/>
              </a:lnSpc>
              <a:buFontTx/>
              <a:buAutoNum type="arabicPeriod"/>
            </a:pPr>
            <a:r>
              <a:rPr lang="en-US" sz="2000"/>
              <a:t>When on the rightmost end of i:</a:t>
            </a:r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endParaRPr lang="en-US" sz="2000"/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r>
              <a:rPr lang="en-US" sz="2000"/>
              <a:t>k: rectangle in L, with largest l</a:t>
            </a:r>
            <a:r>
              <a:rPr lang="en-US" sz="2000" baseline="-25000"/>
              <a:t>k</a:t>
            </a:r>
            <a:r>
              <a:rPr lang="en-US" sz="2000"/>
              <a:t> </a:t>
            </a:r>
            <a:r>
              <a:rPr lang="en-US" sz="2000">
                <a:sym typeface="Symbol" pitchFamily="43" charset="2"/>
              </a:rPr>
              <a:t></a:t>
            </a:r>
            <a:r>
              <a:rPr lang="en-US" sz="2000"/>
              <a:t> l</a:t>
            </a:r>
            <a:r>
              <a:rPr lang="en-US" sz="2000" baseline="-25000"/>
              <a:t>i</a:t>
            </a:r>
            <a:endParaRPr lang="en-US" sz="2000"/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r>
              <a:rPr lang="en-US" sz="2000"/>
              <a:t>If V(i) &gt; V(k):</a:t>
            </a:r>
          </a:p>
          <a:p>
            <a:pPr marL="1409700" lvl="2" indent="-495300">
              <a:lnSpc>
                <a:spcPct val="90000"/>
              </a:lnSpc>
              <a:buFontTx/>
              <a:buAutoNum type="romanLcPeriod"/>
            </a:pPr>
            <a:r>
              <a:rPr lang="en-US" b="1">
                <a:solidFill>
                  <a:srgbClr val="800000"/>
                </a:solidFill>
              </a:rPr>
              <a:t>INSERT</a:t>
            </a:r>
            <a:r>
              <a:rPr lang="en-US"/>
              <a:t> 	(l</a:t>
            </a:r>
            <a:r>
              <a:rPr lang="en-US" baseline="-25000"/>
              <a:t>i</a:t>
            </a:r>
            <a:r>
              <a:rPr lang="en-US"/>
              <a:t>, V(i), i) in L</a:t>
            </a:r>
          </a:p>
          <a:p>
            <a:pPr marL="1409700" lvl="2" indent="-495300">
              <a:lnSpc>
                <a:spcPct val="90000"/>
              </a:lnSpc>
              <a:buFontTx/>
              <a:buAutoNum type="romanLcPeriod"/>
            </a:pPr>
            <a:r>
              <a:rPr lang="en-US" b="1">
                <a:solidFill>
                  <a:srgbClr val="800000"/>
                </a:solidFill>
              </a:rPr>
              <a:t>REMOVE</a:t>
            </a:r>
            <a:r>
              <a:rPr lang="en-US"/>
              <a:t> 	all (l</a:t>
            </a:r>
            <a:r>
              <a:rPr lang="en-US" baseline="-25000"/>
              <a:t>j</a:t>
            </a:r>
            <a:r>
              <a:rPr lang="en-US"/>
              <a:t>, V(j), j) with V(j) </a:t>
            </a:r>
            <a:r>
              <a:rPr lang="en-US">
                <a:sym typeface="Symbol" pitchFamily="43" charset="2"/>
              </a:rPr>
              <a:t></a:t>
            </a:r>
            <a:r>
              <a:rPr lang="en-US"/>
              <a:t> V(i) &amp; l</a:t>
            </a:r>
            <a:r>
              <a:rPr lang="en-US" baseline="-25000"/>
              <a:t>j</a:t>
            </a:r>
            <a:r>
              <a:rPr lang="en-US"/>
              <a:t> </a:t>
            </a:r>
            <a:r>
              <a:rPr lang="en-US">
                <a:sym typeface="Symbol" pitchFamily="43" charset="2"/>
              </a:rPr>
              <a:t></a:t>
            </a:r>
            <a:r>
              <a:rPr lang="en-US"/>
              <a:t> l</a:t>
            </a:r>
            <a:r>
              <a:rPr lang="en-US" baseline="-25000"/>
              <a:t>i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864475" y="2914650"/>
            <a:ext cx="960438" cy="99377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954713" y="2182813"/>
            <a:ext cx="846137" cy="6858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j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6800850" y="2857500"/>
            <a:ext cx="1063625" cy="68263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415" name="Rectangle 7"/>
          <p:cNvSpPr>
            <a:spLocks noChangeArrowheads="1"/>
          </p:cNvSpPr>
          <p:nvPr/>
        </p:nvSpPr>
        <p:spPr bwMode="auto">
          <a:xfrm>
            <a:off x="6502400" y="3076575"/>
            <a:ext cx="808038" cy="68897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1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41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41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41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41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4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908050" y="1831975"/>
            <a:ext cx="600075" cy="533400"/>
          </a:xfrm>
          <a:prstGeom prst="rect">
            <a:avLst/>
          </a:prstGeom>
          <a:solidFill>
            <a:srgbClr val="33CCCC"/>
          </a:solidFill>
          <a:ln w="28575">
            <a:solidFill>
              <a:srgbClr val="33CCCC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08000" y="1511300"/>
            <a:ext cx="0" cy="3095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508000" y="1511300"/>
            <a:ext cx="37004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186238" y="1344613"/>
            <a:ext cx="2857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x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60363" y="4564063"/>
            <a:ext cx="2857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y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608138" y="3219450"/>
            <a:ext cx="400050" cy="374650"/>
          </a:xfrm>
          <a:prstGeom prst="rect">
            <a:avLst/>
          </a:prstGeom>
          <a:solidFill>
            <a:srgbClr val="33CCCC"/>
          </a:solidFill>
          <a:ln w="28575">
            <a:solidFill>
              <a:srgbClr val="33CCCC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208213" y="2525713"/>
            <a:ext cx="600075" cy="587375"/>
          </a:xfrm>
          <a:prstGeom prst="rect">
            <a:avLst/>
          </a:prstGeom>
          <a:solidFill>
            <a:srgbClr val="33CCCC"/>
          </a:solidFill>
          <a:ln w="28575">
            <a:solidFill>
              <a:srgbClr val="33CCCC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08250" y="3752850"/>
            <a:ext cx="449263" cy="427038"/>
          </a:xfrm>
          <a:prstGeom prst="rect">
            <a:avLst/>
          </a:prstGeom>
          <a:solidFill>
            <a:srgbClr val="33CCCC"/>
          </a:solidFill>
          <a:ln w="28575">
            <a:solidFill>
              <a:srgbClr val="33CCCC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3608388" y="4073525"/>
            <a:ext cx="300037" cy="266700"/>
          </a:xfrm>
          <a:prstGeom prst="rect">
            <a:avLst/>
          </a:prstGeom>
          <a:solidFill>
            <a:srgbClr val="33CCCC"/>
          </a:solidFill>
          <a:ln w="28575">
            <a:solidFill>
              <a:srgbClr val="33CCCC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407988" y="1831975"/>
            <a:ext cx="500062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407988" y="2365375"/>
            <a:ext cx="500062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407988" y="2525713"/>
            <a:ext cx="180022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407988" y="3113088"/>
            <a:ext cx="180022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407988" y="3219450"/>
            <a:ext cx="120015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07988" y="3594100"/>
            <a:ext cx="120015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407988" y="3752850"/>
            <a:ext cx="2100262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H="1">
            <a:off x="407988" y="4179888"/>
            <a:ext cx="2100262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407988" y="4073525"/>
            <a:ext cx="320040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H="1">
            <a:off x="407988" y="4340225"/>
            <a:ext cx="320040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935038" y="1908175"/>
            <a:ext cx="506412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Times New Roman" pitchFamily="43" charset="0"/>
              </a:rPr>
              <a:t>a: 5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531938" y="3214688"/>
            <a:ext cx="4953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Times New Roman" pitchFamily="43" charset="0"/>
              </a:rPr>
              <a:t>c: 3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2263775" y="2638425"/>
            <a:ext cx="51752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Times New Roman" pitchFamily="43" charset="0"/>
              </a:rPr>
              <a:t>b: 6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465388" y="3763963"/>
            <a:ext cx="51752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Times New Roman" pitchFamily="43" charset="0"/>
              </a:rPr>
              <a:t>d: 4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508375" y="4029075"/>
            <a:ext cx="4953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Times New Roman" pitchFamily="43" charset="0"/>
              </a:rPr>
              <a:t>e: 2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96850" y="1743075"/>
            <a:ext cx="2857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2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07963" y="2249488"/>
            <a:ext cx="2857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5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207963" y="2516188"/>
            <a:ext cx="2857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6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07963" y="2995613"/>
            <a:ext cx="2857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9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107950" y="3209925"/>
            <a:ext cx="3873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10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157163" y="3476625"/>
            <a:ext cx="3873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11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107950" y="3689350"/>
            <a:ext cx="3873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12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57163" y="3903663"/>
            <a:ext cx="3873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14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107950" y="4064000"/>
            <a:ext cx="3873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15</a:t>
            </a:r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157163" y="4276725"/>
            <a:ext cx="3873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pitchFamily="43" charset="0"/>
              </a:rPr>
              <a:t>16</a:t>
            </a:r>
          </a:p>
        </p:txBody>
      </p:sp>
      <p:sp>
        <p:nvSpPr>
          <p:cNvPr id="25637" name="Rectangle 39"/>
          <p:cNvSpPr>
            <a:spLocks noChangeArrowheads="1"/>
          </p:cNvSpPr>
          <p:nvPr/>
        </p:nvSpPr>
        <p:spPr bwMode="auto">
          <a:xfrm>
            <a:off x="4832350" y="5130800"/>
            <a:ext cx="4203700" cy="1631950"/>
          </a:xfrm>
          <a:prstGeom prst="rect">
            <a:avLst/>
          </a:prstGeom>
          <a:solidFill>
            <a:srgbClr val="F8F8F8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60400" indent="-660400">
              <a:lnSpc>
                <a:spcPct val="90000"/>
              </a:lnSpc>
              <a:spcBef>
                <a:spcPct val="20000"/>
              </a:spcBef>
              <a:buClr>
                <a:srgbClr val="006699"/>
              </a:buClr>
              <a:buFontTx/>
              <a:buAutoNum type="arabicPeriod"/>
            </a:pPr>
            <a:r>
              <a:rPr lang="en-US" sz="1000"/>
              <a:t>When on the leftmost end of rectangle i:</a:t>
            </a:r>
          </a:p>
          <a:p>
            <a:pPr marL="1035050" lvl="1" indent="-57785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Tx/>
              <a:buAutoNum type="alphaLcPeriod"/>
            </a:pPr>
            <a:r>
              <a:rPr lang="en-US" sz="1000"/>
              <a:t>j: rectangle in L, with largest l</a:t>
            </a:r>
            <a:r>
              <a:rPr lang="en-US" sz="1000" baseline="-25000"/>
              <a:t>j</a:t>
            </a:r>
            <a:r>
              <a:rPr lang="en-US" sz="1000"/>
              <a:t> &lt; h</a:t>
            </a:r>
            <a:r>
              <a:rPr lang="en-US" sz="1000" baseline="-25000"/>
              <a:t>i</a:t>
            </a:r>
            <a:endParaRPr lang="en-US" sz="1000"/>
          </a:p>
          <a:p>
            <a:pPr marL="1035050" lvl="1" indent="-57785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Tx/>
              <a:buAutoNum type="alphaLcPeriod"/>
            </a:pPr>
            <a:r>
              <a:rPr lang="en-US" sz="1000"/>
              <a:t>V(i) = w(i) + V(j)</a:t>
            </a:r>
          </a:p>
          <a:p>
            <a:pPr marL="660400" indent="-660400">
              <a:lnSpc>
                <a:spcPct val="90000"/>
              </a:lnSpc>
              <a:spcBef>
                <a:spcPct val="20000"/>
              </a:spcBef>
              <a:buClr>
                <a:srgbClr val="006699"/>
              </a:buClr>
              <a:buFontTx/>
              <a:buAutoNum type="arabicPeriod"/>
            </a:pPr>
            <a:endParaRPr lang="en-US" sz="1000"/>
          </a:p>
          <a:p>
            <a:pPr marL="660400" indent="-660400">
              <a:lnSpc>
                <a:spcPct val="90000"/>
              </a:lnSpc>
              <a:spcBef>
                <a:spcPct val="20000"/>
              </a:spcBef>
              <a:buClr>
                <a:srgbClr val="006699"/>
              </a:buClr>
              <a:buFontTx/>
              <a:buAutoNum type="arabicPeriod"/>
            </a:pPr>
            <a:r>
              <a:rPr lang="en-US" sz="1000"/>
              <a:t>When on the rightmost end of i:</a:t>
            </a:r>
            <a:endParaRPr lang="en-US" sz="1200"/>
          </a:p>
          <a:p>
            <a:pPr marL="1035050" lvl="1" indent="-57785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Tx/>
              <a:buAutoNum type="alphaLcPeriod"/>
            </a:pPr>
            <a:r>
              <a:rPr lang="en-US" sz="1000"/>
              <a:t>k: rectangle in L, with largest l</a:t>
            </a:r>
            <a:r>
              <a:rPr lang="en-US" sz="1000" baseline="-25000"/>
              <a:t>k</a:t>
            </a:r>
            <a:r>
              <a:rPr lang="en-US" sz="1000"/>
              <a:t> </a:t>
            </a:r>
            <a:r>
              <a:rPr lang="en-US" sz="1000">
                <a:sym typeface="Symbol" pitchFamily="43" charset="2"/>
              </a:rPr>
              <a:t></a:t>
            </a:r>
            <a:r>
              <a:rPr lang="en-US" sz="1000"/>
              <a:t> l</a:t>
            </a:r>
            <a:r>
              <a:rPr lang="en-US" sz="1000" baseline="-25000"/>
              <a:t>i</a:t>
            </a:r>
            <a:endParaRPr lang="en-US" sz="1000"/>
          </a:p>
          <a:p>
            <a:pPr marL="1035050" lvl="1" indent="-57785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Tx/>
              <a:buAutoNum type="alphaLcPeriod"/>
            </a:pPr>
            <a:r>
              <a:rPr lang="en-US" sz="1000"/>
              <a:t>If V(i) &gt; V(k):</a:t>
            </a:r>
          </a:p>
          <a:p>
            <a:pPr marL="1409700" lvl="2" indent="-495300">
              <a:lnSpc>
                <a:spcPct val="90000"/>
              </a:lnSpc>
              <a:spcBef>
                <a:spcPct val="20000"/>
              </a:spcBef>
              <a:buClr>
                <a:srgbClr val="FF9900"/>
              </a:buClr>
              <a:buFontTx/>
              <a:buAutoNum type="romanLcPeriod"/>
            </a:pPr>
            <a:r>
              <a:rPr lang="en-US" sz="1000" b="1">
                <a:solidFill>
                  <a:srgbClr val="800000"/>
                </a:solidFill>
              </a:rPr>
              <a:t>INSERT</a:t>
            </a:r>
            <a:r>
              <a:rPr lang="en-US" sz="1000"/>
              <a:t>     (l</a:t>
            </a:r>
            <a:r>
              <a:rPr lang="en-US" sz="1000" baseline="-25000"/>
              <a:t>i</a:t>
            </a:r>
            <a:r>
              <a:rPr lang="en-US" sz="1000"/>
              <a:t>, V(i), i) in L</a:t>
            </a:r>
          </a:p>
          <a:p>
            <a:pPr marL="1409700" lvl="2" indent="-495300">
              <a:lnSpc>
                <a:spcPct val="90000"/>
              </a:lnSpc>
              <a:spcBef>
                <a:spcPct val="20000"/>
              </a:spcBef>
              <a:buClr>
                <a:srgbClr val="FF9900"/>
              </a:buClr>
              <a:buFontTx/>
              <a:buAutoNum type="romanLcPeriod"/>
            </a:pPr>
            <a:r>
              <a:rPr lang="en-US" sz="1000" b="1">
                <a:solidFill>
                  <a:srgbClr val="800000"/>
                </a:solidFill>
              </a:rPr>
              <a:t>REMOVE</a:t>
            </a:r>
            <a:r>
              <a:rPr lang="en-US" sz="1000"/>
              <a:t>   all (l</a:t>
            </a:r>
            <a:r>
              <a:rPr lang="en-US" sz="1000" baseline="-25000"/>
              <a:t>j</a:t>
            </a:r>
            <a:r>
              <a:rPr lang="en-US" sz="1000"/>
              <a:t>, V(j), j) with V(j) </a:t>
            </a:r>
            <a:r>
              <a:rPr lang="en-US" sz="1000">
                <a:sym typeface="Symbol" pitchFamily="43" charset="2"/>
              </a:rPr>
              <a:t></a:t>
            </a:r>
            <a:r>
              <a:rPr lang="en-US" sz="1000"/>
              <a:t> V(i) &amp; l</a:t>
            </a:r>
            <a:r>
              <a:rPr lang="en-US" sz="1000" baseline="-25000"/>
              <a:t>j</a:t>
            </a:r>
            <a:r>
              <a:rPr lang="en-US" sz="1000"/>
              <a:t> </a:t>
            </a:r>
            <a:r>
              <a:rPr lang="en-US" sz="1000">
                <a:sym typeface="Symbol" pitchFamily="43" charset="2"/>
              </a:rPr>
              <a:t></a:t>
            </a:r>
            <a:r>
              <a:rPr lang="en-US" sz="1000"/>
              <a:t> l</a:t>
            </a:r>
            <a:r>
              <a:rPr lang="en-US" sz="1000" baseline="-25000"/>
              <a:t>i</a:t>
            </a:r>
          </a:p>
        </p:txBody>
      </p:sp>
      <p:sp>
        <p:nvSpPr>
          <p:cNvPr id="1043499" name="Line 43"/>
          <p:cNvSpPr>
            <a:spLocks noChangeShapeType="1"/>
          </p:cNvSpPr>
          <p:nvPr/>
        </p:nvSpPr>
        <p:spPr bwMode="auto">
          <a:xfrm>
            <a:off x="539750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500" name="Line 44"/>
          <p:cNvSpPr>
            <a:spLocks noChangeShapeType="1"/>
          </p:cNvSpPr>
          <p:nvPr/>
        </p:nvSpPr>
        <p:spPr bwMode="auto">
          <a:xfrm>
            <a:off x="895350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501" name="Line 45"/>
          <p:cNvSpPr>
            <a:spLocks noChangeShapeType="1"/>
          </p:cNvSpPr>
          <p:nvPr/>
        </p:nvSpPr>
        <p:spPr bwMode="auto">
          <a:xfrm>
            <a:off x="1517650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502" name="Line 46"/>
          <p:cNvSpPr>
            <a:spLocks noChangeShapeType="1"/>
          </p:cNvSpPr>
          <p:nvPr/>
        </p:nvSpPr>
        <p:spPr bwMode="auto">
          <a:xfrm>
            <a:off x="1595438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503" name="Line 47"/>
          <p:cNvSpPr>
            <a:spLocks noChangeShapeType="1"/>
          </p:cNvSpPr>
          <p:nvPr/>
        </p:nvSpPr>
        <p:spPr bwMode="auto">
          <a:xfrm>
            <a:off x="2019300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504" name="Line 48"/>
          <p:cNvSpPr>
            <a:spLocks noChangeShapeType="1"/>
          </p:cNvSpPr>
          <p:nvPr/>
        </p:nvSpPr>
        <p:spPr bwMode="auto">
          <a:xfrm>
            <a:off x="2195513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505" name="Line 49"/>
          <p:cNvSpPr>
            <a:spLocks noChangeShapeType="1"/>
          </p:cNvSpPr>
          <p:nvPr/>
        </p:nvSpPr>
        <p:spPr bwMode="auto">
          <a:xfrm>
            <a:off x="2490788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506" name="Line 50"/>
          <p:cNvSpPr>
            <a:spLocks noChangeShapeType="1"/>
          </p:cNvSpPr>
          <p:nvPr/>
        </p:nvSpPr>
        <p:spPr bwMode="auto">
          <a:xfrm>
            <a:off x="2819400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507" name="Line 51"/>
          <p:cNvSpPr>
            <a:spLocks noChangeShapeType="1"/>
          </p:cNvSpPr>
          <p:nvPr/>
        </p:nvSpPr>
        <p:spPr bwMode="auto">
          <a:xfrm>
            <a:off x="2967038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508" name="Line 52"/>
          <p:cNvSpPr>
            <a:spLocks noChangeShapeType="1"/>
          </p:cNvSpPr>
          <p:nvPr/>
        </p:nvSpPr>
        <p:spPr bwMode="auto">
          <a:xfrm>
            <a:off x="3590925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509" name="Line 53"/>
          <p:cNvSpPr>
            <a:spLocks noChangeShapeType="1"/>
          </p:cNvSpPr>
          <p:nvPr/>
        </p:nvSpPr>
        <p:spPr bwMode="auto">
          <a:xfrm>
            <a:off x="3919538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43536" name="Group 80"/>
          <p:cNvGraphicFramePr>
            <a:graphicFrameLocks noGrp="1"/>
          </p:cNvGraphicFramePr>
          <p:nvPr>
            <p:ph idx="1"/>
          </p:nvPr>
        </p:nvGraphicFramePr>
        <p:xfrm>
          <a:off x="5702300" y="1820863"/>
          <a:ext cx="2989263" cy="914400"/>
        </p:xfrm>
        <a:graphic>
          <a:graphicData uri="http://schemas.openxmlformats.org/drawingml/2006/table">
            <a:tbl>
              <a:tblPr/>
              <a:tblGrid>
                <a:gridCol w="596900"/>
                <a:gridCol w="598488"/>
                <a:gridCol w="598487"/>
                <a:gridCol w="596900"/>
                <a:gridCol w="598488"/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5669" name="Text Box 81"/>
          <p:cNvSpPr txBox="1">
            <a:spLocks noChangeArrowheads="1"/>
          </p:cNvSpPr>
          <p:nvPr/>
        </p:nvSpPr>
        <p:spPr bwMode="auto">
          <a:xfrm>
            <a:off x="5299075" y="2093913"/>
            <a:ext cx="336550" cy="366712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1043539" name="Text Box 83"/>
          <p:cNvSpPr txBox="1">
            <a:spLocks noChangeArrowheads="1"/>
          </p:cNvSpPr>
          <p:nvPr/>
        </p:nvSpPr>
        <p:spPr bwMode="auto">
          <a:xfrm>
            <a:off x="5819775" y="22748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5</a:t>
            </a:r>
          </a:p>
        </p:txBody>
      </p:sp>
      <p:sp>
        <p:nvSpPr>
          <p:cNvPr id="25671" name="Text Box 84"/>
          <p:cNvSpPr txBox="1">
            <a:spLocks noChangeArrowheads="1"/>
          </p:cNvSpPr>
          <p:nvPr/>
        </p:nvSpPr>
        <p:spPr bwMode="auto">
          <a:xfrm>
            <a:off x="5299075" y="3617913"/>
            <a:ext cx="311150" cy="366712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</a:t>
            </a:r>
          </a:p>
        </p:txBody>
      </p:sp>
      <p:graphicFrame>
        <p:nvGraphicFramePr>
          <p:cNvPr id="1043632" name="Group 176"/>
          <p:cNvGraphicFramePr>
            <a:graphicFrameLocks noGrp="1"/>
          </p:cNvGraphicFramePr>
          <p:nvPr/>
        </p:nvGraphicFramePr>
        <p:xfrm>
          <a:off x="5753100" y="3232150"/>
          <a:ext cx="2673350" cy="1371600"/>
        </p:xfrm>
        <a:graphic>
          <a:graphicData uri="http://schemas.openxmlformats.org/drawingml/2006/table">
            <a:tbl>
              <a:tblPr/>
              <a:tblGrid>
                <a:gridCol w="533400"/>
                <a:gridCol w="536575"/>
                <a:gridCol w="533400"/>
                <a:gridCol w="533400"/>
                <a:gridCol w="536575"/>
              </a:tblGrid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43" charset="0"/>
                          <a:ea typeface="Arial" pitchFamily="43" charset="0"/>
                          <a:cs typeface="Arial" pitchFamily="43" charset="0"/>
                        </a:rPr>
                        <a:t>l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43" charset="0"/>
                          <a:ea typeface="Arial" pitchFamily="43" charset="0"/>
                          <a:cs typeface="Arial" pitchFamily="43" charset="0"/>
                        </a:rPr>
                        <a:t>i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43" charset="0"/>
                          <a:ea typeface="Arial" pitchFamily="43" charset="0"/>
                          <a:cs typeface="Arial" pitchFamily="43" charset="0"/>
                        </a:rPr>
                        <a:t>V(i)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43" charset="0"/>
                          <a:ea typeface="Arial" pitchFamily="43" charset="0"/>
                          <a:cs typeface="Arial" pitchFamily="43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43600" name="Text Box 144"/>
          <p:cNvSpPr txBox="1">
            <a:spLocks noChangeArrowheads="1"/>
          </p:cNvSpPr>
          <p:nvPr/>
        </p:nvSpPr>
        <p:spPr bwMode="auto">
          <a:xfrm>
            <a:off x="6350000" y="32400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5</a:t>
            </a:r>
          </a:p>
        </p:txBody>
      </p:sp>
      <p:sp>
        <p:nvSpPr>
          <p:cNvPr id="1043601" name="Text Box 145"/>
          <p:cNvSpPr txBox="1">
            <a:spLocks noChangeArrowheads="1"/>
          </p:cNvSpPr>
          <p:nvPr/>
        </p:nvSpPr>
        <p:spPr bwMode="auto">
          <a:xfrm>
            <a:off x="6350000" y="369093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5</a:t>
            </a:r>
          </a:p>
        </p:txBody>
      </p:sp>
      <p:sp>
        <p:nvSpPr>
          <p:cNvPr id="1043602" name="Text Box 146"/>
          <p:cNvSpPr txBox="1">
            <a:spLocks noChangeArrowheads="1"/>
          </p:cNvSpPr>
          <p:nvPr/>
        </p:nvSpPr>
        <p:spPr bwMode="auto">
          <a:xfrm>
            <a:off x="6350000" y="41417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a</a:t>
            </a:r>
          </a:p>
        </p:txBody>
      </p:sp>
      <p:sp>
        <p:nvSpPr>
          <p:cNvPr id="1043603" name="Text Box 147"/>
          <p:cNvSpPr txBox="1">
            <a:spLocks noChangeArrowheads="1"/>
          </p:cNvSpPr>
          <p:nvPr/>
        </p:nvSpPr>
        <p:spPr bwMode="auto">
          <a:xfrm>
            <a:off x="7026275" y="22748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8</a:t>
            </a:r>
          </a:p>
        </p:txBody>
      </p:sp>
      <p:sp>
        <p:nvSpPr>
          <p:cNvPr id="1043604" name="Line 148"/>
          <p:cNvSpPr>
            <a:spLocks noChangeShapeType="1"/>
          </p:cNvSpPr>
          <p:nvPr/>
        </p:nvSpPr>
        <p:spPr bwMode="auto">
          <a:xfrm flipH="1" flipV="1">
            <a:off x="1511300" y="2368550"/>
            <a:ext cx="88900" cy="844550"/>
          </a:xfrm>
          <a:prstGeom prst="line">
            <a:avLst/>
          </a:prstGeom>
          <a:noFill/>
          <a:ln w="31750">
            <a:solidFill>
              <a:srgbClr val="808080"/>
            </a:solidFill>
            <a:prstDash val="sysDot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05" name="Text Box 149"/>
          <p:cNvSpPr txBox="1">
            <a:spLocks noChangeArrowheads="1"/>
          </p:cNvSpPr>
          <p:nvPr/>
        </p:nvSpPr>
        <p:spPr bwMode="auto">
          <a:xfrm>
            <a:off x="6807200" y="324643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11</a:t>
            </a:r>
          </a:p>
        </p:txBody>
      </p:sp>
      <p:sp>
        <p:nvSpPr>
          <p:cNvPr id="1043606" name="Text Box 150"/>
          <p:cNvSpPr txBox="1">
            <a:spLocks noChangeArrowheads="1"/>
          </p:cNvSpPr>
          <p:nvPr/>
        </p:nvSpPr>
        <p:spPr bwMode="auto">
          <a:xfrm>
            <a:off x="6908800" y="36972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8</a:t>
            </a:r>
          </a:p>
        </p:txBody>
      </p:sp>
      <p:sp>
        <p:nvSpPr>
          <p:cNvPr id="1043607" name="Text Box 151"/>
          <p:cNvSpPr txBox="1">
            <a:spLocks noChangeArrowheads="1"/>
          </p:cNvSpPr>
          <p:nvPr/>
        </p:nvSpPr>
        <p:spPr bwMode="auto">
          <a:xfrm>
            <a:off x="6908800" y="4148138"/>
            <a:ext cx="336550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c</a:t>
            </a:r>
          </a:p>
        </p:txBody>
      </p:sp>
      <p:sp>
        <p:nvSpPr>
          <p:cNvPr id="1043608" name="Line 152"/>
          <p:cNvSpPr>
            <a:spLocks noChangeShapeType="1"/>
          </p:cNvSpPr>
          <p:nvPr/>
        </p:nvSpPr>
        <p:spPr bwMode="auto">
          <a:xfrm flipH="1" flipV="1">
            <a:off x="1511300" y="2355850"/>
            <a:ext cx="692150" cy="158750"/>
          </a:xfrm>
          <a:prstGeom prst="line">
            <a:avLst/>
          </a:prstGeom>
          <a:noFill/>
          <a:ln w="31750">
            <a:solidFill>
              <a:srgbClr val="808080"/>
            </a:solidFill>
            <a:prstDash val="sysDot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09" name="Text Box 153"/>
          <p:cNvSpPr txBox="1">
            <a:spLocks noChangeArrowheads="1"/>
          </p:cNvSpPr>
          <p:nvPr/>
        </p:nvSpPr>
        <p:spPr bwMode="auto">
          <a:xfrm>
            <a:off x="6330950" y="227488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11</a:t>
            </a:r>
          </a:p>
        </p:txBody>
      </p:sp>
      <p:sp>
        <p:nvSpPr>
          <p:cNvPr id="1043610" name="Line 154"/>
          <p:cNvSpPr>
            <a:spLocks noChangeShapeType="1"/>
          </p:cNvSpPr>
          <p:nvPr/>
        </p:nvSpPr>
        <p:spPr bwMode="auto">
          <a:xfrm flipH="1" flipV="1">
            <a:off x="2006600" y="3606800"/>
            <a:ext cx="463550" cy="127000"/>
          </a:xfrm>
          <a:prstGeom prst="line">
            <a:avLst/>
          </a:prstGeom>
          <a:noFill/>
          <a:ln w="31750">
            <a:solidFill>
              <a:srgbClr val="808080"/>
            </a:solidFill>
            <a:prstDash val="sysDot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11" name="Text Box 155"/>
          <p:cNvSpPr txBox="1">
            <a:spLocks noChangeArrowheads="1"/>
          </p:cNvSpPr>
          <p:nvPr/>
        </p:nvSpPr>
        <p:spPr bwMode="auto">
          <a:xfrm>
            <a:off x="7515225" y="227488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12</a:t>
            </a:r>
          </a:p>
        </p:txBody>
      </p:sp>
      <p:sp>
        <p:nvSpPr>
          <p:cNvPr id="1043615" name="Rectangle 159"/>
          <p:cNvSpPr>
            <a:spLocks noChangeArrowheads="1"/>
          </p:cNvSpPr>
          <p:nvPr/>
        </p:nvSpPr>
        <p:spPr bwMode="auto">
          <a:xfrm>
            <a:off x="6870700" y="3302000"/>
            <a:ext cx="425450" cy="336550"/>
          </a:xfrm>
          <a:prstGeom prst="rect">
            <a:avLst/>
          </a:prstGeom>
          <a:solidFill>
            <a:srgbClr val="DDDDDD"/>
          </a:solidFill>
          <a:ln w="222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12" name="Text Box 156"/>
          <p:cNvSpPr txBox="1">
            <a:spLocks noChangeArrowheads="1"/>
          </p:cNvSpPr>
          <p:nvPr/>
        </p:nvSpPr>
        <p:spPr bwMode="auto">
          <a:xfrm>
            <a:off x="6915150" y="32400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9</a:t>
            </a:r>
          </a:p>
        </p:txBody>
      </p:sp>
      <p:sp>
        <p:nvSpPr>
          <p:cNvPr id="1043616" name="Rectangle 160"/>
          <p:cNvSpPr>
            <a:spLocks noChangeArrowheads="1"/>
          </p:cNvSpPr>
          <p:nvPr/>
        </p:nvSpPr>
        <p:spPr bwMode="auto">
          <a:xfrm>
            <a:off x="6889750" y="3733800"/>
            <a:ext cx="425450" cy="336550"/>
          </a:xfrm>
          <a:prstGeom prst="rect">
            <a:avLst/>
          </a:prstGeom>
          <a:solidFill>
            <a:srgbClr val="DDDDDD"/>
          </a:solidFill>
          <a:ln w="222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13" name="Text Box 157"/>
          <p:cNvSpPr txBox="1">
            <a:spLocks noChangeArrowheads="1"/>
          </p:cNvSpPr>
          <p:nvPr/>
        </p:nvSpPr>
        <p:spPr bwMode="auto">
          <a:xfrm>
            <a:off x="6826250" y="369093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11</a:t>
            </a:r>
          </a:p>
        </p:txBody>
      </p:sp>
      <p:sp>
        <p:nvSpPr>
          <p:cNvPr id="1043617" name="Rectangle 161"/>
          <p:cNvSpPr>
            <a:spLocks noChangeArrowheads="1"/>
          </p:cNvSpPr>
          <p:nvPr/>
        </p:nvSpPr>
        <p:spPr bwMode="auto">
          <a:xfrm>
            <a:off x="6896100" y="4197350"/>
            <a:ext cx="425450" cy="336550"/>
          </a:xfrm>
          <a:prstGeom prst="rect">
            <a:avLst/>
          </a:prstGeom>
          <a:solidFill>
            <a:srgbClr val="DDDDDD"/>
          </a:solidFill>
          <a:ln w="222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14" name="Text Box 158"/>
          <p:cNvSpPr txBox="1">
            <a:spLocks noChangeArrowheads="1"/>
          </p:cNvSpPr>
          <p:nvPr/>
        </p:nvSpPr>
        <p:spPr bwMode="auto">
          <a:xfrm>
            <a:off x="6921500" y="414813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b</a:t>
            </a:r>
          </a:p>
        </p:txBody>
      </p:sp>
      <p:sp>
        <p:nvSpPr>
          <p:cNvPr id="1043618" name="Text Box 162"/>
          <p:cNvSpPr txBox="1">
            <a:spLocks noChangeArrowheads="1"/>
          </p:cNvSpPr>
          <p:nvPr/>
        </p:nvSpPr>
        <p:spPr bwMode="auto">
          <a:xfrm>
            <a:off x="7346950" y="323373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15</a:t>
            </a:r>
          </a:p>
        </p:txBody>
      </p:sp>
      <p:sp>
        <p:nvSpPr>
          <p:cNvPr id="1043619" name="Text Box 163"/>
          <p:cNvSpPr txBox="1">
            <a:spLocks noChangeArrowheads="1"/>
          </p:cNvSpPr>
          <p:nvPr/>
        </p:nvSpPr>
        <p:spPr bwMode="auto">
          <a:xfrm>
            <a:off x="7346950" y="368458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12</a:t>
            </a:r>
          </a:p>
        </p:txBody>
      </p:sp>
      <p:sp>
        <p:nvSpPr>
          <p:cNvPr id="1043620" name="Text Box 164"/>
          <p:cNvSpPr txBox="1">
            <a:spLocks noChangeArrowheads="1"/>
          </p:cNvSpPr>
          <p:nvPr/>
        </p:nvSpPr>
        <p:spPr bwMode="auto">
          <a:xfrm>
            <a:off x="7442200" y="413543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d</a:t>
            </a:r>
          </a:p>
        </p:txBody>
      </p:sp>
      <p:sp>
        <p:nvSpPr>
          <p:cNvPr id="1043621" name="Text Box 165"/>
          <p:cNvSpPr txBox="1">
            <a:spLocks noChangeArrowheads="1"/>
          </p:cNvSpPr>
          <p:nvPr/>
        </p:nvSpPr>
        <p:spPr bwMode="auto">
          <a:xfrm>
            <a:off x="8118475" y="227488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13</a:t>
            </a:r>
          </a:p>
        </p:txBody>
      </p:sp>
      <p:sp>
        <p:nvSpPr>
          <p:cNvPr id="1043622" name="Line 166"/>
          <p:cNvSpPr>
            <a:spLocks noChangeShapeType="1"/>
          </p:cNvSpPr>
          <p:nvPr/>
        </p:nvSpPr>
        <p:spPr bwMode="auto">
          <a:xfrm flipH="1" flipV="1">
            <a:off x="2806700" y="3130550"/>
            <a:ext cx="787400" cy="939800"/>
          </a:xfrm>
          <a:prstGeom prst="line">
            <a:avLst/>
          </a:prstGeom>
          <a:noFill/>
          <a:ln w="31750">
            <a:solidFill>
              <a:srgbClr val="808080"/>
            </a:solidFill>
            <a:prstDash val="sysDot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23" name="Text Box 167"/>
          <p:cNvSpPr txBox="1">
            <a:spLocks noChangeArrowheads="1"/>
          </p:cNvSpPr>
          <p:nvPr/>
        </p:nvSpPr>
        <p:spPr bwMode="auto">
          <a:xfrm>
            <a:off x="7880350" y="322738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16</a:t>
            </a:r>
          </a:p>
        </p:txBody>
      </p:sp>
      <p:sp>
        <p:nvSpPr>
          <p:cNvPr id="1043624" name="Text Box 168"/>
          <p:cNvSpPr txBox="1">
            <a:spLocks noChangeArrowheads="1"/>
          </p:cNvSpPr>
          <p:nvPr/>
        </p:nvSpPr>
        <p:spPr bwMode="auto">
          <a:xfrm>
            <a:off x="7880350" y="367823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13</a:t>
            </a:r>
          </a:p>
        </p:txBody>
      </p:sp>
      <p:sp>
        <p:nvSpPr>
          <p:cNvPr id="1043625" name="Text Box 169"/>
          <p:cNvSpPr txBox="1">
            <a:spLocks noChangeArrowheads="1"/>
          </p:cNvSpPr>
          <p:nvPr/>
        </p:nvSpPr>
        <p:spPr bwMode="auto">
          <a:xfrm>
            <a:off x="7975600" y="41290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800000"/>
                </a:solidFill>
              </a:rPr>
              <a:t>3</a:t>
            </a:r>
          </a:p>
        </p:txBody>
      </p:sp>
      <p:sp>
        <p:nvSpPr>
          <p:cNvPr id="1043626" name="Rectangle 170"/>
          <p:cNvSpPr>
            <a:spLocks noChangeArrowheads="1"/>
          </p:cNvSpPr>
          <p:nvPr/>
        </p:nvSpPr>
        <p:spPr bwMode="auto">
          <a:xfrm>
            <a:off x="3581400" y="4044950"/>
            <a:ext cx="349250" cy="304800"/>
          </a:xfrm>
          <a:prstGeom prst="rect">
            <a:avLst/>
          </a:prstGeom>
          <a:noFill/>
          <a:ln w="317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27" name="Line 171"/>
          <p:cNvSpPr>
            <a:spLocks noChangeShapeType="1"/>
          </p:cNvSpPr>
          <p:nvPr/>
        </p:nvSpPr>
        <p:spPr bwMode="auto">
          <a:xfrm flipH="1" flipV="1">
            <a:off x="2800350" y="3124200"/>
            <a:ext cx="787400" cy="939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28" name="Rectangle 172"/>
          <p:cNvSpPr>
            <a:spLocks noChangeArrowheads="1"/>
          </p:cNvSpPr>
          <p:nvPr/>
        </p:nvSpPr>
        <p:spPr bwMode="auto">
          <a:xfrm>
            <a:off x="2190750" y="2514600"/>
            <a:ext cx="622300" cy="603250"/>
          </a:xfrm>
          <a:prstGeom prst="rect">
            <a:avLst/>
          </a:prstGeom>
          <a:noFill/>
          <a:ln w="317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29" name="Rectangle 173"/>
          <p:cNvSpPr>
            <a:spLocks noChangeArrowheads="1"/>
          </p:cNvSpPr>
          <p:nvPr/>
        </p:nvSpPr>
        <p:spPr bwMode="auto">
          <a:xfrm>
            <a:off x="889000" y="1816100"/>
            <a:ext cx="615950" cy="552450"/>
          </a:xfrm>
          <a:prstGeom prst="rect">
            <a:avLst/>
          </a:prstGeom>
          <a:noFill/>
          <a:ln w="317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30" name="Line 174"/>
          <p:cNvSpPr>
            <a:spLocks noChangeShapeType="1"/>
          </p:cNvSpPr>
          <p:nvPr/>
        </p:nvSpPr>
        <p:spPr bwMode="auto">
          <a:xfrm flipH="1" flipV="1">
            <a:off x="1511300" y="2355850"/>
            <a:ext cx="692150" cy="15875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631" name="Line 175"/>
          <p:cNvSpPr>
            <a:spLocks noChangeShapeType="1"/>
          </p:cNvSpPr>
          <p:nvPr/>
        </p:nvSpPr>
        <p:spPr bwMode="auto">
          <a:xfrm flipH="1" flipV="1">
            <a:off x="508000" y="1530350"/>
            <a:ext cx="368300" cy="2794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4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4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4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4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4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4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4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4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4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4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4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4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04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04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04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04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04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04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04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04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04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04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04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04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04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04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04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04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04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043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3499" grpId="0" animBg="1"/>
      <p:bldP spid="1043500" grpId="0" animBg="1"/>
      <p:bldP spid="1043501" grpId="0" animBg="1"/>
      <p:bldP spid="1043502" grpId="0" animBg="1"/>
      <p:bldP spid="1043503" grpId="0" animBg="1"/>
      <p:bldP spid="1043504" grpId="0" animBg="1"/>
      <p:bldP spid="1043505" grpId="0" animBg="1"/>
      <p:bldP spid="1043506" grpId="0" animBg="1"/>
      <p:bldP spid="1043507" grpId="0" animBg="1"/>
      <p:bldP spid="1043508" grpId="0" animBg="1"/>
      <p:bldP spid="1043509" grpId="0" animBg="1"/>
      <p:bldP spid="1043604" grpId="0" animBg="1"/>
      <p:bldP spid="1043608" grpId="0" animBg="1"/>
      <p:bldP spid="1043610" grpId="0" animBg="1"/>
      <p:bldP spid="1043615" grpId="0" animBg="1"/>
      <p:bldP spid="1043616" grpId="0" animBg="1"/>
      <p:bldP spid="1043617" grpId="0" animBg="1"/>
      <p:bldP spid="1043622" grpId="0" animBg="1"/>
      <p:bldP spid="1043626" grpId="0" animBg="1"/>
      <p:bldP spid="1043627" grpId="0" animBg="1"/>
      <p:bldP spid="1043628" grpId="0" animBg="1"/>
      <p:bldP spid="1043629" grpId="0" animBg="1"/>
      <p:bldP spid="1043630" grpId="0" animBg="1"/>
      <p:bldP spid="10436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Analysis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/>
              <a:t>Sorting the x-coords takes O(N log N)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/>
              <a:t>Going through x-coords: N steps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/>
              <a:t>Each of N steps requires O(log N) time: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/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000"/>
              <a:t>Searching L takes log N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000"/>
              <a:t>Inserting to L takes log N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000"/>
              <a:t>All deletions are consecutive, so log N per deletion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000"/>
              <a:t>Each element is deleted at most once: N log N for all deletions</a:t>
            </a:r>
          </a:p>
          <a:p>
            <a:pPr marL="1371600" lvl="2" indent="-457200">
              <a:lnSpc>
                <a:spcPct val="90000"/>
              </a:lnSpc>
            </a:pPr>
            <a:endParaRPr lang="en-US" sz="1800"/>
          </a:p>
          <a:p>
            <a:pPr marL="1371600" lvl="2" indent="-457200">
              <a:lnSpc>
                <a:spcPct val="90000"/>
              </a:lnSpc>
            </a:pPr>
            <a:r>
              <a:rPr lang="en-US" sz="1800"/>
              <a:t>Recall that INSERT, DELETE, SUCCESSOR, take O(log N) time in a balanced binary search tree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47510</TotalTime>
  <Words>603</Words>
  <Application>Microsoft Macintosh PowerPoint</Application>
  <PresentationFormat>On-screen Show (4:3)</PresentationFormat>
  <Paragraphs>133</Paragraphs>
  <Slides>6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The Problem: Find a Chain of Local Alignments</vt:lpstr>
      <vt:lpstr>Sparse DP for rectangle chaining</vt:lpstr>
      <vt:lpstr>Sparse DP for rectangle chaining</vt:lpstr>
      <vt:lpstr>Sparse DP for rectangle chaining</vt:lpstr>
      <vt:lpstr>Example</vt:lpstr>
      <vt:lpstr>Time Analysis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Natural Language Processing (NLP) Tasks</dc:title>
  <dc:creator>Mark Craven</dc:creator>
  <cp:lastModifiedBy>Mark Craven</cp:lastModifiedBy>
  <cp:revision>1044</cp:revision>
  <cp:lastPrinted>2010-03-06T03:59:01Z</cp:lastPrinted>
  <dcterms:created xsi:type="dcterms:W3CDTF">2010-03-06T03:49:57Z</dcterms:created>
  <dcterms:modified xsi:type="dcterms:W3CDTF">2010-03-06T04:04:55Z</dcterms:modified>
</cp:coreProperties>
</file>