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721" r:id="rId2"/>
    <p:sldId id="765" r:id="rId3"/>
    <p:sldId id="802" r:id="rId4"/>
    <p:sldId id="788" r:id="rId5"/>
    <p:sldId id="789" r:id="rId6"/>
    <p:sldId id="794" r:id="rId7"/>
    <p:sldId id="795" r:id="rId8"/>
    <p:sldId id="777" r:id="rId9"/>
    <p:sldId id="778" r:id="rId10"/>
    <p:sldId id="779" r:id="rId11"/>
    <p:sldId id="790" r:id="rId12"/>
    <p:sldId id="791" r:id="rId13"/>
    <p:sldId id="796" r:id="rId14"/>
    <p:sldId id="773" r:id="rId15"/>
    <p:sldId id="792" r:id="rId16"/>
    <p:sldId id="797" r:id="rId17"/>
    <p:sldId id="803" r:id="rId18"/>
    <p:sldId id="804" r:id="rId19"/>
    <p:sldId id="782" r:id="rId20"/>
    <p:sldId id="793" r:id="rId21"/>
    <p:sldId id="805" r:id="rId22"/>
    <p:sldId id="798" r:id="rId23"/>
    <p:sldId id="814" r:id="rId24"/>
    <p:sldId id="816" r:id="rId25"/>
    <p:sldId id="815" r:id="rId26"/>
    <p:sldId id="806" r:id="rId27"/>
    <p:sldId id="817" r:id="rId28"/>
    <p:sldId id="819" r:id="rId29"/>
    <p:sldId id="825" r:id="rId30"/>
    <p:sldId id="821" r:id="rId31"/>
    <p:sldId id="818" r:id="rId32"/>
    <p:sldId id="813" r:id="rId33"/>
    <p:sldId id="809" r:id="rId34"/>
    <p:sldId id="787" r:id="rId35"/>
    <p:sldId id="807" r:id="rId36"/>
    <p:sldId id="812" r:id="rId37"/>
    <p:sldId id="811" r:id="rId38"/>
    <p:sldId id="822" r:id="rId39"/>
    <p:sldId id="799" r:id="rId40"/>
    <p:sldId id="824" r:id="rId41"/>
    <p:sldId id="810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3030" autoAdjust="0"/>
  </p:normalViewPr>
  <p:slideViewPr>
    <p:cSldViewPr>
      <p:cViewPr varScale="1">
        <p:scale>
          <a:sx n="98" d="100"/>
          <a:sy n="98" d="100"/>
        </p:scale>
        <p:origin x="21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B085F-0376-454A-B9BA-2603124B09D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6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1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38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7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69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42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66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95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81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8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4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35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8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86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53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1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4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45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29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76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3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16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76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50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80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52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474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600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478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35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29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4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8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5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0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7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6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resources/6fee0a5818280ce9e609c178e51249ab3dba629f/graphics35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bviewer.jupyter.org/urls/www.biostat.wisc.edu/bmi776/code/gaussian_process.ipynb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3.jpe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hyperlink" Target="https://en.wikipedia.org/wiki/Isotonic_regression#/media/File:Isotonic_regression.sv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10" Type="http://schemas.openxmlformats.org/officeDocument/2006/relationships/image" Target="../media/image29.png"/><Relationship Id="rId4" Type="http://schemas.openxmlformats.org/officeDocument/2006/relationships/image" Target="../media/image180.pn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Epigenetics and DNase-</a:t>
            </a:r>
            <a:r>
              <a:rPr lang="en-US" sz="4000" dirty="0" err="1" smtClean="0">
                <a:ea typeface="ＭＳ Ｐゴシック" pitchFamily="-110" charset="-128"/>
                <a:cs typeface="ＭＳ Ｐゴシック" pitchFamily="-110" charset="-128"/>
              </a:rPr>
              <a:t>Seq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</a:t>
            </a:r>
            <a:r>
              <a:rPr lang="en-US" dirty="0" smtClean="0"/>
              <a:t>2018</a:t>
            </a:r>
            <a:endParaRPr lang="en-US" dirty="0"/>
          </a:p>
          <a:p>
            <a:r>
              <a:rPr lang="en-US" dirty="0"/>
              <a:t>Anthony Gitter</a:t>
            </a:r>
          </a:p>
          <a:p>
            <a:r>
              <a:rPr lang="en-US" dirty="0"/>
              <a:t>gitter@biostat.wisc.edu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200" dirty="0" smtClean="0">
                <a:solidFill>
                  <a:srgbClr val="000066"/>
                </a:solidFill>
                <a:latin typeface="Arial" pitchFamily="-111" charset="0"/>
                <a:hlinkClick r:id="rId3"/>
              </a:rPr>
              <a:t>CC BY-NC 4.0</a:t>
            </a:r>
            <a:r>
              <a:rPr lang="en-US" sz="1200" dirty="0" smtClean="0">
                <a:solidFill>
                  <a:srgbClr val="000066"/>
                </a:solidFill>
                <a:latin typeface="Arial" pitchFamily="-111" charset="0"/>
              </a:rPr>
              <a:t> by Anthony Gitter, Mark Craven, and Colin Dewey</a:t>
            </a:r>
            <a:endParaRPr lang="en-US" sz="1200" dirty="0">
              <a:solidFill>
                <a:srgbClr val="000066"/>
              </a:solidFill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2"/>
            <a:ext cx="7772400" cy="49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400" kern="0" dirty="0" smtClean="0"/>
              <a:t>Mark particular regulatory configurations</a:t>
            </a:r>
          </a:p>
          <a:p>
            <a:endParaRPr lang="en-US" sz="2800" kern="0" dirty="0"/>
          </a:p>
          <a:p>
            <a:endParaRPr lang="en-US" sz="2800" kern="0" dirty="0" smtClean="0"/>
          </a:p>
          <a:p>
            <a:endParaRPr lang="en-US" sz="2800" kern="0" dirty="0"/>
          </a:p>
          <a:p>
            <a:endParaRPr lang="en-US" sz="2800" kern="0" dirty="0" smtClean="0"/>
          </a:p>
          <a:p>
            <a:endParaRPr lang="en-US" sz="2800" kern="0" dirty="0"/>
          </a:p>
          <a:p>
            <a:endParaRPr lang="en-US" sz="2800" kern="0" dirty="0" smtClean="0"/>
          </a:p>
          <a:p>
            <a:endParaRPr lang="en-US" sz="2000" kern="0" dirty="0" smtClean="0"/>
          </a:p>
          <a:p>
            <a:r>
              <a:rPr lang="en-US" sz="2400" kern="0" dirty="0" smtClean="0"/>
              <a:t>H3 (protein) K27 (amino acid) ac (modification)</a:t>
            </a:r>
            <a:endParaRPr lang="en-US" sz="24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Histone modifications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7272" y="6550223"/>
            <a:ext cx="557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Latham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Structural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Molecular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2007; Katie </a:t>
            </a:r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Ris-Vicari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72139" r="2769" b="14509"/>
          <a:stretch/>
        </p:blipFill>
        <p:spPr bwMode="auto">
          <a:xfrm>
            <a:off x="1213078" y="5521347"/>
            <a:ext cx="6707037" cy="103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5800" y="1775835"/>
            <a:ext cx="7234315" cy="3177165"/>
            <a:chOff x="685800" y="1699635"/>
            <a:chExt cx="7234315" cy="3177165"/>
          </a:xfrm>
        </p:grpSpPr>
        <p:pic>
          <p:nvPicPr>
            <p:cNvPr id="37892" name="Picture 4" descr="Chromatin accessibility and histone marks at regulatory elements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968"/>
            <a:stretch/>
          </p:blipFill>
          <p:spPr bwMode="auto">
            <a:xfrm>
              <a:off x="1019783" y="1699635"/>
              <a:ext cx="6900332" cy="2567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hromatin accessibility and histone marks at regulatory elements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656" b="5127"/>
            <a:stretch/>
          </p:blipFill>
          <p:spPr bwMode="auto">
            <a:xfrm>
              <a:off x="1019783" y="4267200"/>
              <a:ext cx="6900332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16604" y="1699635"/>
              <a:ext cx="457200" cy="30479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3117917"/>
              <a:ext cx="457200" cy="30479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02957" y="3237317"/>
              <a:ext cx="457200" cy="30479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39115" y="3627391"/>
            <a:ext cx="1604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Shlyueva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0209" y="1239367"/>
            <a:ext cx="2281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copies of histone proteins 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H2A, H2B, H3, 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H4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7070398" y="2155152"/>
            <a:ext cx="180454" cy="29227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2"/>
            <a:ext cx="3397060" cy="49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400" kern="0" dirty="0" smtClean="0"/>
              <a:t>Reversible DNA modification</a:t>
            </a:r>
          </a:p>
          <a:p>
            <a:r>
              <a:rPr lang="en-US" sz="2400" kern="0" dirty="0" smtClean="0"/>
              <a:t>Represses gene expression</a:t>
            </a:r>
            <a:endParaRPr lang="en-US" sz="2000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DNA methylation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6720" y="2875280"/>
            <a:ext cx="8510811" cy="3988142"/>
            <a:chOff x="426720" y="2875280"/>
            <a:chExt cx="8510811" cy="3988142"/>
          </a:xfrm>
        </p:grpSpPr>
        <p:grpSp>
          <p:nvGrpSpPr>
            <p:cNvPr id="14" name="Group 13"/>
            <p:cNvGrpSpPr/>
            <p:nvPr/>
          </p:nvGrpSpPr>
          <p:grpSpPr>
            <a:xfrm>
              <a:off x="426720" y="2875280"/>
              <a:ext cx="8510811" cy="3988142"/>
              <a:chOff x="309968" y="2449113"/>
              <a:chExt cx="8510811" cy="3988142"/>
            </a:xfrm>
          </p:grpSpPr>
          <p:pic>
            <p:nvPicPr>
              <p:cNvPr id="14338" name="Picture 2" descr="http://cnx.org/resources/6fee0a5818280ce9e609c178e51249ab3dba629f/graphics3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544" b="3743"/>
              <a:stretch/>
            </p:blipFill>
            <p:spPr bwMode="auto">
              <a:xfrm>
                <a:off x="309968" y="2607390"/>
                <a:ext cx="8510811" cy="3829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09968" y="2449113"/>
                <a:ext cx="452032" cy="659041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97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26720" y="6511413"/>
              <a:ext cx="1459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OpenStax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 CNX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27120" y="937733"/>
            <a:ext cx="4800600" cy="2308387"/>
            <a:chOff x="3200401" y="2217502"/>
            <a:chExt cx="4800600" cy="2308387"/>
          </a:xfrm>
        </p:grpSpPr>
        <p:pic>
          <p:nvPicPr>
            <p:cNvPr id="19" name="Picture 2" descr="http://cnx.org/resources/6fee0a5818280ce9e609c178e51249ab3dba629f/graphics3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81" t="20919" r="1513" b="53255"/>
            <a:stretch/>
          </p:blipFill>
          <p:spPr bwMode="auto">
            <a:xfrm>
              <a:off x="3200401" y="2362200"/>
              <a:ext cx="4800600" cy="2163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326612" y="2217502"/>
              <a:ext cx="3140987" cy="6590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9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2"/>
            <a:ext cx="7772400" cy="49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400" kern="0" dirty="0" smtClean="0"/>
              <a:t>Algorithms to predict long range enhancer-promoter interactions</a:t>
            </a:r>
          </a:p>
          <a:p>
            <a:r>
              <a:rPr lang="en-US" sz="2400" kern="0" dirty="0" smtClean="0"/>
              <a:t>Or measure </a:t>
            </a:r>
            <a:r>
              <a:rPr lang="en-US" sz="2400" kern="0" dirty="0"/>
              <a:t>with </a:t>
            </a:r>
            <a:r>
              <a:rPr lang="en-US" sz="2400" kern="0" dirty="0" smtClean="0"/>
              <a:t>chromosome </a:t>
            </a:r>
            <a:r>
              <a:rPr lang="en-US" sz="2400" kern="0" dirty="0"/>
              <a:t>conformation </a:t>
            </a:r>
            <a:r>
              <a:rPr lang="en-US" sz="2400" kern="0" dirty="0" smtClean="0"/>
              <a:t>capture (3C, Hi-C, etc.)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3d organization of chromatin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41643"/>
            <a:ext cx="1604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18" y="3053955"/>
            <a:ext cx="8578964" cy="32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0" y="1295400"/>
            <a:ext cx="2819400" cy="49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400" kern="0" dirty="0" smtClean="0"/>
              <a:t>Hi-C produces 2d chromatin contact maps</a:t>
            </a:r>
          </a:p>
          <a:p>
            <a:endParaRPr lang="en-US" sz="2400" kern="0" dirty="0" smtClean="0"/>
          </a:p>
          <a:p>
            <a:r>
              <a:rPr lang="en-US" sz="2400" kern="0" dirty="0" smtClean="0"/>
              <a:t>Learn domains, enhancer-promoter interactions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3d organization of chromatin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6441643"/>
            <a:ext cx="1604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1159934"/>
            <a:ext cx="5019017" cy="5494020"/>
            <a:chOff x="2057400" y="1752600"/>
            <a:chExt cx="5019017" cy="54940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1904047"/>
              <a:ext cx="1760220" cy="495395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9364" y="1752600"/>
              <a:ext cx="3087053" cy="54940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9460" y="2667000"/>
            <a:ext cx="228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kb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174" y="4281501"/>
            <a:ext cx="228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kb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281" y="5896002"/>
            <a:ext cx="228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kb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36223" y="3048000"/>
            <a:ext cx="6071553" cy="3454932"/>
            <a:chOff x="152400" y="3403069"/>
            <a:chExt cx="6071553" cy="3454932"/>
          </a:xfrm>
        </p:grpSpPr>
        <p:pic>
          <p:nvPicPr>
            <p:cNvPr id="39938" name="Picture 2" descr="Tissues and cell types profiled in the Roadmap Epigenomics Consortium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12" b="33115"/>
            <a:stretch/>
          </p:blipFill>
          <p:spPr bwMode="auto">
            <a:xfrm>
              <a:off x="152400" y="3403069"/>
              <a:ext cx="5909945" cy="3395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24399" y="6631093"/>
              <a:ext cx="1337945" cy="2269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38801" y="3810000"/>
              <a:ext cx="423544" cy="175260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93080" y="4724400"/>
              <a:ext cx="630873" cy="15690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Large-scale epigenetic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1920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Epigenomes are condition-specific</a:t>
            </a:r>
          </a:p>
          <a:p>
            <a:r>
              <a:rPr lang="en-US" sz="2800" kern="0" dirty="0" smtClean="0"/>
              <a:t>Roadmap </a:t>
            </a:r>
            <a:r>
              <a:rPr lang="en-US" sz="2800" kern="0" dirty="0" err="1"/>
              <a:t>Epigenomics</a:t>
            </a:r>
            <a:r>
              <a:rPr lang="en-US" sz="2800" kern="0" dirty="0"/>
              <a:t> </a:t>
            </a:r>
            <a:r>
              <a:rPr lang="en-US" sz="2800" kern="0" dirty="0" smtClean="0"/>
              <a:t>Consortium and ENCODE surveyed over 100 types of cells and tissues</a:t>
            </a:r>
            <a:endParaRPr lang="en-US" sz="28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2552938" y="6497852"/>
            <a:ext cx="4038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Epigenomics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Genome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990600"/>
            <a:ext cx="8229600" cy="94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Combinations of epigenetic signals can predict functional state</a:t>
            </a:r>
          </a:p>
          <a:p>
            <a:pPr lvl="1"/>
            <a:r>
              <a:rPr lang="en-US" sz="2400" kern="0" dirty="0" err="1" smtClean="0"/>
              <a:t>ChromHMM</a:t>
            </a:r>
            <a:r>
              <a:rPr lang="en-US" sz="2400" kern="0" dirty="0" smtClean="0"/>
              <a:t>: Hidden Markov model</a:t>
            </a:r>
            <a:endParaRPr lang="en-US" sz="2400" kern="0" dirty="0"/>
          </a:p>
          <a:p>
            <a:pPr lvl="1"/>
            <a:r>
              <a:rPr lang="en-US" sz="2400" kern="0" dirty="0" smtClean="0"/>
              <a:t>Segway: Dynamic Bayesian network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76400" y="2895600"/>
            <a:ext cx="6557432" cy="3888939"/>
            <a:chOff x="1676400" y="2706593"/>
            <a:chExt cx="6557432" cy="3888939"/>
          </a:xfrm>
        </p:grpSpPr>
        <p:pic>
          <p:nvPicPr>
            <p:cNvPr id="18434" name="Picture 2" descr="Epigenomic information across tissues and mark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34" b="32880"/>
            <a:stretch/>
          </p:blipFill>
          <p:spPr bwMode="auto">
            <a:xfrm>
              <a:off x="1756832" y="2706593"/>
              <a:ext cx="6477000" cy="388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76400" y="2895600"/>
              <a:ext cx="304800" cy="38100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866" y="6288373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Epigenomics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Genome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990600"/>
            <a:ext cx="8229600" cy="94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States are more interpretable than raw data</a:t>
            </a:r>
            <a:endParaRPr lang="en-US" sz="2400" kern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5453" y="5727440"/>
            <a:ext cx="3931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Ernst and </a:t>
            </a:r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Kellis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Sample outputs of ChromHMM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2990" r="27079" b="61669"/>
          <a:stretch/>
        </p:blipFill>
        <p:spPr bwMode="auto">
          <a:xfrm>
            <a:off x="175453" y="1859819"/>
            <a:ext cx="8793094" cy="37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/>
              <a:t>Predicting TF binding with DNase-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DNase I hypersensitive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90277"/>
            <a:ext cx="8229600" cy="29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Arrows indicate DNase I cleavage sites</a:t>
            </a:r>
          </a:p>
          <a:p>
            <a:r>
              <a:rPr lang="en-US" sz="2800" kern="0" dirty="0" smtClean="0"/>
              <a:t>Obtain short reads that we map to the genome</a:t>
            </a:r>
            <a:endParaRPr lang="en-US" sz="2400" kern="0" dirty="0" smtClean="0"/>
          </a:p>
        </p:txBody>
      </p:sp>
      <p:pic>
        <p:nvPicPr>
          <p:cNvPr id="20" name="Picture 2" descr="Figure 1.  High-resolution mapping of accessible chromatin in human cells using the Short DHS Assa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7" r="43849" b="21035"/>
          <a:stretch/>
        </p:blipFill>
        <p:spPr bwMode="auto">
          <a:xfrm>
            <a:off x="10160" y="2514600"/>
            <a:ext cx="6580232" cy="36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160" y="5817856"/>
            <a:ext cx="206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</a:t>
            </a:r>
            <a:r>
              <a:rPr lang="en-US" sz="14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43851" y="3745439"/>
            <a:ext cx="799192" cy="422278"/>
          </a:xfrm>
          <a:prstGeom prst="right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66032" y="3226261"/>
            <a:ext cx="1540964" cy="1460634"/>
            <a:chOff x="7219493" y="2967594"/>
            <a:chExt cx="1540964" cy="1460634"/>
          </a:xfrm>
        </p:grpSpPr>
        <p:pic>
          <p:nvPicPr>
            <p:cNvPr id="2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498143">
              <a:off x="7560792" y="3776372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flipH="1" flipV="1">
              <a:off x="8029344" y="296759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19493421" flipH="1">
              <a:off x="7550510" y="33796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757579">
              <a:off x="8193703" y="372177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923605">
              <a:off x="8303256" y="3168187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1223786">
              <a:off x="7965331" y="4047228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>
              <a:off x="7219493" y="31891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6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91440" y="1673352"/>
            <a:ext cx="5729636" cy="3952449"/>
            <a:chOff x="-91440" y="1673352"/>
            <a:chExt cx="5729636" cy="3952449"/>
          </a:xfrm>
        </p:grpSpPr>
        <p:pic>
          <p:nvPicPr>
            <p:cNvPr id="43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26" b="77274"/>
            <a:stretch/>
          </p:blipFill>
          <p:spPr bwMode="auto">
            <a:xfrm>
              <a:off x="283146" y="1738648"/>
              <a:ext cx="4720570" cy="205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546499" y="5076293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91440" y="1673352"/>
              <a:ext cx="1341072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46499" y="5079342"/>
            <a:ext cx="1091697" cy="549508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DNase I footprints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0520" y="985521"/>
            <a:ext cx="84886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Distribution of mapped reads is informative of open chromatin and specific TF binding sites</a:t>
            </a:r>
            <a:endParaRPr lang="en-US" sz="2400" kern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071090" y="2528184"/>
            <a:ext cx="33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depth at each position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3725956" y="2199641"/>
            <a:ext cx="357941" cy="3285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48455" y="2174241"/>
            <a:ext cx="391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66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2223" y="1965369"/>
            <a:ext cx="217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ChIP-Seq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peak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 flipV="1">
            <a:off x="3559663" y="3421022"/>
            <a:ext cx="1367936" cy="1305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07092" y="3087060"/>
            <a:ext cx="217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Nucleosome free “open” chromatin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59418" y="3768042"/>
            <a:ext cx="8517618" cy="3085853"/>
            <a:chOff x="-59418" y="3768042"/>
            <a:chExt cx="8517618" cy="3085853"/>
          </a:xfrm>
        </p:grpSpPr>
        <p:pic>
          <p:nvPicPr>
            <p:cNvPr id="11" name="Picture 4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2" r="63671" b="33983"/>
            <a:stretch/>
          </p:blipFill>
          <p:spPr bwMode="auto">
            <a:xfrm>
              <a:off x="283146" y="5333857"/>
              <a:ext cx="4613182" cy="128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64" r="62826" b="59954"/>
            <a:stretch/>
          </p:blipFill>
          <p:spPr bwMode="auto">
            <a:xfrm>
              <a:off x="283146" y="3768042"/>
              <a:ext cx="4720570" cy="158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-59418" y="6546118"/>
              <a:ext cx="1713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Neph</a:t>
              </a:r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</a:t>
              </a:r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 flipV="1">
              <a:off x="3657599" y="5354319"/>
              <a:ext cx="1794233" cy="3980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07560" y="4010741"/>
              <a:ext cx="1196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Zoom in</a:t>
              </a:r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43958" y="4888819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31326" y="5093308"/>
              <a:ext cx="30268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TF binding prevents DNase cleavage leaving </a:t>
              </a:r>
              <a:r>
                <a:rPr lang="en-US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Dnase</a:t>
              </a: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“footprint”, only 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consider 5</a:t>
              </a: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′ end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78117" y="1988820"/>
            <a:ext cx="173363" cy="175544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Goals for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>
              <a:buFontTx/>
              <a:buNone/>
            </a:pPr>
            <a:r>
              <a:rPr lang="en-US" sz="2800" kern="0" dirty="0" smtClean="0"/>
              <a:t>Key concepts</a:t>
            </a:r>
          </a:p>
          <a:p>
            <a:r>
              <a:rPr lang="en-US" sz="2800" kern="0" dirty="0" smtClean="0"/>
              <a:t>Importance of epigenetic data for understanding transcriptional regulation</a:t>
            </a:r>
          </a:p>
          <a:p>
            <a:r>
              <a:rPr lang="en-US" sz="2800" kern="0" dirty="0" smtClean="0"/>
              <a:t>Predicting transcription factor binding sites</a:t>
            </a:r>
          </a:p>
          <a:p>
            <a:r>
              <a:rPr lang="en-US" sz="2800" kern="0" dirty="0" smtClean="0"/>
              <a:t>Gaussian process models</a:t>
            </a:r>
            <a:endParaRPr lang="en-US" sz="2400" kern="0" dirty="0" smtClean="0"/>
          </a:p>
          <a:p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7354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DNase I footprints to TF binding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DNase footprints suggest that </a:t>
            </a:r>
            <a:r>
              <a:rPr lang="en-US" sz="2800" b="1" i="1" kern="0" dirty="0" smtClean="0"/>
              <a:t>some</a:t>
            </a:r>
            <a:r>
              <a:rPr lang="en-US" sz="2800" kern="0" dirty="0" smtClean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 smtClean="0"/>
              <a:t>We want to know </a:t>
            </a:r>
            <a:r>
              <a:rPr lang="en-US" sz="2800" b="1" i="1" kern="0" dirty="0" smtClean="0"/>
              <a:t>which</a:t>
            </a:r>
            <a:r>
              <a:rPr lang="en-US" sz="2800" kern="0" dirty="0" smtClean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 smtClean="0"/>
              <a:t>Two ideas:</a:t>
            </a:r>
          </a:p>
          <a:p>
            <a:pPr lvl="1"/>
            <a:r>
              <a:rPr lang="en-US" sz="2400" kern="0" dirty="0" smtClean="0"/>
              <a:t>Search for DNase footprint patterns, then match TF motifs</a:t>
            </a:r>
          </a:p>
          <a:p>
            <a:pPr lvl="1"/>
            <a:r>
              <a:rPr lang="en-US" sz="2400" kern="0" dirty="0" smtClean="0"/>
              <a:t>Search for motif matches in genome, then model proximal DNase-</a:t>
            </a:r>
            <a:r>
              <a:rPr lang="en-US" sz="2400" kern="0" dirty="0" err="1" smtClean="0"/>
              <a:t>Seq</a:t>
            </a:r>
            <a:r>
              <a:rPr lang="en-US" sz="2400" kern="0" dirty="0" smtClean="0"/>
              <a:t> reads</a:t>
            </a:r>
          </a:p>
          <a:p>
            <a:endParaRPr lang="en-US" sz="2800" kern="0" dirty="0"/>
          </a:p>
          <a:p>
            <a:endParaRPr lang="en-US" sz="2800" kern="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429000" y="5562600"/>
            <a:ext cx="4267200" cy="581055"/>
            <a:chOff x="3429000" y="5562600"/>
            <a:chExt cx="4267200" cy="581055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 flipV="1">
              <a:off x="3429000" y="55626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574354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We’ll consider this approach</a:t>
              </a:r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7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77724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rotein </a:t>
            </a:r>
            <a:r>
              <a:rPr lang="en-US" dirty="0"/>
              <a:t>I</a:t>
            </a:r>
            <a:r>
              <a:rPr lang="en-US" dirty="0" smtClean="0"/>
              <a:t>nteraction </a:t>
            </a:r>
            <a:r>
              <a:rPr lang="en-US" dirty="0"/>
              <a:t>Q</a:t>
            </a:r>
            <a:r>
              <a:rPr lang="en-US" dirty="0" smtClean="0"/>
              <a:t>uantification </a:t>
            </a:r>
            <a:r>
              <a:rPr lang="en-US" dirty="0"/>
              <a:t>(PIQ)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42" name="Picture 2" descr="PIQ improves the identification of occupied transcription factor (TF) binding sites in vivo from genome-wide DNase I hypersensitivity da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83"/>
            <a:ext cx="3733800" cy="67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6550224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Rieck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Wright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14800" y="16764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Sherwood et al. </a:t>
            </a:r>
            <a:r>
              <a:rPr lang="en-US" sz="2800" i="1" kern="0" dirty="0" smtClean="0"/>
              <a:t>Nature Biotechnology</a:t>
            </a:r>
            <a:r>
              <a:rPr lang="en-US" sz="2800" kern="0" dirty="0" smtClean="0"/>
              <a:t> 2014</a:t>
            </a:r>
          </a:p>
          <a:p>
            <a:endParaRPr lang="en-US" sz="2800" kern="0" dirty="0" smtClean="0"/>
          </a:p>
          <a:p>
            <a:r>
              <a:rPr lang="en-US" sz="2800" b="1" kern="0" dirty="0" smtClean="0"/>
              <a:t>Given</a:t>
            </a:r>
            <a:r>
              <a:rPr lang="en-US" sz="2800" kern="0" dirty="0" smtClean="0"/>
              <a:t>: TF motifs and DNase-</a:t>
            </a:r>
            <a:r>
              <a:rPr lang="en-US" sz="2800" kern="0" dirty="0" err="1" smtClean="0"/>
              <a:t>Seq</a:t>
            </a:r>
            <a:r>
              <a:rPr lang="en-US" sz="2800" kern="0" dirty="0" smtClean="0"/>
              <a:t> reads</a:t>
            </a:r>
          </a:p>
          <a:p>
            <a:endParaRPr lang="en-US" sz="2800" kern="0" dirty="0"/>
          </a:p>
          <a:p>
            <a:r>
              <a:rPr lang="en-US" sz="2800" b="1" kern="0" dirty="0" smtClean="0"/>
              <a:t>Do</a:t>
            </a:r>
            <a:r>
              <a:rPr lang="en-US" sz="2800" kern="0" dirty="0" smtClean="0"/>
              <a:t>: Predict binding sites of each TF</a:t>
            </a:r>
          </a:p>
        </p:txBody>
      </p:sp>
    </p:spTree>
    <p:extLst>
      <p:ext uri="{BB962C8B-B14F-4D97-AF65-F5344CB8AC3E}">
        <p14:creationId xmlns:p14="http://schemas.microsoft.com/office/powerpoint/2010/main" val="4360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PIQ main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4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With no TF binding, DNase-</a:t>
            </a:r>
            <a:r>
              <a:rPr lang="en-US" sz="2800" kern="0" dirty="0" err="1" smtClean="0"/>
              <a:t>Seq</a:t>
            </a:r>
            <a:r>
              <a:rPr lang="en-US" sz="2800" kern="0" dirty="0" smtClean="0"/>
              <a:t> reads come from some background distribution</a:t>
            </a:r>
          </a:p>
          <a:p>
            <a:endParaRPr lang="en-US" sz="2800" kern="0" dirty="0"/>
          </a:p>
          <a:p>
            <a:r>
              <a:rPr lang="en-US" sz="2800" kern="0" dirty="0" smtClean="0"/>
              <a:t>TF binding changes read density in a </a:t>
            </a:r>
            <a:r>
              <a:rPr lang="en-US" sz="2800" i="1" kern="0" dirty="0" smtClean="0"/>
              <a:t>TF-specific</a:t>
            </a:r>
            <a:r>
              <a:rPr lang="en-US" sz="2800" kern="0" dirty="0" smtClean="0"/>
              <a:t> way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800" y="3574143"/>
            <a:ext cx="6629400" cy="2140857"/>
            <a:chOff x="1828800" y="3257490"/>
            <a:chExt cx="6629400" cy="2140857"/>
          </a:xfrm>
        </p:grpSpPr>
        <p:pic>
          <p:nvPicPr>
            <p:cNvPr id="5" name="Picture 2" descr="PIQ improves the identification of occupied transcription factor (TF) binding sites in vivo from genome-wide DNase I hypersensitivity data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73"/>
            <a:stretch/>
          </p:blipFill>
          <p:spPr bwMode="auto">
            <a:xfrm>
              <a:off x="2233131" y="3657600"/>
              <a:ext cx="4738697" cy="174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>
              <a:off x="5425440" y="3586480"/>
              <a:ext cx="579120" cy="3860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32574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124200" y="3886201"/>
              <a:ext cx="609600" cy="1715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00" y="3637279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TF effects</a:t>
              </a:r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0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PIQ main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95400"/>
            <a:ext cx="9144000" cy="12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Shape of DNase peak and footprint depend on the TF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2992" y="4487816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B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3680" y="4482736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A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6" y="2405206"/>
            <a:ext cx="8934004" cy="20148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00" y="535391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0903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PIQ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We’ll discuss</a:t>
            </a:r>
          </a:p>
          <a:p>
            <a:pPr lvl="1"/>
            <a:r>
              <a:rPr lang="en-US" sz="2400" kern="0" dirty="0" smtClean="0"/>
              <a:t>Modeling the DNase-</a:t>
            </a:r>
            <a:r>
              <a:rPr lang="en-US" sz="2400" kern="0" dirty="0" err="1" smtClean="0"/>
              <a:t>Seq</a:t>
            </a:r>
            <a:r>
              <a:rPr lang="en-US" sz="2400" kern="0" dirty="0" smtClean="0"/>
              <a:t> background distribution</a:t>
            </a:r>
          </a:p>
          <a:p>
            <a:pPr lvl="1"/>
            <a:r>
              <a:rPr lang="en-US" sz="2400" kern="0" dirty="0" smtClean="0"/>
              <a:t>How TF binding impacts that distribution</a:t>
            </a:r>
          </a:p>
          <a:p>
            <a:pPr lvl="1"/>
            <a:r>
              <a:rPr lang="en-US" sz="2400" kern="0" dirty="0" smtClean="0"/>
              <a:t>Priors on TF binding</a:t>
            </a:r>
          </a:p>
          <a:p>
            <a:pPr lvl="1"/>
            <a:endParaRPr lang="en-US" sz="2400" kern="0" dirty="0"/>
          </a:p>
          <a:p>
            <a:r>
              <a:rPr lang="en-US" sz="2800" kern="0" dirty="0" smtClean="0"/>
              <a:t>We’ll skip</a:t>
            </a:r>
          </a:p>
          <a:p>
            <a:pPr lvl="1"/>
            <a:r>
              <a:rPr lang="en-US" sz="2400" kern="0" dirty="0" smtClean="0"/>
              <a:t>Modeling multiple replicates or conditions, cross-experiment and cross-strand effects</a:t>
            </a:r>
          </a:p>
          <a:p>
            <a:pPr lvl="1"/>
            <a:r>
              <a:rPr lang="en-US" sz="2400" kern="0" dirty="0" smtClean="0"/>
              <a:t>Expectation propagation</a:t>
            </a:r>
          </a:p>
          <a:p>
            <a:pPr lvl="1"/>
            <a:r>
              <a:rPr lang="en-US" sz="2400" kern="0" dirty="0" smtClean="0"/>
              <a:t>TF hierarchy: pioneers, settlers, migrants</a:t>
            </a:r>
          </a:p>
        </p:txBody>
      </p:sp>
    </p:spTree>
    <p:extLst>
      <p:ext uri="{BB962C8B-B14F-4D97-AF65-F5344CB8AC3E}">
        <p14:creationId xmlns:p14="http://schemas.microsoft.com/office/powerpoint/2010/main" val="31120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Algorithm preview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159934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Identify candidate binding sites with PWMs</a:t>
            </a:r>
          </a:p>
          <a:p>
            <a:r>
              <a:rPr lang="en-US" sz="2800" kern="0" dirty="0" smtClean="0"/>
              <a:t>Build a probabilistic model of the DNase-</a:t>
            </a:r>
            <a:r>
              <a:rPr lang="en-US" sz="2800" kern="0" dirty="0" err="1" smtClean="0"/>
              <a:t>Seq</a:t>
            </a:r>
            <a:r>
              <a:rPr lang="en-US" sz="2800" kern="0" dirty="0" smtClean="0"/>
              <a:t> reads</a:t>
            </a:r>
          </a:p>
          <a:p>
            <a:r>
              <a:rPr lang="en-US" sz="2800" kern="0" dirty="0" smtClean="0"/>
              <a:t>Estimate TF binding effects</a:t>
            </a:r>
          </a:p>
          <a:p>
            <a:r>
              <a:rPr lang="en-US" sz="2800" kern="0" dirty="0" smtClean="0"/>
              <a:t>Estimate which candidate binding sites are bound</a:t>
            </a:r>
          </a:p>
          <a:p>
            <a:r>
              <a:rPr lang="en-US" sz="2800" kern="0" dirty="0" smtClean="0"/>
              <a:t>Predict pioneer, settler, and migrant TFs</a:t>
            </a:r>
          </a:p>
        </p:txBody>
      </p:sp>
    </p:spTree>
    <p:extLst>
      <p:ext uri="{BB962C8B-B14F-4D97-AF65-F5344CB8AC3E}">
        <p14:creationId xmlns:p14="http://schemas.microsoft.com/office/powerpoint/2010/main" val="14261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DNase-</a:t>
            </a:r>
            <a:r>
              <a:rPr lang="en-US" dirty="0" err="1" smtClean="0"/>
              <a:t>Seq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Each replicate is noisy, don’t want to over-interpret this noise</a:t>
            </a:r>
          </a:p>
          <a:p>
            <a:pPr lvl="1"/>
            <a:r>
              <a:rPr lang="en-US" sz="2400" kern="0" dirty="0" smtClean="0"/>
              <a:t>Only counting density of </a:t>
            </a:r>
            <a:r>
              <a:rPr lang="en-US" sz="2400" kern="0" dirty="0"/>
              <a:t>5′ </a:t>
            </a:r>
            <a:r>
              <a:rPr lang="en-US" sz="2400" kern="0" dirty="0" smtClean="0"/>
              <a:t>ends of reads</a:t>
            </a:r>
          </a:p>
          <a:p>
            <a:endParaRPr lang="en-US" sz="2800" kern="0" dirty="0"/>
          </a:p>
          <a:p>
            <a:r>
              <a:rPr lang="en-US" sz="2800" kern="0" dirty="0" smtClean="0"/>
              <a:t>Manage two competing objectives</a:t>
            </a:r>
          </a:p>
          <a:p>
            <a:pPr lvl="1"/>
            <a:r>
              <a:rPr lang="en-US" sz="2400" kern="0" dirty="0" smtClean="0"/>
              <a:t>Smooth some of the noise</a:t>
            </a:r>
          </a:p>
          <a:p>
            <a:pPr lvl="1"/>
            <a:r>
              <a:rPr lang="en-US" sz="2400" kern="0" dirty="0" smtClean="0"/>
              <a:t>Don’t destroy base pair resolution signal</a:t>
            </a:r>
          </a:p>
        </p:txBody>
      </p:sp>
    </p:spTree>
    <p:extLst>
      <p:ext uri="{BB962C8B-B14F-4D97-AF65-F5344CB8AC3E}">
        <p14:creationId xmlns:p14="http://schemas.microsoft.com/office/powerpoint/2010/main" val="27547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Gaussian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Can model and smooth sequential data</a:t>
            </a:r>
          </a:p>
          <a:p>
            <a:endParaRPr lang="en-US" sz="2800" kern="0" dirty="0"/>
          </a:p>
          <a:p>
            <a:r>
              <a:rPr lang="en-US" sz="2800" kern="0" dirty="0" smtClean="0"/>
              <a:t>Bayesian approach</a:t>
            </a:r>
          </a:p>
          <a:p>
            <a:endParaRPr lang="en-US" sz="2800" kern="0" dirty="0"/>
          </a:p>
          <a:p>
            <a:r>
              <a:rPr lang="en-US" sz="2800" kern="0" dirty="0" err="1" smtClean="0">
                <a:hlinkClick r:id="rId3"/>
              </a:rPr>
              <a:t>Jupyter</a:t>
            </a:r>
            <a:r>
              <a:rPr lang="en-US" sz="2800" kern="0" dirty="0" smtClean="0">
                <a:hlinkClick r:id="rId3"/>
              </a:rPr>
              <a:t> notebook demonstration</a:t>
            </a: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974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TF DNase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7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Adjust the log-read rate by a TF-specific effect at binding sites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1689" y="3044976"/>
                <a:ext cx="7159588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89" y="3044976"/>
                <a:ext cx="7159588" cy="10534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18840" y="2881811"/>
            <a:ext cx="271780" cy="276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2209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profile for factor </a:t>
            </a:r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094285" y="3841010"/>
            <a:ext cx="252597" cy="27805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574" y="4119067"/>
            <a:ext cx="212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log-read rate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for binding of factor </a:t>
            </a:r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2340446" y="3852934"/>
            <a:ext cx="484879" cy="14243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5840" y="5350838"/>
            <a:ext cx="270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log-read rate at position </a:t>
            </a:r>
            <a:r>
              <a:rPr lang="en-US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Gaussian process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4419600" y="3653223"/>
            <a:ext cx="228600" cy="77060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0620" y="442382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binding site </a:t>
            </a:r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934200" y="2881811"/>
            <a:ext cx="228600" cy="276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5000" y="220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site </a:t>
            </a:r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bound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6178126" y="3589695"/>
            <a:ext cx="168118" cy="1115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78126" y="472694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size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TF DNase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7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DNase profiles represented as a vector for each TF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1689" y="2451706"/>
                <a:ext cx="7159588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89" y="2451706"/>
                <a:ext cx="7159588" cy="10534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18839" y="2276447"/>
            <a:ext cx="753497" cy="28868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84650" y="172357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profile for factor </a:t>
            </a:r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1582" y="3424221"/>
            <a:ext cx="7209360" cy="3135643"/>
            <a:chOff x="941582" y="3424221"/>
            <a:chExt cx="7209360" cy="3135643"/>
          </a:xfrm>
        </p:grpSpPr>
        <p:sp>
          <p:nvSpPr>
            <p:cNvPr id="12" name="Freeform 11"/>
            <p:cNvSpPr/>
            <p:nvPr/>
          </p:nvSpPr>
          <p:spPr>
            <a:xfrm>
              <a:off x="1042219" y="5063597"/>
              <a:ext cx="7108723" cy="216479"/>
            </a:xfrm>
            <a:custGeom>
              <a:avLst/>
              <a:gdLst>
                <a:gd name="connsiteX0" fmla="*/ 0 w 7108723"/>
                <a:gd name="connsiteY0" fmla="*/ 108174 h 216479"/>
                <a:gd name="connsiteX1" fmla="*/ 1632155 w 7108723"/>
                <a:gd name="connsiteY1" fmla="*/ 19 h 216479"/>
                <a:gd name="connsiteX2" fmla="*/ 3048000 w 7108723"/>
                <a:gd name="connsiteY2" fmla="*/ 98342 h 216479"/>
                <a:gd name="connsiteX3" fmla="*/ 5565058 w 7108723"/>
                <a:gd name="connsiteY3" fmla="*/ 216329 h 216479"/>
                <a:gd name="connsiteX4" fmla="*/ 7108723 w 7108723"/>
                <a:gd name="connsiteY4" fmla="*/ 118006 h 21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8723" h="216479">
                  <a:moveTo>
                    <a:pt x="0" y="108174"/>
                  </a:moveTo>
                  <a:cubicBezTo>
                    <a:pt x="562077" y="54916"/>
                    <a:pt x="1124155" y="1658"/>
                    <a:pt x="1632155" y="19"/>
                  </a:cubicBezTo>
                  <a:cubicBezTo>
                    <a:pt x="2140155" y="-1620"/>
                    <a:pt x="3048000" y="98342"/>
                    <a:pt x="3048000" y="98342"/>
                  </a:cubicBezTo>
                  <a:cubicBezTo>
                    <a:pt x="3703484" y="134394"/>
                    <a:pt x="4888271" y="213052"/>
                    <a:pt x="5565058" y="216329"/>
                  </a:cubicBezTo>
                  <a:cubicBezTo>
                    <a:pt x="6241845" y="219606"/>
                    <a:pt x="6675284" y="168806"/>
                    <a:pt x="7108723" y="118006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57559" y="5572409"/>
              <a:ext cx="7086600" cy="987455"/>
              <a:chOff x="990600" y="5608077"/>
              <a:chExt cx="7086600" cy="987455"/>
            </a:xfrm>
          </p:grpSpPr>
          <p:pic>
            <p:nvPicPr>
              <p:cNvPr id="21" name="Picture 4" descr="Parallel profiling of genomic regulatory factor occupancy across 41 cell type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12" t="59889" r="65425" b="33983"/>
              <a:stretch/>
            </p:blipFill>
            <p:spPr bwMode="auto">
              <a:xfrm>
                <a:off x="3101340" y="6042660"/>
                <a:ext cx="2712720" cy="552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Parallel profiling of genomic regulatory factor occupancy across 41 cell type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12" t="58041" r="65425" b="39929"/>
              <a:stretch/>
            </p:blipFill>
            <p:spPr bwMode="auto">
              <a:xfrm>
                <a:off x="3101340" y="5608077"/>
                <a:ext cx="2712720" cy="183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Connector 23"/>
              <p:cNvCxnSpPr/>
              <p:nvPr/>
            </p:nvCxnSpPr>
            <p:spPr bwMode="auto">
              <a:xfrm>
                <a:off x="990600" y="5867400"/>
                <a:ext cx="70866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70715" y="3970975"/>
                  <a:ext cx="7078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0715" y="3970975"/>
                  <a:ext cx="707886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644931" y="6006992"/>
                  <a:ext cx="629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931" y="6006992"/>
                  <a:ext cx="629916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56427" y="6006992"/>
                  <a:ext cx="629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6427" y="6006992"/>
                  <a:ext cx="629916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 bwMode="auto">
            <a:xfrm rot="5400000">
              <a:off x="4512913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8093178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996850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2318" y="4019538"/>
                  <a:ext cx="3996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318" y="4019538"/>
                  <a:ext cx="399661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112345" y="4703743"/>
                  <a:ext cx="5033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345" y="4703743"/>
                  <a:ext cx="503343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283605" y="5988439"/>
                  <a:ext cx="767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3605" y="5988439"/>
                  <a:ext cx="767133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Left Brace 37"/>
            <p:cNvSpPr/>
            <p:nvPr/>
          </p:nvSpPr>
          <p:spPr bwMode="auto">
            <a:xfrm rot="5400000">
              <a:off x="4972055" y="3297670"/>
              <a:ext cx="202487" cy="1280160"/>
            </a:xfrm>
            <a:prstGeom prst="leftBrac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47681" y="3424221"/>
              <a:ext cx="2651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Can’t be too far apart</a:t>
              </a:r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95158" y="5069732"/>
              <a:ext cx="73152" cy="473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10757" y="4844278"/>
              <a:ext cx="73152" cy="69939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3504" y="4993532"/>
              <a:ext cx="73152" cy="5501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33707" y="4928746"/>
              <a:ext cx="73152" cy="61493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41856" y="5069732"/>
              <a:ext cx="73152" cy="473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49842" y="4912522"/>
              <a:ext cx="73152" cy="63115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60844" y="4817292"/>
              <a:ext cx="73152" cy="72638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34159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46270" y="5383946"/>
              <a:ext cx="73152" cy="15972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56652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69111" y="5497956"/>
              <a:ext cx="73152" cy="457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77393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84100" y="5298332"/>
              <a:ext cx="73152" cy="2453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89704" y="5497956"/>
              <a:ext cx="73152" cy="457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79707" y="5231070"/>
              <a:ext cx="3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91393" y="5224880"/>
              <a:ext cx="3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941582" y="4648094"/>
                  <a:ext cx="4812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582" y="4648094"/>
                  <a:ext cx="481222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5696324" y="4518909"/>
              <a:ext cx="391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6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5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 to epigenetics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3/30/Isotonic_regression.svg/731px-Isotonic_regressio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r="1" b="9489"/>
          <a:stretch/>
        </p:blipFill>
        <p:spPr bwMode="auto">
          <a:xfrm>
            <a:off x="5418199" y="1048716"/>
            <a:ext cx="4080169" cy="31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Priors on TF binding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199" y="1149774"/>
            <a:ext cx="49880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TF </a:t>
            </a:r>
            <a:r>
              <a:rPr lang="en-US" sz="2800" kern="0" dirty="0"/>
              <a:t>binding </a:t>
            </a:r>
            <a:r>
              <a:rPr lang="en-US" sz="2800" kern="0" dirty="0" smtClean="0"/>
              <a:t>event      should </a:t>
            </a:r>
            <a:r>
              <a:rPr lang="en-US" sz="2800" kern="0" dirty="0"/>
              <a:t>be </a:t>
            </a:r>
            <a:r>
              <a:rPr lang="en-US" sz="2800" kern="0" dirty="0" smtClean="0"/>
              <a:t>more likely when</a:t>
            </a:r>
          </a:p>
          <a:p>
            <a:pPr lvl="1"/>
            <a:r>
              <a:rPr lang="en-US" sz="2400" kern="0" dirty="0" smtClean="0"/>
              <a:t>motif score      is high</a:t>
            </a:r>
          </a:p>
          <a:p>
            <a:pPr lvl="1"/>
            <a:r>
              <a:rPr lang="en-US" sz="2400" kern="0" dirty="0" smtClean="0"/>
              <a:t>DNase counts      are high</a:t>
            </a:r>
          </a:p>
          <a:p>
            <a:endParaRPr lang="en-US" kern="0" dirty="0" smtClean="0"/>
          </a:p>
          <a:p>
            <a:r>
              <a:rPr lang="en-US" sz="2800" kern="0" dirty="0" smtClean="0"/>
              <a:t>Isotonic (monotonic) regression</a:t>
            </a:r>
            <a:endParaRPr lang="en-US" sz="2800" kern="0" dirty="0"/>
          </a:p>
          <a:p>
            <a:endParaRPr lang="en-US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5800" y="1149774"/>
                <a:ext cx="504945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800" y="1149774"/>
                <a:ext cx="504945" cy="557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8101" y="4899679"/>
                <a:ext cx="5067798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=1))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101" y="4899679"/>
                <a:ext cx="5067798" cy="5887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83816" y="2028494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816" y="2028494"/>
                <a:ext cx="546047" cy="5579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35087" y="428296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Wikipedia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29560" y="2476207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560" y="2476207"/>
                <a:ext cx="546047" cy="557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08308" y="4165355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308" y="4165355"/>
                <a:ext cx="546047" cy="5579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02269" y="3157094"/>
                <a:ext cx="1076384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269" y="3157094"/>
                <a:ext cx="1076384" cy="5887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5088" y="984878"/>
            <a:ext cx="368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only, not realistic data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Full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159934"/>
            <a:ext cx="8382000" cy="516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b="1" kern="0" dirty="0"/>
              <a:t>Given</a:t>
            </a:r>
            <a:r>
              <a:rPr lang="en-US" sz="2800" kern="0" dirty="0"/>
              <a:t>: TF motifs and DNase-</a:t>
            </a:r>
            <a:r>
              <a:rPr lang="en-US" sz="2800" kern="0" dirty="0" err="1"/>
              <a:t>Seq</a:t>
            </a:r>
            <a:r>
              <a:rPr lang="en-US" sz="2800" kern="0" dirty="0"/>
              <a:t> </a:t>
            </a:r>
            <a:r>
              <a:rPr lang="en-US" sz="2800" kern="0" dirty="0" smtClean="0"/>
              <a:t>reads</a:t>
            </a:r>
            <a:endParaRPr lang="en-US" sz="2800" kern="0" dirty="0"/>
          </a:p>
          <a:p>
            <a:r>
              <a:rPr lang="en-US" sz="2800" b="1" kern="0" dirty="0"/>
              <a:t>Do</a:t>
            </a:r>
            <a:r>
              <a:rPr lang="en-US" sz="2800" kern="0" dirty="0"/>
              <a:t>: Predict binding sites of each TF</a:t>
            </a:r>
          </a:p>
          <a:p>
            <a:endParaRPr lang="en-US" sz="2800" kern="0" dirty="0" smtClean="0"/>
          </a:p>
          <a:p>
            <a:r>
              <a:rPr lang="en-US" sz="2400" kern="0" dirty="0"/>
              <a:t>Identify candidate binding sites with PWMs</a:t>
            </a:r>
          </a:p>
          <a:p>
            <a:r>
              <a:rPr lang="en-US" sz="2400" kern="0" dirty="0" smtClean="0"/>
              <a:t>Fit Gaussian process parameters for background</a:t>
            </a:r>
            <a:endParaRPr lang="en-US" sz="2400" kern="0" dirty="0"/>
          </a:p>
          <a:p>
            <a:r>
              <a:rPr lang="en-US" sz="2400" kern="0" dirty="0"/>
              <a:t>Estimate TF binding </a:t>
            </a:r>
            <a:r>
              <a:rPr lang="en-US" sz="2400" kern="0" dirty="0" smtClean="0"/>
              <a:t>effects</a:t>
            </a:r>
            <a:endParaRPr lang="en-US" sz="2400" kern="0" dirty="0"/>
          </a:p>
          <a:p>
            <a:r>
              <a:rPr lang="en-US" sz="2400" kern="0" dirty="0" smtClean="0"/>
              <a:t>Iterate until parameters converge</a:t>
            </a:r>
          </a:p>
          <a:p>
            <a:pPr lvl="1"/>
            <a:r>
              <a:rPr lang="en-US" sz="2000" kern="0" dirty="0" smtClean="0"/>
              <a:t>Estimate Gaussian process posterior with expectation propagation</a:t>
            </a:r>
          </a:p>
          <a:p>
            <a:pPr lvl="1"/>
            <a:r>
              <a:rPr lang="en-US" sz="2000" kern="0" dirty="0" smtClean="0"/>
              <a:t>Estimate expectation of which </a:t>
            </a:r>
            <a:r>
              <a:rPr lang="en-US" sz="2000" kern="0" dirty="0"/>
              <a:t>candidate binding sites are bound</a:t>
            </a:r>
          </a:p>
          <a:p>
            <a:pPr lvl="1"/>
            <a:r>
              <a:rPr lang="en-US" sz="2000" kern="0" dirty="0" smtClean="0"/>
              <a:t>Update monotonic regression functions for binding priors</a:t>
            </a:r>
            <a:endParaRPr lang="en-US" sz="20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50670" y="3505200"/>
                <a:ext cx="1064330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70" y="3505200"/>
                <a:ext cx="1064330" cy="5579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TF binding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Pioneer, settler, and migrant TFs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5994294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98837" y="1793240"/>
            <a:ext cx="6807285" cy="4062412"/>
            <a:chOff x="1198837" y="1793240"/>
            <a:chExt cx="6807285" cy="40624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8837" y="1793240"/>
              <a:ext cx="6807285" cy="406241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98837" y="1899814"/>
              <a:ext cx="401363" cy="462386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Evaluation: confusion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110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Compare predictions to actual ground truth (gold standard)</a:t>
            </a:r>
          </a:p>
        </p:txBody>
      </p:sp>
      <p:pic>
        <p:nvPicPr>
          <p:cNvPr id="13314" name="Picture 2" descr="The confusion matrix shows the counts of true and false predictions obtained with known data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4" b="39964"/>
          <a:stretch/>
        </p:blipFill>
        <p:spPr bwMode="auto">
          <a:xfrm>
            <a:off x="1600200" y="2438400"/>
            <a:ext cx="504039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18000" y="57628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 smtClean="0"/>
              <a:t>Evaluation: </a:t>
            </a:r>
            <a:r>
              <a:rPr lang="en-US" dirty="0" err="1" smtClean="0"/>
              <a:t>ChIP-Seq</a:t>
            </a:r>
            <a:r>
              <a:rPr lang="en-US" dirty="0" smtClean="0"/>
              <a:t> gold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59934"/>
            <a:ext cx="8153400" cy="5633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" y="6512631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Cell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Evaluation: ROC curve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2128" y="1108053"/>
            <a:ext cx="8763000" cy="19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Calculate </a:t>
            </a:r>
            <a:r>
              <a:rPr lang="en-US" sz="2800" b="1" kern="0" dirty="0" smtClean="0"/>
              <a:t>r</a:t>
            </a:r>
            <a:r>
              <a:rPr lang="en-US" sz="2800" kern="0" dirty="0" smtClean="0"/>
              <a:t>eceiver </a:t>
            </a:r>
            <a:r>
              <a:rPr lang="en-US" sz="2800" b="1" kern="0" dirty="0" smtClean="0"/>
              <a:t>o</a:t>
            </a:r>
            <a:r>
              <a:rPr lang="en-US" sz="2800" kern="0" dirty="0" smtClean="0"/>
              <a:t>perating </a:t>
            </a:r>
            <a:r>
              <a:rPr lang="en-US" sz="2800" b="1" kern="0" dirty="0" smtClean="0"/>
              <a:t>c</a:t>
            </a:r>
            <a:r>
              <a:rPr lang="en-US" sz="2800" kern="0" dirty="0" smtClean="0"/>
              <a:t>haracteristic curve (ROC)</a:t>
            </a:r>
          </a:p>
          <a:p>
            <a:r>
              <a:rPr lang="en-US" sz="2800" kern="0" dirty="0" smtClean="0"/>
              <a:t>True Positive Rate versus False Positive Rate</a:t>
            </a:r>
          </a:p>
          <a:p>
            <a:r>
              <a:rPr lang="en-US" sz="2800" kern="0" dirty="0"/>
              <a:t>Summarize with </a:t>
            </a:r>
            <a:r>
              <a:rPr lang="en-US" sz="2800" b="1" kern="0" dirty="0"/>
              <a:t>a</a:t>
            </a:r>
            <a:r>
              <a:rPr lang="en-US" sz="2800" kern="0" dirty="0"/>
              <a:t>rea </a:t>
            </a:r>
            <a:r>
              <a:rPr lang="en-US" sz="2800" b="1" kern="0" dirty="0"/>
              <a:t>u</a:t>
            </a:r>
            <a:r>
              <a:rPr lang="en-US" sz="2800" kern="0" dirty="0"/>
              <a:t>nder </a:t>
            </a:r>
            <a:r>
              <a:rPr lang="en-US" sz="2800" b="1" kern="0" dirty="0"/>
              <a:t>ROC</a:t>
            </a:r>
            <a:r>
              <a:rPr lang="en-US" sz="2800" kern="0" dirty="0"/>
              <a:t> curve (</a:t>
            </a:r>
            <a:r>
              <a:rPr lang="en-US" sz="2800" kern="0" dirty="0" smtClean="0"/>
              <a:t>AUROC</a:t>
            </a:r>
            <a:r>
              <a:rPr lang="en-US" sz="2800" kern="0" dirty="0"/>
              <a:t>)</a:t>
            </a:r>
          </a:p>
          <a:p>
            <a:pPr marL="0" indent="0">
              <a:buNone/>
            </a:pPr>
            <a:endParaRPr lang="en-US" sz="2800" kern="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551114"/>
              </p:ext>
            </p:extLst>
          </p:nvPr>
        </p:nvGraphicFramePr>
        <p:xfrm>
          <a:off x="2895600" y="3221037"/>
          <a:ext cx="33607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" name="Equation" r:id="rId4" imgW="1371600" imgH="393480" progId="Equation.3">
                  <p:embed/>
                </p:oleObj>
              </mc:Choice>
              <mc:Fallback>
                <p:oleObj name="Equation" r:id="rId4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21037"/>
                        <a:ext cx="3360737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04320"/>
              </p:ext>
            </p:extLst>
          </p:nvPr>
        </p:nvGraphicFramePr>
        <p:xfrm>
          <a:off x="2844800" y="4409757"/>
          <a:ext cx="34544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" name="Equation" r:id="rId6" imgW="1409400" imgH="393480" progId="Equation.3">
                  <p:embed/>
                </p:oleObj>
              </mc:Choice>
              <mc:Fallback>
                <p:oleObj name="Equation" r:id="rId6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409757"/>
                        <a:ext cx="34544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1848" y="5393025"/>
            <a:ext cx="6199134" cy="1157423"/>
            <a:chOff x="771848" y="5393025"/>
            <a:chExt cx="6199134" cy="1157423"/>
          </a:xfrm>
        </p:grpSpPr>
        <p:sp>
          <p:nvSpPr>
            <p:cNvPr id="10" name="TextBox 9"/>
            <p:cNvSpPr txBox="1"/>
            <p:nvPr/>
          </p:nvSpPr>
          <p:spPr>
            <a:xfrm>
              <a:off x="771848" y="5904117"/>
              <a:ext cx="61991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 true negatives</a:t>
              </a:r>
            </a:p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eason to prefer precision-recall for class imbalanced data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5201920" y="5393025"/>
              <a:ext cx="689960" cy="5810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0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Evaluation: ROC curve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184253"/>
            <a:ext cx="3886200" cy="529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TPR and FPR are defined for a </a:t>
            </a:r>
            <a:r>
              <a:rPr lang="en-US" sz="2800" b="1" kern="0" dirty="0" smtClean="0"/>
              <a:t>set</a:t>
            </a:r>
            <a:r>
              <a:rPr lang="en-US" sz="2800" kern="0" dirty="0" smtClean="0"/>
              <a:t> of positive predictions</a:t>
            </a:r>
          </a:p>
          <a:p>
            <a:r>
              <a:rPr lang="en-US" sz="2800" kern="0" dirty="0" smtClean="0"/>
              <a:t>Need to threshold continuous predictions</a:t>
            </a:r>
          </a:p>
          <a:p>
            <a:r>
              <a:rPr lang="en-US" sz="2800" kern="0" dirty="0" smtClean="0"/>
              <a:t>Rank predictions</a:t>
            </a:r>
          </a:p>
          <a:p>
            <a:r>
              <a:rPr lang="en-US" sz="2800" kern="0" dirty="0" smtClean="0"/>
              <a:t>ROC curve assesses all thresholds</a:t>
            </a:r>
            <a:endParaRPr lang="en-US" sz="2800" kern="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54365" y="1144694"/>
            <a:ext cx="4495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6600"/>
                </a:solidFill>
              </a:rPr>
              <a:t>Candidate	</a:t>
            </a:r>
            <a:r>
              <a:rPr lang="en-US" i="1" dirty="0" smtClean="0">
                <a:solidFill>
                  <a:srgbClr val="006600"/>
                </a:solidFill>
              </a:rPr>
              <a:t>P</a:t>
            </a:r>
            <a:r>
              <a:rPr lang="en-US" dirty="0" smtClean="0">
                <a:solidFill>
                  <a:srgbClr val="006600"/>
                </a:solidFill>
              </a:rPr>
              <a:t>(bound)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binding site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764 </a:t>
            </a:r>
            <a:r>
              <a:rPr lang="en-US" dirty="0">
                <a:solidFill>
                  <a:srgbClr val="006600"/>
                </a:solidFill>
              </a:rPr>
              <a:t>	</a:t>
            </a:r>
            <a:r>
              <a:rPr lang="en-US" dirty="0" smtClean="0">
                <a:solidFill>
                  <a:srgbClr val="006600"/>
                </a:solidFill>
              </a:rPr>
              <a:t>	0.99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47</a:t>
            </a:r>
            <a:r>
              <a:rPr lang="en-US" dirty="0">
                <a:solidFill>
                  <a:srgbClr val="006600"/>
                </a:solidFill>
              </a:rPr>
              <a:t>		</a:t>
            </a:r>
            <a:r>
              <a:rPr lang="en-US" dirty="0" smtClean="0">
                <a:solidFill>
                  <a:srgbClr val="006600"/>
                </a:solidFill>
              </a:rPr>
              <a:t>0.96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942</a:t>
            </a:r>
            <a:r>
              <a:rPr lang="en-US" dirty="0">
                <a:solidFill>
                  <a:srgbClr val="006600"/>
                </a:solidFill>
              </a:rPr>
              <a:t>		</a:t>
            </a:r>
            <a:r>
              <a:rPr lang="en-US" dirty="0" smtClean="0">
                <a:solidFill>
                  <a:srgbClr val="006600"/>
                </a:solidFill>
              </a:rPr>
              <a:t>0.91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157 </a:t>
            </a:r>
            <a:r>
              <a:rPr lang="en-US" dirty="0">
                <a:solidFill>
                  <a:srgbClr val="006600"/>
                </a:solidFill>
              </a:rPr>
              <a:t>		</a:t>
            </a:r>
            <a:r>
              <a:rPr lang="en-US" dirty="0" smtClean="0">
                <a:solidFill>
                  <a:srgbClr val="006600"/>
                </a:solidFill>
              </a:rPr>
              <a:t>0.87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79 </a:t>
            </a:r>
            <a:r>
              <a:rPr lang="en-US" dirty="0">
                <a:solidFill>
                  <a:srgbClr val="006600"/>
                </a:solidFill>
              </a:rPr>
              <a:t>		</a:t>
            </a:r>
            <a:r>
              <a:rPr lang="en-US" dirty="0" smtClean="0">
                <a:solidFill>
                  <a:srgbClr val="006600"/>
                </a:solidFill>
              </a:rPr>
              <a:t>0.83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202</a:t>
            </a:r>
            <a:r>
              <a:rPr lang="en-US" dirty="0">
                <a:solidFill>
                  <a:srgbClr val="006600"/>
                </a:solidFill>
              </a:rPr>
              <a:t>		</a:t>
            </a:r>
            <a:r>
              <a:rPr lang="en-US" dirty="0" smtClean="0">
                <a:solidFill>
                  <a:srgbClr val="006600"/>
                </a:solidFill>
              </a:rPr>
              <a:t>0.72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356</a:t>
            </a:r>
            <a:r>
              <a:rPr lang="en-US" dirty="0">
                <a:solidFill>
                  <a:srgbClr val="006600"/>
                </a:solidFill>
              </a:rPr>
              <a:t>		</a:t>
            </a:r>
            <a:r>
              <a:rPr lang="en-US" dirty="0" smtClean="0">
                <a:solidFill>
                  <a:srgbClr val="006600"/>
                </a:solidFill>
              </a:rPr>
              <a:t>0.66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679</a:t>
            </a:r>
            <a:r>
              <a:rPr lang="en-US" dirty="0">
                <a:solidFill>
                  <a:srgbClr val="006600"/>
                </a:solidFill>
              </a:rPr>
              <a:t>		</a:t>
            </a:r>
            <a:r>
              <a:rPr lang="en-US" dirty="0" smtClean="0">
                <a:solidFill>
                  <a:srgbClr val="006600"/>
                </a:solidFill>
              </a:rPr>
              <a:t>0.51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291</a:t>
            </a:r>
            <a:r>
              <a:rPr lang="en-US" dirty="0">
                <a:solidFill>
                  <a:srgbClr val="006600"/>
                </a:solidFill>
              </a:rPr>
              <a:t>		</a:t>
            </a:r>
            <a:r>
              <a:rPr lang="en-US" dirty="0" smtClean="0">
                <a:solidFill>
                  <a:srgbClr val="006600"/>
                </a:solidFill>
              </a:rPr>
              <a:t>0.43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810</a:t>
            </a:r>
            <a:r>
              <a:rPr lang="en-US" dirty="0">
                <a:solidFill>
                  <a:srgbClr val="006600"/>
                </a:solidFill>
              </a:rPr>
              <a:t>		</a:t>
            </a:r>
            <a:r>
              <a:rPr lang="en-US" dirty="0" smtClean="0">
                <a:solidFill>
                  <a:srgbClr val="006600"/>
                </a:solidFill>
              </a:rPr>
              <a:t>0.40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…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323080" y="3027680"/>
            <a:ext cx="2552700" cy="3048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35665" y="2908102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i="1" dirty="0"/>
              <a:t>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398952" y="5183463"/>
            <a:ext cx="2765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TPR and FPR at all thresholds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6922952" y="3409540"/>
            <a:ext cx="228600" cy="1721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454765" y="1968071"/>
            <a:ext cx="168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predictions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456187" y="3642984"/>
            <a:ext cx="168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predictions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 smtClean="0"/>
              <a:t>PIQ ROC curve for mouse </a:t>
            </a:r>
            <a:r>
              <a:rPr lang="en-US" dirty="0" err="1" smtClean="0"/>
              <a:t>Ctcf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Compare predictions to </a:t>
            </a:r>
            <a:r>
              <a:rPr lang="en-US" sz="2800" kern="0" dirty="0" err="1" smtClean="0"/>
              <a:t>ChIP-Seq</a:t>
            </a:r>
            <a:endParaRPr lang="en-US" sz="2800" kern="0" dirty="0" smtClean="0"/>
          </a:p>
          <a:p>
            <a:r>
              <a:rPr lang="en-US" sz="2800" kern="0" dirty="0" smtClean="0"/>
              <a:t>Full PIQ model improves upon motifs or DNase alone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86" y="2895600"/>
            <a:ext cx="3481387" cy="3299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511275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7593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PIQ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20" y="2794412"/>
            <a:ext cx="3847867" cy="351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3753" y="658159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1159934"/>
            <a:ext cx="7772400" cy="5698066"/>
            <a:chOff x="716280" y="1159934"/>
            <a:chExt cx="7772400" cy="5698066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716280" y="1159934"/>
              <a:ext cx="7772400" cy="145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/>
                  <a:ea typeface="ＭＳ Ｐゴシック" pitchFamily="-97" charset="-128"/>
                  <a:cs typeface="ＭＳ Ｐゴシック" pitchFamily="-9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9pPr>
            </a:lstStyle>
            <a:p>
              <a:r>
                <a:rPr lang="en-US" sz="2800" kern="0" dirty="0" smtClean="0"/>
                <a:t>Compare to two standard methods</a:t>
              </a:r>
            </a:p>
            <a:p>
              <a:pPr lvl="1"/>
              <a:r>
                <a:rPr lang="en-US" sz="2400" kern="0" dirty="0" smtClean="0"/>
                <a:t>303 </a:t>
              </a:r>
              <a:r>
                <a:rPr lang="en-US" sz="2400" kern="0" dirty="0" err="1" smtClean="0"/>
                <a:t>ChIP-Seq</a:t>
              </a:r>
              <a:r>
                <a:rPr lang="en-US" sz="2400" kern="0" dirty="0" smtClean="0"/>
                <a:t> experiments in K562 cells</a:t>
              </a:r>
            </a:p>
            <a:p>
              <a:pPr lvl="1"/>
              <a:r>
                <a:rPr lang="en-US" sz="2400" kern="0" dirty="0" smtClean="0"/>
                <a:t>Centipede, digital genomic </a:t>
              </a:r>
              <a:r>
                <a:rPr lang="en-US" sz="2400" kern="0" dirty="0" err="1" smtClean="0"/>
                <a:t>footprinting</a:t>
              </a:r>
              <a:endParaRPr lang="en-US" sz="2400" kern="0" dirty="0" smtClean="0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716280" y="2743200"/>
              <a:ext cx="46482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/>
                  <a:ea typeface="ＭＳ Ｐゴシック" pitchFamily="-97" charset="-128"/>
                  <a:cs typeface="ＭＳ Ｐゴシック" pitchFamily="-9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9pPr>
            </a:lstStyle>
            <a:p>
              <a:r>
                <a:rPr lang="en-US" sz="2800" kern="0" dirty="0" smtClean="0"/>
                <a:t>Compare AUROC</a:t>
              </a:r>
            </a:p>
            <a:p>
              <a:pPr lvl="1"/>
              <a:r>
                <a:rPr lang="en-US" sz="2400" kern="0" dirty="0" smtClean="0"/>
                <a:t>PIQ has very high AUROC</a:t>
              </a:r>
            </a:p>
            <a:p>
              <a:pPr lvl="1"/>
              <a:r>
                <a:rPr lang="en-US" sz="2400" kern="0" dirty="0" smtClean="0"/>
                <a:t>Mean 0.93</a:t>
              </a:r>
              <a:endParaRPr lang="en-US" sz="2400" kern="0" dirty="0"/>
            </a:p>
            <a:p>
              <a:pPr lvl="1"/>
              <a:r>
                <a:rPr lang="en-US" sz="2400" kern="0" dirty="0" smtClean="0"/>
                <a:t>Corresponds to recovering median of 50% of binding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0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DNase-</a:t>
            </a:r>
            <a:r>
              <a:rPr lang="en-US" dirty="0" err="1" smtClean="0"/>
              <a:t>Seq</a:t>
            </a:r>
            <a:r>
              <a:rPr lang="en-US" dirty="0" smtClean="0"/>
              <a:t> benchmarking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21022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PIQ among top methods in large scale DNase benchmarking study</a:t>
            </a:r>
          </a:p>
          <a:p>
            <a:r>
              <a:rPr lang="en-US" sz="2800" kern="0" dirty="0" smtClean="0"/>
              <a:t>HMM-based model HINT was top performer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0799" y="6519598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Gusmao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9536" y="2663761"/>
            <a:ext cx="8164928" cy="3907861"/>
            <a:chOff x="489536" y="2663761"/>
            <a:chExt cx="8164928" cy="3907861"/>
          </a:xfrm>
        </p:grpSpPr>
        <p:pic>
          <p:nvPicPr>
            <p:cNvPr id="13314" name="Picture 2" descr="Evaluation of computational footprinting method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36" y="2687671"/>
              <a:ext cx="8164928" cy="388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89536" y="2687671"/>
              <a:ext cx="196264" cy="28412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00600" y="2663761"/>
              <a:ext cx="196264" cy="28412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1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Defining epigenetics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Formally: attributes that are “in addition to” genetic sequence or sequence modifications</a:t>
            </a:r>
          </a:p>
          <a:p>
            <a:endParaRPr lang="en-US" sz="2800" kern="0" dirty="0" smtClean="0"/>
          </a:p>
          <a:p>
            <a:r>
              <a:rPr lang="en-US" sz="2800" kern="0" dirty="0" smtClean="0"/>
              <a:t>Informally: experiments that reveal the context of DNA sequence</a:t>
            </a:r>
          </a:p>
          <a:p>
            <a:pPr lvl="1"/>
            <a:r>
              <a:rPr lang="en-US" sz="2400" kern="0" dirty="0" smtClean="0"/>
              <a:t>DNA has multiple states and modifications</a:t>
            </a:r>
          </a:p>
          <a:p>
            <a:endParaRPr lang="en-US" sz="2800" kern="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653051" y="4209296"/>
            <a:ext cx="8036511" cy="2552663"/>
            <a:chOff x="653051" y="4209296"/>
            <a:chExt cx="8036511" cy="2552663"/>
          </a:xfrm>
        </p:grpSpPr>
        <p:grpSp>
          <p:nvGrpSpPr>
            <p:cNvPr id="24" name="Group 23"/>
            <p:cNvGrpSpPr/>
            <p:nvPr/>
          </p:nvGrpSpPr>
          <p:grpSpPr>
            <a:xfrm>
              <a:off x="2743200" y="5087330"/>
              <a:ext cx="4350877" cy="1674629"/>
              <a:chOff x="2209800" y="5173211"/>
              <a:chExt cx="4350877" cy="16746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873449" y="5380134"/>
                <a:ext cx="36872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latin typeface="Courier New" pitchFamily="-111" charset="0"/>
                  </a:rPr>
                  <a:t>G T G C G T </a:t>
                </a:r>
                <a:r>
                  <a:rPr lang="en-US" sz="2400" b="1" dirty="0" err="1" smtClean="0">
                    <a:latin typeface="Courier New" pitchFamily="-111" charset="0"/>
                  </a:rPr>
                  <a:t>T</a:t>
                </a:r>
                <a:r>
                  <a:rPr lang="en-US" sz="2400" b="1" dirty="0" smtClean="0">
                    <a:latin typeface="Courier New" pitchFamily="-111" charset="0"/>
                  </a:rPr>
                  <a:t> A C T</a:t>
                </a:r>
                <a:endParaRPr lang="en-US" sz="24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915734" y="5173211"/>
                <a:ext cx="129540" cy="129540"/>
              </a:xfrm>
              <a:prstGeom prst="ellipse">
                <a:avLst/>
              </a:prstGeom>
              <a:ln w="28575" cmpd="sng">
                <a:solidFill>
                  <a:srgbClr val="000066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>
                <a:off x="5980504" y="5302751"/>
                <a:ext cx="0" cy="18288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Rectangle 13"/>
              <p:cNvSpPr/>
              <p:nvPr/>
            </p:nvSpPr>
            <p:spPr>
              <a:xfrm rot="19800000">
                <a:off x="2570423" y="5424936"/>
                <a:ext cx="369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latin typeface="Courier New" pitchFamily="-111" charset="0"/>
                  </a:rPr>
                  <a:t>A</a:t>
                </a:r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8000000">
                <a:off x="2332458" y="5599434"/>
                <a:ext cx="369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latin typeface="Courier New" pitchFamily="-111" charset="0"/>
                  </a:rPr>
                  <a:t>T</a:t>
                </a:r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4400000">
                <a:off x="2324954" y="6183723"/>
                <a:ext cx="369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latin typeface="Courier New" pitchFamily="-111" charset="0"/>
                  </a:rPr>
                  <a:t>A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2256127" y="5879811"/>
                <a:ext cx="369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latin typeface="Courier New" pitchFamily="-111" charset="0"/>
                  </a:rPr>
                  <a:t>C</a:t>
                </a:r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2600000">
                <a:off x="2553719" y="6386175"/>
                <a:ext cx="369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latin typeface="Courier New" pitchFamily="-111" charset="0"/>
                  </a:rPr>
                  <a:t>G</a:t>
                </a:r>
                <a:endParaRPr lang="en-US" sz="24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574541" y="5731874"/>
                <a:ext cx="801624" cy="801624"/>
              </a:xfrm>
              <a:prstGeom prst="ellipse">
                <a:avLst/>
              </a:prstGeom>
              <a:ln w="28575" cmpd="sng">
                <a:solidFill>
                  <a:srgbClr val="000066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6963" y="5992071"/>
                <a:ext cx="9396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Histones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600200" y="4209296"/>
              <a:ext cx="55306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Courier New" pitchFamily="-111" charset="0"/>
                </a:rPr>
                <a:t>G A C T A G T G C G T </a:t>
              </a:r>
              <a:r>
                <a:rPr lang="en-US" sz="2400" b="1" dirty="0" err="1" smtClean="0">
                  <a:latin typeface="Courier New" pitchFamily="-111" charset="0"/>
                </a:rPr>
                <a:t>T</a:t>
              </a:r>
              <a:r>
                <a:rPr lang="en-US" sz="2400" b="1" dirty="0" smtClean="0">
                  <a:latin typeface="Courier New" pitchFamily="-111" charset="0"/>
                </a:rPr>
                <a:t> A C T</a:t>
              </a:r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80907" y="4710755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vs.</a:t>
              </a:r>
              <a:endPara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73790" y="4579321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modification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>
              <a:off x="6642031" y="4763987"/>
              <a:ext cx="631759" cy="26913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3051" y="5328984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inaccessible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>
              <a:off x="2043878" y="5632891"/>
              <a:ext cx="699322" cy="25175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6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Downside of AUROC for genome-wide evaluations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700" y="1414853"/>
            <a:ext cx="8610600" cy="5307006"/>
            <a:chOff x="-152400" y="1304738"/>
            <a:chExt cx="8610600" cy="5307006"/>
          </a:xfrm>
        </p:grpSpPr>
        <p:grpSp>
          <p:nvGrpSpPr>
            <p:cNvPr id="3" name="Group 2"/>
            <p:cNvGrpSpPr/>
            <p:nvPr/>
          </p:nvGrpSpPr>
          <p:grpSpPr>
            <a:xfrm>
              <a:off x="-152400" y="2276811"/>
              <a:ext cx="5572125" cy="4334933"/>
              <a:chOff x="3505199" y="1600200"/>
              <a:chExt cx="5572125" cy="4334933"/>
            </a:xfrm>
          </p:grpSpPr>
          <p:pic>
            <p:nvPicPr>
              <p:cNvPr id="13314" name="Picture 2" descr="Evaluation of computational footprinting methods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61" t="-1136" b="1"/>
              <a:stretch/>
            </p:blipFill>
            <p:spPr bwMode="auto">
              <a:xfrm>
                <a:off x="3505199" y="1600200"/>
                <a:ext cx="5572125" cy="4334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894632" y="1639112"/>
                <a:ext cx="196264" cy="284129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97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469709" y="1304738"/>
              <a:ext cx="3733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Almost all methods look equally good when using full ROC curve</a:t>
              </a:r>
            </a:p>
            <a:p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AUROC close to 1.0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2975960" y="2057400"/>
              <a:ext cx="453040" cy="30242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84714" y="2497782"/>
              <a:ext cx="2673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Precision-recall curve or truncated ROC curve differentiate methods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5403714" y="3276600"/>
              <a:ext cx="381000" cy="13608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4572000" y="3126471"/>
              <a:ext cx="1212714" cy="14170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9456" y="6530767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Gusmao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PIQ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Smooth noisy DNase-</a:t>
            </a:r>
            <a:r>
              <a:rPr lang="en-US" sz="2800" kern="0" dirty="0" err="1" smtClean="0"/>
              <a:t>Seq</a:t>
            </a:r>
            <a:r>
              <a:rPr lang="en-US" sz="2800" kern="0" dirty="0" smtClean="0"/>
              <a:t> data without imposing too much structure</a:t>
            </a:r>
          </a:p>
          <a:p>
            <a:endParaRPr lang="en-US" sz="2800" kern="0" dirty="0"/>
          </a:p>
          <a:p>
            <a:r>
              <a:rPr lang="en-US" sz="2800" kern="0" dirty="0" smtClean="0"/>
              <a:t>Combine DNase-</a:t>
            </a:r>
            <a:r>
              <a:rPr lang="en-US" sz="2800" kern="0" dirty="0" err="1" smtClean="0"/>
              <a:t>Seq</a:t>
            </a:r>
            <a:r>
              <a:rPr lang="en-US" sz="2800" kern="0" dirty="0" smtClean="0"/>
              <a:t> and motifs to predict condition-specific binding sites</a:t>
            </a:r>
          </a:p>
          <a:p>
            <a:endParaRPr lang="en-US" sz="2800" kern="0" dirty="0"/>
          </a:p>
          <a:p>
            <a:r>
              <a:rPr lang="en-US" sz="2800" kern="0" dirty="0" smtClean="0"/>
              <a:t>Supports replicates and multiple related conditions (e.g. time series)</a:t>
            </a:r>
          </a:p>
        </p:txBody>
      </p:sp>
    </p:spTree>
    <p:extLst>
      <p:ext uri="{BB962C8B-B14F-4D97-AF65-F5344CB8AC3E}">
        <p14:creationId xmlns:p14="http://schemas.microsoft.com/office/powerpoint/2010/main" val="29665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Importance of epigenetics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>
              <a:buFontTx/>
              <a:buNone/>
            </a:pPr>
            <a:r>
              <a:rPr lang="en-US" sz="2800" kern="0" dirty="0" smtClean="0"/>
              <a:t>Better understand</a:t>
            </a:r>
          </a:p>
          <a:p>
            <a:r>
              <a:rPr lang="en-US" sz="2800" kern="0" dirty="0" smtClean="0"/>
              <a:t>DNA binding and transcriptional regulation</a:t>
            </a:r>
          </a:p>
          <a:p>
            <a:r>
              <a:rPr lang="en-US" sz="2800" kern="0" dirty="0" smtClean="0"/>
              <a:t>Differences between cell and tissue types</a:t>
            </a:r>
          </a:p>
          <a:p>
            <a:r>
              <a:rPr lang="en-US" sz="2800" kern="0" dirty="0" smtClean="0"/>
              <a:t>Development and other important processes</a:t>
            </a:r>
          </a:p>
          <a:p>
            <a:r>
              <a:rPr lang="en-US" sz="2800" kern="0" dirty="0" smtClean="0"/>
              <a:t>Non-coding genetic variants (next lecture)</a:t>
            </a:r>
          </a:p>
        </p:txBody>
      </p:sp>
    </p:spTree>
    <p:extLst>
      <p:ext uri="{BB962C8B-B14F-4D97-AF65-F5344CB8AC3E}">
        <p14:creationId xmlns:p14="http://schemas.microsoft.com/office/powerpoint/2010/main" val="28191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PWMs are not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Genome-wide motif scanning is </a:t>
            </a:r>
            <a:r>
              <a:rPr lang="en-US" sz="2800" kern="0" dirty="0" smtClean="0"/>
              <a:t>imprecise</a:t>
            </a:r>
          </a:p>
          <a:p>
            <a:endParaRPr lang="en-US" sz="2800" kern="0" dirty="0"/>
          </a:p>
          <a:p>
            <a:r>
              <a:rPr lang="en-US" sz="2800" kern="0" dirty="0" smtClean="0"/>
              <a:t>Transcription factors (TFs) bind &lt; 5% of their motif matches</a:t>
            </a:r>
          </a:p>
          <a:p>
            <a:endParaRPr lang="en-US" sz="2800" kern="0" dirty="0"/>
          </a:p>
          <a:p>
            <a:r>
              <a:rPr lang="en-US" sz="2800" kern="0" dirty="0" smtClean="0"/>
              <a:t>Same motif matches in all cells and conditions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1152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PWMs are not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DNA looping can bring distant binding sites close to transcription start sites</a:t>
            </a:r>
          </a:p>
          <a:p>
            <a:r>
              <a:rPr lang="en-US" sz="2800" kern="0" dirty="0" smtClean="0"/>
              <a:t>Which genes does an enhancer regulate?</a:t>
            </a:r>
            <a:endParaRPr lang="en-US" sz="2400" kern="0" dirty="0"/>
          </a:p>
        </p:txBody>
      </p:sp>
      <p:pic>
        <p:nvPicPr>
          <p:cNvPr id="13314" name="Picture 2" descr="A two-part schematic shows how an activator protein binds DNA to initiate transcription. A linear DNA molecule is shown above a DNA molecule folded to form a loop. The enhancer sequence, promoter sequence, and site of transcription are represented by colored shading on both DNA molecules, and an activator molecule is represented by a globular structure. The interaction between RNA polymerase, a mediator protein, and the activator protein are shown in the bottom illustr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6726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98806" y="6567155"/>
            <a:ext cx="3443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Education 2010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33" y="3630079"/>
            <a:ext cx="8999187" cy="1452543"/>
            <a:chOff x="190533" y="3630079"/>
            <a:chExt cx="8999187" cy="1452543"/>
          </a:xfrm>
        </p:grpSpPr>
        <p:sp>
          <p:nvSpPr>
            <p:cNvPr id="9" name="TextBox 8"/>
            <p:cNvSpPr txBox="1"/>
            <p:nvPr/>
          </p:nvSpPr>
          <p:spPr>
            <a:xfrm>
              <a:off x="190533" y="4159292"/>
              <a:ext cx="30098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Enhancer: DNA binding site for TFs, can be far from affected gene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1981200" y="3721519"/>
              <a:ext cx="575340" cy="35772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9852" y="3630079"/>
              <a:ext cx="30098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Promoter: DNA binding site for TFs, close to gene</a:t>
              </a:r>
            </a:p>
            <a:p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transcription start site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 flipV="1">
              <a:off x="5505508" y="3721518"/>
              <a:ext cx="674343" cy="8848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56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Mapping </a:t>
            </a:r>
            <a:r>
              <a:rPr lang="en-US" dirty="0"/>
              <a:t>regulatory elements </a:t>
            </a:r>
            <a:r>
              <a:rPr lang="en-US" dirty="0" smtClean="0"/>
              <a:t>genome-wide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579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Can do much better than motif scanning with additional data</a:t>
            </a:r>
          </a:p>
          <a:p>
            <a:endParaRPr lang="en-US" sz="1400" kern="0" dirty="0" smtClean="0"/>
          </a:p>
          <a:p>
            <a:r>
              <a:rPr lang="en-US" sz="2800" kern="0" dirty="0" err="1" smtClean="0"/>
              <a:t>ChIP-seq</a:t>
            </a:r>
            <a:r>
              <a:rPr lang="en-US" sz="2800" kern="0" dirty="0" smtClean="0"/>
              <a:t> measures binding sites for one TF at a time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0386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Epigenetic data suggests where </a:t>
            </a:r>
            <a:r>
              <a:rPr lang="en-US" sz="2800" i="1" kern="0" dirty="0" smtClean="0"/>
              <a:t>some </a:t>
            </a:r>
            <a:r>
              <a:rPr lang="en-US" sz="2800" kern="0" dirty="0" smtClean="0"/>
              <a:t>TF binds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0" y="1393701"/>
            <a:ext cx="3004081" cy="2301073"/>
            <a:chOff x="6096000" y="1393701"/>
            <a:chExt cx="3004081" cy="2301073"/>
          </a:xfrm>
        </p:grpSpPr>
        <p:pic>
          <p:nvPicPr>
            <p:cNvPr id="36866" name="Picture 2" descr="Genomic methods for predicting enhancers through the detection of transcription factor binding, 'open' chromatin, chromatin marks, or long-range contact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34" b="76303"/>
            <a:stretch/>
          </p:blipFill>
          <p:spPr bwMode="auto">
            <a:xfrm>
              <a:off x="6096000" y="1447800"/>
              <a:ext cx="3004081" cy="224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172200" y="1393701"/>
              <a:ext cx="457200" cy="30479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4465245"/>
            <a:ext cx="7467600" cy="2358887"/>
            <a:chOff x="609600" y="4465245"/>
            <a:chExt cx="7467600" cy="2358887"/>
          </a:xfrm>
        </p:grpSpPr>
        <p:pic>
          <p:nvPicPr>
            <p:cNvPr id="7" name="Picture 2" descr="Genomic methods for predicting enhancers through the detection of transcription factor binding, 'open' chromatin, chromatin marks, or long-range contact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5" t="-392" r="341" b="76695"/>
            <a:stretch/>
          </p:blipFill>
          <p:spPr bwMode="auto">
            <a:xfrm>
              <a:off x="609600" y="4577158"/>
              <a:ext cx="7467600" cy="224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85800" y="4611026"/>
              <a:ext cx="609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6800" y="4465245"/>
              <a:ext cx="609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80155" y="3696098"/>
            <a:ext cx="3443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Shlyueva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</a:t>
            </a:r>
            <a:r>
              <a:rPr lang="en-US" dirty="0" smtClean="0"/>
              <a:t>hypersensitivity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178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Regulatory proteins bind accessible DNA</a:t>
            </a:r>
          </a:p>
          <a:p>
            <a:r>
              <a:rPr lang="en-US" sz="2800" kern="0" dirty="0" smtClean="0"/>
              <a:t>DNase I enzyme cuts open chromatin regions that are not protected by nucleosomes</a:t>
            </a:r>
            <a:endParaRPr lang="en-US" sz="2800" kern="0" dirty="0"/>
          </a:p>
        </p:txBody>
      </p:sp>
      <p:pic>
        <p:nvPicPr>
          <p:cNvPr id="38914" name="Picture 2" descr="Figure 1.  High-resolution mapping of accessible chromatin in human cells using the Short DHS Assa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7" r="43849" b="21035"/>
          <a:stretch/>
        </p:blipFill>
        <p:spPr bwMode="auto">
          <a:xfrm>
            <a:off x="1281884" y="3170767"/>
            <a:ext cx="6580232" cy="36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1884" y="6474023"/>
            <a:ext cx="206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</a:t>
            </a:r>
            <a:r>
              <a:rPr lang="en-US" sz="14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720" y="2693667"/>
            <a:ext cx="300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Nucleosome: DNA wrapped around histone proteins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2810894" y="3133453"/>
            <a:ext cx="512755" cy="34455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96545</TotalTime>
  <Words>1345</Words>
  <Application>Microsoft Office PowerPoint</Application>
  <PresentationFormat>On-screen Show (4:3)</PresentationFormat>
  <Paragraphs>363</Paragraphs>
  <Slides>41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Cambria Math</vt:lpstr>
      <vt:lpstr>Courier New</vt:lpstr>
      <vt:lpstr>Times New Roman</vt:lpstr>
      <vt:lpstr>Blank Presentation</vt:lpstr>
      <vt:lpstr>Equation</vt:lpstr>
      <vt:lpstr>Epigenetics and DNase-Seq</vt:lpstr>
      <vt:lpstr>Goals for lecture</vt:lpstr>
      <vt:lpstr>Introduction to epigenetics</vt:lpstr>
      <vt:lpstr>Defining epigenetics</vt:lpstr>
      <vt:lpstr>Importance of epigenetics</vt:lpstr>
      <vt:lpstr>PWMs are not enough</vt:lpstr>
      <vt:lpstr>PWMs are not enough</vt:lpstr>
      <vt:lpstr>Mapping regulatory elements genome-wide</vt:lpstr>
      <vt:lpstr>DNase I hypersensitivity</vt:lpstr>
      <vt:lpstr>Histone modifications</vt:lpstr>
      <vt:lpstr>DNA methylation</vt:lpstr>
      <vt:lpstr>3d organization of chromatin</vt:lpstr>
      <vt:lpstr>3d organization of chromatin</vt:lpstr>
      <vt:lpstr>Large-scale epigenetic maps</vt:lpstr>
      <vt:lpstr>Genome annotation</vt:lpstr>
      <vt:lpstr>Genome annotation</vt:lpstr>
      <vt:lpstr>Predicting TF binding with DNase-Seq</vt:lpstr>
      <vt:lpstr>DNase I hypersensitive sites</vt:lpstr>
      <vt:lpstr>DNase I footprints</vt:lpstr>
      <vt:lpstr>DNase I footprints to TF binding predictions</vt:lpstr>
      <vt:lpstr>Protein Interaction Quantification (PIQ)</vt:lpstr>
      <vt:lpstr>PIQ main idea</vt:lpstr>
      <vt:lpstr>PIQ main idea</vt:lpstr>
      <vt:lpstr>PIQ features</vt:lpstr>
      <vt:lpstr>Algorithm preview</vt:lpstr>
      <vt:lpstr>DNase-Seq background</vt:lpstr>
      <vt:lpstr>Gaussian processes</vt:lpstr>
      <vt:lpstr>TF DNase profile</vt:lpstr>
      <vt:lpstr>TF DNase profile</vt:lpstr>
      <vt:lpstr>Priors on TF binding</vt:lpstr>
      <vt:lpstr>Full algorithm</vt:lpstr>
      <vt:lpstr>TF binding hierarchy</vt:lpstr>
      <vt:lpstr>Evaluation: confusion matrix</vt:lpstr>
      <vt:lpstr>Evaluation: ChIP-Seq gold standard</vt:lpstr>
      <vt:lpstr>Evaluation: ROC curve</vt:lpstr>
      <vt:lpstr>Evaluation: ROC curve</vt:lpstr>
      <vt:lpstr>PIQ ROC curve for mouse Ctcf</vt:lpstr>
      <vt:lpstr>PIQ evaluation</vt:lpstr>
      <vt:lpstr>DNase-Seq benchmarking</vt:lpstr>
      <vt:lpstr>Downside of AUROC for genome-wide evaluations</vt:lpstr>
      <vt:lpstr>PIQ summary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Epigenetics and DNase-Seq</dc:title>
  <dc:creator>Mark Craven</dc:creator>
  <cp:lastModifiedBy>Gitter, Tony</cp:lastModifiedBy>
  <cp:revision>1402</cp:revision>
  <cp:lastPrinted>2011-04-28T20:18:42Z</cp:lastPrinted>
  <dcterms:created xsi:type="dcterms:W3CDTF">2011-04-26T20:24:20Z</dcterms:created>
  <dcterms:modified xsi:type="dcterms:W3CDTF">2018-03-08T22:03:48Z</dcterms:modified>
</cp:coreProperties>
</file>