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21" r:id="rId2"/>
    <p:sldId id="765" r:id="rId3"/>
    <p:sldId id="763" r:id="rId4"/>
    <p:sldId id="764" r:id="rId5"/>
    <p:sldId id="740" r:id="rId6"/>
    <p:sldId id="767" r:id="rId7"/>
    <p:sldId id="743" r:id="rId8"/>
    <p:sldId id="768" r:id="rId9"/>
    <p:sldId id="742" r:id="rId10"/>
    <p:sldId id="737" r:id="rId11"/>
    <p:sldId id="745" r:id="rId12"/>
    <p:sldId id="725" r:id="rId13"/>
    <p:sldId id="724" r:id="rId14"/>
    <p:sldId id="766" r:id="rId15"/>
    <p:sldId id="749" r:id="rId16"/>
    <p:sldId id="747" r:id="rId17"/>
    <p:sldId id="748" r:id="rId18"/>
    <p:sldId id="754" r:id="rId19"/>
    <p:sldId id="752" r:id="rId20"/>
    <p:sldId id="757" r:id="rId21"/>
    <p:sldId id="770" r:id="rId22"/>
    <p:sldId id="758" r:id="rId23"/>
    <p:sldId id="769" r:id="rId24"/>
    <p:sldId id="726" r:id="rId25"/>
    <p:sldId id="729" r:id="rId26"/>
    <p:sldId id="759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5732" autoAdjust="0"/>
  </p:normalViewPr>
  <p:slideViewPr>
    <p:cSldViewPr>
      <p:cViewPr varScale="1">
        <p:scale>
          <a:sx n="101" d="100"/>
          <a:sy n="101" d="100"/>
        </p:scale>
        <p:origin x="19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01" y="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B085F-0376-454A-B9BA-2603124B09D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4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815E6-B485-1D41-A26E-2C71809618BF}" type="slidenum">
              <a:rPr lang="en-US"/>
              <a:pPr/>
              <a:t>12</a:t>
            </a:fld>
            <a:endParaRPr lang="en-US"/>
          </a:p>
        </p:txBody>
      </p:sp>
      <p:sp>
        <p:nvSpPr>
          <p:cNvPr id="67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7482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4E06399A-C6AF-6A4C-9740-1E818E208D5A}" type="slidenum">
              <a:rPr lang="en-US" sz="1300">
                <a:latin typeface="Calibri" pitchFamily="-110" charset="0"/>
              </a:rPr>
              <a:pPr algn="r" defTabSz="966788"/>
              <a:t>12</a:t>
            </a:fld>
            <a:endParaRPr lang="en-US" sz="1300">
              <a:latin typeface="Calibri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8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1AC21-2908-3F48-9319-A3611548CB56}" type="slidenum">
              <a:rPr lang="en-US"/>
              <a:pPr/>
              <a:t>13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1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1AC21-2908-3F48-9319-A3611548CB56}" type="slidenum">
              <a:rPr lang="en-US"/>
              <a:pPr/>
              <a:t>14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62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02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2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94864-8495-394B-BA78-F9920BC5F308}" type="slidenum">
              <a:rPr lang="en-US"/>
              <a:pPr/>
              <a:t>19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2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94864-8495-394B-BA78-F9920BC5F308}" type="slidenum">
              <a:rPr lang="en-US"/>
              <a:pPr/>
              <a:t>20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9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BFCCD-FC91-E740-B122-3C5C4728844E}" type="slidenum">
              <a:rPr lang="en-US"/>
              <a:pPr/>
              <a:t>21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65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BFCCD-FC91-E740-B122-3C5C4728844E}" type="slidenum">
              <a:rPr lang="en-US"/>
              <a:pPr/>
              <a:t>22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61250-8CF0-5F46-8A6E-9A48B9211C95}" type="slidenum">
              <a:rPr lang="en-US"/>
              <a:pPr/>
              <a:t>23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21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64B1A-920A-6B4D-B16F-251A597A6D03}" type="slidenum">
              <a:rPr lang="en-US"/>
              <a:pPr/>
              <a:t>24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4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CAC86-2744-4B4F-AAC2-9DC30B5BD459}" type="slidenum">
              <a:rPr lang="en-US"/>
              <a:pPr/>
              <a:t>25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33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61250-8CF0-5F46-8A6E-9A48B9211C95}" type="slidenum">
              <a:rPr lang="en-US"/>
              <a:pPr/>
              <a:t>26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8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8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8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3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7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8269" y="6587068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4720" y="656844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pedia.com/index.php/Glossa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Linking Genetic Variation to Important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>Anthony Gitter</a:t>
            </a:r>
          </a:p>
          <a:p>
            <a:r>
              <a:rPr lang="en-US" dirty="0"/>
              <a:t>gitter@biostat.wisc.edu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 smtClean="0">
                <a:latin typeface="Arial" pitchFamily="-111" charset="0"/>
                <a:hlinkClick r:id="rId3"/>
              </a:rPr>
              <a:t>CC BY-NC 4.0</a:t>
            </a:r>
            <a:r>
              <a:rPr lang="en-US" sz="1200" dirty="0" smtClean="0">
                <a:latin typeface="Arial" pitchFamily="-111" charset="0"/>
              </a:rPr>
              <a:t> </a:t>
            </a:r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</a:rPr>
              <a:t>by Mark Craven, Colin Dewey, and Anthony Gitter</a:t>
            </a:r>
            <a:endParaRPr lang="en-US" sz="1200" dirty="0">
              <a:solidFill>
                <a:srgbClr val="000066"/>
              </a:solidFill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1000 Genomes Project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762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/>
                <a:cs typeface="Arial"/>
              </a:rPr>
              <a:t>Project goal: produce </a:t>
            </a:r>
            <a:r>
              <a:rPr lang="en-US" sz="2400" dirty="0">
                <a:latin typeface="Arial"/>
                <a:cs typeface="Arial"/>
              </a:rPr>
              <a:t>a catalog of human variation down to</a:t>
            </a:r>
          </a:p>
          <a:p>
            <a:r>
              <a:rPr lang="en-US" sz="2400" dirty="0">
                <a:latin typeface="Arial"/>
                <a:cs typeface="Arial"/>
              </a:rPr>
              <a:t>variants that occur at </a:t>
            </a:r>
            <a:r>
              <a:rPr lang="en-US" sz="2400" dirty="0" smtClean="0">
                <a:latin typeface="Arial"/>
                <a:cs typeface="Arial"/>
              </a:rPr>
              <a:t>&gt;= 1</a:t>
            </a:r>
            <a:r>
              <a:rPr lang="en-US" sz="2400" dirty="0">
                <a:latin typeface="Arial"/>
                <a:cs typeface="Arial"/>
              </a:rPr>
              <a:t>% frequency </a:t>
            </a:r>
            <a:r>
              <a:rPr lang="en-US" sz="2400" dirty="0" smtClean="0">
                <a:latin typeface="Arial"/>
                <a:cs typeface="Arial"/>
              </a:rPr>
              <a:t>over the genome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477000" cy="52058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Understanding Associations Between Genetic Variation and Disease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1752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Genome-wide 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a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ssociation 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tudy (GWAS)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ather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some population of individuals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enotype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each individual at polymorphic markers (usually 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SNPs)</a:t>
            </a:r>
            <a:endParaRPr lang="en-US" sz="2400" kern="0" dirty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est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association between </a:t>
            </a:r>
            <a:r>
              <a:rPr lang="en-US" sz="2400" i="1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state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at marker and some variable of interest (say disease)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djust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for multiple 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comparisons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sz="2400" kern="0" dirty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Phenotypes: observable traits</a:t>
            </a:r>
            <a:endParaRPr lang="en-US" sz="2400" kern="0" dirty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794" name="Picture 3" descr="Type2-fig-1-3-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3795" name="TextBox 69"/>
          <p:cNvSpPr txBox="1">
            <a:spLocks noChangeArrowheads="1"/>
          </p:cNvSpPr>
          <p:nvPr/>
        </p:nvSpPr>
        <p:spPr bwMode="auto">
          <a:xfrm>
            <a:off x="8455025" y="2133600"/>
            <a:ext cx="679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Calibri" pitchFamily="-110" charset="0"/>
              </a:rPr>
              <a:t>p = E-5</a:t>
            </a:r>
          </a:p>
        </p:txBody>
      </p:sp>
      <p:sp>
        <p:nvSpPr>
          <p:cNvPr id="673796" name="TextBox 70"/>
          <p:cNvSpPr txBox="1">
            <a:spLocks noChangeArrowheads="1"/>
          </p:cNvSpPr>
          <p:nvPr/>
        </p:nvSpPr>
        <p:spPr bwMode="auto">
          <a:xfrm>
            <a:off x="8458200" y="3581400"/>
            <a:ext cx="679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Calibri" pitchFamily="-110" charset="0"/>
              </a:rPr>
              <a:t>p = E-3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806D3-6812-5B49-A4C5-E0349D2E0B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5" name="Picture 3" descr="assoc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7" y="838200"/>
            <a:ext cx="5973763" cy="6019800"/>
          </a:xfrm>
          <a:prstGeom prst="rect">
            <a:avLst/>
          </a:prstGeom>
          <a:noFill/>
        </p:spPr>
      </p:pic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 err="1"/>
              <a:t>Wellcome</a:t>
            </a:r>
            <a:r>
              <a:rPr lang="en-US" sz="4000" dirty="0"/>
              <a:t> Trust </a:t>
            </a:r>
            <a:r>
              <a:rPr lang="en-US" sz="4000" dirty="0" smtClean="0"/>
              <a:t>GWAS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Morning Person GWAS</a:t>
            </a:r>
            <a:endParaRPr lang="en-US" sz="4000" dirty="0"/>
          </a:p>
        </p:txBody>
      </p:sp>
      <p:pic>
        <p:nvPicPr>
          <p:cNvPr id="189442" name="Picture 2" descr="Manhattan plot of the GWAS of being a morning pers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0"/>
            <a:ext cx="90106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902525"/>
            <a:ext cx="326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et al.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Communications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886200"/>
            <a:ext cx="1290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5.0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10</a:t>
            </a:r>
            <a:r>
              <a:rPr lang="en-US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−8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Understanding Associations Between Genetic Variation and Disease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17526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International Cancer Genome Consortium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I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ncludes NIH’s </a:t>
            </a:r>
            <a:r>
              <a:rPr lang="en-US" sz="2400" i="1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The Cancer Genome Atlas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equencing DNA from 500 tumor samples for </a:t>
            </a:r>
            <a:r>
              <a:rPr lang="en-US" sz="2400" u="sng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each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of 50 different cancers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sz="2400" kern="0" dirty="0" smtClean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Goal is to distinguish </a:t>
            </a:r>
            <a:r>
              <a:rPr lang="en-US" sz="2400" i="1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drivers 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(mutations that cause and accelerate cancers) from </a:t>
            </a:r>
            <a:r>
              <a:rPr lang="en-US" sz="2400" i="1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passengers 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(mutations that are byproducts of cancer’s growth)</a:t>
            </a: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3657600" cy="1524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sz="4000" dirty="0" err="1" smtClean="0">
                <a:ea typeface="ＭＳ Ｐゴシック" pitchFamily="-110" charset="-128"/>
                <a:cs typeface="ＭＳ Ｐゴシック" pitchFamily="-110" charset="-128"/>
              </a:rPr>
              <a:t>Circos</a:t>
            </a: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 Plot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722"/>
          <a:stretch>
            <a:fillRect/>
          </a:stretch>
        </p:blipFill>
        <p:spPr>
          <a:xfrm>
            <a:off x="3352800" y="82297"/>
            <a:ext cx="5791200" cy="67757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Some Cancer Genomes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219200"/>
            <a:ext cx="4323404" cy="2209800"/>
            <a:chOff x="152400" y="1219200"/>
            <a:chExt cx="4323404" cy="220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rcRect t="3656" b="80773"/>
            <a:stretch>
              <a:fillRect/>
            </a:stretch>
          </p:blipFill>
          <p:spPr>
            <a:xfrm>
              <a:off x="152400" y="1219200"/>
              <a:ext cx="4323404" cy="2209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228600" y="1219200"/>
              <a:ext cx="2743200" cy="228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25133" b="59295"/>
          <a:stretch>
            <a:fillRect/>
          </a:stretch>
        </p:blipFill>
        <p:spPr>
          <a:xfrm>
            <a:off x="208604" y="4038600"/>
            <a:ext cx="4323404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28600" y="3970867"/>
            <a:ext cx="3124200" cy="152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2071" y="2328335"/>
            <a:ext cx="4441932" cy="3234265"/>
            <a:chOff x="4682071" y="2328335"/>
            <a:chExt cx="4441932" cy="3234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t="46641" b="31824"/>
            <a:stretch>
              <a:fillRect/>
            </a:stretch>
          </p:blipFill>
          <p:spPr>
            <a:xfrm>
              <a:off x="4704404" y="2438400"/>
              <a:ext cx="4419599" cy="3124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4682071" y="2328335"/>
              <a:ext cx="3124200" cy="15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964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Understanding Associations Between Genetic Variation and Complex Phenotypes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1752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Q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uantitative trait loci (QTL) mapping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ather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some population of individuals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enotype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each individual at polymorphic markers </a:t>
            </a:r>
            <a:endParaRPr lang="en-US" sz="2400" kern="0" dirty="0" smtClean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M</a:t>
            </a:r>
            <a:r>
              <a:rPr lang="en-US" sz="2400" kern="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ap quantitative trait(s)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of interest to chromosomal locations that seem to explain variation in trait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990600"/>
          </a:xfrm>
        </p:spPr>
        <p:txBody>
          <a:bodyPr/>
          <a:lstStyle/>
          <a:p>
            <a:r>
              <a:rPr lang="en-US" sz="4000" dirty="0" smtClean="0"/>
              <a:t>QTL Mapping Example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1143000"/>
            <a:ext cx="4301849" cy="558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How does the genome vary between individuals?</a:t>
            </a:r>
          </a:p>
          <a:p>
            <a:r>
              <a:rPr lang="en-US" dirty="0" smtClean="0"/>
              <a:t>How do we identify associations between genetic variations and simple phenotypes/diseases?</a:t>
            </a:r>
          </a:p>
          <a:p>
            <a:r>
              <a:rPr lang="en-US" dirty="0" smtClean="0"/>
              <a:t>How do we identify associations between genetic variations and complex phenotypes/diseases?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r>
              <a:rPr lang="en-US" sz="4000" kern="0" dirty="0" smtClean="0">
                <a:ea typeface="ＭＳ Ｐゴシック" pitchFamily="-110" charset="-128"/>
                <a:cs typeface="ＭＳ Ｐゴシック" pitchFamily="-110" charset="-128"/>
              </a:rPr>
              <a:t>Outline</a:t>
            </a:r>
            <a:endParaRPr lang="en-US" sz="4000" kern="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4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 smtClean="0"/>
              <a:t>QTL Mapping Example</a:t>
            </a:r>
            <a:endParaRPr lang="en-US" sz="4000" dirty="0"/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706118" y="12384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SzPct val="100000"/>
            </a:pPr>
            <a:r>
              <a:rPr lang="en-US" sz="2400" dirty="0">
                <a:latin typeface="Microsoft Sans Serif" pitchFamily="-110" charset="0"/>
              </a:rPr>
              <a:t>QTL mapping of mouse blood pressure, heart </a:t>
            </a:r>
            <a:r>
              <a:rPr lang="en-US" sz="2400" dirty="0" smtClean="0">
                <a:latin typeface="Microsoft Sans Serif" pitchFamily="-110" charset="0"/>
              </a:rPr>
              <a:t>rate [</a:t>
            </a:r>
            <a:r>
              <a:rPr lang="en-US" sz="2400" dirty="0">
                <a:latin typeface="Microsoft Sans Serif" pitchFamily="-110" charset="0"/>
              </a:rPr>
              <a:t>Sugiyama et al., Broman et al.]</a:t>
            </a:r>
          </a:p>
        </p:txBody>
      </p:sp>
      <p:pic>
        <p:nvPicPr>
          <p:cNvPr id="7045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2329179"/>
            <a:ext cx="8763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" y="4750903"/>
            <a:ext cx="8173720" cy="1917927"/>
            <a:chOff x="106680" y="4750903"/>
            <a:chExt cx="8173720" cy="1917927"/>
          </a:xfrm>
        </p:grpSpPr>
        <p:graphicFrame>
          <p:nvGraphicFramePr>
            <p:cNvPr id="7045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9128821"/>
                </p:ext>
              </p:extLst>
            </p:nvPr>
          </p:nvGraphicFramePr>
          <p:xfrm>
            <a:off x="2062161" y="5000625"/>
            <a:ext cx="4943475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06" name="Equation" r:id="rId5" imgW="2171700" imgH="393700" progId="Equation.3">
                    <p:embed/>
                  </p:oleObj>
                </mc:Choice>
                <mc:Fallback>
                  <p:oleObj name="Equation" r:id="rId5" imgW="21717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1" y="5000625"/>
                          <a:ext cx="4943475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978947" y="6124168"/>
              <a:ext cx="1992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10007"/>
                  </a:solidFill>
                  <a:latin typeface="Arial" pitchFamily="-111" charset="0"/>
                </a:rPr>
                <a:t>quantitative trait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2667000" y="5704221"/>
              <a:ext cx="304800" cy="395559"/>
            </a:xfrm>
            <a:prstGeom prst="straightConnector1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516502" y="6268720"/>
              <a:ext cx="276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10007"/>
                  </a:solidFill>
                  <a:latin typeface="Arial" pitchFamily="-111" charset="0"/>
                </a:rPr>
                <a:t>position in the genome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705600" y="5899151"/>
              <a:ext cx="300036" cy="419946"/>
            </a:xfrm>
            <a:prstGeom prst="straightConnector1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06680" y="4750903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10007"/>
                  </a:solidFill>
                  <a:latin typeface="Arial" pitchFamily="-111" charset="0"/>
                </a:rPr>
                <a:t>Logarithm of Odds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371600" y="5210900"/>
              <a:ext cx="603773" cy="218667"/>
            </a:xfrm>
            <a:prstGeom prst="straightConnector1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 smtClean="0"/>
              <a:t>QTL Example: </a:t>
            </a:r>
            <a:r>
              <a:rPr lang="en-US" sz="4000" dirty="0"/>
              <a:t>Genotype-Tissue Expression Project (</a:t>
            </a:r>
            <a:r>
              <a:rPr lang="en-US" sz="4000" dirty="0" err="1"/>
              <a:t>GTEx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r>
              <a:rPr lang="en-US" sz="2800" dirty="0" smtClean="0"/>
              <a:t>Expression QTL (</a:t>
            </a:r>
            <a:r>
              <a:rPr lang="en-US" sz="2800" dirty="0" err="1" smtClean="0"/>
              <a:t>eQTL</a:t>
            </a:r>
            <a:r>
              <a:rPr lang="en-US" sz="2800" dirty="0" smtClean="0"/>
              <a:t>): traits are expression levels of various genes</a:t>
            </a:r>
          </a:p>
          <a:p>
            <a:endParaRPr lang="en-US" sz="2800" dirty="0"/>
          </a:p>
          <a:p>
            <a:r>
              <a:rPr lang="en-US" sz="2800" dirty="0" smtClean="0"/>
              <a:t>Map genotype to gene expression in different human tissues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435" y="463951"/>
            <a:ext cx="3627120" cy="1143000"/>
          </a:xfrm>
        </p:spPr>
        <p:txBody>
          <a:bodyPr/>
          <a:lstStyle/>
          <a:p>
            <a:r>
              <a:rPr lang="en-US" sz="4000" dirty="0" smtClean="0"/>
              <a:t>QTL Example: </a:t>
            </a:r>
            <a:r>
              <a:rPr lang="en-US" sz="4000" dirty="0" err="1" smtClean="0"/>
              <a:t>GTEx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90466" name="Picture 2" descr="https://www.genome.gov/images/content/gtex_diagra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0"/>
          <a:stretch/>
        </p:blipFill>
        <p:spPr bwMode="auto">
          <a:xfrm>
            <a:off x="-11577" y="-61215"/>
            <a:ext cx="5615651" cy="68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5303" y="6502767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https://www.genome.gov/27543767/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 smtClean="0"/>
              <a:t>GWAS Versus QTL</a:t>
            </a:r>
            <a:endParaRPr lang="en-US" sz="4000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800" dirty="0" smtClean="0"/>
              <a:t>Both associate genotype with phenotype</a:t>
            </a:r>
          </a:p>
          <a:p>
            <a:endParaRPr lang="en-US" sz="2800" dirty="0"/>
          </a:p>
          <a:p>
            <a:r>
              <a:rPr lang="en-US" sz="2800" dirty="0" smtClean="0"/>
              <a:t>GWAS pertains to discrete phenotypes</a:t>
            </a:r>
          </a:p>
          <a:p>
            <a:pPr lvl="1"/>
            <a:r>
              <a:rPr lang="en-US" sz="2400" dirty="0" smtClean="0"/>
              <a:t>For example, disease status is binary</a:t>
            </a:r>
          </a:p>
          <a:p>
            <a:endParaRPr lang="en-US" dirty="0"/>
          </a:p>
          <a:p>
            <a:r>
              <a:rPr lang="en-US" sz="2800" dirty="0" smtClean="0"/>
              <a:t>QTL pertains to quantitative (continuous) phenotypes</a:t>
            </a:r>
          </a:p>
          <a:p>
            <a:pPr lvl="1"/>
            <a:r>
              <a:rPr lang="en-US" sz="2400" dirty="0" smtClean="0"/>
              <a:t>Height</a:t>
            </a:r>
          </a:p>
          <a:p>
            <a:pPr lvl="1"/>
            <a:r>
              <a:rPr lang="en-US" sz="2400" dirty="0" smtClean="0"/>
              <a:t>Gene expression</a:t>
            </a:r>
          </a:p>
          <a:p>
            <a:pPr lvl="1"/>
            <a:r>
              <a:rPr lang="en-US" sz="2400" dirty="0" smtClean="0"/>
              <a:t>Splicing events</a:t>
            </a:r>
          </a:p>
          <a:p>
            <a:pPr lvl="1"/>
            <a:r>
              <a:rPr lang="en-US" sz="2400" dirty="0" smtClean="0"/>
              <a:t>Metabolite abundance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3130"/>
            <a:ext cx="9296400" cy="533400"/>
          </a:xfrm>
        </p:spPr>
        <p:txBody>
          <a:bodyPr/>
          <a:lstStyle/>
          <a:p>
            <a:r>
              <a:rPr lang="en-US" sz="4000" dirty="0" smtClean="0"/>
              <a:t>Determining Association is Not Enough</a:t>
            </a:r>
            <a:endParaRPr lang="en-US" sz="4000" dirty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2684"/>
            <a:ext cx="8229600" cy="8175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A </a:t>
            </a:r>
            <a:r>
              <a:rPr lang="en-US" sz="2400" dirty="0"/>
              <a:t>simple case: </a:t>
            </a:r>
            <a:r>
              <a:rPr lang="en-US" sz="2400" dirty="0" smtClean="0"/>
              <a:t>CFTR (</a:t>
            </a:r>
            <a:r>
              <a:rPr lang="en-US" sz="2400" kern="1200" dirty="0"/>
              <a:t>Cystic Fibrosis Transmembrane Conductance </a:t>
            </a:r>
            <a:r>
              <a:rPr lang="en-US" sz="2400" kern="1200" dirty="0" smtClean="0"/>
              <a:t>Regulator</a:t>
            </a:r>
            <a:r>
              <a:rPr lang="en-US" sz="2400" dirty="0"/>
              <a:t>)</a:t>
            </a:r>
            <a:endParaRPr lang="en-US" sz="2400" kern="1200" dirty="0"/>
          </a:p>
        </p:txBody>
      </p:sp>
      <p:pic>
        <p:nvPicPr>
          <p:cNvPr id="677892" name="Picture 4" descr="CFTRg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553200" cy="49149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Many </a:t>
            </a:r>
            <a:r>
              <a:rPr lang="en-US" sz="4000" dirty="0" smtClean="0"/>
              <a:t>Measured </a:t>
            </a:r>
            <a:r>
              <a:rPr lang="en-US" sz="4000" dirty="0"/>
              <a:t>SNPs </a:t>
            </a:r>
            <a:r>
              <a:rPr lang="en-US" sz="4000" dirty="0" smtClean="0"/>
              <a:t>Not </a:t>
            </a:r>
            <a:r>
              <a:rPr lang="en-US" sz="4000" dirty="0"/>
              <a:t>in </a:t>
            </a:r>
            <a:r>
              <a:rPr lang="en-US" sz="4000" dirty="0" smtClean="0"/>
              <a:t>Coding </a:t>
            </a:r>
            <a:r>
              <a:rPr lang="en-US" sz="4000" dirty="0"/>
              <a:t>R</a:t>
            </a:r>
            <a:r>
              <a:rPr lang="en-US" sz="4000" dirty="0" smtClean="0"/>
              <a:t>egions</a:t>
            </a:r>
            <a:endParaRPr lang="en-US" sz="4000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4530725"/>
          </a:xfrm>
          <a:noFill/>
          <a:ln/>
        </p:spPr>
        <p:txBody>
          <a:bodyPr/>
          <a:lstStyle/>
          <a:p>
            <a:r>
              <a:rPr lang="en-US" sz="2400" dirty="0" smtClean="0"/>
              <a:t>Genes </a:t>
            </a:r>
            <a:r>
              <a:rPr lang="en-US" sz="2400" dirty="0"/>
              <a:t>encoding CD40 and CD40L with relative positions of the SNPs studied</a:t>
            </a:r>
          </a:p>
        </p:txBody>
      </p:sp>
      <p:pic>
        <p:nvPicPr>
          <p:cNvPr id="692228" name="Picture 4" descr="SNPs-g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178585"/>
            <a:ext cx="6019800" cy="4443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2617" y="6468109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Chadha et al.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Hum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 smtClean="0"/>
              <a:t>Computational Problems</a:t>
            </a:r>
            <a:endParaRPr lang="en-US" sz="4000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200" dirty="0" smtClean="0"/>
              <a:t>Assembly and alignment of thousands of genomes</a:t>
            </a:r>
          </a:p>
          <a:p>
            <a:endParaRPr lang="en-US" sz="1400" dirty="0" smtClean="0"/>
          </a:p>
          <a:p>
            <a:r>
              <a:rPr lang="en-US" sz="2200" dirty="0" smtClean="0"/>
              <a:t>Data structures to capture extensive variation</a:t>
            </a:r>
          </a:p>
          <a:p>
            <a:endParaRPr lang="en-US" sz="1400" dirty="0" smtClean="0"/>
          </a:p>
          <a:p>
            <a:r>
              <a:rPr lang="en-US" sz="2200" dirty="0" smtClean="0"/>
              <a:t>Identifying functional roles of markers of interest (which genes/pathways does a mutation affect and how?)</a:t>
            </a:r>
          </a:p>
          <a:p>
            <a:endParaRPr lang="en-US" sz="1400" dirty="0" smtClean="0"/>
          </a:p>
          <a:p>
            <a:r>
              <a:rPr lang="en-US" sz="2200" dirty="0" smtClean="0"/>
              <a:t>Identifying interactions in multi-allelic diseases (which combinations of mutations lead to a disease state?)</a:t>
            </a:r>
          </a:p>
          <a:p>
            <a:endParaRPr lang="en-US" sz="1400" dirty="0" smtClean="0"/>
          </a:p>
          <a:p>
            <a:r>
              <a:rPr lang="en-US" sz="2200" dirty="0" smtClean="0"/>
              <a:t>Identifying genetic/environmental interactions that lead to disease</a:t>
            </a:r>
          </a:p>
          <a:p>
            <a:endParaRPr lang="en-US" sz="1400" dirty="0" smtClean="0"/>
          </a:p>
          <a:p>
            <a:r>
              <a:rPr lang="en-US" sz="2200" dirty="0" smtClean="0"/>
              <a:t>Inferring network models that exploit all sources of evidence: genotype, expression, metabolic, etc.</a:t>
            </a:r>
          </a:p>
          <a:p>
            <a:endParaRPr lang="en-US" sz="1400" dirty="0"/>
          </a:p>
          <a:p>
            <a:r>
              <a:rPr lang="en-US" sz="2200" dirty="0" smtClean="0"/>
              <a:t>Detecting large structural variants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Understanding Human Genetic Variation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1600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T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he “human genome” was determined by sequencing DNA from a small number of individuals (2001)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sz="2400" dirty="0" err="1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HapMap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 project (initiated in 2002) looked at polymorphisms in 270 individuals 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(</a:t>
            </a:r>
            <a:r>
              <a:rPr lang="en-US" sz="2400" dirty="0" err="1">
                <a:latin typeface="Arial"/>
                <a:ea typeface="ＭＳ Ｐゴシック" pitchFamily="-110" charset="-128"/>
                <a:cs typeface="ＭＳ Ｐゴシック" pitchFamily="-110" charset="-128"/>
              </a:rPr>
              <a:t>Affymetrix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400" dirty="0" err="1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GeneChip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The 1000 Genomes project (initiated in 2008) sequenced the genomes of 2500 individuals from diverse populations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23andMe genotyped its 1 millionth customer in 2015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Genomics </a:t>
            </a:r>
            <a:r>
              <a:rPr lang="en-US" sz="2400" dirty="0" smtClean="0">
                <a:latin typeface="Arial"/>
                <a:ea typeface="ＭＳ Ｐゴシック" pitchFamily="-110" charset="-128"/>
                <a:cs typeface="ＭＳ Ｐゴシック" pitchFamily="-110" charset="-128"/>
              </a:rPr>
              <a:t>England plans to sequence 100k whole genomes and link with medical records, 49k so far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 smtClean="0"/>
              <a:t>Classes of Variants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153400" cy="4114800"/>
          </a:xfrm>
        </p:spPr>
        <p:txBody>
          <a:bodyPr/>
          <a:lstStyle/>
          <a:p>
            <a:r>
              <a:rPr lang="en-US" dirty="0" smtClean="0"/>
              <a:t>Single Nucleotide Polymorphisms (SNPs)</a:t>
            </a:r>
          </a:p>
          <a:p>
            <a:r>
              <a:rPr lang="en-US" dirty="0" err="1" smtClean="0"/>
              <a:t>Indels</a:t>
            </a:r>
            <a:r>
              <a:rPr lang="en-US" dirty="0" smtClean="0"/>
              <a:t> (insertions/deletions)</a:t>
            </a:r>
          </a:p>
          <a:p>
            <a:r>
              <a:rPr lang="en-US" dirty="0" smtClean="0"/>
              <a:t>Structural variants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570992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Formal definitions</a:t>
            </a:r>
            <a:r>
              <a:rPr lang="en-US" sz="2400" dirty="0">
                <a:latin typeface="Arial"/>
                <a:cs typeface="Arial"/>
              </a:rPr>
              <a:t>: </a:t>
            </a:r>
            <a:r>
              <a:rPr lang="en-US" sz="2400" dirty="0">
                <a:latin typeface="Arial"/>
                <a:cs typeface="Arial"/>
                <a:hlinkClick r:id="rId3"/>
              </a:rPr>
              <a:t>https://</a:t>
            </a:r>
            <a:r>
              <a:rPr lang="en-US" sz="2400" dirty="0" smtClean="0">
                <a:latin typeface="Arial"/>
                <a:cs typeface="Arial"/>
                <a:hlinkClick r:id="rId3"/>
              </a:rPr>
              <a:t>www.snpedia.com/index.php/Glossary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3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Single Nucleotide Polymorphisms (SNPs)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71" y="1447800"/>
            <a:ext cx="4195729" cy="5254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8288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/>
                <a:cs typeface="Arial"/>
              </a:rPr>
              <a:t>One nucleotide changes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Variation </a:t>
            </a: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ccurs with some minimal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frequency in a population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Pronounced “snip”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4932" y="6321547"/>
            <a:ext cx="138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www.mdpi.com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Insertions and Deletions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636340"/>
            <a:ext cx="291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Forster et al.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 R. Soc.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9442" name="Picture 2" descr="http://dvg4ol0hclm7o.cloudfront.net/content/royprsb/282/1803/20142898/F1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r="8669"/>
          <a:stretch/>
        </p:blipFill>
        <p:spPr bwMode="auto">
          <a:xfrm>
            <a:off x="228600" y="1524000"/>
            <a:ext cx="3505200" cy="38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2400" y="16002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/>
                <a:cs typeface="Arial"/>
              </a:rPr>
              <a:t>Black box: DNA template strand</a:t>
            </a:r>
          </a:p>
          <a:p>
            <a:r>
              <a:rPr lang="en-US" sz="2400" dirty="0" smtClean="0">
                <a:latin typeface="Arial"/>
                <a:cs typeface="Arial"/>
              </a:rPr>
              <a:t>White box: newly replicated DNA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306832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/>
                <a:cs typeface="Arial"/>
              </a:rPr>
              <a:t>Insertion: slippage inserts extra nucleotides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62400" y="481838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/>
                <a:cs typeface="Arial"/>
              </a:rPr>
              <a:t>Deletion: slippage excludes template nucleotides</a:t>
            </a:r>
          </a:p>
        </p:txBody>
      </p:sp>
    </p:spTree>
    <p:extLst>
      <p:ext uri="{BB962C8B-B14F-4D97-AF65-F5344CB8AC3E}">
        <p14:creationId xmlns:p14="http://schemas.microsoft.com/office/powerpoint/2010/main" val="6914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Structural Variants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Copy number variants (CNVs)</a:t>
            </a:r>
          </a:p>
          <a:p>
            <a:pPr lvl="1"/>
            <a:r>
              <a:rPr lang="en-US" dirty="0">
                <a:cs typeface="Arial"/>
              </a:rPr>
              <a:t>Gain or loss or large </a:t>
            </a:r>
            <a:r>
              <a:rPr lang="en-US" dirty="0" smtClean="0">
                <a:cs typeface="Arial"/>
              </a:rPr>
              <a:t>genomic regions</a:t>
            </a:r>
            <a:r>
              <a:rPr lang="en-US" dirty="0">
                <a:cs typeface="Arial"/>
              </a:rPr>
              <a:t>, even entire </a:t>
            </a:r>
            <a:r>
              <a:rPr lang="en-US" dirty="0" smtClean="0">
                <a:cs typeface="Arial"/>
              </a:rPr>
              <a:t>chromosomes</a:t>
            </a:r>
            <a:endParaRPr lang="en-US" dirty="0"/>
          </a:p>
          <a:p>
            <a:r>
              <a:rPr lang="en-US" dirty="0" smtClean="0"/>
              <a:t>Inversions</a:t>
            </a:r>
          </a:p>
          <a:p>
            <a:pPr lvl="1"/>
            <a:r>
              <a:rPr lang="en-US" dirty="0" smtClean="0"/>
              <a:t>DNA subsequence is reversed</a:t>
            </a:r>
          </a:p>
          <a:p>
            <a:r>
              <a:rPr lang="en-US" dirty="0" smtClean="0"/>
              <a:t>Translocations</a:t>
            </a:r>
          </a:p>
          <a:p>
            <a:pPr lvl="1"/>
            <a:r>
              <a:rPr lang="en-US" dirty="0"/>
              <a:t>DNA </a:t>
            </a:r>
            <a:r>
              <a:rPr lang="en-US" dirty="0" smtClean="0"/>
              <a:t>subsequence is moved to a different chromosome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662" b="49696"/>
          <a:stretch/>
        </p:blipFill>
        <p:spPr>
          <a:xfrm>
            <a:off x="457200" y="1696402"/>
            <a:ext cx="7772400" cy="429241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Genetic Recombination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Recombination Errors Lead to</a:t>
            </a:r>
            <a:b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Copy Number Variants (CNVs)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6559"/>
          <a:stretch>
            <a:fillRect/>
          </a:stretch>
        </p:blipFill>
        <p:spPr>
          <a:xfrm>
            <a:off x="262353" y="1333500"/>
            <a:ext cx="8653047" cy="537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6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70469</TotalTime>
  <Words>756</Words>
  <Application>Microsoft Office PowerPoint</Application>
  <PresentationFormat>On-screen Show (4:3)</PresentationFormat>
  <Paragraphs>166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Microsoft Sans Serif</vt:lpstr>
      <vt:lpstr>Times New Roman</vt:lpstr>
      <vt:lpstr>Blank Presentation</vt:lpstr>
      <vt:lpstr>Equation</vt:lpstr>
      <vt:lpstr>Linking Genetic Variation to Important Phenotypes</vt:lpstr>
      <vt:lpstr>PowerPoint Presentation</vt:lpstr>
      <vt:lpstr>Understanding Human Genetic Variation</vt:lpstr>
      <vt:lpstr>Classes of Variants</vt:lpstr>
      <vt:lpstr>Single Nucleotide Polymorphisms (SNPs)</vt:lpstr>
      <vt:lpstr>Insertions and Deletions</vt:lpstr>
      <vt:lpstr>Structural Variants</vt:lpstr>
      <vt:lpstr>Genetic Recombination</vt:lpstr>
      <vt:lpstr>Recombination Errors Lead to Copy Number Variants (CNVs)</vt:lpstr>
      <vt:lpstr>1000 Genomes Project</vt:lpstr>
      <vt:lpstr>Understanding Associations Between Genetic Variation and Disease</vt:lpstr>
      <vt:lpstr>PowerPoint Presentation</vt:lpstr>
      <vt:lpstr>Wellcome Trust GWAS</vt:lpstr>
      <vt:lpstr>Morning Person GWAS</vt:lpstr>
      <vt:lpstr>Understanding Associations Between Genetic Variation and Disease</vt:lpstr>
      <vt:lpstr>A Circos Plot</vt:lpstr>
      <vt:lpstr>Some Cancer Genomes</vt:lpstr>
      <vt:lpstr>Understanding Associations Between Genetic Variation and Complex Phenotypes</vt:lpstr>
      <vt:lpstr>QTL Mapping Example</vt:lpstr>
      <vt:lpstr>QTL Mapping Example</vt:lpstr>
      <vt:lpstr>QTL Example: Genotype-Tissue Expression Project (GTEx) </vt:lpstr>
      <vt:lpstr>QTL Example: GTEx </vt:lpstr>
      <vt:lpstr>GWAS Versus QTL</vt:lpstr>
      <vt:lpstr>Determining Association is Not Enough</vt:lpstr>
      <vt:lpstr>Many Measured SNPs Not in Coding Regions</vt:lpstr>
      <vt:lpstr>Computational Problems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Genetic Variation to Important Phenotypes</dc:title>
  <dc:creator>Mark Craven</dc:creator>
  <cp:lastModifiedBy>Gitter, Tony</cp:lastModifiedBy>
  <cp:revision>1161</cp:revision>
  <cp:lastPrinted>2011-04-28T20:18:42Z</cp:lastPrinted>
  <dcterms:created xsi:type="dcterms:W3CDTF">2011-04-26T20:24:20Z</dcterms:created>
  <dcterms:modified xsi:type="dcterms:W3CDTF">2018-02-15T20:52:11Z</dcterms:modified>
</cp:coreProperties>
</file>