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28"/>
  </p:notesMasterIdLst>
  <p:handoutMasterIdLst>
    <p:handoutMasterId r:id="rId29"/>
  </p:handoutMasterIdLst>
  <p:sldIdLst>
    <p:sldId id="721" r:id="rId3"/>
    <p:sldId id="765" r:id="rId4"/>
    <p:sldId id="766" r:id="rId5"/>
    <p:sldId id="767" r:id="rId6"/>
    <p:sldId id="768" r:id="rId7"/>
    <p:sldId id="769" r:id="rId8"/>
    <p:sldId id="773" r:id="rId9"/>
    <p:sldId id="770" r:id="rId10"/>
    <p:sldId id="771" r:id="rId11"/>
    <p:sldId id="774" r:id="rId12"/>
    <p:sldId id="775" r:id="rId13"/>
    <p:sldId id="776" r:id="rId14"/>
    <p:sldId id="777" r:id="rId15"/>
    <p:sldId id="778" r:id="rId16"/>
    <p:sldId id="772" r:id="rId17"/>
    <p:sldId id="779" r:id="rId18"/>
    <p:sldId id="783" r:id="rId19"/>
    <p:sldId id="786" r:id="rId20"/>
    <p:sldId id="787" r:id="rId21"/>
    <p:sldId id="781" r:id="rId22"/>
    <p:sldId id="788" r:id="rId23"/>
    <p:sldId id="790" r:id="rId24"/>
    <p:sldId id="784" r:id="rId25"/>
    <p:sldId id="789" r:id="rId26"/>
    <p:sldId id="785" r:id="rId27"/>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10" charset="0"/>
        <a:ea typeface="+mn-ea"/>
        <a:cs typeface="+mn-cs"/>
      </a:defRPr>
    </a:lvl5pPr>
    <a:lvl6pPr marL="2286000" algn="l" defTabSz="457200" rtl="0" eaLnBrk="1" latinLnBrk="0" hangingPunct="1">
      <a:defRPr sz="2000" kern="1200">
        <a:solidFill>
          <a:schemeClr val="tx1"/>
        </a:solidFill>
        <a:latin typeface="Times New Roman" pitchFamily="-110" charset="0"/>
        <a:ea typeface="+mn-ea"/>
        <a:cs typeface="+mn-cs"/>
      </a:defRPr>
    </a:lvl6pPr>
    <a:lvl7pPr marL="2743200" algn="l" defTabSz="457200" rtl="0" eaLnBrk="1" latinLnBrk="0" hangingPunct="1">
      <a:defRPr sz="2000" kern="1200">
        <a:solidFill>
          <a:schemeClr val="tx1"/>
        </a:solidFill>
        <a:latin typeface="Times New Roman" pitchFamily="-110" charset="0"/>
        <a:ea typeface="+mn-ea"/>
        <a:cs typeface="+mn-cs"/>
      </a:defRPr>
    </a:lvl7pPr>
    <a:lvl8pPr marL="3200400" algn="l" defTabSz="457200" rtl="0" eaLnBrk="1" latinLnBrk="0" hangingPunct="1">
      <a:defRPr sz="2000" kern="1200">
        <a:solidFill>
          <a:schemeClr val="tx1"/>
        </a:solidFill>
        <a:latin typeface="Times New Roman" pitchFamily="-110" charset="0"/>
        <a:ea typeface="+mn-ea"/>
        <a:cs typeface="+mn-cs"/>
      </a:defRPr>
    </a:lvl8pPr>
    <a:lvl9pPr marL="3657600" algn="l" defTabSz="457200" rtl="0" eaLnBrk="1" latinLnBrk="0" hangingPunct="1">
      <a:defRPr sz="20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r, Tony" initials="GT" lastIdx="0" clrIdx="0">
    <p:extLst>
      <p:ext uri="{19B8F6BF-5375-455C-9EA6-DF929625EA0E}">
        <p15:presenceInfo xmlns:p15="http://schemas.microsoft.com/office/powerpoint/2012/main" userId="S-1-5-21-2796109741-2737883101-2707681701-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FFAF"/>
    <a:srgbClr val="FF3300"/>
    <a:srgbClr val="CCCC00"/>
    <a:srgbClr val="33CC33"/>
    <a:srgbClr val="008000"/>
    <a:srgbClr val="009900"/>
    <a:srgbClr val="FF6600"/>
    <a:srgbClr val="FF99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1" autoAdjust="0"/>
    <p:restoredTop sz="85732" autoAdjust="0"/>
  </p:normalViewPr>
  <p:slideViewPr>
    <p:cSldViewPr>
      <p:cViewPr varScale="1">
        <p:scale>
          <a:sx n="101" d="100"/>
          <a:sy n="101" d="100"/>
        </p:scale>
        <p:origin x="16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Times New Roman" charset="0"/>
              </a:defRPr>
            </a:lvl1pPr>
          </a:lstStyle>
          <a:p>
            <a:pPr>
              <a:defRPr/>
            </a:pPr>
            <a:endParaRPr lang="en-US" dirty="0">
              <a:latin typeface="Arial"/>
            </a:endParaRPr>
          </a:p>
        </p:txBody>
      </p:sp>
      <p:sp>
        <p:nvSpPr>
          <p:cNvPr id="68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Times New Roman" charset="0"/>
              </a:defRPr>
            </a:lvl1pPr>
          </a:lstStyle>
          <a:p>
            <a:pPr>
              <a:defRPr/>
            </a:pPr>
            <a:fld id="{28857D9C-9BDF-9648-83EC-368A8E6EE156}"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6064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6313" y="4560888"/>
            <a:ext cx="5362575" cy="4319587"/>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Arial"/>
              </a:defRPr>
            </a:lvl1pPr>
          </a:lstStyle>
          <a:p>
            <a:pPr>
              <a:defRPr/>
            </a:pPr>
            <a:fld id="{F78AEE79-772A-3D44-93EC-5BA05ED51BCA}" type="slidenum">
              <a:rPr lang="en-US" smtClean="0"/>
              <a:pPr>
                <a:defRPr/>
              </a:pPr>
              <a:t>‹#›</a:t>
            </a:fld>
            <a:endParaRPr lang="en-US" dirty="0"/>
          </a:p>
        </p:txBody>
      </p:sp>
    </p:spTree>
    <p:extLst>
      <p:ext uri="{BB962C8B-B14F-4D97-AF65-F5344CB8AC3E}">
        <p14:creationId xmlns:p14="http://schemas.microsoft.com/office/powerpoint/2010/main" val="268953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58B085F-0376-454A-B9BA-2603124B09DD}" type="slidenum">
              <a:rPr lang="en-US"/>
              <a:pPr/>
              <a:t>1</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p:spPr>
        <p:txBody>
          <a:bodyPr/>
          <a:lstStyle/>
          <a:p>
            <a:endParaRPr lang="en-US" dirty="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11</a:t>
            </a:fld>
            <a:endParaRPr lang="en-US" dirty="0"/>
          </a:p>
        </p:txBody>
      </p:sp>
    </p:spTree>
    <p:extLst>
      <p:ext uri="{BB962C8B-B14F-4D97-AF65-F5344CB8AC3E}">
        <p14:creationId xmlns:p14="http://schemas.microsoft.com/office/powerpoint/2010/main" val="91086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12</a:t>
            </a:fld>
            <a:endParaRPr lang="en-US" dirty="0"/>
          </a:p>
        </p:txBody>
      </p:sp>
    </p:spTree>
    <p:extLst>
      <p:ext uri="{BB962C8B-B14F-4D97-AF65-F5344CB8AC3E}">
        <p14:creationId xmlns:p14="http://schemas.microsoft.com/office/powerpoint/2010/main" val="378956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13</a:t>
            </a:fld>
            <a:endParaRPr lang="en-US" dirty="0"/>
          </a:p>
        </p:txBody>
      </p:sp>
    </p:spTree>
    <p:extLst>
      <p:ext uri="{BB962C8B-B14F-4D97-AF65-F5344CB8AC3E}">
        <p14:creationId xmlns:p14="http://schemas.microsoft.com/office/powerpoint/2010/main" val="203680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14</a:t>
            </a:fld>
            <a:endParaRPr lang="en-US" dirty="0"/>
          </a:p>
        </p:txBody>
      </p:sp>
    </p:spTree>
    <p:extLst>
      <p:ext uri="{BB962C8B-B14F-4D97-AF65-F5344CB8AC3E}">
        <p14:creationId xmlns:p14="http://schemas.microsoft.com/office/powerpoint/2010/main" val="424041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15</a:t>
            </a:fld>
            <a:endParaRPr lang="en-US" dirty="0"/>
          </a:p>
        </p:txBody>
      </p:sp>
    </p:spTree>
    <p:extLst>
      <p:ext uri="{BB962C8B-B14F-4D97-AF65-F5344CB8AC3E}">
        <p14:creationId xmlns:p14="http://schemas.microsoft.com/office/powerpoint/2010/main" val="341879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16</a:t>
            </a:fld>
            <a:endParaRPr lang="en-US" dirty="0"/>
          </a:p>
        </p:txBody>
      </p:sp>
    </p:spTree>
    <p:extLst>
      <p:ext uri="{BB962C8B-B14F-4D97-AF65-F5344CB8AC3E}">
        <p14:creationId xmlns:p14="http://schemas.microsoft.com/office/powerpoint/2010/main" val="51478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17</a:t>
            </a:fld>
            <a:endParaRPr lang="en-US" dirty="0"/>
          </a:p>
        </p:txBody>
      </p:sp>
    </p:spTree>
    <p:extLst>
      <p:ext uri="{BB962C8B-B14F-4D97-AF65-F5344CB8AC3E}">
        <p14:creationId xmlns:p14="http://schemas.microsoft.com/office/powerpoint/2010/main" val="99294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18</a:t>
            </a:fld>
            <a:endParaRPr lang="en-US" dirty="0"/>
          </a:p>
        </p:txBody>
      </p:sp>
    </p:spTree>
    <p:extLst>
      <p:ext uri="{BB962C8B-B14F-4D97-AF65-F5344CB8AC3E}">
        <p14:creationId xmlns:p14="http://schemas.microsoft.com/office/powerpoint/2010/main" val="59296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19</a:t>
            </a:fld>
            <a:endParaRPr lang="en-US" dirty="0"/>
          </a:p>
        </p:txBody>
      </p:sp>
    </p:spTree>
    <p:extLst>
      <p:ext uri="{BB962C8B-B14F-4D97-AF65-F5344CB8AC3E}">
        <p14:creationId xmlns:p14="http://schemas.microsoft.com/office/powerpoint/2010/main" val="330959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20</a:t>
            </a:fld>
            <a:endParaRPr lang="en-US" dirty="0"/>
          </a:p>
        </p:txBody>
      </p:sp>
    </p:spTree>
    <p:extLst>
      <p:ext uri="{BB962C8B-B14F-4D97-AF65-F5344CB8AC3E}">
        <p14:creationId xmlns:p14="http://schemas.microsoft.com/office/powerpoint/2010/main" val="397697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3</a:t>
            </a:fld>
            <a:endParaRPr lang="en-US" dirty="0"/>
          </a:p>
        </p:txBody>
      </p:sp>
    </p:spTree>
    <p:extLst>
      <p:ext uri="{BB962C8B-B14F-4D97-AF65-F5344CB8AC3E}">
        <p14:creationId xmlns:p14="http://schemas.microsoft.com/office/powerpoint/2010/main" val="206337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21</a:t>
            </a:fld>
            <a:endParaRPr lang="en-US" dirty="0"/>
          </a:p>
        </p:txBody>
      </p:sp>
    </p:spTree>
    <p:extLst>
      <p:ext uri="{BB962C8B-B14F-4D97-AF65-F5344CB8AC3E}">
        <p14:creationId xmlns:p14="http://schemas.microsoft.com/office/powerpoint/2010/main" val="108564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22</a:t>
            </a:fld>
            <a:endParaRPr lang="en-US" dirty="0"/>
          </a:p>
        </p:txBody>
      </p:sp>
    </p:spTree>
    <p:extLst>
      <p:ext uri="{BB962C8B-B14F-4D97-AF65-F5344CB8AC3E}">
        <p14:creationId xmlns:p14="http://schemas.microsoft.com/office/powerpoint/2010/main" val="20953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23</a:t>
            </a:fld>
            <a:endParaRPr lang="en-US" dirty="0"/>
          </a:p>
        </p:txBody>
      </p:sp>
    </p:spTree>
    <p:extLst>
      <p:ext uri="{BB962C8B-B14F-4D97-AF65-F5344CB8AC3E}">
        <p14:creationId xmlns:p14="http://schemas.microsoft.com/office/powerpoint/2010/main" val="238218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24</a:t>
            </a:fld>
            <a:endParaRPr lang="en-US" dirty="0"/>
          </a:p>
        </p:txBody>
      </p:sp>
    </p:spTree>
    <p:extLst>
      <p:ext uri="{BB962C8B-B14F-4D97-AF65-F5344CB8AC3E}">
        <p14:creationId xmlns:p14="http://schemas.microsoft.com/office/powerpoint/2010/main" val="32754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25</a:t>
            </a:fld>
            <a:endParaRPr lang="en-US" dirty="0"/>
          </a:p>
        </p:txBody>
      </p:sp>
    </p:spTree>
    <p:extLst>
      <p:ext uri="{BB962C8B-B14F-4D97-AF65-F5344CB8AC3E}">
        <p14:creationId xmlns:p14="http://schemas.microsoft.com/office/powerpoint/2010/main" val="412566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4</a:t>
            </a:fld>
            <a:endParaRPr lang="en-US" dirty="0"/>
          </a:p>
        </p:txBody>
      </p:sp>
    </p:spTree>
    <p:extLst>
      <p:ext uri="{BB962C8B-B14F-4D97-AF65-F5344CB8AC3E}">
        <p14:creationId xmlns:p14="http://schemas.microsoft.com/office/powerpoint/2010/main" val="290928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5</a:t>
            </a:fld>
            <a:endParaRPr lang="en-US" dirty="0"/>
          </a:p>
        </p:txBody>
      </p:sp>
    </p:spTree>
    <p:extLst>
      <p:ext uri="{BB962C8B-B14F-4D97-AF65-F5344CB8AC3E}">
        <p14:creationId xmlns:p14="http://schemas.microsoft.com/office/powerpoint/2010/main" val="270036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6</a:t>
            </a:fld>
            <a:endParaRPr lang="en-US" dirty="0"/>
          </a:p>
        </p:txBody>
      </p:sp>
    </p:spTree>
    <p:extLst>
      <p:ext uri="{BB962C8B-B14F-4D97-AF65-F5344CB8AC3E}">
        <p14:creationId xmlns:p14="http://schemas.microsoft.com/office/powerpoint/2010/main" val="198320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48890B8-75C3-6D43-B366-274D714AEFAA}" type="slidenum">
              <a:rPr lang="en-US"/>
              <a:pPr/>
              <a:t>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4162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8</a:t>
            </a:fld>
            <a:endParaRPr lang="en-US" dirty="0"/>
          </a:p>
        </p:txBody>
      </p:sp>
    </p:spTree>
    <p:extLst>
      <p:ext uri="{BB962C8B-B14F-4D97-AF65-F5344CB8AC3E}">
        <p14:creationId xmlns:p14="http://schemas.microsoft.com/office/powerpoint/2010/main" val="29810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9</a:t>
            </a:fld>
            <a:endParaRPr lang="en-US" dirty="0"/>
          </a:p>
        </p:txBody>
      </p:sp>
    </p:spTree>
    <p:extLst>
      <p:ext uri="{BB962C8B-B14F-4D97-AF65-F5344CB8AC3E}">
        <p14:creationId xmlns:p14="http://schemas.microsoft.com/office/powerpoint/2010/main" val="336360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8AEE79-772A-3D44-93EC-5BA05ED51BCA}" type="slidenum">
              <a:rPr lang="en-US" smtClean="0"/>
              <a:pPr>
                <a:defRPr/>
              </a:pPr>
              <a:t>10</a:t>
            </a:fld>
            <a:endParaRPr lang="en-US" dirty="0"/>
          </a:p>
        </p:txBody>
      </p:sp>
    </p:spTree>
    <p:extLst>
      <p:ext uri="{BB962C8B-B14F-4D97-AF65-F5344CB8AC3E}">
        <p14:creationId xmlns:p14="http://schemas.microsoft.com/office/powerpoint/2010/main" val="73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D4F87-C97F-1D4A-A9D3-119773BE0D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3898-3781-BA46-87B7-F9634383D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89060-9A8C-3246-AA0B-7512A5D224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FC3DD-F780-924B-90EE-0A0105F875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CFF99-6852-FB47-B842-60EEDB9E66B4}"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59478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F3DD2-4839-DD4F-A812-90B6FDC17B28}"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86958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2AFB56-7BCE-F448-8398-C69533F349ED}"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5658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8F7F3D-7BA8-A64A-B0EF-2A83725D0FAC}"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89920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EB8D67-1E4F-3A42-96D7-F0780CE670E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4166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C1DDD0-E627-0942-A050-E85D2FE2FBA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83631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9E2D6C-4B98-CD4B-8D6D-CB7301869E03}"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20157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81332" y="6595532"/>
            <a:ext cx="1905000" cy="457200"/>
          </a:xfrm>
          <a:ln/>
        </p:spPr>
        <p:txBody>
          <a:bodyPr/>
          <a:lstStyle>
            <a:lvl1pPr>
              <a:defRPr/>
            </a:lvl1pPr>
          </a:lstStyle>
          <a:p>
            <a:pPr>
              <a:defRPr/>
            </a:pPr>
            <a:fld id="{4D71D4ED-2DA9-9F40-A068-D189D553348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95F6A9-6D00-9F40-9222-3FF46B484417}"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367297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624205-7057-E541-8D8E-7FB704C2838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416072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F76E5-B7BF-EE4D-8879-0C966B12D8A0}"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2358388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98FC7-7C2D-F74C-88A7-8DC3C83D8B56}"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408291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31B5B-A50D-6F46-87F8-79B4D8B648C5}"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1241527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031A6C-B619-1D45-9666-2C8554CF07AB}" type="slidenum">
              <a:rPr lang="en-US">
                <a:solidFill>
                  <a:srgbClr val="000066"/>
                </a:solidFill>
              </a:rPr>
              <a:pPr>
                <a:defRPr/>
              </a:pPr>
              <a:t>‹#›</a:t>
            </a:fld>
            <a:endParaRPr lang="en-US">
              <a:solidFill>
                <a:srgbClr val="000066"/>
              </a:solidFill>
            </a:endParaRPr>
          </a:p>
        </p:txBody>
      </p:sp>
    </p:spTree>
    <p:extLst>
      <p:ext uri="{BB962C8B-B14F-4D97-AF65-F5344CB8AC3E}">
        <p14:creationId xmlns:p14="http://schemas.microsoft.com/office/powerpoint/2010/main" val="53739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8504A-6BB3-8E43-B07B-613134F73D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DAD990-AC9E-404A-A80F-9B4AAFEBF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2F2A4-9D41-564E-8AF9-CDF8F3F29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BDFA4-33B9-604A-9798-748F7B2BCC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3806D3-6812-5B49-A4C5-E0349D2E0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70F82-7B98-1342-B562-A050EBEE8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85194-6643-D740-B706-47402A407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5FBA782B-7F8E-FE49-9CD2-89C2F8A212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66"/>
              </a:solidFill>
              <a:latin typeface="Arial" pitchFamily="-111"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66"/>
              </a:solidFill>
              <a:latin typeface="Arial" pitchFamily="-111"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ED7BFE-D923-CD4D-A52A-32CE8B1669F7}" type="slidenum">
              <a:rPr lang="en-US">
                <a:solidFill>
                  <a:srgbClr val="000066"/>
                </a:solidFill>
                <a:latin typeface="Arial" pitchFamily="-111" charset="0"/>
              </a:rPr>
              <a:pPr>
                <a:defRPr/>
              </a:pPr>
              <a:t>‹#›</a:t>
            </a:fld>
            <a:endParaRPr lang="en-US">
              <a:solidFill>
                <a:srgbClr val="000066"/>
              </a:solidFill>
              <a:latin typeface="Arial" pitchFamily="-111" charset="0"/>
            </a:endParaRPr>
          </a:p>
        </p:txBody>
      </p:sp>
    </p:spTree>
    <p:extLst>
      <p:ext uri="{BB962C8B-B14F-4D97-AF65-F5344CB8AC3E}">
        <p14:creationId xmlns:p14="http://schemas.microsoft.com/office/powerpoint/2010/main" val="1652935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Arial" pitchFamily="-111" charset="0"/>
        </a:defRPr>
      </a:lvl6pPr>
      <a:lvl7pPr marL="914400" algn="ctr" rtl="0" eaLnBrk="0" fontAlgn="base" hangingPunct="0">
        <a:spcBef>
          <a:spcPct val="0"/>
        </a:spcBef>
        <a:spcAft>
          <a:spcPct val="0"/>
        </a:spcAft>
        <a:defRPr sz="4400">
          <a:solidFill>
            <a:schemeClr val="tx2"/>
          </a:solidFill>
          <a:latin typeface="Arial" pitchFamily="-111" charset="0"/>
        </a:defRPr>
      </a:lvl7pPr>
      <a:lvl8pPr marL="1371600" algn="ctr" rtl="0" eaLnBrk="0" fontAlgn="base" hangingPunct="0">
        <a:spcBef>
          <a:spcPct val="0"/>
        </a:spcBef>
        <a:spcAft>
          <a:spcPct val="0"/>
        </a:spcAft>
        <a:defRPr sz="4400">
          <a:solidFill>
            <a:schemeClr val="tx2"/>
          </a:solidFill>
          <a:latin typeface="Arial" pitchFamily="-111" charset="0"/>
        </a:defRPr>
      </a:lvl8pPr>
      <a:lvl9pPr marL="1828800" algn="ctr" rtl="0" eaLnBrk="0" fontAlgn="base" hangingPunct="0">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hat-when-how.com/proteomics/protein-phosphorylation-analysis-a-primer-proteomic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thermofisher.com/us/en/home/life-science/protein-biology/protein-biology-learning-center/protein-biology-resource-library/pierce-protein-methods/phosphorylation.html"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90600"/>
            <a:ext cx="7772400" cy="1600200"/>
          </a:xfrm>
        </p:spPr>
        <p:txBody>
          <a:bodyPr/>
          <a:lstStyle/>
          <a:p>
            <a:r>
              <a:rPr lang="en-US" sz="4000" dirty="0">
                <a:ea typeface="ＭＳ Ｐゴシック" pitchFamily="-110" charset="-128"/>
                <a:cs typeface="ＭＳ Ｐゴシック" pitchFamily="-110" charset="-128"/>
              </a:rPr>
              <a:t>Mass spectrometry-based proteomics</a:t>
            </a:r>
            <a:endParaRPr lang="en-US" sz="2400" dirty="0">
              <a:ea typeface="ＭＳ Ｐゴシック" pitchFamily="-110" charset="-128"/>
              <a:cs typeface="ＭＳ Ｐゴシック" pitchFamily="-110" charset="-128"/>
            </a:endParaRPr>
          </a:p>
        </p:txBody>
      </p:sp>
      <p:sp>
        <p:nvSpPr>
          <p:cNvPr id="16387" name="Rectangle 3"/>
          <p:cNvSpPr>
            <a:spLocks noGrp="1" noChangeArrowheads="1"/>
          </p:cNvSpPr>
          <p:nvPr>
            <p:ph type="subTitle" idx="1"/>
          </p:nvPr>
        </p:nvSpPr>
        <p:spPr>
          <a:xfrm>
            <a:off x="1066800" y="3124200"/>
            <a:ext cx="6858000" cy="1752600"/>
          </a:xfrm>
        </p:spPr>
        <p:txBody>
          <a:bodyPr/>
          <a:lstStyle/>
          <a:p>
            <a:r>
              <a:rPr lang="en-US" dirty="0"/>
              <a:t>BMI/CS 776 </a:t>
            </a:r>
          </a:p>
          <a:p>
            <a:r>
              <a:rPr lang="en-US" dirty="0"/>
              <a:t>www.biostat.wisc.edu/bmi776/</a:t>
            </a:r>
          </a:p>
          <a:p>
            <a:r>
              <a:rPr lang="en-US" dirty="0"/>
              <a:t>Spring </a:t>
            </a:r>
            <a:r>
              <a:rPr lang="en-US" dirty="0" smtClean="0"/>
              <a:t>2018</a:t>
            </a:r>
            <a:endParaRPr lang="en-US" dirty="0"/>
          </a:p>
          <a:p>
            <a:r>
              <a:rPr lang="en-US" dirty="0"/>
              <a:t>Anthony Gitter</a:t>
            </a:r>
          </a:p>
          <a:p>
            <a:r>
              <a:rPr lang="en-US" dirty="0"/>
              <a:t>gitter@biostat.wisc.edu</a:t>
            </a:r>
          </a:p>
        </p:txBody>
      </p:sp>
      <p:sp>
        <p:nvSpPr>
          <p:cNvPr id="5" name="TextBox 4"/>
          <p:cNvSpPr txBox="1"/>
          <p:nvPr/>
        </p:nvSpPr>
        <p:spPr>
          <a:xfrm>
            <a:off x="-9728" y="6611779"/>
            <a:ext cx="9144000" cy="276999"/>
          </a:xfrm>
          <a:prstGeom prst="rect">
            <a:avLst/>
          </a:prstGeom>
          <a:noFill/>
        </p:spPr>
        <p:txBody>
          <a:bodyPr wrap="square" rtlCol="0">
            <a:spAutoFit/>
          </a:bodyPr>
          <a:lstStyle/>
          <a:p>
            <a:pPr algn="ctr"/>
            <a:r>
              <a:rPr lang="en-US" sz="1200" dirty="0" smtClean="0">
                <a:solidFill>
                  <a:srgbClr val="000066"/>
                </a:solidFill>
                <a:latin typeface="Arial" pitchFamily="-111" charset="0"/>
              </a:rPr>
              <a:t>These slides, excluding third-party material, are licensed </a:t>
            </a:r>
            <a:r>
              <a:rPr lang="en-US" sz="1200" dirty="0" smtClean="0">
                <a:latin typeface="Arial" pitchFamily="-111" charset="0"/>
              </a:rPr>
              <a:t>under </a:t>
            </a:r>
            <a:r>
              <a:rPr lang="en-US" sz="1200" dirty="0" smtClean="0">
                <a:latin typeface="Arial" pitchFamily="-111" charset="0"/>
                <a:hlinkClick r:id="rId3"/>
              </a:rPr>
              <a:t>CC BY-NC 4.0</a:t>
            </a:r>
            <a:r>
              <a:rPr lang="en-US" sz="1200" dirty="0" smtClean="0">
                <a:latin typeface="Arial" pitchFamily="-111" charset="0"/>
              </a:rPr>
              <a:t> by </a:t>
            </a:r>
            <a:r>
              <a:rPr lang="en-US" sz="1200" dirty="0" smtClean="0">
                <a:solidFill>
                  <a:srgbClr val="000066"/>
                </a:solidFill>
                <a:latin typeface="Arial" pitchFamily="-111" charset="0"/>
              </a:rPr>
              <a:t>Anthony Gitter, Mark Craven, and Colin Dewey</a:t>
            </a:r>
            <a:endParaRPr lang="en-US" sz="1200" dirty="0">
              <a:solidFill>
                <a:srgbClr val="000066"/>
              </a:solidFill>
              <a:latin typeface="Arial" pitchFamily="-11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From spectra to peptides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10</a:t>
            </a:fld>
            <a:endParaRPr lang="en-US"/>
          </a:p>
        </p:txBody>
      </p:sp>
      <p:pic>
        <p:nvPicPr>
          <p:cNvPr id="12290"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066800"/>
            <a:ext cx="7239000" cy="55435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85800" y="2382520"/>
            <a:ext cx="8051800" cy="4297680"/>
            <a:chOff x="685800" y="2382520"/>
            <a:chExt cx="8051800" cy="4297680"/>
          </a:xfrm>
        </p:grpSpPr>
        <p:sp>
          <p:nvSpPr>
            <p:cNvPr id="3" name="Rectangle 2"/>
            <p:cNvSpPr/>
            <p:nvPr/>
          </p:nvSpPr>
          <p:spPr>
            <a:xfrm>
              <a:off x="4470400" y="2382520"/>
              <a:ext cx="4267200" cy="429768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Rectangle 7"/>
            <p:cNvSpPr/>
            <p:nvPr/>
          </p:nvSpPr>
          <p:spPr>
            <a:xfrm>
              <a:off x="685800" y="3733588"/>
              <a:ext cx="4397398" cy="2876763"/>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 name="Rectangle 8"/>
            <p:cNvSpPr/>
            <p:nvPr/>
          </p:nvSpPr>
          <p:spPr>
            <a:xfrm rot="2125847">
              <a:off x="3239243" y="3455740"/>
              <a:ext cx="1121146" cy="10674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3" name="Rectangle 12"/>
          <p:cNvSpPr/>
          <p:nvPr/>
        </p:nvSpPr>
        <p:spPr>
          <a:xfrm>
            <a:off x="3468356" y="3962400"/>
            <a:ext cx="4267200" cy="27178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2" name="Group 11"/>
          <p:cNvGrpSpPr/>
          <p:nvPr/>
        </p:nvGrpSpPr>
        <p:grpSpPr>
          <a:xfrm>
            <a:off x="951244" y="1069848"/>
            <a:ext cx="7430756" cy="5762752"/>
            <a:chOff x="457200" y="1069848"/>
            <a:chExt cx="7430756" cy="5762752"/>
          </a:xfrm>
        </p:grpSpPr>
        <p:pic>
          <p:nvPicPr>
            <p:cNvPr id="11"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 y="3962400"/>
              <a:ext cx="7430756" cy="28702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5" name="Rectangle 14"/>
            <p:cNvSpPr/>
            <p:nvPr/>
          </p:nvSpPr>
          <p:spPr>
            <a:xfrm>
              <a:off x="646444" y="3733588"/>
              <a:ext cx="2626312" cy="271780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grpSp>
        <p:nvGrpSpPr>
          <p:cNvPr id="16" name="Group 15"/>
          <p:cNvGrpSpPr/>
          <p:nvPr/>
        </p:nvGrpSpPr>
        <p:grpSpPr>
          <a:xfrm>
            <a:off x="906372" y="1069848"/>
            <a:ext cx="7283604" cy="5625331"/>
            <a:chOff x="906372" y="1069848"/>
            <a:chExt cx="7283604" cy="5625331"/>
          </a:xfrm>
        </p:grpSpPr>
        <p:pic>
          <p:nvPicPr>
            <p:cNvPr id="18"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06372" y="5024749"/>
              <a:ext cx="2626312" cy="167043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21" name="Rectangle 20"/>
            <p:cNvSpPr/>
            <p:nvPr/>
          </p:nvSpPr>
          <p:spPr>
            <a:xfrm>
              <a:off x="2922256" y="5461933"/>
              <a:ext cx="1192544" cy="396353"/>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pic>
        <p:nvPicPr>
          <p:cNvPr id="23" name="Picture 2" descr="http://ars.els-cdn.com/content/image/1-s2.0-S1874391910002496-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 y="1069848"/>
            <a:ext cx="7239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57330" y="6595532"/>
            <a:ext cx="3654402"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Nesvizhskii</a:t>
            </a:r>
            <a:r>
              <a:rPr lang="en-US" sz="1400" dirty="0" smtClean="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a:t>
            </a:r>
            <a:r>
              <a:rPr lang="en-US" sz="1400" i="1" dirty="0" smtClean="0">
                <a:solidFill>
                  <a:schemeClr val="tx2"/>
                </a:solidFill>
                <a:latin typeface="Arial" panose="020B0604020202020204" pitchFamily="34" charset="0"/>
                <a:cs typeface="Arial" panose="020B0604020202020204" pitchFamily="34" charset="0"/>
              </a:rPr>
              <a:t>Proteomics </a:t>
            </a:r>
            <a:r>
              <a:rPr lang="en-US" sz="1400" dirty="0" smtClean="0">
                <a:solidFill>
                  <a:schemeClr val="tx2"/>
                </a:solidFill>
                <a:latin typeface="Arial" panose="020B0604020202020204" pitchFamily="34" charset="0"/>
                <a:cs typeface="Arial" panose="020B0604020202020204" pitchFamily="34" charset="0"/>
              </a:rPr>
              <a:t>2010</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3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Sequence database search</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11</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Need to define a scoring function</a:t>
            </a:r>
          </a:p>
          <a:p>
            <a:r>
              <a:rPr lang="en-US" sz="2800" kern="0" dirty="0" smtClean="0"/>
              <a:t>Identify peptide-spectrum match (PSM)</a:t>
            </a:r>
          </a:p>
          <a:p>
            <a:endParaRPr lang="en-US" sz="2800" kern="0" dirty="0"/>
          </a:p>
        </p:txBody>
      </p:sp>
      <p:sp>
        <p:nvSpPr>
          <p:cNvPr id="7" name="TextBox 6"/>
          <p:cNvSpPr txBox="1"/>
          <p:nvPr/>
        </p:nvSpPr>
        <p:spPr>
          <a:xfrm>
            <a:off x="1440419" y="6516355"/>
            <a:ext cx="3817296"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Steen and </a:t>
            </a:r>
            <a:r>
              <a:rPr lang="en-US" sz="1400" dirty="0">
                <a:solidFill>
                  <a:schemeClr val="tx2"/>
                </a:solidFill>
                <a:latin typeface="Arial" panose="020B0604020202020204" pitchFamily="34" charset="0"/>
                <a:cs typeface="Arial" panose="020B0604020202020204" pitchFamily="34" charset="0"/>
              </a:rPr>
              <a:t>Mann </a:t>
            </a:r>
            <a:r>
              <a:rPr lang="en-US" sz="1400" i="1" dirty="0" smtClean="0">
                <a:solidFill>
                  <a:schemeClr val="tx2"/>
                </a:solidFill>
                <a:latin typeface="Arial" panose="020B0604020202020204" pitchFamily="34" charset="0"/>
                <a:cs typeface="Arial" panose="020B0604020202020204" pitchFamily="34" charset="0"/>
              </a:rPr>
              <a:t>Nat Rev </a:t>
            </a:r>
            <a:r>
              <a:rPr lang="en-US" sz="1400" i="1" dirty="0" err="1" smtClean="0">
                <a:solidFill>
                  <a:schemeClr val="tx2"/>
                </a:solidFill>
                <a:latin typeface="Arial" panose="020B0604020202020204" pitchFamily="34" charset="0"/>
                <a:cs typeface="Arial" panose="020B0604020202020204" pitchFamily="34" charset="0"/>
              </a:rPr>
              <a:t>Mol</a:t>
            </a:r>
            <a:r>
              <a:rPr lang="en-US" sz="1400" i="1" dirty="0" smtClean="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Cell </a:t>
            </a:r>
            <a:r>
              <a:rPr lang="en-US" sz="1400" i="1" dirty="0" err="1" smtClean="0">
                <a:solidFill>
                  <a:schemeClr val="tx2"/>
                </a:solidFill>
                <a:latin typeface="Arial" panose="020B0604020202020204" pitchFamily="34" charset="0"/>
                <a:cs typeface="Arial" panose="020B0604020202020204" pitchFamily="34" charset="0"/>
              </a:rPr>
              <a:t>Biol</a:t>
            </a:r>
            <a:r>
              <a:rPr lang="en-US" sz="1400" i="1" dirty="0" smtClean="0">
                <a:solidFill>
                  <a:schemeClr val="tx2"/>
                </a:solidFill>
                <a:latin typeface="Arial" panose="020B0604020202020204" pitchFamily="34" charset="0"/>
                <a:cs typeface="Arial" panose="020B0604020202020204" pitchFamily="34" charset="0"/>
              </a:rPr>
              <a:t> </a:t>
            </a:r>
            <a:r>
              <a:rPr lang="en-US" sz="1400" dirty="0" smtClean="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grpSp>
        <p:nvGrpSpPr>
          <p:cNvPr id="5" name="Group 4"/>
          <p:cNvGrpSpPr/>
          <p:nvPr/>
        </p:nvGrpSpPr>
        <p:grpSpPr>
          <a:xfrm>
            <a:off x="1288019" y="2328863"/>
            <a:ext cx="6945813" cy="3995737"/>
            <a:chOff x="1288019" y="1951555"/>
            <a:chExt cx="6945813" cy="3995737"/>
          </a:xfrm>
        </p:grpSpPr>
        <p:pic>
          <p:nvPicPr>
            <p:cNvPr id="3" name="Picture 2"/>
            <p:cNvPicPr>
              <a:picLocks noChangeAspect="1"/>
            </p:cNvPicPr>
            <p:nvPr/>
          </p:nvPicPr>
          <p:blipFill>
            <a:blip r:embed="rId3"/>
            <a:stretch>
              <a:fillRect/>
            </a:stretch>
          </p:blipFill>
          <p:spPr>
            <a:xfrm>
              <a:off x="1288019" y="1951555"/>
              <a:ext cx="6945813" cy="3995737"/>
            </a:xfrm>
            <a:prstGeom prst="rect">
              <a:avLst/>
            </a:prstGeom>
          </p:spPr>
        </p:pic>
        <p:sp>
          <p:nvSpPr>
            <p:cNvPr id="8" name="Rectangle 7"/>
            <p:cNvSpPr/>
            <p:nvPr/>
          </p:nvSpPr>
          <p:spPr>
            <a:xfrm>
              <a:off x="1288019" y="1951555"/>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Tree>
    <p:extLst>
      <p:ext uri="{BB962C8B-B14F-4D97-AF65-F5344CB8AC3E}">
        <p14:creationId xmlns:p14="http://schemas.microsoft.com/office/powerpoint/2010/main" val="424897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SEQUEST</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Cross correlation (</a:t>
            </a:r>
            <a:r>
              <a:rPr lang="en-US" sz="2800" kern="0" dirty="0" err="1" smtClean="0"/>
              <a:t>xcorr</a:t>
            </a:r>
            <a:r>
              <a:rPr lang="en-US" sz="2800" kern="0" dirty="0" smtClean="0"/>
              <a:t>)</a:t>
            </a:r>
          </a:p>
          <a:p>
            <a:r>
              <a:rPr lang="en-US" sz="2800" kern="0" dirty="0" smtClean="0"/>
              <a:t>Similarity between theoretical spectrum (x) and acquired spectrum (y)</a:t>
            </a:r>
          </a:p>
          <a:p>
            <a:r>
              <a:rPr lang="en-US" sz="2800" kern="0" dirty="0" smtClean="0"/>
              <a:t>Correction for mean similarity at different </a:t>
            </a:r>
            <a:r>
              <a:rPr lang="en-US" sz="2800" kern="0" dirty="0" smtClean="0"/>
              <a:t>offsets</a:t>
            </a:r>
            <a:endParaRPr lang="en-US" sz="2800" kern="0" dirty="0" smtClean="0"/>
          </a:p>
          <a:p>
            <a:endParaRPr lang="en-US" sz="2800" kern="0" dirty="0"/>
          </a:p>
        </p:txBody>
      </p:sp>
      <p:sp>
        <p:nvSpPr>
          <p:cNvPr id="5" name="TextBox 4"/>
          <p:cNvSpPr txBox="1"/>
          <p:nvPr/>
        </p:nvSpPr>
        <p:spPr>
          <a:xfrm>
            <a:off x="2133600" y="6441643"/>
            <a:ext cx="5410200"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Eng</a:t>
            </a:r>
            <a:r>
              <a:rPr lang="en-US" sz="1400" dirty="0" smtClean="0">
                <a:solidFill>
                  <a:schemeClr val="tx2"/>
                </a:solidFill>
                <a:latin typeface="Arial" panose="020B0604020202020204" pitchFamily="34" charset="0"/>
                <a:cs typeface="Arial" panose="020B0604020202020204" pitchFamily="34" charset="0"/>
              </a:rPr>
              <a:t>, McCormack, Yates </a:t>
            </a:r>
            <a:r>
              <a:rPr lang="en-US" sz="1400" i="1" dirty="0" smtClean="0">
                <a:solidFill>
                  <a:schemeClr val="tx2"/>
                </a:solidFill>
                <a:latin typeface="Arial" panose="020B0604020202020204" pitchFamily="34" charset="0"/>
                <a:cs typeface="Arial" panose="020B0604020202020204" pitchFamily="34" charset="0"/>
              </a:rPr>
              <a:t>J Am </a:t>
            </a:r>
            <a:r>
              <a:rPr lang="en-US" sz="1400" i="1" dirty="0" err="1" smtClean="0">
                <a:solidFill>
                  <a:schemeClr val="tx2"/>
                </a:solidFill>
                <a:latin typeface="Arial" panose="020B0604020202020204" pitchFamily="34" charset="0"/>
                <a:cs typeface="Arial" panose="020B0604020202020204" pitchFamily="34" charset="0"/>
              </a:rPr>
              <a:t>Soc</a:t>
            </a:r>
            <a:r>
              <a:rPr lang="en-US" sz="1400" i="1" dirty="0" smtClean="0">
                <a:solidFill>
                  <a:schemeClr val="tx2"/>
                </a:solidFill>
                <a:latin typeface="Arial" panose="020B0604020202020204" pitchFamily="34" charset="0"/>
                <a:cs typeface="Arial" panose="020B0604020202020204" pitchFamily="34" charset="0"/>
              </a:rPr>
              <a:t> Mass </a:t>
            </a:r>
            <a:r>
              <a:rPr lang="en-US" sz="1400" i="1" dirty="0" err="1" smtClean="0">
                <a:solidFill>
                  <a:schemeClr val="tx2"/>
                </a:solidFill>
                <a:latin typeface="Arial" panose="020B0604020202020204" pitchFamily="34" charset="0"/>
                <a:cs typeface="Arial" panose="020B0604020202020204" pitchFamily="34" charset="0"/>
              </a:rPr>
              <a:t>Spectrom</a:t>
            </a:r>
            <a:r>
              <a:rPr lang="en-US" sz="1400" i="1" dirty="0" smtClean="0">
                <a:solidFill>
                  <a:schemeClr val="tx2"/>
                </a:solidFill>
                <a:latin typeface="Arial" panose="020B0604020202020204" pitchFamily="34" charset="0"/>
                <a:cs typeface="Arial" panose="020B0604020202020204" pitchFamily="34" charset="0"/>
              </a:rPr>
              <a:t> </a:t>
            </a:r>
            <a:r>
              <a:rPr lang="en-US" sz="1400" dirty="0" smtClean="0">
                <a:solidFill>
                  <a:schemeClr val="tx2"/>
                </a:solidFill>
                <a:latin typeface="Arial" panose="020B0604020202020204" pitchFamily="34" charset="0"/>
                <a:cs typeface="Arial" panose="020B0604020202020204" pitchFamily="34" charset="0"/>
              </a:rPr>
              <a:t>1994</a:t>
            </a:r>
            <a:endParaRPr lang="en-US" sz="14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438400" y="3715307"/>
            <a:ext cx="3657600" cy="1184910"/>
          </a:xfrm>
          <a:prstGeom prst="rect">
            <a:avLst/>
          </a:prstGeom>
        </p:spPr>
      </p:pic>
      <p:pic>
        <p:nvPicPr>
          <p:cNvPr id="7" name="Picture 6"/>
          <p:cNvPicPr>
            <a:picLocks noChangeAspect="1"/>
          </p:cNvPicPr>
          <p:nvPr/>
        </p:nvPicPr>
        <p:blipFill>
          <a:blip r:embed="rId4"/>
          <a:stretch>
            <a:fillRect/>
          </a:stretch>
        </p:blipFill>
        <p:spPr>
          <a:xfrm>
            <a:off x="2969895" y="5131013"/>
            <a:ext cx="2594610" cy="731520"/>
          </a:xfrm>
          <a:prstGeom prst="rect">
            <a:avLst/>
          </a:prstGeom>
        </p:spPr>
      </p:pic>
      <p:sp>
        <p:nvSpPr>
          <p:cNvPr id="8" name="Text Box 10"/>
          <p:cNvSpPr txBox="1">
            <a:spLocks noChangeArrowheads="1"/>
          </p:cNvSpPr>
          <p:nvPr/>
        </p:nvSpPr>
        <p:spPr bwMode="auto">
          <a:xfrm>
            <a:off x="5181600" y="3205232"/>
            <a:ext cx="137909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Offsets</a:t>
            </a:r>
            <a:endParaRPr lang="en-US" sz="2400" dirty="0">
              <a:solidFill>
                <a:schemeClr val="tx2"/>
              </a:solidFill>
              <a:latin typeface="Arial" panose="020B0604020202020204" pitchFamily="34" charset="0"/>
              <a:cs typeface="Arial" panose="020B0604020202020204" pitchFamily="34" charset="0"/>
            </a:endParaRPr>
          </a:p>
        </p:txBody>
      </p:sp>
      <p:sp>
        <p:nvSpPr>
          <p:cNvPr id="9" name="Line 13"/>
          <p:cNvSpPr>
            <a:spLocks noChangeShapeType="1"/>
          </p:cNvSpPr>
          <p:nvPr/>
        </p:nvSpPr>
        <p:spPr bwMode="auto">
          <a:xfrm flipH="1">
            <a:off x="4724399" y="3484512"/>
            <a:ext cx="457201" cy="26577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0" name="Line 13"/>
          <p:cNvSpPr>
            <a:spLocks noChangeShapeType="1"/>
          </p:cNvSpPr>
          <p:nvPr/>
        </p:nvSpPr>
        <p:spPr bwMode="auto">
          <a:xfrm flipV="1">
            <a:off x="2819400" y="4419599"/>
            <a:ext cx="838199" cy="480617"/>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1" name="Text Box 10"/>
          <p:cNvSpPr txBox="1">
            <a:spLocks noChangeArrowheads="1"/>
          </p:cNvSpPr>
          <p:nvPr/>
        </p:nvSpPr>
        <p:spPr bwMode="auto">
          <a:xfrm>
            <a:off x="545592" y="4667152"/>
            <a:ext cx="24243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Actual similarity</a:t>
            </a:r>
            <a:endParaRPr lang="en-US" sz="2400" dirty="0">
              <a:solidFill>
                <a:schemeClr val="tx2"/>
              </a:solidFill>
              <a:latin typeface="Arial" panose="020B0604020202020204" pitchFamily="34" charset="0"/>
              <a:cs typeface="Arial" panose="020B0604020202020204" pitchFamily="34" charset="0"/>
            </a:endParaRPr>
          </a:p>
        </p:txBody>
      </p:sp>
      <p:sp>
        <p:nvSpPr>
          <p:cNvPr id="12" name="Line 13"/>
          <p:cNvSpPr>
            <a:spLocks noChangeShapeType="1"/>
          </p:cNvSpPr>
          <p:nvPr/>
        </p:nvSpPr>
        <p:spPr bwMode="auto">
          <a:xfrm flipV="1">
            <a:off x="3200401" y="5706984"/>
            <a:ext cx="1066800" cy="33582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3" name="Text Box 10"/>
          <p:cNvSpPr txBox="1">
            <a:spLocks noChangeArrowheads="1"/>
          </p:cNvSpPr>
          <p:nvPr/>
        </p:nvSpPr>
        <p:spPr bwMode="auto">
          <a:xfrm>
            <a:off x="1504845" y="5874895"/>
            <a:ext cx="17385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Theoretical</a:t>
            </a:r>
            <a:endParaRPr lang="en-US" sz="2400" dirty="0">
              <a:solidFill>
                <a:schemeClr val="tx2"/>
              </a:solidFill>
              <a:latin typeface="Arial" panose="020B0604020202020204" pitchFamily="34" charset="0"/>
              <a:cs typeface="Arial" panose="020B0604020202020204" pitchFamily="34" charset="0"/>
            </a:endParaRPr>
          </a:p>
        </p:txBody>
      </p:sp>
      <p:sp>
        <p:nvSpPr>
          <p:cNvPr id="14" name="Text Box 10"/>
          <p:cNvSpPr txBox="1">
            <a:spLocks noChangeArrowheads="1"/>
          </p:cNvSpPr>
          <p:nvPr/>
        </p:nvSpPr>
        <p:spPr bwMode="auto">
          <a:xfrm>
            <a:off x="5943600" y="5874895"/>
            <a:ext cx="1738503"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Acquired</a:t>
            </a:r>
            <a:endParaRPr lang="en-US" sz="2400" dirty="0">
              <a:solidFill>
                <a:schemeClr val="tx2"/>
              </a:solidFill>
              <a:latin typeface="Arial" panose="020B0604020202020204" pitchFamily="34" charset="0"/>
              <a:cs typeface="Arial" panose="020B0604020202020204" pitchFamily="34" charset="0"/>
            </a:endParaRPr>
          </a:p>
        </p:txBody>
      </p:sp>
      <p:sp>
        <p:nvSpPr>
          <p:cNvPr id="15" name="Line 13"/>
          <p:cNvSpPr>
            <a:spLocks noChangeShapeType="1"/>
          </p:cNvSpPr>
          <p:nvPr/>
        </p:nvSpPr>
        <p:spPr bwMode="auto">
          <a:xfrm flipH="1" flipV="1">
            <a:off x="4876800" y="5705856"/>
            <a:ext cx="1066800" cy="33582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846650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Fast SEQUEST</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SEQUEST originally only applied to top 500 peptides based on coarse filtering score</a:t>
            </a:r>
          </a:p>
          <a:p>
            <a:endParaRPr lang="en-US" sz="2800" kern="0" dirty="0"/>
          </a:p>
        </p:txBody>
      </p:sp>
      <p:pic>
        <p:nvPicPr>
          <p:cNvPr id="3" name="Picture 2"/>
          <p:cNvPicPr>
            <a:picLocks noChangeAspect="1"/>
          </p:cNvPicPr>
          <p:nvPr/>
        </p:nvPicPr>
        <p:blipFill>
          <a:blip r:embed="rId3"/>
          <a:stretch>
            <a:fillRect/>
          </a:stretch>
        </p:blipFill>
        <p:spPr>
          <a:xfrm>
            <a:off x="2146139" y="2429291"/>
            <a:ext cx="4293870" cy="998220"/>
          </a:xfrm>
          <a:prstGeom prst="rect">
            <a:avLst/>
          </a:prstGeom>
        </p:spPr>
      </p:pic>
      <p:pic>
        <p:nvPicPr>
          <p:cNvPr id="5" name="Picture 4"/>
          <p:cNvPicPr>
            <a:picLocks noChangeAspect="1"/>
          </p:cNvPicPr>
          <p:nvPr/>
        </p:nvPicPr>
        <p:blipFill>
          <a:blip r:embed="rId4"/>
          <a:stretch>
            <a:fillRect/>
          </a:stretch>
        </p:blipFill>
        <p:spPr>
          <a:xfrm>
            <a:off x="2133600" y="3435504"/>
            <a:ext cx="4221480" cy="1169670"/>
          </a:xfrm>
          <a:prstGeom prst="rect">
            <a:avLst/>
          </a:prstGeom>
        </p:spPr>
      </p:pic>
      <p:sp>
        <p:nvSpPr>
          <p:cNvPr id="8" name="TextBox 7"/>
          <p:cNvSpPr txBox="1"/>
          <p:nvPr/>
        </p:nvSpPr>
        <p:spPr>
          <a:xfrm>
            <a:off x="3124200" y="6441643"/>
            <a:ext cx="2667000"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Eng</a:t>
            </a:r>
            <a:r>
              <a:rPr lang="en-US" sz="1400" dirty="0" smtClean="0">
                <a:solidFill>
                  <a:schemeClr val="tx2"/>
                </a:solidFill>
                <a:latin typeface="Arial" panose="020B0604020202020204" pitchFamily="34" charset="0"/>
                <a:cs typeface="Arial" panose="020B0604020202020204" pitchFamily="34" charset="0"/>
              </a:rPr>
              <a:t> et al </a:t>
            </a:r>
            <a:r>
              <a:rPr lang="en-US" sz="1400" i="1" dirty="0" smtClean="0">
                <a:solidFill>
                  <a:schemeClr val="tx2"/>
                </a:solidFill>
                <a:latin typeface="Arial" panose="020B0604020202020204" pitchFamily="34" charset="0"/>
                <a:cs typeface="Arial" panose="020B0604020202020204" pitchFamily="34" charset="0"/>
              </a:rPr>
              <a:t>J Proteome Res </a:t>
            </a:r>
            <a:r>
              <a:rPr lang="en-US" sz="1400" dirty="0" smtClean="0">
                <a:solidFill>
                  <a:schemeClr val="tx2"/>
                </a:solidFill>
                <a:latin typeface="Arial" panose="020B0604020202020204" pitchFamily="34" charset="0"/>
                <a:cs typeface="Arial" panose="020B0604020202020204" pitchFamily="34" charset="0"/>
              </a:rPr>
              <a:t>2008</a:t>
            </a:r>
            <a:endParaRPr lang="en-US" sz="14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1205865" y="4609778"/>
            <a:ext cx="6732270" cy="1272540"/>
          </a:xfrm>
          <a:prstGeom prst="rect">
            <a:avLst/>
          </a:prstGeom>
        </p:spPr>
      </p:pic>
      <p:sp>
        <p:nvSpPr>
          <p:cNvPr id="12" name="Text Box 10"/>
          <p:cNvSpPr txBox="1">
            <a:spLocks noChangeArrowheads="1"/>
          </p:cNvSpPr>
          <p:nvPr/>
        </p:nvSpPr>
        <p:spPr bwMode="auto">
          <a:xfrm>
            <a:off x="6444832" y="5989765"/>
            <a:ext cx="2514600"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Skip the 0 offset</a:t>
            </a:r>
            <a:endParaRPr lang="en-US" sz="2400" dirty="0">
              <a:solidFill>
                <a:schemeClr val="tx2"/>
              </a:solidFill>
              <a:latin typeface="Arial" panose="020B0604020202020204" pitchFamily="34" charset="0"/>
              <a:cs typeface="Arial" panose="020B0604020202020204" pitchFamily="34" charset="0"/>
            </a:endParaRPr>
          </a:p>
        </p:txBody>
      </p:sp>
      <p:sp>
        <p:nvSpPr>
          <p:cNvPr id="13" name="Line 13"/>
          <p:cNvSpPr>
            <a:spLocks noChangeShapeType="1"/>
          </p:cNvSpPr>
          <p:nvPr/>
        </p:nvSpPr>
        <p:spPr bwMode="auto">
          <a:xfrm flipH="1" flipV="1">
            <a:off x="6248399" y="5787441"/>
            <a:ext cx="191609" cy="407737"/>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1428222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PSM significance</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14</a:t>
            </a:fld>
            <a:endParaRPr lang="en-US"/>
          </a:p>
        </p:txBody>
      </p:sp>
      <p:sp>
        <p:nvSpPr>
          <p:cNvPr id="6" name="Rectangle 3"/>
          <p:cNvSpPr txBox="1">
            <a:spLocks noChangeArrowheads="1"/>
          </p:cNvSpPr>
          <p:nvPr/>
        </p:nvSpPr>
        <p:spPr bwMode="auto">
          <a:xfrm>
            <a:off x="685800" y="1184252"/>
            <a:ext cx="7772400" cy="4911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E-value: expected number of null peptides with score ≥ observed score</a:t>
            </a:r>
            <a:endParaRPr lang="en-US" sz="2800" kern="0" dirty="0"/>
          </a:p>
          <a:p>
            <a:endParaRPr lang="en-US" sz="2800" kern="0" dirty="0" smtClean="0"/>
          </a:p>
          <a:p>
            <a:r>
              <a:rPr lang="en-US" sz="2800" kern="0" dirty="0" smtClean="0"/>
              <a:t>Compute FDR from E-value distribution</a:t>
            </a:r>
          </a:p>
          <a:p>
            <a:endParaRPr lang="en-US" sz="2800" kern="0" dirty="0"/>
          </a:p>
          <a:p>
            <a:r>
              <a:rPr lang="en-US" sz="2800" kern="0" dirty="0" smtClean="0"/>
              <a:t>Add decoy peptides to database</a:t>
            </a:r>
          </a:p>
          <a:p>
            <a:pPr lvl="1"/>
            <a:r>
              <a:rPr lang="en-US" sz="2400" kern="0" dirty="0" smtClean="0"/>
              <a:t>Reversed peptide sequences</a:t>
            </a:r>
          </a:p>
          <a:p>
            <a:pPr lvl="1"/>
            <a:r>
              <a:rPr lang="en-US" sz="2400" kern="0" dirty="0" smtClean="0"/>
              <a:t>Used to estimate false discoveries</a:t>
            </a:r>
          </a:p>
          <a:p>
            <a:pPr lvl="1"/>
            <a:endParaRPr lang="en-US" sz="2400" kern="0" dirty="0" smtClean="0"/>
          </a:p>
          <a:p>
            <a:endParaRPr lang="en-US" sz="2800" kern="0" dirty="0"/>
          </a:p>
        </p:txBody>
      </p:sp>
    </p:spTree>
    <p:extLst>
      <p:ext uri="{BB962C8B-B14F-4D97-AF65-F5344CB8AC3E}">
        <p14:creationId xmlns:p14="http://schemas.microsoft.com/office/powerpoint/2010/main" val="286031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15</a:t>
            </a:fld>
            <a:endParaRPr lang="en-US"/>
          </a:p>
        </p:txBody>
      </p:sp>
      <p:pic>
        <p:nvPicPr>
          <p:cNvPr id="14338" name="Picture 2" descr="http://ars.els-cdn.com/content/image/1-s2.0-S1874391910002496-g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 y="845490"/>
            <a:ext cx="7095142"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81332" y="1352809"/>
            <a:ext cx="1739133" cy="523220"/>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Nesvizhskii</a:t>
            </a:r>
            <a:r>
              <a:rPr lang="en-US" sz="1400" dirty="0" smtClean="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a:t>
            </a:r>
            <a:r>
              <a:rPr lang="en-US" sz="1400" i="1" dirty="0" smtClean="0">
                <a:solidFill>
                  <a:schemeClr val="tx2"/>
                </a:solidFill>
                <a:latin typeface="Arial" panose="020B0604020202020204" pitchFamily="34" charset="0"/>
                <a:cs typeface="Arial" panose="020B0604020202020204" pitchFamily="34" charset="0"/>
              </a:rPr>
              <a:t>Proteomics </a:t>
            </a:r>
            <a:r>
              <a:rPr lang="en-US" sz="1400" dirty="0" smtClean="0">
                <a:solidFill>
                  <a:schemeClr val="tx2"/>
                </a:solidFill>
                <a:latin typeface="Arial" panose="020B0604020202020204" pitchFamily="34" charset="0"/>
                <a:cs typeface="Arial" panose="020B0604020202020204" pitchFamily="34" charset="0"/>
              </a:rPr>
              <a:t>2010</a:t>
            </a:r>
            <a:endParaRPr lang="en-US" sz="1400" dirty="0">
              <a:solidFill>
                <a:schemeClr val="tx2"/>
              </a:solidFill>
              <a:latin typeface="Arial" panose="020B0604020202020204" pitchFamily="34" charset="0"/>
              <a:cs typeface="Arial" panose="020B0604020202020204" pitchFamily="34" charset="0"/>
            </a:endParaRPr>
          </a:p>
        </p:txBody>
      </p:sp>
      <p:sp>
        <p:nvSpPr>
          <p:cNvPr id="6" name="Text Box 10"/>
          <p:cNvSpPr txBox="1">
            <a:spLocks noChangeArrowheads="1"/>
          </p:cNvSpPr>
          <p:nvPr/>
        </p:nvSpPr>
        <p:spPr bwMode="auto">
          <a:xfrm>
            <a:off x="914400" y="6248400"/>
            <a:ext cx="6270031"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decoy PSMs above score threshold = </a:t>
            </a:r>
            <a:r>
              <a:rPr lang="en-US" sz="2400" i="1" dirty="0" err="1" smtClean="0">
                <a:solidFill>
                  <a:schemeClr val="tx2"/>
                </a:solidFill>
                <a:latin typeface="Arial" panose="020B0604020202020204" pitchFamily="34" charset="0"/>
                <a:cs typeface="Arial" panose="020B0604020202020204" pitchFamily="34" charset="0"/>
              </a:rPr>
              <a:t>N</a:t>
            </a:r>
            <a:r>
              <a:rPr lang="en-US" sz="2400" i="1" baseline="-25000" dirty="0" err="1" smtClean="0">
                <a:solidFill>
                  <a:schemeClr val="tx2"/>
                </a:solidFill>
                <a:latin typeface="Arial" panose="020B0604020202020204" pitchFamily="34" charset="0"/>
                <a:cs typeface="Arial" panose="020B0604020202020204" pitchFamily="34" charset="0"/>
              </a:rPr>
              <a:t>d</a:t>
            </a:r>
            <a:r>
              <a:rPr lang="en-US" sz="2400" i="1" baseline="-25000" dirty="0" smtClean="0">
                <a:solidFill>
                  <a:schemeClr val="tx2"/>
                </a:solidFill>
                <a:latin typeface="Arial" panose="020B0604020202020204" pitchFamily="34" charset="0"/>
                <a:cs typeface="Arial" panose="020B0604020202020204" pitchFamily="34" charset="0"/>
              </a:rPr>
              <a:t> </a:t>
            </a:r>
            <a:r>
              <a:rPr lang="en-US" sz="2400" dirty="0" smtClean="0">
                <a:solidFill>
                  <a:schemeClr val="tx2"/>
                </a:solidFill>
                <a:latin typeface="Arial" panose="020B0604020202020204" pitchFamily="34" charset="0"/>
                <a:cs typeface="Arial" panose="020B0604020202020204" pitchFamily="34" charset="0"/>
              </a:rPr>
              <a:t>(</a:t>
            </a:r>
            <a:r>
              <a:rPr lang="en-US" sz="2400" i="1" dirty="0">
                <a:solidFill>
                  <a:schemeClr val="tx2"/>
                </a:solidFill>
                <a:latin typeface="Arial" panose="020B0604020202020204" pitchFamily="34" charset="0"/>
                <a:cs typeface="Arial" panose="020B0604020202020204" pitchFamily="34" charset="0"/>
              </a:rPr>
              <a:t>S</a:t>
            </a:r>
            <a:r>
              <a:rPr lang="en-US" sz="2400" i="1" baseline="-25000" dirty="0">
                <a:solidFill>
                  <a:schemeClr val="tx2"/>
                </a:solidFill>
                <a:latin typeface="Arial" panose="020B0604020202020204" pitchFamily="34" charset="0"/>
                <a:cs typeface="Arial" panose="020B0604020202020204" pitchFamily="34" charset="0"/>
              </a:rPr>
              <a:t>T</a:t>
            </a:r>
            <a:r>
              <a:rPr lang="en-US" sz="2400" dirty="0">
                <a:solidFill>
                  <a:schemeClr val="tx2"/>
                </a:solidFill>
                <a:latin typeface="Arial" panose="020B0604020202020204" pitchFamily="34" charset="0"/>
                <a:cs typeface="Arial" panose="020B0604020202020204" pitchFamily="34" charset="0"/>
              </a:rPr>
              <a:t>) </a:t>
            </a:r>
          </a:p>
        </p:txBody>
      </p:sp>
      <p:sp>
        <p:nvSpPr>
          <p:cNvPr id="2" name="Title 1"/>
          <p:cNvSpPr>
            <a:spLocks noGrp="1"/>
          </p:cNvSpPr>
          <p:nvPr>
            <p:ph type="title"/>
          </p:nvPr>
        </p:nvSpPr>
        <p:spPr>
          <a:xfrm>
            <a:off x="685800" y="16934"/>
            <a:ext cx="7772400" cy="1143000"/>
          </a:xfrm>
        </p:spPr>
        <p:txBody>
          <a:bodyPr/>
          <a:lstStyle/>
          <a:p>
            <a:r>
              <a:rPr lang="en-US" dirty="0" smtClean="0"/>
              <a:t>Target-decoy strategy</a:t>
            </a:r>
            <a:endParaRPr lang="en-US" dirty="0"/>
          </a:p>
        </p:txBody>
      </p:sp>
      <p:sp>
        <p:nvSpPr>
          <p:cNvPr id="10" name="Text Box 10"/>
          <p:cNvSpPr txBox="1">
            <a:spLocks noChangeArrowheads="1"/>
          </p:cNvSpPr>
          <p:nvPr/>
        </p:nvSpPr>
        <p:spPr bwMode="auto">
          <a:xfrm>
            <a:off x="1000206" y="5867400"/>
            <a:ext cx="6184225"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target PSMs above score threshold = </a:t>
            </a:r>
            <a:r>
              <a:rPr lang="en-US" sz="2400" i="1" dirty="0" err="1" smtClean="0">
                <a:solidFill>
                  <a:schemeClr val="tx2"/>
                </a:solidFill>
                <a:latin typeface="Arial" panose="020B0604020202020204" pitchFamily="34" charset="0"/>
                <a:cs typeface="Arial" panose="020B0604020202020204" pitchFamily="34" charset="0"/>
              </a:rPr>
              <a:t>N</a:t>
            </a:r>
            <a:r>
              <a:rPr lang="en-US" sz="2400" i="1" baseline="-25000" dirty="0" err="1" smtClean="0">
                <a:solidFill>
                  <a:schemeClr val="tx2"/>
                </a:solidFill>
                <a:latin typeface="Arial" panose="020B0604020202020204" pitchFamily="34" charset="0"/>
                <a:cs typeface="Arial" panose="020B0604020202020204" pitchFamily="34" charset="0"/>
              </a:rPr>
              <a:t>t</a:t>
            </a:r>
            <a:r>
              <a:rPr lang="en-US" sz="2400" i="1" baseline="-25000" dirty="0" smtClean="0">
                <a:solidFill>
                  <a:schemeClr val="tx2"/>
                </a:solidFill>
                <a:latin typeface="Arial" panose="020B0604020202020204" pitchFamily="34" charset="0"/>
                <a:cs typeface="Arial" panose="020B0604020202020204" pitchFamily="34" charset="0"/>
              </a:rPr>
              <a:t> </a:t>
            </a:r>
            <a:r>
              <a:rPr lang="en-US" sz="2400" dirty="0" smtClean="0">
                <a:solidFill>
                  <a:schemeClr val="tx2"/>
                </a:solidFill>
                <a:latin typeface="Arial" panose="020B0604020202020204" pitchFamily="34" charset="0"/>
                <a:cs typeface="Arial" panose="020B0604020202020204" pitchFamily="34" charset="0"/>
              </a:rPr>
              <a:t>(</a:t>
            </a:r>
            <a:r>
              <a:rPr lang="en-US" sz="2400" i="1" dirty="0">
                <a:solidFill>
                  <a:schemeClr val="tx2"/>
                </a:solidFill>
                <a:latin typeface="Arial" panose="020B0604020202020204" pitchFamily="34" charset="0"/>
                <a:cs typeface="Arial" panose="020B0604020202020204" pitchFamily="34" charset="0"/>
              </a:rPr>
              <a:t>S</a:t>
            </a:r>
            <a:r>
              <a:rPr lang="en-US" sz="2400" i="1" baseline="-25000" dirty="0">
                <a:solidFill>
                  <a:schemeClr val="tx2"/>
                </a:solidFill>
                <a:latin typeface="Arial" panose="020B0604020202020204" pitchFamily="34" charset="0"/>
                <a:cs typeface="Arial" panose="020B0604020202020204" pitchFamily="34" charset="0"/>
              </a:rPr>
              <a:t>T</a:t>
            </a:r>
            <a:r>
              <a:rPr lang="en-US" sz="2400" dirty="0" smtClean="0">
                <a:solidFill>
                  <a:schemeClr val="tx2"/>
                </a:solidFill>
                <a:latin typeface="Arial" panose="020B0604020202020204" pitchFamily="34" charset="0"/>
                <a:cs typeface="Arial" panose="020B0604020202020204" pitchFamily="34" charset="0"/>
              </a:rPr>
              <a:t>)</a:t>
            </a:r>
            <a:endParaRPr lang="en-US" sz="2400" dirty="0">
              <a:solidFill>
                <a:schemeClr val="tx2"/>
              </a:solidFill>
              <a:latin typeface="Arial" panose="020B0604020202020204" pitchFamily="34" charset="0"/>
              <a:cs typeface="Arial" panose="020B0604020202020204" pitchFamily="34" charset="0"/>
            </a:endParaRPr>
          </a:p>
        </p:txBody>
      </p:sp>
      <p:cxnSp>
        <p:nvCxnSpPr>
          <p:cNvPr id="31" name="Curved Connector 30"/>
          <p:cNvCxnSpPr>
            <a:stCxn id="6" idx="3"/>
            <a:endCxn id="36" idx="3"/>
          </p:cNvCxnSpPr>
          <p:nvPr/>
        </p:nvCxnSpPr>
        <p:spPr bwMode="auto">
          <a:xfrm flipH="1" flipV="1">
            <a:off x="6770225" y="4862993"/>
            <a:ext cx="414206" cy="1616240"/>
          </a:xfrm>
          <a:prstGeom prst="curvedConnector3">
            <a:avLst>
              <a:gd name="adj1" fmla="val -242417"/>
            </a:avLst>
          </a:prstGeom>
          <a:noFill/>
          <a:ln w="28575" cap="flat" cmpd="sng" algn="ctr">
            <a:solidFill>
              <a:schemeClr val="tx2"/>
            </a:solidFill>
            <a:prstDash val="solid"/>
            <a:round/>
            <a:headEnd type="none" w="med" len="med"/>
            <a:tailEnd type="triangle"/>
          </a:ln>
          <a:effectLst/>
        </p:spPr>
      </p:cxnSp>
      <p:sp>
        <p:nvSpPr>
          <p:cNvPr id="36" name="Text Box 10"/>
          <p:cNvSpPr txBox="1">
            <a:spLocks noChangeArrowheads="1"/>
          </p:cNvSpPr>
          <p:nvPr/>
        </p:nvSpPr>
        <p:spPr bwMode="auto">
          <a:xfrm>
            <a:off x="6347643" y="4632160"/>
            <a:ext cx="422582"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 </a:t>
            </a:r>
            <a:endParaRPr lang="en-US" sz="2400" dirty="0">
              <a:solidFill>
                <a:schemeClr val="tx2"/>
              </a:solidFill>
              <a:latin typeface="Arial" panose="020B0604020202020204" pitchFamily="34" charset="0"/>
              <a:cs typeface="Arial" panose="020B0604020202020204" pitchFamily="34" charset="0"/>
            </a:endParaRPr>
          </a:p>
        </p:txBody>
      </p:sp>
      <p:cxnSp>
        <p:nvCxnSpPr>
          <p:cNvPr id="43" name="Curved Connector 42"/>
          <p:cNvCxnSpPr>
            <a:stCxn id="10" idx="3"/>
            <a:endCxn id="44" idx="3"/>
          </p:cNvCxnSpPr>
          <p:nvPr/>
        </p:nvCxnSpPr>
        <p:spPr bwMode="auto">
          <a:xfrm flipH="1" flipV="1">
            <a:off x="6800232" y="5103168"/>
            <a:ext cx="384199" cy="995065"/>
          </a:xfrm>
          <a:prstGeom prst="curvedConnector3">
            <a:avLst>
              <a:gd name="adj1" fmla="val -59500"/>
            </a:avLst>
          </a:prstGeom>
          <a:noFill/>
          <a:ln w="28575" cap="flat" cmpd="sng" algn="ctr">
            <a:solidFill>
              <a:schemeClr val="tx2"/>
            </a:solidFill>
            <a:prstDash val="solid"/>
            <a:round/>
            <a:headEnd type="none" w="med" len="med"/>
            <a:tailEnd type="triangle"/>
          </a:ln>
          <a:effectLst/>
        </p:spPr>
      </p:cxnSp>
      <p:sp>
        <p:nvSpPr>
          <p:cNvPr id="44" name="Text Box 10"/>
          <p:cNvSpPr txBox="1">
            <a:spLocks noChangeArrowheads="1"/>
          </p:cNvSpPr>
          <p:nvPr/>
        </p:nvSpPr>
        <p:spPr bwMode="auto">
          <a:xfrm>
            <a:off x="6377650" y="4872335"/>
            <a:ext cx="422582" cy="461665"/>
          </a:xfrm>
          <a:prstGeom prst="rect">
            <a:avLst/>
          </a:prstGeom>
          <a:noFill/>
          <a:ln w="28575">
            <a:noFill/>
            <a:miter lim="800000"/>
            <a:headEnd/>
            <a:tailEnd type="none" w="med" len="sm"/>
          </a:ln>
        </p:spPr>
        <p:txBody>
          <a:bodyPr wrap="square">
            <a:prstTxWarp prst="textNoShape">
              <a:avLst/>
            </a:prstTxWarp>
            <a:spAutoFit/>
          </a:bodyPr>
          <a:lstStyle/>
          <a:p>
            <a:r>
              <a:rPr lang="en-US" sz="2400" dirty="0" smtClean="0">
                <a:solidFill>
                  <a:schemeClr val="tx2"/>
                </a:solidFill>
                <a:latin typeface="Arial" panose="020B0604020202020204" pitchFamily="34" charset="0"/>
                <a:cs typeface="Arial" panose="020B0604020202020204" pitchFamily="34" charset="0"/>
              </a:rPr>
              <a:t> </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28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Identifying proteins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16</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Even after identifying PSM, still need to identify protein of origin</a:t>
            </a:r>
          </a:p>
          <a:p>
            <a:endParaRPr lang="en-US" sz="2800" kern="0" dirty="0"/>
          </a:p>
        </p:txBody>
      </p:sp>
      <p:pic>
        <p:nvPicPr>
          <p:cNvPr id="19458" name="Picture 2" descr="An external file that holds a picture, illustration, etc.&#10;Object name is nihms-389752-f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62200"/>
            <a:ext cx="5715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24200" y="6477000"/>
            <a:ext cx="3654402"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Serang</a:t>
            </a:r>
            <a:r>
              <a:rPr lang="en-US" sz="1400" dirty="0" smtClean="0">
                <a:solidFill>
                  <a:schemeClr val="tx2"/>
                </a:solidFill>
                <a:latin typeface="Arial" panose="020B0604020202020204" pitchFamily="34" charset="0"/>
                <a:cs typeface="Arial" panose="020B0604020202020204" pitchFamily="34" charset="0"/>
              </a:rPr>
              <a:t> and Noble </a:t>
            </a:r>
            <a:r>
              <a:rPr lang="en-US" sz="1400" i="1" dirty="0" smtClean="0">
                <a:solidFill>
                  <a:schemeClr val="tx2"/>
                </a:solidFill>
                <a:latin typeface="Arial" panose="020B0604020202020204" pitchFamily="34" charset="0"/>
                <a:cs typeface="Arial" panose="020B0604020202020204" pitchFamily="34" charset="0"/>
              </a:rPr>
              <a:t>Stat Interface </a:t>
            </a:r>
            <a:r>
              <a:rPr lang="en-US" sz="1400" dirty="0" smtClean="0">
                <a:solidFill>
                  <a:schemeClr val="tx2"/>
                </a:solidFill>
                <a:latin typeface="Arial" panose="020B0604020202020204" pitchFamily="34" charset="0"/>
                <a:cs typeface="Arial" panose="020B0604020202020204" pitchFamily="34" charset="0"/>
              </a:rPr>
              <a:t>2012</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960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Mass spectrometry versus RNA-</a:t>
            </a:r>
            <a:r>
              <a:rPr lang="en-US" dirty="0" err="1" smtClean="0"/>
              <a:t>seq</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RNA-</a:t>
            </a:r>
            <a:r>
              <a:rPr lang="en-US" sz="2800" kern="0" dirty="0" err="1" smtClean="0"/>
              <a:t>seq</a:t>
            </a:r>
            <a:endParaRPr lang="en-US" sz="2800" kern="0" dirty="0" smtClean="0"/>
          </a:p>
          <a:p>
            <a:pPr lvl="1"/>
            <a:r>
              <a:rPr lang="en-US" sz="2400" kern="0" dirty="0" smtClean="0"/>
              <a:t>Transcript</a:t>
            </a:r>
            <a:r>
              <a:rPr lang="en-US" sz="2400" kern="0" dirty="0"/>
              <a:t> </a:t>
            </a:r>
            <a:r>
              <a:rPr lang="en-US" sz="2400" kern="0" dirty="0" smtClean="0">
                <a:latin typeface="Calibri" panose="020F0502020204030204" pitchFamily="34" charset="0"/>
              </a:rPr>
              <a:t>→ </a:t>
            </a:r>
            <a:r>
              <a:rPr lang="en-US" sz="2400" kern="0" dirty="0" smtClean="0"/>
              <a:t>RNA fragment</a:t>
            </a:r>
            <a:r>
              <a:rPr lang="en-US" sz="2400" kern="0" dirty="0"/>
              <a:t> </a:t>
            </a:r>
            <a:r>
              <a:rPr lang="en-US" sz="2400" kern="0" dirty="0" smtClean="0">
                <a:latin typeface="Calibri" panose="020F0502020204030204" pitchFamily="34" charset="0"/>
              </a:rPr>
              <a:t>→ </a:t>
            </a:r>
            <a:r>
              <a:rPr lang="en-US" sz="2400" kern="0" dirty="0" smtClean="0"/>
              <a:t>paired-end read</a:t>
            </a:r>
            <a:endParaRPr lang="en-US" sz="2400" kern="0" dirty="0"/>
          </a:p>
          <a:p>
            <a:endParaRPr lang="en-US" sz="2800" kern="0" dirty="0" smtClean="0"/>
          </a:p>
          <a:p>
            <a:r>
              <a:rPr lang="en-US" sz="2800" kern="0" dirty="0" smtClean="0"/>
              <a:t>Mass spectrometry</a:t>
            </a:r>
          </a:p>
          <a:p>
            <a:pPr lvl="1"/>
            <a:r>
              <a:rPr lang="en-US" sz="2400" kern="0" dirty="0" smtClean="0"/>
              <a:t>Protein </a:t>
            </a:r>
            <a:r>
              <a:rPr lang="en-US" sz="2400" kern="0" dirty="0" smtClean="0">
                <a:latin typeface="Calibri" panose="020F0502020204030204" pitchFamily="34" charset="0"/>
              </a:rPr>
              <a:t>→ </a:t>
            </a:r>
            <a:r>
              <a:rPr lang="en-US" sz="2400" kern="0" dirty="0" smtClean="0"/>
              <a:t>peptides </a:t>
            </a:r>
            <a:r>
              <a:rPr lang="en-US" sz="2400" kern="0" dirty="0" smtClean="0">
                <a:latin typeface="Calibri" panose="020F0502020204030204" pitchFamily="34" charset="0"/>
              </a:rPr>
              <a:t>→ </a:t>
            </a:r>
            <a:r>
              <a:rPr lang="en-US" sz="2400" kern="0" dirty="0" smtClean="0"/>
              <a:t>ions </a:t>
            </a:r>
            <a:r>
              <a:rPr lang="en-US" sz="2400" kern="0" dirty="0" smtClean="0">
                <a:latin typeface="Calibri" panose="020F0502020204030204" pitchFamily="34" charset="0"/>
              </a:rPr>
              <a:t>→ </a:t>
            </a:r>
            <a:r>
              <a:rPr lang="en-US" sz="2400" kern="0" dirty="0" smtClean="0"/>
              <a:t>spectrum</a:t>
            </a:r>
          </a:p>
          <a:p>
            <a:endParaRPr lang="en-US" sz="2800" kern="0" dirty="0" smtClean="0"/>
          </a:p>
          <a:p>
            <a:r>
              <a:rPr lang="en-US" sz="2800" kern="0" dirty="0" smtClean="0"/>
              <a:t>Mapping spectra to proteins more ambiguous than mapping reads to transcripts</a:t>
            </a:r>
          </a:p>
          <a:p>
            <a:r>
              <a:rPr lang="en-US" sz="2800" kern="0" dirty="0" smtClean="0"/>
              <a:t>Spectra state space is enormous</a:t>
            </a:r>
          </a:p>
        </p:txBody>
      </p:sp>
    </p:spTree>
    <p:extLst>
      <p:ext uri="{BB962C8B-B14F-4D97-AF65-F5344CB8AC3E}">
        <p14:creationId xmlns:p14="http://schemas.microsoft.com/office/powerpoint/2010/main" val="1504036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Protein-protein interactions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18</a:t>
            </a:fld>
            <a:endParaRPr lang="en-US"/>
          </a:p>
        </p:txBody>
      </p:sp>
      <p:sp>
        <p:nvSpPr>
          <p:cNvPr id="6" name="Rectangle 3"/>
          <p:cNvSpPr txBox="1">
            <a:spLocks noChangeArrowheads="1"/>
          </p:cNvSpPr>
          <p:nvPr/>
        </p:nvSpPr>
        <p:spPr bwMode="auto">
          <a:xfrm>
            <a:off x="5486400" y="1524000"/>
            <a:ext cx="350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Affinity-purification mass spectrometry</a:t>
            </a:r>
          </a:p>
          <a:p>
            <a:endParaRPr lang="en-US" sz="2800" kern="0" dirty="0"/>
          </a:p>
          <a:p>
            <a:r>
              <a:rPr lang="en-US" sz="2800" kern="0" dirty="0" smtClean="0"/>
              <a:t>Purify protein of interest, identify complex members</a:t>
            </a:r>
            <a:endParaRPr lang="en-US" sz="2800" kern="0" dirty="0"/>
          </a:p>
        </p:txBody>
      </p:sp>
      <p:sp>
        <p:nvSpPr>
          <p:cNvPr id="8" name="TextBox 7"/>
          <p:cNvSpPr txBox="1"/>
          <p:nvPr/>
        </p:nvSpPr>
        <p:spPr>
          <a:xfrm>
            <a:off x="542202" y="6515499"/>
            <a:ext cx="4267200"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Smits and </a:t>
            </a:r>
            <a:r>
              <a:rPr lang="en-US" sz="1400" dirty="0" err="1" smtClean="0">
                <a:solidFill>
                  <a:schemeClr val="tx2"/>
                </a:solidFill>
                <a:latin typeface="Arial" panose="020B0604020202020204" pitchFamily="34" charset="0"/>
                <a:cs typeface="Arial" panose="020B0604020202020204" pitchFamily="34" charset="0"/>
              </a:rPr>
              <a:t>Vermeulen</a:t>
            </a:r>
            <a:r>
              <a:rPr lang="en-US" sz="1400" dirty="0" smtClean="0">
                <a:solidFill>
                  <a:schemeClr val="tx2"/>
                </a:solidFill>
                <a:latin typeface="Arial" panose="020B0604020202020204" pitchFamily="34" charset="0"/>
                <a:cs typeface="Arial" panose="020B0604020202020204" pitchFamily="34" charset="0"/>
              </a:rPr>
              <a:t> T</a:t>
            </a:r>
            <a:r>
              <a:rPr lang="en-US" sz="1400" i="1" dirty="0" smtClean="0">
                <a:solidFill>
                  <a:schemeClr val="tx2"/>
                </a:solidFill>
                <a:latin typeface="Arial" panose="020B0604020202020204" pitchFamily="34" charset="0"/>
                <a:cs typeface="Arial" panose="020B0604020202020204" pitchFamily="34" charset="0"/>
              </a:rPr>
              <a:t>rends in Biotechnology </a:t>
            </a:r>
            <a:r>
              <a:rPr lang="en-US" sz="1400" dirty="0" smtClean="0">
                <a:solidFill>
                  <a:schemeClr val="tx2"/>
                </a:solidFill>
                <a:latin typeface="Arial" panose="020B0604020202020204" pitchFamily="34" charset="0"/>
                <a:cs typeface="Arial" panose="020B0604020202020204" pitchFamily="34" charset="0"/>
              </a:rPr>
              <a:t>2016</a:t>
            </a:r>
            <a:endParaRPr lang="en-US" sz="14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4427" y="1113635"/>
            <a:ext cx="5227899" cy="5320812"/>
          </a:xfrm>
          <a:prstGeom prst="rect">
            <a:avLst/>
          </a:prstGeom>
        </p:spPr>
      </p:pic>
    </p:spTree>
    <p:extLst>
      <p:ext uri="{BB962C8B-B14F-4D97-AF65-F5344CB8AC3E}">
        <p14:creationId xmlns:p14="http://schemas.microsoft.com/office/powerpoint/2010/main" val="1037413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Protein-protein interactions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19</a:t>
            </a:fld>
            <a:endParaRPr lang="en-US"/>
          </a:p>
        </p:txBody>
      </p:sp>
      <p:sp>
        <p:nvSpPr>
          <p:cNvPr id="6" name="Rectangle 3"/>
          <p:cNvSpPr txBox="1">
            <a:spLocks noChangeArrowheads="1"/>
          </p:cNvSpPr>
          <p:nvPr/>
        </p:nvSpPr>
        <p:spPr bwMode="auto">
          <a:xfrm>
            <a:off x="685800" y="1524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Mass spectrometry identifies proteins in the complex</a:t>
            </a:r>
          </a:p>
          <a:p>
            <a:r>
              <a:rPr lang="en-US" sz="2800" kern="0" dirty="0" smtClean="0"/>
              <a:t>Must control for contaminants</a:t>
            </a:r>
            <a:endParaRPr lang="en-US" sz="2800" kern="0" dirty="0"/>
          </a:p>
        </p:txBody>
      </p:sp>
      <p:sp>
        <p:nvSpPr>
          <p:cNvPr id="8" name="TextBox 7"/>
          <p:cNvSpPr txBox="1"/>
          <p:nvPr/>
        </p:nvSpPr>
        <p:spPr>
          <a:xfrm>
            <a:off x="2438400" y="6339950"/>
            <a:ext cx="5063068"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Gingras</a:t>
            </a:r>
            <a:r>
              <a:rPr lang="en-US" sz="1400" dirty="0" smtClean="0">
                <a:solidFill>
                  <a:schemeClr val="tx2"/>
                </a:solidFill>
                <a:latin typeface="Arial" panose="020B0604020202020204" pitchFamily="34" charset="0"/>
                <a:cs typeface="Arial" panose="020B0604020202020204" pitchFamily="34" charset="0"/>
              </a:rPr>
              <a:t> et al </a:t>
            </a:r>
            <a:r>
              <a:rPr lang="en-US" sz="1400" i="1" dirty="0" smtClean="0">
                <a:solidFill>
                  <a:schemeClr val="tx2"/>
                </a:solidFill>
                <a:latin typeface="Arial" panose="020B0604020202020204" pitchFamily="34" charset="0"/>
                <a:cs typeface="Arial" panose="020B0604020202020204" pitchFamily="34" charset="0"/>
              </a:rPr>
              <a:t>Nature Reviews Molecular Cell Biology </a:t>
            </a:r>
            <a:r>
              <a:rPr lang="en-US" sz="1400" dirty="0" smtClean="0">
                <a:solidFill>
                  <a:schemeClr val="tx2"/>
                </a:solidFill>
                <a:latin typeface="Arial" panose="020B0604020202020204" pitchFamily="34" charset="0"/>
                <a:cs typeface="Arial" panose="020B0604020202020204" pitchFamily="34" charset="0"/>
              </a:rPr>
              <a:t>2007</a:t>
            </a:r>
            <a:endParaRPr lang="en-US" sz="14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86268" y="3352800"/>
            <a:ext cx="8957732" cy="2745288"/>
          </a:xfrm>
          <a:prstGeom prst="rect">
            <a:avLst/>
          </a:prstGeom>
        </p:spPr>
      </p:pic>
      <p:sp>
        <p:nvSpPr>
          <p:cNvPr id="7" name="Text Box 10"/>
          <p:cNvSpPr txBox="1">
            <a:spLocks noChangeArrowheads="1"/>
          </p:cNvSpPr>
          <p:nvPr/>
        </p:nvSpPr>
        <p:spPr bwMode="auto">
          <a:xfrm>
            <a:off x="4800600" y="3110938"/>
            <a:ext cx="1211431"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MS</a:t>
            </a:r>
            <a:r>
              <a:rPr lang="en-US" baseline="30000" dirty="0" smtClean="0">
                <a:solidFill>
                  <a:schemeClr val="tx2"/>
                </a:solidFill>
                <a:latin typeface="Arial" panose="020B0604020202020204" pitchFamily="34" charset="0"/>
                <a:cs typeface="Arial" panose="020B0604020202020204" pitchFamily="34" charset="0"/>
              </a:rPr>
              <a:t>2</a:t>
            </a:r>
            <a:endParaRPr lang="en-US" baseline="30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59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Goals for lecture</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a:buFontTx/>
              <a:buNone/>
            </a:pPr>
            <a:r>
              <a:rPr lang="en-US" sz="2800" kern="0" dirty="0" smtClean="0"/>
              <a:t>Key concepts</a:t>
            </a:r>
          </a:p>
          <a:p>
            <a:r>
              <a:rPr lang="en-US" sz="2800" kern="0" dirty="0" smtClean="0"/>
              <a:t>Benefits of mass spectrometry</a:t>
            </a:r>
          </a:p>
          <a:p>
            <a:r>
              <a:rPr lang="en-US" sz="2800" kern="0" dirty="0" smtClean="0"/>
              <a:t>Generating mass spectrometry data</a:t>
            </a:r>
          </a:p>
          <a:p>
            <a:r>
              <a:rPr lang="en-US" sz="2800" kern="0" dirty="0" smtClean="0"/>
              <a:t>Computational tasks</a:t>
            </a:r>
          </a:p>
          <a:p>
            <a:r>
              <a:rPr lang="en-US" sz="2800" kern="0" dirty="0" smtClean="0"/>
              <a:t>Matching spectra and peptides</a:t>
            </a:r>
            <a:endParaRPr lang="en-US" sz="2800" kern="0" dirty="0"/>
          </a:p>
        </p:txBody>
      </p:sp>
    </p:spTree>
    <p:extLst>
      <p:ext uri="{BB962C8B-B14F-4D97-AF65-F5344CB8AC3E}">
        <p14:creationId xmlns:p14="http://schemas.microsoft.com/office/powerpoint/2010/main" val="73549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 schematic portraying how to localize phosphorylation sites using mass spectrometric phosphopeptide sequencing. Sequence-revealing peptide fragment ions derived from the phosphopeptide (b), that carry the phospho moiety and thereby localize the site of phosphorylation, are 80 Da heavier than the corresponding fragment ions in the product-ion spectrum of the unmodified cognate (a). (c) Identification of phosphopeptides within a peptide mixture based on the mass shift induced by phosphatase treatment of the peptides. "/>
          <p:cNvPicPr>
            <a:picLocks noChangeAspect="1" noChangeArrowheads="1"/>
          </p:cNvPicPr>
          <p:nvPr/>
        </p:nvPicPr>
        <p:blipFill rotWithShape="1">
          <a:blip r:embed="rId3">
            <a:extLst>
              <a:ext uri="{28A0092B-C50C-407E-A947-70E740481C1C}">
                <a14:useLocalDpi xmlns:a14="http://schemas.microsoft.com/office/drawing/2010/main" val="0"/>
              </a:ext>
            </a:extLst>
          </a:blip>
          <a:srcRect r="54042"/>
          <a:stretch/>
        </p:blipFill>
        <p:spPr bwMode="auto">
          <a:xfrm>
            <a:off x="2820987" y="1570178"/>
            <a:ext cx="3502025"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6934"/>
            <a:ext cx="7772400" cy="1143000"/>
          </a:xfrm>
        </p:spPr>
        <p:txBody>
          <a:bodyPr/>
          <a:lstStyle/>
          <a:p>
            <a:r>
              <a:rPr lang="en-US" dirty="0" smtClean="0"/>
              <a:t>Post-translational modifications (PTMs)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20</a:t>
            </a:fld>
            <a:endParaRPr lang="en-US"/>
          </a:p>
        </p:txBody>
      </p:sp>
      <p:sp>
        <p:nvSpPr>
          <p:cNvPr id="6" name="Rectangle 3"/>
          <p:cNvSpPr txBox="1">
            <a:spLocks noChangeArrowheads="1"/>
          </p:cNvSpPr>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Shift the peptide mass by a known quantity</a:t>
            </a:r>
            <a:endParaRPr lang="en-US" sz="2800" kern="0" dirty="0"/>
          </a:p>
        </p:txBody>
      </p:sp>
      <p:sp>
        <p:nvSpPr>
          <p:cNvPr id="7" name="TextBox 6"/>
          <p:cNvSpPr txBox="1"/>
          <p:nvPr/>
        </p:nvSpPr>
        <p:spPr>
          <a:xfrm>
            <a:off x="2744798" y="5848977"/>
            <a:ext cx="3654402" cy="307777"/>
          </a:xfrm>
          <a:prstGeom prst="rect">
            <a:avLst/>
          </a:prstGeom>
          <a:noFill/>
        </p:spPr>
        <p:txBody>
          <a:bodyPr wrap="square" rtlCol="0">
            <a:spAutoFit/>
          </a:bodyPr>
          <a:lstStyle/>
          <a:p>
            <a:pPr algn="ctr"/>
            <a:r>
              <a:rPr lang="en-US" sz="1400" dirty="0" smtClean="0">
                <a:solidFill>
                  <a:schemeClr val="tx2"/>
                </a:solidFill>
                <a:latin typeface="Arial" panose="020B0604020202020204" pitchFamily="34" charset="0"/>
                <a:cs typeface="Arial" panose="020B0604020202020204" pitchFamily="34" charset="0"/>
                <a:hlinkClick r:id="rId4"/>
              </a:rPr>
              <a:t>what-when-how</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732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smtClean="0"/>
              <a:t>Phosphoproteomics</a:t>
            </a:r>
            <a:r>
              <a:rPr lang="en-US" dirty="0" smtClean="0"/>
              <a:t> example</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21</a:t>
            </a:fld>
            <a:endParaRPr lang="en-US"/>
          </a:p>
        </p:txBody>
      </p:sp>
      <p:sp>
        <p:nvSpPr>
          <p:cNvPr id="8" name="TextBox 7"/>
          <p:cNvSpPr txBox="1"/>
          <p:nvPr/>
        </p:nvSpPr>
        <p:spPr>
          <a:xfrm>
            <a:off x="2819400" y="5170550"/>
            <a:ext cx="3276600" cy="307777"/>
          </a:xfrm>
          <a:prstGeom prst="rect">
            <a:avLst/>
          </a:prstGeom>
          <a:noFill/>
        </p:spPr>
        <p:txBody>
          <a:bodyPr wrap="square" rtlCol="0">
            <a:spAutoFit/>
          </a:bodyPr>
          <a:lstStyle/>
          <a:p>
            <a:pPr algn="ctr"/>
            <a:r>
              <a:rPr lang="en-US" sz="1400" dirty="0" smtClean="0">
                <a:solidFill>
                  <a:schemeClr val="tx2"/>
                </a:solidFill>
                <a:latin typeface="Arial" panose="020B0604020202020204" pitchFamily="34" charset="0"/>
                <a:cs typeface="Arial" panose="020B0604020202020204" pitchFamily="34" charset="0"/>
              </a:rPr>
              <a:t>Sychev et al </a:t>
            </a:r>
            <a:r>
              <a:rPr lang="en-US" sz="1400" i="1" dirty="0" err="1" smtClean="0">
                <a:solidFill>
                  <a:schemeClr val="tx2"/>
                </a:solidFill>
                <a:latin typeface="Arial" panose="020B0604020202020204" pitchFamily="34" charset="0"/>
                <a:cs typeface="Arial" panose="020B0604020202020204" pitchFamily="34" charset="0"/>
              </a:rPr>
              <a:t>PLoS</a:t>
            </a:r>
            <a:r>
              <a:rPr lang="en-US" sz="1400" i="1" dirty="0" smtClean="0">
                <a:solidFill>
                  <a:schemeClr val="tx2"/>
                </a:solidFill>
                <a:latin typeface="Arial" panose="020B0604020202020204" pitchFamily="34" charset="0"/>
                <a:cs typeface="Arial" panose="020B0604020202020204" pitchFamily="34" charset="0"/>
              </a:rPr>
              <a:t> Pathogens </a:t>
            </a:r>
            <a:r>
              <a:rPr lang="en-US" sz="1400" dirty="0" smtClean="0">
                <a:solidFill>
                  <a:schemeClr val="tx2"/>
                </a:solidFill>
                <a:latin typeface="Arial" panose="020B0604020202020204" pitchFamily="34" charset="0"/>
                <a:cs typeface="Arial" panose="020B0604020202020204" pitchFamily="34" charset="0"/>
              </a:rPr>
              <a:t>2017</a:t>
            </a:r>
            <a:endParaRPr lang="en-US" sz="1400" dirty="0">
              <a:solidFill>
                <a:schemeClr val="tx2"/>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66747756"/>
              </p:ext>
            </p:extLst>
          </p:nvPr>
        </p:nvGraphicFramePr>
        <p:xfrm>
          <a:off x="190500" y="1676400"/>
          <a:ext cx="8762999" cy="2964180"/>
        </p:xfrm>
        <a:graphic>
          <a:graphicData uri="http://schemas.openxmlformats.org/drawingml/2006/table">
            <a:tbl>
              <a:tblPr firstRow="1" bandRow="1">
                <a:tableStyleId>{8799B23B-EC83-4686-B30A-512413B5E67A}</a:tableStyleId>
              </a:tblPr>
              <a:tblGrid>
                <a:gridCol w="1447799"/>
                <a:gridCol w="1219200"/>
                <a:gridCol w="3429000"/>
                <a:gridCol w="2667000"/>
              </a:tblGrid>
              <a:tr h="370840">
                <a:tc>
                  <a:txBody>
                    <a:bodyPr/>
                    <a:lstStyle/>
                    <a:p>
                      <a:pPr algn="l" fontAlgn="b"/>
                      <a:r>
                        <a:rPr lang="en-US" sz="2000" u="none" strike="noStrike" dirty="0">
                          <a:effectLst/>
                          <a:latin typeface="Arial" panose="020B0604020202020204" pitchFamily="34" charset="0"/>
                          <a:cs typeface="Arial" panose="020B0604020202020204" pitchFamily="34" charset="0"/>
                        </a:rPr>
                        <a:t>Gene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Modified Site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Peptide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Phosphorylation (Treatment / Control)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fontAlgn="b"/>
                      <a:r>
                        <a:rPr lang="en-US" sz="2000" u="none" strike="noStrike" dirty="0">
                          <a:effectLst/>
                          <a:latin typeface="Arial" panose="020B0604020202020204" pitchFamily="34" charset="0"/>
                          <a:cs typeface="Arial" panose="020B0604020202020204" pitchFamily="34" charset="0"/>
                        </a:rPr>
                        <a:t>AGRN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S671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AGPC[160.03]EQAEC[160.03]GS[167.00]GGSGSGEDGDC[160.03]EQELC[160.03]R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2000" u="none" strike="noStrike" dirty="0" smtClean="0">
                          <a:effectLst/>
                          <a:latin typeface="Arial" panose="020B0604020202020204" pitchFamily="34" charset="0"/>
                          <a:cs typeface="Arial" panose="020B0604020202020204" pitchFamily="34" charset="0"/>
                        </a:rPr>
                        <a:t>4.54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ap="flat" cmpd="sng" algn="ctr">
                      <a:solidFill>
                        <a:schemeClr val="tx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l" fontAlgn="b"/>
                      <a:r>
                        <a:rPr lang="en-US" sz="2000" u="none" strike="noStrike" dirty="0">
                          <a:effectLst/>
                          <a:latin typeface="Arial" panose="020B0604020202020204" pitchFamily="34" charset="0"/>
                          <a:cs typeface="Arial" panose="020B0604020202020204" pitchFamily="34" charset="0"/>
                        </a:rPr>
                        <a:t>ADAMTS10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S74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RGTGATAES[167.00]R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smtClean="0">
                          <a:effectLst/>
                          <a:latin typeface="Arial" panose="020B0604020202020204" pitchFamily="34" charset="0"/>
                          <a:cs typeface="Arial" panose="020B0604020202020204" pitchFamily="34" charset="0"/>
                        </a:rPr>
                        <a:t>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u="none" strike="noStrike">
                          <a:effectLst/>
                          <a:latin typeface="Arial" panose="020B0604020202020204" pitchFamily="34" charset="0"/>
                          <a:cs typeface="Arial" panose="020B0604020202020204" pitchFamily="34" charset="0"/>
                        </a:rPr>
                        <a:t>CABYR</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T16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T[181.01]LLEGISR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smtClean="0">
                          <a:effectLst/>
                          <a:latin typeface="Arial" panose="020B0604020202020204" pitchFamily="34" charset="0"/>
                          <a:cs typeface="Arial" panose="020B0604020202020204" pitchFamily="34" charset="0"/>
                        </a:rPr>
                        <a:t>0.37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u="none" strike="noStrike">
                          <a:effectLst/>
                          <a:latin typeface="Arial" panose="020B0604020202020204" pitchFamily="34" charset="0"/>
                          <a:cs typeface="Arial" panose="020B0604020202020204" pitchFamily="34" charset="0"/>
                        </a:rPr>
                        <a:t>TTC7B</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a:effectLst/>
                          <a:latin typeface="Arial" panose="020B0604020202020204" pitchFamily="34" charset="0"/>
                          <a:cs typeface="Arial" panose="020B0604020202020204" pitchFamily="34" charset="0"/>
                        </a:rPr>
                        <a:t>T152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Arial" panose="020B0604020202020204" pitchFamily="34" charset="0"/>
                          <a:cs typeface="Arial" panose="020B0604020202020204" pitchFamily="34" charset="0"/>
                        </a:rPr>
                        <a:t>VIEQDET[181.01]R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smtClean="0">
                          <a:effectLst/>
                          <a:latin typeface="Arial" panose="020B0604020202020204" pitchFamily="34" charset="0"/>
                          <a:cs typeface="Arial" panose="020B0604020202020204" pitchFamily="34" charset="0"/>
                        </a:rPr>
                        <a:t>5.97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fontAlgn="b"/>
                      <a:r>
                        <a:rPr lang="en-US" sz="2000" u="none" strike="noStrike">
                          <a:effectLst/>
                          <a:latin typeface="Arial" panose="020B0604020202020204" pitchFamily="34" charset="0"/>
                          <a:cs typeface="Arial" panose="020B0604020202020204" pitchFamily="34" charset="0"/>
                        </a:rPr>
                        <a:t>STAT3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a:effectLst/>
                          <a:latin typeface="Arial" panose="020B0604020202020204" pitchFamily="34" charset="0"/>
                          <a:cs typeface="Arial" panose="020B0604020202020204" pitchFamily="34" charset="0"/>
                        </a:rPr>
                        <a:t>Y705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err="1">
                          <a:effectLst/>
                          <a:latin typeface="Arial" panose="020B0604020202020204" pitchFamily="34" charset="0"/>
                          <a:cs typeface="Arial" panose="020B0604020202020204" pitchFamily="34" charset="0"/>
                        </a:rPr>
                        <a:t>K.n</a:t>
                      </a:r>
                      <a:r>
                        <a:rPr lang="en-US" sz="1600" u="none" strike="noStrike" dirty="0">
                          <a:effectLst/>
                          <a:latin typeface="Arial" panose="020B0604020202020204" pitchFamily="34" charset="0"/>
                          <a:cs typeface="Arial" panose="020B0604020202020204" pitchFamily="34" charset="0"/>
                        </a:rPr>
                        <a:t>[305.21]YC[160.03]RPESQEHPEADPGSAAPY[243.03]LK[432.30].T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u="none" strike="noStrike" dirty="0" smtClean="0">
                          <a:effectLst/>
                          <a:latin typeface="Arial" panose="020B0604020202020204" pitchFamily="34" charset="0"/>
                          <a:cs typeface="Arial" panose="020B0604020202020204" pitchFamily="34" charset="0"/>
                        </a:rPr>
                        <a:t>4.50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28959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 y="16934"/>
            <a:ext cx="9141106" cy="1143000"/>
          </a:xfrm>
        </p:spPr>
        <p:txBody>
          <a:bodyPr/>
          <a:lstStyle/>
          <a:p>
            <a:r>
              <a:rPr lang="en-US" dirty="0" err="1" smtClean="0"/>
              <a:t>Phosphoproteomics</a:t>
            </a:r>
            <a:r>
              <a:rPr lang="en-US" dirty="0" smtClean="0"/>
              <a:t> interpretation</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22</a:t>
            </a:fld>
            <a:endParaRPr lang="en-US"/>
          </a:p>
        </p:txBody>
      </p:sp>
      <p:sp>
        <p:nvSpPr>
          <p:cNvPr id="6" name="Rectangle 3"/>
          <p:cNvSpPr txBox="1">
            <a:spLocks noChangeArrowheads="1"/>
          </p:cNvSpPr>
          <p:nvPr/>
        </p:nvSpPr>
        <p:spPr bwMode="auto">
          <a:xfrm>
            <a:off x="162914" y="1143000"/>
            <a:ext cx="8828686"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Predict kinases/phosphatases for </a:t>
            </a:r>
            <a:r>
              <a:rPr lang="en-US" sz="2800" kern="0" dirty="0" err="1" smtClean="0"/>
              <a:t>phospho</a:t>
            </a:r>
            <a:r>
              <a:rPr lang="en-US" sz="2800" kern="0" dirty="0" smtClean="0"/>
              <a:t> sites</a:t>
            </a:r>
            <a:endParaRPr lang="en-US" sz="2800" kern="0" dirty="0"/>
          </a:p>
        </p:txBody>
      </p:sp>
      <p:pic>
        <p:nvPicPr>
          <p:cNvPr id="3" name="Picture 2"/>
          <p:cNvPicPr>
            <a:picLocks noChangeAspect="1"/>
          </p:cNvPicPr>
          <p:nvPr/>
        </p:nvPicPr>
        <p:blipFill rotWithShape="1">
          <a:blip r:embed="rId3"/>
          <a:srcRect t="52799"/>
          <a:stretch/>
        </p:blipFill>
        <p:spPr>
          <a:xfrm>
            <a:off x="4792980" y="1795680"/>
            <a:ext cx="4038600" cy="4164230"/>
          </a:xfrm>
          <a:prstGeom prst="rect">
            <a:avLst/>
          </a:prstGeom>
        </p:spPr>
      </p:pic>
      <p:pic>
        <p:nvPicPr>
          <p:cNvPr id="10" name="Picture 9"/>
          <p:cNvPicPr>
            <a:picLocks noChangeAspect="1"/>
          </p:cNvPicPr>
          <p:nvPr/>
        </p:nvPicPr>
        <p:blipFill rotWithShape="1">
          <a:blip r:embed="rId3"/>
          <a:srcRect b="42807"/>
          <a:stretch/>
        </p:blipFill>
        <p:spPr>
          <a:xfrm>
            <a:off x="685800" y="1752600"/>
            <a:ext cx="4038600" cy="5045764"/>
          </a:xfrm>
          <a:prstGeom prst="rect">
            <a:avLst/>
          </a:prstGeom>
        </p:spPr>
      </p:pic>
      <p:sp>
        <p:nvSpPr>
          <p:cNvPr id="8" name="TextBox 7"/>
          <p:cNvSpPr txBox="1"/>
          <p:nvPr/>
        </p:nvSpPr>
        <p:spPr>
          <a:xfrm>
            <a:off x="5219700" y="5969943"/>
            <a:ext cx="3276600" cy="307777"/>
          </a:xfrm>
          <a:prstGeom prst="rect">
            <a:avLst/>
          </a:prstGeom>
          <a:noFill/>
        </p:spPr>
        <p:txBody>
          <a:bodyPr wrap="square" rtlCol="0">
            <a:spAutoFit/>
          </a:bodyPr>
          <a:lstStyle/>
          <a:p>
            <a:pPr algn="ctr"/>
            <a:r>
              <a:rPr lang="en-US" sz="1400" dirty="0" err="1" smtClean="0">
                <a:solidFill>
                  <a:schemeClr val="tx2"/>
                </a:solidFill>
                <a:latin typeface="Arial" panose="020B0604020202020204" pitchFamily="34" charset="0"/>
                <a:cs typeface="Arial" panose="020B0604020202020204" pitchFamily="34" charset="0"/>
              </a:rPr>
              <a:t>Linding</a:t>
            </a:r>
            <a:r>
              <a:rPr lang="en-US" sz="1400" dirty="0" smtClean="0">
                <a:solidFill>
                  <a:schemeClr val="tx2"/>
                </a:solidFill>
                <a:latin typeface="Arial" panose="020B0604020202020204" pitchFamily="34" charset="0"/>
                <a:cs typeface="Arial" panose="020B0604020202020204" pitchFamily="34" charset="0"/>
              </a:rPr>
              <a:t> et al </a:t>
            </a:r>
            <a:r>
              <a:rPr lang="en-US" sz="1400" i="1" dirty="0" smtClean="0">
                <a:solidFill>
                  <a:schemeClr val="tx2"/>
                </a:solidFill>
                <a:latin typeface="Arial" panose="020B0604020202020204" pitchFamily="34" charset="0"/>
                <a:cs typeface="Arial" panose="020B0604020202020204" pitchFamily="34" charset="0"/>
              </a:rPr>
              <a:t>Cell </a:t>
            </a:r>
            <a:r>
              <a:rPr lang="en-US" sz="1400" dirty="0" smtClean="0">
                <a:solidFill>
                  <a:schemeClr val="tx2"/>
                </a:solidFill>
                <a:latin typeface="Arial" panose="020B0604020202020204" pitchFamily="34" charset="0"/>
                <a:cs typeface="Arial" panose="020B0604020202020204" pitchFamily="34" charset="0"/>
              </a:rPr>
              <a:t>2007</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812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Mass spectrometry replicates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Doesn’t identify all proteins in the sample</a:t>
            </a:r>
          </a:p>
          <a:p>
            <a:pPr lvl="1"/>
            <a:r>
              <a:rPr lang="en-US" sz="2400" kern="0" dirty="0" smtClean="0"/>
              <a:t>Data dependent acquisition has low overlap across replicates</a:t>
            </a:r>
          </a:p>
          <a:p>
            <a:pPr lvl="1"/>
            <a:r>
              <a:rPr lang="en-US" sz="2400" kern="0" dirty="0" smtClean="0"/>
              <a:t>Partly due to biological variation</a:t>
            </a:r>
          </a:p>
          <a:p>
            <a:pPr lvl="1"/>
            <a:r>
              <a:rPr lang="en-US" sz="2400" kern="0" dirty="0" smtClean="0"/>
              <a:t>New protocols to overcome this</a:t>
            </a:r>
          </a:p>
          <a:p>
            <a:endParaRPr lang="en-US" sz="1000" kern="0" dirty="0" smtClean="0"/>
          </a:p>
          <a:p>
            <a:endParaRPr lang="en-US" sz="2800" kern="0" dirty="0" smtClean="0"/>
          </a:p>
          <a:p>
            <a:r>
              <a:rPr lang="en-US" sz="2800" kern="0" dirty="0" smtClean="0"/>
              <a:t>Phosphorylation PTMs are especially variable</a:t>
            </a:r>
          </a:p>
          <a:p>
            <a:pPr lvl="1"/>
            <a:r>
              <a:rPr lang="en-US" sz="2400" kern="0" dirty="0" err="1" smtClean="0">
                <a:solidFill>
                  <a:schemeClr val="tx2"/>
                </a:solidFill>
              </a:rPr>
              <a:t>Grimsrud</a:t>
            </a:r>
            <a:r>
              <a:rPr lang="en-US" sz="2400" kern="0" dirty="0" smtClean="0">
                <a:solidFill>
                  <a:schemeClr val="tx2"/>
                </a:solidFill>
              </a:rPr>
              <a:t> et al </a:t>
            </a:r>
            <a:r>
              <a:rPr lang="en-US" sz="2400" i="1" kern="0" dirty="0" smtClean="0">
                <a:solidFill>
                  <a:schemeClr val="tx2"/>
                </a:solidFill>
              </a:rPr>
              <a:t>Cell Metabolism </a:t>
            </a:r>
            <a:r>
              <a:rPr lang="en-US" sz="2400" kern="0" dirty="0" smtClean="0">
                <a:solidFill>
                  <a:schemeClr val="tx2"/>
                </a:solidFill>
              </a:rPr>
              <a:t>2012</a:t>
            </a:r>
            <a:endParaRPr lang="en-US" sz="2400" kern="0" dirty="0">
              <a:solidFill>
                <a:schemeClr val="tx2"/>
              </a:solidFill>
            </a:endParaRPr>
          </a:p>
          <a:p>
            <a:pPr lvl="2"/>
            <a:r>
              <a:rPr lang="en-US" sz="2000" kern="0" dirty="0" smtClean="0"/>
              <a:t>5 </a:t>
            </a:r>
            <a:r>
              <a:rPr lang="en-US" sz="2000" kern="0" dirty="0"/>
              <a:t>biological replicates</a:t>
            </a:r>
            <a:endParaRPr lang="en-US" sz="2000" kern="0" dirty="0" smtClean="0"/>
          </a:p>
          <a:p>
            <a:pPr lvl="2"/>
            <a:r>
              <a:rPr lang="en-US" sz="2000" kern="0" dirty="0" smtClean="0"/>
              <a:t>9,558 phosphoproteins identified</a:t>
            </a:r>
          </a:p>
          <a:p>
            <a:pPr lvl="2"/>
            <a:r>
              <a:rPr lang="en-US" sz="2000" kern="0" dirty="0" smtClean="0"/>
              <a:t>5.6% in all replicates</a:t>
            </a:r>
          </a:p>
          <a:p>
            <a:endParaRPr lang="en-US" sz="2800" kern="0" dirty="0"/>
          </a:p>
        </p:txBody>
      </p:sp>
    </p:spTree>
    <p:extLst>
      <p:ext uri="{BB962C8B-B14F-4D97-AF65-F5344CB8AC3E}">
        <p14:creationId xmlns:p14="http://schemas.microsoft.com/office/powerpoint/2010/main" val="101419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Data independent acquisition</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24</a:t>
            </a:fld>
            <a:endParaRPr lang="en-US"/>
          </a:p>
        </p:txBody>
      </p:sp>
      <p:sp>
        <p:nvSpPr>
          <p:cNvPr id="6" name="Rectangle 3"/>
          <p:cNvSpPr txBox="1">
            <a:spLocks noChangeArrowheads="1"/>
          </p:cNvSpPr>
          <p:nvPr/>
        </p:nvSpPr>
        <p:spPr bwMode="auto">
          <a:xfrm>
            <a:off x="304800" y="1524000"/>
            <a:ext cx="8534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Not dependent on most abundance signals in MS</a:t>
            </a:r>
            <a:r>
              <a:rPr lang="en-US" sz="2800" kern="0" baseline="30000" dirty="0" smtClean="0"/>
              <a:t>1</a:t>
            </a:r>
          </a:p>
          <a:p>
            <a:r>
              <a:rPr lang="en-US" sz="2800" kern="0" dirty="0" smtClean="0"/>
              <a:t>Sliding </a:t>
            </a:r>
            <a:r>
              <a:rPr lang="en-US" sz="2800" i="1" kern="0" dirty="0" smtClean="0"/>
              <a:t>m</a:t>
            </a:r>
            <a:r>
              <a:rPr lang="en-US" sz="2800" kern="0" dirty="0" smtClean="0"/>
              <a:t>/</a:t>
            </a:r>
            <a:r>
              <a:rPr lang="en-US" sz="2800" i="1" kern="0" dirty="0" smtClean="0"/>
              <a:t>z</a:t>
            </a:r>
            <a:r>
              <a:rPr lang="en-US" sz="2800" kern="0" dirty="0" smtClean="0"/>
              <a:t> window</a:t>
            </a:r>
          </a:p>
        </p:txBody>
      </p:sp>
      <p:pic>
        <p:nvPicPr>
          <p:cNvPr id="5" name="Picture 4"/>
          <p:cNvPicPr>
            <a:picLocks noChangeAspect="1"/>
          </p:cNvPicPr>
          <p:nvPr/>
        </p:nvPicPr>
        <p:blipFill>
          <a:blip r:embed="rId3"/>
          <a:stretch>
            <a:fillRect/>
          </a:stretch>
        </p:blipFill>
        <p:spPr>
          <a:xfrm>
            <a:off x="1047750" y="2699267"/>
            <a:ext cx="7048500" cy="3248025"/>
          </a:xfrm>
          <a:prstGeom prst="rect">
            <a:avLst/>
          </a:prstGeom>
        </p:spPr>
      </p:pic>
      <p:sp>
        <p:nvSpPr>
          <p:cNvPr id="7" name="TextBox 6"/>
          <p:cNvSpPr txBox="1"/>
          <p:nvPr/>
        </p:nvSpPr>
        <p:spPr>
          <a:xfrm>
            <a:off x="3505200" y="5963634"/>
            <a:ext cx="2514600"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Doerr</a:t>
            </a:r>
            <a:r>
              <a:rPr lang="en-US" sz="1400" dirty="0" smtClean="0">
                <a:solidFill>
                  <a:schemeClr val="tx2"/>
                </a:solidFill>
                <a:latin typeface="Arial" panose="020B0604020202020204" pitchFamily="34" charset="0"/>
                <a:cs typeface="Arial" panose="020B0604020202020204" pitchFamily="34" charset="0"/>
              </a:rPr>
              <a:t> </a:t>
            </a:r>
            <a:r>
              <a:rPr lang="en-US" sz="1400" i="1" dirty="0" smtClean="0">
                <a:solidFill>
                  <a:schemeClr val="tx2"/>
                </a:solidFill>
                <a:latin typeface="Arial" panose="020B0604020202020204" pitchFamily="34" charset="0"/>
                <a:cs typeface="Arial" panose="020B0604020202020204" pitchFamily="34" charset="0"/>
              </a:rPr>
              <a:t>Nature Methods </a:t>
            </a:r>
            <a:r>
              <a:rPr lang="en-US" sz="1400" dirty="0" smtClean="0">
                <a:solidFill>
                  <a:schemeClr val="tx2"/>
                </a:solidFill>
                <a:latin typeface="Arial" panose="020B0604020202020204" pitchFamily="34" charset="0"/>
                <a:cs typeface="Arial" panose="020B0604020202020204" pitchFamily="34" charset="0"/>
              </a:rPr>
              <a:t>2015</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44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Mass spectrometry summary</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25</a:t>
            </a:fld>
            <a:endParaRPr lang="en-US"/>
          </a:p>
        </p:txBody>
      </p:sp>
      <p:sp>
        <p:nvSpPr>
          <p:cNvPr id="6" name="Rectangle 3"/>
          <p:cNvSpPr txBox="1">
            <a:spLocks noChangeArrowheads="1"/>
          </p:cNvSpPr>
          <p:nvPr/>
        </p:nvSpPr>
        <p:spPr bwMode="auto">
          <a:xfrm>
            <a:off x="685800" y="9906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Incredibly powerful for looking at biological processes beyond gene expression</a:t>
            </a:r>
          </a:p>
          <a:p>
            <a:pPr lvl="1"/>
            <a:r>
              <a:rPr lang="en-US" sz="2200" kern="0" dirty="0" smtClean="0"/>
              <a:t>Protein abundance</a:t>
            </a:r>
          </a:p>
          <a:p>
            <a:pPr lvl="1"/>
            <a:r>
              <a:rPr lang="en-US" sz="2200" kern="0" dirty="0" smtClean="0"/>
              <a:t>Post-translational modifications</a:t>
            </a:r>
          </a:p>
          <a:p>
            <a:pPr lvl="1"/>
            <a:r>
              <a:rPr lang="en-US" sz="2200" kern="0" dirty="0" smtClean="0"/>
              <a:t>Metabolites</a:t>
            </a:r>
          </a:p>
          <a:p>
            <a:pPr lvl="1"/>
            <a:r>
              <a:rPr lang="en-US" sz="2200" kern="0" dirty="0" smtClean="0"/>
              <a:t>Protein-protein interactions</a:t>
            </a:r>
          </a:p>
          <a:p>
            <a:r>
              <a:rPr lang="en-US" sz="2800" kern="0" dirty="0" smtClean="0"/>
              <a:t>Typically reports relative abundance</a:t>
            </a:r>
          </a:p>
          <a:p>
            <a:r>
              <a:rPr lang="en-US" sz="2800" kern="0" dirty="0" smtClean="0"/>
              <a:t>Labeling strategies for comparative analysis</a:t>
            </a:r>
          </a:p>
          <a:p>
            <a:pPr lvl="1"/>
            <a:r>
              <a:rPr lang="en-US" sz="2400" kern="0" dirty="0" smtClean="0"/>
              <a:t>Compare relative abundance in multiple conditions</a:t>
            </a:r>
          </a:p>
          <a:p>
            <a:r>
              <a:rPr lang="en-US" sz="2800" kern="0" dirty="0" smtClean="0"/>
              <a:t>Missing data was a big problem, but improving</a:t>
            </a:r>
          </a:p>
          <a:p>
            <a:r>
              <a:rPr lang="en-US" sz="2800" kern="0" dirty="0" smtClean="0"/>
              <a:t>Fully probabilistic analysis pipelines are not the most popular tools</a:t>
            </a:r>
          </a:p>
          <a:p>
            <a:pPr lvl="1"/>
            <a:r>
              <a:rPr lang="en-US" sz="2200" kern="0" dirty="0" smtClean="0"/>
              <a:t>Arguably greater diversity in software than RNA-</a:t>
            </a:r>
            <a:r>
              <a:rPr lang="en-US" sz="2200" kern="0" dirty="0" err="1" smtClean="0"/>
              <a:t>seq</a:t>
            </a:r>
            <a:endParaRPr lang="en-US" sz="2800" kern="0" dirty="0"/>
          </a:p>
        </p:txBody>
      </p:sp>
    </p:spTree>
    <p:extLst>
      <p:ext uri="{BB962C8B-B14F-4D97-AF65-F5344CB8AC3E}">
        <p14:creationId xmlns:p14="http://schemas.microsoft.com/office/powerpoint/2010/main" val="26810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Mass spectrometry uses</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Mass spectrometry is like the protein analog of RNA-</a:t>
            </a:r>
            <a:r>
              <a:rPr lang="en-US" sz="2800" kern="0" dirty="0" err="1" smtClean="0"/>
              <a:t>seq</a:t>
            </a:r>
            <a:endParaRPr lang="en-US" sz="2800" kern="0" dirty="0" smtClean="0"/>
          </a:p>
          <a:p>
            <a:pPr lvl="1"/>
            <a:r>
              <a:rPr lang="en-US" sz="2400" kern="0" dirty="0" smtClean="0"/>
              <a:t>Quantify abundance or state of all (many) proteins</a:t>
            </a:r>
          </a:p>
          <a:p>
            <a:pPr lvl="1"/>
            <a:r>
              <a:rPr lang="en-US" sz="2400" kern="0" dirty="0" smtClean="0"/>
              <a:t>No need to specify proteins to measure in advance</a:t>
            </a:r>
          </a:p>
          <a:p>
            <a:pPr lvl="1"/>
            <a:endParaRPr lang="en-US" sz="2400" kern="0" dirty="0" smtClean="0"/>
          </a:p>
          <a:p>
            <a:r>
              <a:rPr lang="en-US" sz="2800" kern="0" dirty="0" smtClean="0"/>
              <a:t>Other applications in biology</a:t>
            </a:r>
          </a:p>
          <a:p>
            <a:pPr lvl="1"/>
            <a:r>
              <a:rPr lang="en-US" sz="2400" kern="0" dirty="0" smtClean="0"/>
              <a:t>Targeted proteomics</a:t>
            </a:r>
          </a:p>
          <a:p>
            <a:pPr lvl="1"/>
            <a:r>
              <a:rPr lang="en-US" sz="2400" kern="0" dirty="0" smtClean="0"/>
              <a:t>Metabolomics</a:t>
            </a:r>
          </a:p>
          <a:p>
            <a:pPr lvl="1"/>
            <a:r>
              <a:rPr lang="en-US" sz="2400" kern="0" dirty="0" err="1" smtClean="0"/>
              <a:t>Lipidomics</a:t>
            </a:r>
            <a:endParaRPr lang="en-US" sz="2400" kern="0" dirty="0"/>
          </a:p>
        </p:txBody>
      </p:sp>
    </p:spTree>
    <p:extLst>
      <p:ext uri="{BB962C8B-B14F-4D97-AF65-F5344CB8AC3E}">
        <p14:creationId xmlns:p14="http://schemas.microsoft.com/office/powerpoint/2010/main" val="385581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11" r="52637" b="2737"/>
          <a:stretch/>
        </p:blipFill>
        <p:spPr>
          <a:xfrm>
            <a:off x="5834664" y="2130444"/>
            <a:ext cx="1905000" cy="3084997"/>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Advantages of proteomics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a:t>
            </a:fld>
            <a:endParaRPr lang="en-US"/>
          </a:p>
        </p:txBody>
      </p:sp>
      <p:sp>
        <p:nvSpPr>
          <p:cNvPr id="6" name="Rectangle 3"/>
          <p:cNvSpPr txBox="1">
            <a:spLocks noChangeArrowheads="1"/>
          </p:cNvSpPr>
          <p:nvPr/>
        </p:nvSpPr>
        <p:spPr bwMode="auto">
          <a:xfrm>
            <a:off x="381000" y="1184253"/>
            <a:ext cx="8305800" cy="2646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Proteins are functional units in a cell</a:t>
            </a:r>
          </a:p>
          <a:p>
            <a:pPr lvl="1"/>
            <a:r>
              <a:rPr lang="en-US" sz="2400" kern="0" dirty="0" smtClean="0"/>
              <a:t>Protein abundance directly relevant to activity</a:t>
            </a:r>
            <a:endParaRPr lang="en-US" sz="2800" kern="0" dirty="0" smtClean="0"/>
          </a:p>
          <a:p>
            <a:endParaRPr lang="en-US" sz="2800" kern="0" dirty="0" smtClean="0"/>
          </a:p>
          <a:p>
            <a:r>
              <a:rPr lang="en-US" sz="2800" kern="0" dirty="0" smtClean="0"/>
              <a:t>Post-translational modifications</a:t>
            </a:r>
          </a:p>
          <a:p>
            <a:pPr lvl="1"/>
            <a:r>
              <a:rPr lang="en-US" sz="2400" kern="0" dirty="0"/>
              <a:t>C</a:t>
            </a:r>
            <a:r>
              <a:rPr lang="en-US" sz="2400" kern="0" dirty="0" smtClean="0"/>
              <a:t>hange protein state</a:t>
            </a:r>
          </a:p>
          <a:p>
            <a:endParaRPr lang="en-US" sz="2800" kern="0" dirty="0"/>
          </a:p>
        </p:txBody>
      </p:sp>
      <p:sp>
        <p:nvSpPr>
          <p:cNvPr id="5" name="TextBox 4"/>
          <p:cNvSpPr txBox="1"/>
          <p:nvPr/>
        </p:nvSpPr>
        <p:spPr>
          <a:xfrm>
            <a:off x="2888757" y="6550223"/>
            <a:ext cx="5574128"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Latham </a:t>
            </a:r>
            <a:r>
              <a:rPr lang="en-US" sz="1400" i="1" dirty="0" smtClean="0">
                <a:solidFill>
                  <a:schemeClr val="tx2"/>
                </a:solidFill>
                <a:latin typeface="Arial" panose="020B0604020202020204" pitchFamily="34" charset="0"/>
                <a:cs typeface="Arial" panose="020B0604020202020204" pitchFamily="34" charset="0"/>
              </a:rPr>
              <a:t>Nature Structural </a:t>
            </a:r>
            <a:r>
              <a:rPr lang="en-US" sz="1400" i="1" dirty="0">
                <a:solidFill>
                  <a:schemeClr val="tx2"/>
                </a:solidFill>
                <a:latin typeface="Arial" panose="020B0604020202020204" pitchFamily="34" charset="0"/>
                <a:cs typeface="Arial" panose="020B0604020202020204" pitchFamily="34" charset="0"/>
              </a:rPr>
              <a:t>&amp; Molecular </a:t>
            </a:r>
            <a:r>
              <a:rPr lang="en-US" sz="1400" i="1" dirty="0" smtClean="0">
                <a:solidFill>
                  <a:schemeClr val="tx2"/>
                </a:solidFill>
                <a:latin typeface="Arial" panose="020B0604020202020204" pitchFamily="34" charset="0"/>
                <a:cs typeface="Arial" panose="020B0604020202020204" pitchFamily="34" charset="0"/>
              </a:rPr>
              <a:t>Biology </a:t>
            </a:r>
            <a:r>
              <a:rPr lang="en-US" sz="1400" dirty="0" smtClean="0">
                <a:solidFill>
                  <a:schemeClr val="tx2"/>
                </a:solidFill>
                <a:latin typeface="Arial" panose="020B0604020202020204" pitchFamily="34" charset="0"/>
                <a:cs typeface="Arial" panose="020B0604020202020204" pitchFamily="34" charset="0"/>
              </a:rPr>
              <a:t>2007; Katie </a:t>
            </a:r>
            <a:r>
              <a:rPr lang="en-US" sz="1400" dirty="0" err="1" smtClean="0">
                <a:solidFill>
                  <a:schemeClr val="tx2"/>
                </a:solidFill>
                <a:latin typeface="Arial" panose="020B0604020202020204" pitchFamily="34" charset="0"/>
                <a:cs typeface="Arial" panose="020B0604020202020204" pitchFamily="34" charset="0"/>
              </a:rPr>
              <a:t>Ris-Vicari</a:t>
            </a:r>
            <a:endParaRPr lang="en-US" sz="1400" dirty="0">
              <a:solidFill>
                <a:schemeClr val="tx2"/>
              </a:solidFill>
              <a:latin typeface="Arial" panose="020B0604020202020204" pitchFamily="34" charset="0"/>
              <a:cs typeface="Arial" panose="020B0604020202020204" pitchFamily="34" charset="0"/>
            </a:endParaRPr>
          </a:p>
        </p:txBody>
      </p:sp>
      <p:pic>
        <p:nvPicPr>
          <p:cNvPr id="7"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rotWithShape="1">
          <a:blip r:embed="rId4">
            <a:extLst>
              <a:ext uri="{28A0092B-C50C-407E-A947-70E740481C1C}">
                <a14:useLocalDpi xmlns:a14="http://schemas.microsoft.com/office/drawing/2010/main" val="0"/>
              </a:ext>
            </a:extLst>
          </a:blip>
          <a:srcRect l="1231" t="72139" r="2769" b="14509"/>
          <a:stretch/>
        </p:blipFill>
        <p:spPr bwMode="auto">
          <a:xfrm>
            <a:off x="2284563" y="5521347"/>
            <a:ext cx="6707037" cy="1031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146079" y="5560923"/>
            <a:ext cx="1917641"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Histone modifications</a:t>
            </a:r>
            <a:endParaRPr lang="en-US" dirty="0">
              <a:solidFill>
                <a:schemeClr val="tx2"/>
              </a:solidFill>
              <a:latin typeface="Arial" panose="020B0604020202020204" pitchFamily="34" charset="0"/>
              <a:cs typeface="Arial" panose="020B0604020202020204" pitchFamily="34" charset="0"/>
            </a:endParaRPr>
          </a:p>
        </p:txBody>
      </p:sp>
      <p:sp>
        <p:nvSpPr>
          <p:cNvPr id="9" name="Text Box 10"/>
          <p:cNvSpPr txBox="1">
            <a:spLocks noChangeArrowheads="1"/>
          </p:cNvSpPr>
          <p:nvPr/>
        </p:nvSpPr>
        <p:spPr bwMode="auto">
          <a:xfrm>
            <a:off x="76200" y="4114800"/>
            <a:ext cx="2057400"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Phosphorylation in signaling</a:t>
            </a:r>
            <a:endParaRPr lang="en-US"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l="52675" t="19219" b="56757"/>
          <a:stretch/>
        </p:blipFill>
        <p:spPr>
          <a:xfrm>
            <a:off x="2888757" y="4148962"/>
            <a:ext cx="2190750" cy="762001"/>
          </a:xfrm>
          <a:prstGeom prst="rect">
            <a:avLst/>
          </a:prstGeom>
        </p:spPr>
      </p:pic>
      <p:sp>
        <p:nvSpPr>
          <p:cNvPr id="12" name="TextBox 11"/>
          <p:cNvSpPr txBox="1"/>
          <p:nvPr/>
        </p:nvSpPr>
        <p:spPr>
          <a:xfrm>
            <a:off x="2888757" y="4853021"/>
            <a:ext cx="2289064"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hlinkClick r:id="rId5"/>
              </a:rPr>
              <a:t>Thermo Fisher Scientific</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21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Estimating protein levels from gene expression</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5</a:t>
            </a:fld>
            <a:endParaRPr lang="en-US"/>
          </a:p>
        </p:txBody>
      </p:sp>
      <p:sp>
        <p:nvSpPr>
          <p:cNvPr id="6" name="Rectangle 3"/>
          <p:cNvSpPr txBox="1">
            <a:spLocks noChangeArrowheads="1"/>
          </p:cNvSpPr>
          <p:nvPr/>
        </p:nvSpPr>
        <p:spPr bwMode="auto">
          <a:xfrm>
            <a:off x="533400" y="1641453"/>
            <a:ext cx="4343400" cy="5411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Correlation between gene expression and protein abundance has been debated</a:t>
            </a:r>
          </a:p>
          <a:p>
            <a:endParaRPr lang="en-US" sz="2800" kern="0" dirty="0"/>
          </a:p>
          <a:p>
            <a:r>
              <a:rPr lang="en-US" sz="2800" kern="0" dirty="0" smtClean="0"/>
              <a:t>Gene expression tells us </a:t>
            </a:r>
            <a:r>
              <a:rPr lang="en-US" sz="2800" kern="0" dirty="0"/>
              <a:t>nothing </a:t>
            </a:r>
            <a:r>
              <a:rPr lang="en-US" sz="2800" kern="0" dirty="0" smtClean="0"/>
              <a:t>about post-translational modifications</a:t>
            </a:r>
          </a:p>
          <a:p>
            <a:endParaRPr lang="en-US" sz="2800" kern="0" dirty="0"/>
          </a:p>
        </p:txBody>
      </p:sp>
      <p:pic>
        <p:nvPicPr>
          <p:cNvPr id="3" name="Picture 2"/>
          <p:cNvPicPr>
            <a:picLocks noChangeAspect="1"/>
          </p:cNvPicPr>
          <p:nvPr/>
        </p:nvPicPr>
        <p:blipFill rotWithShape="1">
          <a:blip r:embed="rId3"/>
          <a:srcRect l="43621" t="28666"/>
          <a:stretch/>
        </p:blipFill>
        <p:spPr>
          <a:xfrm>
            <a:off x="5121290" y="2163001"/>
            <a:ext cx="3947900" cy="2895600"/>
          </a:xfrm>
          <a:prstGeom prst="rect">
            <a:avLst/>
          </a:prstGeom>
        </p:spPr>
      </p:pic>
      <p:sp>
        <p:nvSpPr>
          <p:cNvPr id="7" name="Text Box 10"/>
          <p:cNvSpPr txBox="1">
            <a:spLocks noChangeArrowheads="1"/>
          </p:cNvSpPr>
          <p:nvPr/>
        </p:nvSpPr>
        <p:spPr bwMode="auto">
          <a:xfrm>
            <a:off x="4960769" y="1701336"/>
            <a:ext cx="408302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Contribution to protein levels</a:t>
            </a:r>
            <a:endParaRPr lang="en-US" sz="2400" dirty="0">
              <a:solidFill>
                <a:schemeClr val="tx2"/>
              </a:solidFill>
              <a:latin typeface="Arial" panose="020B0604020202020204" pitchFamily="34" charset="0"/>
              <a:cs typeface="Arial" panose="020B0604020202020204" pitchFamily="34" charset="0"/>
            </a:endParaRPr>
          </a:p>
        </p:txBody>
      </p:sp>
      <p:sp>
        <p:nvSpPr>
          <p:cNvPr id="8" name="TextBox 7"/>
          <p:cNvSpPr txBox="1"/>
          <p:nvPr/>
        </p:nvSpPr>
        <p:spPr>
          <a:xfrm>
            <a:off x="5823696" y="4953000"/>
            <a:ext cx="2445696"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Li and </a:t>
            </a:r>
            <a:r>
              <a:rPr lang="en-US" sz="1400" dirty="0" err="1" smtClean="0">
                <a:solidFill>
                  <a:schemeClr val="tx2"/>
                </a:solidFill>
                <a:latin typeface="Arial" panose="020B0604020202020204" pitchFamily="34" charset="0"/>
                <a:cs typeface="Arial" panose="020B0604020202020204" pitchFamily="34" charset="0"/>
              </a:rPr>
              <a:t>Biggin</a:t>
            </a:r>
            <a:r>
              <a:rPr lang="en-US" sz="1400" dirty="0" smtClean="0">
                <a:solidFill>
                  <a:schemeClr val="tx2"/>
                </a:solidFill>
                <a:latin typeface="Arial" panose="020B0604020202020204" pitchFamily="34" charset="0"/>
                <a:cs typeface="Arial" panose="020B0604020202020204" pitchFamily="34" charset="0"/>
              </a:rPr>
              <a:t> </a:t>
            </a:r>
            <a:r>
              <a:rPr lang="en-US" sz="1400" i="1" dirty="0" smtClean="0">
                <a:solidFill>
                  <a:schemeClr val="tx2"/>
                </a:solidFill>
                <a:latin typeface="Arial" panose="020B0604020202020204" pitchFamily="34" charset="0"/>
                <a:cs typeface="Arial" panose="020B0604020202020204" pitchFamily="34" charset="0"/>
              </a:rPr>
              <a:t>Science </a:t>
            </a:r>
            <a:r>
              <a:rPr lang="en-US" sz="1400" dirty="0" smtClean="0">
                <a:solidFill>
                  <a:schemeClr val="tx2"/>
                </a:solidFill>
                <a:latin typeface="Arial" panose="020B0604020202020204" pitchFamily="34" charset="0"/>
                <a:cs typeface="Arial" panose="020B0604020202020204" pitchFamily="34" charset="0"/>
              </a:rPr>
              <a:t>2015</a:t>
            </a:r>
            <a:endParaRPr 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55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Mass spectrometry workflow</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6</a:t>
            </a:fld>
            <a:endParaRPr lang="en-US"/>
          </a:p>
        </p:txBody>
      </p:sp>
      <p:pic>
        <p:nvPicPr>
          <p:cNvPr id="10242"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b="71164"/>
          <a:stretch/>
        </p:blipFill>
        <p:spPr bwMode="auto">
          <a:xfrm>
            <a:off x="917598" y="990600"/>
            <a:ext cx="7316234" cy="1586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7598" y="6551915"/>
            <a:ext cx="3654402" cy="307777"/>
          </a:xfrm>
          <a:prstGeom prst="rect">
            <a:avLst/>
          </a:prstGeom>
          <a:noFill/>
        </p:spPr>
        <p:txBody>
          <a:bodyPr wrap="square" rtlCol="0">
            <a:spAutoFit/>
          </a:bodyPr>
          <a:lstStyle/>
          <a:p>
            <a:r>
              <a:rPr lang="en-US" sz="1400" dirty="0" err="1" smtClean="0">
                <a:solidFill>
                  <a:schemeClr val="tx2"/>
                </a:solidFill>
                <a:latin typeface="Arial" panose="020B0604020202020204" pitchFamily="34" charset="0"/>
                <a:cs typeface="Arial" panose="020B0604020202020204" pitchFamily="34" charset="0"/>
              </a:rPr>
              <a:t>Nesvizhskii</a:t>
            </a:r>
            <a:r>
              <a:rPr lang="en-US" sz="1400" dirty="0" smtClean="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Journal of </a:t>
            </a:r>
            <a:r>
              <a:rPr lang="en-US" sz="1400" i="1" dirty="0" smtClean="0">
                <a:solidFill>
                  <a:schemeClr val="tx2"/>
                </a:solidFill>
                <a:latin typeface="Arial" panose="020B0604020202020204" pitchFamily="34" charset="0"/>
                <a:cs typeface="Arial" panose="020B0604020202020204" pitchFamily="34" charset="0"/>
              </a:rPr>
              <a:t>Proteomics </a:t>
            </a:r>
            <a:r>
              <a:rPr lang="en-US" sz="1400" dirty="0" smtClean="0">
                <a:solidFill>
                  <a:schemeClr val="tx2"/>
                </a:solidFill>
                <a:latin typeface="Arial" panose="020B0604020202020204" pitchFamily="34" charset="0"/>
                <a:cs typeface="Arial" panose="020B0604020202020204" pitchFamily="34" charset="0"/>
              </a:rPr>
              <a:t>2010</a:t>
            </a:r>
            <a:endParaRPr lang="en-US" sz="1400" dirty="0">
              <a:solidFill>
                <a:schemeClr val="tx2"/>
              </a:solidFill>
              <a:latin typeface="Arial" panose="020B0604020202020204" pitchFamily="34" charset="0"/>
              <a:cs typeface="Arial" panose="020B0604020202020204" pitchFamily="34" charset="0"/>
            </a:endParaRPr>
          </a:p>
        </p:txBody>
      </p:sp>
      <p:pic>
        <p:nvPicPr>
          <p:cNvPr id="10"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t="69289"/>
          <a:stretch/>
        </p:blipFill>
        <p:spPr bwMode="auto">
          <a:xfrm>
            <a:off x="914400" y="4800600"/>
            <a:ext cx="7316234" cy="1690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14400" y="2590800"/>
            <a:ext cx="7921949" cy="2133600"/>
            <a:chOff x="914400" y="2590800"/>
            <a:chExt cx="7921949" cy="2133600"/>
          </a:xfrm>
        </p:grpSpPr>
        <p:pic>
          <p:nvPicPr>
            <p:cNvPr id="9" name="Picture 2" descr="http://www.sciencedirect.com/cache/MiamiImageURL/1-s2.0-S1874391910002496-gr1_lrg.jpg/0?wchp=dGLbVBA-zSkzS&amp;pii=S1874391910002496"/>
            <p:cNvPicPr>
              <a:picLocks noChangeAspect="1" noChangeArrowheads="1"/>
            </p:cNvPicPr>
            <p:nvPr/>
          </p:nvPicPr>
          <p:blipFill rotWithShape="1">
            <a:blip r:embed="rId3">
              <a:extLst>
                <a:ext uri="{28A0092B-C50C-407E-A947-70E740481C1C}">
                  <a14:useLocalDpi xmlns:a14="http://schemas.microsoft.com/office/drawing/2010/main" val="0"/>
                </a:ext>
              </a:extLst>
            </a:blip>
            <a:srcRect t="29134" b="32096"/>
            <a:stretch/>
          </p:blipFill>
          <p:spPr bwMode="auto">
            <a:xfrm>
              <a:off x="914400" y="2590800"/>
              <a:ext cx="7316234"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7624918" y="3507258"/>
              <a:ext cx="1211431"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MS</a:t>
              </a:r>
              <a:r>
                <a:rPr lang="en-US" baseline="30000" dirty="0" smtClean="0">
                  <a:solidFill>
                    <a:schemeClr val="tx2"/>
                  </a:solidFill>
                  <a:latin typeface="Arial" panose="020B0604020202020204" pitchFamily="34" charset="0"/>
                  <a:cs typeface="Arial" panose="020B0604020202020204" pitchFamily="34" charset="0"/>
                </a:rPr>
                <a:t>2</a:t>
              </a:r>
              <a:endParaRPr lang="en-US" baseline="30000" dirty="0">
                <a:solidFill>
                  <a:schemeClr val="tx2"/>
                </a:solidFill>
                <a:latin typeface="Arial" panose="020B0604020202020204" pitchFamily="34" charset="0"/>
                <a:cs typeface="Arial" panose="020B0604020202020204" pitchFamily="34" charset="0"/>
              </a:endParaRPr>
            </a:p>
          </p:txBody>
        </p:sp>
        <p:sp>
          <p:nvSpPr>
            <p:cNvPr id="12" name="Text Box 10"/>
            <p:cNvSpPr txBox="1">
              <a:spLocks noChangeArrowheads="1"/>
            </p:cNvSpPr>
            <p:nvPr/>
          </p:nvSpPr>
          <p:spPr bwMode="auto">
            <a:xfrm>
              <a:off x="1530283" y="2673032"/>
              <a:ext cx="2429032" cy="400110"/>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Filter based on MS</a:t>
              </a:r>
              <a:r>
                <a:rPr lang="en-US" baseline="30000" dirty="0" smtClean="0">
                  <a:solidFill>
                    <a:schemeClr val="tx2"/>
                  </a:solidFill>
                  <a:latin typeface="Arial" panose="020B0604020202020204" pitchFamily="34" charset="0"/>
                  <a:cs typeface="Arial" panose="020B0604020202020204" pitchFamily="34" charset="0"/>
                </a:rPr>
                <a:t>1</a:t>
              </a:r>
              <a:endParaRPr lang="en-US" baseline="30000" dirty="0">
                <a:solidFill>
                  <a:schemeClr val="tx2"/>
                </a:solidFill>
                <a:latin typeface="Arial" panose="020B0604020202020204" pitchFamily="34" charset="0"/>
                <a:cs typeface="Arial" panose="020B0604020202020204" pitchFamily="34" charset="0"/>
              </a:endParaRPr>
            </a:p>
          </p:txBody>
        </p:sp>
      </p:grpSp>
      <p:sp>
        <p:nvSpPr>
          <p:cNvPr id="11" name="Text Box 10"/>
          <p:cNvSpPr txBox="1">
            <a:spLocks noChangeArrowheads="1"/>
          </p:cNvSpPr>
          <p:nvPr/>
        </p:nvSpPr>
        <p:spPr bwMode="auto">
          <a:xfrm>
            <a:off x="7620000" y="895033"/>
            <a:ext cx="1711302" cy="1015663"/>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Total ion </a:t>
            </a:r>
            <a:r>
              <a:rPr lang="en-US" dirty="0" err="1" smtClean="0">
                <a:solidFill>
                  <a:schemeClr val="tx2"/>
                </a:solidFill>
                <a:latin typeface="Arial" panose="020B0604020202020204" pitchFamily="34" charset="0"/>
                <a:cs typeface="Arial" panose="020B0604020202020204" pitchFamily="34" charset="0"/>
              </a:rPr>
              <a:t>chromato</a:t>
            </a:r>
            <a:r>
              <a:rPr lang="en-US" dirty="0" smtClean="0">
                <a:solidFill>
                  <a:schemeClr val="tx2"/>
                </a:solidFill>
                <a:latin typeface="Arial" panose="020B0604020202020204" pitchFamily="34" charset="0"/>
                <a:cs typeface="Arial" panose="020B0604020202020204" pitchFamily="34" charset="0"/>
              </a:rPr>
              <a:t>-gram</a:t>
            </a:r>
            <a:endParaRPr lang="en-US" baseline="30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05000" y="152400"/>
            <a:ext cx="7772400" cy="762000"/>
          </a:xfrm>
        </p:spPr>
        <p:txBody>
          <a:bodyPr/>
          <a:lstStyle/>
          <a:p>
            <a:r>
              <a:rPr lang="en-US" sz="4000"/>
              <a:t>Amino Acids</a:t>
            </a:r>
          </a:p>
        </p:txBody>
      </p:sp>
      <p:sp>
        <p:nvSpPr>
          <p:cNvPr id="72707" name="Rectangle 3"/>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en-US" sz="3200">
              <a:solidFill>
                <a:srgbClr val="000066"/>
              </a:solidFill>
              <a:latin typeface="Arial" pitchFamily="-111" charset="0"/>
            </a:endParaRPr>
          </a:p>
        </p:txBody>
      </p:sp>
      <p:pic>
        <p:nvPicPr>
          <p:cNvPr id="72708" name="Picture 7"/>
          <p:cNvPicPr>
            <a:picLocks noChangeAspect="1" noChangeArrowheads="1"/>
          </p:cNvPicPr>
          <p:nvPr/>
        </p:nvPicPr>
        <p:blipFill>
          <a:blip r:embed="rId3"/>
          <a:srcRect/>
          <a:stretch>
            <a:fillRect/>
          </a:stretch>
        </p:blipFill>
        <p:spPr bwMode="auto">
          <a:xfrm>
            <a:off x="3711575" y="228600"/>
            <a:ext cx="5280025" cy="6477000"/>
          </a:xfrm>
          <a:prstGeom prst="rect">
            <a:avLst/>
          </a:prstGeom>
          <a:noFill/>
          <a:ln w="28575">
            <a:noFill/>
            <a:miter lim="800000"/>
            <a:headEnd/>
            <a:tailEnd type="none" w="med" len="sm"/>
          </a:ln>
        </p:spPr>
      </p:pic>
      <p:sp>
        <p:nvSpPr>
          <p:cNvPr id="72709" name="Rectangle 8"/>
          <p:cNvSpPr>
            <a:spLocks noChangeArrowheads="1"/>
          </p:cNvSpPr>
          <p:nvPr/>
        </p:nvSpPr>
        <p:spPr bwMode="auto">
          <a:xfrm>
            <a:off x="152400" y="1066800"/>
            <a:ext cx="3505200" cy="5257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dirty="0" smtClean="0">
                <a:solidFill>
                  <a:srgbClr val="000066"/>
                </a:solidFill>
                <a:latin typeface="Arial" pitchFamily="-111" charset="0"/>
              </a:rPr>
              <a:t>20 amino acids</a:t>
            </a:r>
          </a:p>
          <a:p>
            <a:pPr marL="342900" indent="-342900">
              <a:spcBef>
                <a:spcPct val="20000"/>
              </a:spcBef>
              <a:buFontTx/>
              <a:buChar char="•"/>
            </a:pPr>
            <a:r>
              <a:rPr lang="en-US" sz="2400" dirty="0" smtClean="0">
                <a:solidFill>
                  <a:srgbClr val="000066"/>
                </a:solidFill>
                <a:latin typeface="Arial" pitchFamily="-111" charset="0"/>
              </a:rPr>
              <a:t>Building blocks of proteins</a:t>
            </a:r>
          </a:p>
          <a:p>
            <a:pPr marL="342900" indent="-342900">
              <a:spcBef>
                <a:spcPct val="20000"/>
              </a:spcBef>
              <a:buFontTx/>
              <a:buChar char="•"/>
            </a:pPr>
            <a:r>
              <a:rPr lang="en-US" sz="2400" dirty="0" smtClean="0">
                <a:solidFill>
                  <a:srgbClr val="000066"/>
                </a:solidFill>
                <a:latin typeface="Arial" pitchFamily="-111" charset="0"/>
              </a:rPr>
              <a:t>Known molecular weight</a:t>
            </a:r>
          </a:p>
          <a:p>
            <a:pPr marL="342900" indent="-342900">
              <a:spcBef>
                <a:spcPct val="20000"/>
              </a:spcBef>
              <a:buFontTx/>
              <a:buChar char="•"/>
            </a:pPr>
            <a:endParaRPr lang="en-US" sz="2400" dirty="0">
              <a:solidFill>
                <a:srgbClr val="000066"/>
              </a:solidFill>
              <a:latin typeface="Arial" pitchFamily="-111" charset="0"/>
            </a:endParaRPr>
          </a:p>
          <a:p>
            <a:pPr marL="342900" indent="-342900">
              <a:spcBef>
                <a:spcPct val="20000"/>
              </a:spcBef>
              <a:buFontTx/>
              <a:buChar char="•"/>
            </a:pPr>
            <a:r>
              <a:rPr lang="en-US" sz="2400" dirty="0" smtClean="0">
                <a:solidFill>
                  <a:srgbClr val="000066"/>
                </a:solidFill>
                <a:latin typeface="Arial" pitchFamily="-111" charset="0"/>
              </a:rPr>
              <a:t>Common template</a:t>
            </a:r>
          </a:p>
        </p:txBody>
      </p:sp>
      <p:pic>
        <p:nvPicPr>
          <p:cNvPr id="2" name="Picture 1"/>
          <p:cNvPicPr>
            <a:picLocks noChangeAspect="1"/>
          </p:cNvPicPr>
          <p:nvPr/>
        </p:nvPicPr>
        <p:blipFill>
          <a:blip r:embed="rId4"/>
          <a:stretch>
            <a:fillRect/>
          </a:stretch>
        </p:blipFill>
        <p:spPr>
          <a:xfrm>
            <a:off x="804865" y="4724400"/>
            <a:ext cx="2009445" cy="1574800"/>
          </a:xfrm>
          <a:prstGeom prst="rect">
            <a:avLst/>
          </a:prstGeom>
        </p:spPr>
      </p:pic>
      <p:sp>
        <p:nvSpPr>
          <p:cNvPr id="7" name="TextBox 6"/>
          <p:cNvSpPr txBox="1"/>
          <p:nvPr/>
        </p:nvSpPr>
        <p:spPr>
          <a:xfrm>
            <a:off x="586740" y="6221511"/>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Wikipedia, </a:t>
            </a:r>
            <a:r>
              <a:rPr lang="en-US" sz="1400" dirty="0" err="1" smtClean="0">
                <a:solidFill>
                  <a:schemeClr val="tx2"/>
                </a:solidFill>
                <a:latin typeface="Arial" panose="020B0604020202020204" pitchFamily="34" charset="0"/>
                <a:cs typeface="Arial" panose="020B0604020202020204" pitchFamily="34" charset="0"/>
              </a:rPr>
              <a:t>Yassine</a:t>
            </a:r>
            <a:r>
              <a:rPr lang="en-US" sz="1400" dirty="0" smtClean="0">
                <a:solidFill>
                  <a:schemeClr val="tx2"/>
                </a:solidFill>
                <a:latin typeface="Arial" panose="020B0604020202020204" pitchFamily="34" charset="0"/>
                <a:cs typeface="Arial" panose="020B0604020202020204" pitchFamily="34" charset="0"/>
              </a:rPr>
              <a:t> </a:t>
            </a:r>
            <a:r>
              <a:rPr lang="en-US" sz="1400" dirty="0" err="1" smtClean="0">
                <a:solidFill>
                  <a:schemeClr val="tx2"/>
                </a:solidFill>
                <a:latin typeface="Arial" panose="020B0604020202020204" pitchFamily="34" charset="0"/>
                <a:cs typeface="Arial" panose="020B0604020202020204" pitchFamily="34" charset="0"/>
              </a:rPr>
              <a:t>Mrabet</a:t>
            </a:r>
            <a:r>
              <a:rPr lang="en-US" sz="1400" dirty="0" smtClean="0">
                <a:solidFill>
                  <a:schemeClr val="tx2"/>
                </a:solidFill>
                <a:latin typeface="Arial" panose="020B0604020202020204" pitchFamily="34" charset="0"/>
                <a:cs typeface="Arial" panose="020B0604020202020204" pitchFamily="34" charset="0"/>
              </a:rPr>
              <a:t>  </a:t>
            </a:r>
            <a:endParaRPr lang="en-US" sz="1400" dirty="0">
              <a:solidFill>
                <a:schemeClr val="tx2"/>
              </a:solidFill>
              <a:latin typeface="Arial" panose="020B0604020202020204" pitchFamily="34" charset="0"/>
              <a:cs typeface="Arial" panose="020B0604020202020204" pitchFamily="34" charset="0"/>
            </a:endParaRPr>
          </a:p>
        </p:txBody>
      </p:sp>
      <p:sp>
        <p:nvSpPr>
          <p:cNvPr id="8" name="Text Box 10"/>
          <p:cNvSpPr txBox="1">
            <a:spLocks noChangeArrowheads="1"/>
          </p:cNvSpPr>
          <p:nvPr/>
        </p:nvSpPr>
        <p:spPr bwMode="auto">
          <a:xfrm>
            <a:off x="2133600" y="4038600"/>
            <a:ext cx="1476387"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err="1" smtClean="0">
                <a:solidFill>
                  <a:schemeClr val="tx2"/>
                </a:solidFill>
                <a:latin typeface="Arial" panose="020B0604020202020204" pitchFamily="34" charset="0"/>
                <a:cs typeface="Arial" panose="020B0604020202020204" pitchFamily="34" charset="0"/>
              </a:rPr>
              <a:t>Carboxy</a:t>
            </a:r>
            <a:r>
              <a:rPr lang="en-US" dirty="0" smtClean="0">
                <a:solidFill>
                  <a:schemeClr val="tx2"/>
                </a:solidFill>
                <a:latin typeface="Arial" panose="020B0604020202020204" pitchFamily="34" charset="0"/>
                <a:cs typeface="Arial" panose="020B0604020202020204" pitchFamily="34" charset="0"/>
              </a:rPr>
              <a:t>-terminal</a:t>
            </a:r>
            <a:endParaRPr lang="en-US" dirty="0">
              <a:solidFill>
                <a:schemeClr val="tx2"/>
              </a:solidFill>
              <a:latin typeface="Arial" panose="020B0604020202020204" pitchFamily="34" charset="0"/>
              <a:cs typeface="Arial" panose="020B0604020202020204" pitchFamily="34" charset="0"/>
            </a:endParaRPr>
          </a:p>
        </p:txBody>
      </p:sp>
      <p:sp>
        <p:nvSpPr>
          <p:cNvPr id="9" name="Text Box 10"/>
          <p:cNvSpPr txBox="1">
            <a:spLocks noChangeArrowheads="1"/>
          </p:cNvSpPr>
          <p:nvPr/>
        </p:nvSpPr>
        <p:spPr bwMode="auto">
          <a:xfrm>
            <a:off x="-87111" y="4038600"/>
            <a:ext cx="1476387" cy="707886"/>
          </a:xfrm>
          <a:prstGeom prst="rect">
            <a:avLst/>
          </a:prstGeom>
          <a:noFill/>
          <a:ln w="28575">
            <a:noFill/>
            <a:miter lim="800000"/>
            <a:headEnd/>
            <a:tailEnd type="none" w="med" len="sm"/>
          </a:ln>
        </p:spPr>
        <p:txBody>
          <a:bodyPr wrap="square">
            <a:prstTxWarp prst="textNoShape">
              <a:avLst/>
            </a:prstTxWarp>
            <a:spAutoFit/>
          </a:bodyPr>
          <a:lstStyle/>
          <a:p>
            <a:pPr algn="ctr"/>
            <a:r>
              <a:rPr lang="en-US" dirty="0" smtClean="0">
                <a:solidFill>
                  <a:schemeClr val="tx2"/>
                </a:solidFill>
                <a:latin typeface="Arial" panose="020B0604020202020204" pitchFamily="34" charset="0"/>
                <a:cs typeface="Arial" panose="020B0604020202020204" pitchFamily="34" charset="0"/>
              </a:rPr>
              <a:t>Amino-terminal</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89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0" y="5125720"/>
            <a:ext cx="5542280" cy="1828800"/>
            <a:chOff x="3657600" y="5125720"/>
            <a:chExt cx="5542280" cy="1828800"/>
          </a:xfrm>
        </p:grpSpPr>
        <p:pic>
          <p:nvPicPr>
            <p:cNvPr id="11266" name="Picture 2" descr="The abc's (and xyz's) of peptide sequencing"/>
            <p:cNvPicPr>
              <a:picLocks noChangeAspect="1" noChangeArrowheads="1"/>
            </p:cNvPicPr>
            <p:nvPr/>
          </p:nvPicPr>
          <p:blipFill rotWithShape="1">
            <a:blip r:embed="rId3">
              <a:extLst>
                <a:ext uri="{28A0092B-C50C-407E-A947-70E740481C1C}">
                  <a14:useLocalDpi xmlns:a14="http://schemas.microsoft.com/office/drawing/2010/main" val="0"/>
                </a:ext>
              </a:extLst>
            </a:blip>
            <a:srcRect t="44818" r="3022" b="17162"/>
            <a:stretch/>
          </p:blipFill>
          <p:spPr bwMode="auto">
            <a:xfrm>
              <a:off x="3657600" y="5125720"/>
              <a:ext cx="554228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5303910"/>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2" name="Title 1"/>
          <p:cNvSpPr>
            <a:spLocks noGrp="1"/>
          </p:cNvSpPr>
          <p:nvPr>
            <p:ph type="title"/>
          </p:nvPr>
        </p:nvSpPr>
        <p:spPr>
          <a:xfrm>
            <a:off x="685800" y="16934"/>
            <a:ext cx="7772400" cy="1143000"/>
          </a:xfrm>
        </p:spPr>
        <p:txBody>
          <a:bodyPr/>
          <a:lstStyle/>
          <a:p>
            <a:r>
              <a:rPr lang="en-US" dirty="0" smtClean="0"/>
              <a:t>Peptide fragmentation</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8</a:t>
            </a:fld>
            <a:endParaRPr lang="en-US"/>
          </a:p>
        </p:txBody>
      </p:sp>
      <p:sp>
        <p:nvSpPr>
          <p:cNvPr id="6" name="Rectangle 3"/>
          <p:cNvSpPr txBox="1">
            <a:spLocks noChangeArrowheads="1"/>
          </p:cNvSpPr>
          <p:nvPr/>
        </p:nvSpPr>
        <p:spPr bwMode="auto">
          <a:xfrm>
            <a:off x="4191000" y="1184253"/>
            <a:ext cx="464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smtClean="0"/>
              <a:t>Select similar peptides from MS</a:t>
            </a:r>
            <a:r>
              <a:rPr lang="en-US" sz="2800" kern="0" baseline="30000" dirty="0" smtClean="0"/>
              <a:t>1</a:t>
            </a:r>
          </a:p>
          <a:p>
            <a:endParaRPr lang="en-US" sz="2800" kern="0" dirty="0" smtClean="0"/>
          </a:p>
          <a:p>
            <a:r>
              <a:rPr lang="en-US" sz="2800" kern="0" dirty="0" smtClean="0"/>
              <a:t>Fragment with high energy collisions</a:t>
            </a:r>
          </a:p>
          <a:p>
            <a:endParaRPr lang="en-US" sz="2800" kern="0" dirty="0"/>
          </a:p>
          <a:p>
            <a:r>
              <a:rPr lang="en-US" sz="2800" kern="0" dirty="0" smtClean="0"/>
              <a:t>Break peptide bonds</a:t>
            </a:r>
            <a:endParaRPr lang="en-US" sz="2800" kern="0" dirty="0"/>
          </a:p>
        </p:txBody>
      </p:sp>
      <p:pic>
        <p:nvPicPr>
          <p:cNvPr id="3" name="Picture 2"/>
          <p:cNvPicPr>
            <a:picLocks noChangeAspect="1"/>
          </p:cNvPicPr>
          <p:nvPr/>
        </p:nvPicPr>
        <p:blipFill>
          <a:blip r:embed="rId4"/>
          <a:stretch>
            <a:fillRect/>
          </a:stretch>
        </p:blipFill>
        <p:spPr>
          <a:xfrm>
            <a:off x="0" y="1524000"/>
            <a:ext cx="4162425" cy="3344171"/>
          </a:xfrm>
          <a:prstGeom prst="rect">
            <a:avLst/>
          </a:prstGeom>
        </p:spPr>
      </p:pic>
      <p:sp>
        <p:nvSpPr>
          <p:cNvPr id="7" name="TextBox 6"/>
          <p:cNvSpPr txBox="1"/>
          <p:nvPr/>
        </p:nvSpPr>
        <p:spPr>
          <a:xfrm>
            <a:off x="990600" y="4721423"/>
            <a:ext cx="2445696"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Wikipedia, </a:t>
            </a:r>
            <a:r>
              <a:rPr lang="en-US" sz="1400" dirty="0" err="1" smtClean="0">
                <a:solidFill>
                  <a:schemeClr val="tx2"/>
                </a:solidFill>
                <a:latin typeface="Arial" panose="020B0604020202020204" pitchFamily="34" charset="0"/>
                <a:cs typeface="Arial" panose="020B0604020202020204" pitchFamily="34" charset="0"/>
              </a:rPr>
              <a:t>Yassine</a:t>
            </a:r>
            <a:r>
              <a:rPr lang="en-US" sz="1400" dirty="0" smtClean="0">
                <a:solidFill>
                  <a:schemeClr val="tx2"/>
                </a:solidFill>
                <a:latin typeface="Arial" panose="020B0604020202020204" pitchFamily="34" charset="0"/>
                <a:cs typeface="Arial" panose="020B0604020202020204" pitchFamily="34" charset="0"/>
              </a:rPr>
              <a:t> </a:t>
            </a:r>
            <a:r>
              <a:rPr lang="en-US" sz="1400" dirty="0" err="1" smtClean="0">
                <a:solidFill>
                  <a:schemeClr val="tx2"/>
                </a:solidFill>
                <a:latin typeface="Arial" panose="020B0604020202020204" pitchFamily="34" charset="0"/>
                <a:cs typeface="Arial" panose="020B0604020202020204" pitchFamily="34" charset="0"/>
              </a:rPr>
              <a:t>Mrabet</a:t>
            </a:r>
            <a:r>
              <a:rPr lang="en-US" sz="1400" dirty="0" smtClean="0">
                <a:solidFill>
                  <a:schemeClr val="tx2"/>
                </a:solidFill>
                <a:latin typeface="Arial" panose="020B0604020202020204" pitchFamily="34" charset="0"/>
                <a:cs typeface="Arial" panose="020B0604020202020204" pitchFamily="34" charset="0"/>
              </a:rPr>
              <a:t>  </a:t>
            </a:r>
            <a:endParaRPr lang="en-US" sz="1400" dirty="0">
              <a:solidFill>
                <a:schemeClr val="tx2"/>
              </a:solidFill>
              <a:latin typeface="Arial" panose="020B0604020202020204" pitchFamily="34" charset="0"/>
              <a:cs typeface="Arial" panose="020B0604020202020204" pitchFamily="34" charset="0"/>
            </a:endParaRPr>
          </a:p>
        </p:txBody>
      </p:sp>
      <p:sp>
        <p:nvSpPr>
          <p:cNvPr id="8" name="Text Box 10"/>
          <p:cNvSpPr txBox="1">
            <a:spLocks noChangeArrowheads="1"/>
          </p:cNvSpPr>
          <p:nvPr/>
        </p:nvSpPr>
        <p:spPr bwMode="auto">
          <a:xfrm>
            <a:off x="39701" y="1066800"/>
            <a:ext cx="408302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Peptide bond</a:t>
            </a:r>
            <a:endParaRPr lang="en-US" sz="2400" dirty="0">
              <a:solidFill>
                <a:schemeClr val="tx2"/>
              </a:solidFill>
              <a:latin typeface="Arial" panose="020B0604020202020204" pitchFamily="34" charset="0"/>
              <a:cs typeface="Arial" panose="020B0604020202020204" pitchFamily="34" charset="0"/>
            </a:endParaRPr>
          </a:p>
        </p:txBody>
      </p:sp>
      <p:sp>
        <p:nvSpPr>
          <p:cNvPr id="12" name="Text Box 10"/>
          <p:cNvSpPr txBox="1">
            <a:spLocks noChangeArrowheads="1"/>
          </p:cNvSpPr>
          <p:nvPr/>
        </p:nvSpPr>
        <p:spPr bwMode="auto">
          <a:xfrm>
            <a:off x="65101" y="5299053"/>
            <a:ext cx="3821099" cy="1169551"/>
          </a:xfrm>
          <a:prstGeom prst="rect">
            <a:avLst/>
          </a:prstGeom>
          <a:noFill/>
          <a:ln w="28575">
            <a:noFill/>
            <a:miter lim="800000"/>
            <a:headEnd/>
            <a:tailEnd type="none" w="med" len="sm"/>
          </a:ln>
        </p:spPr>
        <p:txBody>
          <a:bodyPr wrap="square">
            <a:prstTxWarp prst="textNoShape">
              <a:avLst/>
            </a:prstTxWarp>
            <a:spAutoFit/>
          </a:bodyPr>
          <a:lstStyle/>
          <a:p>
            <a:r>
              <a:rPr lang="en-US" dirty="0" smtClean="0">
                <a:solidFill>
                  <a:schemeClr val="tx2"/>
                </a:solidFill>
                <a:latin typeface="Arial" panose="020B0604020202020204" pitchFamily="34" charset="0"/>
                <a:cs typeface="Arial" panose="020B0604020202020204" pitchFamily="34" charset="0"/>
              </a:rPr>
              <a:t>Charge </a:t>
            </a:r>
            <a:r>
              <a:rPr lang="en-US" dirty="0">
                <a:solidFill>
                  <a:schemeClr val="tx2"/>
                </a:solidFill>
                <a:latin typeface="Arial" panose="020B0604020202020204" pitchFamily="34" charset="0"/>
                <a:cs typeface="Arial" panose="020B0604020202020204" pitchFamily="34" charset="0"/>
              </a:rPr>
              <a:t>on amino-terminal </a:t>
            </a:r>
            <a:r>
              <a:rPr lang="en-US" dirty="0" smtClean="0">
                <a:solidFill>
                  <a:schemeClr val="tx2"/>
                </a:solidFill>
                <a:latin typeface="Arial" panose="020B0604020202020204" pitchFamily="34" charset="0"/>
                <a:cs typeface="Arial" panose="020B0604020202020204" pitchFamily="34" charset="0"/>
              </a:rPr>
              <a:t>(b) </a:t>
            </a:r>
            <a:r>
              <a:rPr lang="en-US" dirty="0">
                <a:solidFill>
                  <a:schemeClr val="tx2"/>
                </a:solidFill>
                <a:latin typeface="Arial" panose="020B0604020202020204" pitchFamily="34" charset="0"/>
                <a:cs typeface="Arial" panose="020B0604020202020204" pitchFamily="34" charset="0"/>
              </a:rPr>
              <a:t>or </a:t>
            </a:r>
            <a:r>
              <a:rPr lang="en-US" dirty="0" err="1" smtClean="0">
                <a:solidFill>
                  <a:schemeClr val="tx2"/>
                </a:solidFill>
                <a:latin typeface="Arial" panose="020B0604020202020204" pitchFamily="34" charset="0"/>
                <a:cs typeface="Arial" panose="020B0604020202020204" pitchFamily="34" charset="0"/>
              </a:rPr>
              <a:t>carboxy</a:t>
            </a:r>
            <a:r>
              <a:rPr lang="en-US" dirty="0" smtClean="0">
                <a:solidFill>
                  <a:schemeClr val="tx2"/>
                </a:solidFill>
                <a:latin typeface="Arial" panose="020B0604020202020204" pitchFamily="34" charset="0"/>
                <a:cs typeface="Arial" panose="020B0604020202020204" pitchFamily="34" charset="0"/>
              </a:rPr>
              <a:t>-terminal fragment (y)</a:t>
            </a:r>
          </a:p>
          <a:p>
            <a:endParaRPr lang="en-US" sz="1000" dirty="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Subscript = # R groups retained</a:t>
            </a:r>
          </a:p>
        </p:txBody>
      </p:sp>
      <p:sp>
        <p:nvSpPr>
          <p:cNvPr id="13" name="TextBox 12"/>
          <p:cNvSpPr txBox="1"/>
          <p:nvPr/>
        </p:nvSpPr>
        <p:spPr>
          <a:xfrm>
            <a:off x="965200" y="6553916"/>
            <a:ext cx="3817296"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Steen and </a:t>
            </a:r>
            <a:r>
              <a:rPr lang="en-US" sz="1400" dirty="0">
                <a:solidFill>
                  <a:schemeClr val="tx2"/>
                </a:solidFill>
                <a:latin typeface="Arial" panose="020B0604020202020204" pitchFamily="34" charset="0"/>
                <a:cs typeface="Arial" panose="020B0604020202020204" pitchFamily="34" charset="0"/>
              </a:rPr>
              <a:t>Mann </a:t>
            </a:r>
            <a:r>
              <a:rPr lang="en-US" sz="1400" i="1" dirty="0" smtClean="0">
                <a:solidFill>
                  <a:schemeClr val="tx2"/>
                </a:solidFill>
                <a:latin typeface="Arial" panose="020B0604020202020204" pitchFamily="34" charset="0"/>
                <a:cs typeface="Arial" panose="020B0604020202020204" pitchFamily="34" charset="0"/>
              </a:rPr>
              <a:t>Nat Rev </a:t>
            </a:r>
            <a:r>
              <a:rPr lang="en-US" sz="1400" i="1" dirty="0" err="1" smtClean="0">
                <a:solidFill>
                  <a:schemeClr val="tx2"/>
                </a:solidFill>
                <a:latin typeface="Arial" panose="020B0604020202020204" pitchFamily="34" charset="0"/>
                <a:cs typeface="Arial" panose="020B0604020202020204" pitchFamily="34" charset="0"/>
              </a:rPr>
              <a:t>Mol</a:t>
            </a:r>
            <a:r>
              <a:rPr lang="en-US" sz="1400" i="1" dirty="0" smtClean="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Cell </a:t>
            </a:r>
            <a:r>
              <a:rPr lang="en-US" sz="1400" i="1" dirty="0" err="1" smtClean="0">
                <a:solidFill>
                  <a:schemeClr val="tx2"/>
                </a:solidFill>
                <a:latin typeface="Arial" panose="020B0604020202020204" pitchFamily="34" charset="0"/>
                <a:cs typeface="Arial" panose="020B0604020202020204" pitchFamily="34" charset="0"/>
              </a:rPr>
              <a:t>Biol</a:t>
            </a:r>
            <a:r>
              <a:rPr lang="en-US" sz="1400" i="1" dirty="0" smtClean="0">
                <a:solidFill>
                  <a:schemeClr val="tx2"/>
                </a:solidFill>
                <a:latin typeface="Arial" panose="020B0604020202020204" pitchFamily="34" charset="0"/>
                <a:cs typeface="Arial" panose="020B0604020202020204" pitchFamily="34" charset="0"/>
              </a:rPr>
              <a:t> </a:t>
            </a:r>
            <a:r>
              <a:rPr lang="en-US" sz="1400" dirty="0" smtClean="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7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smtClean="0"/>
              <a:t>Mass spectra</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9</a:t>
            </a:fld>
            <a:endParaRPr lang="en-US"/>
          </a:p>
        </p:txBody>
      </p:sp>
      <p:sp>
        <p:nvSpPr>
          <p:cNvPr id="7" name="TextBox 6"/>
          <p:cNvSpPr txBox="1"/>
          <p:nvPr/>
        </p:nvSpPr>
        <p:spPr>
          <a:xfrm>
            <a:off x="-20320" y="4264223"/>
            <a:ext cx="3817296" cy="307777"/>
          </a:xfrm>
          <a:prstGeom prst="rect">
            <a:avLst/>
          </a:prstGeom>
          <a:noFill/>
        </p:spPr>
        <p:txBody>
          <a:bodyPr wrap="square" rtlCol="0">
            <a:spAutoFit/>
          </a:bodyPr>
          <a:lstStyle/>
          <a:p>
            <a:r>
              <a:rPr lang="en-US" sz="1400" dirty="0" smtClean="0">
                <a:solidFill>
                  <a:schemeClr val="tx2"/>
                </a:solidFill>
                <a:latin typeface="Arial" panose="020B0604020202020204" pitchFamily="34" charset="0"/>
                <a:cs typeface="Arial" panose="020B0604020202020204" pitchFamily="34" charset="0"/>
              </a:rPr>
              <a:t>Steen and </a:t>
            </a:r>
            <a:r>
              <a:rPr lang="en-US" sz="1400" dirty="0">
                <a:solidFill>
                  <a:schemeClr val="tx2"/>
                </a:solidFill>
                <a:latin typeface="Arial" panose="020B0604020202020204" pitchFamily="34" charset="0"/>
                <a:cs typeface="Arial" panose="020B0604020202020204" pitchFamily="34" charset="0"/>
              </a:rPr>
              <a:t>Mann </a:t>
            </a:r>
            <a:r>
              <a:rPr lang="en-US" sz="1400" i="1" dirty="0" smtClean="0">
                <a:solidFill>
                  <a:schemeClr val="tx2"/>
                </a:solidFill>
                <a:latin typeface="Arial" panose="020B0604020202020204" pitchFamily="34" charset="0"/>
                <a:cs typeface="Arial" panose="020B0604020202020204" pitchFamily="34" charset="0"/>
              </a:rPr>
              <a:t>Nat Rev </a:t>
            </a:r>
            <a:r>
              <a:rPr lang="en-US" sz="1400" i="1" dirty="0" err="1" smtClean="0">
                <a:solidFill>
                  <a:schemeClr val="tx2"/>
                </a:solidFill>
                <a:latin typeface="Arial" panose="020B0604020202020204" pitchFamily="34" charset="0"/>
                <a:cs typeface="Arial" panose="020B0604020202020204" pitchFamily="34" charset="0"/>
              </a:rPr>
              <a:t>Mol</a:t>
            </a:r>
            <a:r>
              <a:rPr lang="en-US" sz="1400" i="1" dirty="0" smtClean="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Cell </a:t>
            </a:r>
            <a:r>
              <a:rPr lang="en-US" sz="1400" i="1" dirty="0" err="1" smtClean="0">
                <a:solidFill>
                  <a:schemeClr val="tx2"/>
                </a:solidFill>
                <a:latin typeface="Arial" panose="020B0604020202020204" pitchFamily="34" charset="0"/>
                <a:cs typeface="Arial" panose="020B0604020202020204" pitchFamily="34" charset="0"/>
              </a:rPr>
              <a:t>Biol</a:t>
            </a:r>
            <a:r>
              <a:rPr lang="en-US" sz="1400" i="1" dirty="0" smtClean="0">
                <a:solidFill>
                  <a:schemeClr val="tx2"/>
                </a:solidFill>
                <a:latin typeface="Arial" panose="020B0604020202020204" pitchFamily="34" charset="0"/>
                <a:cs typeface="Arial" panose="020B0604020202020204" pitchFamily="34" charset="0"/>
              </a:rPr>
              <a:t> </a:t>
            </a:r>
            <a:r>
              <a:rPr lang="en-US" sz="1400" dirty="0" smtClean="0">
                <a:solidFill>
                  <a:schemeClr val="tx2"/>
                </a:solidFill>
                <a:latin typeface="Arial" panose="020B0604020202020204" pitchFamily="34" charset="0"/>
                <a:cs typeface="Arial" panose="020B0604020202020204" pitchFamily="34" charset="0"/>
              </a:rPr>
              <a:t>2004</a:t>
            </a:r>
            <a:endParaRPr lang="en-US" sz="1400" i="1" dirty="0">
              <a:solidFill>
                <a:schemeClr val="tx2"/>
              </a:solidFill>
              <a:latin typeface="Arial" panose="020B0604020202020204" pitchFamily="34" charset="0"/>
              <a:cs typeface="Arial" panose="020B0604020202020204" pitchFamily="34" charset="0"/>
            </a:endParaRPr>
          </a:p>
        </p:txBody>
      </p:sp>
      <p:grpSp>
        <p:nvGrpSpPr>
          <p:cNvPr id="12" name="Group 11"/>
          <p:cNvGrpSpPr/>
          <p:nvPr/>
        </p:nvGrpSpPr>
        <p:grpSpPr>
          <a:xfrm>
            <a:off x="-260699" y="866225"/>
            <a:ext cx="4875031" cy="3397998"/>
            <a:chOff x="-260699" y="1267136"/>
            <a:chExt cx="4875031" cy="3397998"/>
          </a:xfrm>
        </p:grpSpPr>
        <p:pic>
          <p:nvPicPr>
            <p:cNvPr id="3" name="Picture 2"/>
            <p:cNvPicPr>
              <a:picLocks noChangeAspect="1"/>
            </p:cNvPicPr>
            <p:nvPr/>
          </p:nvPicPr>
          <p:blipFill>
            <a:blip r:embed="rId3"/>
            <a:stretch>
              <a:fillRect/>
            </a:stretch>
          </p:blipFill>
          <p:spPr>
            <a:xfrm>
              <a:off x="4232" y="1609514"/>
              <a:ext cx="4610100" cy="3055620"/>
            </a:xfrm>
            <a:prstGeom prst="rect">
              <a:avLst/>
            </a:prstGeom>
          </p:spPr>
        </p:pic>
        <p:sp>
          <p:nvSpPr>
            <p:cNvPr id="10" name="Rectangle 9"/>
            <p:cNvSpPr/>
            <p:nvPr/>
          </p:nvSpPr>
          <p:spPr>
            <a:xfrm>
              <a:off x="-20320" y="1547055"/>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Text Box 10"/>
            <p:cNvSpPr txBox="1">
              <a:spLocks noChangeArrowheads="1"/>
            </p:cNvSpPr>
            <p:nvPr/>
          </p:nvSpPr>
          <p:spPr bwMode="auto">
            <a:xfrm>
              <a:off x="-260699" y="1267136"/>
              <a:ext cx="121143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MS</a:t>
              </a:r>
              <a:r>
                <a:rPr lang="en-US" sz="2400" baseline="30000" dirty="0" smtClean="0">
                  <a:solidFill>
                    <a:schemeClr val="tx2"/>
                  </a:solidFill>
                  <a:latin typeface="Arial" panose="020B0604020202020204" pitchFamily="34" charset="0"/>
                  <a:cs typeface="Arial" panose="020B0604020202020204" pitchFamily="34" charset="0"/>
                </a:rPr>
                <a:t>1</a:t>
              </a:r>
              <a:endParaRPr lang="en-US" sz="2400" baseline="30000" dirty="0">
                <a:solidFill>
                  <a:schemeClr val="tx2"/>
                </a:solidFill>
                <a:latin typeface="Arial" panose="020B0604020202020204" pitchFamily="34" charset="0"/>
                <a:cs typeface="Arial" panose="020B0604020202020204" pitchFamily="34" charset="0"/>
              </a:endParaRPr>
            </a:p>
          </p:txBody>
        </p:sp>
      </p:grpSp>
      <p:grpSp>
        <p:nvGrpSpPr>
          <p:cNvPr id="13" name="Group 12"/>
          <p:cNvGrpSpPr/>
          <p:nvPr/>
        </p:nvGrpSpPr>
        <p:grpSpPr>
          <a:xfrm>
            <a:off x="4547448" y="2372650"/>
            <a:ext cx="4872568" cy="3587884"/>
            <a:chOff x="4547448" y="1212716"/>
            <a:chExt cx="4872568" cy="3587884"/>
          </a:xfrm>
        </p:grpSpPr>
        <p:pic>
          <p:nvPicPr>
            <p:cNvPr id="5" name="Picture 4"/>
            <p:cNvPicPr>
              <a:picLocks noChangeAspect="1"/>
            </p:cNvPicPr>
            <p:nvPr/>
          </p:nvPicPr>
          <p:blipFill>
            <a:blip r:embed="rId4"/>
            <a:stretch>
              <a:fillRect/>
            </a:stretch>
          </p:blipFill>
          <p:spPr>
            <a:xfrm>
              <a:off x="4572000" y="1676400"/>
              <a:ext cx="4572000" cy="3124200"/>
            </a:xfrm>
            <a:prstGeom prst="rect">
              <a:avLst/>
            </a:prstGeom>
          </p:spPr>
        </p:pic>
        <p:sp>
          <p:nvSpPr>
            <p:cNvPr id="9" name="Text Box 10"/>
            <p:cNvSpPr txBox="1">
              <a:spLocks noChangeArrowheads="1"/>
            </p:cNvSpPr>
            <p:nvPr/>
          </p:nvSpPr>
          <p:spPr bwMode="auto">
            <a:xfrm>
              <a:off x="8208585" y="1212716"/>
              <a:ext cx="1211431"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MS</a:t>
              </a:r>
              <a:r>
                <a:rPr lang="en-US" sz="2400" baseline="30000" dirty="0" smtClean="0">
                  <a:solidFill>
                    <a:schemeClr val="tx2"/>
                  </a:solidFill>
                  <a:latin typeface="Arial" panose="020B0604020202020204" pitchFamily="34" charset="0"/>
                  <a:cs typeface="Arial" panose="020B0604020202020204" pitchFamily="34" charset="0"/>
                </a:rPr>
                <a:t>2</a:t>
              </a:r>
              <a:endParaRPr lang="en-US" sz="2400" baseline="30000"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4547448" y="1634799"/>
              <a:ext cx="304800" cy="25869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4" name="Text Box 10"/>
          <p:cNvSpPr txBox="1">
            <a:spLocks noChangeArrowheads="1"/>
          </p:cNvSpPr>
          <p:nvPr/>
        </p:nvSpPr>
        <p:spPr bwMode="auto">
          <a:xfrm>
            <a:off x="334856" y="4998720"/>
            <a:ext cx="3594423" cy="461665"/>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Mass-to-charge ratio</a:t>
            </a:r>
            <a:endParaRPr lang="en-US" sz="2400" dirty="0">
              <a:solidFill>
                <a:schemeClr val="tx2"/>
              </a:solidFill>
              <a:latin typeface="Arial" panose="020B0604020202020204" pitchFamily="34" charset="0"/>
              <a:cs typeface="Arial" panose="020B0604020202020204" pitchFamily="34" charset="0"/>
            </a:endParaRPr>
          </a:p>
        </p:txBody>
      </p:sp>
      <p:sp>
        <p:nvSpPr>
          <p:cNvPr id="15" name="Line 13"/>
          <p:cNvSpPr>
            <a:spLocks noChangeShapeType="1"/>
          </p:cNvSpPr>
          <p:nvPr/>
        </p:nvSpPr>
        <p:spPr bwMode="auto">
          <a:xfrm flipV="1">
            <a:off x="3352800" y="4326682"/>
            <a:ext cx="943184" cy="702518"/>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6" name="Text Box 10"/>
          <p:cNvSpPr txBox="1">
            <a:spLocks noChangeArrowheads="1"/>
          </p:cNvSpPr>
          <p:nvPr/>
        </p:nvSpPr>
        <p:spPr bwMode="auto">
          <a:xfrm>
            <a:off x="457201" y="6055817"/>
            <a:ext cx="6410244" cy="830997"/>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Spectrum contains information about amino acid sequence, fragment at different bonds </a:t>
            </a:r>
            <a:endParaRPr lang="en-US" sz="2400" dirty="0">
              <a:solidFill>
                <a:schemeClr val="tx2"/>
              </a:solidFill>
              <a:latin typeface="Arial" panose="020B0604020202020204" pitchFamily="34" charset="0"/>
              <a:cs typeface="Arial" panose="020B0604020202020204" pitchFamily="34" charset="0"/>
            </a:endParaRPr>
          </a:p>
        </p:txBody>
      </p:sp>
      <p:sp>
        <p:nvSpPr>
          <p:cNvPr id="17" name="Line 13"/>
          <p:cNvSpPr>
            <a:spLocks noChangeShapeType="1"/>
          </p:cNvSpPr>
          <p:nvPr/>
        </p:nvSpPr>
        <p:spPr bwMode="auto">
          <a:xfrm flipV="1">
            <a:off x="6756400" y="6055817"/>
            <a:ext cx="635000" cy="435680"/>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8" name="Line 13"/>
          <p:cNvSpPr>
            <a:spLocks noChangeShapeType="1"/>
          </p:cNvSpPr>
          <p:nvPr/>
        </p:nvSpPr>
        <p:spPr bwMode="auto">
          <a:xfrm>
            <a:off x="3833604" y="1816950"/>
            <a:ext cx="1347995" cy="1008263"/>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9" name="Text Box 10"/>
          <p:cNvSpPr txBox="1">
            <a:spLocks noChangeArrowheads="1"/>
          </p:cNvSpPr>
          <p:nvPr/>
        </p:nvSpPr>
        <p:spPr bwMode="auto">
          <a:xfrm>
            <a:off x="4163061" y="1620734"/>
            <a:ext cx="3508737" cy="830997"/>
          </a:xfrm>
          <a:prstGeom prst="rect">
            <a:avLst/>
          </a:prstGeom>
          <a:noFill/>
          <a:ln w="28575">
            <a:noFill/>
            <a:miter lim="800000"/>
            <a:headEnd/>
            <a:tailEnd type="none" w="med" len="sm"/>
          </a:ln>
        </p:spPr>
        <p:txBody>
          <a:bodyPr wrap="square">
            <a:prstTxWarp prst="textNoShape">
              <a:avLst/>
            </a:prstTxWarp>
            <a:spAutoFit/>
          </a:bodyPr>
          <a:lstStyle/>
          <a:p>
            <a:pPr algn="ctr"/>
            <a:r>
              <a:rPr lang="en-US" sz="2400" dirty="0" smtClean="0">
                <a:solidFill>
                  <a:schemeClr val="tx2"/>
                </a:solidFill>
                <a:latin typeface="Arial" panose="020B0604020202020204" pitchFamily="34" charset="0"/>
                <a:cs typeface="Arial" panose="020B0604020202020204" pitchFamily="34" charset="0"/>
              </a:rPr>
              <a:t>Fragment and analyze one precursor ion</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51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6">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66"/>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cmpd="sng">
          <a:solidFill>
            <a:srgbClr val="000066"/>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83973</TotalTime>
  <Words>786</Words>
  <Application>Microsoft Office PowerPoint</Application>
  <PresentationFormat>On-screen Show (4:3)</PresentationFormat>
  <Paragraphs>233</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ＭＳ Ｐゴシック</vt:lpstr>
      <vt:lpstr>Arial</vt:lpstr>
      <vt:lpstr>Calibri</vt:lpstr>
      <vt:lpstr>Times New Roman</vt:lpstr>
      <vt:lpstr>Blank Presentation</vt:lpstr>
      <vt:lpstr>1_Blank Presentation</vt:lpstr>
      <vt:lpstr>Mass spectrometry-based proteomics</vt:lpstr>
      <vt:lpstr>Goals for lecture</vt:lpstr>
      <vt:lpstr>Mass spectrometry uses</vt:lpstr>
      <vt:lpstr>Advantages of proteomics</vt:lpstr>
      <vt:lpstr>Estimating protein levels from gene expression</vt:lpstr>
      <vt:lpstr>Mass spectrometry workflow</vt:lpstr>
      <vt:lpstr>Amino Acids</vt:lpstr>
      <vt:lpstr>Peptide fragmentation</vt:lpstr>
      <vt:lpstr>Mass spectra</vt:lpstr>
      <vt:lpstr>From spectra to peptides</vt:lpstr>
      <vt:lpstr>Sequence database search</vt:lpstr>
      <vt:lpstr>SEQUEST</vt:lpstr>
      <vt:lpstr>Fast SEQUEST</vt:lpstr>
      <vt:lpstr>PSM significance</vt:lpstr>
      <vt:lpstr>Target-decoy strategy</vt:lpstr>
      <vt:lpstr>Identifying proteins</vt:lpstr>
      <vt:lpstr>Mass spectrometry versus RNA-seq</vt:lpstr>
      <vt:lpstr>Protein-protein interactions</vt:lpstr>
      <vt:lpstr>Protein-protein interactions</vt:lpstr>
      <vt:lpstr>Post-translational modifications (PTMs)</vt:lpstr>
      <vt:lpstr>Phosphoproteomics example</vt:lpstr>
      <vt:lpstr>Phosphoproteomics interpretation</vt:lpstr>
      <vt:lpstr>Mass spectrometry replicates</vt:lpstr>
      <vt:lpstr>Data independent acquisition</vt:lpstr>
      <vt:lpstr>Mass spectrometry summary</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spectrometry</dc:title>
  <dc:creator>Gitter, Tony</dc:creator>
  <cp:lastModifiedBy>Gitter, Tony</cp:lastModifiedBy>
  <cp:revision>1359</cp:revision>
  <cp:lastPrinted>2011-04-28T20:18:42Z</cp:lastPrinted>
  <dcterms:created xsi:type="dcterms:W3CDTF">2011-04-26T20:24:20Z</dcterms:created>
  <dcterms:modified xsi:type="dcterms:W3CDTF">2018-04-10T21:15:55Z</dcterms:modified>
</cp:coreProperties>
</file>