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721" r:id="rId2"/>
    <p:sldId id="765" r:id="rId3"/>
    <p:sldId id="766" r:id="rId4"/>
    <p:sldId id="767" r:id="rId5"/>
    <p:sldId id="768" r:id="rId6"/>
    <p:sldId id="770" r:id="rId7"/>
    <p:sldId id="771" r:id="rId8"/>
    <p:sldId id="769" r:id="rId9"/>
    <p:sldId id="772" r:id="rId10"/>
    <p:sldId id="776" r:id="rId11"/>
    <p:sldId id="775" r:id="rId12"/>
    <p:sldId id="780" r:id="rId13"/>
    <p:sldId id="781" r:id="rId14"/>
    <p:sldId id="783" r:id="rId15"/>
    <p:sldId id="782" r:id="rId16"/>
    <p:sldId id="794" r:id="rId17"/>
    <p:sldId id="795" r:id="rId18"/>
    <p:sldId id="784" r:id="rId19"/>
    <p:sldId id="802" r:id="rId20"/>
    <p:sldId id="774" r:id="rId21"/>
    <p:sldId id="804" r:id="rId22"/>
    <p:sldId id="805" r:id="rId23"/>
    <p:sldId id="797" r:id="rId24"/>
    <p:sldId id="806" r:id="rId25"/>
    <p:sldId id="796" r:id="rId26"/>
    <p:sldId id="798" r:id="rId27"/>
    <p:sldId id="785" r:id="rId28"/>
    <p:sldId id="800" r:id="rId29"/>
    <p:sldId id="799" r:id="rId30"/>
    <p:sldId id="786" r:id="rId31"/>
    <p:sldId id="788" r:id="rId32"/>
    <p:sldId id="791" r:id="rId33"/>
    <p:sldId id="793" r:id="rId34"/>
    <p:sldId id="790" r:id="rId35"/>
    <p:sldId id="801" r:id="rId36"/>
    <p:sldId id="803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9" autoAdjust="0"/>
    <p:restoredTop sz="80242" autoAdjust="0"/>
  </p:normalViewPr>
  <p:slideViewPr>
    <p:cSldViewPr>
      <p:cViewPr varScale="1">
        <p:scale>
          <a:sx n="95" d="100"/>
          <a:sy n="95" d="100"/>
        </p:scale>
        <p:origin x="21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3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5.wmf"/><Relationship Id="rId7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31.wmf"/><Relationship Id="rId6" Type="http://schemas.openxmlformats.org/officeDocument/2006/relationships/image" Target="../media/image32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25.wmf"/><Relationship Id="rId7" Type="http://schemas.openxmlformats.org/officeDocument/2006/relationships/image" Target="../media/image46.wmf"/><Relationship Id="rId2" Type="http://schemas.openxmlformats.org/officeDocument/2006/relationships/image" Target="../media/image44.wmf"/><Relationship Id="rId1" Type="http://schemas.openxmlformats.org/officeDocument/2006/relationships/image" Target="../media/image24.wmf"/><Relationship Id="rId6" Type="http://schemas.openxmlformats.org/officeDocument/2006/relationships/image" Target="../media/image45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0.wmf"/><Relationship Id="rId7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B085F-0376-454A-B9BA-2603124B09D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48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2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6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1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9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96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50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12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30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75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25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51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9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48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35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63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94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9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0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86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98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53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81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5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8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6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6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4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0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www.biostat.wisc.edu/~craven/cs760/lectures/ANNs-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askabiologist.asu.edu/neuron-anatomy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8.wmf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15.wmf"/><Relationship Id="rId5" Type="http://schemas.openxmlformats.org/officeDocument/2006/relationships/image" Target="../media/image19.pn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hyperlink" Target="https://en.wikipedia.org/wiki/Activation_function" TargetMode="External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stat.wisc.edu/~craven/cs760/lectures/ANNs-2.pdf" TargetMode="External"/><Relationship Id="rId5" Type="http://schemas.openxmlformats.org/officeDocument/2006/relationships/hyperlink" Target="https://www.biostat.wisc.edu/~craven/cs760/lectures/ANNs-1.pdf" TargetMode="External"/><Relationship Id="rId4" Type="http://schemas.openxmlformats.org/officeDocument/2006/relationships/hyperlink" Target="http://karpathy.github.io/neuralnet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#activation=relu&amp;batchSize=5&amp;dataset=gauss&amp;regDataset=reg-plane&amp;learningRate=0.01&amp;regularizationRate=0&amp;noise=0&amp;networkShape=&amp;seed=0.07675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yground.tensorflow.org/#activation=relu&amp;batchSize=5&amp;dataset=spiral&amp;regDataset=reg-plane&amp;learningRate=0.01&amp;regularizationRate=0&amp;noise=0&amp;networkShape=8,8,8,8,8,8&amp;seed=0.58812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5" Type="http://schemas.openxmlformats.org/officeDocument/2006/relationships/hyperlink" Target="http://playground.tensorflow.org/#activation=relu&amp;batchSize=5&amp;dataset=xor&amp;regDataset=reg-plane&amp;learningRate=0.01&amp;regularizationRate=0&amp;noise=0&amp;networkShape=3&amp;seed=0.05235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4" Type="http://schemas.openxmlformats.org/officeDocument/2006/relationships/hyperlink" Target="http://playground.tensorflow.org/#activation=relu&amp;batchSize=5&amp;dataset=xor&amp;regDataset=reg-plane&amp;learningRate=0.01&amp;regularizationRate=0&amp;noise=0&amp;networkShape=&amp;seed=0.05235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5" Type="http://schemas.openxmlformats.org/officeDocument/2006/relationships/image" Target="../media/image31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40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8.wmf"/><Relationship Id="rId24" Type="http://schemas.openxmlformats.org/officeDocument/2006/relationships/image" Target="../media/image43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oleObject" Target="../embeddings/oleObject41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39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5.bin"/><Relationship Id="rId22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57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43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35.wmf"/><Relationship Id="rId5" Type="http://schemas.openxmlformats.org/officeDocument/2006/relationships/image" Target="../media/image38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371/journal.pcbi.100540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01/168419" TargetMode="External"/><Relationship Id="rId4" Type="http://schemas.openxmlformats.org/officeDocument/2006/relationships/hyperlink" Target="https://doi.org/10.1101/151274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greenelab/deep-review" TargetMode="External"/><Relationship Id="rId3" Type="http://schemas.openxmlformats.org/officeDocument/2006/relationships/hyperlink" Target="https://arxiv.org/abs/1704.02685" TargetMode="External"/><Relationship Id="rId7" Type="http://schemas.openxmlformats.org/officeDocument/2006/relationships/hyperlink" Target="http://kipoi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1/092890" TargetMode="External"/><Relationship Id="rId5" Type="http://schemas.openxmlformats.org/officeDocument/2006/relationships/hyperlink" Target="https://doi.org/10.1038/nmeth.4182" TargetMode="External"/><Relationship Id="rId4" Type="http://schemas.openxmlformats.org/officeDocument/2006/relationships/hyperlink" Target="https://doi.org/10.1101/2652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Interpreting noncoding variants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</a:t>
            </a:r>
            <a:r>
              <a:rPr lang="en-US" dirty="0" smtClean="0"/>
              <a:t>2018</a:t>
            </a:r>
            <a:endParaRPr lang="en-US" dirty="0"/>
          </a:p>
          <a:p>
            <a:r>
              <a:rPr lang="en-US" dirty="0"/>
              <a:t>Anthony Gitter</a:t>
            </a:r>
          </a:p>
          <a:p>
            <a:r>
              <a:rPr lang="en-US" dirty="0"/>
              <a:t>gitter@biostat.wisc.edu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 smtClean="0">
                <a:latin typeface="Arial" pitchFamily="-111" charset="0"/>
                <a:hlinkClick r:id="rId3"/>
              </a:rPr>
              <a:t>CC BY-NC 4.0</a:t>
            </a:r>
            <a:r>
              <a:rPr lang="en-US" sz="1200" dirty="0" smtClean="0">
                <a:latin typeface="Arial" pitchFamily="-111" charset="0"/>
              </a:rPr>
              <a:t> by Anthony Gitter, Mark Craven, and Colin Dewey</a:t>
            </a:r>
            <a:endParaRPr lang="en-US" sz="1200" dirty="0"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64"/>
          <a:stretch/>
        </p:blipFill>
        <p:spPr>
          <a:xfrm>
            <a:off x="1526432" y="1189747"/>
            <a:ext cx="7581900" cy="4101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Visualizing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4820" name="Picture 4" descr="Regulom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7442"/>
            <a:ext cx="3046042" cy="80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://regulomedb.org/images/PWMLogos/MA0140.1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74" y="5734091"/>
            <a:ext cx="2514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1548" y="5499638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Boyle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Research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1606518"/>
            <a:ext cx="2662908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evidence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2662908" y="1752598"/>
            <a:ext cx="1985291" cy="7620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2954019"/>
            <a:ext cx="939681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914400" y="3115974"/>
            <a:ext cx="1985291" cy="7620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1371600" y="3809999"/>
            <a:ext cx="1528090" cy="7620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371599" y="3916014"/>
            <a:ext cx="990601" cy="27498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3593634"/>
            <a:ext cx="1668154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Epigenetic annotations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0" y="5321349"/>
            <a:ext cx="1981200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1647726" y="5210829"/>
            <a:ext cx="1476474" cy="31320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0480" y="6045662"/>
            <a:ext cx="1981200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 motifs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1876326" y="6248233"/>
            <a:ext cx="1247874" cy="6313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Combined Annotation–Dependent Depletion (CADD)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Example of an algorithm that integrates multiple types of evidence into a single score</a:t>
            </a:r>
          </a:p>
          <a:p>
            <a:pPr lvl="1"/>
            <a:r>
              <a:rPr lang="en-US" sz="2400" kern="0" dirty="0" smtClean="0"/>
              <a:t>Conservation</a:t>
            </a:r>
          </a:p>
          <a:p>
            <a:pPr lvl="1"/>
            <a:r>
              <a:rPr lang="en-US" sz="2400" kern="0" dirty="0" smtClean="0"/>
              <a:t>Epigenetic information</a:t>
            </a:r>
          </a:p>
          <a:p>
            <a:pPr lvl="1"/>
            <a:r>
              <a:rPr lang="en-US" sz="2400" kern="0" dirty="0" smtClean="0"/>
              <a:t>Protein function scores for coding variants</a:t>
            </a:r>
          </a:p>
          <a:p>
            <a:r>
              <a:rPr lang="en-US" sz="2800" kern="0" dirty="0" smtClean="0"/>
              <a:t>Train support vector machine on simulated and observed variants</a:t>
            </a:r>
          </a:p>
          <a:p>
            <a:r>
              <a:rPr lang="en-US" sz="2800" kern="0" dirty="0" smtClean="0"/>
              <a:t>Variants present in simulation but not observed are likely deleterious</a:t>
            </a:r>
            <a:endParaRPr lang="en-US" sz="2800" kern="0" dirty="0"/>
          </a:p>
          <a:p>
            <a:endParaRPr lang="en-US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840917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Kircher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Genetics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Prioritizing variants with epigenetics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0" indent="0">
              <a:buNone/>
            </a:pPr>
            <a:r>
              <a:rPr lang="en-US" sz="2800" kern="0" dirty="0" smtClean="0"/>
              <a:t>+ Disrupted regulatory elements one of the best</a:t>
            </a:r>
          </a:p>
          <a:p>
            <a:pPr marL="0" indent="0">
              <a:buNone/>
            </a:pPr>
            <a:r>
              <a:rPr lang="en-US" sz="2800" kern="0" dirty="0"/>
              <a:t> </a:t>
            </a:r>
            <a:r>
              <a:rPr lang="en-US" sz="2800" kern="0" dirty="0" smtClean="0"/>
              <a:t>  understood effects of noncoding SNPs</a:t>
            </a:r>
          </a:p>
          <a:p>
            <a:pPr marL="0" indent="0">
              <a:buNone/>
            </a:pPr>
            <a:r>
              <a:rPr lang="en-US" sz="2800" kern="0" dirty="0" smtClean="0"/>
              <a:t>+ Make use of extensive epigenetic datasets</a:t>
            </a:r>
          </a:p>
          <a:p>
            <a:pPr marL="0" indent="0">
              <a:buNone/>
            </a:pPr>
            <a:r>
              <a:rPr lang="en-US" sz="2800" kern="0" dirty="0" smtClean="0"/>
              <a:t>+ Similar strategies have actually worked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 smtClean="0"/>
              <a:t>rs1421085 in </a:t>
            </a:r>
            <a:r>
              <a:rPr lang="en-US" sz="2400" i="1" kern="0" dirty="0" smtClean="0"/>
              <a:t>FTO</a:t>
            </a:r>
            <a:r>
              <a:rPr lang="en-US" sz="2400" kern="0" dirty="0" smtClean="0"/>
              <a:t> region and obesity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 err="1" smtClean="0">
                <a:solidFill>
                  <a:schemeClr val="tx2"/>
                </a:solidFill>
              </a:rPr>
              <a:t>Claussnitzer</a:t>
            </a:r>
            <a:r>
              <a:rPr lang="en-US" sz="2400" kern="0" dirty="0" smtClean="0">
                <a:solidFill>
                  <a:schemeClr val="tx2"/>
                </a:solidFill>
              </a:rPr>
              <a:t> </a:t>
            </a:r>
            <a:r>
              <a:rPr lang="en-US" sz="2400" i="1" kern="0" dirty="0" smtClean="0">
                <a:solidFill>
                  <a:schemeClr val="tx2"/>
                </a:solidFill>
              </a:rPr>
              <a:t>New England Journal of Medicine 2015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i="1" kern="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800" kern="0" dirty="0" smtClean="0"/>
              <a:t>Epigenetic data at a genomic position is often in</a:t>
            </a:r>
          </a:p>
          <a:p>
            <a:pPr marL="0" indent="0">
              <a:buNone/>
            </a:pPr>
            <a:r>
              <a:rPr lang="en-US" sz="2800" kern="0" dirty="0" smtClean="0"/>
              <a:t>    the presence of the reference allele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 smtClean="0"/>
              <a:t>Don’t have measurements for the SNP allele</a:t>
            </a:r>
          </a:p>
        </p:txBody>
      </p:sp>
    </p:spTree>
    <p:extLst>
      <p:ext uri="{BB962C8B-B14F-4D97-AF65-F5344CB8AC3E}">
        <p14:creationId xmlns:p14="http://schemas.microsoft.com/office/powerpoint/2010/main" val="12705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err="1" smtClean="0"/>
              <a:t>DeepSEA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Given:</a:t>
            </a:r>
          </a:p>
          <a:p>
            <a:pPr lvl="1"/>
            <a:r>
              <a:rPr lang="en-US" sz="2400" kern="0" dirty="0" smtClean="0"/>
              <a:t>A sequence variant and surrounding sequence context</a:t>
            </a:r>
          </a:p>
          <a:p>
            <a:endParaRPr lang="en-US" sz="2800" kern="0" dirty="0" smtClean="0"/>
          </a:p>
          <a:p>
            <a:r>
              <a:rPr lang="en-US" sz="2800" kern="0" dirty="0" smtClean="0"/>
              <a:t>Do:</a:t>
            </a:r>
          </a:p>
          <a:p>
            <a:pPr lvl="1"/>
            <a:r>
              <a:rPr lang="en-US" sz="2400" kern="0" dirty="0" smtClean="0"/>
              <a:t>Predict TF binding, DNase hypersensitivity, and histone modifications in multiple cell and tissue types</a:t>
            </a:r>
          </a:p>
          <a:p>
            <a:pPr lvl="1"/>
            <a:r>
              <a:rPr lang="en-US" sz="2400" kern="0" dirty="0" smtClean="0"/>
              <a:t>Predict variant functionality</a:t>
            </a:r>
            <a:endParaRPr lang="en-US" sz="24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626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 and </a:t>
            </a:r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Troyanskaya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Methods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Classifier input and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565253"/>
            <a:ext cx="8382000" cy="17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600" kern="0" dirty="0" smtClean="0"/>
              <a:t>Output</a:t>
            </a:r>
          </a:p>
          <a:p>
            <a:pPr lvl="1"/>
            <a:r>
              <a:rPr lang="en-US" sz="2400" kern="0" dirty="0" smtClean="0"/>
              <a:t>200 </a:t>
            </a:r>
            <a:r>
              <a:rPr lang="en-US" sz="2400" kern="0" dirty="0" err="1" smtClean="0"/>
              <a:t>bp</a:t>
            </a:r>
            <a:r>
              <a:rPr lang="en-US" sz="2400" kern="0" dirty="0" smtClean="0"/>
              <a:t> windows of genome</a:t>
            </a:r>
          </a:p>
          <a:p>
            <a:pPr lvl="1"/>
            <a:r>
              <a:rPr lang="en-US" sz="2400" kern="0" dirty="0" smtClean="0"/>
              <a:t>Label 1 if window contains peak</a:t>
            </a:r>
          </a:p>
          <a:p>
            <a:pPr lvl="1"/>
            <a:r>
              <a:rPr lang="en-US" sz="2400" kern="0" dirty="0" smtClean="0"/>
              <a:t>Label for each epigenetic data type</a:t>
            </a:r>
          </a:p>
          <a:p>
            <a:pPr lvl="2"/>
            <a:r>
              <a:rPr lang="en-US" sz="2000" kern="0" dirty="0" smtClean="0"/>
              <a:t>Multiple types of epigenetic features</a:t>
            </a:r>
          </a:p>
          <a:p>
            <a:pPr lvl="2"/>
            <a:r>
              <a:rPr lang="en-US" sz="2000" kern="0" dirty="0" smtClean="0"/>
              <a:t>Multiple types of cells and tissues</a:t>
            </a:r>
          </a:p>
          <a:p>
            <a:endParaRPr lang="en-US" sz="1600" kern="0" dirty="0"/>
          </a:p>
          <a:p>
            <a:r>
              <a:rPr lang="en-US" sz="2600" kern="0" dirty="0" smtClean="0"/>
              <a:t>Input: 1000 </a:t>
            </a:r>
            <a:r>
              <a:rPr lang="en-US" sz="2600" kern="0" dirty="0" err="1" smtClean="0"/>
              <a:t>bp</a:t>
            </a:r>
            <a:r>
              <a:rPr lang="en-US" sz="2600" kern="0" dirty="0" smtClean="0"/>
              <a:t> DNA sequence centered at window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8576" y="3725318"/>
            <a:ext cx="217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Epigenomics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990600"/>
            <a:ext cx="3923123" cy="2663928"/>
            <a:chOff x="5029200" y="3403722"/>
            <a:chExt cx="3923123" cy="2663928"/>
          </a:xfrm>
        </p:grpSpPr>
        <p:grpSp>
          <p:nvGrpSpPr>
            <p:cNvPr id="3" name="Group 2"/>
            <p:cNvGrpSpPr/>
            <p:nvPr/>
          </p:nvGrpSpPr>
          <p:grpSpPr>
            <a:xfrm>
              <a:off x="5029200" y="4264728"/>
              <a:ext cx="2679611" cy="664820"/>
              <a:chOff x="3352800" y="5050180"/>
              <a:chExt cx="1867711" cy="463385"/>
            </a:xfrm>
          </p:grpSpPr>
          <p:pic>
            <p:nvPicPr>
              <p:cNvPr id="12" name="Picture 2" descr="Epigenomic information across tissues and mark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3" t="43255" r="85470" b="55878"/>
              <a:stretch/>
            </p:blipFill>
            <p:spPr bwMode="auto">
              <a:xfrm>
                <a:off x="3352800" y="5050180"/>
                <a:ext cx="914400" cy="162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Epigenomic information across tissues and mark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2" t="45815" r="75570" b="53225"/>
              <a:stretch/>
            </p:blipFill>
            <p:spPr bwMode="auto">
              <a:xfrm>
                <a:off x="3352800" y="5334000"/>
                <a:ext cx="1867711" cy="179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Epigenomic information across tissues and mark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96" t="43255" r="9093" b="55878"/>
              <a:stretch/>
            </p:blipFill>
            <p:spPr bwMode="auto">
              <a:xfrm>
                <a:off x="4295140" y="5050180"/>
                <a:ext cx="925371" cy="162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/>
            <p:cNvCxnSpPr/>
            <p:nvPr/>
          </p:nvCxnSpPr>
          <p:spPr bwMode="auto">
            <a:xfrm>
              <a:off x="6369005" y="4047040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044994" y="4047040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707496" y="4047040"/>
              <a:ext cx="0" cy="114300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ight Brace 18"/>
            <p:cNvSpPr/>
            <p:nvPr/>
          </p:nvSpPr>
          <p:spPr bwMode="auto">
            <a:xfrm rot="5400000">
              <a:off x="6579970" y="5089411"/>
              <a:ext cx="266229" cy="663816"/>
            </a:xfrm>
            <a:prstGeom prst="rightBrac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8090" y="5642347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 </a:t>
              </a:r>
              <a:r>
                <a:rPr lang="en-US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bp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742523" y="3872675"/>
              <a:ext cx="1926028" cy="135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432041" y="3403722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genomic windows</a:t>
              </a:r>
              <a:endParaRPr lang="en-US" sz="1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8581994" y="4047040"/>
              <a:ext cx="20269" cy="157610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7877337" y="5421319"/>
              <a:ext cx="1074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919 classes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588904" y="4943272"/>
            <a:ext cx="6793096" cy="1948720"/>
            <a:chOff x="1175452" y="4943272"/>
            <a:chExt cx="6793096" cy="1948720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175452" y="4953000"/>
              <a:ext cx="6793096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Courier New" pitchFamily="-111" charset="0"/>
                </a:rPr>
                <a:t>index  1  …  401  402  403  …  1000</a:t>
              </a:r>
              <a:endParaRPr lang="en-US" sz="2400" b="1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Courier New" pitchFamily="-111" charset="0"/>
                </a:rPr>
                <a:t>A      0       1    0    0        0</a:t>
              </a:r>
              <a:endParaRPr lang="en-US" sz="2400" b="1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C   </a:t>
              </a:r>
              <a:r>
                <a:rPr lang="en-US" sz="2400" b="1" dirty="0" smtClean="0">
                  <a:solidFill>
                    <a:schemeClr val="tx2"/>
                  </a:solidFill>
                  <a:latin typeface="Courier New" pitchFamily="-111" charset="0"/>
                </a:rPr>
                <a:t>   0       0    0    0        1</a:t>
              </a:r>
              <a:endParaRPr lang="en-US" sz="2400" b="1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G  </a:t>
              </a:r>
              <a:r>
                <a:rPr lang="en-US" sz="2400" b="1" dirty="0" smtClean="0">
                  <a:solidFill>
                    <a:schemeClr val="tx2"/>
                  </a:solidFill>
                  <a:latin typeface="Courier New" pitchFamily="-111" charset="0"/>
                </a:rPr>
                <a:t>    1       </a:t>
              </a:r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0   </a:t>
              </a:r>
              <a:r>
                <a:rPr lang="en-US" sz="2400" b="1" dirty="0" smtClean="0">
                  <a:solidFill>
                    <a:schemeClr val="tx2"/>
                  </a:solidFill>
                  <a:latin typeface="Courier New" pitchFamily="-111" charset="0"/>
                </a:rPr>
                <a:t> 1    1        0</a:t>
              </a:r>
              <a:endParaRPr lang="en-US" sz="2400" b="1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T  </a:t>
              </a:r>
              <a:r>
                <a:rPr lang="en-US" sz="2400" b="1" dirty="0" smtClean="0">
                  <a:solidFill>
                    <a:schemeClr val="tx2"/>
                  </a:solidFill>
                  <a:latin typeface="Courier New" pitchFamily="-111" charset="0"/>
                </a:rPr>
                <a:t>    0       </a:t>
              </a:r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0  </a:t>
              </a:r>
              <a:r>
                <a:rPr lang="en-US" sz="2400" b="1" dirty="0" smtClean="0">
                  <a:solidFill>
                    <a:schemeClr val="tx2"/>
                  </a:solidFill>
                  <a:latin typeface="Courier New" pitchFamily="-111" charset="0"/>
                </a:rPr>
                <a:t>  </a:t>
              </a:r>
              <a:r>
                <a:rPr lang="en-US" sz="2400" b="1" dirty="0">
                  <a:solidFill>
                    <a:schemeClr val="tx2"/>
                  </a:solidFill>
                  <a:latin typeface="Courier New" pitchFamily="-111" charset="0"/>
                </a:rPr>
                <a:t>0   </a:t>
              </a:r>
              <a:r>
                <a:rPr lang="en-US" sz="2400" b="1" dirty="0" smtClean="0">
                  <a:solidFill>
                    <a:schemeClr val="tx2"/>
                  </a:solidFill>
                  <a:latin typeface="Courier New" pitchFamily="-111" charset="0"/>
                </a:rPr>
                <a:t> 0        0</a:t>
              </a:r>
              <a:endParaRPr lang="en-US" sz="2400" b="1" dirty="0">
                <a:solidFill>
                  <a:schemeClr val="tx2"/>
                </a:solidFill>
                <a:latin typeface="Courier New" pitchFamily="-111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H="1">
              <a:off x="3581400" y="4943272"/>
              <a:ext cx="17832" cy="188086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934200" y="4943272"/>
              <a:ext cx="17832" cy="188086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51513"/>
              </p:ext>
            </p:extLst>
          </p:nvPr>
        </p:nvGraphicFramePr>
        <p:xfrm>
          <a:off x="530225" y="5554663"/>
          <a:ext cx="80168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5" imgW="279360" imgH="228600" progId="Equation.3">
                  <p:embed/>
                </p:oleObj>
              </mc:Choice>
              <mc:Fallback>
                <p:oleObj name="Equation" r:id="rId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5554663"/>
                        <a:ext cx="801688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8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Desired properties for </a:t>
            </a:r>
            <a:r>
              <a:rPr lang="en-US" dirty="0" err="1" smtClean="0"/>
              <a:t>epigenomic</a:t>
            </a:r>
            <a:r>
              <a:rPr lang="en-US" dirty="0" smtClean="0"/>
              <a:t> classifier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483955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Learn preferences of DNA-binding proteins</a:t>
            </a:r>
          </a:p>
          <a:p>
            <a:pPr lvl="1"/>
            <a:r>
              <a:rPr lang="en-US" sz="2400" kern="0" dirty="0" smtClean="0"/>
              <a:t>Locally: “motifs” and other simple sequence patterns</a:t>
            </a:r>
          </a:p>
          <a:p>
            <a:pPr lvl="1"/>
            <a:r>
              <a:rPr lang="en-US" sz="2400" kern="0" dirty="0" smtClean="0"/>
              <a:t>Sequence context: “</a:t>
            </a:r>
            <a:r>
              <a:rPr lang="en-US" sz="2400" i="1" kern="0" dirty="0" smtClean="0"/>
              <a:t>cis</a:t>
            </a:r>
            <a:r>
              <a:rPr lang="en-US" sz="2400" kern="0" dirty="0" smtClean="0"/>
              <a:t>-regulatory modules”</a:t>
            </a:r>
          </a:p>
          <a:p>
            <a:endParaRPr lang="en-US" sz="2800" kern="0" dirty="0" smtClean="0"/>
          </a:p>
          <a:p>
            <a:r>
              <a:rPr lang="en-US" sz="2800" kern="0" dirty="0" smtClean="0"/>
              <a:t>Support nonlinear decision</a:t>
            </a:r>
          </a:p>
          <a:p>
            <a:pPr marL="0" indent="0">
              <a:buNone/>
            </a:pPr>
            <a:r>
              <a:rPr lang="en-US" sz="2800" kern="0" dirty="0"/>
              <a:t> </a:t>
            </a:r>
            <a:r>
              <a:rPr lang="en-US" sz="2800" kern="0" dirty="0" smtClean="0"/>
              <a:t>   boundaries</a:t>
            </a:r>
          </a:p>
          <a:p>
            <a:endParaRPr lang="en-US" sz="2800" kern="0" dirty="0" smtClean="0"/>
          </a:p>
          <a:p>
            <a:endParaRPr lang="en-US" sz="2800" kern="0" dirty="0"/>
          </a:p>
          <a:p>
            <a:r>
              <a:rPr lang="en-US" sz="2800" kern="0" dirty="0" smtClean="0"/>
              <a:t>Multiple, related prediction tasks</a:t>
            </a:r>
            <a:endParaRPr lang="en-US" sz="2800" kern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3504" y="5953642"/>
            <a:ext cx="9144000" cy="824950"/>
            <a:chOff x="-13504" y="5953642"/>
            <a:chExt cx="9144000" cy="824950"/>
          </a:xfrm>
        </p:grpSpPr>
        <p:grpSp>
          <p:nvGrpSpPr>
            <p:cNvPr id="3" name="Group 2"/>
            <p:cNvGrpSpPr/>
            <p:nvPr/>
          </p:nvGrpSpPr>
          <p:grpSpPr>
            <a:xfrm>
              <a:off x="-13504" y="5953642"/>
              <a:ext cx="9144000" cy="382640"/>
              <a:chOff x="-13504" y="5953642"/>
              <a:chExt cx="9144000" cy="382640"/>
            </a:xfrm>
          </p:grpSpPr>
          <p:pic>
            <p:nvPicPr>
              <p:cNvPr id="1026" name="Picture 2" descr="Epigenomic information across tissues and marks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2" t="43255" b="55878"/>
              <a:stretch/>
            </p:blipFill>
            <p:spPr bwMode="auto">
              <a:xfrm>
                <a:off x="-13504" y="5953642"/>
                <a:ext cx="9144000" cy="162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pigenomic information across tissues and marks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2" t="45815" b="53308"/>
              <a:stretch/>
            </p:blipFill>
            <p:spPr bwMode="auto">
              <a:xfrm>
                <a:off x="-13504" y="6172200"/>
                <a:ext cx="9144000" cy="164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6200" y="6470815"/>
              <a:ext cx="4038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Roadmap </a:t>
              </a:r>
              <a:r>
                <a:rPr lang="en-US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Epigenomics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Consortium </a:t>
              </a:r>
              <a:r>
                <a:rPr lang="en-US" sz="14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</a:t>
              </a:r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3252" y="3200400"/>
            <a:ext cx="4987172" cy="2223519"/>
            <a:chOff x="3923252" y="3200400"/>
            <a:chExt cx="4987172" cy="2223519"/>
          </a:xfrm>
        </p:grpSpPr>
        <p:pic>
          <p:nvPicPr>
            <p:cNvPr id="1028" name="Picture 4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1" r="63671" b="77277"/>
            <a:stretch/>
          </p:blipFill>
          <p:spPr bwMode="auto">
            <a:xfrm>
              <a:off x="5636999" y="3200400"/>
              <a:ext cx="3273425" cy="548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2" r="63671" b="33983"/>
            <a:stretch/>
          </p:blipFill>
          <p:spPr bwMode="auto">
            <a:xfrm>
              <a:off x="5588359" y="4460879"/>
              <a:ext cx="3273425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Down Arrow 4"/>
            <p:cNvSpPr/>
            <p:nvPr/>
          </p:nvSpPr>
          <p:spPr>
            <a:xfrm flipV="1">
              <a:off x="7629728" y="3819728"/>
              <a:ext cx="228600" cy="533400"/>
            </a:xfrm>
            <a:prstGeom prst="downArrow">
              <a:avLst/>
            </a:prstGeom>
            <a:ln w="28575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252" y="4764190"/>
              <a:ext cx="1713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Neph</a:t>
              </a:r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</a:t>
              </a:r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5033999"/>
              <a:ext cx="951599" cy="38992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2"/>
            <a:ext cx="4572000" cy="567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Inspired by neuron</a:t>
            </a:r>
          </a:p>
          <a:p>
            <a:endParaRPr lang="en-US" sz="3600" kern="0" dirty="0" smtClean="0"/>
          </a:p>
          <a:p>
            <a:r>
              <a:rPr lang="en-US" sz="2800" kern="0" dirty="0"/>
              <a:t>Simple binary classifier</a:t>
            </a:r>
          </a:p>
          <a:p>
            <a:pPr lvl="1"/>
            <a:r>
              <a:rPr lang="en-US" sz="2400" kern="0" dirty="0"/>
              <a:t>Linear decision boundary</a:t>
            </a:r>
          </a:p>
          <a:p>
            <a:endParaRPr lang="en-US" sz="28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361668"/>
            <a:ext cx="5351812" cy="2987875"/>
          </a:xfrm>
          <a:prstGeom prst="rect">
            <a:avLst/>
          </a:prstGeom>
        </p:spPr>
      </p:pic>
      <p:pic>
        <p:nvPicPr>
          <p:cNvPr id="2052" name="Picture 4" descr="Nerve cell anato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63" y="1313028"/>
            <a:ext cx="3848100" cy="18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23212" y="3264551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Ask a biologist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7012" y="5595854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Mark Craven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CS 760 slides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539180"/>
              </p:ext>
            </p:extLst>
          </p:nvPr>
        </p:nvGraphicFramePr>
        <p:xfrm>
          <a:off x="2030762" y="6264275"/>
          <a:ext cx="18669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8" imgW="761760" imgH="241200" progId="Equation.3">
                  <p:embed/>
                </p:oleObj>
              </mc:Choice>
              <mc:Fallback>
                <p:oleObj name="Equation" r:id="rId8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762" y="6264275"/>
                        <a:ext cx="18669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26684" y="341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What makes the neuron “fire”?</a:t>
            </a:r>
          </a:p>
          <a:p>
            <a:pPr lvl="1"/>
            <a:r>
              <a:rPr lang="en-US" sz="2400" kern="0" dirty="0" smtClean="0"/>
              <a:t>Step function</a:t>
            </a:r>
            <a:endParaRPr lang="en-US" sz="2000" kern="0" dirty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/>
          </a:p>
          <a:p>
            <a:pPr lvl="1"/>
            <a:endParaRPr lang="en-US" sz="2400" kern="0" dirty="0"/>
          </a:p>
          <a:p>
            <a:pPr lvl="1"/>
            <a:r>
              <a:rPr lang="en-US" sz="2400" kern="0" dirty="0" smtClean="0"/>
              <a:t>Sigmoid function</a:t>
            </a:r>
          </a:p>
          <a:p>
            <a:pPr lvl="1"/>
            <a:endParaRPr lang="en-US" sz="2400" kern="0" dirty="0"/>
          </a:p>
          <a:p>
            <a:pPr lvl="1"/>
            <a:endParaRPr lang="en-US" sz="2400" kern="0" dirty="0" smtClean="0"/>
          </a:p>
          <a:p>
            <a:pPr lvl="1"/>
            <a:endParaRPr lang="en-US" sz="2400" kern="0" dirty="0"/>
          </a:p>
          <a:p>
            <a:pPr lvl="1"/>
            <a:r>
              <a:rPr lang="en-US" sz="2400" kern="0" dirty="0" smtClean="0"/>
              <a:t>Rectified linear unit (</a:t>
            </a:r>
            <a:r>
              <a:rPr lang="en-US" sz="2400" kern="0" dirty="0" err="1" smtClean="0"/>
              <a:t>ReLU</a:t>
            </a:r>
            <a:r>
              <a:rPr lang="en-US" sz="2400" kern="0" dirty="0" smtClean="0"/>
              <a:t>)</a:t>
            </a:r>
            <a:endParaRPr lang="en-US" sz="20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6516355"/>
            <a:ext cx="3549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from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Wikipedia: Activation function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727" y="1770613"/>
            <a:ext cx="2715209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20" y="3534833"/>
            <a:ext cx="272062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314" y="5299053"/>
            <a:ext cx="2709610" cy="1371600"/>
          </a:xfrm>
          <a:prstGeom prst="rect">
            <a:avLst/>
          </a:prstGeom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88059"/>
              </p:ext>
            </p:extLst>
          </p:nvPr>
        </p:nvGraphicFramePr>
        <p:xfrm>
          <a:off x="1630362" y="2209800"/>
          <a:ext cx="301783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" name="Equation" r:id="rId8" imgW="1231560" imgH="457200" progId="Equation.3">
                  <p:embed/>
                </p:oleObj>
              </mc:Choice>
              <mc:Fallback>
                <p:oleObj name="Equation" r:id="rId8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2" y="2209800"/>
                        <a:ext cx="3017838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693221"/>
              </p:ext>
            </p:extLst>
          </p:nvPr>
        </p:nvGraphicFramePr>
        <p:xfrm>
          <a:off x="5410200" y="2322419"/>
          <a:ext cx="450899" cy="26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22419"/>
                        <a:ext cx="450899" cy="26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5562"/>
              </p:ext>
            </p:extLst>
          </p:nvPr>
        </p:nvGraphicFramePr>
        <p:xfrm>
          <a:off x="5410200" y="4086639"/>
          <a:ext cx="450899" cy="26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" name="Equation" r:id="rId12" imgW="342720" imgH="203040" progId="Equation.3">
                  <p:embed/>
                </p:oleObj>
              </mc:Choice>
              <mc:Fallback>
                <p:oleObj name="Equation" r:id="rId12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86639"/>
                        <a:ext cx="450899" cy="26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01395"/>
              </p:ext>
            </p:extLst>
          </p:nvPr>
        </p:nvGraphicFramePr>
        <p:xfrm>
          <a:off x="5449433" y="5850859"/>
          <a:ext cx="450899" cy="26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" name="Equation" r:id="rId13" imgW="342720" imgH="203040" progId="Equation.3">
                  <p:embed/>
                </p:oleObj>
              </mc:Choice>
              <mc:Fallback>
                <p:oleObj name="Equation" r:id="rId13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433" y="5850859"/>
                        <a:ext cx="450899" cy="26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416135"/>
              </p:ext>
            </p:extLst>
          </p:nvPr>
        </p:nvGraphicFramePr>
        <p:xfrm>
          <a:off x="7197986" y="3154204"/>
          <a:ext cx="166687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" name="Equation" r:id="rId14" imgW="126720" imgH="139680" progId="Equation.3">
                  <p:embed/>
                </p:oleObj>
              </mc:Choice>
              <mc:Fallback>
                <p:oleObj name="Equation" r:id="rId1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986" y="3154204"/>
                        <a:ext cx="166687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56717"/>
              </p:ext>
            </p:extLst>
          </p:nvPr>
        </p:nvGraphicFramePr>
        <p:xfrm>
          <a:off x="7197987" y="4896256"/>
          <a:ext cx="166687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" name="Equation" r:id="rId16" imgW="126720" imgH="139680" progId="Equation.3">
                  <p:embed/>
                </p:oleObj>
              </mc:Choice>
              <mc:Fallback>
                <p:oleObj name="Equation" r:id="rId1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987" y="4896256"/>
                        <a:ext cx="166687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987955"/>
              </p:ext>
            </p:extLst>
          </p:nvPr>
        </p:nvGraphicFramePr>
        <p:xfrm>
          <a:off x="7189775" y="6657411"/>
          <a:ext cx="166687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" name="Equation" r:id="rId17" imgW="126720" imgH="139680" progId="Equation.3">
                  <p:embed/>
                </p:oleObj>
              </mc:Choice>
              <mc:Fallback>
                <p:oleObj name="Equation" r:id="rId1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75" y="6657411"/>
                        <a:ext cx="166687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7205"/>
              </p:ext>
            </p:extLst>
          </p:nvPr>
        </p:nvGraphicFramePr>
        <p:xfrm>
          <a:off x="1628644" y="4018368"/>
          <a:ext cx="21780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" name="Equation" r:id="rId18" imgW="888840" imgH="393480" progId="Equation.3">
                  <p:embed/>
                </p:oleObj>
              </mc:Choice>
              <mc:Fallback>
                <p:oleObj name="Equation" r:id="rId18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644" y="4018368"/>
                        <a:ext cx="217805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10249"/>
              </p:ext>
            </p:extLst>
          </p:nvPr>
        </p:nvGraphicFramePr>
        <p:xfrm>
          <a:off x="1623780" y="5749097"/>
          <a:ext cx="25812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" name="Equation" r:id="rId20" imgW="1054080" imgH="215640" progId="Equation.3">
                  <p:embed/>
                </p:oleObj>
              </mc:Choice>
              <mc:Fallback>
                <p:oleObj name="Equation" r:id="rId20" imgW="1054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0" y="5749097"/>
                        <a:ext cx="2581275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7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399" y="1184253"/>
            <a:ext cx="5127779" cy="51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Single perceptron not useful in practice</a:t>
            </a:r>
          </a:p>
          <a:p>
            <a:endParaRPr lang="en-US" sz="2800" kern="0" dirty="0" smtClean="0"/>
          </a:p>
          <a:p>
            <a:r>
              <a:rPr lang="en-US" sz="2800" kern="0" dirty="0" smtClean="0"/>
              <a:t>Neural </a:t>
            </a:r>
            <a:r>
              <a:rPr lang="en-US" sz="2800" kern="0" dirty="0"/>
              <a:t>network combines layers of </a:t>
            </a:r>
            <a:r>
              <a:rPr lang="en-US" sz="2800" kern="0" dirty="0" err="1" smtClean="0"/>
              <a:t>perceptrons</a:t>
            </a:r>
            <a:endParaRPr lang="en-US" sz="2800" kern="0" dirty="0" smtClean="0"/>
          </a:p>
          <a:p>
            <a:r>
              <a:rPr lang="en-US" sz="2800" kern="0" dirty="0" smtClean="0"/>
              <a:t>Learn “hidden” features</a:t>
            </a:r>
            <a:endParaRPr lang="en-US" sz="2800" kern="0" dirty="0"/>
          </a:p>
          <a:p>
            <a:r>
              <a:rPr lang="en-US" sz="2800" kern="0" dirty="0" smtClean="0"/>
              <a:t>Complex decision boundary</a:t>
            </a:r>
          </a:p>
          <a:p>
            <a:r>
              <a:rPr lang="en-US" sz="2800" kern="0" dirty="0" smtClean="0"/>
              <a:t>Tune weights to reduce error</a:t>
            </a:r>
          </a:p>
          <a:p>
            <a:r>
              <a:rPr lang="en-US" sz="2800" kern="0" dirty="0" smtClean="0"/>
              <a:t>Train with backpropagation</a:t>
            </a:r>
          </a:p>
          <a:p>
            <a:pPr lvl="1"/>
            <a:r>
              <a:rPr lang="en-US" sz="2000" kern="0" dirty="0" smtClean="0"/>
              <a:t>Stanford’s </a:t>
            </a:r>
            <a:r>
              <a:rPr lang="en-US" sz="2000" kern="0" dirty="0" smtClean="0">
                <a:hlinkClick r:id="rId3"/>
              </a:rPr>
              <a:t>CS231n materials</a:t>
            </a:r>
            <a:endParaRPr lang="en-US" sz="2000" kern="0" dirty="0" smtClean="0"/>
          </a:p>
          <a:p>
            <a:pPr lvl="1"/>
            <a:r>
              <a:rPr lang="en-US" sz="2000" kern="0" dirty="0"/>
              <a:t>Andrej </a:t>
            </a:r>
            <a:r>
              <a:rPr lang="en-US" sz="2000" kern="0" dirty="0" err="1" smtClean="0"/>
              <a:t>Karpathy’s</a:t>
            </a:r>
            <a:r>
              <a:rPr lang="en-US" sz="2000" kern="0" dirty="0" smtClean="0"/>
              <a:t> </a:t>
            </a:r>
            <a:r>
              <a:rPr lang="en-US" sz="2000" kern="0" dirty="0" smtClean="0">
                <a:hlinkClick r:id="rId4"/>
              </a:rPr>
              <a:t>gentle introduction</a:t>
            </a:r>
            <a:endParaRPr lang="en-US" sz="2000" kern="0" dirty="0" smtClean="0"/>
          </a:p>
          <a:p>
            <a:pPr lvl="1"/>
            <a:r>
              <a:rPr lang="en-US" sz="2000" kern="0" dirty="0">
                <a:hlinkClick r:id="rId5"/>
              </a:rPr>
              <a:t>CS 760</a:t>
            </a:r>
            <a:r>
              <a:rPr lang="en-US" sz="2000" kern="0" dirty="0"/>
              <a:t> </a:t>
            </a:r>
            <a:r>
              <a:rPr lang="en-US" sz="2000" kern="0" dirty="0" smtClean="0">
                <a:hlinkClick r:id="rId6"/>
              </a:rPr>
              <a:t>slides</a:t>
            </a:r>
            <a:endParaRPr lang="en-US" sz="2800" kern="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7707410" y="17261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Perceptron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015347" y="1388150"/>
            <a:ext cx="1789082" cy="1149759"/>
            <a:chOff x="1610713" y="3713573"/>
            <a:chExt cx="1789082" cy="1149759"/>
          </a:xfrm>
        </p:grpSpPr>
        <p:cxnSp>
          <p:nvCxnSpPr>
            <p:cNvPr id="60" name="Straight Connector 59"/>
            <p:cNvCxnSpPr>
              <a:stCxn id="64" idx="0"/>
              <a:endCxn id="61" idx="4"/>
            </p:cNvCxnSpPr>
            <p:nvPr/>
          </p:nvCxnSpPr>
          <p:spPr>
            <a:xfrm>
              <a:off x="2499397" y="4140365"/>
              <a:ext cx="2080" cy="296176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 flipV="1">
              <a:off x="2288080" y="4436540"/>
              <a:ext cx="426792" cy="426792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 flipV="1">
              <a:off x="2973003" y="4433805"/>
              <a:ext cx="426792" cy="426792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1610713" y="4417820"/>
              <a:ext cx="426792" cy="426792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 flipV="1">
              <a:off x="2286000" y="3713573"/>
              <a:ext cx="426792" cy="426792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/>
            <p:cNvCxnSpPr>
              <a:stCxn id="64" idx="0"/>
              <a:endCxn id="62" idx="4"/>
            </p:cNvCxnSpPr>
            <p:nvPr/>
          </p:nvCxnSpPr>
          <p:spPr>
            <a:xfrm>
              <a:off x="2499397" y="4140365"/>
              <a:ext cx="687002" cy="29344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4" idx="0"/>
              <a:endCxn id="63" idx="4"/>
            </p:cNvCxnSpPr>
            <p:nvPr/>
          </p:nvCxnSpPr>
          <p:spPr>
            <a:xfrm flipH="1">
              <a:off x="1824109" y="4140365"/>
              <a:ext cx="675288" cy="27745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5220673" y="21371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28973" y="14168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flipH="1" flipV="1">
            <a:off x="7142479" y="1673860"/>
            <a:ext cx="564929" cy="15396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28973" y="3367638"/>
            <a:ext cx="4015027" cy="2395430"/>
            <a:chOff x="5128973" y="3367638"/>
            <a:chExt cx="4015027" cy="2395430"/>
          </a:xfrm>
        </p:grpSpPr>
        <p:grpSp>
          <p:nvGrpSpPr>
            <p:cNvPr id="68" name="Group 67"/>
            <p:cNvGrpSpPr/>
            <p:nvPr/>
          </p:nvGrpSpPr>
          <p:grpSpPr>
            <a:xfrm>
              <a:off x="5128973" y="3367638"/>
              <a:ext cx="2418462" cy="2395430"/>
              <a:chOff x="4724400" y="3538123"/>
              <a:chExt cx="2418462" cy="2395430"/>
            </a:xfrm>
          </p:grpSpPr>
          <p:cxnSp>
            <p:nvCxnSpPr>
              <p:cNvPr id="15" name="Straight Connector 14"/>
              <p:cNvCxnSpPr>
                <a:stCxn id="31" idx="0"/>
                <a:endCxn id="27" idx="4"/>
              </p:cNvCxnSpPr>
              <p:nvPr/>
            </p:nvCxnSpPr>
            <p:spPr>
              <a:xfrm flipH="1">
                <a:off x="4937796" y="5310717"/>
                <a:ext cx="326302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31" idx="0"/>
                <a:endCxn id="28" idx="4"/>
              </p:cNvCxnSpPr>
              <p:nvPr/>
            </p:nvCxnSpPr>
            <p:spPr>
              <a:xfrm>
                <a:off x="5264097" y="5310717"/>
                <a:ext cx="350037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31" idx="0"/>
                <a:endCxn id="29" idx="4"/>
              </p:cNvCxnSpPr>
              <p:nvPr/>
            </p:nvCxnSpPr>
            <p:spPr>
              <a:xfrm>
                <a:off x="5264098" y="5310717"/>
                <a:ext cx="1045643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32" idx="0"/>
                <a:endCxn id="29" idx="4"/>
              </p:cNvCxnSpPr>
              <p:nvPr/>
            </p:nvCxnSpPr>
            <p:spPr>
              <a:xfrm>
                <a:off x="5940436" y="5310717"/>
                <a:ext cx="369304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33" idx="0"/>
                <a:endCxn id="29" idx="4"/>
              </p:cNvCxnSpPr>
              <p:nvPr/>
            </p:nvCxnSpPr>
            <p:spPr>
              <a:xfrm flipH="1">
                <a:off x="6309741" y="5310717"/>
                <a:ext cx="326302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33" idx="0"/>
                <a:endCxn id="30" idx="4"/>
              </p:cNvCxnSpPr>
              <p:nvPr/>
            </p:nvCxnSpPr>
            <p:spPr>
              <a:xfrm>
                <a:off x="6636042" y="5310717"/>
                <a:ext cx="293424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33" idx="0"/>
                <a:endCxn id="28" idx="4"/>
              </p:cNvCxnSpPr>
              <p:nvPr/>
            </p:nvCxnSpPr>
            <p:spPr>
              <a:xfrm flipH="1">
                <a:off x="5614134" y="5310717"/>
                <a:ext cx="1021908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32" idx="0"/>
                <a:endCxn id="28" idx="4"/>
              </p:cNvCxnSpPr>
              <p:nvPr/>
            </p:nvCxnSpPr>
            <p:spPr>
              <a:xfrm flipH="1">
                <a:off x="5614135" y="5310717"/>
                <a:ext cx="326302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34" idx="0"/>
                <a:endCxn id="31" idx="4"/>
              </p:cNvCxnSpPr>
              <p:nvPr/>
            </p:nvCxnSpPr>
            <p:spPr>
              <a:xfrm flipH="1">
                <a:off x="5264098" y="4687882"/>
                <a:ext cx="678417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34" idx="0"/>
                <a:endCxn id="32" idx="4"/>
              </p:cNvCxnSpPr>
              <p:nvPr/>
            </p:nvCxnSpPr>
            <p:spPr>
              <a:xfrm flipH="1">
                <a:off x="5940437" y="4687882"/>
                <a:ext cx="2078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4" idx="0"/>
                <a:endCxn id="33" idx="4"/>
              </p:cNvCxnSpPr>
              <p:nvPr/>
            </p:nvCxnSpPr>
            <p:spPr>
              <a:xfrm>
                <a:off x="5942515" y="4687882"/>
                <a:ext cx="693527" cy="19604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 flipV="1">
                <a:off x="4724400" y="5506761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V="1">
                <a:off x="5400739" y="5506761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6096344" y="5506761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6716070" y="5506761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5050702" y="4883925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5727041" y="4883925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422646" y="4883925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stCxn id="38" idx="0"/>
                <a:endCxn id="31" idx="4"/>
              </p:cNvCxnSpPr>
              <p:nvPr/>
            </p:nvCxnSpPr>
            <p:spPr>
              <a:xfrm flipH="1">
                <a:off x="5264098" y="4685147"/>
                <a:ext cx="1363340" cy="198778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8" idx="0"/>
                <a:endCxn id="32" idx="4"/>
              </p:cNvCxnSpPr>
              <p:nvPr/>
            </p:nvCxnSpPr>
            <p:spPr>
              <a:xfrm flipH="1">
                <a:off x="5940437" y="4685147"/>
                <a:ext cx="687001" cy="198778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8" idx="0"/>
                <a:endCxn id="33" idx="4"/>
              </p:cNvCxnSpPr>
              <p:nvPr/>
            </p:nvCxnSpPr>
            <p:spPr>
              <a:xfrm>
                <a:off x="6627438" y="4685147"/>
                <a:ext cx="8604" cy="198778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2" idx="0"/>
                <a:endCxn id="31" idx="4"/>
              </p:cNvCxnSpPr>
              <p:nvPr/>
            </p:nvCxnSpPr>
            <p:spPr>
              <a:xfrm flipH="1">
                <a:off x="5264098" y="4669162"/>
                <a:ext cx="1050" cy="21476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42" idx="0"/>
                <a:endCxn id="32" idx="4"/>
              </p:cNvCxnSpPr>
              <p:nvPr/>
            </p:nvCxnSpPr>
            <p:spPr>
              <a:xfrm>
                <a:off x="5265148" y="4669162"/>
                <a:ext cx="675289" cy="21476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2" idx="0"/>
                <a:endCxn id="33" idx="4"/>
              </p:cNvCxnSpPr>
              <p:nvPr/>
            </p:nvCxnSpPr>
            <p:spPr>
              <a:xfrm>
                <a:off x="5265148" y="4669162"/>
                <a:ext cx="1370894" cy="21476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43" idx="0"/>
                <a:endCxn id="34" idx="4"/>
              </p:cNvCxnSpPr>
              <p:nvPr/>
            </p:nvCxnSpPr>
            <p:spPr>
              <a:xfrm>
                <a:off x="5940436" y="3964915"/>
                <a:ext cx="2080" cy="296176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 flipV="1">
                <a:off x="5729119" y="4261090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6414042" y="4258355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5051752" y="4242370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5727039" y="3538123"/>
                <a:ext cx="426792" cy="426792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4" name="Straight Connector 43"/>
              <p:cNvCxnSpPr>
                <a:stCxn id="43" idx="0"/>
                <a:endCxn id="38" idx="4"/>
              </p:cNvCxnSpPr>
              <p:nvPr/>
            </p:nvCxnSpPr>
            <p:spPr>
              <a:xfrm>
                <a:off x="5940436" y="3964915"/>
                <a:ext cx="687002" cy="29344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3" idx="0"/>
                <a:endCxn id="42" idx="4"/>
              </p:cNvCxnSpPr>
              <p:nvPr/>
            </p:nvCxnSpPr>
            <p:spPr>
              <a:xfrm flipH="1">
                <a:off x="5265148" y="3964915"/>
                <a:ext cx="675288" cy="277455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7951744" y="539373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64430" y="4735378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Hidden layer 1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71747" y="4114800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Hidden layer 2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95249" y="339486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5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Neural network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174682"/>
            <a:ext cx="8763001" cy="51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>
                <a:hlinkClick r:id="rId3"/>
              </a:rPr>
              <a:t>Simple linear decision boundary</a:t>
            </a:r>
            <a:endParaRPr lang="en-US" sz="2800" kern="0" dirty="0" smtClean="0"/>
          </a:p>
          <a:p>
            <a:r>
              <a:rPr lang="en-US" sz="2800" kern="0" dirty="0" smtClean="0">
                <a:hlinkClick r:id="rId4"/>
              </a:rPr>
              <a:t>Linear decision boundary fails for XOR</a:t>
            </a:r>
            <a:endParaRPr lang="en-US" sz="2800" kern="0" dirty="0" smtClean="0"/>
          </a:p>
          <a:p>
            <a:r>
              <a:rPr lang="en-US" sz="2800" kern="0" dirty="0" smtClean="0">
                <a:hlinkClick r:id="rId5"/>
              </a:rPr>
              <a:t>XOR with one hidden layer</a:t>
            </a:r>
            <a:endParaRPr lang="en-US" sz="2800" kern="0" dirty="0"/>
          </a:p>
          <a:p>
            <a:r>
              <a:rPr lang="en-US" sz="2800" kern="0" dirty="0" smtClean="0">
                <a:hlinkClick r:id="rId6"/>
              </a:rPr>
              <a:t>Complex, non-linear patterns</a:t>
            </a:r>
            <a:endParaRPr lang="en-US" sz="2800" kern="0" dirty="0" smtClean="0"/>
          </a:p>
          <a:p>
            <a:endParaRPr lang="en-US" sz="2800" kern="0" dirty="0"/>
          </a:p>
          <a:p>
            <a:r>
              <a:rPr lang="en-US" sz="2800" kern="0" dirty="0" smtClean="0"/>
              <a:t>Try varying weights, hidden units, and layers</a:t>
            </a:r>
          </a:p>
          <a:p>
            <a:pPr lvl="1"/>
            <a:r>
              <a:rPr lang="en-US" sz="2400" kern="0" dirty="0" smtClean="0"/>
              <a:t>What patterns can you learn with 0 hidden layers?</a:t>
            </a:r>
          </a:p>
          <a:p>
            <a:pPr lvl="1"/>
            <a:r>
              <a:rPr lang="en-US" sz="2400" kern="0" dirty="0" smtClean="0"/>
              <a:t>1 hidden layer? </a:t>
            </a:r>
          </a:p>
          <a:p>
            <a:pPr lvl="1"/>
            <a:r>
              <a:rPr lang="en-US" sz="2400" kern="0" dirty="0" smtClean="0"/>
              <a:t>More?</a:t>
            </a:r>
          </a:p>
          <a:p>
            <a:pPr marL="0" indent="0">
              <a:buNone/>
            </a:pP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93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Goals for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>
              <a:buFontTx/>
              <a:buNone/>
            </a:pPr>
            <a:r>
              <a:rPr lang="en-US" sz="2800" kern="0" dirty="0" smtClean="0"/>
              <a:t>Key concepts</a:t>
            </a:r>
          </a:p>
          <a:p>
            <a:r>
              <a:rPr lang="en-US" sz="2800" kern="0" dirty="0" smtClean="0"/>
              <a:t>Mechanisms disrupted by noncoding variants</a:t>
            </a:r>
          </a:p>
          <a:p>
            <a:r>
              <a:rPr lang="en-US" sz="2800" kern="0" dirty="0" smtClean="0"/>
              <a:t>Deep learning to predict epigenetic impact of noncoding variants</a:t>
            </a: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7354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First hidden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First hidden layer scans input sequence</a:t>
            </a:r>
          </a:p>
          <a:p>
            <a:r>
              <a:rPr lang="en-US" sz="2800" kern="0" dirty="0" smtClean="0"/>
              <a:t>Activation function fires if “motif” is recognized</a:t>
            </a:r>
            <a:endParaRPr lang="en-US" sz="2800" kern="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5475" y="3888105"/>
            <a:ext cx="6888229" cy="2926297"/>
            <a:chOff x="-592813" y="2760582"/>
            <a:chExt cx="6888229" cy="2926297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61416" y="3677056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A 1 0 0 0 1 0 0 0 0 0</a:t>
              </a:r>
            </a:p>
            <a:p>
              <a:pPr algn="ctr"/>
              <a:r>
                <a:rPr lang="en-US" sz="1800" b="1" dirty="0" smtClean="0">
                  <a:latin typeface="Courier New" pitchFamily="-111" charset="0"/>
                </a:rPr>
                <a:t>C 0 0 0 1 0 0 0 0 1 0</a:t>
              </a:r>
              <a:endParaRPr lang="en-US" sz="1800" b="1" dirty="0">
                <a:latin typeface="Courier New" pitchFamily="-111" charset="0"/>
              </a:endParaRP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</a:t>
              </a:r>
              <a:r>
                <a:rPr lang="en-US" sz="1800" b="1" u="sng" dirty="0" smtClean="0">
                  <a:solidFill>
                    <a:schemeClr val="tx2"/>
                  </a:solidFill>
                  <a:latin typeface="Courier New" pitchFamily="-111" charset="0"/>
                </a:rPr>
                <a:t>0 1 1 0 0 1 0 1 0 1</a:t>
              </a:r>
              <a:endParaRPr lang="en-US" sz="1800" b="1" u="sng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1800" b="1" dirty="0" smtClean="0">
                  <a:latin typeface="Courier New" pitchFamily="-111" charset="0"/>
                </a:rPr>
                <a:t>T </a:t>
              </a:r>
              <a:r>
                <a:rPr lang="en-US" sz="1800" b="1" u="sng" dirty="0" smtClean="0">
                  <a:latin typeface="Courier New" pitchFamily="-111" charset="0"/>
                </a:rPr>
                <a:t>0 0 0 0 0 0 1 0 0 0</a:t>
              </a:r>
              <a:endParaRPr lang="en-US" sz="1800" b="1" u="sng" dirty="0">
                <a:latin typeface="Courier New" pitchFamily="-111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71928" y="5317547"/>
              <a:ext cx="2803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A G </a:t>
              </a:r>
              <a:r>
                <a:rPr lang="en-US" sz="1800" b="1" dirty="0" err="1" smtClean="0">
                  <a:solidFill>
                    <a:schemeClr val="tx2"/>
                  </a:solidFill>
                  <a:latin typeface="Courier New" pitchFamily="-111" charset="0"/>
                </a:rPr>
                <a:t>G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C A G T G C G</a:t>
              </a:r>
              <a:endParaRPr lang="en-US" sz="1800" dirty="0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0753921"/>
                </p:ext>
              </p:extLst>
            </p:nvPr>
          </p:nvGraphicFramePr>
          <p:xfrm>
            <a:off x="-592813" y="2760582"/>
            <a:ext cx="44132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9" name="Equation" r:id="rId4" imgW="241200" imgH="139680" progId="Equation.3">
                    <p:embed/>
                  </p:oleObj>
                </mc:Choice>
                <mc:Fallback>
                  <p:oleObj name="Equation" r:id="rId4" imgW="24120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92813" y="2760582"/>
                          <a:ext cx="44132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Down Arrow 11"/>
          <p:cNvSpPr/>
          <p:nvPr/>
        </p:nvSpPr>
        <p:spPr>
          <a:xfrm flipV="1">
            <a:off x="4736862" y="6070059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stCxn id="18" idx="0"/>
            <a:endCxn id="15" idx="4"/>
          </p:cNvCxnSpPr>
          <p:nvPr/>
        </p:nvCxnSpPr>
        <p:spPr>
          <a:xfrm flipH="1">
            <a:off x="1586531" y="2953798"/>
            <a:ext cx="2856932" cy="54327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V="1">
            <a:off x="1472231" y="349707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flipV="1">
            <a:off x="7467600" y="3601069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V="1">
            <a:off x="1179557" y="349534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V="1">
            <a:off x="4169143" y="2405158"/>
            <a:ext cx="548640" cy="54864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>
            <a:stCxn id="18" idx="0"/>
            <a:endCxn id="16" idx="4"/>
          </p:cNvCxnSpPr>
          <p:nvPr/>
        </p:nvCxnSpPr>
        <p:spPr>
          <a:xfrm>
            <a:off x="4443463" y="2953798"/>
            <a:ext cx="3138437" cy="64727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0"/>
            <a:endCxn id="17" idx="4"/>
          </p:cNvCxnSpPr>
          <p:nvPr/>
        </p:nvCxnSpPr>
        <p:spPr>
          <a:xfrm flipH="1">
            <a:off x="1293857" y="2953798"/>
            <a:ext cx="3149606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0"/>
            <a:endCxn id="36" idx="0"/>
          </p:cNvCxnSpPr>
          <p:nvPr/>
        </p:nvCxnSpPr>
        <p:spPr>
          <a:xfrm>
            <a:off x="4443463" y="2953798"/>
            <a:ext cx="4216300" cy="70380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480326" y="3657600"/>
            <a:ext cx="358874" cy="46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1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3609672" y="4794851"/>
            <a:ext cx="1667584" cy="1200329"/>
          </a:xfrm>
          <a:prstGeom prst="rect">
            <a:avLst/>
          </a:prstGeom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820" y="4953000"/>
            <a:ext cx="164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Motif width (window size) </a:t>
            </a:r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066434" y="3828310"/>
            <a:ext cx="675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1 0 0 0 1 0 </a:t>
            </a:r>
            <a:r>
              <a:rPr lang="en-US" sz="1800" b="1" dirty="0" smtClean="0">
                <a:latin typeface="Courier New" pitchFamily="-111" charset="0"/>
              </a:rPr>
              <a:t>0 0 0 1 0 0</a:t>
            </a:r>
            <a:r>
              <a:rPr lang="en-US" sz="1800" b="1" dirty="0">
                <a:latin typeface="Courier New" pitchFamily="-111" charset="0"/>
              </a:rPr>
              <a:t> </a:t>
            </a:r>
            <a:r>
              <a:rPr lang="en-US" sz="1800" b="1" u="sng" dirty="0" smtClean="0">
                <a:solidFill>
                  <a:schemeClr val="tx2"/>
                </a:solidFill>
                <a:latin typeface="Courier New" pitchFamily="-111" charset="0"/>
              </a:rPr>
              <a:t>0 1 1 0 0 1</a:t>
            </a:r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 </a:t>
            </a:r>
            <a:r>
              <a:rPr lang="en-US" sz="1800" b="1" u="sng" dirty="0" smtClean="0">
                <a:latin typeface="Courier New" pitchFamily="-111" charset="0"/>
              </a:rPr>
              <a:t>0 0 0 0 0 0</a:t>
            </a:r>
            <a:endParaRPr lang="en-US" sz="1800" b="1" u="sng" dirty="0">
              <a:latin typeface="Courier New" pitchFamily="-111" charset="0"/>
            </a:endParaRPr>
          </a:p>
        </p:txBody>
      </p:sp>
      <p:sp>
        <p:nvSpPr>
          <p:cNvPr id="40" name="Down Arrow 39"/>
          <p:cNvSpPr/>
          <p:nvPr/>
        </p:nvSpPr>
        <p:spPr>
          <a:xfrm flipV="1">
            <a:off x="4352316" y="4250277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57928" y="4114800"/>
            <a:ext cx="102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>
            <a:stCxn id="18" idx="0"/>
            <a:endCxn id="53" idx="4"/>
          </p:cNvCxnSpPr>
          <p:nvPr/>
        </p:nvCxnSpPr>
        <p:spPr>
          <a:xfrm flipH="1">
            <a:off x="1866702" y="2953798"/>
            <a:ext cx="2576761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 flipV="1">
            <a:off x="1752402" y="349534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037221" y="3368877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…</a:t>
            </a:r>
            <a:endParaRPr lang="en-US" sz="2400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06650"/>
              </p:ext>
            </p:extLst>
          </p:nvPr>
        </p:nvGraphicFramePr>
        <p:xfrm>
          <a:off x="4276725" y="2485416"/>
          <a:ext cx="371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6" imgW="203040" imgH="241200" progId="Equation.3">
                  <p:embed/>
                </p:oleObj>
              </mc:Choice>
              <mc:Fallback>
                <p:oleObj name="Equation" r:id="rId6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485416"/>
                        <a:ext cx="3714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5029200" y="2379391"/>
            <a:ext cx="369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node to recognize motif 1 in position 1 of the input sequence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2708" y="6441440"/>
            <a:ext cx="241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length </a:t>
            </a:r>
            <a:r>
              <a:rPr lang="en-US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-269932" y="3490908"/>
            <a:ext cx="675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1 0 </a:t>
            </a:r>
            <a:r>
              <a:rPr lang="en-US" sz="1800" b="1" dirty="0" smtClean="0">
                <a:latin typeface="Courier New" pitchFamily="-111" charset="0"/>
              </a:rPr>
              <a:t>0 0 </a:t>
            </a:r>
            <a:r>
              <a:rPr lang="en-US" sz="1800" b="1" u="sng" dirty="0" smtClean="0">
                <a:solidFill>
                  <a:schemeClr val="tx2"/>
                </a:solidFill>
                <a:latin typeface="Courier New" pitchFamily="-111" charset="0"/>
              </a:rPr>
              <a:t>0 1</a:t>
            </a:r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 </a:t>
            </a:r>
            <a:r>
              <a:rPr lang="en-US" sz="1800" b="1" u="sng" dirty="0" smtClean="0">
                <a:latin typeface="Courier New" pitchFamily="-111" charset="0"/>
              </a:rPr>
              <a:t>0 0</a:t>
            </a:r>
            <a:endParaRPr lang="en-US" sz="1800" b="1" u="sng" dirty="0">
              <a:latin typeface="Courier New" pitchFamily="-111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66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Forward pass at the first hidden layer, </a:t>
            </a:r>
            <a:r>
              <a:rPr lang="en-US" sz="2800" b="1" kern="0" dirty="0" smtClean="0"/>
              <a:t>input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First hidden layer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43338" y="3419158"/>
            <a:ext cx="5334000" cy="3057842"/>
            <a:chOff x="961416" y="2629037"/>
            <a:chExt cx="5334000" cy="3057842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61416" y="3677056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A 1 0 0 0 1 0 0 0 0 0</a:t>
              </a:r>
            </a:p>
            <a:p>
              <a:pPr algn="ctr"/>
              <a:r>
                <a:rPr lang="en-US" sz="1800" b="1" dirty="0" smtClean="0">
                  <a:latin typeface="Courier New" pitchFamily="-111" charset="0"/>
                </a:rPr>
                <a:t>C 0 0 0 1 0 0 0 0 1 0</a:t>
              </a:r>
              <a:endParaRPr lang="en-US" sz="1800" b="1" dirty="0">
                <a:latin typeface="Courier New" pitchFamily="-111" charset="0"/>
              </a:endParaRP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</a:t>
              </a:r>
              <a:r>
                <a:rPr lang="en-US" sz="1800" b="1" u="sng" dirty="0" smtClean="0">
                  <a:solidFill>
                    <a:schemeClr val="tx2"/>
                  </a:solidFill>
                  <a:latin typeface="Courier New" pitchFamily="-111" charset="0"/>
                </a:rPr>
                <a:t>0 1 1 0 0 1 0 1 0 1</a:t>
              </a:r>
              <a:endParaRPr lang="en-US" sz="1800" b="1" u="sng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1800" b="1" dirty="0" smtClean="0">
                  <a:latin typeface="Courier New" pitchFamily="-111" charset="0"/>
                </a:rPr>
                <a:t>T </a:t>
              </a:r>
              <a:r>
                <a:rPr lang="en-US" sz="1800" b="1" u="sng" dirty="0" smtClean="0">
                  <a:latin typeface="Courier New" pitchFamily="-111" charset="0"/>
                </a:rPr>
                <a:t>0 0 0 0 0 0 1 0 0 0</a:t>
              </a:r>
              <a:endParaRPr lang="en-US" sz="1800" b="1" u="sng" dirty="0">
                <a:latin typeface="Courier New" pitchFamily="-111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71928" y="5317547"/>
              <a:ext cx="2803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A G </a:t>
              </a:r>
              <a:r>
                <a:rPr lang="en-US" sz="1800" b="1" dirty="0" err="1" smtClean="0">
                  <a:solidFill>
                    <a:schemeClr val="tx2"/>
                  </a:solidFill>
                  <a:latin typeface="Courier New" pitchFamily="-111" charset="0"/>
                </a:rPr>
                <a:t>G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C A G T G C G</a:t>
              </a:r>
              <a:endParaRPr lang="en-US" sz="1800" dirty="0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0493089"/>
                </p:ext>
              </p:extLst>
            </p:nvPr>
          </p:nvGraphicFramePr>
          <p:xfrm>
            <a:off x="1554766" y="2629037"/>
            <a:ext cx="5334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3" name="Equation" r:id="rId4" imgW="291960" imgH="203040" progId="Equation.DSMT4">
                    <p:embed/>
                  </p:oleObj>
                </mc:Choice>
                <mc:Fallback>
                  <p:oleObj name="Equation" r:id="rId4" imgW="291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4766" y="2629037"/>
                          <a:ext cx="53340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Down Arrow 11"/>
          <p:cNvSpPr/>
          <p:nvPr/>
        </p:nvSpPr>
        <p:spPr>
          <a:xfrm flipV="1">
            <a:off x="3400496" y="5732657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stCxn id="18" idx="0"/>
            <a:endCxn id="15" idx="4"/>
          </p:cNvCxnSpPr>
          <p:nvPr/>
        </p:nvCxnSpPr>
        <p:spPr>
          <a:xfrm flipH="1">
            <a:off x="2420058" y="2616396"/>
            <a:ext cx="687039" cy="54327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0"/>
            <a:endCxn id="17" idx="4"/>
          </p:cNvCxnSpPr>
          <p:nvPr/>
        </p:nvCxnSpPr>
        <p:spPr>
          <a:xfrm flipH="1">
            <a:off x="2127384" y="2616396"/>
            <a:ext cx="97971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0"/>
            <a:endCxn id="36" idx="0"/>
          </p:cNvCxnSpPr>
          <p:nvPr/>
        </p:nvCxnSpPr>
        <p:spPr>
          <a:xfrm>
            <a:off x="3107097" y="2616396"/>
            <a:ext cx="1771289" cy="42758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98949" y="3043981"/>
            <a:ext cx="358874" cy="46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1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2273306" y="4457449"/>
            <a:ext cx="559471" cy="1200329"/>
          </a:xfrm>
          <a:prstGeom prst="rect">
            <a:avLst/>
          </a:prstGeom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744" y="4615598"/>
            <a:ext cx="16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simplicity,</a:t>
            </a:r>
          </a:p>
          <a:p>
            <a:pPr algn="ctr"/>
            <a:r>
              <a:rPr lang="en-US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Down Arrow 39"/>
          <p:cNvSpPr/>
          <p:nvPr/>
        </p:nvSpPr>
        <p:spPr>
          <a:xfrm flipV="1">
            <a:off x="3015950" y="3912875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6551" y="3501181"/>
            <a:ext cx="102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>
            <a:stCxn id="18" idx="0"/>
            <a:endCxn id="53" idx="4"/>
          </p:cNvCxnSpPr>
          <p:nvPr/>
        </p:nvCxnSpPr>
        <p:spPr>
          <a:xfrm flipH="1">
            <a:off x="2700229" y="2616396"/>
            <a:ext cx="406868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234" y="1828800"/>
            <a:ext cx="213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node to recognize motif 1 in position 1 of the input sequence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>
            <a:stCxn id="18" idx="0"/>
            <a:endCxn id="32" idx="4"/>
          </p:cNvCxnSpPr>
          <p:nvPr/>
        </p:nvCxnSpPr>
        <p:spPr>
          <a:xfrm flipH="1">
            <a:off x="2971034" y="2616396"/>
            <a:ext cx="136063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0"/>
            <a:endCxn id="30" idx="4"/>
          </p:cNvCxnSpPr>
          <p:nvPr/>
        </p:nvCxnSpPr>
        <p:spPr>
          <a:xfrm>
            <a:off x="3107097" y="2616396"/>
            <a:ext cx="156611" cy="53560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0"/>
            <a:endCxn id="33" idx="4"/>
          </p:cNvCxnSpPr>
          <p:nvPr/>
        </p:nvCxnSpPr>
        <p:spPr>
          <a:xfrm>
            <a:off x="3107097" y="2616396"/>
            <a:ext cx="436782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0"/>
            <a:endCxn id="34" idx="4"/>
          </p:cNvCxnSpPr>
          <p:nvPr/>
        </p:nvCxnSpPr>
        <p:spPr>
          <a:xfrm>
            <a:off x="3107097" y="2616396"/>
            <a:ext cx="71695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0"/>
            <a:endCxn id="35" idx="4"/>
          </p:cNvCxnSpPr>
          <p:nvPr/>
        </p:nvCxnSpPr>
        <p:spPr>
          <a:xfrm>
            <a:off x="3107097" y="2616396"/>
            <a:ext cx="997124" cy="5398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V="1">
            <a:off x="2305758" y="3159670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V="1">
            <a:off x="2013084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flipV="1">
            <a:off x="2585929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 flipV="1">
            <a:off x="3149408" y="315200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 flipV="1">
            <a:off x="2856734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V="1">
            <a:off x="3429579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709750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89921" y="315621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V="1">
            <a:off x="2832777" y="2067756"/>
            <a:ext cx="548640" cy="54864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68805"/>
              </p:ext>
            </p:extLst>
          </p:nvPr>
        </p:nvGraphicFramePr>
        <p:xfrm>
          <a:off x="2940359" y="2148014"/>
          <a:ext cx="371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6" imgW="203040" imgH="241200" progId="Equation.3">
                  <p:embed/>
                </p:oleObj>
              </mc:Choice>
              <mc:Fallback>
                <p:oleObj name="Equation" r:id="rId6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359" y="2148014"/>
                        <a:ext cx="3714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17596"/>
              </p:ext>
            </p:extLst>
          </p:nvPr>
        </p:nvGraphicFramePr>
        <p:xfrm>
          <a:off x="1884363" y="2753360"/>
          <a:ext cx="3254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753360"/>
                        <a:ext cx="32543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787759"/>
              </p:ext>
            </p:extLst>
          </p:nvPr>
        </p:nvGraphicFramePr>
        <p:xfrm>
          <a:off x="3902075" y="2752725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752725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63205"/>
              </p:ext>
            </p:extLst>
          </p:nvPr>
        </p:nvGraphicFramePr>
        <p:xfrm>
          <a:off x="4495800" y="2590800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0744" y="5942388"/>
            <a:ext cx="16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sequence 1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24454"/>
              </p:ext>
            </p:extLst>
          </p:nvPr>
        </p:nvGraphicFramePr>
        <p:xfrm>
          <a:off x="5532343" y="2133600"/>
          <a:ext cx="160496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14" imgW="876240" imgH="1269720" progId="Equation.DSMT4">
                  <p:embed/>
                </p:oleObj>
              </mc:Choice>
              <mc:Fallback>
                <p:oleObj name="Equation" r:id="rId14" imgW="8762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343" y="2133600"/>
                        <a:ext cx="1604963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5404954" y="1732180"/>
            <a:ext cx="358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vector for </a:t>
            </a:r>
            <a:r>
              <a:rPr lang="en-US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i="1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n-US" sz="1800" i="1" baseline="-2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404955" y="4543233"/>
            <a:ext cx="3434244" cy="1750966"/>
            <a:chOff x="5404955" y="4543233"/>
            <a:chExt cx="3434244" cy="1750966"/>
          </a:xfrm>
        </p:grpSpPr>
        <p:graphicFrame>
          <p:nvGraphicFramePr>
            <p:cNvPr id="6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643217"/>
                </p:ext>
              </p:extLst>
            </p:nvPr>
          </p:nvGraphicFramePr>
          <p:xfrm>
            <a:off x="5532343" y="4868644"/>
            <a:ext cx="27908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9" name="Equation" r:id="rId16" imgW="1523880" imgH="203040" progId="Equation.DSMT4">
                    <p:embed/>
                  </p:oleObj>
                </mc:Choice>
                <mc:Fallback>
                  <p:oleObj name="Equation" r:id="rId16" imgW="1523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2343" y="4868644"/>
                          <a:ext cx="2790825" cy="373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59380"/>
                </p:ext>
              </p:extLst>
            </p:nvPr>
          </p:nvGraphicFramePr>
          <p:xfrm>
            <a:off x="5532343" y="5921136"/>
            <a:ext cx="19526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0" name="Equation" r:id="rId18" imgW="1066680" imgH="203040" progId="Equation.DSMT4">
                    <p:embed/>
                  </p:oleObj>
                </mc:Choice>
                <mc:Fallback>
                  <p:oleObj name="Equation" r:id="rId18" imgW="10666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2343" y="5921136"/>
                          <a:ext cx="1952625" cy="373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TextBox 65"/>
            <p:cNvSpPr txBox="1"/>
            <p:nvPr/>
          </p:nvSpPr>
          <p:spPr>
            <a:xfrm>
              <a:off x="5404955" y="4543233"/>
              <a:ext cx="2587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Weights times input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12574" y="5547991"/>
              <a:ext cx="3426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</a:t>
              </a:r>
              <a:r>
                <a:rPr lang="en-US" sz="180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ReLU</a:t>
              </a:r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activation function</a:t>
              </a:r>
              <a:endPara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8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-269932" y="3490908"/>
            <a:ext cx="675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1 0 </a:t>
            </a:r>
            <a:r>
              <a:rPr lang="en-US" sz="1800" b="1" dirty="0" smtClean="0">
                <a:latin typeface="Courier New" pitchFamily="-111" charset="0"/>
              </a:rPr>
              <a:t>0 0 </a:t>
            </a:r>
            <a:r>
              <a:rPr lang="en-US" sz="1800" b="1" u="sng" dirty="0" smtClean="0">
                <a:solidFill>
                  <a:schemeClr val="tx2"/>
                </a:solidFill>
                <a:latin typeface="Courier New" pitchFamily="-111" charset="0"/>
              </a:rPr>
              <a:t>0 1</a:t>
            </a:r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 </a:t>
            </a:r>
            <a:r>
              <a:rPr lang="en-US" sz="1800" b="1" u="sng" dirty="0" smtClean="0">
                <a:latin typeface="Courier New" pitchFamily="-111" charset="0"/>
              </a:rPr>
              <a:t>0 0</a:t>
            </a:r>
            <a:endParaRPr lang="en-US" sz="1800" b="1" u="sng" dirty="0">
              <a:latin typeface="Courier New" pitchFamily="-111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66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Forward pass at the first hidden layer, </a:t>
            </a:r>
            <a:r>
              <a:rPr lang="en-US" sz="2800" b="1" kern="0" dirty="0" smtClean="0"/>
              <a:t>input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First hidden layer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43338" y="3419475"/>
            <a:ext cx="5334000" cy="3057525"/>
            <a:chOff x="961416" y="2629354"/>
            <a:chExt cx="5334000" cy="3057525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61416" y="3677056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A 0 0 0 1 </a:t>
              </a:r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0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</a:t>
              </a:r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1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</a:t>
              </a:r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1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0 0 0</a:t>
              </a:r>
            </a:p>
            <a:p>
              <a:pPr algn="ctr"/>
              <a:r>
                <a:rPr lang="en-US" sz="1800" b="1" dirty="0" smtClean="0">
                  <a:latin typeface="Courier New" pitchFamily="-111" charset="0"/>
                </a:rPr>
                <a:t>C 0 0 0 0 </a:t>
              </a:r>
              <a:r>
                <a:rPr lang="en-US" sz="1800" b="1" dirty="0">
                  <a:latin typeface="Courier New" pitchFamily="-111" charset="0"/>
                </a:rPr>
                <a:t>1</a:t>
              </a:r>
              <a:r>
                <a:rPr lang="en-US" sz="1800" b="1" dirty="0" smtClean="0">
                  <a:latin typeface="Courier New" pitchFamily="-111" charset="0"/>
                </a:rPr>
                <a:t> 0 0 1 </a:t>
              </a:r>
              <a:r>
                <a:rPr lang="en-US" sz="1800" b="1" dirty="0">
                  <a:latin typeface="Courier New" pitchFamily="-111" charset="0"/>
                </a:rPr>
                <a:t>0</a:t>
              </a:r>
              <a:r>
                <a:rPr lang="en-US" sz="1800" b="1" dirty="0" smtClean="0">
                  <a:latin typeface="Courier New" pitchFamily="-111" charset="0"/>
                </a:rPr>
                <a:t> 0</a:t>
              </a:r>
              <a:endParaRPr lang="en-US" sz="1800" b="1" dirty="0">
                <a:latin typeface="Courier New" pitchFamily="-111" charset="0"/>
              </a:endParaRP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</a:t>
              </a:r>
              <a:r>
                <a:rPr lang="en-US" sz="1800" b="1" u="sng" dirty="0">
                  <a:solidFill>
                    <a:schemeClr val="tx2"/>
                  </a:solidFill>
                  <a:latin typeface="Courier New" pitchFamily="-111" charset="0"/>
                </a:rPr>
                <a:t>1</a:t>
              </a:r>
              <a:r>
                <a:rPr lang="en-US" sz="1800" b="1" u="sng" dirty="0" smtClean="0">
                  <a:solidFill>
                    <a:schemeClr val="tx2"/>
                  </a:solidFill>
                  <a:latin typeface="Courier New" pitchFamily="-111" charset="0"/>
                </a:rPr>
                <a:t> 1 1 0 0 0 0 0 0 1</a:t>
              </a:r>
              <a:endParaRPr lang="en-US" sz="1800" b="1" u="sng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1800" b="1" dirty="0" smtClean="0">
                  <a:latin typeface="Courier New" pitchFamily="-111" charset="0"/>
                </a:rPr>
                <a:t>T </a:t>
              </a:r>
              <a:r>
                <a:rPr lang="en-US" sz="1800" b="1" u="sng" dirty="0" smtClean="0">
                  <a:latin typeface="Courier New" pitchFamily="-111" charset="0"/>
                </a:rPr>
                <a:t>0 0 0 0 0 0 0 0 1 0</a:t>
              </a:r>
              <a:endParaRPr lang="en-US" sz="1800" b="1" u="sng" dirty="0">
                <a:latin typeface="Courier New" pitchFamily="-111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71928" y="5317547"/>
              <a:ext cx="2803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G </a:t>
              </a:r>
              <a:r>
                <a:rPr lang="en-US" sz="1800" b="1" dirty="0" err="1" smtClean="0">
                  <a:solidFill>
                    <a:schemeClr val="tx2"/>
                  </a:solidFill>
                  <a:latin typeface="Courier New" pitchFamily="-111" charset="0"/>
                </a:rPr>
                <a:t>G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</a:t>
              </a:r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C </a:t>
              </a:r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</a:t>
              </a:r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A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C T G</a:t>
              </a:r>
              <a:endParaRPr lang="en-US" sz="1800" dirty="0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7561520"/>
                </p:ext>
              </p:extLst>
            </p:nvPr>
          </p:nvGraphicFramePr>
          <p:xfrm>
            <a:off x="1543653" y="2629354"/>
            <a:ext cx="557213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0" name="Equation" r:id="rId4" imgW="304560" imgH="203040" progId="Equation.DSMT4">
                    <p:embed/>
                  </p:oleObj>
                </mc:Choice>
                <mc:Fallback>
                  <p:oleObj name="Equation" r:id="rId4" imgW="304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3653" y="2629354"/>
                          <a:ext cx="557213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Down Arrow 11"/>
          <p:cNvSpPr/>
          <p:nvPr/>
        </p:nvSpPr>
        <p:spPr>
          <a:xfrm flipV="1">
            <a:off x="3400496" y="5732657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stCxn id="18" idx="0"/>
            <a:endCxn id="15" idx="4"/>
          </p:cNvCxnSpPr>
          <p:nvPr/>
        </p:nvCxnSpPr>
        <p:spPr>
          <a:xfrm flipH="1">
            <a:off x="2420058" y="2616396"/>
            <a:ext cx="687039" cy="54327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0"/>
            <a:endCxn id="17" idx="4"/>
          </p:cNvCxnSpPr>
          <p:nvPr/>
        </p:nvCxnSpPr>
        <p:spPr>
          <a:xfrm flipH="1">
            <a:off x="2127384" y="2616396"/>
            <a:ext cx="97971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0"/>
            <a:endCxn id="36" idx="0"/>
          </p:cNvCxnSpPr>
          <p:nvPr/>
        </p:nvCxnSpPr>
        <p:spPr>
          <a:xfrm>
            <a:off x="3107097" y="2616396"/>
            <a:ext cx="1771289" cy="42758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98949" y="3043981"/>
            <a:ext cx="358874" cy="46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1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2273306" y="4457449"/>
            <a:ext cx="559471" cy="1200329"/>
          </a:xfrm>
          <a:prstGeom prst="rect">
            <a:avLst/>
          </a:prstGeom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40" name="Down Arrow 39"/>
          <p:cNvSpPr/>
          <p:nvPr/>
        </p:nvSpPr>
        <p:spPr>
          <a:xfrm flipV="1">
            <a:off x="3015950" y="3912875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6551" y="3501181"/>
            <a:ext cx="102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>
            <a:stCxn id="18" idx="0"/>
            <a:endCxn id="53" idx="4"/>
          </p:cNvCxnSpPr>
          <p:nvPr/>
        </p:nvCxnSpPr>
        <p:spPr>
          <a:xfrm flipH="1">
            <a:off x="2700229" y="2616396"/>
            <a:ext cx="406868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234" y="1828800"/>
            <a:ext cx="213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node to recognize motif 1 in position 1 of the input sequence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>
            <a:stCxn id="18" idx="0"/>
            <a:endCxn id="32" idx="4"/>
          </p:cNvCxnSpPr>
          <p:nvPr/>
        </p:nvCxnSpPr>
        <p:spPr>
          <a:xfrm flipH="1">
            <a:off x="2971034" y="2616396"/>
            <a:ext cx="136063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0"/>
            <a:endCxn id="30" idx="4"/>
          </p:cNvCxnSpPr>
          <p:nvPr/>
        </p:nvCxnSpPr>
        <p:spPr>
          <a:xfrm>
            <a:off x="3107097" y="2616396"/>
            <a:ext cx="156611" cy="53560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0"/>
            <a:endCxn id="33" idx="4"/>
          </p:cNvCxnSpPr>
          <p:nvPr/>
        </p:nvCxnSpPr>
        <p:spPr>
          <a:xfrm>
            <a:off x="3107097" y="2616396"/>
            <a:ext cx="436782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0"/>
            <a:endCxn id="34" idx="4"/>
          </p:cNvCxnSpPr>
          <p:nvPr/>
        </p:nvCxnSpPr>
        <p:spPr>
          <a:xfrm>
            <a:off x="3107097" y="2616396"/>
            <a:ext cx="71695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0"/>
            <a:endCxn id="35" idx="4"/>
          </p:cNvCxnSpPr>
          <p:nvPr/>
        </p:nvCxnSpPr>
        <p:spPr>
          <a:xfrm>
            <a:off x="3107097" y="2616396"/>
            <a:ext cx="997124" cy="5398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V="1">
            <a:off x="2305758" y="3159670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V="1">
            <a:off x="2013084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flipV="1">
            <a:off x="2585929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 flipV="1">
            <a:off x="3149408" y="315200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 flipV="1">
            <a:off x="2856734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V="1">
            <a:off x="3429579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709750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89921" y="315621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V="1">
            <a:off x="2832777" y="2067756"/>
            <a:ext cx="548640" cy="54864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/>
          </p:nvPr>
        </p:nvGraphicFramePr>
        <p:xfrm>
          <a:off x="2940359" y="2148014"/>
          <a:ext cx="371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Equation" r:id="rId6" imgW="203040" imgH="241200" progId="Equation.3">
                  <p:embed/>
                </p:oleObj>
              </mc:Choice>
              <mc:Fallback>
                <p:oleObj name="Equation" r:id="rId6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359" y="2148014"/>
                        <a:ext cx="3714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/>
          </p:nvPr>
        </p:nvGraphicFramePr>
        <p:xfrm>
          <a:off x="1884363" y="2753360"/>
          <a:ext cx="3254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753360"/>
                        <a:ext cx="32543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/>
          </p:nvPr>
        </p:nvGraphicFramePr>
        <p:xfrm>
          <a:off x="3902075" y="2752725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752725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/>
          </p:nvPr>
        </p:nvGraphicFramePr>
        <p:xfrm>
          <a:off x="4495800" y="2590800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0744" y="5942388"/>
            <a:ext cx="16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sequence 2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210689"/>
              </p:ext>
            </p:extLst>
          </p:nvPr>
        </p:nvGraphicFramePr>
        <p:xfrm>
          <a:off x="5532343" y="2133600"/>
          <a:ext cx="160496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14" imgW="876240" imgH="1269720" progId="Equation.DSMT4">
                  <p:embed/>
                </p:oleObj>
              </mc:Choice>
              <mc:Fallback>
                <p:oleObj name="Equation" r:id="rId14" imgW="8762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343" y="2133600"/>
                        <a:ext cx="1604963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508823"/>
              </p:ext>
            </p:extLst>
          </p:nvPr>
        </p:nvGraphicFramePr>
        <p:xfrm>
          <a:off x="5532120" y="4868863"/>
          <a:ext cx="31623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16" imgW="1726920" imgH="203040" progId="Equation.DSMT4">
                  <p:embed/>
                </p:oleObj>
              </mc:Choice>
              <mc:Fallback>
                <p:oleObj name="Equation" r:id="rId16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20" y="4868863"/>
                        <a:ext cx="31623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18620"/>
              </p:ext>
            </p:extLst>
          </p:nvPr>
        </p:nvGraphicFramePr>
        <p:xfrm>
          <a:off x="5532120" y="5921375"/>
          <a:ext cx="190658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18" imgW="1041120" imgH="203040" progId="Equation.DSMT4">
                  <p:embed/>
                </p:oleObj>
              </mc:Choice>
              <mc:Fallback>
                <p:oleObj name="Equation" r:id="rId18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20" y="5921375"/>
                        <a:ext cx="190658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5404955" y="4543233"/>
            <a:ext cx="258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Weights times input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12574" y="5547991"/>
            <a:ext cx="342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activation function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04954" y="1732180"/>
            <a:ext cx="358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vector for </a:t>
            </a:r>
            <a:r>
              <a:rPr lang="en-US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i="1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n-US" sz="1800" i="1" baseline="-2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First hidden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Multiple hidden nodes to recognize different motifs at a particular position</a:t>
            </a:r>
          </a:p>
          <a:p>
            <a:r>
              <a:rPr lang="en-US" sz="2800" kern="0" dirty="0" smtClean="0"/>
              <a:t>Check for motif at each position in sequence</a:t>
            </a:r>
            <a:endParaRPr lang="en-US" sz="2800" kern="0" dirty="0"/>
          </a:p>
        </p:txBody>
      </p:sp>
      <p:sp>
        <p:nvSpPr>
          <p:cNvPr id="37" name="Rectangle 36"/>
          <p:cNvSpPr/>
          <p:nvPr/>
        </p:nvSpPr>
        <p:spPr>
          <a:xfrm>
            <a:off x="1558791" y="5600069"/>
            <a:ext cx="1667584" cy="1200329"/>
          </a:xfrm>
          <a:prstGeom prst="rect">
            <a:avLst/>
          </a:prstGeom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24223" y="4421486"/>
            <a:ext cx="548640" cy="548640"/>
            <a:chOff x="4169143" y="2405158"/>
            <a:chExt cx="548640" cy="548640"/>
          </a:xfrm>
        </p:grpSpPr>
        <p:sp>
          <p:nvSpPr>
            <p:cNvPr id="18" name="Oval 17"/>
            <p:cNvSpPr/>
            <p:nvPr/>
          </p:nvSpPr>
          <p:spPr>
            <a:xfrm flipV="1">
              <a:off x="4169143" y="2405158"/>
              <a:ext cx="548640" cy="548640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5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2978563"/>
                </p:ext>
              </p:extLst>
            </p:nvPr>
          </p:nvGraphicFramePr>
          <p:xfrm>
            <a:off x="4230421" y="2485901"/>
            <a:ext cx="4635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" name="Equation" r:id="rId4" imgW="253800" imgH="241200" progId="Equation.3">
                    <p:embed/>
                  </p:oleObj>
                </mc:Choice>
                <mc:Fallback>
                  <p:oleObj name="Equation" r:id="rId4" imgW="253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421" y="2485901"/>
                          <a:ext cx="46355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28823" y="5609797"/>
            <a:ext cx="533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A 1 0 0 0 1 0 0 0 0 0</a:t>
            </a:r>
          </a:p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C 0 0 0 1 0 0 0 0 1 0</a:t>
            </a:r>
            <a:endParaRPr lang="en-US" sz="1800" b="1" dirty="0">
              <a:solidFill>
                <a:schemeClr val="tx2"/>
              </a:solidFill>
              <a:latin typeface="Courier New" pitchFamily="-111" charset="0"/>
            </a:endParaRP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Courier New" pitchFamily="-111" charset="0"/>
              </a:rPr>
              <a:t>G </a:t>
            </a:r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0 1 1 0 0 1 0 1 0 1</a:t>
            </a:r>
            <a:endParaRPr lang="en-US" sz="1800" b="1" dirty="0">
              <a:solidFill>
                <a:schemeClr val="tx2"/>
              </a:solidFill>
              <a:latin typeface="Courier New" pitchFamily="-111" charset="0"/>
            </a:endParaRPr>
          </a:p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T 0 0 0 0 0 0 1 0 0 0</a:t>
            </a:r>
            <a:endParaRPr lang="en-US" sz="1800" b="1" dirty="0">
              <a:solidFill>
                <a:schemeClr val="tx2"/>
              </a:solidFill>
              <a:latin typeface="Courier New" pitchFamily="-111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26763" y="3568720"/>
            <a:ext cx="548640" cy="548640"/>
            <a:chOff x="4169143" y="2405158"/>
            <a:chExt cx="548640" cy="548640"/>
          </a:xfrm>
        </p:grpSpPr>
        <p:sp>
          <p:nvSpPr>
            <p:cNvPr id="45" name="Oval 44"/>
            <p:cNvSpPr/>
            <p:nvPr/>
          </p:nvSpPr>
          <p:spPr>
            <a:xfrm flipV="1">
              <a:off x="4169143" y="2405158"/>
              <a:ext cx="548640" cy="548640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9166663"/>
                </p:ext>
              </p:extLst>
            </p:nvPr>
          </p:nvGraphicFramePr>
          <p:xfrm>
            <a:off x="4254868" y="2486179"/>
            <a:ext cx="417513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0" name="Equation" r:id="rId6" imgW="228600" imgH="241200" progId="Equation.3">
                    <p:embed/>
                  </p:oleObj>
                </mc:Choice>
                <mc:Fallback>
                  <p:oleObj name="Equation" r:id="rId6" imgW="228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4868" y="2486179"/>
                          <a:ext cx="417513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Box 46"/>
          <p:cNvSpPr txBox="1"/>
          <p:nvPr/>
        </p:nvSpPr>
        <p:spPr>
          <a:xfrm>
            <a:off x="-60960" y="3549294"/>
            <a:ext cx="157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motifs or “filters”</a:t>
            </a:r>
          </a:p>
          <a:p>
            <a:pPr algn="ct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(hidden layer depth)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24223" y="2971800"/>
            <a:ext cx="548640" cy="548640"/>
            <a:chOff x="4169143" y="2405158"/>
            <a:chExt cx="548640" cy="548640"/>
          </a:xfrm>
        </p:grpSpPr>
        <p:sp>
          <p:nvSpPr>
            <p:cNvPr id="55" name="Oval 54"/>
            <p:cNvSpPr/>
            <p:nvPr/>
          </p:nvSpPr>
          <p:spPr>
            <a:xfrm flipV="1">
              <a:off x="4169143" y="2405158"/>
              <a:ext cx="548640" cy="548640"/>
            </a:xfrm>
            <a:prstGeom prst="ellips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5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743216"/>
                </p:ext>
              </p:extLst>
            </p:nvPr>
          </p:nvGraphicFramePr>
          <p:xfrm>
            <a:off x="4276725" y="2485416"/>
            <a:ext cx="3714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1" name="Equation" r:id="rId8" imgW="203040" imgH="241200" progId="Equation.3">
                    <p:embed/>
                  </p:oleObj>
                </mc:Choice>
                <mc:Fallback>
                  <p:oleObj name="Equation" r:id="rId8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725" y="2485416"/>
                          <a:ext cx="371475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Rectangle 56"/>
          <p:cNvSpPr/>
          <p:nvPr/>
        </p:nvSpPr>
        <p:spPr>
          <a:xfrm>
            <a:off x="1479369" y="3959821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…</a:t>
            </a:r>
            <a:endParaRPr lang="en-US" sz="2400" dirty="0"/>
          </a:p>
        </p:txBody>
      </p:sp>
      <p:sp>
        <p:nvSpPr>
          <p:cNvPr id="66" name="Freeform 65"/>
          <p:cNvSpPr/>
          <p:nvPr/>
        </p:nvSpPr>
        <p:spPr>
          <a:xfrm>
            <a:off x="1559859" y="4971938"/>
            <a:ext cx="140208" cy="627888"/>
          </a:xfrm>
          <a:custGeom>
            <a:avLst/>
            <a:gdLst>
              <a:gd name="connsiteX0" fmla="*/ 140208 w 140208"/>
              <a:gd name="connsiteY0" fmla="*/ 0 h 627888"/>
              <a:gd name="connsiteX1" fmla="*/ 0 w 140208"/>
              <a:gd name="connsiteY1" fmla="*/ 615696 h 627888"/>
              <a:gd name="connsiteX2" fmla="*/ 0 w 140208"/>
              <a:gd name="connsiteY2" fmla="*/ 615696 h 627888"/>
              <a:gd name="connsiteX3" fmla="*/ 6096 w 140208"/>
              <a:gd name="connsiteY3" fmla="*/ 627888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08" h="627888">
                <a:moveTo>
                  <a:pt x="140208" y="0"/>
                </a:moveTo>
                <a:lnTo>
                  <a:pt x="0" y="615696"/>
                </a:lnTo>
                <a:lnTo>
                  <a:pt x="0" y="615696"/>
                </a:lnTo>
                <a:lnTo>
                  <a:pt x="6096" y="627888"/>
                </a:ln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693971" y="4990226"/>
            <a:ext cx="1536192" cy="591312"/>
          </a:xfrm>
          <a:custGeom>
            <a:avLst/>
            <a:gdLst>
              <a:gd name="connsiteX0" fmla="*/ 0 w 1536192"/>
              <a:gd name="connsiteY0" fmla="*/ 0 h 591312"/>
              <a:gd name="connsiteX1" fmla="*/ 1536192 w 1536192"/>
              <a:gd name="connsiteY1" fmla="*/ 591312 h 591312"/>
              <a:gd name="connsiteX2" fmla="*/ 1536192 w 1536192"/>
              <a:gd name="connsiteY2" fmla="*/ 591312 h 591312"/>
              <a:gd name="connsiteX3" fmla="*/ 1536192 w 1536192"/>
              <a:gd name="connsiteY3" fmla="*/ 591312 h 59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192" h="591312">
                <a:moveTo>
                  <a:pt x="0" y="0"/>
                </a:moveTo>
                <a:lnTo>
                  <a:pt x="1536192" y="591312"/>
                </a:lnTo>
                <a:lnTo>
                  <a:pt x="1536192" y="591312"/>
                </a:lnTo>
                <a:lnTo>
                  <a:pt x="1536192" y="591312"/>
                </a:ln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1572051" y="4057538"/>
            <a:ext cx="559913" cy="1536192"/>
          </a:xfrm>
          <a:custGeom>
            <a:avLst/>
            <a:gdLst>
              <a:gd name="connsiteX0" fmla="*/ 316992 w 559913"/>
              <a:gd name="connsiteY0" fmla="*/ 0 h 1536192"/>
              <a:gd name="connsiteX1" fmla="*/ 548640 w 559913"/>
              <a:gd name="connsiteY1" fmla="*/ 725424 h 1536192"/>
              <a:gd name="connsiteX2" fmla="*/ 0 w 559913"/>
              <a:gd name="connsiteY2" fmla="*/ 1536192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913" h="1536192">
                <a:moveTo>
                  <a:pt x="316992" y="0"/>
                </a:moveTo>
                <a:cubicBezTo>
                  <a:pt x="459232" y="234696"/>
                  <a:pt x="601472" y="469392"/>
                  <a:pt x="548640" y="725424"/>
                </a:cubicBezTo>
                <a:cubicBezTo>
                  <a:pt x="495808" y="981456"/>
                  <a:pt x="247904" y="1258824"/>
                  <a:pt x="0" y="1536192"/>
                </a:cubicBez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1895139" y="4045346"/>
            <a:ext cx="1335024" cy="1548384"/>
          </a:xfrm>
          <a:custGeom>
            <a:avLst/>
            <a:gdLst>
              <a:gd name="connsiteX0" fmla="*/ 0 w 1335024"/>
              <a:gd name="connsiteY0" fmla="*/ 0 h 1548384"/>
              <a:gd name="connsiteX1" fmla="*/ 1335024 w 1335024"/>
              <a:gd name="connsiteY1" fmla="*/ 1548384 h 154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5024" h="1548384">
                <a:moveTo>
                  <a:pt x="0" y="0"/>
                </a:moveTo>
                <a:lnTo>
                  <a:pt x="1335024" y="1548384"/>
                </a:ln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1553763" y="3313826"/>
            <a:ext cx="1075953" cy="2279904"/>
          </a:xfrm>
          <a:custGeom>
            <a:avLst/>
            <a:gdLst>
              <a:gd name="connsiteX0" fmla="*/ 426720 w 1075953"/>
              <a:gd name="connsiteY0" fmla="*/ 0 h 2279904"/>
              <a:gd name="connsiteX1" fmla="*/ 1066800 w 1075953"/>
              <a:gd name="connsiteY1" fmla="*/ 1353312 h 2279904"/>
              <a:gd name="connsiteX2" fmla="*/ 0 w 1075953"/>
              <a:gd name="connsiteY2" fmla="*/ 2279904 h 22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953" h="2279904">
                <a:moveTo>
                  <a:pt x="426720" y="0"/>
                </a:moveTo>
                <a:cubicBezTo>
                  <a:pt x="782320" y="486664"/>
                  <a:pt x="1137920" y="973328"/>
                  <a:pt x="1066800" y="1353312"/>
                </a:cubicBezTo>
                <a:cubicBezTo>
                  <a:pt x="995680" y="1733296"/>
                  <a:pt x="497840" y="2006600"/>
                  <a:pt x="0" y="2279904"/>
                </a:cubicBez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978959" y="3313826"/>
            <a:ext cx="1391980" cy="2279904"/>
          </a:xfrm>
          <a:custGeom>
            <a:avLst/>
            <a:gdLst>
              <a:gd name="connsiteX0" fmla="*/ 0 w 1391980"/>
              <a:gd name="connsiteY0" fmla="*/ 0 h 2279904"/>
              <a:gd name="connsiteX1" fmla="*/ 1280160 w 1391980"/>
              <a:gd name="connsiteY1" fmla="*/ 1566672 h 2279904"/>
              <a:gd name="connsiteX2" fmla="*/ 1243584 w 1391980"/>
              <a:gd name="connsiteY2" fmla="*/ 2279904 h 22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980" h="2279904">
                <a:moveTo>
                  <a:pt x="0" y="0"/>
                </a:moveTo>
                <a:cubicBezTo>
                  <a:pt x="536448" y="593344"/>
                  <a:pt x="1072896" y="1186688"/>
                  <a:pt x="1280160" y="1566672"/>
                </a:cubicBezTo>
                <a:cubicBezTo>
                  <a:pt x="1487424" y="1946656"/>
                  <a:pt x="1365504" y="2113280"/>
                  <a:pt x="1243584" y="2279904"/>
                </a:cubicBezTo>
              </a:path>
            </a:pathLst>
          </a:custGeom>
          <a:noFill/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3862623" y="2580640"/>
            <a:ext cx="5334000" cy="4219758"/>
            <a:chOff x="3862623" y="2580640"/>
            <a:chExt cx="5334000" cy="4219758"/>
          </a:xfrm>
        </p:grpSpPr>
        <p:sp>
          <p:nvSpPr>
            <p:cNvPr id="72" name="Rectangle 71"/>
            <p:cNvSpPr/>
            <p:nvPr/>
          </p:nvSpPr>
          <p:spPr>
            <a:xfrm>
              <a:off x="5575248" y="5590341"/>
              <a:ext cx="1667584" cy="1200329"/>
            </a:xfrm>
            <a:prstGeom prst="rect">
              <a:avLst/>
            </a:prstGeom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440680" y="4431615"/>
              <a:ext cx="548640" cy="548640"/>
              <a:chOff x="4169143" y="2425015"/>
              <a:chExt cx="548640" cy="548640"/>
            </a:xfrm>
          </p:grpSpPr>
          <p:sp>
            <p:nvSpPr>
              <p:cNvPr id="74" name="Oval 73"/>
              <p:cNvSpPr/>
              <p:nvPr/>
            </p:nvSpPr>
            <p:spPr>
              <a:xfrm flipV="1">
                <a:off x="4169143" y="2425015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7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9157456"/>
                  </p:ext>
                </p:extLst>
              </p:nvPr>
            </p:nvGraphicFramePr>
            <p:xfrm>
              <a:off x="4219626" y="2486025"/>
              <a:ext cx="487362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2" name="Equation" r:id="rId10" imgW="266400" imgH="241200" progId="Equation.3">
                      <p:embed/>
                    </p:oleObj>
                  </mc:Choice>
                  <mc:Fallback>
                    <p:oleObj name="Equation" r:id="rId10" imgW="2664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9626" y="2486025"/>
                            <a:ext cx="487362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3862623" y="5600069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A 1 0 0 0 1 0 0 0 0 0</a:t>
              </a:r>
            </a:p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C 0 0 0 1 0 0 0 0 1 0</a:t>
              </a:r>
              <a:endParaRPr lang="en-US" sz="1800" b="1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0 1 1 0 0 1 0 1 0 1</a:t>
              </a:r>
              <a:endParaRPr lang="en-US" sz="1800" b="1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T 0 0 0 0 0 0 1 0 0 0</a:t>
              </a:r>
              <a:endParaRPr lang="en-US" sz="1800" b="1" dirty="0">
                <a:solidFill>
                  <a:schemeClr val="tx2"/>
                </a:solidFill>
                <a:latin typeface="Courier New" pitchFamily="-111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443220" y="3558992"/>
              <a:ext cx="548640" cy="548640"/>
              <a:chOff x="4169143" y="2405158"/>
              <a:chExt cx="548640" cy="548640"/>
            </a:xfrm>
          </p:grpSpPr>
          <p:sp>
            <p:nvSpPr>
              <p:cNvPr id="78" name="Oval 77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7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970438"/>
                  </p:ext>
                </p:extLst>
              </p:nvPr>
            </p:nvGraphicFramePr>
            <p:xfrm>
              <a:off x="4244073" y="2486304"/>
              <a:ext cx="439738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3" name="Equation" r:id="rId12" imgW="241200" imgH="241200" progId="Equation.3">
                      <p:embed/>
                    </p:oleObj>
                  </mc:Choice>
                  <mc:Fallback>
                    <p:oleObj name="Equation" r:id="rId12" imgW="2412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4073" y="2486304"/>
                            <a:ext cx="439738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0" name="TextBox 79"/>
            <p:cNvSpPr txBox="1"/>
            <p:nvPr/>
          </p:nvSpPr>
          <p:spPr>
            <a:xfrm>
              <a:off x="5113585" y="2580640"/>
              <a:ext cx="3524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= L</a:t>
              </a:r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18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 starting positions</a:t>
              </a:r>
              <a:endPara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440680" y="2962072"/>
              <a:ext cx="548640" cy="548640"/>
              <a:chOff x="4169143" y="2405158"/>
              <a:chExt cx="548640" cy="548640"/>
            </a:xfrm>
          </p:grpSpPr>
          <p:sp>
            <p:nvSpPr>
              <p:cNvPr id="82" name="Oval 81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8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6721223"/>
                  </p:ext>
                </p:extLst>
              </p:nvPr>
            </p:nvGraphicFramePr>
            <p:xfrm>
              <a:off x="4254551" y="2484736"/>
              <a:ext cx="417512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4" name="Equation" r:id="rId14" imgW="228600" imgH="241200" progId="Equation.3">
                      <p:embed/>
                    </p:oleObj>
                  </mc:Choice>
                  <mc:Fallback>
                    <p:oleObj name="Equation" r:id="rId14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4551" y="2484736"/>
                            <a:ext cx="417512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4" name="Rectangle 83"/>
            <p:cNvSpPr/>
            <p:nvPr/>
          </p:nvSpPr>
          <p:spPr>
            <a:xfrm>
              <a:off x="5495826" y="3950093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576316" y="4989982"/>
              <a:ext cx="139708" cy="600115"/>
            </a:xfrm>
            <a:custGeom>
              <a:avLst/>
              <a:gdLst>
                <a:gd name="connsiteX0" fmla="*/ 140208 w 140208"/>
                <a:gd name="connsiteY0" fmla="*/ 0 h 627888"/>
                <a:gd name="connsiteX1" fmla="*/ 0 w 140208"/>
                <a:gd name="connsiteY1" fmla="*/ 615696 h 627888"/>
                <a:gd name="connsiteX2" fmla="*/ 0 w 140208"/>
                <a:gd name="connsiteY2" fmla="*/ 615696 h 627888"/>
                <a:gd name="connsiteX3" fmla="*/ 6096 w 140208"/>
                <a:gd name="connsiteY3" fmla="*/ 627888 h 62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08" h="627888">
                  <a:moveTo>
                    <a:pt x="140208" y="0"/>
                  </a:moveTo>
                  <a:lnTo>
                    <a:pt x="0" y="615696"/>
                  </a:lnTo>
                  <a:lnTo>
                    <a:pt x="0" y="615696"/>
                  </a:lnTo>
                  <a:lnTo>
                    <a:pt x="6096" y="627888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716024" y="4996322"/>
              <a:ext cx="1530596" cy="575488"/>
            </a:xfrm>
            <a:custGeom>
              <a:avLst/>
              <a:gdLst>
                <a:gd name="connsiteX0" fmla="*/ 0 w 1536192"/>
                <a:gd name="connsiteY0" fmla="*/ 0 h 591312"/>
                <a:gd name="connsiteX1" fmla="*/ 1536192 w 1536192"/>
                <a:gd name="connsiteY1" fmla="*/ 591312 h 591312"/>
                <a:gd name="connsiteX2" fmla="*/ 1536192 w 1536192"/>
                <a:gd name="connsiteY2" fmla="*/ 591312 h 591312"/>
                <a:gd name="connsiteX3" fmla="*/ 1536192 w 1536192"/>
                <a:gd name="connsiteY3" fmla="*/ 591312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192" h="591312">
                  <a:moveTo>
                    <a:pt x="0" y="0"/>
                  </a:moveTo>
                  <a:lnTo>
                    <a:pt x="1536192" y="591312"/>
                  </a:lnTo>
                  <a:lnTo>
                    <a:pt x="1536192" y="591312"/>
                  </a:lnTo>
                  <a:lnTo>
                    <a:pt x="1536192" y="59131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5588508" y="4047810"/>
              <a:ext cx="559913" cy="1536192"/>
            </a:xfrm>
            <a:custGeom>
              <a:avLst/>
              <a:gdLst>
                <a:gd name="connsiteX0" fmla="*/ 316992 w 559913"/>
                <a:gd name="connsiteY0" fmla="*/ 0 h 1536192"/>
                <a:gd name="connsiteX1" fmla="*/ 548640 w 559913"/>
                <a:gd name="connsiteY1" fmla="*/ 725424 h 1536192"/>
                <a:gd name="connsiteX2" fmla="*/ 0 w 559913"/>
                <a:gd name="connsiteY2" fmla="*/ 1536192 h 153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913" h="1536192">
                  <a:moveTo>
                    <a:pt x="316992" y="0"/>
                  </a:moveTo>
                  <a:cubicBezTo>
                    <a:pt x="459232" y="234696"/>
                    <a:pt x="601472" y="469392"/>
                    <a:pt x="548640" y="725424"/>
                  </a:cubicBezTo>
                  <a:cubicBezTo>
                    <a:pt x="495808" y="981456"/>
                    <a:pt x="247904" y="1258824"/>
                    <a:pt x="0" y="1536192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5911596" y="4035618"/>
              <a:ext cx="1335024" cy="1548384"/>
            </a:xfrm>
            <a:custGeom>
              <a:avLst/>
              <a:gdLst>
                <a:gd name="connsiteX0" fmla="*/ 0 w 1335024"/>
                <a:gd name="connsiteY0" fmla="*/ 0 h 1548384"/>
                <a:gd name="connsiteX1" fmla="*/ 1335024 w 1335024"/>
                <a:gd name="connsiteY1" fmla="*/ 1548384 h 154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5024" h="1548384">
                  <a:moveTo>
                    <a:pt x="0" y="0"/>
                  </a:moveTo>
                  <a:lnTo>
                    <a:pt x="1335024" y="154838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5570220" y="3304098"/>
              <a:ext cx="1075953" cy="2279904"/>
            </a:xfrm>
            <a:custGeom>
              <a:avLst/>
              <a:gdLst>
                <a:gd name="connsiteX0" fmla="*/ 426720 w 1075953"/>
                <a:gd name="connsiteY0" fmla="*/ 0 h 2279904"/>
                <a:gd name="connsiteX1" fmla="*/ 1066800 w 1075953"/>
                <a:gd name="connsiteY1" fmla="*/ 1353312 h 2279904"/>
                <a:gd name="connsiteX2" fmla="*/ 0 w 1075953"/>
                <a:gd name="connsiteY2" fmla="*/ 2279904 h 227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953" h="2279904">
                  <a:moveTo>
                    <a:pt x="426720" y="0"/>
                  </a:moveTo>
                  <a:cubicBezTo>
                    <a:pt x="782320" y="486664"/>
                    <a:pt x="1137920" y="973328"/>
                    <a:pt x="1066800" y="1353312"/>
                  </a:cubicBezTo>
                  <a:cubicBezTo>
                    <a:pt x="995680" y="1733296"/>
                    <a:pt x="497840" y="2006600"/>
                    <a:pt x="0" y="2279904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995416" y="3304098"/>
              <a:ext cx="1391980" cy="2279904"/>
            </a:xfrm>
            <a:custGeom>
              <a:avLst/>
              <a:gdLst>
                <a:gd name="connsiteX0" fmla="*/ 0 w 1391980"/>
                <a:gd name="connsiteY0" fmla="*/ 0 h 2279904"/>
                <a:gd name="connsiteX1" fmla="*/ 1280160 w 1391980"/>
                <a:gd name="connsiteY1" fmla="*/ 1566672 h 2279904"/>
                <a:gd name="connsiteX2" fmla="*/ 1243584 w 1391980"/>
                <a:gd name="connsiteY2" fmla="*/ 2279904 h 227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980" h="2279904">
                  <a:moveTo>
                    <a:pt x="0" y="0"/>
                  </a:moveTo>
                  <a:cubicBezTo>
                    <a:pt x="536448" y="593344"/>
                    <a:pt x="1072896" y="1186688"/>
                    <a:pt x="1280160" y="1566672"/>
                  </a:cubicBezTo>
                  <a:cubicBezTo>
                    <a:pt x="1487424" y="1946656"/>
                    <a:pt x="1365504" y="2113280"/>
                    <a:pt x="1243584" y="2279904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4816660" y="4441586"/>
              <a:ext cx="548640" cy="548640"/>
              <a:chOff x="4169143" y="2405158"/>
              <a:chExt cx="548640" cy="548640"/>
            </a:xfrm>
          </p:grpSpPr>
          <p:sp>
            <p:nvSpPr>
              <p:cNvPr id="119" name="Oval 118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2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6925315"/>
                  </p:ext>
                </p:extLst>
              </p:nvPr>
            </p:nvGraphicFramePr>
            <p:xfrm>
              <a:off x="4230421" y="2485901"/>
              <a:ext cx="46355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5" name="Equation" r:id="rId16" imgW="253800" imgH="241200" progId="Equation.3">
                      <p:embed/>
                    </p:oleObj>
                  </mc:Choice>
                  <mc:Fallback>
                    <p:oleObj name="Equation" r:id="rId16" imgW="2538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0421" y="2485901"/>
                            <a:ext cx="46355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1" name="Group 120"/>
            <p:cNvGrpSpPr/>
            <p:nvPr/>
          </p:nvGrpSpPr>
          <p:grpSpPr>
            <a:xfrm>
              <a:off x="4819200" y="3588820"/>
              <a:ext cx="548640" cy="548640"/>
              <a:chOff x="4169143" y="2405158"/>
              <a:chExt cx="548640" cy="548640"/>
            </a:xfrm>
          </p:grpSpPr>
          <p:sp>
            <p:nvSpPr>
              <p:cNvPr id="122" name="Oval 121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2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1596541"/>
                  </p:ext>
                </p:extLst>
              </p:nvPr>
            </p:nvGraphicFramePr>
            <p:xfrm>
              <a:off x="4254868" y="2486179"/>
              <a:ext cx="417513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6" name="Equation" r:id="rId17" imgW="228600" imgH="241200" progId="Equation.3">
                      <p:embed/>
                    </p:oleObj>
                  </mc:Choice>
                  <mc:Fallback>
                    <p:oleObj name="Equation" r:id="rId17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4868" y="2486179"/>
                            <a:ext cx="417513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4" name="Group 123"/>
            <p:cNvGrpSpPr/>
            <p:nvPr/>
          </p:nvGrpSpPr>
          <p:grpSpPr>
            <a:xfrm>
              <a:off x="4816660" y="2991900"/>
              <a:ext cx="548640" cy="548640"/>
              <a:chOff x="4169143" y="2405158"/>
              <a:chExt cx="548640" cy="548640"/>
            </a:xfrm>
          </p:grpSpPr>
          <p:sp>
            <p:nvSpPr>
              <p:cNvPr id="125" name="Oval 124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2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0074305"/>
                  </p:ext>
                </p:extLst>
              </p:nvPr>
            </p:nvGraphicFramePr>
            <p:xfrm>
              <a:off x="4276725" y="2485416"/>
              <a:ext cx="3714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7" name="Equation" r:id="rId18" imgW="203040" imgH="241200" progId="Equation.3">
                      <p:embed/>
                    </p:oleObj>
                  </mc:Choice>
                  <mc:Fallback>
                    <p:oleObj name="Equation" r:id="rId18" imgW="2030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725" y="2485416"/>
                            <a:ext cx="37147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7" name="Rectangle 126"/>
            <p:cNvSpPr/>
            <p:nvPr/>
          </p:nvSpPr>
          <p:spPr>
            <a:xfrm>
              <a:off x="4871806" y="3979921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8334756" y="4421486"/>
              <a:ext cx="571119" cy="548640"/>
              <a:chOff x="4169143" y="2405158"/>
              <a:chExt cx="571119" cy="548640"/>
            </a:xfrm>
          </p:grpSpPr>
          <p:sp>
            <p:nvSpPr>
              <p:cNvPr id="129" name="Oval 128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3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3921891"/>
                  </p:ext>
                </p:extLst>
              </p:nvPr>
            </p:nvGraphicFramePr>
            <p:xfrm>
              <a:off x="4184637" y="2485822"/>
              <a:ext cx="55562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8" name="Equation" r:id="rId19" imgW="304560" imgH="241200" progId="Equation.3">
                      <p:embed/>
                    </p:oleObj>
                  </mc:Choice>
                  <mc:Fallback>
                    <p:oleObj name="Equation" r:id="rId19" imgW="3045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4637" y="2485822"/>
                            <a:ext cx="55562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1" name="Group 130"/>
            <p:cNvGrpSpPr/>
            <p:nvPr/>
          </p:nvGrpSpPr>
          <p:grpSpPr>
            <a:xfrm>
              <a:off x="8337296" y="3568720"/>
              <a:ext cx="551117" cy="548640"/>
              <a:chOff x="4169143" y="2405158"/>
              <a:chExt cx="551117" cy="548640"/>
            </a:xfrm>
          </p:grpSpPr>
          <p:sp>
            <p:nvSpPr>
              <p:cNvPr id="132" name="Oval 131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3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98764390"/>
                  </p:ext>
                </p:extLst>
              </p:nvPr>
            </p:nvGraphicFramePr>
            <p:xfrm>
              <a:off x="4209085" y="2486101"/>
              <a:ext cx="5111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9" name="Equation" r:id="rId21" imgW="279360" imgH="241200" progId="Equation.3">
                      <p:embed/>
                    </p:oleObj>
                  </mc:Choice>
                  <mc:Fallback>
                    <p:oleObj name="Equation" r:id="rId21" imgW="2793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9085" y="2486101"/>
                            <a:ext cx="51117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4" name="Group 133"/>
            <p:cNvGrpSpPr/>
            <p:nvPr/>
          </p:nvGrpSpPr>
          <p:grpSpPr>
            <a:xfrm>
              <a:off x="8334756" y="2971800"/>
              <a:ext cx="548640" cy="548640"/>
              <a:chOff x="4169143" y="2405158"/>
              <a:chExt cx="548640" cy="548640"/>
            </a:xfrm>
          </p:grpSpPr>
          <p:sp>
            <p:nvSpPr>
              <p:cNvPr id="135" name="Oval 134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3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5265652"/>
                  </p:ext>
                </p:extLst>
              </p:nvPr>
            </p:nvGraphicFramePr>
            <p:xfrm>
              <a:off x="4230675" y="2486121"/>
              <a:ext cx="46355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00" name="Equation" r:id="rId23" imgW="253800" imgH="241200" progId="Equation.3">
                      <p:embed/>
                    </p:oleObj>
                  </mc:Choice>
                  <mc:Fallback>
                    <p:oleObj name="Equation" r:id="rId23" imgW="2538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0675" y="2486121"/>
                            <a:ext cx="46355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7" name="Rectangle 136"/>
            <p:cNvSpPr/>
            <p:nvPr/>
          </p:nvSpPr>
          <p:spPr>
            <a:xfrm>
              <a:off x="8389902" y="3959821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934200" y="2922649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2575876" y="2663737"/>
            <a:ext cx="178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hidden node with its own weight vector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Line 13"/>
          <p:cNvSpPr>
            <a:spLocks noChangeShapeType="1"/>
          </p:cNvSpPr>
          <p:nvPr/>
        </p:nvSpPr>
        <p:spPr bwMode="auto">
          <a:xfrm flipH="1">
            <a:off x="2080445" y="3072158"/>
            <a:ext cx="722868" cy="12824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-269932" y="3490908"/>
            <a:ext cx="6754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1 0 </a:t>
            </a:r>
            <a:r>
              <a:rPr lang="en-US" sz="1800" b="1" dirty="0" smtClean="0">
                <a:latin typeface="Courier New" pitchFamily="-111" charset="0"/>
              </a:rPr>
              <a:t>0 0 </a:t>
            </a:r>
            <a:r>
              <a:rPr lang="en-US" sz="1800" b="1" u="sng" dirty="0" smtClean="0">
                <a:solidFill>
                  <a:schemeClr val="tx2"/>
                </a:solidFill>
                <a:latin typeface="Courier New" pitchFamily="-111" charset="0"/>
              </a:rPr>
              <a:t>0 1</a:t>
            </a:r>
            <a:r>
              <a:rPr lang="en-US" sz="1800" b="1" dirty="0" smtClean="0">
                <a:solidFill>
                  <a:schemeClr val="tx2"/>
                </a:solidFill>
                <a:latin typeface="Courier New" pitchFamily="-111" charset="0"/>
              </a:rPr>
              <a:t> </a:t>
            </a:r>
            <a:r>
              <a:rPr lang="en-US" sz="1800" b="1" u="sng" dirty="0" smtClean="0">
                <a:latin typeface="Courier New" pitchFamily="-111" charset="0"/>
              </a:rPr>
              <a:t>0 0</a:t>
            </a:r>
            <a:endParaRPr lang="en-US" sz="1800" b="1" u="sng" dirty="0">
              <a:latin typeface="Courier New" pitchFamily="-111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66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Next filter applied to </a:t>
            </a:r>
            <a:r>
              <a:rPr lang="en-US" sz="2800" b="1" kern="0" dirty="0" smtClean="0"/>
              <a:t>input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First hidden layer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43338" y="3419158"/>
            <a:ext cx="5334000" cy="3057842"/>
            <a:chOff x="961416" y="2629037"/>
            <a:chExt cx="5334000" cy="3057842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61416" y="3677056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A 1 0 0 0 1 0 0 0 0 0</a:t>
              </a:r>
            </a:p>
            <a:p>
              <a:pPr algn="ctr"/>
              <a:r>
                <a:rPr lang="en-US" sz="1800" b="1" dirty="0" smtClean="0">
                  <a:latin typeface="Courier New" pitchFamily="-111" charset="0"/>
                </a:rPr>
                <a:t>C 0 0 0 1 0 0 0 0 1 0</a:t>
              </a:r>
              <a:endParaRPr lang="en-US" sz="1800" b="1" dirty="0">
                <a:latin typeface="Courier New" pitchFamily="-111" charset="0"/>
              </a:endParaRP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</a:t>
              </a:r>
              <a:r>
                <a:rPr lang="en-US" sz="1800" b="1" u="sng" dirty="0" smtClean="0">
                  <a:solidFill>
                    <a:schemeClr val="tx2"/>
                  </a:solidFill>
                  <a:latin typeface="Courier New" pitchFamily="-111" charset="0"/>
                </a:rPr>
                <a:t>0 1 1 0 0 1 0 1 0 1</a:t>
              </a:r>
              <a:endParaRPr lang="en-US" sz="1800" b="1" u="sng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1800" b="1" dirty="0" smtClean="0">
                  <a:latin typeface="Courier New" pitchFamily="-111" charset="0"/>
                </a:rPr>
                <a:t>T </a:t>
              </a:r>
              <a:r>
                <a:rPr lang="en-US" sz="1800" b="1" u="sng" dirty="0" smtClean="0">
                  <a:latin typeface="Courier New" pitchFamily="-111" charset="0"/>
                </a:rPr>
                <a:t>0 0 0 0 0 0 1 0 0 0</a:t>
              </a:r>
              <a:endParaRPr lang="en-US" sz="1800" b="1" u="sng" dirty="0">
                <a:latin typeface="Courier New" pitchFamily="-111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71928" y="5317547"/>
              <a:ext cx="2803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A G </a:t>
              </a:r>
              <a:r>
                <a:rPr lang="en-US" sz="1800" b="1" dirty="0" err="1" smtClean="0">
                  <a:solidFill>
                    <a:schemeClr val="tx2"/>
                  </a:solidFill>
                  <a:latin typeface="Courier New" pitchFamily="-111" charset="0"/>
                </a:rPr>
                <a:t>G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 C A G T G C G</a:t>
              </a:r>
              <a:endParaRPr lang="en-US" sz="1800" dirty="0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554766" y="2629037"/>
            <a:ext cx="5334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6" name="Equation" r:id="rId4" imgW="291960" imgH="203040" progId="Equation.DSMT4">
                    <p:embed/>
                  </p:oleObj>
                </mc:Choice>
                <mc:Fallback>
                  <p:oleObj name="Equation" r:id="rId4" imgW="291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4766" y="2629037"/>
                          <a:ext cx="53340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Down Arrow 11"/>
          <p:cNvSpPr/>
          <p:nvPr/>
        </p:nvSpPr>
        <p:spPr>
          <a:xfrm flipV="1">
            <a:off x="3400496" y="5732657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stCxn id="18" idx="0"/>
            <a:endCxn id="15" idx="4"/>
          </p:cNvCxnSpPr>
          <p:nvPr/>
        </p:nvCxnSpPr>
        <p:spPr>
          <a:xfrm flipH="1">
            <a:off x="2420058" y="2616396"/>
            <a:ext cx="687039" cy="54327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0"/>
            <a:endCxn id="17" idx="4"/>
          </p:cNvCxnSpPr>
          <p:nvPr/>
        </p:nvCxnSpPr>
        <p:spPr>
          <a:xfrm flipH="1">
            <a:off x="2127384" y="2616396"/>
            <a:ext cx="97971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0"/>
            <a:endCxn id="36" idx="0"/>
          </p:cNvCxnSpPr>
          <p:nvPr/>
        </p:nvCxnSpPr>
        <p:spPr>
          <a:xfrm>
            <a:off x="3107097" y="2616396"/>
            <a:ext cx="1771289" cy="42758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98949" y="3043981"/>
            <a:ext cx="358874" cy="46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1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2273306" y="4457449"/>
            <a:ext cx="559471" cy="1200329"/>
          </a:xfrm>
          <a:prstGeom prst="rect">
            <a:avLst/>
          </a:prstGeom>
          <a:ln w="28575" cmpd="sng">
            <a:solidFill>
              <a:srgbClr val="00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40" name="Down Arrow 39"/>
          <p:cNvSpPr/>
          <p:nvPr/>
        </p:nvSpPr>
        <p:spPr>
          <a:xfrm flipV="1">
            <a:off x="3015950" y="3912875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6551" y="3501181"/>
            <a:ext cx="102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>
            <a:stCxn id="18" idx="0"/>
            <a:endCxn id="53" idx="4"/>
          </p:cNvCxnSpPr>
          <p:nvPr/>
        </p:nvCxnSpPr>
        <p:spPr>
          <a:xfrm flipH="1">
            <a:off x="2700229" y="2616396"/>
            <a:ext cx="406868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234" y="1828800"/>
            <a:ext cx="213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node to recognize motif 2 in position 1 of the input sequence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>
            <a:stCxn id="18" idx="0"/>
            <a:endCxn id="32" idx="4"/>
          </p:cNvCxnSpPr>
          <p:nvPr/>
        </p:nvCxnSpPr>
        <p:spPr>
          <a:xfrm flipH="1">
            <a:off x="2971034" y="2616396"/>
            <a:ext cx="136063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0"/>
            <a:endCxn id="30" idx="4"/>
          </p:cNvCxnSpPr>
          <p:nvPr/>
        </p:nvCxnSpPr>
        <p:spPr>
          <a:xfrm>
            <a:off x="3107097" y="2616396"/>
            <a:ext cx="156611" cy="53560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8" idx="0"/>
            <a:endCxn id="33" idx="4"/>
          </p:cNvCxnSpPr>
          <p:nvPr/>
        </p:nvCxnSpPr>
        <p:spPr>
          <a:xfrm>
            <a:off x="3107097" y="2616396"/>
            <a:ext cx="436782" cy="53387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0"/>
            <a:endCxn id="34" idx="4"/>
          </p:cNvCxnSpPr>
          <p:nvPr/>
        </p:nvCxnSpPr>
        <p:spPr>
          <a:xfrm>
            <a:off x="3107097" y="2616396"/>
            <a:ext cx="716953" cy="54154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0"/>
            <a:endCxn id="35" idx="4"/>
          </p:cNvCxnSpPr>
          <p:nvPr/>
        </p:nvCxnSpPr>
        <p:spPr>
          <a:xfrm>
            <a:off x="3107097" y="2616396"/>
            <a:ext cx="997124" cy="5398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V="1">
            <a:off x="2305758" y="3159670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V="1">
            <a:off x="2013084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flipV="1">
            <a:off x="2585929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 flipV="1">
            <a:off x="3149408" y="315200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 flipV="1">
            <a:off x="2856734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V="1">
            <a:off x="3429579" y="315027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709750" y="3157942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89921" y="3156214"/>
            <a:ext cx="228600" cy="22860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V="1">
            <a:off x="2832777" y="2067756"/>
            <a:ext cx="548640" cy="548640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466303"/>
              </p:ext>
            </p:extLst>
          </p:nvPr>
        </p:nvGraphicFramePr>
        <p:xfrm>
          <a:off x="2928938" y="2147888"/>
          <a:ext cx="39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6" imgW="215640" imgH="241200" progId="Equation.DSMT4">
                  <p:embed/>
                </p:oleObj>
              </mc:Choice>
              <mc:Fallback>
                <p:oleObj name="Equation" r:id="rId6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147888"/>
                        <a:ext cx="393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/>
          </p:nvPr>
        </p:nvGraphicFramePr>
        <p:xfrm>
          <a:off x="1884363" y="2753360"/>
          <a:ext cx="3254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753360"/>
                        <a:ext cx="32543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/>
          </p:nvPr>
        </p:nvGraphicFramePr>
        <p:xfrm>
          <a:off x="3902075" y="2752725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752725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/>
          </p:nvPr>
        </p:nvGraphicFramePr>
        <p:xfrm>
          <a:off x="4495800" y="2590800"/>
          <a:ext cx="349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349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0744" y="5942388"/>
            <a:ext cx="164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sequence 1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465844"/>
              </p:ext>
            </p:extLst>
          </p:nvPr>
        </p:nvGraphicFramePr>
        <p:xfrm>
          <a:off x="5532343" y="2133600"/>
          <a:ext cx="160496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14" imgW="876240" imgH="1269720" progId="Equation.DSMT4">
                  <p:embed/>
                </p:oleObj>
              </mc:Choice>
              <mc:Fallback>
                <p:oleObj name="Equation" r:id="rId14" imgW="8762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343" y="2133600"/>
                        <a:ext cx="1604963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5404954" y="1732180"/>
            <a:ext cx="335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weight vector for </a:t>
            </a:r>
            <a:r>
              <a:rPr lang="en-US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i="1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lang="en-US" sz="1800" i="1" baseline="-2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688301"/>
              </p:ext>
            </p:extLst>
          </p:nvPr>
        </p:nvGraphicFramePr>
        <p:xfrm>
          <a:off x="5532120" y="4868863"/>
          <a:ext cx="30464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16" imgW="1663560" imgH="203040" progId="Equation.DSMT4">
                  <p:embed/>
                </p:oleObj>
              </mc:Choice>
              <mc:Fallback>
                <p:oleObj name="Equation" r:id="rId16" imgW="1663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20" y="4868863"/>
                        <a:ext cx="304641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54215"/>
              </p:ext>
            </p:extLst>
          </p:nvPr>
        </p:nvGraphicFramePr>
        <p:xfrm>
          <a:off x="5532120" y="5921375"/>
          <a:ext cx="1906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18" imgW="1041120" imgH="203040" progId="Equation.DSMT4">
                  <p:embed/>
                </p:oleObj>
              </mc:Choice>
              <mc:Fallback>
                <p:oleObj name="Equation" r:id="rId18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20" y="5921375"/>
                        <a:ext cx="1906587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5404955" y="4543233"/>
            <a:ext cx="258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Weights times input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12574" y="5547991"/>
            <a:ext cx="342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activation function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First layer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We already have a </a:t>
            </a:r>
            <a:r>
              <a:rPr lang="en-US" sz="2800" i="1" kern="0" dirty="0" smtClean="0"/>
              <a:t>lot</a:t>
            </a:r>
            <a:r>
              <a:rPr lang="en-US" sz="2800" kern="0" dirty="0" smtClean="0"/>
              <a:t> of parameters</a:t>
            </a:r>
          </a:p>
          <a:p>
            <a:pPr lvl="1"/>
            <a:r>
              <a:rPr lang="en-US" sz="2400" kern="0" dirty="0" smtClean="0"/>
              <a:t>Each hidden node has its own weight vector</a:t>
            </a:r>
          </a:p>
          <a:p>
            <a:endParaRPr lang="en-US" sz="2800" kern="0" dirty="0" smtClean="0"/>
          </a:p>
          <a:p>
            <a:r>
              <a:rPr lang="en-US" sz="2800" kern="0" dirty="0" smtClean="0"/>
              <a:t>We’re attempting to learn different motifs (filters) at each starting position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8838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Convolutional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184253"/>
            <a:ext cx="8382000" cy="10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Input sequence and hidden layer as matrices</a:t>
            </a:r>
          </a:p>
          <a:p>
            <a:r>
              <a:rPr lang="en-US" sz="2800" kern="0" dirty="0" smtClean="0"/>
              <a:t>Share parameters for all hidden nodes in a row</a:t>
            </a:r>
          </a:p>
          <a:p>
            <a:pPr lvl="1"/>
            <a:r>
              <a:rPr lang="en-US" sz="2400" kern="0" dirty="0" smtClean="0"/>
              <a:t>Search for same motif at different starting positions</a:t>
            </a:r>
          </a:p>
          <a:p>
            <a:pPr lvl="1"/>
            <a:endParaRPr lang="en-US" sz="2400" kern="0" dirty="0" smtClean="0"/>
          </a:p>
        </p:txBody>
      </p:sp>
      <p:sp>
        <p:nvSpPr>
          <p:cNvPr id="48" name="Down Arrow 47"/>
          <p:cNvSpPr/>
          <p:nvPr/>
        </p:nvSpPr>
        <p:spPr>
          <a:xfrm rot="5400000" flipV="1">
            <a:off x="4030087" y="3719102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0" name="Down Arrow 49"/>
          <p:cNvSpPr/>
          <p:nvPr/>
        </p:nvSpPr>
        <p:spPr>
          <a:xfrm rot="5400000" flipV="1">
            <a:off x="4030087" y="5968437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9197" y="2832372"/>
            <a:ext cx="3339316" cy="2260067"/>
            <a:chOff x="693420" y="2845333"/>
            <a:chExt cx="3339316" cy="2260067"/>
          </a:xfrm>
        </p:grpSpPr>
        <p:grpSp>
          <p:nvGrpSpPr>
            <p:cNvPr id="8" name="Group 7"/>
            <p:cNvGrpSpPr/>
            <p:nvPr/>
          </p:nvGrpSpPr>
          <p:grpSpPr>
            <a:xfrm>
              <a:off x="1425657" y="4462280"/>
              <a:ext cx="548640" cy="548640"/>
              <a:chOff x="4169143" y="2405158"/>
              <a:chExt cx="548640" cy="548640"/>
            </a:xfrm>
          </p:grpSpPr>
          <p:sp>
            <p:nvSpPr>
              <p:cNvPr id="45" name="Oval 44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4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7167574"/>
                  </p:ext>
                </p:extLst>
              </p:nvPr>
            </p:nvGraphicFramePr>
            <p:xfrm>
              <a:off x="4219626" y="2486025"/>
              <a:ext cx="487362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79" name="Equation" r:id="rId4" imgW="266400" imgH="241200" progId="Equation.3">
                      <p:embed/>
                    </p:oleObj>
                  </mc:Choice>
                  <mc:Fallback>
                    <p:oleObj name="Equation" r:id="rId4" imgW="2664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9626" y="2486025"/>
                            <a:ext cx="487362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9"/>
            <p:cNvGrpSpPr/>
            <p:nvPr/>
          </p:nvGrpSpPr>
          <p:grpSpPr>
            <a:xfrm>
              <a:off x="1428197" y="3589472"/>
              <a:ext cx="548640" cy="548640"/>
              <a:chOff x="4169143" y="2405158"/>
              <a:chExt cx="548640" cy="548640"/>
            </a:xfrm>
          </p:grpSpPr>
          <p:sp>
            <p:nvSpPr>
              <p:cNvPr id="43" name="Oval 42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4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2339415"/>
                  </p:ext>
                </p:extLst>
              </p:nvPr>
            </p:nvGraphicFramePr>
            <p:xfrm>
              <a:off x="4244073" y="2486304"/>
              <a:ext cx="439738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80" name="Equation" r:id="rId6" imgW="241200" imgH="241200" progId="Equation.3">
                      <p:embed/>
                    </p:oleObj>
                  </mc:Choice>
                  <mc:Fallback>
                    <p:oleObj name="Equation" r:id="rId6" imgW="2412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4073" y="2486304"/>
                            <a:ext cx="439738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11"/>
            <p:cNvGrpSpPr/>
            <p:nvPr/>
          </p:nvGrpSpPr>
          <p:grpSpPr>
            <a:xfrm>
              <a:off x="1425657" y="2992552"/>
              <a:ext cx="548640" cy="548640"/>
              <a:chOff x="4169143" y="2405158"/>
              <a:chExt cx="548640" cy="548640"/>
            </a:xfrm>
          </p:grpSpPr>
          <p:sp>
            <p:nvSpPr>
              <p:cNvPr id="41" name="Oval 40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4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1104074"/>
                  </p:ext>
                </p:extLst>
              </p:nvPr>
            </p:nvGraphicFramePr>
            <p:xfrm>
              <a:off x="4254551" y="2484736"/>
              <a:ext cx="417512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81" name="Equation" r:id="rId8" imgW="228600" imgH="241200" progId="Equation.3">
                      <p:embed/>
                    </p:oleObj>
                  </mc:Choice>
                  <mc:Fallback>
                    <p:oleObj name="Equation" r:id="rId8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4551" y="2484736"/>
                            <a:ext cx="417512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Rectangle 12"/>
            <p:cNvSpPr/>
            <p:nvPr/>
          </p:nvSpPr>
          <p:spPr>
            <a:xfrm>
              <a:off x="1480803" y="3980573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01637" y="4464446"/>
              <a:ext cx="548640" cy="548640"/>
              <a:chOff x="4169143" y="2397538"/>
              <a:chExt cx="548640" cy="548640"/>
            </a:xfrm>
          </p:grpSpPr>
          <p:sp>
            <p:nvSpPr>
              <p:cNvPr id="39" name="Oval 38"/>
              <p:cNvSpPr/>
              <p:nvPr/>
            </p:nvSpPr>
            <p:spPr>
              <a:xfrm flipV="1">
                <a:off x="4169143" y="239753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4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0702323"/>
                  </p:ext>
                </p:extLst>
              </p:nvPr>
            </p:nvGraphicFramePr>
            <p:xfrm>
              <a:off x="4230421" y="2478281"/>
              <a:ext cx="46355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82" name="Equation" r:id="rId10" imgW="253800" imgH="241200" progId="Equation.3">
                      <p:embed/>
                    </p:oleObj>
                  </mc:Choice>
                  <mc:Fallback>
                    <p:oleObj name="Equation" r:id="rId10" imgW="2538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0421" y="2478281"/>
                            <a:ext cx="46355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" name="Group 20"/>
            <p:cNvGrpSpPr/>
            <p:nvPr/>
          </p:nvGrpSpPr>
          <p:grpSpPr>
            <a:xfrm>
              <a:off x="804177" y="3619300"/>
              <a:ext cx="548640" cy="548640"/>
              <a:chOff x="4169143" y="2405158"/>
              <a:chExt cx="548640" cy="548640"/>
            </a:xfrm>
          </p:grpSpPr>
          <p:sp>
            <p:nvSpPr>
              <p:cNvPr id="37" name="Oval 36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8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9350984"/>
                  </p:ext>
                </p:extLst>
              </p:nvPr>
            </p:nvGraphicFramePr>
            <p:xfrm>
              <a:off x="4254868" y="2486179"/>
              <a:ext cx="417513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83" name="Equation" r:id="rId12" imgW="228600" imgH="241200" progId="Equation.3">
                      <p:embed/>
                    </p:oleObj>
                  </mc:Choice>
                  <mc:Fallback>
                    <p:oleObj name="Equation" r:id="rId12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4868" y="2486179"/>
                            <a:ext cx="417513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" name="Group 21"/>
            <p:cNvGrpSpPr/>
            <p:nvPr/>
          </p:nvGrpSpPr>
          <p:grpSpPr>
            <a:xfrm>
              <a:off x="801637" y="3022380"/>
              <a:ext cx="548640" cy="548640"/>
              <a:chOff x="4169143" y="2405158"/>
              <a:chExt cx="548640" cy="548640"/>
            </a:xfrm>
          </p:grpSpPr>
          <p:sp>
            <p:nvSpPr>
              <p:cNvPr id="35" name="Oval 34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9217949"/>
                  </p:ext>
                </p:extLst>
              </p:nvPr>
            </p:nvGraphicFramePr>
            <p:xfrm>
              <a:off x="4276725" y="2485416"/>
              <a:ext cx="3714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84" name="Equation" r:id="rId14" imgW="203040" imgH="241200" progId="Equation.3">
                      <p:embed/>
                    </p:oleObj>
                  </mc:Choice>
                  <mc:Fallback>
                    <p:oleObj name="Equation" r:id="rId14" imgW="2030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725" y="2485416"/>
                            <a:ext cx="37147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" name="Rectangle 22"/>
            <p:cNvSpPr/>
            <p:nvPr/>
          </p:nvSpPr>
          <p:spPr>
            <a:xfrm>
              <a:off x="856783" y="4010401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400681" y="4463396"/>
              <a:ext cx="571119" cy="548640"/>
              <a:chOff x="4169143" y="2416588"/>
              <a:chExt cx="571119" cy="548640"/>
            </a:xfrm>
          </p:grpSpPr>
          <p:sp>
            <p:nvSpPr>
              <p:cNvPr id="33" name="Oval 32"/>
              <p:cNvSpPr/>
              <p:nvPr/>
            </p:nvSpPr>
            <p:spPr>
              <a:xfrm flipV="1">
                <a:off x="4169143" y="241658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4887615"/>
                  </p:ext>
                </p:extLst>
              </p:nvPr>
            </p:nvGraphicFramePr>
            <p:xfrm>
              <a:off x="4184637" y="2497252"/>
              <a:ext cx="55562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85" name="Equation" r:id="rId16" imgW="304560" imgH="241200" progId="Equation.3">
                      <p:embed/>
                    </p:oleObj>
                  </mc:Choice>
                  <mc:Fallback>
                    <p:oleObj name="Equation" r:id="rId16" imgW="3045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4637" y="2497252"/>
                            <a:ext cx="55562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" name="Group 24"/>
            <p:cNvGrpSpPr/>
            <p:nvPr/>
          </p:nvGrpSpPr>
          <p:grpSpPr>
            <a:xfrm>
              <a:off x="2403221" y="3599200"/>
              <a:ext cx="551117" cy="548640"/>
              <a:chOff x="4169143" y="2405158"/>
              <a:chExt cx="551117" cy="548640"/>
            </a:xfrm>
          </p:grpSpPr>
          <p:sp>
            <p:nvSpPr>
              <p:cNvPr id="31" name="Oval 30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8322394"/>
                  </p:ext>
                </p:extLst>
              </p:nvPr>
            </p:nvGraphicFramePr>
            <p:xfrm>
              <a:off x="4209085" y="2486101"/>
              <a:ext cx="5111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86" name="Equation" r:id="rId18" imgW="279360" imgH="241200" progId="Equation.3">
                      <p:embed/>
                    </p:oleObj>
                  </mc:Choice>
                  <mc:Fallback>
                    <p:oleObj name="Equation" r:id="rId18" imgW="2793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9085" y="2486101"/>
                            <a:ext cx="511175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" name="Group 25"/>
            <p:cNvGrpSpPr/>
            <p:nvPr/>
          </p:nvGrpSpPr>
          <p:grpSpPr>
            <a:xfrm>
              <a:off x="2400681" y="3002280"/>
              <a:ext cx="548640" cy="548640"/>
              <a:chOff x="4169143" y="2405158"/>
              <a:chExt cx="548640" cy="548640"/>
            </a:xfrm>
          </p:grpSpPr>
          <p:sp>
            <p:nvSpPr>
              <p:cNvPr id="29" name="Oval 28"/>
              <p:cNvSpPr/>
              <p:nvPr/>
            </p:nvSpPr>
            <p:spPr>
              <a:xfrm flipV="1">
                <a:off x="4169143" y="2405158"/>
                <a:ext cx="548640" cy="548640"/>
              </a:xfrm>
              <a:prstGeom prst="ellips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8652670"/>
                  </p:ext>
                </p:extLst>
              </p:nvPr>
            </p:nvGraphicFramePr>
            <p:xfrm>
              <a:off x="4230675" y="2486121"/>
              <a:ext cx="46355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87" name="Equation" r:id="rId20" imgW="253800" imgH="241200" progId="Equation.3">
                      <p:embed/>
                    </p:oleObj>
                  </mc:Choice>
                  <mc:Fallback>
                    <p:oleObj name="Equation" r:id="rId20" imgW="2538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0675" y="2486121"/>
                            <a:ext cx="46355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Rectangle 26"/>
            <p:cNvSpPr/>
            <p:nvPr/>
          </p:nvSpPr>
          <p:spPr>
            <a:xfrm>
              <a:off x="2455827" y="3990301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60880" y="2953129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3420" y="2917615"/>
              <a:ext cx="2362200" cy="2187785"/>
            </a:xfrm>
            <a:prstGeom prst="rect">
              <a:avLst/>
            </a:prstGeom>
            <a:ln w="28575" cmpd="sng">
              <a:solidFill>
                <a:schemeClr val="tx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07483" y="2845333"/>
              <a:ext cx="9252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094583" y="5460113"/>
            <a:ext cx="5459471" cy="1321687"/>
            <a:chOff x="-1094583" y="5460113"/>
            <a:chExt cx="5459471" cy="1321687"/>
          </a:xfrm>
        </p:grpSpPr>
        <p:sp>
          <p:nvSpPr>
            <p:cNvPr id="7" name="Rectangle 6"/>
            <p:cNvSpPr/>
            <p:nvPr/>
          </p:nvSpPr>
          <p:spPr>
            <a:xfrm>
              <a:off x="353217" y="5571743"/>
              <a:ext cx="3164175" cy="1200329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-1094583" y="5581471"/>
              <a:ext cx="533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A 1 0 0 0 1 0 0 0 0 0</a:t>
              </a:r>
            </a:p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C 0 0 0 1 0 0 0 0 1 0</a:t>
              </a:r>
              <a:endParaRPr lang="en-US" sz="1800" b="1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ourier New" pitchFamily="-111" charset="0"/>
                </a:rPr>
                <a:t>G </a:t>
              </a:r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0 1 1 0 0 1 0 1 0 1</a:t>
              </a:r>
              <a:endParaRPr lang="en-US" sz="1800" b="1" dirty="0">
                <a:solidFill>
                  <a:schemeClr val="tx2"/>
                </a:solidFill>
                <a:latin typeface="Courier New" pitchFamily="-111" charset="0"/>
              </a:endParaRPr>
            </a:p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latin typeface="Courier New" pitchFamily="-111" charset="0"/>
                </a:rPr>
                <a:t>T 0 0 0 0 0 0 1 0 0 0</a:t>
              </a:r>
              <a:endParaRPr lang="en-US" sz="1800" b="1" dirty="0">
                <a:solidFill>
                  <a:schemeClr val="tx2"/>
                </a:solidFill>
                <a:latin typeface="Courier New" pitchFamily="-111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30197" y="5851552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2301" y="5460113"/>
              <a:ext cx="7825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76800" y="3260732"/>
            <a:ext cx="3882232" cy="1439681"/>
            <a:chOff x="4876800" y="3260732"/>
            <a:chExt cx="3882232" cy="1439681"/>
          </a:xfrm>
        </p:grpSpPr>
        <p:grpSp>
          <p:nvGrpSpPr>
            <p:cNvPr id="3" name="Group 2"/>
            <p:cNvGrpSpPr/>
            <p:nvPr/>
          </p:nvGrpSpPr>
          <p:grpSpPr>
            <a:xfrm>
              <a:off x="4876800" y="3260732"/>
              <a:ext cx="1214186" cy="1439681"/>
              <a:chOff x="5269526" y="2910413"/>
              <a:chExt cx="3164175" cy="375181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10823" y="3260732"/>
              <a:ext cx="1214186" cy="1439681"/>
              <a:chOff x="5269526" y="2910413"/>
              <a:chExt cx="3164175" cy="375181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7544846" y="3260732"/>
              <a:ext cx="1214186" cy="1439681"/>
              <a:chOff x="5269526" y="2910413"/>
              <a:chExt cx="3164175" cy="3751816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5041900" y="3802380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525260" y="3802380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006080" y="3805832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903037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78545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73430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cxnSp>
          <p:nvCxnSpPr>
            <p:cNvPr id="83" name="Straight Connector 82"/>
            <p:cNvCxnSpPr>
              <a:stCxn id="79" idx="0"/>
              <a:endCxn id="76" idx="2"/>
            </p:cNvCxnSpPr>
            <p:nvPr/>
          </p:nvCxnSpPr>
          <p:spPr bwMode="auto">
            <a:xfrm flipV="1">
              <a:off x="5038509" y="3936514"/>
              <a:ext cx="69489" cy="326316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80" idx="0"/>
              <a:endCxn id="77" idx="2"/>
            </p:cNvCxnSpPr>
            <p:nvPr/>
          </p:nvCxnSpPr>
          <p:spPr bwMode="auto">
            <a:xfrm flipV="1">
              <a:off x="6414017" y="3936514"/>
              <a:ext cx="177341" cy="326316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>
              <a:stCxn id="81" idx="0"/>
              <a:endCxn id="78" idx="2"/>
            </p:cNvCxnSpPr>
            <p:nvPr/>
          </p:nvCxnSpPr>
          <p:spPr bwMode="auto">
            <a:xfrm flipV="1">
              <a:off x="7808902" y="3939966"/>
              <a:ext cx="263276" cy="322864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4876800" y="5154801"/>
            <a:ext cx="3882232" cy="1439681"/>
            <a:chOff x="4876800" y="3260732"/>
            <a:chExt cx="3882232" cy="1439681"/>
          </a:xfrm>
        </p:grpSpPr>
        <p:grpSp>
          <p:nvGrpSpPr>
            <p:cNvPr id="97" name="Group 96"/>
            <p:cNvGrpSpPr/>
            <p:nvPr/>
          </p:nvGrpSpPr>
          <p:grpSpPr>
            <a:xfrm>
              <a:off x="4876800" y="3260732"/>
              <a:ext cx="1214186" cy="1439681"/>
              <a:chOff x="5269526" y="2910413"/>
              <a:chExt cx="3164175" cy="375181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210823" y="3260732"/>
              <a:ext cx="1214186" cy="1439681"/>
              <a:chOff x="5269526" y="2910413"/>
              <a:chExt cx="3164175" cy="3751816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544846" y="3260732"/>
              <a:ext cx="1214186" cy="1439681"/>
              <a:chOff x="5269526" y="2910413"/>
              <a:chExt cx="3164175" cy="3751816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5636121" y="2910413"/>
                <a:ext cx="2362200" cy="2187786"/>
              </a:xfrm>
              <a:prstGeom prst="rect">
                <a:avLst/>
              </a:prstGeom>
              <a:ln w="28575" cmpd="sng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269526" y="5461900"/>
                <a:ext cx="3164175" cy="1200329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5041900" y="3942080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25260" y="3942080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006080" y="3945532"/>
              <a:ext cx="132195" cy="134134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903037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78545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673430" y="4262830"/>
              <a:ext cx="270943" cy="415849"/>
            </a:xfrm>
            <a:prstGeom prst="rect">
              <a:avLst/>
            </a:prstGeom>
            <a:ln w="28575" cmpd="sng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effectLst/>
                <a:latin typeface="Times New Roman" pitchFamily="-97" charset="0"/>
              </a:endParaRPr>
            </a:p>
          </p:txBody>
        </p:sp>
        <p:cxnSp>
          <p:nvCxnSpPr>
            <p:cNvPr id="106" name="Straight Connector 105"/>
            <p:cNvCxnSpPr>
              <a:stCxn id="103" idx="0"/>
              <a:endCxn id="100" idx="2"/>
            </p:cNvCxnSpPr>
            <p:nvPr/>
          </p:nvCxnSpPr>
          <p:spPr bwMode="auto">
            <a:xfrm flipV="1">
              <a:off x="5038509" y="4076214"/>
              <a:ext cx="69489" cy="186616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>
              <a:stCxn id="104" idx="0"/>
              <a:endCxn id="101" idx="2"/>
            </p:cNvCxnSpPr>
            <p:nvPr/>
          </p:nvCxnSpPr>
          <p:spPr bwMode="auto">
            <a:xfrm flipV="1">
              <a:off x="6414017" y="4076214"/>
              <a:ext cx="177341" cy="186616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105" idx="0"/>
              <a:endCxn id="102" idx="2"/>
            </p:cNvCxnSpPr>
            <p:nvPr/>
          </p:nvCxnSpPr>
          <p:spPr bwMode="auto">
            <a:xfrm flipV="1">
              <a:off x="7808902" y="4079666"/>
              <a:ext cx="263276" cy="183164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5" name="Rectangle 114"/>
          <p:cNvSpPr/>
          <p:nvPr/>
        </p:nvSpPr>
        <p:spPr>
          <a:xfrm>
            <a:off x="8143611" y="3557405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…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7958838" y="4156936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…</a:t>
            </a:r>
            <a:endParaRPr lang="en-US" sz="2400" dirty="0"/>
          </a:p>
        </p:txBody>
      </p:sp>
      <p:sp>
        <p:nvSpPr>
          <p:cNvPr id="117" name="Rectangle 116"/>
          <p:cNvSpPr/>
          <p:nvPr/>
        </p:nvSpPr>
        <p:spPr>
          <a:xfrm>
            <a:off x="7972502" y="6052069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…</a:t>
            </a:r>
            <a:endParaRPr lang="en-US" sz="2400" dirty="0"/>
          </a:p>
        </p:txBody>
      </p:sp>
      <p:sp>
        <p:nvSpPr>
          <p:cNvPr id="118" name="Rectangle 117"/>
          <p:cNvSpPr/>
          <p:nvPr/>
        </p:nvSpPr>
        <p:spPr>
          <a:xfrm>
            <a:off x="8147742" y="5587795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…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-88584" y="3099266"/>
            <a:ext cx="1277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Shared weight vector for all nodes in a row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504033" y="4530187"/>
            <a:ext cx="602772" cy="220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223147" y="4415225"/>
            <a:ext cx="2216014" cy="619056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Pooling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Account for sequence context</a:t>
            </a:r>
          </a:p>
          <a:p>
            <a:endParaRPr lang="en-US" sz="2800" kern="0" dirty="0" smtClean="0"/>
          </a:p>
          <a:p>
            <a:r>
              <a:rPr lang="en-US" sz="2800" kern="0" dirty="0" smtClean="0"/>
              <a:t>Multiple motif matches in a </a:t>
            </a:r>
            <a:r>
              <a:rPr lang="en-US" sz="2800" i="1" kern="0" dirty="0" smtClean="0"/>
              <a:t>cis</a:t>
            </a:r>
            <a:r>
              <a:rPr lang="en-US" sz="2800" kern="0" dirty="0" smtClean="0"/>
              <a:t>-regulatory module</a:t>
            </a:r>
          </a:p>
          <a:p>
            <a:endParaRPr lang="en-US" sz="2800" kern="0" dirty="0"/>
          </a:p>
          <a:p>
            <a:r>
              <a:rPr lang="en-US" sz="2800" kern="0" dirty="0" smtClean="0"/>
              <a:t>Search for patterns at a higher spatial scale</a:t>
            </a:r>
          </a:p>
          <a:p>
            <a:pPr lvl="1"/>
            <a:r>
              <a:rPr lang="en-US" sz="2400" kern="0" dirty="0" smtClean="0"/>
              <a:t>Fire if motif detected anywhere within a window</a:t>
            </a:r>
          </a:p>
        </p:txBody>
      </p:sp>
    </p:spTree>
    <p:extLst>
      <p:ext uri="{BB962C8B-B14F-4D97-AF65-F5344CB8AC3E}">
        <p14:creationId xmlns:p14="http://schemas.microsoft.com/office/powerpoint/2010/main" val="30840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Pooling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94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Take max over window of 4 hidden nodes</a:t>
            </a:r>
            <a:endParaRPr lang="en-US" sz="2800" kern="0" dirty="0"/>
          </a:p>
        </p:txBody>
      </p:sp>
      <p:sp>
        <p:nvSpPr>
          <p:cNvPr id="9" name="Rectangle 8"/>
          <p:cNvSpPr/>
          <p:nvPr/>
        </p:nvSpPr>
        <p:spPr>
          <a:xfrm>
            <a:off x="7990810" y="4353425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flipV="1">
            <a:off x="4457700" y="4080969"/>
            <a:ext cx="219684" cy="406941"/>
          </a:xfrm>
          <a:prstGeom prst="down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66092" y="1933545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X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 4)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8086" y="4753535"/>
            <a:ext cx="3657600" cy="1834916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3110" y="2058978"/>
            <a:ext cx="987552" cy="1834916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8510" y="3624072"/>
            <a:ext cx="246888" cy="246888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661" y="6324600"/>
            <a:ext cx="657225" cy="242896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Times New Roman" pitchFamily="-97" charset="0"/>
            </a:endParaRPr>
          </a:p>
        </p:txBody>
      </p:sp>
      <p:cxnSp>
        <p:nvCxnSpPr>
          <p:cNvPr id="19" name="Straight Connector 18"/>
          <p:cNvCxnSpPr>
            <a:stCxn id="18" idx="0"/>
            <a:endCxn id="17" idx="2"/>
          </p:cNvCxnSpPr>
          <p:nvPr/>
        </p:nvCxnSpPr>
        <p:spPr bwMode="auto">
          <a:xfrm flipV="1">
            <a:off x="1045274" y="3870960"/>
            <a:ext cx="1126680" cy="245364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319909" y="3623746"/>
            <a:ext cx="246888" cy="246888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96365" y="6324274"/>
            <a:ext cx="657225" cy="242896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cxnSp>
        <p:nvCxnSpPr>
          <p:cNvPr id="28" name="Straight Connector 27"/>
          <p:cNvCxnSpPr>
            <a:stCxn id="27" idx="0"/>
            <a:endCxn id="26" idx="2"/>
          </p:cNvCxnSpPr>
          <p:nvPr/>
        </p:nvCxnSpPr>
        <p:spPr bwMode="auto">
          <a:xfrm flipV="1">
            <a:off x="1724978" y="3870634"/>
            <a:ext cx="718375" cy="245364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2560715" y="3432229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…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2067551" y="6107330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…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792496" y="4752996"/>
            <a:ext cx="3657600" cy="1834916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27520" y="2058439"/>
            <a:ext cx="987552" cy="1834916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52920" y="3340765"/>
            <a:ext cx="246888" cy="246888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21071" y="6041293"/>
            <a:ext cx="657225" cy="242896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Times New Roman" pitchFamily="-97" charset="0"/>
            </a:endParaRPr>
          </a:p>
        </p:txBody>
      </p:sp>
      <p:cxnSp>
        <p:nvCxnSpPr>
          <p:cNvPr id="36" name="Straight Connector 35"/>
          <p:cNvCxnSpPr>
            <a:stCxn id="35" idx="0"/>
            <a:endCxn id="34" idx="2"/>
          </p:cNvCxnSpPr>
          <p:nvPr/>
        </p:nvCxnSpPr>
        <p:spPr bwMode="auto">
          <a:xfrm flipV="1">
            <a:off x="5149684" y="3587653"/>
            <a:ext cx="1126680" cy="245364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6424319" y="3340439"/>
            <a:ext cx="246888" cy="246888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00775" y="6040967"/>
            <a:ext cx="657225" cy="242896"/>
          </a:xfrm>
          <a:prstGeom prst="rect">
            <a:avLst/>
          </a:prstGeom>
          <a:ln w="28575" cmpd="sng"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cxnSp>
        <p:nvCxnSpPr>
          <p:cNvPr id="39" name="Straight Connector 38"/>
          <p:cNvCxnSpPr>
            <a:stCxn id="38" idx="0"/>
            <a:endCxn id="37" idx="2"/>
          </p:cNvCxnSpPr>
          <p:nvPr/>
        </p:nvCxnSpPr>
        <p:spPr bwMode="auto">
          <a:xfrm flipV="1">
            <a:off x="5829388" y="3587327"/>
            <a:ext cx="718375" cy="245364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6665125" y="3148922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…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6171961" y="5824023"/>
            <a:ext cx="35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83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Subsequent hidden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smtClean="0"/>
              <a:t>Next convolutional hidden layer on top of pooling layer </a:t>
            </a:r>
            <a:endParaRPr lang="en-US" sz="2800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2590800" y="2496264"/>
            <a:ext cx="4724400" cy="4056936"/>
            <a:chOff x="1905000" y="1999782"/>
            <a:chExt cx="3882232" cy="3333750"/>
          </a:xfrm>
        </p:grpSpPr>
        <p:grpSp>
          <p:nvGrpSpPr>
            <p:cNvPr id="5" name="Group 4"/>
            <p:cNvGrpSpPr/>
            <p:nvPr/>
          </p:nvGrpSpPr>
          <p:grpSpPr>
            <a:xfrm>
              <a:off x="1905000" y="1999782"/>
              <a:ext cx="3882232" cy="1439681"/>
              <a:chOff x="4876800" y="3260732"/>
              <a:chExt cx="3882232" cy="143968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876800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210823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544846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5041900" y="3802380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525260" y="3802380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006080" y="3805832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903037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78545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673430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16" name="Straight Connector 15"/>
              <p:cNvCxnSpPr>
                <a:stCxn id="13" idx="0"/>
                <a:endCxn id="10" idx="2"/>
              </p:cNvCxnSpPr>
              <p:nvPr/>
            </p:nvCxnSpPr>
            <p:spPr bwMode="auto">
              <a:xfrm flipV="1">
                <a:off x="5038509" y="3936514"/>
                <a:ext cx="69489" cy="3263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4" idx="0"/>
                <a:endCxn id="11" idx="2"/>
              </p:cNvCxnSpPr>
              <p:nvPr/>
            </p:nvCxnSpPr>
            <p:spPr bwMode="auto">
              <a:xfrm flipV="1">
                <a:off x="6414017" y="3936514"/>
                <a:ext cx="177341" cy="3263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5" idx="0"/>
                <a:endCxn id="12" idx="2"/>
              </p:cNvCxnSpPr>
              <p:nvPr/>
            </p:nvCxnSpPr>
            <p:spPr bwMode="auto">
              <a:xfrm flipV="1">
                <a:off x="7808902" y="3939966"/>
                <a:ext cx="263276" cy="3228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" name="Group 24"/>
            <p:cNvGrpSpPr/>
            <p:nvPr/>
          </p:nvGrpSpPr>
          <p:grpSpPr>
            <a:xfrm>
              <a:off x="1905000" y="3893851"/>
              <a:ext cx="3882232" cy="1439681"/>
              <a:chOff x="4876800" y="3260732"/>
              <a:chExt cx="3882232" cy="143968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876800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210823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544846" y="3260732"/>
                <a:ext cx="1214186" cy="1439681"/>
                <a:chOff x="5269526" y="2910413"/>
                <a:chExt cx="3164175" cy="3751816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36121" y="2910413"/>
                  <a:ext cx="2362200" cy="2187786"/>
                </a:xfrm>
                <a:prstGeom prst="rect">
                  <a:avLst/>
                </a:prstGeom>
                <a:ln w="28575" cmpd="sng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269526" y="5461900"/>
                  <a:ext cx="3164175" cy="1200329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effectLst/>
                    <a:latin typeface="Times New Roman" pitchFamily="-97" charset="0"/>
                  </a:endParaRPr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5041900" y="3942080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25260" y="3942080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06080" y="3945532"/>
                <a:ext cx="132195" cy="134134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903037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278545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673430" y="4262830"/>
                <a:ext cx="270943" cy="415849"/>
              </a:xfrm>
              <a:prstGeom prst="rect">
                <a:avLst/>
              </a:prstGeom>
              <a:ln w="28575" cmpd="sng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35" name="Straight Connector 34"/>
              <p:cNvCxnSpPr>
                <a:stCxn id="32" idx="0"/>
                <a:endCxn id="29" idx="2"/>
              </p:cNvCxnSpPr>
              <p:nvPr/>
            </p:nvCxnSpPr>
            <p:spPr bwMode="auto">
              <a:xfrm flipV="1">
                <a:off x="5038509" y="4076214"/>
                <a:ext cx="69489" cy="1866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>
                <a:stCxn id="33" idx="0"/>
                <a:endCxn id="30" idx="2"/>
              </p:cNvCxnSpPr>
              <p:nvPr/>
            </p:nvCxnSpPr>
            <p:spPr bwMode="auto">
              <a:xfrm flipV="1">
                <a:off x="6414017" y="4076214"/>
                <a:ext cx="177341" cy="1866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>
                <a:stCxn id="34" idx="0"/>
                <a:endCxn id="31" idx="2"/>
              </p:cNvCxnSpPr>
              <p:nvPr/>
            </p:nvCxnSpPr>
            <p:spPr bwMode="auto">
              <a:xfrm flipV="1">
                <a:off x="7808902" y="4079666"/>
                <a:ext cx="263276" cy="1831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4" name="Rectangle 43"/>
            <p:cNvSpPr/>
            <p:nvPr/>
          </p:nvSpPr>
          <p:spPr>
            <a:xfrm>
              <a:off x="5171811" y="2296455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7038" y="2895986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00702" y="4791119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75942" y="4326845"/>
              <a:ext cx="3588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…</a:t>
              </a:r>
              <a:endParaRPr lang="en-US" sz="24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-3379" y="2409216"/>
            <a:ext cx="2603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is new number of patterns</a:t>
            </a:r>
            <a:endParaRPr lang="en-US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is new window size</a:t>
            </a:r>
          </a:p>
          <a:p>
            <a:endParaRPr lang="en-US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4)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'+ 1</a:t>
            </a: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81332" y="2401696"/>
            <a:ext cx="1190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X </a:t>
            </a: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0761" y="3619034"/>
            <a:ext cx="1519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 (W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4)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78036" y="4746963"/>
            <a:ext cx="1859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Once again, shared weight vector for all nodes in a row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>
            <a:off x="2006176" y="5501325"/>
            <a:ext cx="602772" cy="220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GWAS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GWAS provides list of SNPs associated with phenotype</a:t>
            </a:r>
          </a:p>
          <a:p>
            <a:endParaRPr lang="en-US" sz="2800" kern="0" dirty="0" smtClean="0"/>
          </a:p>
          <a:p>
            <a:r>
              <a:rPr lang="en-US" sz="2800" kern="0" dirty="0" smtClean="0"/>
              <a:t>SNP in coding region</a:t>
            </a:r>
          </a:p>
          <a:p>
            <a:pPr lvl="1"/>
            <a:r>
              <a:rPr lang="en-US" sz="2400" kern="0" dirty="0" smtClean="0"/>
              <a:t>Link between the protein and the disease?</a:t>
            </a:r>
          </a:p>
          <a:p>
            <a:endParaRPr lang="en-US" sz="2800" kern="0" dirty="0"/>
          </a:p>
          <a:p>
            <a:r>
              <a:rPr lang="en-US" sz="2800" kern="0" dirty="0" smtClean="0"/>
              <a:t>SNP in noncoding region</a:t>
            </a:r>
          </a:p>
          <a:p>
            <a:pPr lvl="1"/>
            <a:r>
              <a:rPr lang="en-US" sz="2400" kern="0" dirty="0" smtClean="0"/>
              <a:t>What genes are affected?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2798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>
            <a:stCxn id="70" idx="2"/>
            <a:endCxn id="67" idx="0"/>
          </p:cNvCxnSpPr>
          <p:nvPr/>
        </p:nvCxnSpPr>
        <p:spPr>
          <a:xfrm flipH="1">
            <a:off x="4522760" y="3861876"/>
            <a:ext cx="1427" cy="8845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67" idx="2"/>
            <a:endCxn id="68" idx="0"/>
          </p:cNvCxnSpPr>
          <p:nvPr/>
        </p:nvCxnSpPr>
        <p:spPr>
          <a:xfrm flipH="1">
            <a:off x="4520855" y="4590412"/>
            <a:ext cx="1905" cy="8919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68" idx="2"/>
            <a:endCxn id="65" idx="0"/>
          </p:cNvCxnSpPr>
          <p:nvPr/>
        </p:nvCxnSpPr>
        <p:spPr>
          <a:xfrm flipH="1">
            <a:off x="4517535" y="5136807"/>
            <a:ext cx="3320" cy="9565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65" idx="2"/>
            <a:endCxn id="66" idx="0"/>
          </p:cNvCxnSpPr>
          <p:nvPr/>
        </p:nvCxnSpPr>
        <p:spPr>
          <a:xfrm flipH="1">
            <a:off x="4514449" y="5689663"/>
            <a:ext cx="3086" cy="9695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66" idx="2"/>
            <a:endCxn id="58" idx="0"/>
          </p:cNvCxnSpPr>
          <p:nvPr/>
        </p:nvCxnSpPr>
        <p:spPr>
          <a:xfrm>
            <a:off x="4514449" y="6060935"/>
            <a:ext cx="692" cy="8112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59" idx="0"/>
            <a:endCxn id="58" idx="2"/>
          </p:cNvCxnSpPr>
          <p:nvPr/>
        </p:nvCxnSpPr>
        <p:spPr>
          <a:xfrm flipV="1">
            <a:off x="4514650" y="6416383"/>
            <a:ext cx="491" cy="9032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flipV="1">
            <a:off x="4111164" y="3231167"/>
            <a:ext cx="267185" cy="26718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V="1">
            <a:off x="4306053" y="3224747"/>
            <a:ext cx="267185" cy="26718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V="1">
            <a:off x="4474452" y="3224746"/>
            <a:ext cx="267185" cy="26718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V="1">
            <a:off x="4668166" y="3231166"/>
            <a:ext cx="267185" cy="26718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Full </a:t>
            </a:r>
            <a:r>
              <a:rPr lang="en-US" dirty="0" err="1" smtClean="0"/>
              <a:t>DeepSEA</a:t>
            </a:r>
            <a:r>
              <a:rPr lang="en-US" dirty="0" smtClean="0"/>
              <a:t> neural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551560" y="6560464"/>
            <a:ext cx="1905000" cy="457200"/>
          </a:xfrm>
        </p:spPr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713" y="1233936"/>
            <a:ext cx="7619999" cy="11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Multitask output makes simultaneous prediction for each type of epigenetic data</a:t>
            </a:r>
          </a:p>
          <a:p>
            <a:r>
              <a:rPr lang="en-US" sz="2800" kern="0" dirty="0" err="1" smtClean="0"/>
              <a:t>ReLU</a:t>
            </a:r>
            <a:r>
              <a:rPr lang="en-US" sz="2800" kern="0" dirty="0" smtClean="0"/>
              <a:t> activations</a:t>
            </a:r>
            <a:endParaRPr lang="en-US" sz="2800" kern="0" dirty="0"/>
          </a:p>
        </p:txBody>
      </p:sp>
      <p:sp>
        <p:nvSpPr>
          <p:cNvPr id="46" name="TextBox 45"/>
          <p:cNvSpPr txBox="1"/>
          <p:nvPr/>
        </p:nvSpPr>
        <p:spPr>
          <a:xfrm>
            <a:off x="7505988" y="2286000"/>
            <a:ext cx="15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919 classes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stCxn id="30" idx="0"/>
            <a:endCxn id="26" idx="4"/>
          </p:cNvCxnSpPr>
          <p:nvPr/>
        </p:nvCxnSpPr>
        <p:spPr>
          <a:xfrm>
            <a:off x="4109864" y="3012602"/>
            <a:ext cx="134893" cy="21856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0" idx="0"/>
            <a:endCxn id="27" idx="4"/>
          </p:cNvCxnSpPr>
          <p:nvPr/>
        </p:nvCxnSpPr>
        <p:spPr>
          <a:xfrm>
            <a:off x="4109864" y="3012602"/>
            <a:ext cx="329782" cy="2121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0" idx="0"/>
            <a:endCxn id="28" idx="4"/>
          </p:cNvCxnSpPr>
          <p:nvPr/>
        </p:nvCxnSpPr>
        <p:spPr>
          <a:xfrm>
            <a:off x="4109864" y="3012602"/>
            <a:ext cx="498181" cy="21214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1" idx="0"/>
            <a:endCxn id="28" idx="4"/>
          </p:cNvCxnSpPr>
          <p:nvPr/>
        </p:nvCxnSpPr>
        <p:spPr>
          <a:xfrm>
            <a:off x="4533273" y="3012602"/>
            <a:ext cx="74772" cy="21214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2" idx="0"/>
            <a:endCxn id="28" idx="4"/>
          </p:cNvCxnSpPr>
          <p:nvPr/>
        </p:nvCxnSpPr>
        <p:spPr>
          <a:xfrm flipH="1">
            <a:off x="4608045" y="3012602"/>
            <a:ext cx="360699" cy="21214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2" idx="0"/>
            <a:endCxn id="29" idx="4"/>
          </p:cNvCxnSpPr>
          <p:nvPr/>
        </p:nvCxnSpPr>
        <p:spPr>
          <a:xfrm flipH="1">
            <a:off x="4801759" y="3012602"/>
            <a:ext cx="166985" cy="2185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2" idx="0"/>
            <a:endCxn id="27" idx="4"/>
          </p:cNvCxnSpPr>
          <p:nvPr/>
        </p:nvCxnSpPr>
        <p:spPr>
          <a:xfrm flipH="1">
            <a:off x="4439646" y="3012602"/>
            <a:ext cx="529098" cy="2121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1" idx="0"/>
            <a:endCxn id="27" idx="4"/>
          </p:cNvCxnSpPr>
          <p:nvPr/>
        </p:nvCxnSpPr>
        <p:spPr>
          <a:xfrm flipH="1">
            <a:off x="4439646" y="3012602"/>
            <a:ext cx="93627" cy="2121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3" idx="0"/>
            <a:endCxn id="30" idx="4"/>
          </p:cNvCxnSpPr>
          <p:nvPr/>
        </p:nvCxnSpPr>
        <p:spPr>
          <a:xfrm flipH="1">
            <a:off x="4109864" y="2599828"/>
            <a:ext cx="424710" cy="1455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3" idx="0"/>
            <a:endCxn id="31" idx="4"/>
          </p:cNvCxnSpPr>
          <p:nvPr/>
        </p:nvCxnSpPr>
        <p:spPr>
          <a:xfrm flipH="1">
            <a:off x="4533273" y="2599828"/>
            <a:ext cx="1301" cy="1455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3" idx="0"/>
            <a:endCxn id="32" idx="4"/>
          </p:cNvCxnSpPr>
          <p:nvPr/>
        </p:nvCxnSpPr>
        <p:spPr>
          <a:xfrm>
            <a:off x="4534574" y="2599828"/>
            <a:ext cx="434170" cy="1455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flipV="1">
            <a:off x="3976271" y="2745417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V="1">
            <a:off x="4399680" y="2745417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V="1">
            <a:off x="4835151" y="2745417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V="1">
            <a:off x="4400981" y="2332643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>
            <a:stCxn id="37" idx="0"/>
            <a:endCxn id="30" idx="4"/>
          </p:cNvCxnSpPr>
          <p:nvPr/>
        </p:nvCxnSpPr>
        <p:spPr>
          <a:xfrm flipH="1">
            <a:off x="4109864" y="2598115"/>
            <a:ext cx="853493" cy="14730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7" idx="0"/>
            <a:endCxn id="31" idx="4"/>
          </p:cNvCxnSpPr>
          <p:nvPr/>
        </p:nvCxnSpPr>
        <p:spPr>
          <a:xfrm flipH="1">
            <a:off x="4533273" y="2598115"/>
            <a:ext cx="430084" cy="14730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7" idx="0"/>
            <a:endCxn id="32" idx="4"/>
          </p:cNvCxnSpPr>
          <p:nvPr/>
        </p:nvCxnSpPr>
        <p:spPr>
          <a:xfrm>
            <a:off x="4963357" y="2598115"/>
            <a:ext cx="5387" cy="14730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V="1">
            <a:off x="4829764" y="2330930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>
            <a:stCxn id="41" idx="0"/>
            <a:endCxn id="30" idx="4"/>
          </p:cNvCxnSpPr>
          <p:nvPr/>
        </p:nvCxnSpPr>
        <p:spPr>
          <a:xfrm flipH="1">
            <a:off x="4109864" y="2588108"/>
            <a:ext cx="657" cy="15730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1" idx="0"/>
          </p:cNvCxnSpPr>
          <p:nvPr/>
        </p:nvCxnSpPr>
        <p:spPr>
          <a:xfrm>
            <a:off x="4110521" y="2588108"/>
            <a:ext cx="422751" cy="13444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1" idx="0"/>
            <a:endCxn id="32" idx="4"/>
          </p:cNvCxnSpPr>
          <p:nvPr/>
        </p:nvCxnSpPr>
        <p:spPr>
          <a:xfrm>
            <a:off x="4110521" y="2588108"/>
            <a:ext cx="858223" cy="15730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V="1">
            <a:off x="3976928" y="2320923"/>
            <a:ext cx="267185" cy="267185"/>
          </a:xfrm>
          <a:prstGeom prst="ellips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/>
          <p:cNvCxnSpPr>
            <a:stCxn id="30" idx="0"/>
            <a:endCxn id="29" idx="4"/>
          </p:cNvCxnSpPr>
          <p:nvPr/>
        </p:nvCxnSpPr>
        <p:spPr>
          <a:xfrm>
            <a:off x="4109864" y="3012602"/>
            <a:ext cx="691895" cy="2185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4"/>
            <a:endCxn id="31" idx="0"/>
          </p:cNvCxnSpPr>
          <p:nvPr/>
        </p:nvCxnSpPr>
        <p:spPr>
          <a:xfrm flipV="1">
            <a:off x="4244757" y="3012602"/>
            <a:ext cx="288516" cy="21856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1" idx="0"/>
            <a:endCxn id="29" idx="4"/>
          </p:cNvCxnSpPr>
          <p:nvPr/>
        </p:nvCxnSpPr>
        <p:spPr>
          <a:xfrm>
            <a:off x="4533273" y="3012602"/>
            <a:ext cx="268486" cy="2185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6" idx="4"/>
            <a:endCxn id="32" idx="0"/>
          </p:cNvCxnSpPr>
          <p:nvPr/>
        </p:nvCxnSpPr>
        <p:spPr>
          <a:xfrm flipV="1">
            <a:off x="4244757" y="3012602"/>
            <a:ext cx="723987" cy="21856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149822" y="6142063"/>
            <a:ext cx="4730637" cy="274320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81200" y="6506703"/>
            <a:ext cx="5066899" cy="68176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10135" y="5232463"/>
            <a:ext cx="2414799" cy="457200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88569" y="5786615"/>
            <a:ext cx="2651760" cy="2743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060250" y="3950332"/>
            <a:ext cx="925019" cy="640080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02823" y="4679607"/>
            <a:ext cx="1036064" cy="4572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51160" y="3221796"/>
            <a:ext cx="546054" cy="64008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Times New Roman" pitchFamily="-97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38867" y="2694343"/>
            <a:ext cx="36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Fully connected layer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567090" y="3357170"/>
            <a:ext cx="25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Pooling layer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353789" y="4084443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layer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567090" y="4718159"/>
            <a:ext cx="25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Pooling layer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53788" y="5274142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layer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53787" y="6065339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layer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567088" y="5715537"/>
            <a:ext cx="25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Pooling layer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567088" y="6356125"/>
            <a:ext cx="25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Input sequence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 smtClean="0"/>
              <a:t>Predicting epigenetic annotations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336653"/>
            <a:ext cx="7772400" cy="87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Compute median AUROC for three types of classes</a:t>
            </a:r>
            <a:endParaRPr lang="en-US" sz="2800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-1" y="2440095"/>
            <a:ext cx="9077326" cy="3215640"/>
            <a:chOff x="-1" y="2042160"/>
            <a:chExt cx="9077326" cy="3215640"/>
          </a:xfrm>
        </p:grpSpPr>
        <p:pic>
          <p:nvPicPr>
            <p:cNvPr id="10246" name="Picture 6" descr="The deep-learning model accurately predicts chromatin features from sequence with single-nucleotide sensitivit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68"/>
            <a:stretch/>
          </p:blipFill>
          <p:spPr bwMode="auto">
            <a:xfrm>
              <a:off x="66675" y="2042160"/>
              <a:ext cx="9010650" cy="3215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1" y="2042161"/>
              <a:ext cx="371475" cy="472440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60168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 and </a:t>
            </a:r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Troyanskaya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Methods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419600"/>
            <a:ext cx="15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0.958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4419600"/>
            <a:ext cx="15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3032" y="4419600"/>
            <a:ext cx="15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0.856</a:t>
            </a:r>
          </a:p>
        </p:txBody>
      </p:sp>
    </p:spTree>
    <p:extLst>
      <p:ext uri="{BB962C8B-B14F-4D97-AF65-F5344CB8AC3E}">
        <p14:creationId xmlns:p14="http://schemas.microsoft.com/office/powerpoint/2010/main" val="2175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Predicting functional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Can predict epigenetic signal for any novel variant (SNP, insertion, deletion)</a:t>
            </a:r>
          </a:p>
          <a:p>
            <a:endParaRPr lang="en-US" sz="2800" kern="0" dirty="0" smtClean="0"/>
          </a:p>
          <a:p>
            <a:r>
              <a:rPr lang="en-US" sz="2800" kern="0" dirty="0" smtClean="0"/>
              <a:t>Define novel features to classify variant functionality</a:t>
            </a:r>
            <a:endParaRPr lang="en-US" sz="2800" kern="0" dirty="0"/>
          </a:p>
          <a:p>
            <a:pPr lvl="1"/>
            <a:r>
              <a:rPr lang="en-US" sz="2400" kern="0" dirty="0" smtClean="0"/>
              <a:t>Difference in probability of signal for reference and alternative allele</a:t>
            </a:r>
          </a:p>
          <a:p>
            <a:endParaRPr lang="en-US" sz="2400" kern="0" dirty="0"/>
          </a:p>
          <a:p>
            <a:r>
              <a:rPr lang="en-US" sz="2400" kern="0" dirty="0" smtClean="0"/>
              <a:t>Train on SNPs annotated as regulatory variants in GWAS and </a:t>
            </a:r>
            <a:r>
              <a:rPr lang="en-US" sz="2400" kern="0" dirty="0" err="1" smtClean="0"/>
              <a:t>eQTL</a:t>
            </a:r>
            <a:r>
              <a:rPr lang="en-US" sz="2400" kern="0" dirty="0" smtClean="0"/>
              <a:t> databases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1084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8914"/>
            <a:ext cx="6962775" cy="5917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Predicting functional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566" y="6482487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 and </a:t>
            </a:r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Troyanskaya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Methods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566" y="1159934"/>
            <a:ext cx="2833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Boosted logistic regression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28194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Conservation and predicted epigenetic impact of variant as features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err="1" smtClean="0"/>
              <a:t>DeepSEA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Ability to predict how unseen variants affect regulatory elements</a:t>
            </a:r>
          </a:p>
          <a:p>
            <a:r>
              <a:rPr lang="en-US" sz="2800" kern="0" dirty="0" smtClean="0"/>
              <a:t>Accounts for sequence context of motif</a:t>
            </a:r>
          </a:p>
          <a:p>
            <a:r>
              <a:rPr lang="en-US" sz="2800" kern="0" dirty="0" smtClean="0"/>
              <a:t>Parameter sharing with convolutional layers</a:t>
            </a:r>
          </a:p>
          <a:p>
            <a:r>
              <a:rPr lang="en-US" sz="2800" kern="0" dirty="0" smtClean="0"/>
              <a:t>Multitask learning to improve hidden layer representations</a:t>
            </a:r>
          </a:p>
          <a:p>
            <a:endParaRPr lang="en-US" sz="2800" kern="0" dirty="0" smtClean="0"/>
          </a:p>
          <a:p>
            <a:r>
              <a:rPr lang="en-US" sz="2800" kern="0" dirty="0" smtClean="0"/>
              <a:t>Does not extend to new types of cells and tissues</a:t>
            </a:r>
          </a:p>
          <a:p>
            <a:r>
              <a:rPr lang="en-US" sz="2800" kern="0" dirty="0" smtClean="0"/>
              <a:t>AUROC is misleading for evaluating genome-wide epigenetic predictions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5152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6934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r>
              <a:rPr lang="en-US" kern="0" dirty="0" smtClean="0"/>
              <a:t>Predicting new TF-cell type pairs</a:t>
            </a:r>
            <a:endParaRPr lang="en-US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0189" y="1223201"/>
            <a:ext cx="5682377" cy="35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dirty="0" err="1" smtClean="0"/>
              <a:t>DeepSEA</a:t>
            </a:r>
            <a:r>
              <a:rPr lang="en-US" dirty="0" smtClean="0"/>
              <a:t> cannot predict pairs not present in training data</a:t>
            </a:r>
          </a:p>
          <a:p>
            <a:pPr lvl="1"/>
            <a:r>
              <a:rPr lang="en-US" dirty="0" smtClean="0"/>
              <a:t>Can predict TF A in cell type 1</a:t>
            </a:r>
          </a:p>
          <a:p>
            <a:pPr lvl="1"/>
            <a:r>
              <a:rPr lang="en-US" dirty="0" smtClean="0"/>
              <a:t>Not TF A in cell type 4</a:t>
            </a:r>
          </a:p>
          <a:p>
            <a:pPr lvl="1"/>
            <a:endParaRPr lang="en-US" dirty="0"/>
          </a:p>
          <a:p>
            <a:r>
              <a:rPr lang="en-US" dirty="0" smtClean="0"/>
              <a:t>New methods can</a:t>
            </a:r>
          </a:p>
          <a:p>
            <a:pPr lvl="1"/>
            <a:r>
              <a:rPr lang="en-US" dirty="0" err="1" smtClean="0">
                <a:hlinkClick r:id="rId3"/>
              </a:rPr>
              <a:t>TFImpute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FactorNet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Virtual </a:t>
            </a:r>
            <a:r>
              <a:rPr lang="en-US" dirty="0" err="1" smtClean="0">
                <a:hlinkClick r:id="rId5"/>
              </a:rPr>
              <a:t>ChIP-seq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61594"/>
              </p:ext>
            </p:extLst>
          </p:nvPr>
        </p:nvGraphicFramePr>
        <p:xfrm>
          <a:off x="438333" y="1905000"/>
          <a:ext cx="256609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4851"/>
                <a:gridCol w="16912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type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223201"/>
            <a:ext cx="283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data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693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r>
              <a:rPr lang="en-US" kern="0" dirty="0" smtClean="0"/>
              <a:t>Deep learning is rampant in biology and medicine</a:t>
            </a:r>
            <a:endParaRPr lang="en-US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447801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dirty="0" smtClean="0"/>
              <a:t>Network interpretation: </a:t>
            </a:r>
            <a:r>
              <a:rPr lang="en-US" dirty="0" smtClean="0">
                <a:hlinkClick r:id="rId3"/>
              </a:rPr>
              <a:t>DeepLIFT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Protein structure prediction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Cell lineage prediction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Variant calling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 zoo: </a:t>
            </a:r>
            <a:r>
              <a:rPr lang="en-US" dirty="0" smtClean="0">
                <a:hlinkClick r:id="rId7"/>
              </a:rPr>
              <a:t>Kipoi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Comprehensive review: </a:t>
            </a:r>
            <a:r>
              <a:rPr lang="en-US" dirty="0" smtClean="0">
                <a:hlinkClick r:id="rId8"/>
              </a:rPr>
              <a:t>deep-review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77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45"/>
          <a:stretch/>
        </p:blipFill>
        <p:spPr>
          <a:xfrm>
            <a:off x="2164556" y="3704137"/>
            <a:ext cx="4814887" cy="3119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Noncoding variants common in GWAS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Meta-analysis of GWAS for 21 autoimmune diseases</a:t>
            </a:r>
          </a:p>
          <a:p>
            <a:pPr lvl="1"/>
            <a:r>
              <a:rPr lang="en-US" sz="2400" kern="0" dirty="0" smtClean="0"/>
              <a:t>Rheumatoid arthritis, lupus</a:t>
            </a:r>
            <a:r>
              <a:rPr lang="en-US" sz="2400" kern="0" dirty="0"/>
              <a:t>, </a:t>
            </a:r>
            <a:r>
              <a:rPr lang="en-US" sz="2400" kern="0" dirty="0" smtClean="0"/>
              <a:t>multiple sclerosis, etc.</a:t>
            </a:r>
            <a:endParaRPr lang="en-US" kern="0" dirty="0" smtClean="0"/>
          </a:p>
          <a:p>
            <a:r>
              <a:rPr lang="en-US" sz="2800" kern="0" dirty="0" smtClean="0"/>
              <a:t>Method to prioritize candidate causal SNPS</a:t>
            </a:r>
          </a:p>
          <a:p>
            <a:r>
              <a:rPr lang="en-US" sz="2800" b="1" kern="0" dirty="0" smtClean="0"/>
              <a:t>90%</a:t>
            </a:r>
            <a:r>
              <a:rPr lang="en-US" sz="2800" kern="0" dirty="0" smtClean="0"/>
              <a:t> of causal variants are noncoding</a:t>
            </a:r>
            <a:endParaRPr lang="en-US" sz="2800" b="1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41643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matic mutations in various cancer type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t="9068" b="31763"/>
          <a:stretch/>
        </p:blipFill>
        <p:spPr bwMode="auto">
          <a:xfrm>
            <a:off x="860917" y="1195084"/>
            <a:ext cx="7422166" cy="52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 smtClean="0"/>
              <a:t>Almost all single nucleotide variants in cancer are noncoding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" y="644558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0" indent="0" algn="ctr">
              <a:buNone/>
            </a:pPr>
            <a:r>
              <a:rPr lang="en-US" sz="2400" kern="0" dirty="0" smtClean="0"/>
              <a:t>However, very few of these are driver mutations</a:t>
            </a:r>
            <a:endParaRPr lang="en-US" sz="24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8233832" y="5105400"/>
            <a:ext cx="106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Khurana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Ways a noncoding variant can be functional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82708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 smtClean="0"/>
              <a:t>Disrupt DNA sequence motifs</a:t>
            </a:r>
          </a:p>
          <a:p>
            <a:pPr lvl="1"/>
            <a:r>
              <a:rPr lang="en-US" sz="2400" kern="0" dirty="0" smtClean="0"/>
              <a:t>Promoters, enhancers</a:t>
            </a:r>
          </a:p>
          <a:p>
            <a:r>
              <a:rPr lang="en-US" sz="2800" kern="0" dirty="0" smtClean="0"/>
              <a:t>Disrupt miRNA binding</a:t>
            </a:r>
          </a:p>
          <a:p>
            <a:r>
              <a:rPr lang="en-US" sz="2800" kern="0" dirty="0" smtClean="0"/>
              <a:t>Mutations in introns affect splicing</a:t>
            </a:r>
          </a:p>
          <a:p>
            <a:r>
              <a:rPr lang="en-US" sz="2800" kern="0" dirty="0" smtClean="0"/>
              <a:t>Indirect effects from the above changes</a:t>
            </a:r>
          </a:p>
          <a:p>
            <a:endParaRPr lang="en-US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953000"/>
            <a:ext cx="466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in Ward and </a:t>
            </a:r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Kellis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Variants altering motifs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24673" y="1159934"/>
            <a:ext cx="6838227" cy="5345795"/>
            <a:chOff x="1124673" y="1159934"/>
            <a:chExt cx="6838227" cy="5345795"/>
          </a:xfrm>
        </p:grpSpPr>
        <p:pic>
          <p:nvPicPr>
            <p:cNvPr id="31746" name="Picture 2" descr="Effect of sequence variants in non-coding regions in tumorigenesi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91" t="27387" r="43340" b="36577"/>
            <a:stretch/>
          </p:blipFill>
          <p:spPr bwMode="auto">
            <a:xfrm>
              <a:off x="1181100" y="1159934"/>
              <a:ext cx="6781800" cy="4914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143000" y="1420559"/>
              <a:ext cx="609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24673" y="3886200"/>
              <a:ext cx="609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9473" y="6197952"/>
              <a:ext cx="3980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Khurana</a:t>
              </a:r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Reviews Genetics </a:t>
              </a:r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1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Variants affect proximal and distal regulators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6508" y="1524000"/>
            <a:ext cx="6846184" cy="4218809"/>
            <a:chOff x="996508" y="2444838"/>
            <a:chExt cx="6846184" cy="4218809"/>
          </a:xfrm>
        </p:grpSpPr>
        <p:pic>
          <p:nvPicPr>
            <p:cNvPr id="5" name="Picture 2" descr="Effect of sequence variants in non-coding regions in tumorigenesi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37" b="72647"/>
            <a:stretch/>
          </p:blipFill>
          <p:spPr bwMode="auto">
            <a:xfrm>
              <a:off x="1301308" y="2444838"/>
              <a:ext cx="6541384" cy="421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96508" y="2444838"/>
              <a:ext cx="609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8328" y="2868359"/>
              <a:ext cx="770072" cy="1796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34708" y="2958179"/>
              <a:ext cx="222692" cy="16602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09474" y="2582375"/>
              <a:ext cx="759046" cy="237026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0" y="5061225"/>
              <a:ext cx="1752600" cy="484441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646" y="5380074"/>
            <a:ext cx="2205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Khurana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Evidence used to prioritize noncoding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2770" name="Picture 2" descr="Dissecting haplotypes discovered through association tes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90106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6472" y="6553200"/>
            <a:ext cx="3642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and </a:t>
            </a:r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Kellis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83713</TotalTime>
  <Words>1811</Words>
  <Application>Microsoft Office PowerPoint</Application>
  <PresentationFormat>On-screen Show (4:3)</PresentationFormat>
  <Paragraphs>430</Paragraphs>
  <Slides>36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Courier New</vt:lpstr>
      <vt:lpstr>Times New Roman</vt:lpstr>
      <vt:lpstr>Blank Presentation</vt:lpstr>
      <vt:lpstr>Equation</vt:lpstr>
      <vt:lpstr>Interpreting noncoding variants</vt:lpstr>
      <vt:lpstr>Goals for lecture</vt:lpstr>
      <vt:lpstr>GWAS output</vt:lpstr>
      <vt:lpstr>Noncoding variants common in GWAS</vt:lpstr>
      <vt:lpstr>Almost all single nucleotide variants in cancer are noncoding</vt:lpstr>
      <vt:lpstr>Ways a noncoding variant can be functional</vt:lpstr>
      <vt:lpstr>Variants altering motifs</vt:lpstr>
      <vt:lpstr>Variants affect proximal and distal regulators</vt:lpstr>
      <vt:lpstr>Evidence used to prioritize noncoding variants</vt:lpstr>
      <vt:lpstr>Visualizing evidence</vt:lpstr>
      <vt:lpstr>Combined Annotation–Dependent Depletion (CADD)</vt:lpstr>
      <vt:lpstr>Prioritizing variants with epigenetics summary</vt:lpstr>
      <vt:lpstr>DeepSEA</vt:lpstr>
      <vt:lpstr>Classifier input and output</vt:lpstr>
      <vt:lpstr>Desired properties for epigenomic classifier</vt:lpstr>
      <vt:lpstr>Perceptron</vt:lpstr>
      <vt:lpstr>Activation function</vt:lpstr>
      <vt:lpstr>Neural networks</vt:lpstr>
      <vt:lpstr>Neural network examples</vt:lpstr>
      <vt:lpstr>First hidden layer</vt:lpstr>
      <vt:lpstr>First hidden layer example</vt:lpstr>
      <vt:lpstr>First hidden layer example</vt:lpstr>
      <vt:lpstr>First hidden layer</vt:lpstr>
      <vt:lpstr>First hidden layer example</vt:lpstr>
      <vt:lpstr>First layer problems</vt:lpstr>
      <vt:lpstr>Convolutional layers</vt:lpstr>
      <vt:lpstr>Pooling layers</vt:lpstr>
      <vt:lpstr>Pooling layers</vt:lpstr>
      <vt:lpstr>Subsequent hidden layers</vt:lpstr>
      <vt:lpstr>Full DeepSEA neural network</vt:lpstr>
      <vt:lpstr>Predicting epigenetic annotations</vt:lpstr>
      <vt:lpstr>Predicting functional variants</vt:lpstr>
      <vt:lpstr>Predicting functional variants</vt:lpstr>
      <vt:lpstr>DeepSEA summary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noncoding variants</dc:title>
  <dc:creator>Mark Craven</dc:creator>
  <cp:lastModifiedBy>Gitter, Tony</cp:lastModifiedBy>
  <cp:revision>1340</cp:revision>
  <cp:lastPrinted>2011-04-28T20:18:42Z</cp:lastPrinted>
  <dcterms:created xsi:type="dcterms:W3CDTF">2011-04-26T20:24:20Z</dcterms:created>
  <dcterms:modified xsi:type="dcterms:W3CDTF">2018-03-20T21:25:28Z</dcterms:modified>
</cp:coreProperties>
</file>