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</p:sldMasterIdLst>
  <p:notesMasterIdLst>
    <p:notesMasterId r:id="rId74"/>
  </p:notesMasterIdLst>
  <p:sldIdLst>
    <p:sldId id="321" r:id="rId21"/>
    <p:sldId id="322" r:id="rId22"/>
    <p:sldId id="323" r:id="rId23"/>
    <p:sldId id="329" r:id="rId24"/>
    <p:sldId id="373" r:id="rId25"/>
    <p:sldId id="331" r:id="rId26"/>
    <p:sldId id="367" r:id="rId27"/>
    <p:sldId id="368" r:id="rId28"/>
    <p:sldId id="335" r:id="rId29"/>
    <p:sldId id="364" r:id="rId30"/>
    <p:sldId id="365" r:id="rId31"/>
    <p:sldId id="284" r:id="rId32"/>
    <p:sldId id="285" r:id="rId33"/>
    <p:sldId id="388" r:id="rId34"/>
    <p:sldId id="272" r:id="rId35"/>
    <p:sldId id="273" r:id="rId36"/>
    <p:sldId id="274" r:id="rId37"/>
    <p:sldId id="363" r:id="rId38"/>
    <p:sldId id="338" r:id="rId39"/>
    <p:sldId id="384" r:id="rId40"/>
    <p:sldId id="387" r:id="rId41"/>
    <p:sldId id="369" r:id="rId42"/>
    <p:sldId id="366" r:id="rId43"/>
    <p:sldId id="286" r:id="rId44"/>
    <p:sldId id="339" r:id="rId45"/>
    <p:sldId id="287" r:id="rId46"/>
    <p:sldId id="288" r:id="rId47"/>
    <p:sldId id="289" r:id="rId48"/>
    <p:sldId id="344" r:id="rId49"/>
    <p:sldId id="345" r:id="rId50"/>
    <p:sldId id="385" r:id="rId51"/>
    <p:sldId id="346" r:id="rId52"/>
    <p:sldId id="347" r:id="rId53"/>
    <p:sldId id="349" r:id="rId54"/>
    <p:sldId id="348" r:id="rId55"/>
    <p:sldId id="276" r:id="rId56"/>
    <p:sldId id="277" r:id="rId57"/>
    <p:sldId id="390" r:id="rId58"/>
    <p:sldId id="391" r:id="rId59"/>
    <p:sldId id="370" r:id="rId60"/>
    <p:sldId id="271" r:id="rId61"/>
    <p:sldId id="386" r:id="rId62"/>
    <p:sldId id="389" r:id="rId63"/>
    <p:sldId id="38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73" autoAdjust="0"/>
  </p:normalViewPr>
  <p:slideViewPr>
    <p:cSldViewPr>
      <p:cViewPr varScale="1">
        <p:scale>
          <a:sx n="69" d="100"/>
          <a:sy n="69" d="100"/>
        </p:scale>
        <p:origin x="2002" y="91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560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58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4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2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02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 sz="2200" dirty="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9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5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0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8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4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1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24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30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34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75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64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21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4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32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26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8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7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0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0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6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5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296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366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128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8068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0746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371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632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22688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29487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7923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76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484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6903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4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7382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17290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3857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950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052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0220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50762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378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8636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981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807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20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3365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7025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437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820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59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1460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6153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616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5170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855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7217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676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610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29813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187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244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270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0975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7219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56254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18004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1288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417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5616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333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37788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769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247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00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67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0690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7115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74366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561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160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413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4064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20986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019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844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297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763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55222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0397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11412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375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2914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8112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43047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39471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37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703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4878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416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6339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20964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519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2962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024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805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61245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632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7100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5192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684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358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5647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96330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97851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4534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4343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270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609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32648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82607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3466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8327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285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2817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828691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345858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839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45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216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30329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5852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946116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1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248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048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4050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87302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947377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2390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7906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88688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6002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568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559427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5742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8623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600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45166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83732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62215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14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23011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967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49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68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4371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02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678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75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46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048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6422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957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10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509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027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5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5590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5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7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662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4458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9519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9260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054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002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15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73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30804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366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583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749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76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6203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7589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4254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9194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318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958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020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33669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51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9972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280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64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4612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85781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7579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702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288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741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89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65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74753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020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367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78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62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1335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75975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4958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482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4698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70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11656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86884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575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314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450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3806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48693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96981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09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1218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092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4991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634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02269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302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8536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296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0753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94225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08486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799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42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38/nature2135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mbine-lab.github.io/salmon/" TargetMode="External"/><Relationship Id="rId5" Type="http://schemas.openxmlformats.org/officeDocument/2006/relationships/hyperlink" Target="https://pachterlab.github.io/kallisto/" TargetMode="External"/><Relationship Id="rId4" Type="http://schemas.openxmlformats.org/officeDocument/2006/relationships/hyperlink" Target="http://robpatro.com/blog/?p=248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jhubiostatistics.shinyapps.io/recount/" TargetMode="External"/><Relationship Id="rId3" Type="http://schemas.openxmlformats.org/officeDocument/2006/relationships/hyperlink" Target="http://www.ncbi.nlm.nih.gov/geo/" TargetMode="External"/><Relationship Id="rId7" Type="http://schemas.openxmlformats.org/officeDocument/2006/relationships/hyperlink" Target="https://xenabrowser.net/datapages/?host=https://toil.xenahubs.ne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etasra.biostat.wisc.edu/" TargetMode="External"/><Relationship Id="rId5" Type="http://schemas.openxmlformats.org/officeDocument/2006/relationships/hyperlink" Target="https://www.ebi.ac.uk/arrayexpress/" TargetMode="External"/><Relationship Id="rId4" Type="http://schemas.openxmlformats.org/officeDocument/2006/relationships/hyperlink" Target="http://www.ncbi.nlm.nih.gov/sra" TargetMode="External"/><Relationship Id="rId9" Type="http://schemas.openxmlformats.org/officeDocument/2006/relationships/hyperlink" Target="https://amp.pharm.mssm.edu/archs4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agitter\Desktop\bmiToSave\teaching\bmi776-s16\bmi776\lectures\Newt%20Limb%20Regeneration-3.mov" TargetMode="External"/><Relationship Id="rId1" Type="http://schemas.microsoft.com/office/2007/relationships/media" Target="file:///C:\Users\agitter\Desktop\bmiToSave\teaching\bmi776-s16\bmi776\lectures\Newt%20Limb%20Regeneration-3.mov" TargetMode="Externa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sz="5000" dirty="0"/>
              <a:t>Measuring transcriptomes with RNA-</a:t>
            </a:r>
            <a:r>
              <a:rPr lang="en-US" sz="5000" dirty="0" err="1"/>
              <a:t>Seq</a:t>
            </a:r>
            <a:endParaRPr lang="en-US" sz="50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BMI/CS 776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www.biostat.wisc.edu/bmi776/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Spring </a:t>
            </a:r>
            <a:r>
              <a:rPr lang="en-US" sz="3200" dirty="0" smtClean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2018</a:t>
            </a:r>
            <a:endParaRPr lang="en-US" sz="3200" dirty="0">
              <a:solidFill>
                <a:srgbClr val="000066"/>
              </a:solidFill>
              <a:latin typeface="Arial"/>
              <a:ea typeface="ＭＳ Ｐゴシック" pitchFamily="-97" charset="-128"/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Anthony Gitter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gitter@biostat.wisc.edu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494" y="9220200"/>
            <a:ext cx="130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These slides, excluding third-party material, are licensed under </a:t>
            </a:r>
            <a:r>
              <a:rPr lang="en-US" sz="1700" dirty="0" smtClean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  <a:hlinkClick r:id="rId3"/>
              </a:rPr>
              <a:t>CC BY-NC 4.0</a:t>
            </a:r>
            <a:r>
              <a:rPr lang="en-US" sz="1700" dirty="0" smtClean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 by 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</a:rPr>
              <a:t>Colin </a:t>
            </a:r>
            <a:r>
              <a:rPr lang="en-US" sz="1700" dirty="0" smtClean="0">
                <a:solidFill>
                  <a:srgbClr val="002060"/>
                </a:solidFill>
                <a:latin typeface="Arial" pitchFamily="-111" charset="0"/>
              </a:rPr>
              <a:t>Dewey, </a:t>
            </a:r>
            <a:r>
              <a:rPr lang="en-US" sz="1700" dirty="0" smtClean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Mark Craven, and Anthony Gitter</a:t>
            </a:r>
            <a:endParaRPr lang="en-US" sz="1700" dirty="0">
              <a:solidFill>
                <a:srgbClr val="002060"/>
              </a:solidFill>
              <a:latin typeface="Arial" pitchFamily="-111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RNA-Seq is a </a:t>
            </a:r>
            <a:r>
              <a:rPr lang="en-US" i="1"/>
              <a:t>relative </a:t>
            </a:r>
            <a:r>
              <a:rPr lang="en-US"/>
              <a:t>abundance measurement technology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4978400" cy="6565900"/>
          </a:xfrm>
          <a:ln/>
        </p:spPr>
        <p:txBody>
          <a:bodyPr/>
          <a:lstStyle/>
          <a:p>
            <a:r>
              <a:rPr lang="en-US"/>
              <a:t>RNA-Seq gives you reads from the ends of a random </a:t>
            </a:r>
            <a:r>
              <a:rPr lang="en-US" b="1"/>
              <a:t>sample </a:t>
            </a:r>
            <a:r>
              <a:rPr lang="en-US"/>
              <a:t>of fragments in your library</a:t>
            </a:r>
          </a:p>
          <a:p>
            <a:r>
              <a:rPr lang="en-US"/>
              <a:t>Without additional data this only gives information about </a:t>
            </a:r>
            <a:r>
              <a:rPr lang="en-US" b="1"/>
              <a:t>relative</a:t>
            </a:r>
            <a:r>
              <a:rPr lang="en-US"/>
              <a:t> abundances</a:t>
            </a:r>
          </a:p>
          <a:p>
            <a:r>
              <a:rPr lang="en-US"/>
              <a:t>Additional information, such as levels of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spike-in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transcripts, are needed for absolute measurements</a:t>
            </a: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9318625" y="2622550"/>
            <a:ext cx="325438" cy="152400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10764838" y="2659063"/>
            <a:ext cx="323850" cy="60325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9753600" y="2195513"/>
            <a:ext cx="263525" cy="1270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9745663" y="2541588"/>
            <a:ext cx="284162" cy="192087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10131425" y="2317750"/>
            <a:ext cx="334963" cy="254000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10253663" y="2622550"/>
            <a:ext cx="374650" cy="71438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10628313" y="2465388"/>
            <a:ext cx="427037" cy="50800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10906125" y="2955925"/>
            <a:ext cx="365125" cy="131763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10934700" y="2095500"/>
            <a:ext cx="323850" cy="150813"/>
          </a:xfrm>
          <a:custGeom>
            <a:avLst/>
            <a:gdLst>
              <a:gd name="T0" fmla="*/ 0 w 21600"/>
              <a:gd name="T1" fmla="*/ 21600 h 21600"/>
              <a:gd name="T2" fmla="*/ 12825 w 21600"/>
              <a:gd name="T3" fmla="*/ 288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4725" y="8640"/>
                  <a:pt x="12825" y="2880"/>
                  <a:pt x="12825" y="2880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9855200" y="2832100"/>
            <a:ext cx="323850" cy="60325"/>
          </a:xfrm>
          <a:custGeom>
            <a:avLst/>
            <a:gdLst>
              <a:gd name="T0" fmla="*/ 0 w 21600"/>
              <a:gd name="T1" fmla="*/ 21600 h 21600"/>
              <a:gd name="T2" fmla="*/ 14175 w 21600"/>
              <a:gd name="T3" fmla="*/ 1080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4175" y="10800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10706100" y="2857500"/>
            <a:ext cx="263525" cy="12700"/>
          </a:xfrm>
          <a:custGeom>
            <a:avLst/>
            <a:gdLst>
              <a:gd name="T0" fmla="*/ 0 w 21600"/>
              <a:gd name="T1" fmla="*/ 0 h 27028"/>
              <a:gd name="T2" fmla="*/ 9139 w 21600"/>
              <a:gd name="T3" fmla="*/ 0 h 27028"/>
              <a:gd name="T4" fmla="*/ 21600 w 21600"/>
              <a:gd name="T5" fmla="*/ 21600 h 27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028">
                <a:moveTo>
                  <a:pt x="0" y="0"/>
                </a:moveTo>
                <a:lnTo>
                  <a:pt x="9139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0" name="Freeform 14"/>
          <p:cNvSpPr>
            <a:spLocks/>
          </p:cNvSpPr>
          <p:nvPr/>
        </p:nvSpPr>
        <p:spPr bwMode="auto">
          <a:xfrm>
            <a:off x="10287000" y="2768600"/>
            <a:ext cx="284163" cy="192088"/>
          </a:xfrm>
          <a:custGeom>
            <a:avLst/>
            <a:gdLst>
              <a:gd name="T0" fmla="*/ 0 w 21600"/>
              <a:gd name="T1" fmla="*/ 21600 h 21600"/>
              <a:gd name="T2" fmla="*/ 13886 w 21600"/>
              <a:gd name="T3" fmla="*/ 3411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314" y="18189"/>
                  <a:pt x="13886" y="3411"/>
                  <a:pt x="13886" y="3411"/>
                </a:cubicBez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11226800" y="2362200"/>
            <a:ext cx="333375" cy="252413"/>
          </a:xfrm>
          <a:custGeom>
            <a:avLst/>
            <a:gdLst>
              <a:gd name="T0" fmla="*/ 0 w 21600"/>
              <a:gd name="T1" fmla="*/ 0 h 21600"/>
              <a:gd name="T2" fmla="*/ 12436 w 21600"/>
              <a:gd name="T3" fmla="*/ 7776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2436" y="7776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10375900" y="2171700"/>
            <a:ext cx="374650" cy="69850"/>
          </a:xfrm>
          <a:custGeom>
            <a:avLst/>
            <a:gdLst>
              <a:gd name="T0" fmla="*/ 0 w 21600"/>
              <a:gd name="T1" fmla="*/ 18514 h 21600"/>
              <a:gd name="T2" fmla="*/ 128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18514"/>
                </a:moveTo>
                <a:lnTo>
                  <a:pt x="12843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11176000" y="2794000"/>
            <a:ext cx="425450" cy="49213"/>
          </a:xfrm>
          <a:custGeom>
            <a:avLst/>
            <a:gdLst>
              <a:gd name="T0" fmla="*/ 0 w 21600"/>
              <a:gd name="T1" fmla="*/ 0 h 21600"/>
              <a:gd name="T2" fmla="*/ 7200 w 21600"/>
              <a:gd name="T3" fmla="*/ 432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432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9131300" y="2349500"/>
            <a:ext cx="365125" cy="131763"/>
          </a:xfrm>
          <a:custGeom>
            <a:avLst/>
            <a:gdLst>
              <a:gd name="T0" fmla="*/ 0 w 21600"/>
              <a:gd name="T1" fmla="*/ 21600 h 21600"/>
              <a:gd name="T2" fmla="*/ 6600 w 21600"/>
              <a:gd name="T3" fmla="*/ 9969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600" y="9969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5" name="AutoShape 19"/>
          <p:cNvSpPr>
            <a:spLocks/>
          </p:cNvSpPr>
          <p:nvPr/>
        </p:nvSpPr>
        <p:spPr bwMode="auto">
          <a:xfrm rot="5400000">
            <a:off x="10293350" y="3143250"/>
            <a:ext cx="546100" cy="787400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rot="10800000" flipH="1">
            <a:off x="9359900" y="4283075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rot="10800000" flipH="1">
            <a:off x="9613900" y="4533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 flipH="1">
            <a:off x="9359900" y="44450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rot="10800000" flipH="1">
            <a:off x="10172700" y="4191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rot="10800000" flipH="1">
            <a:off x="9613900" y="4330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rot="10800000" flipH="1">
            <a:off x="9613900" y="4724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rot="10800000" flipH="1">
            <a:off x="9893300" y="4533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rot="10800000" flipH="1">
            <a:off x="9766300" y="4445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rot="10800000" flipH="1">
            <a:off x="9766300" y="4216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rot="10800000" flipH="1">
            <a:off x="9766300" y="4889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rot="10800000" flipH="1">
            <a:off x="9359900" y="4610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rot="10800000" flipH="1">
            <a:off x="9893300" y="4660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rot="10800000" flipH="1">
            <a:off x="10007600" y="4343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rot="10800000" flipH="1">
            <a:off x="10172700" y="4457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rot="10800000" flipH="1">
            <a:off x="10172700" y="4660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rot="10800000" flipH="1">
            <a:off x="10198100" y="5232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rot="10800000" flipH="1">
            <a:off x="8966200" y="4610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rot="10800000" flipH="1">
            <a:off x="9080500" y="4343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10312400" y="45212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rot="10800000" flipH="1">
            <a:off x="10401300" y="4330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rot="10800000" flipH="1">
            <a:off x="10439400" y="4762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rot="10800000" flipH="1">
            <a:off x="10693400" y="5016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rot="10800000" flipH="1">
            <a:off x="10439400" y="4927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 rot="10800000" flipH="1">
            <a:off x="10566400" y="46228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rot="10800000" flipH="1">
            <a:off x="10693400" y="48133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rot="10800000" flipH="1">
            <a:off x="10693400" y="52070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rot="10800000" flipH="1">
            <a:off x="10972800" y="5016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rot="10800000" flipH="1">
            <a:off x="10845800" y="4927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 rot="10800000" flipH="1">
            <a:off x="10845800" y="4699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rot="10800000" flipH="1">
            <a:off x="10845800" y="4508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rot="10800000" flipH="1">
            <a:off x="10439400" y="5092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rot="10800000" flipH="1">
            <a:off x="10972800" y="5143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rot="10800000" flipH="1">
            <a:off x="11087100" y="4826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rot="10800000" flipH="1">
            <a:off x="11252200" y="49403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 rot="10800000" flipH="1">
            <a:off x="11252200" y="5143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rot="10800000" flipH="1">
            <a:off x="11252200" y="46609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 rot="10800000" flipH="1">
            <a:off x="10045700" y="5092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 rot="10800000" flipH="1">
            <a:off x="10160000" y="48260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rot="10800000" flipH="1">
            <a:off x="11391900" y="50038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 rot="10800000" flipH="1">
            <a:off x="11480800" y="48133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 rot="10800000" flipH="1">
            <a:off x="11772900" y="4826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 rot="10800000" flipH="1">
            <a:off x="11379200" y="4191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rot="10800000" flipH="1">
            <a:off x="9118600" y="4800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 rot="10800000" flipH="1">
            <a:off x="11125200" y="44704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0" name="Line 64"/>
          <p:cNvSpPr>
            <a:spLocks noChangeShapeType="1"/>
          </p:cNvSpPr>
          <p:nvPr/>
        </p:nvSpPr>
        <p:spPr bwMode="auto">
          <a:xfrm rot="10800000" flipH="1">
            <a:off x="8966200" y="4991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 rot="10800000" flipH="1">
            <a:off x="11379200" y="4381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 rot="10800000" flipH="1">
            <a:off x="11658600" y="4191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3" name="Line 67"/>
          <p:cNvSpPr>
            <a:spLocks noChangeShapeType="1"/>
          </p:cNvSpPr>
          <p:nvPr/>
        </p:nvSpPr>
        <p:spPr bwMode="auto">
          <a:xfrm rot="10800000" flipH="1">
            <a:off x="10045700" y="4965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4" name="Line 68"/>
          <p:cNvSpPr>
            <a:spLocks noChangeShapeType="1"/>
          </p:cNvSpPr>
          <p:nvPr/>
        </p:nvSpPr>
        <p:spPr bwMode="auto">
          <a:xfrm rot="10800000" flipH="1">
            <a:off x="11671300" y="49911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5" name="Line 69"/>
          <p:cNvSpPr>
            <a:spLocks noChangeShapeType="1"/>
          </p:cNvSpPr>
          <p:nvPr/>
        </p:nvSpPr>
        <p:spPr bwMode="auto">
          <a:xfrm rot="10800000" flipH="1">
            <a:off x="11531600" y="4546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6" name="Line 70"/>
          <p:cNvSpPr>
            <a:spLocks noChangeShapeType="1"/>
          </p:cNvSpPr>
          <p:nvPr/>
        </p:nvSpPr>
        <p:spPr bwMode="auto">
          <a:xfrm rot="10800000" flipH="1">
            <a:off x="11125200" y="42672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7" name="Line 71"/>
          <p:cNvSpPr>
            <a:spLocks noChangeShapeType="1"/>
          </p:cNvSpPr>
          <p:nvPr/>
        </p:nvSpPr>
        <p:spPr bwMode="auto">
          <a:xfrm rot="10800000" flipH="1">
            <a:off x="11658600" y="4318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8" name="Line 72"/>
          <p:cNvSpPr>
            <a:spLocks noChangeShapeType="1"/>
          </p:cNvSpPr>
          <p:nvPr/>
        </p:nvSpPr>
        <p:spPr bwMode="auto">
          <a:xfrm rot="10800000" flipH="1">
            <a:off x="9486900" y="5041900"/>
            <a:ext cx="190500" cy="7938"/>
          </a:xfrm>
          <a:prstGeom prst="line">
            <a:avLst/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 rot="10800000" flipH="1">
            <a:off x="11658600" y="46863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rot="10800000" flipH="1">
            <a:off x="10579100" y="41656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1" name="Line 75"/>
          <p:cNvSpPr>
            <a:spLocks noChangeShapeType="1"/>
          </p:cNvSpPr>
          <p:nvPr/>
        </p:nvSpPr>
        <p:spPr bwMode="auto">
          <a:xfrm rot="10800000" flipH="1">
            <a:off x="10579100" y="44577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 rot="10800000" flipH="1">
            <a:off x="10731500" y="42672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 rot="10800000" flipH="1">
            <a:off x="9766300" y="5143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 rot="10800000" flipH="1">
            <a:off x="9359900" y="52070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 rot="10800000" flipH="1">
            <a:off x="9385300" y="4889500"/>
            <a:ext cx="190500" cy="7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016" name="Rectangle 80"/>
          <p:cNvSpPr>
            <a:spLocks/>
          </p:cNvSpPr>
          <p:nvPr/>
        </p:nvSpPr>
        <p:spPr bwMode="auto">
          <a:xfrm>
            <a:off x="7231063" y="2324100"/>
            <a:ext cx="12604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RNA</a:t>
            </a:r>
          </a:p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sample</a:t>
            </a:r>
          </a:p>
        </p:txBody>
      </p:sp>
      <p:sp>
        <p:nvSpPr>
          <p:cNvPr id="40017" name="Rectangle 81"/>
          <p:cNvSpPr>
            <a:spLocks/>
          </p:cNvSpPr>
          <p:nvPr/>
        </p:nvSpPr>
        <p:spPr bwMode="auto">
          <a:xfrm>
            <a:off x="7004050" y="4127500"/>
            <a:ext cx="17033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cDNA</a:t>
            </a:r>
          </a:p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fragments</a:t>
            </a:r>
          </a:p>
        </p:txBody>
      </p:sp>
      <p:sp>
        <p:nvSpPr>
          <p:cNvPr id="40018" name="Rectangle 82"/>
          <p:cNvSpPr>
            <a:spLocks/>
          </p:cNvSpPr>
          <p:nvPr/>
        </p:nvSpPr>
        <p:spPr bwMode="auto">
          <a:xfrm>
            <a:off x="7364413" y="6286500"/>
            <a:ext cx="993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grpSp>
        <p:nvGrpSpPr>
          <p:cNvPr id="40026" name="Group 90"/>
          <p:cNvGrpSpPr>
            <a:grpSpLocks/>
          </p:cNvGrpSpPr>
          <p:nvPr/>
        </p:nvGrpSpPr>
        <p:grpSpPr bwMode="auto">
          <a:xfrm>
            <a:off x="10160000" y="6434138"/>
            <a:ext cx="749300" cy="546100"/>
            <a:chOff x="0" y="0"/>
            <a:chExt cx="472" cy="343"/>
          </a:xfrm>
        </p:grpSpPr>
        <p:sp>
          <p:nvSpPr>
            <p:cNvPr id="40019" name="Line 83"/>
            <p:cNvSpPr>
              <a:spLocks noChangeShapeType="1"/>
            </p:cNvSpPr>
            <p:nvPr/>
          </p:nvSpPr>
          <p:spPr bwMode="auto">
            <a:xfrm rot="10800000" flipH="1">
              <a:off x="0" y="205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0" name="Line 84"/>
            <p:cNvSpPr>
              <a:spLocks noChangeShapeType="1"/>
            </p:cNvSpPr>
            <p:nvPr/>
          </p:nvSpPr>
          <p:spPr bwMode="auto">
            <a:xfrm rot="10800000" flipH="1">
              <a:off x="240" y="119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1" name="Line 85"/>
            <p:cNvSpPr>
              <a:spLocks noChangeShapeType="1"/>
            </p:cNvSpPr>
            <p:nvPr/>
          </p:nvSpPr>
          <p:spPr bwMode="auto">
            <a:xfrm rot="10800000" flipH="1">
              <a:off x="407" y="335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2" name="Line 86"/>
            <p:cNvSpPr>
              <a:spLocks noChangeShapeType="1"/>
            </p:cNvSpPr>
            <p:nvPr/>
          </p:nvSpPr>
          <p:spPr bwMode="auto">
            <a:xfrm rot="10800000" flipH="1">
              <a:off x="102" y="292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3" name="Line 87"/>
            <p:cNvSpPr>
              <a:spLocks noChangeShapeType="1"/>
            </p:cNvSpPr>
            <p:nvPr/>
          </p:nvSpPr>
          <p:spPr bwMode="auto">
            <a:xfrm rot="10800000" flipH="1">
              <a:off x="235" y="281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4" name="Line 88"/>
            <p:cNvSpPr>
              <a:spLocks noChangeShapeType="1"/>
            </p:cNvSpPr>
            <p:nvPr/>
          </p:nvSpPr>
          <p:spPr bwMode="auto">
            <a:xfrm rot="10800000" flipH="1">
              <a:off x="137" y="10"/>
              <a:ext cx="64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 rot="10800000" flipH="1">
              <a:off x="325" y="0"/>
              <a:ext cx="65" cy="8"/>
            </a:xfrm>
            <a:prstGeom prst="line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027" name="AutoShape 91"/>
          <p:cNvSpPr>
            <a:spLocks/>
          </p:cNvSpPr>
          <p:nvPr/>
        </p:nvSpPr>
        <p:spPr bwMode="auto">
          <a:xfrm rot="5400000">
            <a:off x="10293350" y="5378450"/>
            <a:ext cx="546100" cy="787400"/>
          </a:xfrm>
          <a:prstGeom prst="rightArrow">
            <a:avLst>
              <a:gd name="adj1" fmla="val 58500"/>
              <a:gd name="adj2" fmla="val 6269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Issues with relative abundance measures</a:t>
            </a:r>
          </a:p>
        </p:txBody>
      </p:sp>
      <p:graphicFrame>
        <p:nvGraphicFramePr>
          <p:cNvPr id="40962" name="Group 2"/>
          <p:cNvGraphicFramePr>
            <a:graphicFrameLocks noGrp="1"/>
          </p:cNvGraphicFramePr>
          <p:nvPr/>
        </p:nvGraphicFramePr>
        <p:xfrm>
          <a:off x="495300" y="2197100"/>
          <a:ext cx="12017375" cy="5659441"/>
        </p:xfrm>
        <a:graphic>
          <a:graphicData uri="http://schemas.openxmlformats.org/drawingml/2006/table">
            <a:tbl>
              <a:tblPr/>
              <a:tblGrid>
                <a:gridCol w="2403475"/>
                <a:gridCol w="2403475"/>
                <a:gridCol w="2403475"/>
                <a:gridCol w="2403475"/>
                <a:gridCol w="2403475"/>
              </a:tblGrid>
              <a:tr h="1344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Gene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absolute abundance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1 relative abundance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absolute abundance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Sample 2 relative abundance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100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50%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300</a:t>
                      </a:r>
                    </a:p>
                  </a:txBody>
                  <a:tcPr marL="50800" marR="50800" marT="50800" marB="50800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Helvetica Neue" charset="0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Helvetica Neue Light" charset="0"/>
                          <a:sym typeface="Helvetica Neue Light" charset="0"/>
                        </a:rPr>
                        <a:t>75%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80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571500" y="8089900"/>
            <a:ext cx="11874500" cy="1511300"/>
          </a:xfrm>
          <a:ln/>
        </p:spPr>
        <p:txBody>
          <a:bodyPr/>
          <a:lstStyle/>
          <a:p>
            <a:r>
              <a:rPr lang="en-US"/>
              <a:t>Changes in absolute expression of high expressors is a major factor</a:t>
            </a:r>
          </a:p>
          <a:p>
            <a:r>
              <a:rPr lang="en-US"/>
              <a:t>Normalization is required for comparing samples in these situations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with RNA-Seq data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For simplicity, suppose reads are of length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(typically they are &gt; 35 bases)</a:t>
            </a: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relative abundances would you estimate for these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genes?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Lucida Grande" charset="0"/>
              </a:rPr>
              <a:t>Relative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Lucida Grande" charset="0"/>
              </a:rPr>
              <a:t>abundance is relative transcript levels in the cell, not proportion of observed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Lucida Grande" charset="0"/>
              </a:rPr>
              <a:t>reads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587500" y="47498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587500" y="51943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587500" y="56388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3467100" y="36576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1227138" y="45593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1231900" y="50038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1231900" y="54483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44042" name="Rectangle 10"/>
          <p:cNvSpPr>
            <a:spLocks/>
          </p:cNvSpPr>
          <p:nvPr/>
        </p:nvSpPr>
        <p:spPr bwMode="auto">
          <a:xfrm>
            <a:off x="3871913" y="4354606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44043" name="Rectangle 11"/>
          <p:cNvSpPr>
            <a:spLocks/>
          </p:cNvSpPr>
          <p:nvPr/>
        </p:nvSpPr>
        <p:spPr bwMode="auto">
          <a:xfrm>
            <a:off x="2159000" y="47968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44044" name="Rectangle 12"/>
          <p:cNvSpPr>
            <a:spLocks/>
          </p:cNvSpPr>
          <p:nvPr/>
        </p:nvSpPr>
        <p:spPr bwMode="auto">
          <a:xfrm>
            <a:off x="2413000" y="52413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9737725" y="36576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9705975" y="4305300"/>
            <a:ext cx="106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100 </a:t>
            </a:r>
            <a:r>
              <a:rPr lang="en-US" sz="29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4047" name="Rectangle 15"/>
          <p:cNvSpPr>
            <a:spLocks/>
          </p:cNvSpPr>
          <p:nvPr/>
        </p:nvSpPr>
        <p:spPr bwMode="auto">
          <a:xfrm>
            <a:off x="9794875" y="49276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4048" name="Rectangle 16"/>
          <p:cNvSpPr>
            <a:spLocks/>
          </p:cNvSpPr>
          <p:nvPr/>
        </p:nvSpPr>
        <p:spPr bwMode="auto">
          <a:xfrm>
            <a:off x="9783763" y="55499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2743200"/>
          </a:xfrm>
          <a:ln/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of a read coming from a transcript </a:t>
            </a:r>
            <a:r>
              <a:rPr lang="en-US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3962400" y="28829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10233025" y="28829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10201275" y="3530600"/>
            <a:ext cx="106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100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0290175" y="41529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10279063" y="47752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2257425" y="37846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2257425" y="42291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257425" y="46736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897063" y="3594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901825" y="40386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901825" y="4483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4541838" y="3389406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2828925" y="38316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3082925" y="42761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91350" y="5531734"/>
            <a:ext cx="12766153" cy="3923445"/>
            <a:chOff x="-91350" y="5531734"/>
            <a:chExt cx="12766153" cy="3923445"/>
          </a:xfrm>
        </p:grpSpPr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5" y="6807200"/>
              <a:ext cx="5388472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5"/>
            <p:cNvSpPr>
              <a:spLocks/>
            </p:cNvSpPr>
            <p:nvPr/>
          </p:nvSpPr>
          <p:spPr bwMode="auto">
            <a:xfrm>
              <a:off x="-91350" y="6123974"/>
              <a:ext cx="336477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transcript 1 relative abundance</a:t>
              </a: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 flipV="1">
              <a:off x="1692835" y="7104974"/>
              <a:ext cx="1504390" cy="54745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Rectangle 5"/>
            <p:cNvSpPr>
              <a:spLocks/>
            </p:cNvSpPr>
            <p:nvPr/>
          </p:nvSpPr>
          <p:spPr bwMode="auto">
            <a:xfrm>
              <a:off x="6411259" y="5531734"/>
              <a:ext cx="6263544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probability of read from transcript 1 = (transcript 1 reads) / (total reads)</a:t>
              </a: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 flipV="1">
              <a:off x="5939594" y="6123974"/>
              <a:ext cx="791406" cy="46009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5"/>
            <p:cNvSpPr>
              <a:spLocks/>
            </p:cNvSpPr>
            <p:nvPr/>
          </p:nvSpPr>
          <p:spPr bwMode="auto">
            <a:xfrm>
              <a:off x="6145461" y="9024292"/>
              <a:ext cx="372076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transcript 1 length</a:t>
              </a: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5845340" y="8809934"/>
              <a:ext cx="600242" cy="42871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Length dependence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2743200"/>
          </a:xfrm>
          <a:ln/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of a read coming from a transcript </a:t>
            </a:r>
            <a:r>
              <a:rPr lang="en-US" dirty="0"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dirty="0">
                <a:latin typeface="Cambria" charset="0"/>
                <a:cs typeface="Cambria" charset="0"/>
                <a:sym typeface="Cambria" charset="0"/>
              </a:rPr>
              <a:t> </a:t>
            </a:r>
            <a:r>
              <a:rPr lang="en-US" dirty="0"/>
              <a:t>relative abundance × length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3962400" y="28829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10233025" y="28829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10201275" y="3530600"/>
            <a:ext cx="1063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100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0290175" y="41529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10279063" y="47752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5435600"/>
            <a:ext cx="314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6819900"/>
            <a:ext cx="31369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8204200"/>
            <a:ext cx="3136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AutoShape 20"/>
          <p:cNvSpPr>
            <a:spLocks/>
          </p:cNvSpPr>
          <p:nvPr/>
        </p:nvSpPr>
        <p:spPr bwMode="auto">
          <a:xfrm>
            <a:off x="5867400" y="67183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5702300"/>
            <a:ext cx="180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7086600"/>
            <a:ext cx="158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8470900"/>
            <a:ext cx="180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2257425" y="37846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2257425" y="42291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2257425" y="46736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"/>
          <p:cNvSpPr>
            <a:spLocks/>
          </p:cNvSpPr>
          <p:nvPr/>
        </p:nvSpPr>
        <p:spPr bwMode="auto">
          <a:xfrm>
            <a:off x="1897063" y="3594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9" name="Rectangle 8"/>
          <p:cNvSpPr>
            <a:spLocks/>
          </p:cNvSpPr>
          <p:nvPr/>
        </p:nvSpPr>
        <p:spPr bwMode="auto">
          <a:xfrm>
            <a:off x="1901825" y="40386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1901825" y="44831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1" name="Rectangle 10"/>
          <p:cNvSpPr>
            <a:spLocks/>
          </p:cNvSpPr>
          <p:nvPr/>
        </p:nvSpPr>
        <p:spPr bwMode="auto">
          <a:xfrm>
            <a:off x="4541838" y="3389406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2" name="Rectangle 11"/>
          <p:cNvSpPr>
            <a:spLocks/>
          </p:cNvSpPr>
          <p:nvPr/>
        </p:nvSpPr>
        <p:spPr bwMode="auto">
          <a:xfrm>
            <a:off x="2828925" y="38316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3082925" y="4276165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5" name="Rectangle 5"/>
          <p:cNvSpPr>
            <a:spLocks/>
          </p:cNvSpPr>
          <p:nvPr/>
        </p:nvSpPr>
        <p:spPr bwMode="auto">
          <a:xfrm>
            <a:off x="4642015" y="8040013"/>
            <a:ext cx="37207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168620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738" y="2406650"/>
            <a:ext cx="11603037" cy="7110413"/>
          </a:xfrm>
          <a:ln/>
        </p:spPr>
        <p:txBody>
          <a:bodyPr/>
          <a:lstStyle/>
          <a:p>
            <a:r>
              <a:rPr lang="en-US" dirty="0"/>
              <a:t>Basic assumption: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Normalization factor is the mean length of expressed transcripts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7150100"/>
            <a:ext cx="2324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581400"/>
            <a:ext cx="8128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/>
          </p:cNvSpPr>
          <p:nvPr/>
        </p:nvSpPr>
        <p:spPr bwMode="auto">
          <a:xfrm>
            <a:off x="4868541" y="4728627"/>
            <a:ext cx="43345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expression </a:t>
            </a:r>
            <a:r>
              <a:rPr lang="en-US" sz="3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level</a:t>
            </a:r>
          </a:p>
          <a:p>
            <a:r>
              <a:rPr lang="en-US" sz="3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(relative abundance)</a:t>
            </a:r>
            <a:endParaRPr lang="en-US" sz="37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10396538" y="4622800"/>
            <a:ext cx="13509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length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7927975" y="4076700"/>
            <a:ext cx="1511300" cy="5889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10102850" y="4241800"/>
            <a:ext cx="515938" cy="4794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900" dirty="0"/>
              <a:t>Estimate the probability of reads being generated from a given transcript by counting the number of reads that align to that transcript</a:t>
            </a:r>
          </a:p>
          <a:p>
            <a:endParaRPr lang="en-US" sz="2900" dirty="0"/>
          </a:p>
          <a:p>
            <a:endParaRPr lang="en-US" sz="2900" dirty="0"/>
          </a:p>
          <a:p>
            <a:r>
              <a:rPr lang="en-US" sz="2900" dirty="0"/>
              <a:t>Convert to expression levels by normalizing by transcript length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784600"/>
            <a:ext cx="1435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6807200"/>
            <a:ext cx="1384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5235575" y="3429000"/>
            <a:ext cx="6143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# reads mapping to transcript </a:t>
            </a:r>
            <a:r>
              <a:rPr lang="en-US" sz="36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i</a:t>
            </a:r>
            <a:endParaRPr lang="en-US" sz="36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5659438" y="4165600"/>
            <a:ext cx="5153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total # of mappable reads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rot="10800000" flipH="1">
            <a:off x="3773488" y="3811588"/>
            <a:ext cx="1355725" cy="1190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767138" y="4465638"/>
            <a:ext cx="1844675" cy="936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The basics of quantification from RNA-Seq data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/>
              <a:t>Basic quantification algorithm</a:t>
            </a:r>
          </a:p>
          <a:p>
            <a:pPr marL="711200" lvl="1"/>
            <a:r>
              <a:rPr lang="en-US" sz="3200" dirty="0"/>
              <a:t>Align reads against a set of reference transcript sequences</a:t>
            </a:r>
          </a:p>
          <a:p>
            <a:pPr marL="711200" lvl="1"/>
            <a:r>
              <a:rPr lang="en-US" sz="3200" dirty="0"/>
              <a:t>Count the number of reads aligning to each transcript</a:t>
            </a:r>
          </a:p>
          <a:p>
            <a:pPr marL="711200" lvl="1"/>
            <a:r>
              <a:rPr lang="en-US" sz="3200" dirty="0"/>
              <a:t>Convert read counts into relative expression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Counts to expression levels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74900"/>
            <a:ext cx="11861800" cy="6565900"/>
          </a:xfrm>
          <a:ln/>
        </p:spPr>
        <p:txBody>
          <a:bodyPr/>
          <a:lstStyle/>
          <a:p>
            <a:r>
              <a:rPr lang="en-US" dirty="0"/>
              <a:t>RPKM -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eads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er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dirty="0" err="1"/>
              <a:t>ilobase</a:t>
            </a:r>
            <a:r>
              <a:rPr lang="en-US" dirty="0"/>
              <a:t> per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illion mapped reads</a:t>
            </a:r>
          </a:p>
          <a:p>
            <a:endParaRPr lang="en-US" dirty="0"/>
          </a:p>
          <a:p>
            <a:r>
              <a:rPr lang="en-US" dirty="0"/>
              <a:t>TPM -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ranscripts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er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illion</a:t>
            </a:r>
          </a:p>
          <a:p>
            <a:endParaRPr lang="en-US" dirty="0"/>
          </a:p>
          <a:p>
            <a:r>
              <a:rPr lang="en-US" dirty="0"/>
              <a:t>Prefer TPM to </a:t>
            </a:r>
            <a:r>
              <a:rPr lang="en-US" dirty="0" smtClean="0"/>
              <a:t>RPKM </a:t>
            </a:r>
            <a:r>
              <a:rPr lang="en-US" dirty="0"/>
              <a:t>because of normalization </a:t>
            </a:r>
            <a:r>
              <a:rPr lang="en-US" dirty="0" smtClean="0"/>
              <a:t>factor</a:t>
            </a:r>
            <a:endParaRPr lang="en-US" dirty="0"/>
          </a:p>
          <a:p>
            <a:r>
              <a:rPr lang="en-US" dirty="0"/>
              <a:t>TPM is a technology-independent measure (simply a fraction)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86100"/>
            <a:ext cx="607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5181600"/>
            <a:ext cx="717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/>
          </p:cNvSpPr>
          <p:nvPr/>
        </p:nvSpPr>
        <p:spPr bwMode="auto">
          <a:xfrm>
            <a:off x="485974" y="5311458"/>
            <a:ext cx="22762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(estimate of)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What if reads do not uniquely map to transcripts?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/>
              <a:t>The approach described assumes that every read can be uniquely aligned to a single transcript</a:t>
            </a:r>
          </a:p>
          <a:p>
            <a:r>
              <a:rPr lang="en-US" sz="3200" dirty="0"/>
              <a:t>This is generally not the case</a:t>
            </a:r>
          </a:p>
          <a:p>
            <a:pPr marL="711200" lvl="1"/>
            <a:r>
              <a:rPr lang="en-US" sz="3200" dirty="0"/>
              <a:t>Some genes have similar sequences - gene families, repetitive sequences</a:t>
            </a:r>
          </a:p>
          <a:p>
            <a:pPr marL="711200" lvl="1"/>
            <a:r>
              <a:rPr lang="en-US" sz="3200" dirty="0"/>
              <a:t>Alternative splice forms of a gene share a significant fraction of sequence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 smtClean="0"/>
              <a:t>RNA-</a:t>
            </a:r>
            <a:r>
              <a:rPr lang="en-US" sz="3200" dirty="0" err="1" smtClean="0"/>
              <a:t>Seq</a:t>
            </a:r>
            <a:r>
              <a:rPr lang="en-US" sz="3200" dirty="0" smtClean="0"/>
              <a:t> </a:t>
            </a:r>
            <a:r>
              <a:rPr lang="en-US" sz="3200" dirty="0"/>
              <a:t>technology</a:t>
            </a:r>
          </a:p>
          <a:p>
            <a:r>
              <a:rPr lang="en-US" sz="3200" dirty="0"/>
              <a:t>The RNA-</a:t>
            </a:r>
            <a:r>
              <a:rPr lang="en-US" sz="3200" dirty="0" err="1"/>
              <a:t>Seq</a:t>
            </a:r>
            <a:r>
              <a:rPr lang="en-US" sz="3200" dirty="0"/>
              <a:t> quantification problem</a:t>
            </a:r>
          </a:p>
          <a:p>
            <a:r>
              <a:rPr lang="en-US" sz="3200" dirty="0"/>
              <a:t>Generative probabilistic models and Expectation-Maximization for the quantification task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4419600" cy="1600200"/>
          </a:xfrm>
        </p:spPr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dogma of molecular biology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82" y="154985"/>
            <a:ext cx="7742518" cy="9625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9340043"/>
            <a:ext cx="564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Griffith et al. </a:t>
            </a:r>
            <a:r>
              <a:rPr lang="en-US" sz="2000" i="1" dirty="0" err="1" smtClean="0"/>
              <a:t>PLoS</a:t>
            </a:r>
            <a:r>
              <a:rPr lang="en-US" sz="2000" i="1" dirty="0" smtClean="0"/>
              <a:t> Computational Biology</a:t>
            </a:r>
            <a:r>
              <a:rPr lang="en-US" sz="2000" dirty="0" smtClean="0"/>
              <a:t>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4191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splicing</a:t>
            </a:r>
          </a:p>
        </p:txBody>
      </p:sp>
      <p:pic>
        <p:nvPicPr>
          <p:cNvPr id="6146" name="Picture 2" descr="Splicing_over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133600"/>
            <a:ext cx="10033000" cy="717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991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Multi-mapping reads in RNA-Seq</a:t>
            </a: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07669"/>
              </p:ext>
            </p:extLst>
          </p:nvPr>
        </p:nvGraphicFramePr>
        <p:xfrm>
          <a:off x="584200" y="2560638"/>
          <a:ext cx="11834813" cy="4552950"/>
        </p:xfrm>
        <a:graphic>
          <a:graphicData uri="http://schemas.openxmlformats.org/drawingml/2006/table">
            <a:tbl>
              <a:tblPr/>
              <a:tblGrid>
                <a:gridCol w="3944938"/>
                <a:gridCol w="3944937"/>
                <a:gridCol w="3944938"/>
              </a:tblGrid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Species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Read length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% multi-mapping reads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B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17%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Mouse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10%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Maize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52%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Axolotl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76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" charset="0"/>
                          <a:sym typeface="Helvetica Neue Light" charset="0"/>
                        </a:rPr>
                        <a:t>Human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50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ＭＳ Ｐゴシック" charset="0"/>
                          <a:cs typeface="Helvetica Neue Light" charset="0"/>
                          <a:sym typeface="Helvetica Neue Light" charset="0"/>
                        </a:rPr>
                        <a:t>23%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68686"/>
                        </a:solidFill>
                        <a:effectLst/>
                        <a:latin typeface="Helvetica Neue" charset="0"/>
                        <a:ea typeface="ＭＳ Ｐゴシック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3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571500" y="7543800"/>
            <a:ext cx="11887200" cy="2781300"/>
          </a:xfrm>
        </p:spPr>
        <p:txBody>
          <a:bodyPr/>
          <a:lstStyle/>
          <a:p>
            <a:pPr marL="266700" indent="-266700">
              <a:spcBef>
                <a:spcPts val="24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Throwing away multi-mapping reads leads to</a:t>
            </a:r>
          </a:p>
          <a:p>
            <a:pPr marL="711200" lvl="1" indent="-266700">
              <a:spcBef>
                <a:spcPts val="240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Loss of information</a:t>
            </a:r>
          </a:p>
          <a:p>
            <a:pPr marL="711200" lvl="1" indent="-266700">
              <a:spcBef>
                <a:spcPts val="2400"/>
              </a:spcBef>
              <a:buFontTx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 Potentially biased estimates of abundance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984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Distributions of alignment counts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92300"/>
            <a:ext cx="7823200" cy="7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What if reads do not uniquely map to transcripts?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ja-JP" sz="3200" dirty="0" err="1" smtClean="0"/>
              <a:t>M</a:t>
            </a:r>
            <a:r>
              <a:rPr lang="en-US" sz="3200" dirty="0" err="1" smtClean="0"/>
              <a:t>ultiread</a:t>
            </a:r>
            <a:r>
              <a:rPr lang="en-US" sz="3200" dirty="0" smtClean="0"/>
              <a:t>: </a:t>
            </a:r>
            <a:r>
              <a:rPr lang="en-US" sz="3200" dirty="0"/>
              <a:t>a read that could have been derived from multiple transcripts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 smtClean="0"/>
              <a:t>How </a:t>
            </a:r>
            <a:r>
              <a:rPr lang="en-US" sz="3200" dirty="0"/>
              <a:t>would you estimate the relative abundances for these transcripts?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082800" y="5295900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2082800" y="5740400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082800" y="6184900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962400" y="42037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1722438" y="51054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727200" y="55499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727200" y="599440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56330" name="Rectangle 10"/>
          <p:cNvSpPr>
            <a:spLocks/>
          </p:cNvSpPr>
          <p:nvPr/>
        </p:nvSpPr>
        <p:spPr bwMode="auto">
          <a:xfrm>
            <a:off x="3839805" y="4954654"/>
            <a:ext cx="15517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8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+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180 </a:t>
            </a:r>
            <a:r>
              <a:rPr lang="en-US" sz="18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=</a:t>
            </a:r>
            <a:r>
              <a:rPr lang="en-US" sz="1800" dirty="0" smtClean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  <a:endParaRPr lang="en-US" sz="18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56331" name="Rectangle 11"/>
          <p:cNvSpPr>
            <a:spLocks/>
          </p:cNvSpPr>
          <p:nvPr/>
        </p:nvSpPr>
        <p:spPr bwMode="auto">
          <a:xfrm>
            <a:off x="2190838" y="5410360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20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40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=</a:t>
            </a:r>
            <a:r>
              <a:rPr lang="en-US" sz="18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  <a:endParaRPr lang="en-US" sz="18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56332" name="Rectangle 12"/>
          <p:cNvSpPr>
            <a:spLocks/>
          </p:cNvSpPr>
          <p:nvPr/>
        </p:nvSpPr>
        <p:spPr bwMode="auto">
          <a:xfrm>
            <a:off x="2908300" y="5763559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10233025" y="42037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6334" name="Rectangle 14"/>
          <p:cNvSpPr>
            <a:spLocks/>
          </p:cNvSpPr>
          <p:nvPr/>
        </p:nvSpPr>
        <p:spPr bwMode="auto">
          <a:xfrm>
            <a:off x="10302875" y="48514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 dirty="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10290175" y="54737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 dirty="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6336" name="Rectangle 16"/>
          <p:cNvSpPr>
            <a:spLocks/>
          </p:cNvSpPr>
          <p:nvPr/>
        </p:nvSpPr>
        <p:spPr bwMode="auto">
          <a:xfrm>
            <a:off x="10279063" y="60960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082800" y="5295900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2082800" y="5740400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9" name="Rectangle 19"/>
          <p:cNvSpPr>
            <a:spLocks/>
          </p:cNvSpPr>
          <p:nvPr/>
        </p:nvSpPr>
        <p:spPr bwMode="auto">
          <a:xfrm>
            <a:off x="10307638" y="67183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 dirty="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options for handling multireads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400" dirty="0"/>
              <a:t>Discard </a:t>
            </a:r>
            <a:r>
              <a:rPr lang="en-US" sz="2400" dirty="0" err="1" smtClean="0"/>
              <a:t>multireads</a:t>
            </a:r>
            <a:r>
              <a:rPr lang="en-US" sz="2400" dirty="0"/>
              <a:t>, estimate based on uniquely mapping reads only</a:t>
            </a:r>
          </a:p>
          <a:p>
            <a:pPr>
              <a:spcBef>
                <a:spcPts val="4500"/>
              </a:spcBef>
            </a:pPr>
            <a:r>
              <a:rPr lang="en-US" sz="2400" dirty="0"/>
              <a:t>Discard </a:t>
            </a:r>
            <a:r>
              <a:rPr lang="en-US" sz="2400" dirty="0" err="1"/>
              <a:t>multireads</a:t>
            </a:r>
            <a:r>
              <a:rPr lang="en-US" sz="2400" dirty="0"/>
              <a:t>, but use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unique length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of each transcript in calculations</a:t>
            </a:r>
          </a:p>
          <a:p>
            <a:pPr>
              <a:spcBef>
                <a:spcPts val="4500"/>
              </a:spcBef>
            </a:pP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Rescue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</a:t>
            </a:r>
            <a:r>
              <a:rPr lang="en-US" sz="2400" dirty="0" err="1"/>
              <a:t>multireads</a:t>
            </a:r>
            <a:r>
              <a:rPr lang="en-US" sz="2400" dirty="0"/>
              <a:t> by allocating (fractions of) them to the transcripts</a:t>
            </a:r>
          </a:p>
          <a:p>
            <a:pPr marL="711200" lvl="1">
              <a:spcBef>
                <a:spcPts val="4500"/>
              </a:spcBef>
            </a:pPr>
            <a:r>
              <a:rPr lang="en-US" sz="2400" dirty="0"/>
              <a:t>Three step algorithm</a:t>
            </a:r>
          </a:p>
          <a:p>
            <a:pPr marL="1155700" lvl="2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2400" dirty="0"/>
              <a:t> Estimate abundances based on uniquely mapping reads only</a:t>
            </a:r>
          </a:p>
          <a:p>
            <a:pPr marL="1155700" lvl="2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2400" dirty="0"/>
              <a:t> For each </a:t>
            </a:r>
            <a:r>
              <a:rPr lang="en-US" sz="2400" dirty="0" err="1"/>
              <a:t>multiread</a:t>
            </a:r>
            <a:r>
              <a:rPr lang="en-US" sz="2400" dirty="0"/>
              <a:t>, divide it between the transcripts to which it maps,  proportionally to their abundances estimated in the first step</a:t>
            </a:r>
          </a:p>
          <a:p>
            <a:pPr marL="1155700" lvl="2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2400" dirty="0" err="1"/>
              <a:t>Recompute</a:t>
            </a:r>
            <a:r>
              <a:rPr lang="en-US" sz="2400" dirty="0"/>
              <a:t> abundances based on updated counts for each transcript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Rescue method example - Step 1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987800" y="20955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59404" name="Rectangle 12"/>
          <p:cNvSpPr>
            <a:spLocks/>
          </p:cNvSpPr>
          <p:nvPr/>
        </p:nvSpPr>
        <p:spPr bwMode="auto">
          <a:xfrm>
            <a:off x="10258425" y="20955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10328275" y="27432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10315575" y="33655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10304463" y="39878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10333038" y="46101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6197600"/>
            <a:ext cx="6464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7797800"/>
            <a:ext cx="304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8801100"/>
            <a:ext cx="304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22"/>
          <p:cNvSpPr>
            <a:spLocks/>
          </p:cNvSpPr>
          <p:nvPr/>
        </p:nvSpPr>
        <p:spPr bwMode="auto">
          <a:xfrm>
            <a:off x="5575300" y="5359400"/>
            <a:ext cx="129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7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Step 1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235200" y="3152214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35200" y="3596714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35200" y="4041214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874838" y="2961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879600" y="34062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879600" y="3850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4519613" y="2719667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2806700" y="31753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3060700" y="36198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35200" y="31522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2235200" y="35967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Rescue method example - Step 2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987800" y="20955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1452" name="Rectangle 12"/>
          <p:cNvSpPr>
            <a:spLocks/>
          </p:cNvSpPr>
          <p:nvPr/>
        </p:nvSpPr>
        <p:spPr bwMode="auto">
          <a:xfrm>
            <a:off x="10258425" y="20955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1453" name="Rectangle 13"/>
          <p:cNvSpPr>
            <a:spLocks/>
          </p:cNvSpPr>
          <p:nvPr/>
        </p:nvSpPr>
        <p:spPr bwMode="auto">
          <a:xfrm>
            <a:off x="10328275" y="27432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10315575" y="33655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1455" name="Rectangle 15"/>
          <p:cNvSpPr>
            <a:spLocks/>
          </p:cNvSpPr>
          <p:nvPr/>
        </p:nvSpPr>
        <p:spPr bwMode="auto">
          <a:xfrm>
            <a:off x="10304463" y="39878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1458" name="Rectangle 18"/>
          <p:cNvSpPr>
            <a:spLocks/>
          </p:cNvSpPr>
          <p:nvPr/>
        </p:nvSpPr>
        <p:spPr bwMode="auto">
          <a:xfrm>
            <a:off x="10333038" y="46101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1459" name="Rectangle 19"/>
          <p:cNvSpPr>
            <a:spLocks/>
          </p:cNvSpPr>
          <p:nvPr/>
        </p:nvSpPr>
        <p:spPr bwMode="auto">
          <a:xfrm>
            <a:off x="5854700" y="5359400"/>
            <a:ext cx="129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7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Step 2</a:t>
            </a:r>
          </a:p>
        </p:txBody>
      </p: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70600"/>
            <a:ext cx="8267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7315200"/>
            <a:ext cx="8051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8775700"/>
            <a:ext cx="417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235200" y="3152214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35200" y="3596714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35200" y="4041214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874838" y="2961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879600" y="34062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879600" y="3850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4519613" y="2719667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2806700" y="31753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3060700" y="36198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35200" y="31522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2235200" y="35967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Rescue method example - Step 3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987800" y="2095500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transcripts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10258425" y="2095500"/>
            <a:ext cx="9953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reads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10328275" y="2743200"/>
            <a:ext cx="858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90 </a:t>
            </a:r>
            <a:r>
              <a:rPr lang="en-US" sz="2900">
                <a:solidFill>
                  <a:srgbClr val="FF0000"/>
                </a:solidFill>
                <a:ea typeface="ＭＳ Ｐゴシック" charset="0"/>
                <a:cs typeface="Helvetica Neue Light" charset="0"/>
              </a:rPr>
              <a:t>A</a:t>
            </a:r>
          </a:p>
        </p:txBody>
      </p:sp>
      <p:sp>
        <p:nvSpPr>
          <p:cNvPr id="63502" name="Rectangle 14"/>
          <p:cNvSpPr>
            <a:spLocks/>
          </p:cNvSpPr>
          <p:nvPr/>
        </p:nvSpPr>
        <p:spPr bwMode="auto">
          <a:xfrm>
            <a:off x="10315575" y="3365500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0000FF"/>
                </a:solidFill>
                <a:ea typeface="ＭＳ Ｐゴシック" charset="0"/>
                <a:cs typeface="Helvetica Neue Light" charset="0"/>
              </a:rPr>
              <a:t>C</a:t>
            </a:r>
          </a:p>
        </p:txBody>
      </p:sp>
      <p:sp>
        <p:nvSpPr>
          <p:cNvPr id="63503" name="Rectangle 15"/>
          <p:cNvSpPr>
            <a:spLocks/>
          </p:cNvSpPr>
          <p:nvPr/>
        </p:nvSpPr>
        <p:spPr bwMode="auto">
          <a:xfrm>
            <a:off x="10304463" y="3987800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40 </a:t>
            </a:r>
            <a:r>
              <a:rPr lang="en-US" sz="2900">
                <a:solidFill>
                  <a:srgbClr val="FFFF00"/>
                </a:solidFill>
                <a:ea typeface="ＭＳ Ｐゴシック" charset="0"/>
                <a:cs typeface="Helvetica Neue Light" charset="0"/>
              </a:rPr>
              <a:t>G</a:t>
            </a:r>
          </a:p>
        </p:txBody>
      </p:sp>
      <p:sp>
        <p:nvSpPr>
          <p:cNvPr id="63506" name="Rectangle 18"/>
          <p:cNvSpPr>
            <a:spLocks/>
          </p:cNvSpPr>
          <p:nvPr/>
        </p:nvSpPr>
        <p:spPr bwMode="auto">
          <a:xfrm>
            <a:off x="10333038" y="4610100"/>
            <a:ext cx="8302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</a:t>
            </a:r>
            <a:r>
              <a:rPr lang="en-US" sz="2900">
                <a:solidFill>
                  <a:srgbClr val="008000"/>
                </a:solidFill>
                <a:ea typeface="ＭＳ Ｐゴシック" charset="0"/>
                <a:cs typeface="Helvetica Neue Light" charset="0"/>
              </a:rPr>
              <a:t>T</a:t>
            </a:r>
          </a:p>
        </p:txBody>
      </p:sp>
      <p:sp>
        <p:nvSpPr>
          <p:cNvPr id="63507" name="Rectangle 19"/>
          <p:cNvSpPr>
            <a:spLocks/>
          </p:cNvSpPr>
          <p:nvPr/>
        </p:nvSpPr>
        <p:spPr bwMode="auto">
          <a:xfrm>
            <a:off x="5854700" y="4902200"/>
            <a:ext cx="129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700" u="sng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Step 3</a:t>
            </a:r>
          </a:p>
        </p:txBody>
      </p:sp>
      <p:pic>
        <p:nvPicPr>
          <p:cNvPr id="6350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626100"/>
            <a:ext cx="6985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6985000"/>
            <a:ext cx="698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8420100"/>
            <a:ext cx="698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2235200" y="3152214"/>
            <a:ext cx="508000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235200" y="3596714"/>
            <a:ext cx="1524000" cy="0"/>
          </a:xfrm>
          <a:prstGeom prst="line">
            <a:avLst/>
          </a:prstGeom>
          <a:noFill/>
          <a:ln w="762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235200" y="4041214"/>
            <a:ext cx="2032000" cy="0"/>
          </a:xfrm>
          <a:prstGeom prst="line">
            <a:avLst/>
          </a:prstGeom>
          <a:noFill/>
          <a:ln w="76200" cap="flat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7"/>
          <p:cNvSpPr>
            <a:spLocks/>
          </p:cNvSpPr>
          <p:nvPr/>
        </p:nvSpPr>
        <p:spPr bwMode="auto">
          <a:xfrm>
            <a:off x="1874838" y="2961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</a:t>
            </a:r>
          </a:p>
        </p:txBody>
      </p:sp>
      <p:sp>
        <p:nvSpPr>
          <p:cNvPr id="28" name="Rectangle 8"/>
          <p:cNvSpPr>
            <a:spLocks/>
          </p:cNvSpPr>
          <p:nvPr/>
        </p:nvSpPr>
        <p:spPr bwMode="auto">
          <a:xfrm>
            <a:off x="1879600" y="34062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1879600" y="3850714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</a:t>
            </a:r>
          </a:p>
        </p:txBody>
      </p:sp>
      <p:sp>
        <p:nvSpPr>
          <p:cNvPr id="30" name="Rectangle 10"/>
          <p:cNvSpPr>
            <a:spLocks/>
          </p:cNvSpPr>
          <p:nvPr/>
        </p:nvSpPr>
        <p:spPr bwMode="auto">
          <a:xfrm>
            <a:off x="4519613" y="2719667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200</a:t>
            </a:r>
          </a:p>
        </p:txBody>
      </p:sp>
      <p:sp>
        <p:nvSpPr>
          <p:cNvPr id="31" name="Rectangle 11"/>
          <p:cNvSpPr>
            <a:spLocks/>
          </p:cNvSpPr>
          <p:nvPr/>
        </p:nvSpPr>
        <p:spPr bwMode="auto">
          <a:xfrm>
            <a:off x="2806700" y="31753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60</a:t>
            </a:r>
          </a:p>
        </p:txBody>
      </p:sp>
      <p:sp>
        <p:nvSpPr>
          <p:cNvPr id="32" name="Rectangle 12"/>
          <p:cNvSpPr>
            <a:spLocks/>
          </p:cNvSpPr>
          <p:nvPr/>
        </p:nvSpPr>
        <p:spPr bwMode="auto">
          <a:xfrm>
            <a:off x="3060700" y="361987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80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35200" y="31522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2235200" y="3596714"/>
            <a:ext cx="508000" cy="0"/>
          </a:xfrm>
          <a:prstGeom prst="line">
            <a:avLst/>
          </a:prstGeom>
          <a:noFill/>
          <a:ln w="762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An observation about the rescue method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/>
              <a:t>Note that at the end of the rescue algorithm, we have an updated set of abundance estimates</a:t>
            </a:r>
          </a:p>
          <a:p>
            <a:r>
              <a:rPr lang="en-US" sz="2800" dirty="0"/>
              <a:t>These new estimates could be used to reallocate the </a:t>
            </a:r>
            <a:r>
              <a:rPr lang="en-US" sz="2800" dirty="0" err="1"/>
              <a:t>multireads</a:t>
            </a:r>
            <a:endParaRPr lang="en-US" sz="2800" dirty="0"/>
          </a:p>
          <a:p>
            <a:r>
              <a:rPr lang="en-US" sz="2800" dirty="0"/>
              <a:t>And then we could update our abundance estimates once again</a:t>
            </a:r>
          </a:p>
          <a:p>
            <a:r>
              <a:rPr lang="en-US" sz="2800" dirty="0"/>
              <a:t>And repeat!</a:t>
            </a:r>
          </a:p>
          <a:p>
            <a:r>
              <a:rPr lang="en-US" sz="2800" dirty="0"/>
              <a:t>This is the intuition behind the statistical approach to this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Goals for lecture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200" dirty="0"/>
              <a:t>What is RNA-</a:t>
            </a:r>
            <a:r>
              <a:rPr lang="en-US" sz="3200" dirty="0" err="1"/>
              <a:t>Seq</a:t>
            </a:r>
            <a:r>
              <a:rPr lang="en-US" sz="3200" dirty="0"/>
              <a:t>?</a:t>
            </a:r>
          </a:p>
          <a:p>
            <a:r>
              <a:rPr lang="en-US" sz="3200" dirty="0"/>
              <a:t>How is RNA-</a:t>
            </a:r>
            <a:r>
              <a:rPr lang="en-US" sz="3200" dirty="0" err="1"/>
              <a:t>Seq</a:t>
            </a:r>
            <a:r>
              <a:rPr lang="en-US" sz="3200" dirty="0"/>
              <a:t> used to measure the abundances of RNAs within cells?</a:t>
            </a:r>
          </a:p>
          <a:p>
            <a:r>
              <a:rPr lang="en-US" sz="3200" dirty="0"/>
              <a:t>What probabilistic models and algorithms are used for analyzing RNA-</a:t>
            </a:r>
            <a:r>
              <a:rPr lang="en-US" sz="3200" dirty="0" err="1"/>
              <a:t>Seq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RSEM (</a:t>
            </a:r>
            <a:r>
              <a:rPr lang="en-US" b="1" dirty="0"/>
              <a:t>R</a:t>
            </a:r>
            <a:r>
              <a:rPr lang="en-US" dirty="0"/>
              <a:t>NA-</a:t>
            </a:r>
            <a:r>
              <a:rPr lang="en-US" b="1" dirty="0" err="1"/>
              <a:t>S</a:t>
            </a:r>
            <a:r>
              <a:rPr lang="en-US" dirty="0" err="1"/>
              <a:t>eq</a:t>
            </a:r>
            <a:r>
              <a:rPr lang="en-US" dirty="0"/>
              <a:t> by </a:t>
            </a:r>
            <a:r>
              <a:rPr lang="en-US" b="1" dirty="0" smtClean="0"/>
              <a:t>E</a:t>
            </a:r>
            <a:r>
              <a:rPr lang="en-US" dirty="0" smtClean="0"/>
              <a:t>xpectation-</a:t>
            </a:r>
            <a:r>
              <a:rPr lang="en-US" b="1" dirty="0" smtClean="0"/>
              <a:t>M</a:t>
            </a:r>
            <a:r>
              <a:rPr lang="en-US" dirty="0" smtClean="0"/>
              <a:t>aximization) - </a:t>
            </a:r>
            <a:r>
              <a:rPr lang="en-US" dirty="0"/>
              <a:t>a generative probabilistic model</a:t>
            </a:r>
          </a:p>
        </p:txBody>
      </p:sp>
      <p:pic>
        <p:nvPicPr>
          <p:cNvPr id="1026" name="Picture 2" descr="Fig.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968614"/>
            <a:ext cx="7543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71500" y="2324100"/>
            <a:ext cx="11861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660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104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15494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9939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4511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9083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33655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3822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kern="0" dirty="0" smtClean="0"/>
              <a:t>Simplified view of the model (plate notation)</a:t>
            </a:r>
          </a:p>
          <a:p>
            <a:pPr lvl="1">
              <a:spcBef>
                <a:spcPts val="0"/>
              </a:spcBef>
            </a:pPr>
            <a:r>
              <a:rPr lang="en-US" sz="2800" kern="0" dirty="0" smtClean="0"/>
              <a:t>Grey – observed variable</a:t>
            </a:r>
          </a:p>
          <a:p>
            <a:pPr lvl="1">
              <a:spcBef>
                <a:spcPts val="0"/>
              </a:spcBef>
            </a:pPr>
            <a:r>
              <a:rPr lang="en-US" sz="2800" kern="0" dirty="0" smtClean="0"/>
              <a:t>White – latent (unobserved) variables</a:t>
            </a:r>
          </a:p>
          <a:p>
            <a:pPr lvl="1">
              <a:spcBef>
                <a:spcPts val="0"/>
              </a:spcBef>
            </a:pPr>
            <a:endParaRPr lang="en-US" sz="2800" kern="0" dirty="0" smtClean="0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177800" y="5425814"/>
            <a:ext cx="3005138" cy="1130300"/>
            <a:chOff x="0" y="0"/>
            <a:chExt cx="1893" cy="712"/>
          </a:xfrm>
        </p:grpSpPr>
        <p:sp>
          <p:nvSpPr>
            <p:cNvPr id="42" name="Rectangle 17"/>
            <p:cNvSpPr>
              <a:spLocks/>
            </p:cNvSpPr>
            <p:nvPr/>
          </p:nvSpPr>
          <p:spPr bwMode="auto">
            <a:xfrm>
              <a:off x="0" y="0"/>
              <a:ext cx="18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5155" bIns="0"/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rot="10800000" flipH="1" flipV="1">
              <a:off x="693" y="520"/>
              <a:ext cx="468" cy="19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571500" y="4219314"/>
            <a:ext cx="3017838" cy="893763"/>
            <a:chOff x="0" y="0"/>
            <a:chExt cx="1901" cy="563"/>
          </a:xfrm>
        </p:grpSpPr>
        <p:sp>
          <p:nvSpPr>
            <p:cNvPr id="45" name="Rectangle 20"/>
            <p:cNvSpPr>
              <a:spLocks/>
            </p:cNvSpPr>
            <p:nvPr/>
          </p:nvSpPr>
          <p:spPr bwMode="auto">
            <a:xfrm>
              <a:off x="0" y="0"/>
              <a:ext cx="144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rot="10800000" flipH="1" flipV="1">
              <a:off x="1435" y="145"/>
              <a:ext cx="466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4330793" y="4027226"/>
            <a:ext cx="1814513" cy="1246188"/>
            <a:chOff x="0" y="0"/>
            <a:chExt cx="1143" cy="785"/>
          </a:xfrm>
        </p:grpSpPr>
        <p:sp>
          <p:nvSpPr>
            <p:cNvPr id="51" name="Rectangle 26"/>
            <p:cNvSpPr>
              <a:spLocks/>
            </p:cNvSpPr>
            <p:nvPr/>
          </p:nvSpPr>
          <p:spPr bwMode="auto">
            <a:xfrm>
              <a:off x="0" y="0"/>
              <a:ext cx="11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600" y="242"/>
              <a:ext cx="480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3" name="Group 25"/>
          <p:cNvGrpSpPr>
            <a:grpSpLocks/>
          </p:cNvGrpSpPr>
          <p:nvPr/>
        </p:nvGrpSpPr>
        <p:grpSpPr bwMode="auto">
          <a:xfrm>
            <a:off x="1636713" y="7381315"/>
            <a:ext cx="2579688" cy="1252624"/>
            <a:chOff x="343" y="-838"/>
            <a:chExt cx="1625" cy="787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343" y="-323"/>
              <a:ext cx="8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 rot="10800000" flipH="1">
              <a:off x="1200" y="-838"/>
              <a:ext cx="768" cy="54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59" name="Group 31"/>
          <p:cNvGrpSpPr>
            <a:grpSpLocks/>
          </p:cNvGrpSpPr>
          <p:nvPr/>
        </p:nvGrpSpPr>
        <p:grpSpPr bwMode="auto">
          <a:xfrm>
            <a:off x="5359493" y="8245475"/>
            <a:ext cx="1522413" cy="1355725"/>
            <a:chOff x="-192" y="-582"/>
            <a:chExt cx="959" cy="854"/>
          </a:xfrm>
        </p:grpSpPr>
        <p:sp>
          <p:nvSpPr>
            <p:cNvPr id="60" name="Rectangle 29"/>
            <p:cNvSpPr>
              <a:spLocks/>
            </p:cNvSpPr>
            <p:nvPr/>
          </p:nvSpPr>
          <p:spPr bwMode="auto">
            <a:xfrm>
              <a:off x="-192" y="0"/>
              <a:ext cx="9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V="1">
              <a:off x="240" y="-582"/>
              <a:ext cx="96" cy="52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2" name="Group 34"/>
          <p:cNvGrpSpPr>
            <a:grpSpLocks/>
          </p:cNvGrpSpPr>
          <p:nvPr/>
        </p:nvGrpSpPr>
        <p:grpSpPr bwMode="auto">
          <a:xfrm>
            <a:off x="9321191" y="5787759"/>
            <a:ext cx="2916238" cy="749301"/>
            <a:chOff x="1070" y="-1971"/>
            <a:chExt cx="1837" cy="472"/>
          </a:xfrm>
        </p:grpSpPr>
        <p:sp>
          <p:nvSpPr>
            <p:cNvPr id="63" name="Rectangle 32"/>
            <p:cNvSpPr>
              <a:spLocks/>
            </p:cNvSpPr>
            <p:nvPr/>
          </p:nvSpPr>
          <p:spPr bwMode="auto">
            <a:xfrm>
              <a:off x="1590" y="-1971"/>
              <a:ext cx="131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 flipH="1">
              <a:off x="1070" y="-1699"/>
              <a:ext cx="768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RSEM - </a:t>
            </a:r>
            <a:r>
              <a:rPr lang="en-US" dirty="0"/>
              <a:t>a generative probabilistic model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019300"/>
            <a:ext cx="554037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153988" y="4038601"/>
            <a:ext cx="5965825" cy="495300"/>
            <a:chOff x="0" y="-91"/>
            <a:chExt cx="3758" cy="312"/>
          </a:xfrm>
        </p:grpSpPr>
        <p:sp>
          <p:nvSpPr>
            <p:cNvPr id="66563" name="Rectangle 3"/>
            <p:cNvSpPr>
              <a:spLocks/>
            </p:cNvSpPr>
            <p:nvPr/>
          </p:nvSpPr>
          <p:spPr bwMode="auto">
            <a:xfrm>
              <a:off x="0" y="-91"/>
              <a:ext cx="137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fragment length</a:t>
              </a:r>
            </a:p>
          </p:txBody>
        </p:sp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>
              <a:off x="1379" y="21"/>
              <a:ext cx="2379" cy="2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52400" y="5626100"/>
            <a:ext cx="4640263" cy="431800"/>
            <a:chOff x="0" y="0"/>
            <a:chExt cx="2923" cy="272"/>
          </a:xfrm>
        </p:grpSpPr>
        <p:sp>
          <p:nvSpPr>
            <p:cNvPr id="66566" name="Rectangle 6"/>
            <p:cNvSpPr>
              <a:spLocks/>
            </p:cNvSpPr>
            <p:nvPr/>
          </p:nvSpPr>
          <p:spPr bwMode="auto">
            <a:xfrm>
              <a:off x="0" y="0"/>
              <a:ext cx="10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length</a:t>
              </a: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rot="10800000" flipH="1">
              <a:off x="1029" y="137"/>
              <a:ext cx="1894" cy="1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52400" y="7073900"/>
            <a:ext cx="3792538" cy="431800"/>
            <a:chOff x="0" y="0"/>
            <a:chExt cx="2389" cy="272"/>
          </a:xfrm>
        </p:grpSpPr>
        <p:sp>
          <p:nvSpPr>
            <p:cNvPr id="66569" name="Rectangle 9"/>
            <p:cNvSpPr>
              <a:spLocks/>
            </p:cNvSpPr>
            <p:nvPr/>
          </p:nvSpPr>
          <p:spPr bwMode="auto">
            <a:xfrm>
              <a:off x="0" y="0"/>
              <a:ext cx="122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quality scores</a:t>
              </a: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rot="10800000" flipH="1">
              <a:off x="1228" y="138"/>
              <a:ext cx="1161" cy="1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76" name="Group 16"/>
          <p:cNvGrpSpPr>
            <a:grpSpLocks/>
          </p:cNvGrpSpPr>
          <p:nvPr/>
        </p:nvGrpSpPr>
        <p:grpSpPr bwMode="auto">
          <a:xfrm>
            <a:off x="8240713" y="5935663"/>
            <a:ext cx="3733800" cy="2471737"/>
            <a:chOff x="0" y="0"/>
            <a:chExt cx="2351" cy="1556"/>
          </a:xfrm>
        </p:grpSpPr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 flipH="1">
              <a:off x="464" y="418"/>
              <a:ext cx="825" cy="139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H="1">
              <a:off x="0" y="406"/>
              <a:ext cx="1289" cy="115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rot="10800000">
              <a:off x="11" y="0"/>
              <a:ext cx="1278" cy="406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75" name="Rectangle 15"/>
            <p:cNvSpPr>
              <a:spLocks/>
            </p:cNvSpPr>
            <p:nvPr/>
          </p:nvSpPr>
          <p:spPr bwMode="auto">
            <a:xfrm>
              <a:off x="1320" y="252"/>
              <a:ext cx="103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paired read</a:t>
              </a:r>
            </a:p>
          </p:txBody>
        </p:sp>
      </p:grpSp>
      <p:grpSp>
        <p:nvGrpSpPr>
          <p:cNvPr id="66579" name="Group 19"/>
          <p:cNvGrpSpPr>
            <a:grpSpLocks/>
          </p:cNvGrpSpPr>
          <p:nvPr/>
        </p:nvGrpSpPr>
        <p:grpSpPr bwMode="auto">
          <a:xfrm>
            <a:off x="158750" y="2024063"/>
            <a:ext cx="6213475" cy="431800"/>
            <a:chOff x="0" y="0"/>
            <a:chExt cx="3914" cy="272"/>
          </a:xfrm>
        </p:grpSpPr>
        <p:sp>
          <p:nvSpPr>
            <p:cNvPr id="66577" name="Rectangle 17"/>
            <p:cNvSpPr>
              <a:spLocks/>
            </p:cNvSpPr>
            <p:nvPr/>
          </p:nvSpPr>
          <p:spPr bwMode="auto">
            <a:xfrm>
              <a:off x="0" y="0"/>
              <a:ext cx="354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5155" bIns="0"/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 probabilities (expression levels)</a:t>
              </a:r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rot="10800000" flipH="1">
              <a:off x="3484" y="101"/>
              <a:ext cx="430" cy="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82" name="Group 22"/>
          <p:cNvGrpSpPr>
            <a:grpSpLocks/>
          </p:cNvGrpSpPr>
          <p:nvPr/>
        </p:nvGrpSpPr>
        <p:grpSpPr bwMode="auto">
          <a:xfrm>
            <a:off x="114300" y="2743200"/>
            <a:ext cx="3756025" cy="431800"/>
            <a:chOff x="0" y="0"/>
            <a:chExt cx="2366" cy="272"/>
          </a:xfrm>
        </p:grpSpPr>
        <p:sp>
          <p:nvSpPr>
            <p:cNvPr id="66580" name="Rectangle 20"/>
            <p:cNvSpPr>
              <a:spLocks/>
            </p:cNvSpPr>
            <p:nvPr/>
          </p:nvSpPr>
          <p:spPr bwMode="auto">
            <a:xfrm>
              <a:off x="0" y="0"/>
              <a:ext cx="144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number of reads</a:t>
              </a:r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rot="10800000" flipH="1">
              <a:off x="1435" y="30"/>
              <a:ext cx="931" cy="115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85" name="Group 25"/>
          <p:cNvGrpSpPr>
            <a:grpSpLocks/>
          </p:cNvGrpSpPr>
          <p:nvPr/>
        </p:nvGrpSpPr>
        <p:grpSpPr bwMode="auto">
          <a:xfrm>
            <a:off x="152400" y="3289300"/>
            <a:ext cx="5953125" cy="609600"/>
            <a:chOff x="0" y="0"/>
            <a:chExt cx="3750" cy="383"/>
          </a:xfrm>
        </p:grpSpPr>
        <p:sp>
          <p:nvSpPr>
            <p:cNvPr id="66583" name="Rectangle 23"/>
            <p:cNvSpPr>
              <a:spLocks/>
            </p:cNvSpPr>
            <p:nvPr/>
          </p:nvSpPr>
          <p:spPr bwMode="auto">
            <a:xfrm>
              <a:off x="0" y="111"/>
              <a:ext cx="8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transcript</a:t>
              </a:r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 rot="10800000" flipH="1">
              <a:off x="866" y="0"/>
              <a:ext cx="2884" cy="261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88" name="Group 28"/>
          <p:cNvGrpSpPr>
            <a:grpSpLocks/>
          </p:cNvGrpSpPr>
          <p:nvPr/>
        </p:nvGrpSpPr>
        <p:grpSpPr bwMode="auto">
          <a:xfrm>
            <a:off x="152400" y="4597400"/>
            <a:ext cx="6061075" cy="942975"/>
            <a:chOff x="0" y="0"/>
            <a:chExt cx="3818" cy="594"/>
          </a:xfrm>
        </p:grpSpPr>
        <p:sp>
          <p:nvSpPr>
            <p:cNvPr id="66586" name="Rectangle 26"/>
            <p:cNvSpPr>
              <a:spLocks/>
            </p:cNvSpPr>
            <p:nvPr/>
          </p:nvSpPr>
          <p:spPr bwMode="auto">
            <a:xfrm>
              <a:off x="0" y="0"/>
              <a:ext cx="11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start position</a:t>
              </a:r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1269" y="176"/>
              <a:ext cx="2549" cy="418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91" name="Group 31"/>
          <p:cNvGrpSpPr>
            <a:grpSpLocks/>
          </p:cNvGrpSpPr>
          <p:nvPr/>
        </p:nvGrpSpPr>
        <p:grpSpPr bwMode="auto">
          <a:xfrm>
            <a:off x="152400" y="6172200"/>
            <a:ext cx="6011863" cy="755650"/>
            <a:chOff x="0" y="120"/>
            <a:chExt cx="3787" cy="476"/>
          </a:xfrm>
        </p:grpSpPr>
        <p:sp>
          <p:nvSpPr>
            <p:cNvPr id="66589" name="Rectangle 29"/>
            <p:cNvSpPr>
              <a:spLocks/>
            </p:cNvSpPr>
            <p:nvPr/>
          </p:nvSpPr>
          <p:spPr bwMode="auto">
            <a:xfrm>
              <a:off x="0" y="120"/>
              <a:ext cx="9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orientation</a:t>
              </a:r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>
              <a:off x="970" y="239"/>
              <a:ext cx="2817" cy="357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152400" y="7797800"/>
            <a:ext cx="4614863" cy="633413"/>
            <a:chOff x="0" y="0"/>
            <a:chExt cx="2907" cy="399"/>
          </a:xfrm>
        </p:grpSpPr>
        <p:sp>
          <p:nvSpPr>
            <p:cNvPr id="66592" name="Rectangle 32"/>
            <p:cNvSpPr>
              <a:spLocks/>
            </p:cNvSpPr>
            <p:nvPr/>
          </p:nvSpPr>
          <p:spPr bwMode="auto">
            <a:xfrm>
              <a:off x="0" y="0"/>
              <a:ext cx="131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5155" bIns="0">
              <a:spAutoFit/>
            </a:bodyPr>
            <a:lstStyle/>
            <a:p>
              <a:pPr marL="44450" algn="l"/>
              <a:r>
                <a:rPr lang="en-US" sz="23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read sequence</a:t>
              </a:r>
            </a:p>
          </p:txBody>
        </p:sp>
        <p:sp>
          <p:nvSpPr>
            <p:cNvPr id="66593" name="Line 33"/>
            <p:cNvSpPr>
              <a:spLocks noChangeShapeType="1"/>
            </p:cNvSpPr>
            <p:nvPr/>
          </p:nvSpPr>
          <p:spPr bwMode="auto">
            <a:xfrm>
              <a:off x="1272" y="176"/>
              <a:ext cx="1635" cy="223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rgbClr val="808080">
                  <a:alpha val="37997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659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863013"/>
            <a:ext cx="123332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0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Observed data likelihood</a:t>
            </a:r>
          </a:p>
          <a:p>
            <a:endParaRPr lang="en-US" dirty="0"/>
          </a:p>
          <a:p>
            <a:r>
              <a:rPr lang="en-US" dirty="0"/>
              <a:t>Likelihood function is concave </a:t>
            </a:r>
            <a:r>
              <a:rPr lang="en-US" dirty="0" smtClean="0"/>
              <a:t>with respect to θ</a:t>
            </a:r>
            <a:endParaRPr lang="en-US" dirty="0"/>
          </a:p>
          <a:p>
            <a:pPr marL="711200" lvl="1"/>
            <a:r>
              <a:rPr lang="en-US" dirty="0"/>
              <a:t>Has a global maximum (or global maxima)</a:t>
            </a:r>
          </a:p>
          <a:p>
            <a:r>
              <a:rPr lang="en-US" dirty="0"/>
              <a:t>Expectation-Maximization for optimization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Quantification as maximum likelihood inference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092450"/>
            <a:ext cx="125349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/>
          </p:cNvSpPr>
          <p:nvPr/>
        </p:nvSpPr>
        <p:spPr bwMode="auto">
          <a:xfrm>
            <a:off x="444500" y="8153400"/>
            <a:ext cx="12496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ja-JP" altLang="en-US" sz="2600" i="1" dirty="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26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RNA-</a:t>
            </a:r>
            <a:r>
              <a:rPr lang="en-US" sz="26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Seq</a:t>
            </a:r>
            <a:r>
              <a:rPr lang="en-US" sz="26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gene expression estimation with read mapping uncertainty</a:t>
            </a:r>
            <a:r>
              <a:rPr lang="ja-JP" altLang="en-US" sz="2600" i="1" dirty="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”</a:t>
            </a:r>
            <a:endParaRPr lang="en-US" sz="2600" i="1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  <a:p>
            <a:r>
              <a:rPr lang="en-US" sz="2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Li, B., </a:t>
            </a:r>
            <a:r>
              <a:rPr lang="en-US" sz="26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Ruotti</a:t>
            </a:r>
            <a:r>
              <a:rPr lang="en-US" sz="2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V., Stewart, R., Thomson, J., Dewey, C.</a:t>
            </a:r>
          </a:p>
          <a:p>
            <a:r>
              <a:rPr lang="en-US" sz="26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Bioinformatics,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71500" y="3124200"/>
            <a:ext cx="11861800" cy="5765800"/>
          </a:xfrm>
          <a:ln/>
        </p:spPr>
        <p:txBody>
          <a:bodyPr/>
          <a:lstStyle/>
          <a:p>
            <a:r>
              <a:rPr lang="en-US" dirty="0"/>
              <a:t>Full likelihood computation requires O(NML</a:t>
            </a:r>
            <a:r>
              <a:rPr lang="en-US" baseline="32000" dirty="0"/>
              <a:t>2</a:t>
            </a:r>
            <a:r>
              <a:rPr lang="en-US" dirty="0"/>
              <a:t>) time</a:t>
            </a:r>
          </a:p>
          <a:p>
            <a:pPr marL="711200" lvl="1"/>
            <a:r>
              <a:rPr lang="en-US" dirty="0"/>
              <a:t>N (number of reads) ~ 10</a:t>
            </a:r>
            <a:r>
              <a:rPr lang="en-US" baseline="32000" dirty="0"/>
              <a:t>7</a:t>
            </a:r>
            <a:endParaRPr lang="en-US" dirty="0"/>
          </a:p>
          <a:p>
            <a:pPr marL="711200" lvl="1"/>
            <a:r>
              <a:rPr lang="en-US" dirty="0"/>
              <a:t>M (number of transcripts) ~ 10</a:t>
            </a:r>
            <a:r>
              <a:rPr lang="en-US" baseline="32000" dirty="0"/>
              <a:t>4</a:t>
            </a:r>
            <a:endParaRPr lang="en-US" dirty="0"/>
          </a:p>
          <a:p>
            <a:pPr marL="711200" lvl="1"/>
            <a:r>
              <a:rPr lang="en-US" dirty="0"/>
              <a:t>L (average transcript length) ~ 10</a:t>
            </a:r>
            <a:r>
              <a:rPr lang="en-US" baseline="32000" dirty="0"/>
              <a:t>3</a:t>
            </a:r>
            <a:endParaRPr lang="en-US" dirty="0"/>
          </a:p>
          <a:p>
            <a:r>
              <a:rPr lang="en-US" dirty="0"/>
              <a:t>Approximate by alignment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Approximate inference with read alignments</a:t>
            </a: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596900" y="7670800"/>
            <a:ext cx="12192000" cy="2006600"/>
            <a:chOff x="0" y="0"/>
            <a:chExt cx="7680" cy="1264"/>
          </a:xfrm>
        </p:grpSpPr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352" y="904"/>
              <a:ext cx="673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b"/>
            <a:lstStyle/>
            <a:p>
              <a:r>
                <a:rPr lang="en-US" sz="3100">
                  <a:solidFill>
                    <a:schemeClr val="tx1"/>
                  </a:solidFill>
                  <a:ea typeface="ＭＳ Ｐゴシック" charset="0"/>
                  <a:cs typeface="Helvetica Neue Light" charset="0"/>
                </a:rPr>
                <a:t>all local alignments of read n with at most x mismatches</a:t>
              </a:r>
            </a:p>
          </p:txBody>
        </p:sp>
        <p:sp>
          <p:nvSpPr>
            <p:cNvPr id="68612" name="AutoShape 4"/>
            <p:cNvSpPr>
              <a:spLocks/>
            </p:cNvSpPr>
            <p:nvPr/>
          </p:nvSpPr>
          <p:spPr bwMode="auto">
            <a:xfrm rot="16243432">
              <a:off x="2366" y="725"/>
              <a:ext cx="272" cy="249"/>
            </a:xfrm>
            <a:prstGeom prst="rightArrow">
              <a:avLst>
                <a:gd name="adj1" fmla="val 33861"/>
                <a:gd name="adj2" fmla="val 54079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86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025650"/>
            <a:ext cx="125349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EM Algorithm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2433300" cy="7226300"/>
          </a:xfrm>
          <a:ln/>
        </p:spPr>
        <p:txBody>
          <a:bodyPr/>
          <a:lstStyle/>
          <a:p>
            <a:r>
              <a:rPr lang="en-US" sz="2800" dirty="0"/>
              <a:t>Expectation-Maximization for RNA-</a:t>
            </a:r>
            <a:r>
              <a:rPr lang="en-US" sz="2800" dirty="0" err="1"/>
              <a:t>Seq</a:t>
            </a:r>
            <a:endParaRPr lang="en-US" sz="2800" dirty="0"/>
          </a:p>
          <a:p>
            <a:pPr marL="711200" lvl="1"/>
            <a:r>
              <a:rPr lang="en-US" sz="2800" dirty="0"/>
              <a:t>E-step: Compute expected read counts given current expression levels</a:t>
            </a:r>
          </a:p>
          <a:p>
            <a:pPr marL="711200" lvl="1"/>
            <a:r>
              <a:rPr lang="en-US" sz="2800" dirty="0"/>
              <a:t>M-step: Compute expression values maximizing likelihood given expected read counts</a:t>
            </a:r>
          </a:p>
          <a:p>
            <a:r>
              <a:rPr lang="en-US" sz="2800" dirty="0"/>
              <a:t>Rescue algorithm ≈ 1 iteration of 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HMM Interpretation</a:t>
            </a:r>
          </a:p>
        </p:txBody>
      </p:sp>
      <p:sp>
        <p:nvSpPr>
          <p:cNvPr id="69634" name="Oval 2"/>
          <p:cNvSpPr>
            <a:spLocks/>
          </p:cNvSpPr>
          <p:nvPr/>
        </p:nvSpPr>
        <p:spPr bwMode="auto">
          <a:xfrm>
            <a:off x="71628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5" name="Oval 3"/>
          <p:cNvSpPr>
            <a:spLocks/>
          </p:cNvSpPr>
          <p:nvPr/>
        </p:nvSpPr>
        <p:spPr bwMode="auto">
          <a:xfrm>
            <a:off x="77978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6" name="Oval 4"/>
          <p:cNvSpPr>
            <a:spLocks/>
          </p:cNvSpPr>
          <p:nvPr/>
        </p:nvSpPr>
        <p:spPr bwMode="auto">
          <a:xfrm>
            <a:off x="83947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7" name="Oval 5"/>
          <p:cNvSpPr>
            <a:spLocks/>
          </p:cNvSpPr>
          <p:nvPr/>
        </p:nvSpPr>
        <p:spPr bwMode="auto">
          <a:xfrm>
            <a:off x="89916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8" name="Oval 6"/>
          <p:cNvSpPr>
            <a:spLocks/>
          </p:cNvSpPr>
          <p:nvPr/>
        </p:nvSpPr>
        <p:spPr bwMode="auto">
          <a:xfrm>
            <a:off x="95885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9" name="Oval 7"/>
          <p:cNvSpPr>
            <a:spLocks/>
          </p:cNvSpPr>
          <p:nvPr/>
        </p:nvSpPr>
        <p:spPr bwMode="auto">
          <a:xfrm>
            <a:off x="101854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0" name="Oval 8"/>
          <p:cNvSpPr>
            <a:spLocks/>
          </p:cNvSpPr>
          <p:nvPr/>
        </p:nvSpPr>
        <p:spPr bwMode="auto">
          <a:xfrm>
            <a:off x="10820400" y="25527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rot="10800000">
            <a:off x="7424738" y="2674938"/>
            <a:ext cx="368300" cy="47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0800000">
            <a:off x="80264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>
            <a:off x="86487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0800000">
            <a:off x="92456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rot="10800000">
            <a:off x="98425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 rot="10800000">
            <a:off x="10464800" y="26797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7" name="Oval 15"/>
          <p:cNvSpPr>
            <a:spLocks/>
          </p:cNvSpPr>
          <p:nvPr/>
        </p:nvSpPr>
        <p:spPr bwMode="auto">
          <a:xfrm>
            <a:off x="71501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8" name="Oval 16"/>
          <p:cNvSpPr>
            <a:spLocks/>
          </p:cNvSpPr>
          <p:nvPr/>
        </p:nvSpPr>
        <p:spPr bwMode="auto">
          <a:xfrm>
            <a:off x="77851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49" name="Oval 17"/>
          <p:cNvSpPr>
            <a:spLocks/>
          </p:cNvSpPr>
          <p:nvPr/>
        </p:nvSpPr>
        <p:spPr bwMode="auto">
          <a:xfrm>
            <a:off x="83820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0" name="Oval 18"/>
          <p:cNvSpPr>
            <a:spLocks/>
          </p:cNvSpPr>
          <p:nvPr/>
        </p:nvSpPr>
        <p:spPr bwMode="auto">
          <a:xfrm>
            <a:off x="89789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1" name="Oval 19"/>
          <p:cNvSpPr>
            <a:spLocks/>
          </p:cNvSpPr>
          <p:nvPr/>
        </p:nvSpPr>
        <p:spPr bwMode="auto">
          <a:xfrm>
            <a:off x="95758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2" name="Oval 20"/>
          <p:cNvSpPr>
            <a:spLocks/>
          </p:cNvSpPr>
          <p:nvPr/>
        </p:nvSpPr>
        <p:spPr bwMode="auto">
          <a:xfrm>
            <a:off x="101727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3" name="Oval 21"/>
          <p:cNvSpPr>
            <a:spLocks/>
          </p:cNvSpPr>
          <p:nvPr/>
        </p:nvSpPr>
        <p:spPr bwMode="auto">
          <a:xfrm>
            <a:off x="108077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rot="10800000">
            <a:off x="74168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rot="10800000">
            <a:off x="80137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rot="10800000">
            <a:off x="86360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7" name="Line 25"/>
          <p:cNvSpPr>
            <a:spLocks noChangeShapeType="1"/>
          </p:cNvSpPr>
          <p:nvPr/>
        </p:nvSpPr>
        <p:spPr bwMode="auto">
          <a:xfrm rot="10800000">
            <a:off x="92329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 rot="10800000">
            <a:off x="98298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rot="10800000">
            <a:off x="104521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0" name="Oval 28"/>
          <p:cNvSpPr>
            <a:spLocks/>
          </p:cNvSpPr>
          <p:nvPr/>
        </p:nvSpPr>
        <p:spPr bwMode="auto">
          <a:xfrm>
            <a:off x="114046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1" name="Oval 29"/>
          <p:cNvSpPr>
            <a:spLocks/>
          </p:cNvSpPr>
          <p:nvPr/>
        </p:nvSpPr>
        <p:spPr bwMode="auto">
          <a:xfrm>
            <a:off x="12039600" y="388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 rot="10800000">
            <a:off x="110617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rot="10800000">
            <a:off x="11684000" y="401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4" name="Oval 32"/>
          <p:cNvSpPr>
            <a:spLocks/>
          </p:cNvSpPr>
          <p:nvPr/>
        </p:nvSpPr>
        <p:spPr bwMode="auto">
          <a:xfrm>
            <a:off x="71882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5" name="Oval 33"/>
          <p:cNvSpPr>
            <a:spLocks/>
          </p:cNvSpPr>
          <p:nvPr/>
        </p:nvSpPr>
        <p:spPr bwMode="auto">
          <a:xfrm>
            <a:off x="78232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6" name="Oval 34"/>
          <p:cNvSpPr>
            <a:spLocks/>
          </p:cNvSpPr>
          <p:nvPr/>
        </p:nvSpPr>
        <p:spPr bwMode="auto">
          <a:xfrm>
            <a:off x="84201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7" name="Oval 35"/>
          <p:cNvSpPr>
            <a:spLocks/>
          </p:cNvSpPr>
          <p:nvPr/>
        </p:nvSpPr>
        <p:spPr bwMode="auto">
          <a:xfrm>
            <a:off x="90170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8" name="Oval 36"/>
          <p:cNvSpPr>
            <a:spLocks/>
          </p:cNvSpPr>
          <p:nvPr/>
        </p:nvSpPr>
        <p:spPr bwMode="auto">
          <a:xfrm>
            <a:off x="96139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69" name="Oval 37"/>
          <p:cNvSpPr>
            <a:spLocks/>
          </p:cNvSpPr>
          <p:nvPr/>
        </p:nvSpPr>
        <p:spPr bwMode="auto">
          <a:xfrm>
            <a:off x="10210800" y="51435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 rot="10800000">
            <a:off x="74549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 rot="10800000">
            <a:off x="80518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 rot="10800000">
            <a:off x="86741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 rot="10800000">
            <a:off x="92710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 rot="10800000">
            <a:off x="9867900" y="52705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5" name="Oval 43"/>
          <p:cNvSpPr>
            <a:spLocks/>
          </p:cNvSpPr>
          <p:nvPr/>
        </p:nvSpPr>
        <p:spPr bwMode="auto">
          <a:xfrm>
            <a:off x="1320800" y="458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6" name="Rectangle 44"/>
          <p:cNvSpPr>
            <a:spLocks/>
          </p:cNvSpPr>
          <p:nvPr/>
        </p:nvSpPr>
        <p:spPr bwMode="auto">
          <a:xfrm>
            <a:off x="635000" y="3886200"/>
            <a:ext cx="91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start</a:t>
            </a:r>
          </a:p>
        </p:txBody>
      </p:sp>
      <p:sp>
        <p:nvSpPr>
          <p:cNvPr id="69677" name="Oval 45"/>
          <p:cNvSpPr>
            <a:spLocks/>
          </p:cNvSpPr>
          <p:nvPr/>
        </p:nvSpPr>
        <p:spPr bwMode="auto">
          <a:xfrm>
            <a:off x="7213600" y="32766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8" name="Oval 46"/>
          <p:cNvSpPr>
            <a:spLocks/>
          </p:cNvSpPr>
          <p:nvPr/>
        </p:nvSpPr>
        <p:spPr bwMode="auto">
          <a:xfrm>
            <a:off x="7213600" y="458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79" name="Rectangle 47"/>
          <p:cNvSpPr>
            <a:spLocks/>
          </p:cNvSpPr>
          <p:nvPr/>
        </p:nvSpPr>
        <p:spPr bwMode="auto">
          <a:xfrm>
            <a:off x="8250238" y="2082800"/>
            <a:ext cx="1784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1</a:t>
            </a:r>
          </a:p>
        </p:txBody>
      </p:sp>
      <p:sp>
        <p:nvSpPr>
          <p:cNvPr id="69680" name="Rectangle 48"/>
          <p:cNvSpPr>
            <a:spLocks/>
          </p:cNvSpPr>
          <p:nvPr/>
        </p:nvSpPr>
        <p:spPr bwMode="auto">
          <a:xfrm>
            <a:off x="8242300" y="3378200"/>
            <a:ext cx="1784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2</a:t>
            </a:r>
          </a:p>
        </p:txBody>
      </p:sp>
      <p:sp>
        <p:nvSpPr>
          <p:cNvPr id="69681" name="Rectangle 49"/>
          <p:cNvSpPr>
            <a:spLocks/>
          </p:cNvSpPr>
          <p:nvPr/>
        </p:nvSpPr>
        <p:spPr bwMode="auto">
          <a:xfrm>
            <a:off x="8242300" y="4673600"/>
            <a:ext cx="1784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3</a:t>
            </a:r>
          </a:p>
        </p:txBody>
      </p:sp>
      <p:sp>
        <p:nvSpPr>
          <p:cNvPr id="69682" name="Oval 50"/>
          <p:cNvSpPr>
            <a:spLocks/>
          </p:cNvSpPr>
          <p:nvPr/>
        </p:nvSpPr>
        <p:spPr bwMode="auto">
          <a:xfrm>
            <a:off x="7251700" y="585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3" name="Line 51"/>
          <p:cNvSpPr>
            <a:spLocks noChangeShapeType="1"/>
          </p:cNvSpPr>
          <p:nvPr/>
        </p:nvSpPr>
        <p:spPr bwMode="auto">
          <a:xfrm flipH="1">
            <a:off x="7280275" y="2797175"/>
            <a:ext cx="4763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4" name="Line 52"/>
          <p:cNvSpPr>
            <a:spLocks noChangeShapeType="1"/>
          </p:cNvSpPr>
          <p:nvPr/>
        </p:nvSpPr>
        <p:spPr bwMode="auto">
          <a:xfrm flipH="1">
            <a:off x="7353300" y="278765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5" name="Line 53"/>
          <p:cNvSpPr>
            <a:spLocks noChangeShapeType="1"/>
          </p:cNvSpPr>
          <p:nvPr/>
        </p:nvSpPr>
        <p:spPr bwMode="auto">
          <a:xfrm flipH="1">
            <a:off x="7319963" y="2816225"/>
            <a:ext cx="1214437" cy="5365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6" name="Line 54"/>
          <p:cNvSpPr>
            <a:spLocks noChangeShapeType="1"/>
          </p:cNvSpPr>
          <p:nvPr/>
        </p:nvSpPr>
        <p:spPr bwMode="auto">
          <a:xfrm flipH="1">
            <a:off x="7324725" y="2811463"/>
            <a:ext cx="1746250" cy="5222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7" name="Line 55"/>
          <p:cNvSpPr>
            <a:spLocks noChangeShapeType="1"/>
          </p:cNvSpPr>
          <p:nvPr/>
        </p:nvSpPr>
        <p:spPr bwMode="auto">
          <a:xfrm flipH="1">
            <a:off x="7337425" y="28067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8" name="Line 56"/>
          <p:cNvSpPr>
            <a:spLocks noChangeShapeType="1"/>
          </p:cNvSpPr>
          <p:nvPr/>
        </p:nvSpPr>
        <p:spPr bwMode="auto">
          <a:xfrm flipH="1">
            <a:off x="7323138" y="2813050"/>
            <a:ext cx="2974975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89" name="Line 57"/>
          <p:cNvSpPr>
            <a:spLocks noChangeShapeType="1"/>
          </p:cNvSpPr>
          <p:nvPr/>
        </p:nvSpPr>
        <p:spPr bwMode="auto">
          <a:xfrm flipH="1">
            <a:off x="7315200" y="2813050"/>
            <a:ext cx="3598863" cy="542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0" name="Line 58"/>
          <p:cNvSpPr>
            <a:spLocks noChangeShapeType="1"/>
          </p:cNvSpPr>
          <p:nvPr/>
        </p:nvSpPr>
        <p:spPr bwMode="auto">
          <a:xfrm flipH="1">
            <a:off x="7264400" y="4114800"/>
            <a:ext cx="3175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1" name="Line 59"/>
          <p:cNvSpPr>
            <a:spLocks noChangeShapeType="1"/>
          </p:cNvSpPr>
          <p:nvPr/>
        </p:nvSpPr>
        <p:spPr bwMode="auto">
          <a:xfrm flipH="1">
            <a:off x="7340600" y="411480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2" name="Line 60"/>
          <p:cNvSpPr>
            <a:spLocks noChangeShapeType="1"/>
          </p:cNvSpPr>
          <p:nvPr/>
        </p:nvSpPr>
        <p:spPr bwMode="auto">
          <a:xfrm flipH="1">
            <a:off x="7302500" y="4140200"/>
            <a:ext cx="1214438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3" name="Line 61"/>
          <p:cNvSpPr>
            <a:spLocks noChangeShapeType="1"/>
          </p:cNvSpPr>
          <p:nvPr/>
        </p:nvSpPr>
        <p:spPr bwMode="auto">
          <a:xfrm flipH="1">
            <a:off x="7315200" y="4127500"/>
            <a:ext cx="1746250" cy="520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4" name="Line 62"/>
          <p:cNvSpPr>
            <a:spLocks noChangeShapeType="1"/>
          </p:cNvSpPr>
          <p:nvPr/>
        </p:nvSpPr>
        <p:spPr bwMode="auto">
          <a:xfrm flipH="1">
            <a:off x="7327900" y="41275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5" name="Line 63"/>
          <p:cNvSpPr>
            <a:spLocks noChangeShapeType="1"/>
          </p:cNvSpPr>
          <p:nvPr/>
        </p:nvSpPr>
        <p:spPr bwMode="auto">
          <a:xfrm flipH="1">
            <a:off x="7315200" y="4140200"/>
            <a:ext cx="2973388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6" name="Line 64"/>
          <p:cNvSpPr>
            <a:spLocks noChangeShapeType="1"/>
          </p:cNvSpPr>
          <p:nvPr/>
        </p:nvSpPr>
        <p:spPr bwMode="auto">
          <a:xfrm flipH="1">
            <a:off x="7302500" y="4140200"/>
            <a:ext cx="3598863" cy="542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7" name="Line 65"/>
          <p:cNvSpPr>
            <a:spLocks noChangeShapeType="1"/>
          </p:cNvSpPr>
          <p:nvPr/>
        </p:nvSpPr>
        <p:spPr bwMode="auto">
          <a:xfrm flipH="1">
            <a:off x="7315200" y="5384800"/>
            <a:ext cx="3175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8" name="Line 66"/>
          <p:cNvSpPr>
            <a:spLocks noChangeShapeType="1"/>
          </p:cNvSpPr>
          <p:nvPr/>
        </p:nvSpPr>
        <p:spPr bwMode="auto">
          <a:xfrm flipH="1">
            <a:off x="7391400" y="538480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99" name="Line 67"/>
          <p:cNvSpPr>
            <a:spLocks noChangeShapeType="1"/>
          </p:cNvSpPr>
          <p:nvPr/>
        </p:nvSpPr>
        <p:spPr bwMode="auto">
          <a:xfrm flipH="1">
            <a:off x="7353300" y="5410200"/>
            <a:ext cx="1214438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0" name="Line 68"/>
          <p:cNvSpPr>
            <a:spLocks noChangeShapeType="1"/>
          </p:cNvSpPr>
          <p:nvPr/>
        </p:nvSpPr>
        <p:spPr bwMode="auto">
          <a:xfrm flipH="1">
            <a:off x="7366000" y="5397500"/>
            <a:ext cx="1746250" cy="520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1" name="Line 69"/>
          <p:cNvSpPr>
            <a:spLocks noChangeShapeType="1"/>
          </p:cNvSpPr>
          <p:nvPr/>
        </p:nvSpPr>
        <p:spPr bwMode="auto">
          <a:xfrm flipH="1">
            <a:off x="7378700" y="53975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2" name="Line 70"/>
          <p:cNvSpPr>
            <a:spLocks noChangeShapeType="1"/>
          </p:cNvSpPr>
          <p:nvPr/>
        </p:nvSpPr>
        <p:spPr bwMode="auto">
          <a:xfrm flipH="1">
            <a:off x="7366000" y="5410200"/>
            <a:ext cx="2973388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3" name="Line 71"/>
          <p:cNvSpPr>
            <a:spLocks noChangeShapeType="1"/>
          </p:cNvSpPr>
          <p:nvPr/>
        </p:nvSpPr>
        <p:spPr bwMode="auto">
          <a:xfrm flipH="1">
            <a:off x="7337425" y="4152900"/>
            <a:ext cx="4194175" cy="508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4" name="Line 72"/>
          <p:cNvSpPr>
            <a:spLocks noChangeShapeType="1"/>
          </p:cNvSpPr>
          <p:nvPr/>
        </p:nvSpPr>
        <p:spPr bwMode="auto">
          <a:xfrm flipH="1">
            <a:off x="7327900" y="4143375"/>
            <a:ext cx="4805363" cy="5159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5" name="Line 73"/>
          <p:cNvSpPr>
            <a:spLocks noChangeShapeType="1"/>
          </p:cNvSpPr>
          <p:nvPr/>
        </p:nvSpPr>
        <p:spPr bwMode="auto">
          <a:xfrm flipH="1">
            <a:off x="1465263" y="3359150"/>
            <a:ext cx="5753100" cy="12938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6" name="Line 74"/>
          <p:cNvSpPr>
            <a:spLocks noChangeShapeType="1"/>
          </p:cNvSpPr>
          <p:nvPr/>
        </p:nvSpPr>
        <p:spPr bwMode="auto">
          <a:xfrm rot="10800000">
            <a:off x="1435100" y="4654550"/>
            <a:ext cx="5788025" cy="111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7" name="Line 75"/>
          <p:cNvSpPr>
            <a:spLocks noChangeShapeType="1"/>
          </p:cNvSpPr>
          <p:nvPr/>
        </p:nvSpPr>
        <p:spPr bwMode="auto">
          <a:xfrm rot="10800000">
            <a:off x="1427163" y="4662488"/>
            <a:ext cx="5826125" cy="12493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8" name="Oval 76"/>
          <p:cNvSpPr>
            <a:spLocks/>
          </p:cNvSpPr>
          <p:nvPr/>
        </p:nvSpPr>
        <p:spPr bwMode="auto">
          <a:xfrm>
            <a:off x="72263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09" name="Oval 77"/>
          <p:cNvSpPr>
            <a:spLocks/>
          </p:cNvSpPr>
          <p:nvPr/>
        </p:nvSpPr>
        <p:spPr bwMode="auto">
          <a:xfrm>
            <a:off x="78613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0" name="Oval 78"/>
          <p:cNvSpPr>
            <a:spLocks/>
          </p:cNvSpPr>
          <p:nvPr/>
        </p:nvSpPr>
        <p:spPr bwMode="auto">
          <a:xfrm>
            <a:off x="84582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1" name="Oval 79"/>
          <p:cNvSpPr>
            <a:spLocks/>
          </p:cNvSpPr>
          <p:nvPr/>
        </p:nvSpPr>
        <p:spPr bwMode="auto">
          <a:xfrm>
            <a:off x="90551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2" name="Oval 80"/>
          <p:cNvSpPr>
            <a:spLocks/>
          </p:cNvSpPr>
          <p:nvPr/>
        </p:nvSpPr>
        <p:spPr bwMode="auto">
          <a:xfrm>
            <a:off x="96520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3" name="Oval 81"/>
          <p:cNvSpPr>
            <a:spLocks/>
          </p:cNvSpPr>
          <p:nvPr/>
        </p:nvSpPr>
        <p:spPr bwMode="auto">
          <a:xfrm>
            <a:off x="102489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4" name="Oval 82"/>
          <p:cNvSpPr>
            <a:spLocks/>
          </p:cNvSpPr>
          <p:nvPr/>
        </p:nvSpPr>
        <p:spPr bwMode="auto">
          <a:xfrm>
            <a:off x="108839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5" name="Line 83"/>
          <p:cNvSpPr>
            <a:spLocks noChangeShapeType="1"/>
          </p:cNvSpPr>
          <p:nvPr/>
        </p:nvSpPr>
        <p:spPr bwMode="auto">
          <a:xfrm rot="10800000">
            <a:off x="74930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6" name="Line 84"/>
          <p:cNvSpPr>
            <a:spLocks noChangeShapeType="1"/>
          </p:cNvSpPr>
          <p:nvPr/>
        </p:nvSpPr>
        <p:spPr bwMode="auto">
          <a:xfrm rot="10800000">
            <a:off x="80899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7" name="Line 85"/>
          <p:cNvSpPr>
            <a:spLocks noChangeShapeType="1"/>
          </p:cNvSpPr>
          <p:nvPr/>
        </p:nvSpPr>
        <p:spPr bwMode="auto">
          <a:xfrm rot="10800000">
            <a:off x="87122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8" name="Line 86"/>
          <p:cNvSpPr>
            <a:spLocks noChangeShapeType="1"/>
          </p:cNvSpPr>
          <p:nvPr/>
        </p:nvSpPr>
        <p:spPr bwMode="auto">
          <a:xfrm rot="10800000">
            <a:off x="93091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19" name="Line 87"/>
          <p:cNvSpPr>
            <a:spLocks noChangeShapeType="1"/>
          </p:cNvSpPr>
          <p:nvPr/>
        </p:nvSpPr>
        <p:spPr bwMode="auto">
          <a:xfrm rot="10800000">
            <a:off x="99060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rot="10800000">
            <a:off x="105283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1" name="Oval 89"/>
          <p:cNvSpPr>
            <a:spLocks/>
          </p:cNvSpPr>
          <p:nvPr/>
        </p:nvSpPr>
        <p:spPr bwMode="auto">
          <a:xfrm>
            <a:off x="11480800" y="7696200"/>
            <a:ext cx="254000" cy="254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2" name="Line 90"/>
          <p:cNvSpPr>
            <a:spLocks noChangeShapeType="1"/>
          </p:cNvSpPr>
          <p:nvPr/>
        </p:nvSpPr>
        <p:spPr bwMode="auto">
          <a:xfrm rot="10800000">
            <a:off x="11137900" y="7823200"/>
            <a:ext cx="368300" cy="31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3" name="Oval 91"/>
          <p:cNvSpPr>
            <a:spLocks/>
          </p:cNvSpPr>
          <p:nvPr/>
        </p:nvSpPr>
        <p:spPr bwMode="auto">
          <a:xfrm>
            <a:off x="7289800" y="8394700"/>
            <a:ext cx="127000" cy="1270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4" name="Rectangle 92"/>
          <p:cNvSpPr>
            <a:spLocks/>
          </p:cNvSpPr>
          <p:nvPr/>
        </p:nvSpPr>
        <p:spPr bwMode="auto">
          <a:xfrm>
            <a:off x="8270875" y="7188200"/>
            <a:ext cx="187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transcript M</a:t>
            </a:r>
          </a:p>
        </p:txBody>
      </p:sp>
      <p:sp>
        <p:nvSpPr>
          <p:cNvPr id="69725" name="Line 93"/>
          <p:cNvSpPr>
            <a:spLocks noChangeShapeType="1"/>
          </p:cNvSpPr>
          <p:nvPr/>
        </p:nvSpPr>
        <p:spPr bwMode="auto">
          <a:xfrm flipH="1">
            <a:off x="7340600" y="7924800"/>
            <a:ext cx="3175" cy="46831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 flipH="1">
            <a:off x="7416800" y="7924800"/>
            <a:ext cx="542925" cy="52546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7" name="Line 95"/>
          <p:cNvSpPr>
            <a:spLocks noChangeShapeType="1"/>
          </p:cNvSpPr>
          <p:nvPr/>
        </p:nvSpPr>
        <p:spPr bwMode="auto">
          <a:xfrm flipH="1">
            <a:off x="7378700" y="7950200"/>
            <a:ext cx="1214438" cy="5349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8" name="Line 96"/>
          <p:cNvSpPr>
            <a:spLocks noChangeShapeType="1"/>
          </p:cNvSpPr>
          <p:nvPr/>
        </p:nvSpPr>
        <p:spPr bwMode="auto">
          <a:xfrm flipH="1">
            <a:off x="7391400" y="7937500"/>
            <a:ext cx="1746250" cy="520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29" name="Line 97"/>
          <p:cNvSpPr>
            <a:spLocks noChangeShapeType="1"/>
          </p:cNvSpPr>
          <p:nvPr/>
        </p:nvSpPr>
        <p:spPr bwMode="auto">
          <a:xfrm flipH="1">
            <a:off x="7404100" y="7937500"/>
            <a:ext cx="2382838" cy="5397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0" name="Line 98"/>
          <p:cNvSpPr>
            <a:spLocks noChangeShapeType="1"/>
          </p:cNvSpPr>
          <p:nvPr/>
        </p:nvSpPr>
        <p:spPr bwMode="auto">
          <a:xfrm flipH="1">
            <a:off x="7391400" y="7950200"/>
            <a:ext cx="2973388" cy="549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1" name="Line 99"/>
          <p:cNvSpPr>
            <a:spLocks noChangeShapeType="1"/>
          </p:cNvSpPr>
          <p:nvPr/>
        </p:nvSpPr>
        <p:spPr bwMode="auto">
          <a:xfrm flipH="1">
            <a:off x="7378700" y="7950200"/>
            <a:ext cx="3598863" cy="542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2" name="Line 100"/>
          <p:cNvSpPr>
            <a:spLocks noChangeShapeType="1"/>
          </p:cNvSpPr>
          <p:nvPr/>
        </p:nvSpPr>
        <p:spPr bwMode="auto">
          <a:xfrm flipH="1">
            <a:off x="7416800" y="7962900"/>
            <a:ext cx="4192588" cy="508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3" name="Line 101"/>
          <p:cNvSpPr>
            <a:spLocks noChangeShapeType="1"/>
          </p:cNvSpPr>
          <p:nvPr/>
        </p:nvSpPr>
        <p:spPr bwMode="auto">
          <a:xfrm rot="10800000">
            <a:off x="1446213" y="4660900"/>
            <a:ext cx="5853112" cy="38195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734" name="Rectangle 102"/>
          <p:cNvSpPr>
            <a:spLocks/>
          </p:cNvSpPr>
          <p:nvPr/>
        </p:nvSpPr>
        <p:spPr bwMode="auto">
          <a:xfrm rot="5400000">
            <a:off x="9144000" y="6184900"/>
            <a:ext cx="558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...</a:t>
            </a:r>
          </a:p>
        </p:txBody>
      </p:sp>
      <p:pic>
        <p:nvPicPr>
          <p:cNvPr id="69735" name="Picture 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43300"/>
            <a:ext cx="355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6" name="Picture 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4191000"/>
            <a:ext cx="368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7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838700"/>
            <a:ext cx="368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738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994400"/>
            <a:ext cx="571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9" name="Rectangle 107"/>
          <p:cNvSpPr>
            <a:spLocks/>
          </p:cNvSpPr>
          <p:nvPr/>
        </p:nvSpPr>
        <p:spPr bwMode="auto">
          <a:xfrm>
            <a:off x="165100" y="7543800"/>
            <a:ext cx="445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900" i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hidden</a:t>
            </a:r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: read start positions</a:t>
            </a:r>
          </a:p>
        </p:txBody>
      </p:sp>
      <p:sp>
        <p:nvSpPr>
          <p:cNvPr id="69740" name="Rectangle 108"/>
          <p:cNvSpPr>
            <a:spLocks/>
          </p:cNvSpPr>
          <p:nvPr/>
        </p:nvSpPr>
        <p:spPr bwMode="auto">
          <a:xfrm>
            <a:off x="127000" y="8001000"/>
            <a:ext cx="4457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900" i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observed</a:t>
            </a:r>
            <a:r>
              <a:rPr lang="en-US" sz="29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: read sequences</a:t>
            </a:r>
          </a:p>
        </p:txBody>
      </p:sp>
      <p:sp>
        <p:nvSpPr>
          <p:cNvPr id="69741" name="Rectangle 109"/>
          <p:cNvSpPr>
            <a:spLocks/>
          </p:cNvSpPr>
          <p:nvPr/>
        </p:nvSpPr>
        <p:spPr bwMode="auto">
          <a:xfrm>
            <a:off x="571500" y="8610600"/>
            <a:ext cx="11722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Learning parameters: Baum-Welch Algorithm (EM for HMMs)</a:t>
            </a:r>
          </a:p>
          <a:p>
            <a:r>
              <a:rPr lang="en-US" sz="32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Approximation: Only consider a subset of paths for each read </a:t>
            </a:r>
          </a:p>
        </p:txBody>
      </p:sp>
      <p:sp>
        <p:nvSpPr>
          <p:cNvPr id="69742" name="Rectangle 110"/>
          <p:cNvSpPr>
            <a:spLocks/>
          </p:cNvSpPr>
          <p:nvPr/>
        </p:nvSpPr>
        <p:spPr bwMode="auto">
          <a:xfrm rot="5400000">
            <a:off x="4214019" y="5307807"/>
            <a:ext cx="5603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Probabilistically-weighted alignments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" y="2667000"/>
            <a:ext cx="12623800" cy="617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Expected read count visualization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374900"/>
            <a:ext cx="12522200" cy="4991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Improved accuracy over unique and rescue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/>
          <a:stretch>
            <a:fillRect/>
          </a:stretch>
        </p:blipFill>
        <p:spPr bwMode="auto">
          <a:xfrm>
            <a:off x="995363" y="3763963"/>
            <a:ext cx="1154112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/>
          </p:cNvSpPr>
          <p:nvPr/>
        </p:nvSpPr>
        <p:spPr bwMode="auto">
          <a:xfrm>
            <a:off x="5588000" y="77089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 rot="-5400000">
            <a:off x="-1063625" y="5280025"/>
            <a:ext cx="349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3669018" y="9020602"/>
            <a:ext cx="61747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Mouse gene-level </a:t>
            </a:r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expression estimation</a:t>
            </a:r>
          </a:p>
        </p:txBody>
      </p:sp>
    </p:spTree>
    <p:extLst>
      <p:ext uri="{BB962C8B-B14F-4D97-AF65-F5344CB8AC3E}">
        <p14:creationId xmlns:p14="http://schemas.microsoft.com/office/powerpoint/2010/main" val="395599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Improving accuracy on repetitive genomes: maize</a:t>
            </a:r>
          </a:p>
        </p:txBody>
      </p:sp>
      <p:pic>
        <p:nvPicPr>
          <p:cNvPr id="727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r="633"/>
          <a:stretch>
            <a:fillRect/>
          </a:stretch>
        </p:blipFill>
        <p:spPr bwMode="auto">
          <a:xfrm>
            <a:off x="723900" y="3600450"/>
            <a:ext cx="116459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/>
          </p:cNvSpPr>
          <p:nvPr/>
        </p:nvSpPr>
        <p:spPr bwMode="auto">
          <a:xfrm rot="-5400000">
            <a:off x="-1470025" y="5229225"/>
            <a:ext cx="349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predicted expression level</a:t>
            </a: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5168900" y="77089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true expression level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3460025" y="8931702"/>
            <a:ext cx="60593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Maize gene-level </a:t>
            </a:r>
            <a:r>
              <a:rPr lang="en-US" sz="2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expression estimation</a:t>
            </a:r>
          </a:p>
        </p:txBody>
      </p:sp>
    </p:spTree>
    <p:extLst>
      <p:ext uri="{BB962C8B-B14F-4D97-AF65-F5344CB8AC3E}">
        <p14:creationId xmlns:p14="http://schemas.microsoft.com/office/powerpoint/2010/main" val="251382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Measuring transcription the old way: </a:t>
            </a:r>
            <a:r>
              <a:rPr lang="en-US" dirty="0" smtClean="0"/>
              <a:t>microarrays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92900" y="2146300"/>
            <a:ext cx="5829300" cy="7569200"/>
          </a:xfrm>
          <a:ln/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Each spot has 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“</a:t>
            </a:r>
            <a:r>
              <a:rPr lang="en-US">
                <a:solidFill>
                  <a:schemeClr val="tx1"/>
                </a:solidFill>
              </a:rPr>
              <a:t>probes</a:t>
            </a:r>
            <a:r>
              <a:rPr lang="ja-JP" altLang="en-US">
                <a:solidFill>
                  <a:schemeClr val="tx1"/>
                </a:solidFill>
                <a:latin typeface="Arial"/>
              </a:rPr>
              <a:t>”</a:t>
            </a:r>
            <a:r>
              <a:rPr lang="en-US">
                <a:solidFill>
                  <a:schemeClr val="tx1"/>
                </a:solidFill>
              </a:rPr>
              <a:t> for a certain gene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Probe: a DNA sequence complementary to a certain gene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Relies on complementary hybridization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Intensity/color of light from each spot is measurement of the number of transcripts for a certain gene in a sample</a:t>
            </a:r>
          </a:p>
          <a:p>
            <a:pPr>
              <a:buClr>
                <a:srgbClr val="000000"/>
              </a:buClr>
            </a:pPr>
            <a:r>
              <a:rPr lang="en-US">
                <a:solidFill>
                  <a:schemeClr val="tx1"/>
                </a:solidFill>
              </a:rPr>
              <a:t>Requires knowledge of gene sequences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92325"/>
            <a:ext cx="58293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optimal read length</a:t>
            </a:r>
          </a:p>
        </p:txBody>
      </p:sp>
      <p:pic>
        <p:nvPicPr>
          <p:cNvPr id="58370" name="Picture 2" descr="optl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08200"/>
            <a:ext cx="12430125" cy="725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8371" name="AutoShape 3"/>
          <p:cNvSpPr>
            <a:spLocks/>
          </p:cNvSpPr>
          <p:nvPr/>
        </p:nvSpPr>
        <p:spPr bwMode="auto">
          <a:xfrm rot="16200000">
            <a:off x="-1822449" y="5005386"/>
            <a:ext cx="4608512" cy="620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3500" dirty="0"/>
              <a:t>median percent error</a:t>
            </a:r>
            <a:endParaRPr lang="en-US" dirty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81807" y="8763000"/>
            <a:ext cx="4212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sz="2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1-3: mouse liver, increasing</a:t>
            </a:r>
          </a:p>
          <a:p>
            <a:pPr algn="l"/>
            <a:r>
              <a:rPr lang="en-US" sz="2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base throughput</a:t>
            </a:r>
            <a:endParaRPr lang="en-US" sz="27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10395657" y="8763000"/>
            <a:ext cx="228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l"/>
            <a:r>
              <a:rPr lang="en-US" sz="2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4: mouse brain</a:t>
            </a:r>
          </a:p>
          <a:p>
            <a:pPr algn="l"/>
            <a:r>
              <a:rPr lang="en-US" sz="2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5: maize</a:t>
            </a:r>
            <a:endParaRPr lang="en-US" sz="27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20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and RSEM summary</a:t>
            </a:r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7137400"/>
          </a:xfrm>
          <a:ln/>
        </p:spPr>
        <p:txBody>
          <a:bodyPr/>
          <a:lstStyle/>
          <a:p>
            <a:r>
              <a:rPr lang="en-US" sz="2800" dirty="0"/>
              <a:t>RNA-</a:t>
            </a:r>
            <a:r>
              <a:rPr lang="en-US" sz="2800" dirty="0" err="1"/>
              <a:t>Seq</a:t>
            </a:r>
            <a:r>
              <a:rPr lang="en-US" sz="2800" dirty="0"/>
              <a:t> is </a:t>
            </a:r>
            <a:r>
              <a:rPr lang="en-US" sz="2800" dirty="0" smtClean="0"/>
              <a:t>the preferred technology for transcriptome analysis in most settings</a:t>
            </a:r>
            <a:endParaRPr lang="en-US" sz="2800" dirty="0"/>
          </a:p>
          <a:p>
            <a:r>
              <a:rPr lang="en-US" sz="2800" dirty="0"/>
              <a:t>The major challenge in analyzing RNA-</a:t>
            </a:r>
            <a:r>
              <a:rPr lang="en-US" sz="2800" dirty="0" err="1"/>
              <a:t>Seq</a:t>
            </a:r>
            <a:r>
              <a:rPr lang="en-US" sz="2800" dirty="0"/>
              <a:t> data: the reads are much shorter than the transcripts from which they are derived</a:t>
            </a:r>
          </a:p>
          <a:p>
            <a:r>
              <a:rPr lang="en-US" sz="2800" dirty="0"/>
              <a:t>Tasks with RNA-</a:t>
            </a:r>
            <a:r>
              <a:rPr lang="en-US" sz="2800" dirty="0" err="1"/>
              <a:t>Seq</a:t>
            </a:r>
            <a:r>
              <a:rPr lang="en-US" sz="2800" dirty="0"/>
              <a:t> data thus require handling hidden information: which gene/isoform gave rise to a given read</a:t>
            </a:r>
          </a:p>
          <a:p>
            <a:r>
              <a:rPr lang="en-US" sz="2800" dirty="0"/>
              <a:t>The Expectation-Maximization algorithm is extremely powerful in these situations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 in 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Long read sequences: </a:t>
            </a:r>
            <a:r>
              <a:rPr lang="en-US" dirty="0" err="1" smtClean="0"/>
              <a:t>PacBio</a:t>
            </a:r>
            <a:r>
              <a:rPr lang="en-US" dirty="0"/>
              <a:t> and Oxford </a:t>
            </a:r>
            <a:r>
              <a:rPr lang="en-US" dirty="0" err="1" smtClean="0"/>
              <a:t>Nanopore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Single-cell RNA-</a:t>
            </a:r>
            <a:r>
              <a:rPr lang="en-US" dirty="0" err="1" smtClean="0"/>
              <a:t>Seq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review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Observe heterogeneity of cell populations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Model technical artifacts (e.g. artificial 0 counts)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</a:t>
            </a:r>
            <a:r>
              <a:rPr lang="en-US" dirty="0" smtClean="0"/>
              <a:t>etect sub-populations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redict </a:t>
            </a:r>
            <a:r>
              <a:rPr lang="en-US" dirty="0" err="1" smtClean="0"/>
              <a:t>pseudotime</a:t>
            </a:r>
            <a:r>
              <a:rPr lang="en-US" dirty="0" smtClean="0"/>
              <a:t> through dynamic processes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Detect gene-gene and cell-cell relationships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>
                <a:hlinkClick r:id="rId4"/>
              </a:rPr>
              <a:t>Alignment-free quantification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hlinkClick r:id="rId5"/>
              </a:rPr>
              <a:t>Kallisto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>
                <a:hlinkClick r:id="rId6"/>
              </a:rPr>
              <a:t>Salmon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39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sources of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Expression Omnibus (GEO):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://www.ncbi.nlm.nih.gov/geo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Both microarray and sequencing data</a:t>
            </a:r>
          </a:p>
          <a:p>
            <a:r>
              <a:rPr lang="en-US" dirty="0" smtClean="0"/>
              <a:t>Sequence Read </a:t>
            </a:r>
            <a:r>
              <a:rPr lang="en-US" dirty="0"/>
              <a:t>A</a:t>
            </a:r>
            <a:r>
              <a:rPr lang="en-US" dirty="0" smtClean="0"/>
              <a:t>rchive (SRA):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://www.ncbi.nlm.nih.gov/</a:t>
            </a:r>
            <a:r>
              <a:rPr lang="en-US" dirty="0" smtClean="0">
                <a:hlinkClick r:id="rId4"/>
              </a:rPr>
              <a:t>sra</a:t>
            </a:r>
            <a:endParaRPr lang="en-US" dirty="0" smtClean="0"/>
          </a:p>
          <a:p>
            <a:pPr lvl="1"/>
            <a:r>
              <a:rPr lang="en-US" dirty="0" smtClean="0"/>
              <a:t>All sequencing data (not necessarily RNA-</a:t>
            </a:r>
            <a:r>
              <a:rPr lang="en-US" dirty="0" err="1" smtClean="0"/>
              <a:t>Seq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ArrayExpress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://www.ebi.ac.uk/arrayexpress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European version of GEO</a:t>
            </a:r>
          </a:p>
          <a:p>
            <a:r>
              <a:rPr lang="en-US" dirty="0" smtClean="0"/>
              <a:t>Homogenized data: </a:t>
            </a:r>
            <a:r>
              <a:rPr lang="en-US" dirty="0" smtClean="0">
                <a:hlinkClick r:id="rId6"/>
              </a:rPr>
              <a:t>MetaSRA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Toil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recount2</a:t>
            </a:r>
            <a:r>
              <a:rPr lang="en-US" dirty="0" smtClean="0"/>
              <a:t>, </a:t>
            </a:r>
            <a:r>
              <a:rPr lang="en-US" dirty="0">
                <a:hlinkClick r:id="rId9"/>
              </a:rPr>
              <a:t>ARCHS</a:t>
            </a:r>
            <a:r>
              <a:rPr lang="en-US" baseline="30000" dirty="0">
                <a:hlinkClick r:id="rId9"/>
              </a:rPr>
              <a:t>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282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What are the axolotl </a:t>
            </a:r>
            <a:r>
              <a:rPr lang="en-US">
                <a:solidFill>
                  <a:srgbClr val="D90B00"/>
                </a:solidFill>
              </a:rPr>
              <a:t>genes</a:t>
            </a:r>
            <a:r>
              <a:rPr lang="en-US"/>
              <a:t> that are responsible for this remarkable regenerative ability?</a:t>
            </a:r>
          </a:p>
          <a:p>
            <a:r>
              <a:rPr lang="en-US"/>
              <a:t>Can this knowledge improve our medical treatments of severe wounds and tissue regeneration?</a:t>
            </a:r>
          </a:p>
        </p:txBody>
      </p:sp>
    </p:spTree>
    <p:extLst>
      <p:ext uri="{BB962C8B-B14F-4D97-AF65-F5344CB8AC3E}">
        <p14:creationId xmlns:p14="http://schemas.microsoft.com/office/powerpoint/2010/main" val="112884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motivation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9423400" y="3298825"/>
            <a:ext cx="3327400" cy="3136900"/>
            <a:chOff x="0" y="0"/>
            <a:chExt cx="2096" cy="197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36"/>
              <a:ext cx="1824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96" cy="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90500" y="3225800"/>
            <a:ext cx="4699000" cy="3441700"/>
            <a:chOff x="0" y="0"/>
            <a:chExt cx="2960" cy="2168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36"/>
              <a:ext cx="2693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60" cy="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5384800" y="2489200"/>
            <a:ext cx="3454400" cy="4762500"/>
            <a:chOff x="0" y="0"/>
            <a:chExt cx="2176" cy="3000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2" t="36633" r="57341" b="21973"/>
            <a:stretch>
              <a:fillRect/>
            </a:stretch>
          </p:blipFill>
          <p:spPr bwMode="auto">
            <a:xfrm>
              <a:off x="136" y="136"/>
              <a:ext cx="1904" cy="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76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7" name="Rectangle 11"/>
          <p:cNvSpPr>
            <a:spLocks/>
          </p:cNvSpPr>
          <p:nvPr/>
        </p:nvSpPr>
        <p:spPr bwMode="auto">
          <a:xfrm>
            <a:off x="584200" y="6642100"/>
            <a:ext cx="393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James Thomson</a:t>
            </a:r>
          </a:p>
        </p:txBody>
      </p:sp>
      <p:sp>
        <p:nvSpPr>
          <p:cNvPr id="24588" name="Rectangle 12"/>
          <p:cNvSpPr>
            <a:spLocks/>
          </p:cNvSpPr>
          <p:nvPr/>
        </p:nvSpPr>
        <p:spPr bwMode="auto">
          <a:xfrm>
            <a:off x="10109200" y="640080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5143500" y="7213600"/>
            <a:ext cx="393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4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Ron Stewart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419100" y="8458200"/>
            <a:ext cx="1216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>
              <a:spcBef>
                <a:spcPts val="4800"/>
              </a:spcBef>
            </a:pPr>
            <a:r>
              <a:rPr lang="en-US" sz="260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Regenerative Biology Laboratory, Morgridge Institute for Research, Madison, WI</a:t>
            </a:r>
          </a:p>
        </p:txBody>
      </p:sp>
    </p:spTree>
    <p:extLst>
      <p:ext uri="{BB962C8B-B14F-4D97-AF65-F5344CB8AC3E}">
        <p14:creationId xmlns:p14="http://schemas.microsoft.com/office/powerpoint/2010/main" val="25430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limb regeneration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3314700" y="9156700"/>
            <a:ext cx="637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David Gardiner - HHMI-UCI</a:t>
            </a:r>
          </a:p>
        </p:txBody>
      </p:sp>
      <p:pic>
        <p:nvPicPr>
          <p:cNvPr id="28675" name="Newt Limb Regeneration-4.mov" descr="/Users/cdewey/Dropbox/work/bmi776/website/lectures/rnaseq.ppt_media/Newt Limb Regeneration-4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4225"/>
            <a:ext cx="9486900" cy="711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71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8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6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background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4394200"/>
            <a:ext cx="11861800" cy="5118100"/>
          </a:xfrm>
          <a:ln/>
        </p:spPr>
        <p:txBody>
          <a:bodyPr numCol="2"/>
          <a:lstStyle/>
          <a:p>
            <a:r>
              <a:rPr lang="en-US" sz="2300" i="1" dirty="0" err="1"/>
              <a:t>Ambystoma</a:t>
            </a:r>
            <a:r>
              <a:rPr lang="en-US" sz="2300" i="1" dirty="0"/>
              <a:t> </a:t>
            </a:r>
            <a:r>
              <a:rPr lang="en-US" sz="2300" i="1" dirty="0" err="1"/>
              <a:t>mexicanum</a:t>
            </a:r>
            <a:endParaRPr lang="en-US" sz="2300" i="1" dirty="0"/>
          </a:p>
          <a:p>
            <a:pPr>
              <a:spcBef>
                <a:spcPts val="4413"/>
              </a:spcBef>
            </a:pPr>
            <a:r>
              <a:rPr lang="en-US" sz="2300" dirty="0"/>
              <a:t>Natural habitats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Lake </a:t>
            </a:r>
            <a:r>
              <a:rPr lang="en-US" sz="2300" dirty="0" err="1"/>
              <a:t>Xochimilco</a:t>
            </a:r>
            <a:r>
              <a:rPr lang="en-US" sz="2300" dirty="0"/>
              <a:t> (canals)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Lake </a:t>
            </a:r>
            <a:r>
              <a:rPr lang="en-US" sz="2300" dirty="0" err="1"/>
              <a:t>Chalco</a:t>
            </a:r>
            <a:r>
              <a:rPr lang="en-US" sz="2300" dirty="0"/>
              <a:t> (drained)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Endangered</a:t>
            </a:r>
          </a:p>
          <a:p>
            <a:pPr>
              <a:spcBef>
                <a:spcPts val="4413"/>
              </a:spcBef>
            </a:pPr>
            <a:r>
              <a:rPr lang="en-US" sz="2300" dirty="0"/>
              <a:t>Commonly sold as pets</a:t>
            </a:r>
          </a:p>
          <a:p>
            <a:pPr>
              <a:spcBef>
                <a:spcPts val="4413"/>
              </a:spcBef>
            </a:pPr>
            <a:r>
              <a:rPr lang="en-US" sz="2300" dirty="0" err="1"/>
              <a:t>Neotenous</a:t>
            </a:r>
            <a:endParaRPr lang="en-US" sz="2300" dirty="0"/>
          </a:p>
          <a:p>
            <a:pPr>
              <a:spcBef>
                <a:spcPts val="4413"/>
              </a:spcBef>
            </a:pPr>
            <a:r>
              <a:rPr lang="en-US" sz="2300" dirty="0"/>
              <a:t>Regenerative abilities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Limbs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Portions of Heart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Portions of Brain</a:t>
            </a:r>
          </a:p>
          <a:p>
            <a:pPr marL="711200" lvl="1">
              <a:spcBef>
                <a:spcPts val="4413"/>
              </a:spcBef>
            </a:pPr>
            <a:r>
              <a:rPr lang="en-US" sz="2300" dirty="0"/>
              <a:t>Tail and spinal cord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146300"/>
            <a:ext cx="73580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4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Challenges with genomic studies of Axolotl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4864100" cy="6565900"/>
          </a:xfrm>
          <a:ln/>
        </p:spPr>
        <p:txBody>
          <a:bodyPr/>
          <a:lstStyle/>
          <a:p>
            <a:r>
              <a:rPr lang="en-US"/>
              <a:t>No genome sequence available</a:t>
            </a:r>
          </a:p>
          <a:p>
            <a:pPr marL="711200" lvl="1"/>
            <a:r>
              <a:rPr lang="en-US"/>
              <a:t>genome estimated to be 10x larger than that of human</a:t>
            </a:r>
          </a:p>
          <a:p>
            <a:r>
              <a:rPr lang="en-US"/>
              <a:t>Distantly related to other model organisms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320925"/>
            <a:ext cx="75819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4000500" y="6913563"/>
            <a:ext cx="2082800" cy="19351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3252788" y="8712200"/>
            <a:ext cx="1546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280 mya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rot="10800000">
            <a:off x="5511800" y="5180013"/>
            <a:ext cx="111125" cy="10509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4813300" y="4711700"/>
            <a:ext cx="1546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340 mya</a:t>
            </a:r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10006013" y="9105900"/>
            <a:ext cx="271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US" sz="2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Villiard et al. 2007</a:t>
            </a:r>
          </a:p>
        </p:txBody>
      </p:sp>
    </p:spTree>
    <p:extLst>
      <p:ext uri="{BB962C8B-B14F-4D97-AF65-F5344CB8AC3E}">
        <p14:creationId xmlns:p14="http://schemas.microsoft.com/office/powerpoint/2010/main" val="58302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Prior gene expression studies in Axolotl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Microarrays</a:t>
            </a:r>
          </a:p>
          <a:p>
            <a:pPr marL="711200" lvl="1"/>
            <a:r>
              <a:rPr lang="en-US"/>
              <a:t>Exist, but not very complete</a:t>
            </a:r>
          </a:p>
          <a:p>
            <a:pPr marL="711200" lvl="1"/>
            <a:r>
              <a:rPr lang="en-US"/>
              <a:t>Limited amount of mRNA sequence data from Axolotl</a:t>
            </a:r>
          </a:p>
          <a:p>
            <a:pPr marL="711200" lvl="1"/>
            <a:r>
              <a:rPr lang="en-US"/>
              <a:t>No genome, so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use predicted gene sequences</a:t>
            </a:r>
          </a:p>
        </p:txBody>
      </p:sp>
    </p:spTree>
    <p:extLst>
      <p:ext uri="{BB962C8B-B14F-4D97-AF65-F5344CB8AC3E}">
        <p14:creationId xmlns:p14="http://schemas.microsoft.com/office/powerpoint/2010/main" val="561285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Advantages of RNA-Seq over microarrays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No reference sequence needed</a:t>
            </a:r>
          </a:p>
          <a:p>
            <a:pPr marL="711200" lvl="1"/>
            <a:r>
              <a:rPr lang="en-US" sz="2800" dirty="0">
                <a:solidFill>
                  <a:schemeClr val="tx1"/>
                </a:solidFill>
              </a:rPr>
              <a:t>With microarrays, limited to the probes on the chip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Low background noise</a:t>
            </a:r>
          </a:p>
          <a:p>
            <a:r>
              <a:rPr lang="en-US" sz="2800" dirty="0">
                <a:solidFill>
                  <a:schemeClr val="tx1"/>
                </a:solidFill>
              </a:rPr>
              <a:t>Large dynamic range</a:t>
            </a:r>
          </a:p>
          <a:p>
            <a:pPr marL="711200" lvl="1"/>
            <a:r>
              <a:rPr lang="en-US" sz="2800" dirty="0">
                <a:solidFill>
                  <a:schemeClr val="tx1"/>
                </a:solidFill>
              </a:rPr>
              <a:t>10</a:t>
            </a:r>
            <a:r>
              <a:rPr lang="en-US" sz="2800" baseline="32000" dirty="0">
                <a:solidFill>
                  <a:schemeClr val="tx1"/>
                </a:solidFill>
              </a:rPr>
              <a:t>5</a:t>
            </a:r>
            <a:r>
              <a:rPr lang="en-US" sz="2800" dirty="0">
                <a:solidFill>
                  <a:schemeClr val="tx1"/>
                </a:solidFill>
              </a:rPr>
              <a:t> compared to 10</a:t>
            </a:r>
            <a:r>
              <a:rPr lang="en-US" sz="2800" baseline="32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for </a:t>
            </a:r>
            <a:r>
              <a:rPr lang="en-US" sz="2800" dirty="0" smtClean="0">
                <a:solidFill>
                  <a:schemeClr val="tx1"/>
                </a:solidFill>
              </a:rPr>
              <a:t>microarrays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High technical </a:t>
            </a:r>
            <a:r>
              <a:rPr lang="en-US" sz="2800" dirty="0" smtClean="0">
                <a:solidFill>
                  <a:schemeClr val="tx1"/>
                </a:solidFill>
              </a:rPr>
              <a:t>reproducibility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Identify novel transcripts and splicing events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79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Axolotl experimental setup</a:t>
            </a:r>
          </a:p>
        </p:txBody>
      </p:sp>
      <p:sp>
        <p:nvSpPr>
          <p:cNvPr id="76802" name="Rectangle 2"/>
          <p:cNvSpPr>
            <a:spLocks/>
          </p:cNvSpPr>
          <p:nvPr/>
        </p:nvSpPr>
        <p:spPr bwMode="auto">
          <a:xfrm>
            <a:off x="519113" y="2171700"/>
            <a:ext cx="6007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3600" u="sng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Samples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Stylopod (upper arm)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Zeugopod (lower arm) 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Autopod (hand) 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Digits (3)</a:t>
            </a:r>
          </a:p>
          <a:p>
            <a:pPr algn="l"/>
            <a:r>
              <a:rPr lang="en-US" sz="36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30 day blastema (5)</a:t>
            </a:r>
          </a:p>
          <a:p>
            <a:pPr algn="l"/>
            <a:endParaRPr lang="en-US" sz="360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4416" r="4642" b="3357"/>
          <a:stretch>
            <a:fillRect/>
          </a:stretch>
        </p:blipFill>
        <p:spPr bwMode="auto">
          <a:xfrm>
            <a:off x="6261100" y="2343150"/>
            <a:ext cx="60071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/>
          <p:cNvSpPr>
            <a:spLocks/>
          </p:cNvSpPr>
          <p:nvPr/>
        </p:nvSpPr>
        <p:spPr bwMode="auto">
          <a:xfrm>
            <a:off x="203200" y="6616700"/>
            <a:ext cx="6121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Comparative RNA-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seq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analysis in the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unsequenced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axolotl: The oncogene burst highlights early gene expression in the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blastema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R. Stewart, C.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Rascón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S. Tian, J.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Nie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C. Barry, L. Chu, R. Wagner, M.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Probasco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J. Bolin, N. Leng, S.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Sengupta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M.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Volkmer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B. </a:t>
            </a:r>
            <a:r>
              <a:rPr lang="en-US" sz="2300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Habermann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, E. Tanaka, J. Thomson, and C. Dewey</a:t>
            </a:r>
          </a:p>
          <a:p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2300" i="1" dirty="0" err="1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PLoS</a:t>
            </a:r>
            <a:r>
              <a:rPr lang="en-US" sz="2300" i="1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Computational </a:t>
            </a:r>
            <a:r>
              <a:rPr lang="en-US" sz="2300" i="1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Biology</a:t>
            </a:r>
            <a:r>
              <a:rPr lang="en-US" sz="23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. 9(3): </a:t>
            </a:r>
            <a:r>
              <a:rPr lang="en-US" sz="23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e1002936.  2013.</a:t>
            </a:r>
            <a:endParaRPr lang="en-US" sz="2300" i="1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76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Human-based analysis of axolotl transcription</a:t>
            </a:r>
          </a:p>
        </p:txBody>
      </p:sp>
      <p:sp>
        <p:nvSpPr>
          <p:cNvPr id="77826" name="Rectangle 2"/>
          <p:cNvSpPr>
            <a:spLocks/>
          </p:cNvSpPr>
          <p:nvPr/>
        </p:nvSpPr>
        <p:spPr bwMode="auto">
          <a:xfrm>
            <a:off x="10287000" y="372110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 transcript contigs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10466388" y="6273800"/>
            <a:ext cx="2082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Human transcripts</a:t>
            </a: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10769600" y="8318500"/>
            <a:ext cx="1485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Human genes</a:t>
            </a: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10186988" y="2057400"/>
            <a:ext cx="2654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3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Axolotl RNA-Seq reads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1587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1981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23749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3" name="Rectangle 9"/>
          <p:cNvSpPr>
            <a:spLocks/>
          </p:cNvSpPr>
          <p:nvPr/>
        </p:nvSpPr>
        <p:spPr bwMode="auto">
          <a:xfrm>
            <a:off x="27686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4" name="Rectangle 10"/>
          <p:cNvSpPr>
            <a:spLocks/>
          </p:cNvSpPr>
          <p:nvPr/>
        </p:nvSpPr>
        <p:spPr bwMode="auto">
          <a:xfrm>
            <a:off x="31623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5" name="Rectangle 11"/>
          <p:cNvSpPr>
            <a:spLocks/>
          </p:cNvSpPr>
          <p:nvPr/>
        </p:nvSpPr>
        <p:spPr bwMode="auto">
          <a:xfrm>
            <a:off x="35560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6" name="Rectangle 12"/>
          <p:cNvSpPr>
            <a:spLocks/>
          </p:cNvSpPr>
          <p:nvPr/>
        </p:nvSpPr>
        <p:spPr bwMode="auto">
          <a:xfrm>
            <a:off x="39497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7" name="Rectangle 13"/>
          <p:cNvSpPr>
            <a:spLocks/>
          </p:cNvSpPr>
          <p:nvPr/>
        </p:nvSpPr>
        <p:spPr bwMode="auto">
          <a:xfrm>
            <a:off x="43434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47371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39" name="Rectangle 15"/>
          <p:cNvSpPr>
            <a:spLocks/>
          </p:cNvSpPr>
          <p:nvPr/>
        </p:nvSpPr>
        <p:spPr bwMode="auto">
          <a:xfrm>
            <a:off x="51308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>
            <a:off x="5524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5918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63119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3" name="Rectangle 19"/>
          <p:cNvSpPr>
            <a:spLocks/>
          </p:cNvSpPr>
          <p:nvPr/>
        </p:nvSpPr>
        <p:spPr bwMode="auto">
          <a:xfrm>
            <a:off x="67056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4" name="Rectangle 20"/>
          <p:cNvSpPr>
            <a:spLocks/>
          </p:cNvSpPr>
          <p:nvPr/>
        </p:nvSpPr>
        <p:spPr bwMode="auto">
          <a:xfrm>
            <a:off x="70993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5" name="Rectangle 21"/>
          <p:cNvSpPr>
            <a:spLocks/>
          </p:cNvSpPr>
          <p:nvPr/>
        </p:nvSpPr>
        <p:spPr bwMode="auto">
          <a:xfrm>
            <a:off x="74930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6" name="Rectangle 22"/>
          <p:cNvSpPr>
            <a:spLocks/>
          </p:cNvSpPr>
          <p:nvPr/>
        </p:nvSpPr>
        <p:spPr bwMode="auto">
          <a:xfrm>
            <a:off x="78867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7" name="Rectangle 23"/>
          <p:cNvSpPr>
            <a:spLocks/>
          </p:cNvSpPr>
          <p:nvPr/>
        </p:nvSpPr>
        <p:spPr bwMode="auto">
          <a:xfrm>
            <a:off x="82804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8" name="Rectangle 24"/>
          <p:cNvSpPr>
            <a:spLocks/>
          </p:cNvSpPr>
          <p:nvPr/>
        </p:nvSpPr>
        <p:spPr bwMode="auto">
          <a:xfrm>
            <a:off x="86741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49" name="Rectangle 25"/>
          <p:cNvSpPr>
            <a:spLocks/>
          </p:cNvSpPr>
          <p:nvPr/>
        </p:nvSpPr>
        <p:spPr bwMode="auto">
          <a:xfrm>
            <a:off x="90678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0" name="Rectangle 26"/>
          <p:cNvSpPr>
            <a:spLocks/>
          </p:cNvSpPr>
          <p:nvPr/>
        </p:nvSpPr>
        <p:spPr bwMode="auto">
          <a:xfrm>
            <a:off x="94615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1" name="Rectangle 27"/>
          <p:cNvSpPr>
            <a:spLocks/>
          </p:cNvSpPr>
          <p:nvPr/>
        </p:nvSpPr>
        <p:spPr bwMode="auto">
          <a:xfrm>
            <a:off x="9855200" y="2413000"/>
            <a:ext cx="279400" cy="101600"/>
          </a:xfrm>
          <a:prstGeom prst="rect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2" name="Rectangle 28"/>
          <p:cNvSpPr>
            <a:spLocks/>
          </p:cNvSpPr>
          <p:nvPr/>
        </p:nvSpPr>
        <p:spPr bwMode="auto">
          <a:xfrm>
            <a:off x="1447800" y="4546600"/>
            <a:ext cx="9271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3" name="Rectangle 29"/>
          <p:cNvSpPr>
            <a:spLocks/>
          </p:cNvSpPr>
          <p:nvPr/>
        </p:nvSpPr>
        <p:spPr bwMode="auto">
          <a:xfrm>
            <a:off x="25908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4" name="Rectangle 30"/>
          <p:cNvSpPr>
            <a:spLocks/>
          </p:cNvSpPr>
          <p:nvPr/>
        </p:nvSpPr>
        <p:spPr bwMode="auto">
          <a:xfrm>
            <a:off x="3403600" y="4546600"/>
            <a:ext cx="6096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5" name="Rectangle 31"/>
          <p:cNvSpPr>
            <a:spLocks/>
          </p:cNvSpPr>
          <p:nvPr/>
        </p:nvSpPr>
        <p:spPr bwMode="auto">
          <a:xfrm>
            <a:off x="4229100" y="4546600"/>
            <a:ext cx="15748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6" name="Rectangle 32"/>
          <p:cNvSpPr>
            <a:spLocks/>
          </p:cNvSpPr>
          <p:nvPr/>
        </p:nvSpPr>
        <p:spPr bwMode="auto">
          <a:xfrm>
            <a:off x="5969000" y="4546600"/>
            <a:ext cx="9271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7" name="Rectangle 33"/>
          <p:cNvSpPr>
            <a:spLocks/>
          </p:cNvSpPr>
          <p:nvPr/>
        </p:nvSpPr>
        <p:spPr bwMode="auto">
          <a:xfrm>
            <a:off x="71120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8" name="Rectangle 34"/>
          <p:cNvSpPr>
            <a:spLocks/>
          </p:cNvSpPr>
          <p:nvPr/>
        </p:nvSpPr>
        <p:spPr bwMode="auto">
          <a:xfrm>
            <a:off x="7874000" y="4546600"/>
            <a:ext cx="15748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59" name="Rectangle 35"/>
          <p:cNvSpPr>
            <a:spLocks/>
          </p:cNvSpPr>
          <p:nvPr/>
        </p:nvSpPr>
        <p:spPr bwMode="auto">
          <a:xfrm>
            <a:off x="9613900" y="4546600"/>
            <a:ext cx="596900" cy="88900"/>
          </a:xfrm>
          <a:prstGeom prst="rect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0" name="Rectangle 36"/>
          <p:cNvSpPr>
            <a:spLocks/>
          </p:cNvSpPr>
          <p:nvPr/>
        </p:nvSpPr>
        <p:spPr bwMode="auto">
          <a:xfrm>
            <a:off x="26797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1" name="Rectangle 37"/>
          <p:cNvSpPr>
            <a:spLocks/>
          </p:cNvSpPr>
          <p:nvPr/>
        </p:nvSpPr>
        <p:spPr bwMode="auto">
          <a:xfrm>
            <a:off x="73406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2" name="Rectangle 38"/>
          <p:cNvSpPr>
            <a:spLocks/>
          </p:cNvSpPr>
          <p:nvPr/>
        </p:nvSpPr>
        <p:spPr bwMode="auto">
          <a:xfrm>
            <a:off x="5003800" y="9055100"/>
            <a:ext cx="1574800" cy="88900"/>
          </a:xfrm>
          <a:prstGeom prst="rect">
            <a:avLst/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3" name="Rectangle 39"/>
          <p:cNvSpPr>
            <a:spLocks/>
          </p:cNvSpPr>
          <p:nvPr/>
        </p:nvSpPr>
        <p:spPr bwMode="auto">
          <a:xfrm>
            <a:off x="17145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4" name="Rectangle 40"/>
          <p:cNvSpPr>
            <a:spLocks/>
          </p:cNvSpPr>
          <p:nvPr/>
        </p:nvSpPr>
        <p:spPr bwMode="auto">
          <a:xfrm>
            <a:off x="3213100" y="6997700"/>
            <a:ext cx="15748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5" name="Rectangle 41"/>
          <p:cNvSpPr>
            <a:spLocks/>
          </p:cNvSpPr>
          <p:nvPr/>
        </p:nvSpPr>
        <p:spPr bwMode="auto">
          <a:xfrm>
            <a:off x="49530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6" name="Rectangle 42"/>
          <p:cNvSpPr>
            <a:spLocks/>
          </p:cNvSpPr>
          <p:nvPr/>
        </p:nvSpPr>
        <p:spPr bwMode="auto">
          <a:xfrm>
            <a:off x="6451600" y="6997700"/>
            <a:ext cx="15748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7" name="Rectangle 43"/>
          <p:cNvSpPr>
            <a:spLocks/>
          </p:cNvSpPr>
          <p:nvPr/>
        </p:nvSpPr>
        <p:spPr bwMode="auto">
          <a:xfrm>
            <a:off x="8191500" y="6997700"/>
            <a:ext cx="1333500" cy="88900"/>
          </a:xfrm>
          <a:prstGeom prst="rect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 rot="10800000">
            <a:off x="1719263" y="2520950"/>
            <a:ext cx="1144587" cy="2011363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 rot="10800000">
            <a:off x="1816100" y="2525713"/>
            <a:ext cx="4545013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0" name="Line 46"/>
          <p:cNvSpPr>
            <a:spLocks noChangeShapeType="1"/>
          </p:cNvSpPr>
          <p:nvPr/>
        </p:nvSpPr>
        <p:spPr bwMode="auto">
          <a:xfrm rot="10800000" flipH="1">
            <a:off x="2078038" y="2520950"/>
            <a:ext cx="38100" cy="2011363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1" name="Line 47"/>
          <p:cNvSpPr>
            <a:spLocks noChangeShapeType="1"/>
          </p:cNvSpPr>
          <p:nvPr/>
        </p:nvSpPr>
        <p:spPr bwMode="auto">
          <a:xfrm rot="10800000" flipH="1">
            <a:off x="4776788" y="2525713"/>
            <a:ext cx="87312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2" name="Line 48"/>
          <p:cNvSpPr>
            <a:spLocks noChangeShapeType="1"/>
          </p:cNvSpPr>
          <p:nvPr/>
        </p:nvSpPr>
        <p:spPr bwMode="auto">
          <a:xfrm rot="10800000">
            <a:off x="5267325" y="2540000"/>
            <a:ext cx="3343275" cy="1976438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3" name="Line 49"/>
          <p:cNvSpPr>
            <a:spLocks noChangeShapeType="1"/>
          </p:cNvSpPr>
          <p:nvPr/>
        </p:nvSpPr>
        <p:spPr bwMode="auto">
          <a:xfrm rot="10800000" flipH="1">
            <a:off x="2160588" y="2540000"/>
            <a:ext cx="3500437" cy="1970088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4" name="Line 50"/>
          <p:cNvSpPr>
            <a:spLocks noChangeShapeType="1"/>
          </p:cNvSpPr>
          <p:nvPr/>
        </p:nvSpPr>
        <p:spPr bwMode="auto">
          <a:xfrm rot="10800000">
            <a:off x="6473825" y="2538413"/>
            <a:ext cx="2263775" cy="19716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5" name="Line 51"/>
          <p:cNvSpPr>
            <a:spLocks noChangeShapeType="1"/>
          </p:cNvSpPr>
          <p:nvPr/>
        </p:nvSpPr>
        <p:spPr bwMode="auto">
          <a:xfrm rot="10800000" flipH="1">
            <a:off x="6743700" y="25130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6" name="Line 52"/>
          <p:cNvSpPr>
            <a:spLocks noChangeShapeType="1"/>
          </p:cNvSpPr>
          <p:nvPr/>
        </p:nvSpPr>
        <p:spPr bwMode="auto">
          <a:xfrm rot="10800000" flipH="1">
            <a:off x="5165725" y="2525713"/>
            <a:ext cx="2070100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7" name="Line 53"/>
          <p:cNvSpPr>
            <a:spLocks noChangeShapeType="1"/>
          </p:cNvSpPr>
          <p:nvPr/>
        </p:nvSpPr>
        <p:spPr bwMode="auto">
          <a:xfrm rot="10800000" flipH="1">
            <a:off x="75438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8" name="Line 54"/>
          <p:cNvSpPr>
            <a:spLocks noChangeShapeType="1"/>
          </p:cNvSpPr>
          <p:nvPr/>
        </p:nvSpPr>
        <p:spPr bwMode="auto">
          <a:xfrm rot="10800000" flipH="1">
            <a:off x="79502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79" name="Line 55"/>
          <p:cNvSpPr>
            <a:spLocks noChangeShapeType="1"/>
          </p:cNvSpPr>
          <p:nvPr/>
        </p:nvSpPr>
        <p:spPr bwMode="auto">
          <a:xfrm rot="10800000" flipH="1">
            <a:off x="7310438" y="2525713"/>
            <a:ext cx="1131887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0" name="Line 56"/>
          <p:cNvSpPr>
            <a:spLocks noChangeShapeType="1"/>
          </p:cNvSpPr>
          <p:nvPr/>
        </p:nvSpPr>
        <p:spPr bwMode="auto">
          <a:xfrm rot="10800000">
            <a:off x="2498725" y="2513013"/>
            <a:ext cx="1320800" cy="19970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1" name="Line 57"/>
          <p:cNvSpPr>
            <a:spLocks noChangeShapeType="1"/>
          </p:cNvSpPr>
          <p:nvPr/>
        </p:nvSpPr>
        <p:spPr bwMode="auto">
          <a:xfrm rot="10800000" flipH="1">
            <a:off x="28194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2" name="Line 58"/>
          <p:cNvSpPr>
            <a:spLocks noChangeShapeType="1"/>
          </p:cNvSpPr>
          <p:nvPr/>
        </p:nvSpPr>
        <p:spPr bwMode="auto">
          <a:xfrm rot="10800000">
            <a:off x="3298825" y="2525713"/>
            <a:ext cx="3316288" cy="199072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3" name="Line 59"/>
          <p:cNvSpPr>
            <a:spLocks noChangeShapeType="1"/>
          </p:cNvSpPr>
          <p:nvPr/>
        </p:nvSpPr>
        <p:spPr bwMode="auto">
          <a:xfrm rot="10800000">
            <a:off x="3705225" y="2527300"/>
            <a:ext cx="1946275" cy="1997075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 rot="10800000" flipH="1">
            <a:off x="7564438" y="2514600"/>
            <a:ext cx="2427287" cy="1995488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5" name="Line 61"/>
          <p:cNvSpPr>
            <a:spLocks noChangeShapeType="1"/>
          </p:cNvSpPr>
          <p:nvPr/>
        </p:nvSpPr>
        <p:spPr bwMode="auto">
          <a:xfrm rot="10800000" flipH="1">
            <a:off x="8783638" y="2514600"/>
            <a:ext cx="827087" cy="2001838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6" name="Line 62"/>
          <p:cNvSpPr>
            <a:spLocks noChangeShapeType="1"/>
          </p:cNvSpPr>
          <p:nvPr/>
        </p:nvSpPr>
        <p:spPr bwMode="auto">
          <a:xfrm rot="10800000">
            <a:off x="9204325" y="2513013"/>
            <a:ext cx="758825" cy="200342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7" name="Line 63"/>
          <p:cNvSpPr>
            <a:spLocks noChangeShapeType="1"/>
          </p:cNvSpPr>
          <p:nvPr/>
        </p:nvSpPr>
        <p:spPr bwMode="auto">
          <a:xfrm rot="10800000" flipH="1">
            <a:off x="4394200" y="2525713"/>
            <a:ext cx="85725" cy="19986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8" name="Line 64"/>
          <p:cNvSpPr>
            <a:spLocks noChangeShapeType="1"/>
          </p:cNvSpPr>
          <p:nvPr/>
        </p:nvSpPr>
        <p:spPr bwMode="auto">
          <a:xfrm rot="10800000" flipH="1">
            <a:off x="2960688" y="2513013"/>
            <a:ext cx="5875337" cy="1997075"/>
          </a:xfrm>
          <a:prstGeom prst="line">
            <a:avLst/>
          </a:prstGeom>
          <a:solidFill>
            <a:srgbClr val="008000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89" name="Line 65"/>
          <p:cNvSpPr>
            <a:spLocks noChangeShapeType="1"/>
          </p:cNvSpPr>
          <p:nvPr/>
        </p:nvSpPr>
        <p:spPr bwMode="auto">
          <a:xfrm rot="10800000">
            <a:off x="1954213" y="4673600"/>
            <a:ext cx="1985962" cy="2273300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0" name="Line 66"/>
          <p:cNvSpPr>
            <a:spLocks noChangeShapeType="1"/>
          </p:cNvSpPr>
          <p:nvPr/>
        </p:nvSpPr>
        <p:spPr bwMode="auto">
          <a:xfrm rot="10800000" flipH="1">
            <a:off x="5703888" y="2500313"/>
            <a:ext cx="33337" cy="2024062"/>
          </a:xfrm>
          <a:prstGeom prst="line">
            <a:avLst/>
          </a:prstGeom>
          <a:solidFill>
            <a:srgbClr val="CCFF66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1" name="Line 67"/>
          <p:cNvSpPr>
            <a:spLocks noChangeShapeType="1"/>
          </p:cNvSpPr>
          <p:nvPr/>
        </p:nvSpPr>
        <p:spPr bwMode="auto">
          <a:xfrm rot="10800000">
            <a:off x="5003800" y="4621213"/>
            <a:ext cx="3890963" cy="23399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2" name="Line 68"/>
          <p:cNvSpPr>
            <a:spLocks noChangeShapeType="1"/>
          </p:cNvSpPr>
          <p:nvPr/>
        </p:nvSpPr>
        <p:spPr bwMode="auto">
          <a:xfrm rot="10800000" flipH="1">
            <a:off x="5659438" y="4651375"/>
            <a:ext cx="1778000" cy="23018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3" name="Line 69"/>
          <p:cNvSpPr>
            <a:spLocks noChangeShapeType="1"/>
          </p:cNvSpPr>
          <p:nvPr/>
        </p:nvSpPr>
        <p:spPr bwMode="auto">
          <a:xfrm rot="10800000">
            <a:off x="3759200" y="4648200"/>
            <a:ext cx="1511300" cy="23272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4" name="Line 70"/>
          <p:cNvSpPr>
            <a:spLocks noChangeShapeType="1"/>
          </p:cNvSpPr>
          <p:nvPr/>
        </p:nvSpPr>
        <p:spPr bwMode="auto">
          <a:xfrm rot="10800000" flipH="1">
            <a:off x="2571750" y="4645025"/>
            <a:ext cx="328613" cy="2324100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5" name="Line 71"/>
          <p:cNvSpPr>
            <a:spLocks noChangeShapeType="1"/>
          </p:cNvSpPr>
          <p:nvPr/>
        </p:nvSpPr>
        <p:spPr bwMode="auto">
          <a:xfrm rot="10800000" flipH="1">
            <a:off x="7415213" y="4648200"/>
            <a:ext cx="762000" cy="232092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6" name="Line 72"/>
          <p:cNvSpPr>
            <a:spLocks noChangeShapeType="1"/>
          </p:cNvSpPr>
          <p:nvPr/>
        </p:nvSpPr>
        <p:spPr bwMode="auto">
          <a:xfrm rot="10800000" flipH="1">
            <a:off x="7654925" y="4635500"/>
            <a:ext cx="2263775" cy="2325688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7" name="Line 73"/>
          <p:cNvSpPr>
            <a:spLocks noChangeShapeType="1"/>
          </p:cNvSpPr>
          <p:nvPr/>
        </p:nvSpPr>
        <p:spPr bwMode="auto">
          <a:xfrm rot="10800000" flipH="1">
            <a:off x="4202113" y="4659313"/>
            <a:ext cx="588962" cy="2301875"/>
          </a:xfrm>
          <a:prstGeom prst="line">
            <a:avLst/>
          </a:prstGeom>
          <a:solidFill>
            <a:srgbClr val="66FF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8" name="Line 74"/>
          <p:cNvSpPr>
            <a:spLocks noChangeShapeType="1"/>
          </p:cNvSpPr>
          <p:nvPr/>
        </p:nvSpPr>
        <p:spPr bwMode="auto">
          <a:xfrm rot="10800000">
            <a:off x="2616200" y="7096125"/>
            <a:ext cx="957263" cy="193516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99" name="Line 75"/>
          <p:cNvSpPr>
            <a:spLocks noChangeShapeType="1"/>
          </p:cNvSpPr>
          <p:nvPr/>
        </p:nvSpPr>
        <p:spPr bwMode="auto">
          <a:xfrm rot="10800000" flipH="1">
            <a:off x="3790950" y="7080250"/>
            <a:ext cx="260350" cy="1958975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0" name="Line 76"/>
          <p:cNvSpPr>
            <a:spLocks noChangeShapeType="1"/>
          </p:cNvSpPr>
          <p:nvPr/>
        </p:nvSpPr>
        <p:spPr bwMode="auto">
          <a:xfrm rot="10800000">
            <a:off x="5607050" y="7099300"/>
            <a:ext cx="157163" cy="1962150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1" name="Line 77"/>
          <p:cNvSpPr>
            <a:spLocks noChangeShapeType="1"/>
          </p:cNvSpPr>
          <p:nvPr/>
        </p:nvSpPr>
        <p:spPr bwMode="auto">
          <a:xfrm rot="10800000" flipH="1">
            <a:off x="5891213" y="7073900"/>
            <a:ext cx="1352550" cy="197326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2" name="Line 78"/>
          <p:cNvSpPr>
            <a:spLocks noChangeShapeType="1"/>
          </p:cNvSpPr>
          <p:nvPr/>
        </p:nvSpPr>
        <p:spPr bwMode="auto">
          <a:xfrm rot="10800000" flipH="1">
            <a:off x="8162925" y="7073900"/>
            <a:ext cx="720725" cy="1979613"/>
          </a:xfrm>
          <a:prstGeom prst="line">
            <a:avLst/>
          </a:prstGeom>
          <a:solidFill>
            <a:srgbClr val="0080FF"/>
          </a:solidFill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903" name="Rectangle 79"/>
          <p:cNvSpPr>
            <a:spLocks/>
          </p:cNvSpPr>
          <p:nvPr/>
        </p:nvSpPr>
        <p:spPr bwMode="auto">
          <a:xfrm>
            <a:off x="-23813" y="2882900"/>
            <a:ext cx="19542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700" dirty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Bowtie</a:t>
            </a:r>
            <a:r>
              <a:rPr lang="en-US" sz="3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/</a:t>
            </a:r>
          </a:p>
          <a:p>
            <a:r>
              <a:rPr lang="en-US" sz="3700" dirty="0" smtClean="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RSEM</a:t>
            </a:r>
            <a:endParaRPr lang="en-US" sz="3700" dirty="0">
              <a:solidFill>
                <a:schemeClr val="tx1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77904" name="Rectangle 80"/>
          <p:cNvSpPr>
            <a:spLocks/>
          </p:cNvSpPr>
          <p:nvPr/>
        </p:nvSpPr>
        <p:spPr bwMode="auto">
          <a:xfrm>
            <a:off x="-25400" y="5537200"/>
            <a:ext cx="195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7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BLAST</a:t>
            </a:r>
          </a:p>
        </p:txBody>
      </p:sp>
    </p:spTree>
    <p:extLst>
      <p:ext uri="{BB962C8B-B14F-4D97-AF65-F5344CB8AC3E}">
        <p14:creationId xmlns:p14="http://schemas.microsoft.com/office/powerpoint/2010/main" val="362568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3600"/>
          </a:p>
        </p:txBody>
      </p:sp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oncogene burst</a:t>
            </a:r>
          </a:p>
        </p:txBody>
      </p:sp>
      <p:pic>
        <p:nvPicPr>
          <p:cNvPr id="61444" name="Picture 4" descr="journal.pcbi.1002936.g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95500"/>
            <a:ext cx="8966200" cy="76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Regeneration as controlled cancer</a:t>
            </a:r>
          </a:p>
        </p:txBody>
      </p:sp>
      <p:sp>
        <p:nvSpPr>
          <p:cNvPr id="79874" name="Rectangle 2"/>
          <p:cNvSpPr>
            <a:spLocks/>
          </p:cNvSpPr>
          <p:nvPr/>
        </p:nvSpPr>
        <p:spPr bwMode="auto">
          <a:xfrm>
            <a:off x="2705100" y="7251700"/>
            <a:ext cx="7594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1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P Tsonis,  Limb Regeneration, 1996, Cambridge University Press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5106" r="5861" b="2353"/>
          <a:stretch>
            <a:fillRect/>
          </a:stretch>
        </p:blipFill>
        <p:spPr bwMode="auto">
          <a:xfrm>
            <a:off x="2184400" y="2046288"/>
            <a:ext cx="86233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/>
          </p:cNvSpPr>
          <p:nvPr/>
        </p:nvSpPr>
        <p:spPr bwMode="auto">
          <a:xfrm>
            <a:off x="965200" y="7886700"/>
            <a:ext cx="11074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Limb Regeneration -- Oncogenes and tumor suppressors</a:t>
            </a:r>
          </a:p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“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Controlled Cancer</a:t>
            </a:r>
            <a:r>
              <a:rPr lang="ja-JP" altLang="en-US" sz="3200">
                <a:solidFill>
                  <a:schemeClr val="tx1"/>
                </a:solidFill>
                <a:latin typeface="Arial"/>
                <a:ea typeface="ＭＳ Ｐゴシック" charset="0"/>
                <a:cs typeface="Helvetica Neue Light" charset="0"/>
              </a:rPr>
              <a:t>”</a:t>
            </a:r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 --&gt; development and differentiation</a:t>
            </a:r>
          </a:p>
          <a:p>
            <a:pPr algn="l"/>
            <a:r>
              <a:rPr lang="en-US" sz="3200">
                <a:solidFill>
                  <a:schemeClr val="tx1"/>
                </a:solidFill>
                <a:ea typeface="ＭＳ Ｐゴシック" charset="0"/>
                <a:cs typeface="Helvetica Neue Light" charset="0"/>
              </a:rPr>
              <a:t>Salamanders very resistant to tumorigenesis by carcinogens</a:t>
            </a:r>
          </a:p>
        </p:txBody>
      </p:sp>
    </p:spTree>
    <p:extLst>
      <p:ext uri="{BB962C8B-B14F-4D97-AF65-F5344CB8AC3E}">
        <p14:creationId xmlns:p14="http://schemas.microsoft.com/office/powerpoint/2010/main" val="3568788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RNA-Seq technology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6540500"/>
          </a:xfrm>
          <a:ln/>
        </p:spPr>
        <p:txBody>
          <a:bodyPr/>
          <a:lstStyle/>
          <a:p>
            <a:r>
              <a:rPr lang="en-US" dirty="0"/>
              <a:t>Leverages rapidly </a:t>
            </a:r>
            <a:r>
              <a:rPr lang="en-US" dirty="0" smtClean="0"/>
              <a:t>advancing </a:t>
            </a:r>
            <a:r>
              <a:rPr lang="en-US" dirty="0"/>
              <a:t>sequencing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Transcriptome </a:t>
            </a:r>
            <a:r>
              <a:rPr lang="en-US" dirty="0"/>
              <a:t>analog to whole genome shotgun sequencing</a:t>
            </a:r>
          </a:p>
          <a:p>
            <a:r>
              <a:rPr lang="en-US" dirty="0"/>
              <a:t>Two key differences from genome sequencing:</a:t>
            </a:r>
          </a:p>
          <a:p>
            <a:pPr marL="711200" lvl="1">
              <a:buSzPct val="99000"/>
              <a:buFontTx/>
              <a:buAutoNum type="arabicPeriod"/>
            </a:pPr>
            <a:r>
              <a:rPr lang="en-US" dirty="0"/>
              <a:t> Transcripts sequenced at different levels of coverage - expression levels</a:t>
            </a:r>
          </a:p>
          <a:p>
            <a:pPr marL="711200" lvl="1">
              <a:buSzPct val="99000"/>
              <a:buFontTx/>
              <a:buAutoNum type="arabicPeriod"/>
            </a:pPr>
            <a:r>
              <a:rPr lang="en-US" dirty="0"/>
              <a:t> Sequences already known (in many cases) - coverage is measurement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3600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generic RNA-Seq protocol</a:t>
            </a: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369888" y="3640138"/>
            <a:ext cx="750887" cy="11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342900" y="7218363"/>
            <a:ext cx="798513" cy="11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473075" y="4100513"/>
            <a:ext cx="808038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301625" y="4530725"/>
            <a:ext cx="895350" cy="134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300038" y="4918075"/>
            <a:ext cx="1155700" cy="201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698500" y="5295900"/>
            <a:ext cx="749300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342900" y="5676900"/>
            <a:ext cx="798513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>
            <a:off x="850900" y="5956300"/>
            <a:ext cx="808038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>
            <a:off x="444500" y="6426200"/>
            <a:ext cx="89376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292100" y="6718300"/>
            <a:ext cx="1154113" cy="201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152400" y="2284413"/>
            <a:ext cx="1473200" cy="1104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3300" dirty="0"/>
              <a:t>Sample RNA</a:t>
            </a:r>
            <a:endParaRPr lang="en-US" dirty="0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8318500" y="2817813"/>
            <a:ext cx="4654783" cy="4034590"/>
            <a:chOff x="0" y="-1"/>
            <a:chExt cx="4655819" cy="4033956"/>
          </a:xfrm>
        </p:grpSpPr>
        <p:sp>
          <p:nvSpPr>
            <p:cNvPr id="10256" name="AutoShape 16"/>
            <p:cNvSpPr>
              <a:spLocks/>
            </p:cNvSpPr>
            <p:nvPr/>
          </p:nvSpPr>
          <p:spPr bwMode="auto">
            <a:xfrm>
              <a:off x="304800" y="1930943"/>
              <a:ext cx="1041400" cy="965201"/>
            </a:xfrm>
            <a:prstGeom prst="rightArrow">
              <a:avLst>
                <a:gd name="adj1" fmla="val 32000"/>
                <a:gd name="adj2" fmla="val 57893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>
              <a:off x="0" y="1087410"/>
              <a:ext cx="1663700" cy="7038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/>
                <a:t>sequencing machine</a:t>
              </a:r>
              <a:endParaRPr lang="en-US"/>
            </a:p>
          </p:txBody>
        </p:sp>
        <p:sp>
          <p:nvSpPr>
            <p:cNvPr id="10258" name="AutoShape 18"/>
            <p:cNvSpPr>
              <a:spLocks/>
            </p:cNvSpPr>
            <p:nvPr/>
          </p:nvSpPr>
          <p:spPr bwMode="auto">
            <a:xfrm>
              <a:off x="2057400" y="-1"/>
              <a:ext cx="1930400" cy="597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reads</a:t>
              </a:r>
              <a:endParaRPr lang="en-US"/>
            </a:p>
          </p:txBody>
        </p:sp>
        <p:sp>
          <p:nvSpPr>
            <p:cNvPr id="10259" name="AutoShape 19"/>
            <p:cNvSpPr>
              <a:spLocks/>
            </p:cNvSpPr>
            <p:nvPr/>
          </p:nvSpPr>
          <p:spPr bwMode="auto">
            <a:xfrm>
              <a:off x="1699245" y="996155"/>
              <a:ext cx="2956574" cy="303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CCTTCNCACTTCGTTTCCCAC</a:t>
              </a: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TTTTTNCAGAGTTTTTTCTTG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GAACANTCCAACGCTTGGTGA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GGAAANAAGACCCTGTTGAGC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CCCGGNGATCCGCTGGGACAA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GCAGCATATTGATAGATAACT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CTAGCTACGCGTACGCGATCG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CATCTAGCATCGCGTTGCGTT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CCCGCGCGCTTAGGCTACTCG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TCACACATCTCTAGCTAGCAT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  <a:p>
              <a:pPr algn="l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CATGCTAGCTATGCCTATCTA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Monaco" charset="0"/>
              </a:endParaRP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5016500" y="2309813"/>
            <a:ext cx="3327400" cy="7267575"/>
            <a:chOff x="0" y="-1"/>
            <a:chExt cx="3327400" cy="7266835"/>
          </a:xfrm>
        </p:grpSpPr>
        <p:sp>
          <p:nvSpPr>
            <p:cNvPr id="10261" name="AutoShape 21"/>
            <p:cNvSpPr>
              <a:spLocks/>
            </p:cNvSpPr>
            <p:nvPr/>
          </p:nvSpPr>
          <p:spPr bwMode="auto">
            <a:xfrm>
              <a:off x="1397000" y="-1"/>
              <a:ext cx="1930400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cDNA fragments</a:t>
              </a:r>
              <a:endParaRPr lang="en-US"/>
            </a:p>
          </p:txBody>
        </p:sp>
        <p:grpSp>
          <p:nvGrpSpPr>
            <p:cNvPr id="10262" name="Group 22"/>
            <p:cNvGrpSpPr>
              <a:grpSpLocks/>
            </p:cNvGrpSpPr>
            <p:nvPr/>
          </p:nvGrpSpPr>
          <p:grpSpPr bwMode="auto">
            <a:xfrm>
              <a:off x="1950037" y="1321747"/>
              <a:ext cx="228601" cy="63501"/>
              <a:chOff x="0" y="0"/>
              <a:chExt cx="228601" cy="63500"/>
            </a:xfrm>
          </p:grpSpPr>
          <p:sp>
            <p:nvSpPr>
              <p:cNvPr id="10263" name="AutoShape 23"/>
              <p:cNvSpPr>
                <a:spLocks/>
              </p:cNvSpPr>
              <p:nvPr/>
            </p:nvSpPr>
            <p:spPr bwMode="auto">
              <a:xfrm>
                <a:off x="0" y="0"/>
                <a:ext cx="224221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>
                <a:off x="4379" y="36946"/>
                <a:ext cx="224222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65" name="Group 25"/>
            <p:cNvGrpSpPr>
              <a:grpSpLocks/>
            </p:cNvGrpSpPr>
            <p:nvPr/>
          </p:nvGrpSpPr>
          <p:grpSpPr bwMode="auto">
            <a:xfrm>
              <a:off x="2120900" y="1649334"/>
              <a:ext cx="167488" cy="72262"/>
              <a:chOff x="0" y="0"/>
              <a:chExt cx="167488" cy="72262"/>
            </a:xfrm>
          </p:grpSpPr>
          <p:sp>
            <p:nvSpPr>
              <p:cNvPr id="10266" name="AutoShape 2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67" name="AutoShape 2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>
              <a:off x="1951476" y="1928489"/>
              <a:ext cx="177594" cy="62880"/>
              <a:chOff x="0" y="0"/>
              <a:chExt cx="177594" cy="62880"/>
            </a:xfrm>
          </p:grpSpPr>
          <p:sp>
            <p:nvSpPr>
              <p:cNvPr id="10269" name="AutoShape 2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0" name="AutoShape 3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2603500" y="1437560"/>
              <a:ext cx="214322" cy="106640"/>
              <a:chOff x="0" y="0"/>
              <a:chExt cx="214322" cy="106639"/>
            </a:xfrm>
          </p:grpSpPr>
          <p:sp>
            <p:nvSpPr>
              <p:cNvPr id="10272" name="AutoShape 3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3" name="AutoShape 3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2400300" y="1880359"/>
              <a:ext cx="196122" cy="108341"/>
              <a:chOff x="0" y="0"/>
              <a:chExt cx="196122" cy="108340"/>
            </a:xfrm>
          </p:grpSpPr>
          <p:sp>
            <p:nvSpPr>
              <p:cNvPr id="10275" name="AutoShape 3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6" name="AutoShape 3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2105493" y="2303905"/>
              <a:ext cx="137473" cy="65391"/>
              <a:chOff x="0" y="0"/>
              <a:chExt cx="137472" cy="65390"/>
            </a:xfrm>
          </p:grpSpPr>
          <p:sp>
            <p:nvSpPr>
              <p:cNvPr id="10278" name="AutoShape 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9" name="AutoShape 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1752600" y="2261143"/>
              <a:ext cx="225724" cy="92078"/>
              <a:chOff x="0" y="0"/>
              <a:chExt cx="225724" cy="92078"/>
            </a:xfrm>
          </p:grpSpPr>
          <p:sp>
            <p:nvSpPr>
              <p:cNvPr id="10281" name="AutoShape 4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2" name="AutoShape 4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3" name="Group 43"/>
            <p:cNvGrpSpPr>
              <a:grpSpLocks/>
            </p:cNvGrpSpPr>
            <p:nvPr/>
          </p:nvGrpSpPr>
          <p:grpSpPr bwMode="auto">
            <a:xfrm>
              <a:off x="1917700" y="2616743"/>
              <a:ext cx="167488" cy="72262"/>
              <a:chOff x="0" y="0"/>
              <a:chExt cx="167488" cy="72262"/>
            </a:xfrm>
          </p:grpSpPr>
          <p:sp>
            <p:nvSpPr>
              <p:cNvPr id="10284" name="AutoShape 4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5" name="AutoShape 4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1752600" y="2896143"/>
              <a:ext cx="177594" cy="62880"/>
              <a:chOff x="0" y="0"/>
              <a:chExt cx="177594" cy="62880"/>
            </a:xfrm>
          </p:grpSpPr>
          <p:sp>
            <p:nvSpPr>
              <p:cNvPr id="10287" name="AutoShape 4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8" name="AutoShape 4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2400300" y="2400843"/>
              <a:ext cx="214322" cy="106639"/>
              <a:chOff x="0" y="0"/>
              <a:chExt cx="214322" cy="106639"/>
            </a:xfrm>
          </p:grpSpPr>
          <p:sp>
            <p:nvSpPr>
              <p:cNvPr id="10290" name="AutoShape 5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1" name="AutoShape 5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2" name="Group 52"/>
            <p:cNvGrpSpPr>
              <a:grpSpLocks/>
            </p:cNvGrpSpPr>
            <p:nvPr/>
          </p:nvGrpSpPr>
          <p:grpSpPr bwMode="auto">
            <a:xfrm>
              <a:off x="2197100" y="2845343"/>
              <a:ext cx="196122" cy="108341"/>
              <a:chOff x="0" y="0"/>
              <a:chExt cx="196122" cy="108340"/>
            </a:xfrm>
          </p:grpSpPr>
          <p:sp>
            <p:nvSpPr>
              <p:cNvPr id="10293" name="AutoShape 5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4" name="AutoShape 5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905000" y="3264443"/>
              <a:ext cx="137472" cy="65391"/>
              <a:chOff x="0" y="0"/>
              <a:chExt cx="137472" cy="65390"/>
            </a:xfrm>
          </p:grpSpPr>
          <p:sp>
            <p:nvSpPr>
              <p:cNvPr id="10296" name="AutoShape 5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7" name="AutoShape 5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8" name="Group 58"/>
            <p:cNvGrpSpPr>
              <a:grpSpLocks/>
            </p:cNvGrpSpPr>
            <p:nvPr/>
          </p:nvGrpSpPr>
          <p:grpSpPr bwMode="auto">
            <a:xfrm>
              <a:off x="2730500" y="2159543"/>
              <a:ext cx="225724" cy="92078"/>
              <a:chOff x="0" y="0"/>
              <a:chExt cx="225724" cy="92078"/>
            </a:xfrm>
          </p:grpSpPr>
          <p:sp>
            <p:nvSpPr>
              <p:cNvPr id="10299" name="AutoShape 59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0" name="AutoShape 60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1" name="Group 61"/>
            <p:cNvGrpSpPr>
              <a:grpSpLocks/>
            </p:cNvGrpSpPr>
            <p:nvPr/>
          </p:nvGrpSpPr>
          <p:grpSpPr bwMode="auto">
            <a:xfrm>
              <a:off x="2133600" y="3391443"/>
              <a:ext cx="167488" cy="72262"/>
              <a:chOff x="0" y="0"/>
              <a:chExt cx="167488" cy="72262"/>
            </a:xfrm>
          </p:grpSpPr>
          <p:sp>
            <p:nvSpPr>
              <p:cNvPr id="10302" name="AutoShape 6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3" name="AutoShape 6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4" name="Group 64"/>
            <p:cNvGrpSpPr>
              <a:grpSpLocks/>
            </p:cNvGrpSpPr>
            <p:nvPr/>
          </p:nvGrpSpPr>
          <p:grpSpPr bwMode="auto">
            <a:xfrm>
              <a:off x="1968500" y="3670843"/>
              <a:ext cx="177594" cy="62880"/>
              <a:chOff x="0" y="0"/>
              <a:chExt cx="177594" cy="62880"/>
            </a:xfrm>
          </p:grpSpPr>
          <p:sp>
            <p:nvSpPr>
              <p:cNvPr id="10305" name="AutoShape 6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6" name="AutoShape 6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7" name="Group 67"/>
            <p:cNvGrpSpPr>
              <a:grpSpLocks/>
            </p:cNvGrpSpPr>
            <p:nvPr/>
          </p:nvGrpSpPr>
          <p:grpSpPr bwMode="auto">
            <a:xfrm>
              <a:off x="2616200" y="3175543"/>
              <a:ext cx="214322" cy="106639"/>
              <a:chOff x="0" y="0"/>
              <a:chExt cx="214322" cy="106639"/>
            </a:xfrm>
          </p:grpSpPr>
          <p:sp>
            <p:nvSpPr>
              <p:cNvPr id="10308" name="AutoShape 68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9" name="AutoShape 69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0" name="Group 70"/>
            <p:cNvGrpSpPr>
              <a:grpSpLocks/>
            </p:cNvGrpSpPr>
            <p:nvPr/>
          </p:nvGrpSpPr>
          <p:grpSpPr bwMode="auto">
            <a:xfrm>
              <a:off x="2413000" y="3620043"/>
              <a:ext cx="196122" cy="108341"/>
              <a:chOff x="0" y="0"/>
              <a:chExt cx="196122" cy="108340"/>
            </a:xfrm>
          </p:grpSpPr>
          <p:sp>
            <p:nvSpPr>
              <p:cNvPr id="10311" name="AutoShape 71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2" name="AutoShape 72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3" name="Group 73"/>
            <p:cNvGrpSpPr>
              <a:grpSpLocks/>
            </p:cNvGrpSpPr>
            <p:nvPr/>
          </p:nvGrpSpPr>
          <p:grpSpPr bwMode="auto">
            <a:xfrm>
              <a:off x="2120900" y="4039143"/>
              <a:ext cx="137472" cy="65391"/>
              <a:chOff x="0" y="0"/>
              <a:chExt cx="137472" cy="65390"/>
            </a:xfrm>
          </p:grpSpPr>
          <p:sp>
            <p:nvSpPr>
              <p:cNvPr id="10314" name="AutoShape 7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5" name="AutoShape 7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6" name="Group 76"/>
            <p:cNvGrpSpPr>
              <a:grpSpLocks/>
            </p:cNvGrpSpPr>
            <p:nvPr/>
          </p:nvGrpSpPr>
          <p:grpSpPr bwMode="auto">
            <a:xfrm>
              <a:off x="1790700" y="3950243"/>
              <a:ext cx="225724" cy="92078"/>
              <a:chOff x="0" y="0"/>
              <a:chExt cx="225724" cy="92078"/>
            </a:xfrm>
          </p:grpSpPr>
          <p:sp>
            <p:nvSpPr>
              <p:cNvPr id="10317" name="AutoShape 77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8" name="AutoShape 78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9" name="Group 79"/>
            <p:cNvGrpSpPr>
              <a:grpSpLocks/>
            </p:cNvGrpSpPr>
            <p:nvPr/>
          </p:nvGrpSpPr>
          <p:grpSpPr bwMode="auto">
            <a:xfrm>
              <a:off x="1955800" y="4305843"/>
              <a:ext cx="167488" cy="72262"/>
              <a:chOff x="0" y="0"/>
              <a:chExt cx="167488" cy="72262"/>
            </a:xfrm>
          </p:grpSpPr>
          <p:sp>
            <p:nvSpPr>
              <p:cNvPr id="10320" name="AutoShape 80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1" name="AutoShape 81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2" name="Group 82"/>
            <p:cNvGrpSpPr>
              <a:grpSpLocks/>
            </p:cNvGrpSpPr>
            <p:nvPr/>
          </p:nvGrpSpPr>
          <p:grpSpPr bwMode="auto">
            <a:xfrm>
              <a:off x="1790700" y="4585243"/>
              <a:ext cx="177594" cy="62880"/>
              <a:chOff x="0" y="0"/>
              <a:chExt cx="177594" cy="62880"/>
            </a:xfrm>
          </p:grpSpPr>
          <p:sp>
            <p:nvSpPr>
              <p:cNvPr id="10323" name="AutoShape 83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4" name="AutoShape 84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5" name="Group 85"/>
            <p:cNvGrpSpPr>
              <a:grpSpLocks/>
            </p:cNvGrpSpPr>
            <p:nvPr/>
          </p:nvGrpSpPr>
          <p:grpSpPr bwMode="auto">
            <a:xfrm>
              <a:off x="2438400" y="4089943"/>
              <a:ext cx="214322" cy="106639"/>
              <a:chOff x="0" y="0"/>
              <a:chExt cx="214322" cy="106639"/>
            </a:xfrm>
          </p:grpSpPr>
          <p:sp>
            <p:nvSpPr>
              <p:cNvPr id="10326" name="AutoShape 86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7" name="AutoShape 87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8" name="Group 88"/>
            <p:cNvGrpSpPr>
              <a:grpSpLocks/>
            </p:cNvGrpSpPr>
            <p:nvPr/>
          </p:nvGrpSpPr>
          <p:grpSpPr bwMode="auto">
            <a:xfrm>
              <a:off x="2235200" y="4534443"/>
              <a:ext cx="196122" cy="108341"/>
              <a:chOff x="0" y="0"/>
              <a:chExt cx="196122" cy="108340"/>
            </a:xfrm>
          </p:grpSpPr>
          <p:sp>
            <p:nvSpPr>
              <p:cNvPr id="10329" name="AutoShape 89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0" name="AutoShape 90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1" name="Group 91"/>
            <p:cNvGrpSpPr>
              <a:grpSpLocks/>
            </p:cNvGrpSpPr>
            <p:nvPr/>
          </p:nvGrpSpPr>
          <p:grpSpPr bwMode="auto">
            <a:xfrm>
              <a:off x="1943100" y="4953543"/>
              <a:ext cx="137472" cy="65391"/>
              <a:chOff x="0" y="0"/>
              <a:chExt cx="137472" cy="65390"/>
            </a:xfrm>
          </p:grpSpPr>
          <p:sp>
            <p:nvSpPr>
              <p:cNvPr id="10332" name="AutoShape 9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3" name="AutoShape 9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4" name="Group 94"/>
            <p:cNvGrpSpPr>
              <a:grpSpLocks/>
            </p:cNvGrpSpPr>
            <p:nvPr/>
          </p:nvGrpSpPr>
          <p:grpSpPr bwMode="auto">
            <a:xfrm>
              <a:off x="2171700" y="4750343"/>
              <a:ext cx="225724" cy="92078"/>
              <a:chOff x="0" y="0"/>
              <a:chExt cx="225724" cy="92078"/>
            </a:xfrm>
          </p:grpSpPr>
          <p:sp>
            <p:nvSpPr>
              <p:cNvPr id="10335" name="AutoShape 95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6" name="AutoShape 96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7" name="Group 97"/>
            <p:cNvGrpSpPr>
              <a:grpSpLocks/>
            </p:cNvGrpSpPr>
            <p:nvPr/>
          </p:nvGrpSpPr>
          <p:grpSpPr bwMode="auto">
            <a:xfrm>
              <a:off x="2336800" y="5105943"/>
              <a:ext cx="167488" cy="72262"/>
              <a:chOff x="0" y="0"/>
              <a:chExt cx="167488" cy="72262"/>
            </a:xfrm>
          </p:grpSpPr>
          <p:sp>
            <p:nvSpPr>
              <p:cNvPr id="10338" name="AutoShape 9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9" name="AutoShape 9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0" name="Group 100"/>
            <p:cNvGrpSpPr>
              <a:grpSpLocks/>
            </p:cNvGrpSpPr>
            <p:nvPr/>
          </p:nvGrpSpPr>
          <p:grpSpPr bwMode="auto">
            <a:xfrm>
              <a:off x="2171700" y="5385343"/>
              <a:ext cx="177594" cy="62880"/>
              <a:chOff x="0" y="0"/>
              <a:chExt cx="177594" cy="62880"/>
            </a:xfrm>
          </p:grpSpPr>
          <p:sp>
            <p:nvSpPr>
              <p:cNvPr id="10341" name="AutoShape 10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2" name="AutoShape 10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3" name="Group 103"/>
            <p:cNvGrpSpPr>
              <a:grpSpLocks/>
            </p:cNvGrpSpPr>
            <p:nvPr/>
          </p:nvGrpSpPr>
          <p:grpSpPr bwMode="auto">
            <a:xfrm>
              <a:off x="2819400" y="4890043"/>
              <a:ext cx="214322" cy="106639"/>
              <a:chOff x="0" y="0"/>
              <a:chExt cx="214322" cy="106639"/>
            </a:xfrm>
          </p:grpSpPr>
          <p:sp>
            <p:nvSpPr>
              <p:cNvPr id="10344" name="AutoShape 104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5" name="AutoShape 105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6" name="Group 106"/>
            <p:cNvGrpSpPr>
              <a:grpSpLocks/>
            </p:cNvGrpSpPr>
            <p:nvPr/>
          </p:nvGrpSpPr>
          <p:grpSpPr bwMode="auto">
            <a:xfrm>
              <a:off x="2616200" y="5334543"/>
              <a:ext cx="196122" cy="108341"/>
              <a:chOff x="0" y="0"/>
              <a:chExt cx="196122" cy="108340"/>
            </a:xfrm>
          </p:grpSpPr>
          <p:sp>
            <p:nvSpPr>
              <p:cNvPr id="10347" name="AutoShape 107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8" name="AutoShape 108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9" name="Group 109"/>
            <p:cNvGrpSpPr>
              <a:grpSpLocks/>
            </p:cNvGrpSpPr>
            <p:nvPr/>
          </p:nvGrpSpPr>
          <p:grpSpPr bwMode="auto">
            <a:xfrm>
              <a:off x="2324100" y="5753643"/>
              <a:ext cx="137472" cy="65391"/>
              <a:chOff x="0" y="0"/>
              <a:chExt cx="137472" cy="65390"/>
            </a:xfrm>
          </p:grpSpPr>
          <p:sp>
            <p:nvSpPr>
              <p:cNvPr id="10350" name="AutoShape 11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1" name="AutoShape 11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2" name="Group 112"/>
            <p:cNvGrpSpPr>
              <a:grpSpLocks/>
            </p:cNvGrpSpPr>
            <p:nvPr/>
          </p:nvGrpSpPr>
          <p:grpSpPr bwMode="auto">
            <a:xfrm>
              <a:off x="1651000" y="5385343"/>
              <a:ext cx="225724" cy="92078"/>
              <a:chOff x="0" y="0"/>
              <a:chExt cx="225724" cy="92078"/>
            </a:xfrm>
          </p:grpSpPr>
          <p:sp>
            <p:nvSpPr>
              <p:cNvPr id="10353" name="AutoShape 113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4" name="AutoShape 114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5" name="Group 115"/>
            <p:cNvGrpSpPr>
              <a:grpSpLocks/>
            </p:cNvGrpSpPr>
            <p:nvPr/>
          </p:nvGrpSpPr>
          <p:grpSpPr bwMode="auto">
            <a:xfrm>
              <a:off x="1816100" y="5740943"/>
              <a:ext cx="167488" cy="72262"/>
              <a:chOff x="0" y="0"/>
              <a:chExt cx="167488" cy="72262"/>
            </a:xfrm>
          </p:grpSpPr>
          <p:sp>
            <p:nvSpPr>
              <p:cNvPr id="10356" name="AutoShape 11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7" name="AutoShape 11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8" name="Group 118"/>
            <p:cNvGrpSpPr>
              <a:grpSpLocks/>
            </p:cNvGrpSpPr>
            <p:nvPr/>
          </p:nvGrpSpPr>
          <p:grpSpPr bwMode="auto">
            <a:xfrm>
              <a:off x="1651000" y="6020343"/>
              <a:ext cx="177594" cy="62880"/>
              <a:chOff x="0" y="0"/>
              <a:chExt cx="177594" cy="62880"/>
            </a:xfrm>
          </p:grpSpPr>
          <p:sp>
            <p:nvSpPr>
              <p:cNvPr id="10359" name="AutoShape 11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0" name="AutoShape 12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1" name="Group 121"/>
            <p:cNvGrpSpPr>
              <a:grpSpLocks/>
            </p:cNvGrpSpPr>
            <p:nvPr/>
          </p:nvGrpSpPr>
          <p:grpSpPr bwMode="auto">
            <a:xfrm>
              <a:off x="2603500" y="5944143"/>
              <a:ext cx="214322" cy="106639"/>
              <a:chOff x="0" y="0"/>
              <a:chExt cx="214322" cy="106639"/>
            </a:xfrm>
          </p:grpSpPr>
          <p:sp>
            <p:nvSpPr>
              <p:cNvPr id="10362" name="AutoShape 12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3" name="AutoShape 12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4" name="Group 124"/>
            <p:cNvGrpSpPr>
              <a:grpSpLocks/>
            </p:cNvGrpSpPr>
            <p:nvPr/>
          </p:nvGrpSpPr>
          <p:grpSpPr bwMode="auto">
            <a:xfrm>
              <a:off x="2095500" y="5969543"/>
              <a:ext cx="196122" cy="108341"/>
              <a:chOff x="0" y="0"/>
              <a:chExt cx="196122" cy="108340"/>
            </a:xfrm>
          </p:grpSpPr>
          <p:sp>
            <p:nvSpPr>
              <p:cNvPr id="10365" name="AutoShape 12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6" name="AutoShape 12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7" name="Group 127"/>
            <p:cNvGrpSpPr>
              <a:grpSpLocks/>
            </p:cNvGrpSpPr>
            <p:nvPr/>
          </p:nvGrpSpPr>
          <p:grpSpPr bwMode="auto">
            <a:xfrm>
              <a:off x="1803400" y="6388643"/>
              <a:ext cx="137472" cy="65391"/>
              <a:chOff x="0" y="0"/>
              <a:chExt cx="137472" cy="65390"/>
            </a:xfrm>
          </p:grpSpPr>
          <p:sp>
            <p:nvSpPr>
              <p:cNvPr id="10368" name="AutoShape 12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9" name="AutoShape 12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0" name="Group 130"/>
            <p:cNvGrpSpPr>
              <a:grpSpLocks/>
            </p:cNvGrpSpPr>
            <p:nvPr/>
          </p:nvGrpSpPr>
          <p:grpSpPr bwMode="auto">
            <a:xfrm>
              <a:off x="2082800" y="6198143"/>
              <a:ext cx="225724" cy="92078"/>
              <a:chOff x="0" y="0"/>
              <a:chExt cx="225724" cy="92078"/>
            </a:xfrm>
          </p:grpSpPr>
          <p:sp>
            <p:nvSpPr>
              <p:cNvPr id="10371" name="AutoShape 13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2" name="AutoShape 13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3" name="Group 133"/>
            <p:cNvGrpSpPr>
              <a:grpSpLocks/>
            </p:cNvGrpSpPr>
            <p:nvPr/>
          </p:nvGrpSpPr>
          <p:grpSpPr bwMode="auto">
            <a:xfrm>
              <a:off x="2247900" y="6553743"/>
              <a:ext cx="167488" cy="72262"/>
              <a:chOff x="0" y="0"/>
              <a:chExt cx="167488" cy="72262"/>
            </a:xfrm>
          </p:grpSpPr>
          <p:sp>
            <p:nvSpPr>
              <p:cNvPr id="10374" name="AutoShape 13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5" name="AutoShape 13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6" name="Group 136"/>
            <p:cNvGrpSpPr>
              <a:grpSpLocks/>
            </p:cNvGrpSpPr>
            <p:nvPr/>
          </p:nvGrpSpPr>
          <p:grpSpPr bwMode="auto">
            <a:xfrm>
              <a:off x="2082800" y="6833143"/>
              <a:ext cx="177594" cy="62880"/>
              <a:chOff x="0" y="0"/>
              <a:chExt cx="177594" cy="62880"/>
            </a:xfrm>
          </p:grpSpPr>
          <p:sp>
            <p:nvSpPr>
              <p:cNvPr id="10377" name="AutoShape 13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8" name="AutoShape 13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9" name="Group 139"/>
            <p:cNvGrpSpPr>
              <a:grpSpLocks/>
            </p:cNvGrpSpPr>
            <p:nvPr/>
          </p:nvGrpSpPr>
          <p:grpSpPr bwMode="auto">
            <a:xfrm>
              <a:off x="2730500" y="6337843"/>
              <a:ext cx="214322" cy="106639"/>
              <a:chOff x="0" y="0"/>
              <a:chExt cx="214322" cy="106639"/>
            </a:xfrm>
          </p:grpSpPr>
          <p:sp>
            <p:nvSpPr>
              <p:cNvPr id="10380" name="AutoShape 14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1" name="AutoShape 14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2" name="Group 142"/>
            <p:cNvGrpSpPr>
              <a:grpSpLocks/>
            </p:cNvGrpSpPr>
            <p:nvPr/>
          </p:nvGrpSpPr>
          <p:grpSpPr bwMode="auto">
            <a:xfrm>
              <a:off x="2527300" y="6782343"/>
              <a:ext cx="196122" cy="108341"/>
              <a:chOff x="0" y="0"/>
              <a:chExt cx="196122" cy="108340"/>
            </a:xfrm>
          </p:grpSpPr>
          <p:sp>
            <p:nvSpPr>
              <p:cNvPr id="10383" name="AutoShape 14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4" name="AutoShape 14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5" name="Group 145"/>
            <p:cNvGrpSpPr>
              <a:grpSpLocks/>
            </p:cNvGrpSpPr>
            <p:nvPr/>
          </p:nvGrpSpPr>
          <p:grpSpPr bwMode="auto">
            <a:xfrm>
              <a:off x="2235200" y="7201443"/>
              <a:ext cx="137472" cy="65391"/>
              <a:chOff x="0" y="0"/>
              <a:chExt cx="137472" cy="65390"/>
            </a:xfrm>
          </p:grpSpPr>
          <p:sp>
            <p:nvSpPr>
              <p:cNvPr id="10386" name="AutoShape 14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7" name="AutoShape 14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8" name="Group 148"/>
            <p:cNvGrpSpPr>
              <a:grpSpLocks/>
            </p:cNvGrpSpPr>
            <p:nvPr/>
          </p:nvGrpSpPr>
          <p:grpSpPr bwMode="auto">
            <a:xfrm>
              <a:off x="2641600" y="4420143"/>
              <a:ext cx="167488" cy="72262"/>
              <a:chOff x="0" y="0"/>
              <a:chExt cx="167488" cy="72262"/>
            </a:xfrm>
          </p:grpSpPr>
          <p:sp>
            <p:nvSpPr>
              <p:cNvPr id="10389" name="AutoShape 14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0" name="AutoShape 15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1" name="Group 151"/>
            <p:cNvGrpSpPr>
              <a:grpSpLocks/>
            </p:cNvGrpSpPr>
            <p:nvPr/>
          </p:nvGrpSpPr>
          <p:grpSpPr bwMode="auto">
            <a:xfrm>
              <a:off x="2654300" y="2756443"/>
              <a:ext cx="167488" cy="72262"/>
              <a:chOff x="0" y="0"/>
              <a:chExt cx="167488" cy="72262"/>
            </a:xfrm>
          </p:grpSpPr>
          <p:sp>
            <p:nvSpPr>
              <p:cNvPr id="10392" name="AutoShape 15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3" name="AutoShape 15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4" name="Group 154"/>
            <p:cNvGrpSpPr>
              <a:grpSpLocks/>
            </p:cNvGrpSpPr>
            <p:nvPr/>
          </p:nvGrpSpPr>
          <p:grpSpPr bwMode="auto">
            <a:xfrm>
              <a:off x="2882900" y="4026443"/>
              <a:ext cx="214322" cy="106639"/>
              <a:chOff x="0" y="0"/>
              <a:chExt cx="214322" cy="106639"/>
            </a:xfrm>
          </p:grpSpPr>
          <p:sp>
            <p:nvSpPr>
              <p:cNvPr id="10395" name="AutoShape 155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6" name="AutoShape 156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7" name="Group 157"/>
            <p:cNvGrpSpPr>
              <a:grpSpLocks/>
            </p:cNvGrpSpPr>
            <p:nvPr/>
          </p:nvGrpSpPr>
          <p:grpSpPr bwMode="auto">
            <a:xfrm>
              <a:off x="2705100" y="3556543"/>
              <a:ext cx="167488" cy="72262"/>
              <a:chOff x="0" y="0"/>
              <a:chExt cx="167488" cy="72262"/>
            </a:xfrm>
          </p:grpSpPr>
          <p:sp>
            <p:nvSpPr>
              <p:cNvPr id="10398" name="AutoShape 15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9" name="AutoShape 15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00" name="Group 160"/>
            <p:cNvGrpSpPr>
              <a:grpSpLocks/>
            </p:cNvGrpSpPr>
            <p:nvPr/>
          </p:nvGrpSpPr>
          <p:grpSpPr bwMode="auto">
            <a:xfrm>
              <a:off x="1651000" y="3505743"/>
              <a:ext cx="214322" cy="106639"/>
              <a:chOff x="0" y="0"/>
              <a:chExt cx="214322" cy="106639"/>
            </a:xfrm>
          </p:grpSpPr>
          <p:sp>
            <p:nvSpPr>
              <p:cNvPr id="10401" name="AutoShape 161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02" name="AutoShape 162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03" name="Group 163"/>
            <p:cNvGrpSpPr>
              <a:grpSpLocks/>
            </p:cNvGrpSpPr>
            <p:nvPr/>
          </p:nvGrpSpPr>
          <p:grpSpPr bwMode="auto">
            <a:xfrm>
              <a:off x="1765300" y="1638843"/>
              <a:ext cx="137472" cy="65390"/>
              <a:chOff x="0" y="0"/>
              <a:chExt cx="137472" cy="65390"/>
            </a:xfrm>
          </p:grpSpPr>
          <p:sp>
            <p:nvSpPr>
              <p:cNvPr id="10404" name="AutoShape 16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05" name="AutoShape 16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sp>
          <p:nvSpPr>
            <p:cNvPr id="10406" name="AutoShape 166"/>
            <p:cNvSpPr>
              <a:spLocks/>
            </p:cNvSpPr>
            <p:nvPr/>
          </p:nvSpPr>
          <p:spPr bwMode="auto">
            <a:xfrm>
              <a:off x="292100" y="2413543"/>
              <a:ext cx="1333500" cy="965201"/>
            </a:xfrm>
            <a:prstGeom prst="rightArrow">
              <a:avLst>
                <a:gd name="adj1" fmla="val 32000"/>
                <a:gd name="adj2" fmla="val 57892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407" name="AutoShape 167"/>
            <p:cNvSpPr>
              <a:spLocks/>
            </p:cNvSpPr>
            <p:nvPr/>
          </p:nvSpPr>
          <p:spPr bwMode="auto">
            <a:xfrm>
              <a:off x="0" y="985810"/>
              <a:ext cx="1663700" cy="13134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 dirty="0"/>
                <a:t>reverse transcription + amplification</a:t>
              </a:r>
              <a:endParaRPr lang="en-US" dirty="0"/>
            </a:p>
          </p:txBody>
        </p:sp>
        <p:grpSp>
          <p:nvGrpSpPr>
            <p:cNvPr id="10408" name="Group 168"/>
            <p:cNvGrpSpPr>
              <a:grpSpLocks/>
            </p:cNvGrpSpPr>
            <p:nvPr/>
          </p:nvGrpSpPr>
          <p:grpSpPr bwMode="auto">
            <a:xfrm>
              <a:off x="1587500" y="4178843"/>
              <a:ext cx="167488" cy="72262"/>
              <a:chOff x="0" y="0"/>
              <a:chExt cx="167488" cy="72262"/>
            </a:xfrm>
          </p:grpSpPr>
          <p:sp>
            <p:nvSpPr>
              <p:cNvPr id="10409" name="AutoShape 16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0" name="AutoShape 17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1" name="Group 171"/>
            <p:cNvGrpSpPr>
              <a:grpSpLocks/>
            </p:cNvGrpSpPr>
            <p:nvPr/>
          </p:nvGrpSpPr>
          <p:grpSpPr bwMode="auto">
            <a:xfrm>
              <a:off x="1422400" y="4458243"/>
              <a:ext cx="177594" cy="62880"/>
              <a:chOff x="0" y="0"/>
              <a:chExt cx="177594" cy="62880"/>
            </a:xfrm>
          </p:grpSpPr>
          <p:sp>
            <p:nvSpPr>
              <p:cNvPr id="10412" name="AutoShape 172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3" name="AutoShape 173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4" name="Group 174"/>
            <p:cNvGrpSpPr>
              <a:grpSpLocks/>
            </p:cNvGrpSpPr>
            <p:nvPr/>
          </p:nvGrpSpPr>
          <p:grpSpPr bwMode="auto">
            <a:xfrm>
              <a:off x="1574800" y="4826543"/>
              <a:ext cx="137472" cy="65391"/>
              <a:chOff x="0" y="0"/>
              <a:chExt cx="137472" cy="65390"/>
            </a:xfrm>
          </p:grpSpPr>
          <p:sp>
            <p:nvSpPr>
              <p:cNvPr id="10415" name="AutoShape 175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6" name="AutoShape 176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7" name="Group 177"/>
            <p:cNvGrpSpPr>
              <a:grpSpLocks/>
            </p:cNvGrpSpPr>
            <p:nvPr/>
          </p:nvGrpSpPr>
          <p:grpSpPr bwMode="auto">
            <a:xfrm>
              <a:off x="3073400" y="2743743"/>
              <a:ext cx="167488" cy="72262"/>
              <a:chOff x="0" y="0"/>
              <a:chExt cx="167488" cy="72262"/>
            </a:xfrm>
          </p:grpSpPr>
          <p:sp>
            <p:nvSpPr>
              <p:cNvPr id="10418" name="AutoShape 17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9" name="AutoShape 17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0" name="Group 180"/>
            <p:cNvGrpSpPr>
              <a:grpSpLocks/>
            </p:cNvGrpSpPr>
            <p:nvPr/>
          </p:nvGrpSpPr>
          <p:grpSpPr bwMode="auto">
            <a:xfrm>
              <a:off x="2908300" y="3023143"/>
              <a:ext cx="177594" cy="62880"/>
              <a:chOff x="0" y="0"/>
              <a:chExt cx="177594" cy="62880"/>
            </a:xfrm>
          </p:grpSpPr>
          <p:sp>
            <p:nvSpPr>
              <p:cNvPr id="10421" name="AutoShape 18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2" name="AutoShape 18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3" name="Group 183"/>
            <p:cNvGrpSpPr>
              <a:grpSpLocks/>
            </p:cNvGrpSpPr>
            <p:nvPr/>
          </p:nvGrpSpPr>
          <p:grpSpPr bwMode="auto">
            <a:xfrm>
              <a:off x="3060700" y="3391443"/>
              <a:ext cx="137472" cy="65391"/>
              <a:chOff x="0" y="0"/>
              <a:chExt cx="137472" cy="65390"/>
            </a:xfrm>
          </p:grpSpPr>
          <p:sp>
            <p:nvSpPr>
              <p:cNvPr id="10424" name="AutoShape 18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5" name="AutoShape 18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6" name="Group 186"/>
            <p:cNvGrpSpPr>
              <a:grpSpLocks/>
            </p:cNvGrpSpPr>
            <p:nvPr/>
          </p:nvGrpSpPr>
          <p:grpSpPr bwMode="auto">
            <a:xfrm>
              <a:off x="3022600" y="1384843"/>
              <a:ext cx="167488" cy="72262"/>
              <a:chOff x="0" y="0"/>
              <a:chExt cx="167488" cy="72262"/>
            </a:xfrm>
          </p:grpSpPr>
          <p:sp>
            <p:nvSpPr>
              <p:cNvPr id="10427" name="AutoShape 187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8" name="AutoShape 188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9" name="Group 189"/>
            <p:cNvGrpSpPr>
              <a:grpSpLocks/>
            </p:cNvGrpSpPr>
            <p:nvPr/>
          </p:nvGrpSpPr>
          <p:grpSpPr bwMode="auto">
            <a:xfrm>
              <a:off x="2857500" y="1664243"/>
              <a:ext cx="177594" cy="62880"/>
              <a:chOff x="0" y="0"/>
              <a:chExt cx="177594" cy="62880"/>
            </a:xfrm>
          </p:grpSpPr>
          <p:sp>
            <p:nvSpPr>
              <p:cNvPr id="10430" name="AutoShape 190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1" name="AutoShape 191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2" name="Group 192"/>
            <p:cNvGrpSpPr>
              <a:grpSpLocks/>
            </p:cNvGrpSpPr>
            <p:nvPr/>
          </p:nvGrpSpPr>
          <p:grpSpPr bwMode="auto">
            <a:xfrm>
              <a:off x="3009900" y="2032543"/>
              <a:ext cx="137472" cy="65390"/>
              <a:chOff x="0" y="0"/>
              <a:chExt cx="137472" cy="65390"/>
            </a:xfrm>
          </p:grpSpPr>
          <p:sp>
            <p:nvSpPr>
              <p:cNvPr id="10433" name="AutoShape 193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4" name="AutoShape 194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5" name="Group 195"/>
            <p:cNvGrpSpPr>
              <a:grpSpLocks/>
            </p:cNvGrpSpPr>
            <p:nvPr/>
          </p:nvGrpSpPr>
          <p:grpSpPr bwMode="auto">
            <a:xfrm>
              <a:off x="1308100" y="5296443"/>
              <a:ext cx="167488" cy="72262"/>
              <a:chOff x="0" y="0"/>
              <a:chExt cx="167488" cy="72262"/>
            </a:xfrm>
          </p:grpSpPr>
          <p:sp>
            <p:nvSpPr>
              <p:cNvPr id="10436" name="AutoShape 19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7" name="AutoShape 19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8" name="Group 198"/>
            <p:cNvGrpSpPr>
              <a:grpSpLocks/>
            </p:cNvGrpSpPr>
            <p:nvPr/>
          </p:nvGrpSpPr>
          <p:grpSpPr bwMode="auto">
            <a:xfrm>
              <a:off x="1143000" y="5575843"/>
              <a:ext cx="177594" cy="62880"/>
              <a:chOff x="0" y="0"/>
              <a:chExt cx="177594" cy="62880"/>
            </a:xfrm>
          </p:grpSpPr>
          <p:sp>
            <p:nvSpPr>
              <p:cNvPr id="10439" name="AutoShape 19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0" name="AutoShape 20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1" name="Group 201"/>
            <p:cNvGrpSpPr>
              <a:grpSpLocks/>
            </p:cNvGrpSpPr>
            <p:nvPr/>
          </p:nvGrpSpPr>
          <p:grpSpPr bwMode="auto">
            <a:xfrm>
              <a:off x="1295400" y="5944143"/>
              <a:ext cx="137472" cy="65391"/>
              <a:chOff x="0" y="0"/>
              <a:chExt cx="137472" cy="65390"/>
            </a:xfrm>
          </p:grpSpPr>
          <p:sp>
            <p:nvSpPr>
              <p:cNvPr id="10442" name="AutoShape 20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3" name="AutoShape 20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4" name="Group 204"/>
            <p:cNvGrpSpPr>
              <a:grpSpLocks/>
            </p:cNvGrpSpPr>
            <p:nvPr/>
          </p:nvGrpSpPr>
          <p:grpSpPr bwMode="auto">
            <a:xfrm>
              <a:off x="3048000" y="5283743"/>
              <a:ext cx="167488" cy="72262"/>
              <a:chOff x="0" y="0"/>
              <a:chExt cx="167488" cy="72262"/>
            </a:xfrm>
          </p:grpSpPr>
          <p:sp>
            <p:nvSpPr>
              <p:cNvPr id="10445" name="AutoShape 205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6" name="AutoShape 206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7" name="Group 207"/>
            <p:cNvGrpSpPr>
              <a:grpSpLocks/>
            </p:cNvGrpSpPr>
            <p:nvPr/>
          </p:nvGrpSpPr>
          <p:grpSpPr bwMode="auto">
            <a:xfrm>
              <a:off x="2882900" y="5563143"/>
              <a:ext cx="177594" cy="62880"/>
              <a:chOff x="0" y="0"/>
              <a:chExt cx="177594" cy="62880"/>
            </a:xfrm>
          </p:grpSpPr>
          <p:sp>
            <p:nvSpPr>
              <p:cNvPr id="10448" name="AutoShape 208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9" name="AutoShape 209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0" name="Group 210"/>
            <p:cNvGrpSpPr>
              <a:grpSpLocks/>
            </p:cNvGrpSpPr>
            <p:nvPr/>
          </p:nvGrpSpPr>
          <p:grpSpPr bwMode="auto">
            <a:xfrm>
              <a:off x="3035300" y="5931443"/>
              <a:ext cx="137472" cy="65391"/>
              <a:chOff x="0" y="0"/>
              <a:chExt cx="137472" cy="65390"/>
            </a:xfrm>
          </p:grpSpPr>
          <p:sp>
            <p:nvSpPr>
              <p:cNvPr id="10451" name="AutoShape 211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2" name="AutoShape 212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3" name="Group 213"/>
            <p:cNvGrpSpPr>
              <a:grpSpLocks/>
            </p:cNvGrpSpPr>
            <p:nvPr/>
          </p:nvGrpSpPr>
          <p:grpSpPr bwMode="auto">
            <a:xfrm>
              <a:off x="1651000" y="6490243"/>
              <a:ext cx="167488" cy="72262"/>
              <a:chOff x="0" y="0"/>
              <a:chExt cx="167488" cy="72262"/>
            </a:xfrm>
          </p:grpSpPr>
          <p:sp>
            <p:nvSpPr>
              <p:cNvPr id="10454" name="AutoShape 21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5" name="AutoShape 21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6" name="Group 216"/>
            <p:cNvGrpSpPr>
              <a:grpSpLocks/>
            </p:cNvGrpSpPr>
            <p:nvPr/>
          </p:nvGrpSpPr>
          <p:grpSpPr bwMode="auto">
            <a:xfrm>
              <a:off x="1485900" y="6769643"/>
              <a:ext cx="177594" cy="62880"/>
              <a:chOff x="0" y="0"/>
              <a:chExt cx="177594" cy="62880"/>
            </a:xfrm>
          </p:grpSpPr>
          <p:sp>
            <p:nvSpPr>
              <p:cNvPr id="10457" name="AutoShape 21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8" name="AutoShape 21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9" name="Group 219"/>
            <p:cNvGrpSpPr>
              <a:grpSpLocks/>
            </p:cNvGrpSpPr>
            <p:nvPr/>
          </p:nvGrpSpPr>
          <p:grpSpPr bwMode="auto">
            <a:xfrm>
              <a:off x="1638300" y="7137943"/>
              <a:ext cx="137472" cy="65391"/>
              <a:chOff x="0" y="0"/>
              <a:chExt cx="137472" cy="65390"/>
            </a:xfrm>
          </p:grpSpPr>
          <p:sp>
            <p:nvSpPr>
              <p:cNvPr id="10460" name="AutoShape 22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1" name="AutoShape 22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2" name="Group 222"/>
            <p:cNvGrpSpPr>
              <a:grpSpLocks/>
            </p:cNvGrpSpPr>
            <p:nvPr/>
          </p:nvGrpSpPr>
          <p:grpSpPr bwMode="auto">
            <a:xfrm>
              <a:off x="3086100" y="6515643"/>
              <a:ext cx="167488" cy="72262"/>
              <a:chOff x="0" y="0"/>
              <a:chExt cx="167488" cy="72262"/>
            </a:xfrm>
          </p:grpSpPr>
          <p:sp>
            <p:nvSpPr>
              <p:cNvPr id="10463" name="AutoShape 223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4" name="AutoShape 224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5" name="Group 225"/>
            <p:cNvGrpSpPr>
              <a:grpSpLocks/>
            </p:cNvGrpSpPr>
            <p:nvPr/>
          </p:nvGrpSpPr>
          <p:grpSpPr bwMode="auto">
            <a:xfrm>
              <a:off x="2921000" y="6795043"/>
              <a:ext cx="177594" cy="62880"/>
              <a:chOff x="0" y="0"/>
              <a:chExt cx="177594" cy="62880"/>
            </a:xfrm>
          </p:grpSpPr>
          <p:sp>
            <p:nvSpPr>
              <p:cNvPr id="10466" name="AutoShape 226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7" name="AutoShape 227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8" name="Group 228"/>
            <p:cNvGrpSpPr>
              <a:grpSpLocks/>
            </p:cNvGrpSpPr>
            <p:nvPr/>
          </p:nvGrpSpPr>
          <p:grpSpPr bwMode="auto">
            <a:xfrm>
              <a:off x="3073400" y="7163343"/>
              <a:ext cx="137472" cy="65391"/>
              <a:chOff x="0" y="0"/>
              <a:chExt cx="137472" cy="65390"/>
            </a:xfrm>
          </p:grpSpPr>
          <p:sp>
            <p:nvSpPr>
              <p:cNvPr id="10469" name="AutoShape 229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0" name="AutoShape 230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1" name="Group 231"/>
            <p:cNvGrpSpPr>
              <a:grpSpLocks/>
            </p:cNvGrpSpPr>
            <p:nvPr/>
          </p:nvGrpSpPr>
          <p:grpSpPr bwMode="auto">
            <a:xfrm>
              <a:off x="1511300" y="3226343"/>
              <a:ext cx="167488" cy="72262"/>
              <a:chOff x="0" y="0"/>
              <a:chExt cx="167488" cy="72262"/>
            </a:xfrm>
          </p:grpSpPr>
          <p:sp>
            <p:nvSpPr>
              <p:cNvPr id="10472" name="AutoShape 23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3" name="AutoShape 23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4" name="Group 234"/>
            <p:cNvGrpSpPr>
              <a:grpSpLocks/>
            </p:cNvGrpSpPr>
            <p:nvPr/>
          </p:nvGrpSpPr>
          <p:grpSpPr bwMode="auto">
            <a:xfrm>
              <a:off x="1346200" y="3505743"/>
              <a:ext cx="177594" cy="62880"/>
              <a:chOff x="0" y="0"/>
              <a:chExt cx="177594" cy="62880"/>
            </a:xfrm>
          </p:grpSpPr>
          <p:sp>
            <p:nvSpPr>
              <p:cNvPr id="10475" name="AutoShape 23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6" name="AutoShape 23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7" name="Group 237"/>
            <p:cNvGrpSpPr>
              <a:grpSpLocks/>
            </p:cNvGrpSpPr>
            <p:nvPr/>
          </p:nvGrpSpPr>
          <p:grpSpPr bwMode="auto">
            <a:xfrm>
              <a:off x="1498600" y="3874043"/>
              <a:ext cx="137472" cy="65391"/>
              <a:chOff x="0" y="0"/>
              <a:chExt cx="137472" cy="65390"/>
            </a:xfrm>
          </p:grpSpPr>
          <p:sp>
            <p:nvSpPr>
              <p:cNvPr id="10478" name="AutoShape 2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9" name="AutoShape 2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</p:grpSp>
      <p:grpSp>
        <p:nvGrpSpPr>
          <p:cNvPr id="10480" name="Group 240"/>
          <p:cNvGrpSpPr>
            <a:grpSpLocks/>
          </p:cNvGrpSpPr>
          <p:nvPr/>
        </p:nvGrpSpPr>
        <p:grpSpPr bwMode="auto">
          <a:xfrm>
            <a:off x="1482725" y="2271713"/>
            <a:ext cx="3636963" cy="4992687"/>
            <a:chOff x="0" y="-1"/>
            <a:chExt cx="3637170" cy="4991794"/>
          </a:xfrm>
        </p:grpSpPr>
        <p:sp>
          <p:nvSpPr>
            <p:cNvPr id="10481" name="AutoShape 241"/>
            <p:cNvSpPr>
              <a:spLocks/>
            </p:cNvSpPr>
            <p:nvPr/>
          </p:nvSpPr>
          <p:spPr bwMode="auto">
            <a:xfrm>
              <a:off x="244284" y="2451643"/>
              <a:ext cx="1435101" cy="965201"/>
            </a:xfrm>
            <a:prstGeom prst="rightArrow">
              <a:avLst>
                <a:gd name="adj1" fmla="val 32000"/>
                <a:gd name="adj2" fmla="val 5789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482" name="AutoShape 242"/>
            <p:cNvSpPr>
              <a:spLocks/>
            </p:cNvSpPr>
            <p:nvPr/>
          </p:nvSpPr>
          <p:spPr bwMode="auto">
            <a:xfrm>
              <a:off x="1653984" y="-1"/>
              <a:ext cx="1983186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RNA fragments</a:t>
              </a:r>
              <a:endParaRPr lang="en-US"/>
            </a:p>
          </p:txBody>
        </p:sp>
        <p:sp>
          <p:nvSpPr>
            <p:cNvPr id="10483" name="AutoShape 243"/>
            <p:cNvSpPr>
              <a:spLocks/>
            </p:cNvSpPr>
            <p:nvPr/>
          </p:nvSpPr>
          <p:spPr bwMode="auto">
            <a:xfrm>
              <a:off x="0" y="2003014"/>
              <a:ext cx="1690341" cy="3990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 dirty="0"/>
                <a:t>fragmentation</a:t>
              </a:r>
              <a:endParaRPr lang="en-US" dirty="0"/>
            </a:p>
          </p:txBody>
        </p:sp>
        <p:sp>
          <p:nvSpPr>
            <p:cNvPr id="10484" name="AutoShape 244"/>
            <p:cNvSpPr>
              <a:spLocks/>
            </p:cNvSpPr>
            <p:nvPr/>
          </p:nvSpPr>
          <p:spPr bwMode="auto">
            <a:xfrm>
              <a:off x="2201622" y="1415923"/>
              <a:ext cx="224222" cy="26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5" name="AutoShape 245"/>
            <p:cNvSpPr>
              <a:spLocks/>
            </p:cNvSpPr>
            <p:nvPr/>
          </p:nvSpPr>
          <p:spPr bwMode="auto">
            <a:xfrm>
              <a:off x="2376329" y="1743509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6" name="AutoShape 246"/>
            <p:cNvSpPr>
              <a:spLocks/>
            </p:cNvSpPr>
            <p:nvPr/>
          </p:nvSpPr>
          <p:spPr bwMode="auto">
            <a:xfrm>
              <a:off x="2207385" y="20759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7" name="AutoShape 247"/>
            <p:cNvSpPr>
              <a:spLocks/>
            </p:cNvSpPr>
            <p:nvPr/>
          </p:nvSpPr>
          <p:spPr bwMode="auto">
            <a:xfrm>
              <a:off x="2857632" y="1531736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8" name="AutoShape 248"/>
            <p:cNvSpPr>
              <a:spLocks/>
            </p:cNvSpPr>
            <p:nvPr/>
          </p:nvSpPr>
          <p:spPr bwMode="auto">
            <a:xfrm>
              <a:off x="2655485" y="1974535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9" name="AutoShape 249"/>
            <p:cNvSpPr>
              <a:spLocks/>
            </p:cNvSpPr>
            <p:nvPr/>
          </p:nvSpPr>
          <p:spPr bwMode="auto">
            <a:xfrm>
              <a:off x="2357078" y="2398081"/>
              <a:ext cx="134765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0" name="AutoShape 250"/>
            <p:cNvSpPr>
              <a:spLocks/>
            </p:cNvSpPr>
            <p:nvPr/>
          </p:nvSpPr>
          <p:spPr bwMode="auto">
            <a:xfrm>
              <a:off x="2004184" y="2355318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1" name="AutoShape 251"/>
            <p:cNvSpPr>
              <a:spLocks/>
            </p:cNvSpPr>
            <p:nvPr/>
          </p:nvSpPr>
          <p:spPr bwMode="auto">
            <a:xfrm>
              <a:off x="2173129" y="2710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2" name="AutoShape 252"/>
            <p:cNvSpPr>
              <a:spLocks/>
            </p:cNvSpPr>
            <p:nvPr/>
          </p:nvSpPr>
          <p:spPr bwMode="auto">
            <a:xfrm>
              <a:off x="2004184" y="2990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3" name="AutoShape 253"/>
            <p:cNvSpPr>
              <a:spLocks/>
            </p:cNvSpPr>
            <p:nvPr/>
          </p:nvSpPr>
          <p:spPr bwMode="auto">
            <a:xfrm>
              <a:off x="2654432" y="2495018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4" name="AutoShape 254"/>
            <p:cNvSpPr>
              <a:spLocks/>
            </p:cNvSpPr>
            <p:nvPr/>
          </p:nvSpPr>
          <p:spPr bwMode="auto">
            <a:xfrm>
              <a:off x="2452285" y="2939518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5" name="AutoShape 255"/>
            <p:cNvSpPr>
              <a:spLocks/>
            </p:cNvSpPr>
            <p:nvPr/>
          </p:nvSpPr>
          <p:spPr bwMode="auto">
            <a:xfrm>
              <a:off x="2967283" y="2257374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6" name="AutoShape 256"/>
            <p:cNvSpPr>
              <a:spLocks/>
            </p:cNvSpPr>
            <p:nvPr/>
          </p:nvSpPr>
          <p:spPr bwMode="auto">
            <a:xfrm>
              <a:off x="2909729" y="28506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7" name="AutoShape 257"/>
            <p:cNvSpPr>
              <a:spLocks/>
            </p:cNvSpPr>
            <p:nvPr/>
          </p:nvSpPr>
          <p:spPr bwMode="auto">
            <a:xfrm>
              <a:off x="2016884" y="1733018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8" name="AutoShape 258"/>
            <p:cNvSpPr>
              <a:spLocks/>
            </p:cNvSpPr>
            <p:nvPr/>
          </p:nvSpPr>
          <p:spPr bwMode="auto">
            <a:xfrm>
              <a:off x="3328829" y="2837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9" name="AutoShape 259"/>
            <p:cNvSpPr>
              <a:spLocks/>
            </p:cNvSpPr>
            <p:nvPr/>
          </p:nvSpPr>
          <p:spPr bwMode="auto">
            <a:xfrm>
              <a:off x="3159884" y="3117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0" name="AutoShape 260"/>
            <p:cNvSpPr>
              <a:spLocks/>
            </p:cNvSpPr>
            <p:nvPr/>
          </p:nvSpPr>
          <p:spPr bwMode="auto">
            <a:xfrm>
              <a:off x="3278029" y="14790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1" name="AutoShape 261"/>
            <p:cNvSpPr>
              <a:spLocks/>
            </p:cNvSpPr>
            <p:nvPr/>
          </p:nvSpPr>
          <p:spPr bwMode="auto">
            <a:xfrm>
              <a:off x="3109084" y="17584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2" name="AutoShape 262"/>
            <p:cNvSpPr>
              <a:spLocks/>
            </p:cNvSpPr>
            <p:nvPr/>
          </p:nvSpPr>
          <p:spPr bwMode="auto">
            <a:xfrm>
              <a:off x="3261485" y="2126718"/>
              <a:ext cx="134765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3" name="AutoShape 263"/>
            <p:cNvSpPr>
              <a:spLocks/>
            </p:cNvSpPr>
            <p:nvPr/>
          </p:nvSpPr>
          <p:spPr bwMode="auto">
            <a:xfrm>
              <a:off x="2132031" y="3408783"/>
              <a:ext cx="173269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4" name="AutoShape 264"/>
            <p:cNvSpPr>
              <a:spLocks/>
            </p:cNvSpPr>
            <p:nvPr/>
          </p:nvSpPr>
          <p:spPr bwMode="auto">
            <a:xfrm>
              <a:off x="2580131" y="3307399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5" name="AutoShape 265"/>
            <p:cNvSpPr>
              <a:spLocks/>
            </p:cNvSpPr>
            <p:nvPr/>
          </p:nvSpPr>
          <p:spPr bwMode="auto">
            <a:xfrm>
              <a:off x="2281723" y="3730945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6" name="AutoShape 266"/>
            <p:cNvSpPr>
              <a:spLocks/>
            </p:cNvSpPr>
            <p:nvPr/>
          </p:nvSpPr>
          <p:spPr bwMode="auto">
            <a:xfrm>
              <a:off x="2097775" y="4043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7" name="AutoShape 267"/>
            <p:cNvSpPr>
              <a:spLocks/>
            </p:cNvSpPr>
            <p:nvPr/>
          </p:nvSpPr>
          <p:spPr bwMode="auto">
            <a:xfrm>
              <a:off x="2579078" y="3827883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8" name="AutoShape 268"/>
            <p:cNvSpPr>
              <a:spLocks/>
            </p:cNvSpPr>
            <p:nvPr/>
          </p:nvSpPr>
          <p:spPr bwMode="auto">
            <a:xfrm>
              <a:off x="2376931" y="4272383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9" name="AutoShape 269"/>
            <p:cNvSpPr>
              <a:spLocks/>
            </p:cNvSpPr>
            <p:nvPr/>
          </p:nvSpPr>
          <p:spPr bwMode="auto">
            <a:xfrm>
              <a:off x="2891929" y="3590238"/>
              <a:ext cx="221400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0" name="AutoShape 270"/>
            <p:cNvSpPr>
              <a:spLocks/>
            </p:cNvSpPr>
            <p:nvPr/>
          </p:nvSpPr>
          <p:spPr bwMode="auto">
            <a:xfrm>
              <a:off x="2834375" y="41834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1" name="AutoShape 271"/>
            <p:cNvSpPr>
              <a:spLocks/>
            </p:cNvSpPr>
            <p:nvPr/>
          </p:nvSpPr>
          <p:spPr bwMode="auto">
            <a:xfrm>
              <a:off x="3253475" y="4170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2" name="AutoShape 272"/>
            <p:cNvSpPr>
              <a:spLocks/>
            </p:cNvSpPr>
            <p:nvPr/>
          </p:nvSpPr>
          <p:spPr bwMode="auto">
            <a:xfrm>
              <a:off x="3084530" y="4450183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3" name="AutoShape 273"/>
            <p:cNvSpPr>
              <a:spLocks/>
            </p:cNvSpPr>
            <p:nvPr/>
          </p:nvSpPr>
          <p:spPr bwMode="auto">
            <a:xfrm>
              <a:off x="3186130" y="3459583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4" name="AutoShape 274"/>
            <p:cNvSpPr>
              <a:spLocks/>
            </p:cNvSpPr>
            <p:nvPr/>
          </p:nvSpPr>
          <p:spPr bwMode="auto">
            <a:xfrm>
              <a:off x="1962694" y="4650377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5" name="AutoShape 275"/>
            <p:cNvSpPr>
              <a:spLocks/>
            </p:cNvSpPr>
            <p:nvPr/>
          </p:nvSpPr>
          <p:spPr bwMode="auto">
            <a:xfrm>
              <a:off x="2410794" y="4548994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6" name="AutoShape 276"/>
            <p:cNvSpPr>
              <a:spLocks/>
            </p:cNvSpPr>
            <p:nvPr/>
          </p:nvSpPr>
          <p:spPr bwMode="auto">
            <a:xfrm>
              <a:off x="2112386" y="4972540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7" name="AutoShape 277"/>
            <p:cNvSpPr>
              <a:spLocks/>
            </p:cNvSpPr>
            <p:nvPr/>
          </p:nvSpPr>
          <p:spPr bwMode="auto">
            <a:xfrm>
              <a:off x="2722592" y="4831833"/>
              <a:ext cx="221401" cy="38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8" name="AutoShape 278"/>
            <p:cNvSpPr>
              <a:spLocks/>
            </p:cNvSpPr>
            <p:nvPr/>
          </p:nvSpPr>
          <p:spPr bwMode="auto">
            <a:xfrm>
              <a:off x="3016793" y="4701177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455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en-US" dirty="0" smtClean="0"/>
              <a:t>data: FASTQ format</a:t>
            </a:r>
            <a:endParaRPr lang="en-US" dirty="0"/>
          </a:p>
        </p:txBody>
      </p:sp>
      <p:sp>
        <p:nvSpPr>
          <p:cNvPr id="30722" name="AutoShape 2"/>
          <p:cNvSpPr>
            <a:spLocks/>
          </p:cNvSpPr>
          <p:nvPr/>
        </p:nvSpPr>
        <p:spPr bwMode="auto">
          <a:xfrm>
            <a:off x="254000" y="2193925"/>
            <a:ext cx="6589866" cy="7189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algn="l"/>
            <a:r>
              <a:rPr lang="en-US" sz="2100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@HWUSI-EAS1789_0001:3:2:1708:1305#0/1</a:t>
            </a:r>
          </a:p>
          <a:p>
            <a:pPr algn="l"/>
            <a:r>
              <a:rPr lang="en-US" sz="2100" dirty="0">
                <a:solidFill>
                  <a:srgbClr val="FF2600"/>
                </a:solidFill>
                <a:latin typeface="Monaco" charset="0"/>
                <a:cs typeface="Monaco" charset="0"/>
                <a:sym typeface="Monaco" charset="0"/>
              </a:rPr>
              <a:t>CCTTCNCACTTCGTTTCCCACTTAGCGATAATTTG</a:t>
            </a:r>
          </a:p>
          <a:p>
            <a:pPr algn="l"/>
            <a:r>
              <a:rPr lang="en-US" sz="2100" dirty="0">
                <a:solidFill>
                  <a:srgbClr val="942193"/>
                </a:solidFill>
                <a:latin typeface="Monaco" charset="0"/>
                <a:cs typeface="Monaco" charset="0"/>
                <a:sym typeface="Monaco" charset="0"/>
              </a:rPr>
              <a:t>+HWUSI-EAS1789_0001:3:2:1708:1305#0/1</a:t>
            </a:r>
          </a:p>
          <a:p>
            <a:pPr algn="l"/>
            <a:r>
              <a:rPr lang="en-US" sz="2100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VVULVBVYVYZZXZZ\</a:t>
            </a:r>
            <a:r>
              <a:rPr lang="en-US" sz="2100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ee</a:t>
            </a:r>
            <a:r>
              <a:rPr lang="en-US" sz="2100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[</a:t>
            </a:r>
            <a:r>
              <a:rPr lang="en-US" sz="2100" dirty="0" err="1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a^b</a:t>
            </a:r>
            <a:r>
              <a:rPr lang="en-US" sz="2100" dirty="0">
                <a:solidFill>
                  <a:srgbClr val="0433FF"/>
                </a:solidFill>
                <a:latin typeface="Monaco" charset="0"/>
                <a:cs typeface="Monaco" charset="0"/>
                <a:sym typeface="Monaco" charset="0"/>
              </a:rPr>
              <a:t>`[a\a[\\a^^^\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@HWUSI-EAS1789_0001:3:2:2062:1304#0/1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TTTTTNCAGAGTTTTTTCTTGAACTGGAAATTTTT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+HWUSI-EAS1789_0001:3:2:2062:1304#0/1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a__[\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Bbbb`edeeefd`cc`b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]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bffff`ffffff</a:t>
            </a:r>
            <a:endParaRPr lang="en-US" sz="2100" dirty="0">
              <a:latin typeface="Monaco" charset="0"/>
              <a:cs typeface="Monaco" charset="0"/>
              <a:sym typeface="Monaco" charset="0"/>
            </a:endParaRP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@HWUSI-EAS1789_0001:3:2:3194:1303#0/1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GAACANTCCAACGCTTGGTGAATTCTGCTTCACAA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+HWUSI-EAS1789_0001:3:2:3194:1303#0/1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ZZ[[VBZZY][TWQQZ\ZS\[ZZXV__\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OX`a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[ZZ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@HWUSI-EAS1789_0001:3:2:3716:1304#0/1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GGAAANAAGACCCTGTTGAGCTTGACTCTAGTCTG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+HWUSI-EAS1789_0001:3:2:3716:1304#0/1</a:t>
            </a:r>
          </a:p>
          <a:p>
            <a:pPr algn="l"/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aaXWYBZVTXZX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_]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Xdccdfbb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_\`a\</a:t>
            </a:r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aY</a:t>
            </a:r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_^]LZ^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@HWUSI-EAS1789_0001:3:2:5000:1304#0/1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CCCGGNGATCCGCTGGGACAAGCAGCATATTGATA</a:t>
            </a:r>
          </a:p>
          <a:p>
            <a:pPr algn="l"/>
            <a:r>
              <a:rPr lang="en-US" sz="2100" dirty="0">
                <a:latin typeface="Monaco" charset="0"/>
                <a:cs typeface="Monaco" charset="0"/>
                <a:sym typeface="Monaco" charset="0"/>
              </a:rPr>
              <a:t>+HWUSI-EAS1789_0001:3:2:5000:1304#0/1</a:t>
            </a:r>
          </a:p>
          <a:p>
            <a:pPr algn="l"/>
            <a:r>
              <a:rPr lang="en-US" sz="2100" dirty="0" err="1">
                <a:latin typeface="Monaco" charset="0"/>
                <a:cs typeface="Monaco" charset="0"/>
                <a:sym typeface="Monaco" charset="0"/>
              </a:rPr>
              <a:t>aaaaaBeeeeffffehhhhhhggdhhhhahhhadh</a:t>
            </a:r>
            <a:endParaRPr lang="en-US" dirty="0"/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6354501" y="1905000"/>
            <a:ext cx="6291524" cy="1827212"/>
            <a:chOff x="4500" y="2772"/>
            <a:chExt cx="6290689" cy="1826029"/>
          </a:xfrm>
        </p:grpSpPr>
        <p:sp>
          <p:nvSpPr>
            <p:cNvPr id="30724" name="AutoShape 4"/>
            <p:cNvSpPr>
              <a:spLocks/>
            </p:cNvSpPr>
            <p:nvPr/>
          </p:nvSpPr>
          <p:spPr bwMode="auto">
            <a:xfrm>
              <a:off x="1765643" y="2772"/>
              <a:ext cx="1398729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name</a:t>
              </a:r>
            </a:p>
          </p:txBody>
        </p:sp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1769068" y="548872"/>
              <a:ext cx="2357248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sequence</a:t>
              </a:r>
            </a:p>
          </p:txBody>
        </p:sp>
        <p:sp>
          <p:nvSpPr>
            <p:cNvPr id="30726" name="AutoShape 6"/>
            <p:cNvSpPr>
              <a:spLocks/>
            </p:cNvSpPr>
            <p:nvPr/>
          </p:nvSpPr>
          <p:spPr bwMode="auto">
            <a:xfrm>
              <a:off x="1768323" y="1094972"/>
              <a:ext cx="1971066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qualities</a:t>
              </a: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295004" y="370652"/>
              <a:ext cx="1309086" cy="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295003" y="750134"/>
              <a:ext cx="1345962" cy="173652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4500" y="1458482"/>
              <a:ext cx="1654902" cy="6576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4259133" y="260025"/>
              <a:ext cx="755952" cy="68220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 flipV="1">
              <a:off x="4314446" y="942225"/>
              <a:ext cx="700639" cy="77438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2" name="AutoShape 12"/>
            <p:cNvSpPr>
              <a:spLocks/>
            </p:cNvSpPr>
            <p:nvPr/>
          </p:nvSpPr>
          <p:spPr bwMode="auto">
            <a:xfrm>
              <a:off x="5162628" y="548872"/>
              <a:ext cx="1132561" cy="7338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/>
                <a:t>read</a:t>
              </a:r>
            </a:p>
          </p:txBody>
        </p:sp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7702550" y="6385560"/>
            <a:ext cx="5168900" cy="3164840"/>
            <a:chOff x="0" y="60960"/>
            <a:chExt cx="5168900" cy="3164840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0" y="60960"/>
              <a:ext cx="5168900" cy="138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dirty="0"/>
                <a:t>1 Illumina </a:t>
              </a:r>
              <a:r>
                <a:rPr lang="en-US" dirty="0" err="1" smtClean="0"/>
                <a:t>HiSeq</a:t>
              </a:r>
              <a:r>
                <a:rPr lang="en-US" dirty="0" smtClean="0"/>
                <a:t> 2500 </a:t>
              </a:r>
              <a:r>
                <a:rPr lang="en-US" dirty="0"/>
                <a:t>lane</a:t>
              </a:r>
            </a:p>
          </p:txBody>
        </p:sp>
        <p:sp>
          <p:nvSpPr>
            <p:cNvPr id="30735" name="AutoShape 15"/>
            <p:cNvSpPr>
              <a:spLocks/>
            </p:cNvSpPr>
            <p:nvPr/>
          </p:nvSpPr>
          <p:spPr bwMode="auto">
            <a:xfrm>
              <a:off x="241183" y="2489200"/>
              <a:ext cx="4716131" cy="736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dirty="0" smtClean="0"/>
                <a:t>~150 </a:t>
              </a:r>
              <a:r>
                <a:rPr lang="en-US" dirty="0"/>
                <a:t>million reads</a:t>
              </a:r>
            </a:p>
          </p:txBody>
        </p:sp>
        <p:sp>
          <p:nvSpPr>
            <p:cNvPr id="30736" name="AutoShape 16"/>
            <p:cNvSpPr>
              <a:spLocks/>
            </p:cNvSpPr>
            <p:nvPr/>
          </p:nvSpPr>
          <p:spPr bwMode="auto">
            <a:xfrm rot="5400000">
              <a:off x="2110295" y="1568268"/>
              <a:ext cx="977901" cy="863967"/>
            </a:xfrm>
            <a:prstGeom prst="rightArrow">
              <a:avLst>
                <a:gd name="adj1" fmla="val 39722"/>
                <a:gd name="adj2" fmla="val 5252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</p:grpSp>
      <p:grpSp>
        <p:nvGrpSpPr>
          <p:cNvPr id="30737" name="Group 17"/>
          <p:cNvGrpSpPr>
            <a:grpSpLocks/>
          </p:cNvGrpSpPr>
          <p:nvPr/>
        </p:nvGrpSpPr>
        <p:grpSpPr bwMode="auto">
          <a:xfrm>
            <a:off x="8032750" y="3886200"/>
            <a:ext cx="4108450" cy="2501900"/>
            <a:chOff x="-28" y="-279310"/>
            <a:chExt cx="4109899" cy="2501811"/>
          </a:xfrm>
        </p:grpSpPr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H="1">
              <a:off x="620391" y="1474472"/>
              <a:ext cx="2065036" cy="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 flipH="1">
              <a:off x="620007" y="1271656"/>
              <a:ext cx="627271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 flipV="1">
              <a:off x="2050905" y="1650999"/>
              <a:ext cx="627272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 defTabSz="457200"/>
              <a:endParaRPr lang="en-US" sz="12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30741" name="AutoShape 21"/>
            <p:cNvSpPr>
              <a:spLocks/>
            </p:cNvSpPr>
            <p:nvPr/>
          </p:nvSpPr>
          <p:spPr bwMode="auto">
            <a:xfrm>
              <a:off x="2078" y="5854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800"/>
                <a:t>read1</a:t>
              </a:r>
              <a:endParaRPr lang="en-US"/>
            </a:p>
          </p:txBody>
        </p:sp>
        <p:sp>
          <p:nvSpPr>
            <p:cNvPr id="30742" name="AutoShape 22"/>
            <p:cNvSpPr>
              <a:spLocks/>
            </p:cNvSpPr>
            <p:nvPr/>
          </p:nvSpPr>
          <p:spPr bwMode="auto">
            <a:xfrm>
              <a:off x="2052684" y="1550698"/>
              <a:ext cx="1303910" cy="6718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800" dirty="0"/>
                <a:t>read2</a:t>
              </a:r>
              <a:endParaRPr lang="en-US" dirty="0"/>
            </a:p>
          </p:txBody>
        </p:sp>
        <p:sp>
          <p:nvSpPr>
            <p:cNvPr id="30743" name="AutoShape 23"/>
            <p:cNvSpPr>
              <a:spLocks/>
            </p:cNvSpPr>
            <p:nvPr/>
          </p:nvSpPr>
          <p:spPr bwMode="auto">
            <a:xfrm>
              <a:off x="-28" y="-279310"/>
              <a:ext cx="4109899" cy="684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900" u="sng" dirty="0"/>
                <a:t>paired-end reads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791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Tasks with RNA-Seq data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2179300" cy="6565900"/>
          </a:xfrm>
          <a:ln/>
        </p:spPr>
        <p:txBody>
          <a:bodyPr/>
          <a:lstStyle/>
          <a:p>
            <a:r>
              <a:rPr lang="en-US" sz="2400" b="1" dirty="0"/>
              <a:t>Assembly: 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Given: RNA-</a:t>
            </a:r>
            <a:r>
              <a:rPr lang="en-US" sz="2400" dirty="0" err="1"/>
              <a:t>Seq</a:t>
            </a:r>
            <a:r>
              <a:rPr lang="en-US" sz="2400" dirty="0"/>
              <a:t> reads (and possibly a genome sequence)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Do: </a:t>
            </a:r>
            <a:r>
              <a:rPr lang="en-US" sz="2400" dirty="0" smtClean="0"/>
              <a:t>Reconstruct </a:t>
            </a:r>
            <a:r>
              <a:rPr lang="en-US" sz="2400" dirty="0"/>
              <a:t>full-length transcript sequences from the reads</a:t>
            </a:r>
          </a:p>
          <a:p>
            <a:pPr>
              <a:spcBef>
                <a:spcPts val="3638"/>
              </a:spcBef>
            </a:pPr>
            <a:r>
              <a:rPr lang="en-US" sz="2400" b="1" dirty="0" smtClean="0"/>
              <a:t>Quantification (our focus): </a:t>
            </a:r>
            <a:endParaRPr lang="en-US" sz="2400" b="1" dirty="0"/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Given: RNA-</a:t>
            </a:r>
            <a:r>
              <a:rPr lang="en-US" sz="2400" dirty="0" err="1"/>
              <a:t>Seq</a:t>
            </a:r>
            <a:r>
              <a:rPr lang="en-US" sz="2400" dirty="0"/>
              <a:t> reads and transcript sequences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Do: Estimate the relative abundances of transcripts (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gene expression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)</a:t>
            </a:r>
          </a:p>
          <a:p>
            <a:pPr>
              <a:spcBef>
                <a:spcPts val="3638"/>
              </a:spcBef>
            </a:pPr>
            <a:r>
              <a:rPr lang="en-US" sz="2400" b="1" dirty="0"/>
              <a:t>Differential expression: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Given: RNA-</a:t>
            </a:r>
            <a:r>
              <a:rPr lang="en-US" sz="2400" dirty="0" err="1"/>
              <a:t>Seq</a:t>
            </a:r>
            <a:r>
              <a:rPr lang="en-US" sz="2400" dirty="0"/>
              <a:t> reads from two different samples and transcript sequences</a:t>
            </a:r>
          </a:p>
          <a:p>
            <a:pPr marL="711200" lvl="1">
              <a:spcBef>
                <a:spcPts val="3638"/>
              </a:spcBef>
            </a:pPr>
            <a:r>
              <a:rPr lang="en-US" sz="2400" dirty="0"/>
              <a:t>Do: Predict which transcripts have different abundances between </a:t>
            </a:r>
            <a:r>
              <a:rPr lang="en-US" sz="2400" dirty="0" smtClean="0"/>
              <a:t>two </a:t>
            </a:r>
            <a:r>
              <a:rPr lang="en-US" sz="2400" dirty="0"/>
              <a:t>samples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2060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12220</TotalTime>
  <Pages>0</Pages>
  <Words>2072</Words>
  <Characters>0</Characters>
  <Application>Microsoft Office PowerPoint</Application>
  <PresentationFormat>Custom</PresentationFormat>
  <Lines>0</Lines>
  <Paragraphs>479</Paragraphs>
  <Slides>53</Slides>
  <Notes>31</Notes>
  <HiddenSlides>12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53</vt:i4>
      </vt:variant>
    </vt:vector>
  </HeadingPairs>
  <TitlesOfParts>
    <vt:vector size="84" baseType="lpstr">
      <vt:lpstr>ＭＳ Ｐゴシック</vt:lpstr>
      <vt:lpstr>Arial</vt:lpstr>
      <vt:lpstr>Cambria</vt:lpstr>
      <vt:lpstr>Cambria Math</vt:lpstr>
      <vt:lpstr>Courier New</vt:lpstr>
      <vt:lpstr>Helvetica</vt:lpstr>
      <vt:lpstr>Helvetica Neue</vt:lpstr>
      <vt:lpstr>Helvetica Neue Light</vt:lpstr>
      <vt:lpstr>Lucida Grande</vt:lpstr>
      <vt:lpstr>Monaco</vt:lpstr>
      <vt:lpstr>ヒラギノ角ゴ ProN W3</vt:lpstr>
      <vt:lpstr>Title &amp; Subtitle</vt:lpstr>
      <vt:lpstr>Title &amp; Bullets</vt:lpstr>
      <vt:lpstr>Title &amp; Bullets copy</vt:lpstr>
      <vt:lpstr>Title - Top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Photo - 2 Up Landscape</vt:lpstr>
      <vt:lpstr>Title &amp; Bullets - 2 Column</vt:lpstr>
      <vt:lpstr>Blank</vt:lpstr>
      <vt:lpstr>Photo - Vertical</vt:lpstr>
      <vt:lpstr>Photo - Horizontal</vt:lpstr>
      <vt:lpstr>Title - Center</vt:lpstr>
      <vt:lpstr>Photo - 4 Up</vt:lpstr>
      <vt:lpstr>Measuring transcriptomes with RNA-Seq</vt:lpstr>
      <vt:lpstr>Overview</vt:lpstr>
      <vt:lpstr>Goals for lecture</vt:lpstr>
      <vt:lpstr>Measuring transcription the old way: microarrays</vt:lpstr>
      <vt:lpstr>Advantages of RNA-Seq over microarrays</vt:lpstr>
      <vt:lpstr>RNA-Seq technology</vt:lpstr>
      <vt:lpstr>A generic RNA-Seq protocol</vt:lpstr>
      <vt:lpstr>RNA-Seq data: FASTQ format</vt:lpstr>
      <vt:lpstr>Tasks with RNA-Seq data</vt:lpstr>
      <vt:lpstr>RNA-Seq is a relative abundance measurement technology</vt:lpstr>
      <vt:lpstr>Issues with relative abundance measures</vt:lpstr>
      <vt:lpstr>The basics of quantification with RNA-Seq data</vt:lpstr>
      <vt:lpstr>Length dependence</vt:lpstr>
      <vt:lpstr>Length dependence</vt:lpstr>
      <vt:lpstr>The basics of quantification from RNA-Seq data</vt:lpstr>
      <vt:lpstr>The basics of quantification from RNA-Seq data</vt:lpstr>
      <vt:lpstr>The basics of quantification from RNA-Seq data</vt:lpstr>
      <vt:lpstr>Counts to expression levels</vt:lpstr>
      <vt:lpstr>What if reads do not uniquely map to transcripts?</vt:lpstr>
      <vt:lpstr>Central dogma of molecular biology</vt:lpstr>
      <vt:lpstr>Alternative splicing</vt:lpstr>
      <vt:lpstr>Multi-mapping reads in RNA-Seq</vt:lpstr>
      <vt:lpstr>Distributions of alignment counts</vt:lpstr>
      <vt:lpstr>What if reads do not uniquely map to transcripts?</vt:lpstr>
      <vt:lpstr>Some options for handling multireads</vt:lpstr>
      <vt:lpstr>Rescue method example - Step 1</vt:lpstr>
      <vt:lpstr>Rescue method example - Step 2</vt:lpstr>
      <vt:lpstr>Rescue method example - Step 3</vt:lpstr>
      <vt:lpstr>An observation about the rescue method</vt:lpstr>
      <vt:lpstr>RSEM (RNA-Seq by Expectation-Maximization) - a generative probabilistic model</vt:lpstr>
      <vt:lpstr>RSEM - a generative probabilistic model</vt:lpstr>
      <vt:lpstr>Quantification as maximum likelihood inference</vt:lpstr>
      <vt:lpstr>Approximate inference with read alignments</vt:lpstr>
      <vt:lpstr>EM Algorithm</vt:lpstr>
      <vt:lpstr>HMM Interpretation</vt:lpstr>
      <vt:lpstr>Probabilistically-weighted alignments</vt:lpstr>
      <vt:lpstr>Expected read count visualization</vt:lpstr>
      <vt:lpstr>Improved accuracy over unique and rescue</vt:lpstr>
      <vt:lpstr>Improving accuracy on repetitive genomes: maize</vt:lpstr>
      <vt:lpstr>Finding the optimal read length</vt:lpstr>
      <vt:lpstr>RNA-Seq and RSEM summary</vt:lpstr>
      <vt:lpstr>Recent developments in RNA-Seq </vt:lpstr>
      <vt:lpstr>Public sources of RNA-Seq data</vt:lpstr>
      <vt:lpstr>Goals</vt:lpstr>
      <vt:lpstr>Some motivation</vt:lpstr>
      <vt:lpstr>Axolotl limb regeneration</vt:lpstr>
      <vt:lpstr>Axolotl background</vt:lpstr>
      <vt:lpstr>Challenges with genomic studies of Axolotl</vt:lpstr>
      <vt:lpstr>Prior gene expression studies in Axolotl</vt:lpstr>
      <vt:lpstr>Axolotl experimental setup</vt:lpstr>
      <vt:lpstr>Human-based analysis of axolotl transcription</vt:lpstr>
      <vt:lpstr>The oncogene burst</vt:lpstr>
      <vt:lpstr>Regeneration as controlled cancer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transcriptomes with RNA-Seq</dc:title>
  <dc:subject/>
  <dc:creator>Gitter, Tony</dc:creator>
  <cp:keywords/>
  <dc:description/>
  <cp:lastModifiedBy>Gitter, Tony</cp:lastModifiedBy>
  <cp:revision>74</cp:revision>
  <cp:lastPrinted>2014-03-06T02:35:12Z</cp:lastPrinted>
  <dcterms:modified xsi:type="dcterms:W3CDTF">2018-06-08T19:34:29Z</dcterms:modified>
</cp:coreProperties>
</file>