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621" r:id="rId2"/>
    <p:sldId id="609" r:id="rId3"/>
    <p:sldId id="612" r:id="rId4"/>
    <p:sldId id="615" r:id="rId5"/>
    <p:sldId id="616" r:id="rId6"/>
    <p:sldId id="603" r:id="rId7"/>
    <p:sldId id="591" r:id="rId8"/>
    <p:sldId id="602" r:id="rId9"/>
    <p:sldId id="610" r:id="rId10"/>
    <p:sldId id="604" r:id="rId11"/>
    <p:sldId id="613" r:id="rId12"/>
    <p:sldId id="600" r:id="rId13"/>
    <p:sldId id="614" r:id="rId14"/>
    <p:sldId id="601" r:id="rId15"/>
    <p:sldId id="584" r:id="rId16"/>
    <p:sldId id="587" r:id="rId17"/>
    <p:sldId id="588" r:id="rId18"/>
    <p:sldId id="583" r:id="rId19"/>
    <p:sldId id="590" r:id="rId20"/>
    <p:sldId id="585" r:id="rId21"/>
    <p:sldId id="617" r:id="rId22"/>
    <p:sldId id="586" r:id="rId23"/>
    <p:sldId id="606" r:id="rId24"/>
    <p:sldId id="607" r:id="rId25"/>
    <p:sldId id="608" r:id="rId26"/>
    <p:sldId id="618" r:id="rId27"/>
    <p:sldId id="589" r:id="rId2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99FF"/>
    <a:srgbClr val="66CCFF"/>
    <a:srgbClr val="0066FF"/>
    <a:srgbClr val="009900"/>
    <a:srgbClr val="990099"/>
    <a:srgbClr val="CC0099"/>
    <a:srgbClr val="FF3300"/>
    <a:srgbClr val="0A8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83497" autoAdjust="0"/>
  </p:normalViewPr>
  <p:slideViewPr>
    <p:cSldViewPr>
      <p:cViewPr varScale="1">
        <p:scale>
          <a:sx n="102" d="100"/>
          <a:sy n="102" d="100"/>
        </p:scale>
        <p:origin x="104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4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AB7BDFB-F408-294D-AA5C-9889A0B9E5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78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fld id="{2DED5ABD-2ED1-5443-A1A1-5343908299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36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9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9" charset="0"/>
        <a:ea typeface="ＭＳ Ｐゴシック" pitchFamily="2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9" charset="0"/>
        <a:ea typeface="ＭＳ Ｐゴシック" pitchFamily="2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9" charset="0"/>
        <a:ea typeface="ＭＳ Ｐゴシック" pitchFamily="2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9" charset="0"/>
        <a:ea typeface="ＭＳ Ｐゴシック" pitchFamily="2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9768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2742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3519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6442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0262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3053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658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4605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5685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767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166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8307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088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1299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5734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9690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60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96039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398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134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2335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1961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505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8748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6251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995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22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A1B55-16AB-3F46-B950-020C812506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50AA7-D7F5-5D48-AD7E-F716931129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76200"/>
            <a:ext cx="19621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7340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FDC7-DB09-2A4C-9701-8C3220FE1D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447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581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948CE-B61C-DF44-AF54-192DB21DEE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447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49A3A-B918-AE46-A48F-66FF81F827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2DA06-5757-4745-A46E-60BA26673B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38839-30CA-AF4D-8B9C-97E93DF0BE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A4CE6-EB04-E74B-B63A-B5B0CE78C2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3B109-0688-C241-AA2E-13057B3E27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FB18E-A35C-3843-96E0-396759112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1BD93-ACF4-D14F-B48A-9D6088C723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7A9C0-FCE3-304F-90EE-272F14FF27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0A895-B63C-5446-8C52-C98DD01394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47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47389" y="655110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BA870A-EB2B-6840-B076-4E052E7AF2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29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29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29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29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29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29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29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2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2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2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2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29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29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29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29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2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jpe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jpe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dirty="0"/>
              <a:t>Inferring Models of</a:t>
            </a:r>
            <a:br>
              <a:rPr lang="en-US" dirty="0"/>
            </a:br>
            <a:r>
              <a:rPr lang="en-US" dirty="0" err="1"/>
              <a:t>cis</a:t>
            </a:r>
            <a:r>
              <a:rPr lang="en-US" dirty="0"/>
              <a:t>-Regulatory Modules using Information Theory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dirty="0"/>
              <a:t>BMI/CS 776 </a:t>
            </a:r>
          </a:p>
          <a:p>
            <a:r>
              <a:rPr lang="en-US" dirty="0"/>
              <a:t>www.biostat.wisc.edu/bmi776/</a:t>
            </a:r>
          </a:p>
          <a:p>
            <a:r>
              <a:rPr lang="en-US" dirty="0"/>
              <a:t>Spring 2019</a:t>
            </a:r>
          </a:p>
          <a:p>
            <a:r>
              <a:rPr lang="en-US" dirty="0"/>
              <a:t>Colin Dewey</a:t>
            </a:r>
          </a:p>
          <a:p>
            <a:r>
              <a:rPr lang="en-US" dirty="0" err="1"/>
              <a:t>colin.dewey@wisc.edu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9728" y="661177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These slides, excluding third-party material, are licensed under </a:t>
            </a:r>
            <a:r>
              <a:rPr lang="en-US" sz="1200" dirty="0">
                <a:hlinkClick r:id="rId3"/>
              </a:rPr>
              <a:t>CC BY-NC 4.0</a:t>
            </a:r>
            <a:r>
              <a:rPr lang="en-US" sz="1200" dirty="0"/>
              <a:t> by Mark Craven, Colin Dewey, and Anthony Gitter</a:t>
            </a:r>
          </a:p>
        </p:txBody>
      </p:sp>
    </p:spTree>
    <p:extLst>
      <p:ext uri="{BB962C8B-B14F-4D97-AF65-F5344CB8AC3E}">
        <p14:creationId xmlns:p14="http://schemas.microsoft.com/office/powerpoint/2010/main" val="472815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 sz="3600" dirty="0"/>
              <a:t>Entropy</a:t>
            </a:r>
          </a:p>
        </p:txBody>
      </p:sp>
      <p:sp>
        <p:nvSpPr>
          <p:cNvPr id="849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153400" cy="1616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Entropy is a measure of uncertainty associated with a random variable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Can be interpreted as the expected number of bits required to communicate the value of the variable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graphicFrame>
        <p:nvGraphicFramePr>
          <p:cNvPr id="1085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622628"/>
              </p:ext>
            </p:extLst>
          </p:nvPr>
        </p:nvGraphicFramePr>
        <p:xfrm>
          <a:off x="747713" y="2884488"/>
          <a:ext cx="399097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3" name="Equation" r:id="rId4" imgW="1676160" imgH="457200" progId="Equation.3">
                  <p:embed/>
                </p:oleObj>
              </mc:Choice>
              <mc:Fallback>
                <p:oleObj name="Equation" r:id="rId4" imgW="1676160" imgH="4572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2884488"/>
                        <a:ext cx="3990975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3810000"/>
            <a:ext cx="3175000" cy="30607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220202" y="3200400"/>
            <a:ext cx="2390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entropy function for</a:t>
            </a:r>
          </a:p>
          <a:p>
            <a:r>
              <a:rPr lang="en-US" dirty="0"/>
              <a:t> binary variable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0491" y="6096000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Image from Wikipedia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4419600"/>
          </a:xfrm>
        </p:spPr>
        <p:txBody>
          <a:bodyPr/>
          <a:lstStyle/>
          <a:p>
            <a:r>
              <a:rPr lang="en-US" dirty="0"/>
              <a:t>How is entropy related to </a:t>
            </a:r>
            <a:br>
              <a:rPr lang="en-US" dirty="0"/>
            </a:br>
            <a:r>
              <a:rPr lang="en-US" dirty="0"/>
              <a:t>DNA sequences?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z="4000" dirty="0"/>
              <a:t>Sequence Logos</a:t>
            </a:r>
          </a:p>
        </p:txBody>
      </p:sp>
      <p:sp>
        <p:nvSpPr>
          <p:cNvPr id="546830" name="Rectangle 1038"/>
          <p:cNvSpPr>
            <a:spLocks noChangeArrowheads="1"/>
          </p:cNvSpPr>
          <p:nvPr/>
        </p:nvSpPr>
        <p:spPr bwMode="auto">
          <a:xfrm>
            <a:off x="228600" y="2438400"/>
            <a:ext cx="876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Typically represent a binding site</a:t>
            </a:r>
          </a:p>
          <a:p>
            <a:pPr>
              <a:spcBef>
                <a:spcPct val="20000"/>
              </a:spcBef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Height of each </a:t>
            </a:r>
            <a:r>
              <a:rPr lang="en-US" sz="2400" u="sng" dirty="0"/>
              <a:t>character</a:t>
            </a:r>
            <a:r>
              <a:rPr lang="en-US" sz="2400" dirty="0"/>
              <a:t> </a:t>
            </a:r>
            <a:r>
              <a:rPr lang="en-US" sz="2400" i="1" dirty="0">
                <a:latin typeface="Times" pitchFamily="-111" charset="0"/>
              </a:rPr>
              <a:t>c</a:t>
            </a:r>
            <a:r>
              <a:rPr lang="en-US" sz="2400" dirty="0"/>
              <a:t> is proportional to </a:t>
            </a:r>
            <a:r>
              <a:rPr lang="en-US" sz="2400" i="1" dirty="0">
                <a:latin typeface="Times" pitchFamily="-111" charset="0"/>
              </a:rPr>
              <a:t>P(c)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sp>
        <p:nvSpPr>
          <p:cNvPr id="546835" name="Rectangle 1043"/>
          <p:cNvSpPr>
            <a:spLocks noChangeArrowheads="1"/>
          </p:cNvSpPr>
          <p:nvPr/>
        </p:nvSpPr>
        <p:spPr bwMode="auto">
          <a:xfrm>
            <a:off x="304800" y="602615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pic>
        <p:nvPicPr>
          <p:cNvPr id="8" name="Picture 7" descr="frequency_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27355"/>
            <a:ext cx="4419600" cy="122188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25" name="Rectangle 1033"/>
          <p:cNvSpPr>
            <a:spLocks noGrp="1" noChangeArrowheads="1"/>
          </p:cNvSpPr>
          <p:nvPr>
            <p:ph type="body" idx="1"/>
          </p:nvPr>
        </p:nvSpPr>
        <p:spPr>
          <a:xfrm>
            <a:off x="304800" y="2819400"/>
            <a:ext cx="8534400" cy="990600"/>
          </a:xfrm>
          <a:noFill/>
          <a:ln/>
        </p:spPr>
        <p:txBody>
          <a:bodyPr/>
          <a:lstStyle/>
          <a:p>
            <a:r>
              <a:rPr lang="en-US" dirty="0"/>
              <a:t>H</a:t>
            </a:r>
            <a:r>
              <a:rPr lang="en-US" sz="2400" dirty="0"/>
              <a:t>eight of </a:t>
            </a:r>
            <a:r>
              <a:rPr lang="en-US" sz="2400" u="sng" dirty="0"/>
              <a:t>logo</a:t>
            </a:r>
            <a:r>
              <a:rPr lang="en-US" sz="2400" dirty="0"/>
              <a:t> at a given position determined by decrease in entropy (from maximum possible)</a:t>
            </a:r>
          </a:p>
        </p:txBody>
      </p:sp>
      <p:graphicFrame>
        <p:nvGraphicFramePr>
          <p:cNvPr id="546823" name="Object 10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006125"/>
              </p:ext>
            </p:extLst>
          </p:nvPr>
        </p:nvGraphicFramePr>
        <p:xfrm>
          <a:off x="1093788" y="3640138"/>
          <a:ext cx="629920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70" name="Equation" r:id="rId4" imgW="2819160" imgH="482400" progId="Equation.3">
                  <p:embed/>
                </p:oleObj>
              </mc:Choice>
              <mc:Fallback>
                <p:oleObj name="Equation" r:id="rId4" imgW="281916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3640138"/>
                        <a:ext cx="6299200" cy="1109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37"/>
          <p:cNvGrpSpPr>
            <a:grpSpLocks/>
          </p:cNvGrpSpPr>
          <p:nvPr/>
        </p:nvGrpSpPr>
        <p:grpSpPr bwMode="auto">
          <a:xfrm>
            <a:off x="1408113" y="685800"/>
            <a:ext cx="5754687" cy="1866900"/>
            <a:chOff x="887" y="528"/>
            <a:chExt cx="3625" cy="1176"/>
          </a:xfrm>
        </p:grpSpPr>
        <p:pic>
          <p:nvPicPr>
            <p:cNvPr id="546827" name="Picture 1035" descr="CAP-bindi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87" y="576"/>
              <a:ext cx="3625" cy="1128"/>
            </a:xfrm>
            <a:prstGeom prst="rect">
              <a:avLst/>
            </a:prstGeom>
            <a:noFill/>
          </p:spPr>
        </p:pic>
        <p:sp>
          <p:nvSpPr>
            <p:cNvPr id="546828" name="Rectangle 1036"/>
            <p:cNvSpPr>
              <a:spLocks noChangeArrowheads="1"/>
            </p:cNvSpPr>
            <p:nvPr/>
          </p:nvSpPr>
          <p:spPr bwMode="auto">
            <a:xfrm>
              <a:off x="2160" y="528"/>
              <a:ext cx="1152" cy="240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 type="none" w="med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6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z="4000" dirty="0"/>
              <a:t>Sequence Logos</a:t>
            </a:r>
          </a:p>
        </p:txBody>
      </p:sp>
      <p:sp>
        <p:nvSpPr>
          <p:cNvPr id="546832" name="Text Box 1040"/>
          <p:cNvSpPr txBox="1">
            <a:spLocks noChangeArrowheads="1"/>
          </p:cNvSpPr>
          <p:nvPr/>
        </p:nvSpPr>
        <p:spPr bwMode="auto">
          <a:xfrm>
            <a:off x="5638800" y="4791075"/>
            <a:ext cx="31781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# of characters in alphabet</a:t>
            </a:r>
          </a:p>
        </p:txBody>
      </p:sp>
      <p:sp>
        <p:nvSpPr>
          <p:cNvPr id="546837" name="Freeform 1045"/>
          <p:cNvSpPr>
            <a:spLocks/>
          </p:cNvSpPr>
          <p:nvPr/>
        </p:nvSpPr>
        <p:spPr bwMode="auto">
          <a:xfrm>
            <a:off x="4114800" y="4578350"/>
            <a:ext cx="1524000" cy="381000"/>
          </a:xfrm>
          <a:custGeom>
            <a:avLst/>
            <a:gdLst/>
            <a:ahLst/>
            <a:cxnLst>
              <a:cxn ang="0">
                <a:pos x="960" y="240"/>
              </a:cxn>
              <a:cxn ang="0">
                <a:pos x="240" y="192"/>
              </a:cxn>
              <a:cxn ang="0">
                <a:pos x="0" y="0"/>
              </a:cxn>
            </a:cxnLst>
            <a:rect l="0" t="0" r="r" b="b"/>
            <a:pathLst>
              <a:path w="960" h="240">
                <a:moveTo>
                  <a:pt x="960" y="240"/>
                </a:moveTo>
                <a:cubicBezTo>
                  <a:pt x="680" y="236"/>
                  <a:pt x="400" y="232"/>
                  <a:pt x="240" y="192"/>
                </a:cubicBezTo>
                <a:cubicBezTo>
                  <a:pt x="80" y="152"/>
                  <a:pt x="40" y="76"/>
                  <a:pt x="0" y="0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4874666"/>
            <a:ext cx="2057400" cy="198333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91248" y="5039248"/>
            <a:ext cx="457200" cy="685800"/>
            <a:chOff x="1828800" y="5029200"/>
            <a:chExt cx="457200" cy="6858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1828800" y="5029200"/>
              <a:ext cx="457200" cy="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sm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1828800" y="5715000"/>
              <a:ext cx="457200" cy="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sm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16200000">
              <a:off x="1710316" y="5372100"/>
              <a:ext cx="685800" cy="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sm"/>
            </a:ln>
            <a:effectLst/>
          </p:spPr>
        </p:cxnSp>
      </p:grpSp>
      <p:sp>
        <p:nvSpPr>
          <p:cNvPr id="17" name="Text Box 1040"/>
          <p:cNvSpPr txBox="1">
            <a:spLocks noChangeArrowheads="1"/>
          </p:cNvSpPr>
          <p:nvPr/>
        </p:nvSpPr>
        <p:spPr bwMode="auto">
          <a:xfrm>
            <a:off x="2327256" y="5154076"/>
            <a:ext cx="2435282" cy="40011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decrease in entropy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 sz="3600"/>
              <a:t>Mutual Information</a:t>
            </a: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914343"/>
              </p:ext>
            </p:extLst>
          </p:nvPr>
        </p:nvGraphicFramePr>
        <p:xfrm>
          <a:off x="2755900" y="4327525"/>
          <a:ext cx="483552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8" name="Equation" r:id="rId4" imgW="2031840" imgH="457200" progId="Equation.3">
                  <p:embed/>
                </p:oleObj>
              </mc:Choice>
              <mc:Fallback>
                <p:oleObj name="Equation" r:id="rId4" imgW="2031840" imgH="4572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4327525"/>
                        <a:ext cx="4835525" cy="111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162240"/>
              </p:ext>
            </p:extLst>
          </p:nvPr>
        </p:nvGraphicFramePr>
        <p:xfrm>
          <a:off x="1411288" y="3706813"/>
          <a:ext cx="46593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9" name="Equation" r:id="rId6" imgW="1815840" imgH="203040" progId="Equation.3">
                  <p:embed/>
                </p:oleObj>
              </mc:Choice>
              <mc:Fallback>
                <p:oleObj name="Equation" r:id="rId6" imgW="1815840" imgH="20304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288" y="3706813"/>
                        <a:ext cx="465931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1" name="Rectangle 11"/>
          <p:cNvSpPr>
            <a:spLocks noChangeArrowheads="1"/>
          </p:cNvSpPr>
          <p:nvPr/>
        </p:nvSpPr>
        <p:spPr bwMode="auto">
          <a:xfrm>
            <a:off x="533400" y="1203325"/>
            <a:ext cx="8153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i="1" dirty="0"/>
              <a:t>Mutual information</a:t>
            </a:r>
            <a:r>
              <a:rPr lang="en-US" sz="2400" dirty="0"/>
              <a:t> quantifies how much knowing the value of one variable tells about the value of another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28389" y="2667000"/>
            <a:ext cx="1610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entropy of 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95953" y="2286000"/>
            <a:ext cx="2109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entropy of M</a:t>
            </a:r>
          </a:p>
          <a:p>
            <a:r>
              <a:rPr lang="en-US" dirty="0">
                <a:solidFill>
                  <a:schemeClr val="accent1"/>
                </a:solidFill>
              </a:rPr>
              <a:t>conditioned on C</a:t>
            </a:r>
          </a:p>
        </p:txBody>
      </p:sp>
      <p:cxnSp>
        <p:nvCxnSpPr>
          <p:cNvPr id="14" name="Straight Arrow Connector 13"/>
          <p:cNvCxnSpPr>
            <a:stCxn id="11" idx="2"/>
          </p:cNvCxnSpPr>
          <p:nvPr/>
        </p:nvCxnSpPr>
        <p:spPr bwMode="auto">
          <a:xfrm rot="16200000" flipH="1">
            <a:off x="3069097" y="3231508"/>
            <a:ext cx="590490" cy="261694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6" name="Straight Arrow Connector 15"/>
          <p:cNvCxnSpPr>
            <a:stCxn id="12" idx="2"/>
          </p:cNvCxnSpPr>
          <p:nvPr/>
        </p:nvCxnSpPr>
        <p:spPr bwMode="auto">
          <a:xfrm rot="5400000">
            <a:off x="4980520" y="2990319"/>
            <a:ext cx="666690" cy="673824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5" descr="fi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9313" y="76200"/>
            <a:ext cx="567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733800" cy="762000"/>
          </a:xfrm>
        </p:spPr>
        <p:txBody>
          <a:bodyPr/>
          <a:lstStyle/>
          <a:p>
            <a:r>
              <a:rPr lang="en-US" sz="3600" dirty="0"/>
              <a:t>FIRE</a:t>
            </a:r>
            <a:br>
              <a:rPr lang="en-US" sz="3600" dirty="0"/>
            </a:br>
            <a:r>
              <a:rPr lang="en-US" sz="1600" dirty="0" err="1"/>
              <a:t>Elemento</a:t>
            </a:r>
            <a:r>
              <a:rPr lang="en-US" sz="1600" dirty="0"/>
              <a:t> et al., </a:t>
            </a:r>
            <a:r>
              <a:rPr lang="en-US" sz="1600" i="1" dirty="0"/>
              <a:t>Molecular Cell </a:t>
            </a:r>
            <a:r>
              <a:rPr lang="en-US" sz="1600" dirty="0"/>
              <a:t>2007</a:t>
            </a:r>
          </a:p>
        </p:txBody>
      </p:sp>
      <p:sp>
        <p:nvSpPr>
          <p:cNvPr id="8294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-69573" y="1066800"/>
            <a:ext cx="3657600" cy="2819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/>
              <a:t>F</a:t>
            </a:r>
            <a:r>
              <a:rPr lang="en-US" sz="2000" dirty="0"/>
              <a:t>inding </a:t>
            </a:r>
            <a:r>
              <a:rPr lang="en-US" sz="2000" b="1" dirty="0"/>
              <a:t>I</a:t>
            </a:r>
            <a:r>
              <a:rPr lang="en-US" sz="2000" dirty="0"/>
              <a:t>nformative </a:t>
            </a:r>
            <a:r>
              <a:rPr lang="en-US" sz="2000" b="1" dirty="0"/>
              <a:t>R</a:t>
            </a:r>
            <a:r>
              <a:rPr lang="en-US" sz="2000" dirty="0"/>
              <a:t>egulatory </a:t>
            </a:r>
            <a:r>
              <a:rPr lang="en-US" sz="2000" b="1" dirty="0"/>
              <a:t>E</a:t>
            </a:r>
            <a:r>
              <a:rPr lang="en-US" sz="2000" dirty="0"/>
              <a:t>lements (FIRE)</a:t>
            </a:r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/>
              <a:t>Given</a:t>
            </a:r>
            <a:r>
              <a:rPr lang="en-US" sz="2000" dirty="0"/>
              <a:t> a set of sequences grouped into clusters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Find</a:t>
            </a:r>
            <a:r>
              <a:rPr lang="en-US" sz="2000" dirty="0"/>
              <a:t> motifs, and relationships, that have high </a:t>
            </a:r>
            <a:r>
              <a:rPr lang="en-US" sz="2000" i="1" dirty="0"/>
              <a:t>mutual information</a:t>
            </a:r>
            <a:r>
              <a:rPr lang="en-US" sz="2000" dirty="0"/>
              <a:t> with the clusters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Applicable when sequences have continuous values instead of cluster labels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 sz="3600" dirty="0"/>
              <a:t>Mutual Information in FIRE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616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 can compute the mutual information between a motif and the clusters as follows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846997"/>
              </p:ext>
            </p:extLst>
          </p:nvPr>
        </p:nvGraphicFramePr>
        <p:xfrm>
          <a:off x="1258888" y="2347913"/>
          <a:ext cx="6246812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9" name="Equation" r:id="rId4" imgW="2438280" imgH="431640" progId="Equation.3">
                  <p:embed/>
                </p:oleObj>
              </mc:Choice>
              <mc:Fallback>
                <p:oleObj name="Equation" r:id="rId4" imgW="2438280" imgH="431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347913"/>
                        <a:ext cx="6246812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1828800" y="4038600"/>
            <a:ext cx="6099175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" pitchFamily="-111" charset="0"/>
              </a:rPr>
              <a:t>m=</a:t>
            </a:r>
            <a:r>
              <a:rPr lang="en-US" sz="2400">
                <a:latin typeface="Times" pitchFamily="-111" charset="0"/>
              </a:rPr>
              <a:t>0, 1</a:t>
            </a:r>
            <a:r>
              <a:rPr lang="en-US" sz="2400"/>
              <a:t> represent absence/presence of motif</a:t>
            </a:r>
          </a:p>
        </p:txBody>
      </p:sp>
      <p:sp>
        <p:nvSpPr>
          <p:cNvPr id="87046" name="Text Box 7"/>
          <p:cNvSpPr txBox="1">
            <a:spLocks noChangeArrowheads="1"/>
          </p:cNvSpPr>
          <p:nvPr/>
        </p:nvSpPr>
        <p:spPr bwMode="auto">
          <a:xfrm>
            <a:off x="1828800" y="4751388"/>
            <a:ext cx="4376738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Times" pitchFamily="-111" charset="0"/>
              </a:rPr>
              <a:t>c </a:t>
            </a:r>
            <a:r>
              <a:rPr lang="en-US" sz="2400"/>
              <a:t>ranges over the cluster labels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 sz="3600"/>
              <a:t>Finding Motifs in FIRE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08125"/>
            <a:ext cx="8153400" cy="1616075"/>
          </a:xfrm>
        </p:spPr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en-US" dirty="0"/>
              <a:t>Motifs are represented by regular expressions; initially each motif is represented by a strict </a:t>
            </a:r>
            <a:r>
              <a:rPr lang="en-US" i="1" dirty="0"/>
              <a:t>k</a:t>
            </a:r>
            <a:r>
              <a:rPr lang="en-US" dirty="0"/>
              <a:t>-</a:t>
            </a:r>
            <a:r>
              <a:rPr lang="en-US" dirty="0" err="1"/>
              <a:t>mer</a:t>
            </a:r>
            <a:r>
              <a:rPr lang="en-US" dirty="0"/>
              <a:t> (e.g. </a:t>
            </a:r>
            <a:r>
              <a:rPr lang="en-US" dirty="0">
                <a:solidFill>
                  <a:srgbClr val="009900"/>
                </a:solidFill>
              </a:rPr>
              <a:t>TCCGTAC</a:t>
            </a:r>
            <a:r>
              <a:rPr lang="en-US" dirty="0"/>
              <a:t>)</a:t>
            </a:r>
          </a:p>
          <a:p>
            <a:pPr marL="381000" indent="-381000">
              <a:lnSpc>
                <a:spcPct val="90000"/>
              </a:lnSpc>
            </a:pPr>
            <a:endParaRPr lang="en-US" dirty="0"/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US" dirty="0"/>
              <a:t>Test all </a:t>
            </a:r>
            <a:r>
              <a:rPr lang="en-US" i="1" dirty="0"/>
              <a:t>k</a:t>
            </a:r>
            <a:r>
              <a:rPr lang="en-US" dirty="0"/>
              <a:t>-</a:t>
            </a:r>
            <a:r>
              <a:rPr lang="en-US" dirty="0" err="1"/>
              <a:t>mers</a:t>
            </a:r>
            <a:r>
              <a:rPr lang="en-US" dirty="0"/>
              <a:t> (</a:t>
            </a:r>
            <a:r>
              <a:rPr lang="en-US" i="1" dirty="0"/>
              <a:t>k</a:t>
            </a:r>
            <a:r>
              <a:rPr lang="en-US" dirty="0"/>
              <a:t>=7 by default) to see which have significant mutual information with the cluster label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US" dirty="0"/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US" dirty="0"/>
              <a:t>Filter </a:t>
            </a:r>
            <a:r>
              <a:rPr lang="en-US" i="1" dirty="0"/>
              <a:t>k</a:t>
            </a:r>
            <a:r>
              <a:rPr lang="en-US" dirty="0"/>
              <a:t>-</a:t>
            </a:r>
            <a:r>
              <a:rPr lang="en-US" dirty="0" err="1"/>
              <a:t>mers</a:t>
            </a:r>
            <a:r>
              <a:rPr lang="en-US" dirty="0"/>
              <a:t> using a significance test to obtain motif seeds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US" dirty="0"/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US" dirty="0"/>
              <a:t>Generalize each motif seed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US" dirty="0"/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US" dirty="0"/>
              <a:t>Filter motifs using a significance test</a:t>
            </a:r>
          </a:p>
          <a:p>
            <a:pPr marL="381000" indent="-381000">
              <a:lnSpc>
                <a:spcPct val="90000"/>
              </a:lnSpc>
            </a:pPr>
            <a:endParaRPr lang="en-US" dirty="0"/>
          </a:p>
          <a:p>
            <a:pPr marL="381000" indent="-381000"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762000"/>
          </a:xfrm>
        </p:spPr>
        <p:txBody>
          <a:bodyPr/>
          <a:lstStyle/>
          <a:p>
            <a:r>
              <a:rPr lang="en-US" sz="3600"/>
              <a:t>Key Step in Generalizing a Motif in FIRE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534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Randomly pick a position in the motif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Generalize in all ways consistent with current value at position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Score each by computing mutual information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Retain the best generalization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3600450" y="3276600"/>
            <a:ext cx="165735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A811C"/>
                </a:solidFill>
              </a:rPr>
              <a:t>TCC</a:t>
            </a:r>
            <a:r>
              <a:rPr lang="en-US" sz="2400" dirty="0">
                <a:solidFill>
                  <a:schemeClr val="accent1"/>
                </a:solidFill>
              </a:rPr>
              <a:t>G</a:t>
            </a:r>
            <a:r>
              <a:rPr lang="en-US" sz="2400" dirty="0">
                <a:solidFill>
                  <a:srgbClr val="0A811C"/>
                </a:solidFill>
              </a:rPr>
              <a:t>TAC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3363913" y="4724400"/>
            <a:ext cx="2046287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A811C"/>
                </a:solidFill>
              </a:rPr>
              <a:t>TCC</a:t>
            </a:r>
            <a:r>
              <a:rPr lang="en-US" sz="2400">
                <a:solidFill>
                  <a:schemeClr val="accent1"/>
                </a:solidFill>
              </a:rPr>
              <a:t>[CG]</a:t>
            </a:r>
            <a:r>
              <a:rPr lang="en-US" sz="2400">
                <a:solidFill>
                  <a:srgbClr val="0A811C"/>
                </a:solidFill>
              </a:rPr>
              <a:t>TAC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304800" y="4191000"/>
            <a:ext cx="2030413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A811C"/>
                </a:solidFill>
              </a:rPr>
              <a:t>TCC</a:t>
            </a:r>
            <a:r>
              <a:rPr lang="en-US" sz="2400">
                <a:solidFill>
                  <a:schemeClr val="accent1"/>
                </a:solidFill>
              </a:rPr>
              <a:t>[AG]</a:t>
            </a:r>
            <a:r>
              <a:rPr lang="en-US" sz="2400">
                <a:solidFill>
                  <a:srgbClr val="0A811C"/>
                </a:solidFill>
              </a:rPr>
              <a:t>TAC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6597650" y="4191000"/>
            <a:ext cx="201295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A811C"/>
                </a:solidFill>
              </a:rPr>
              <a:t>TCC</a:t>
            </a:r>
            <a:r>
              <a:rPr lang="en-US" sz="2400">
                <a:solidFill>
                  <a:schemeClr val="accent1"/>
                </a:solidFill>
              </a:rPr>
              <a:t>[GT]</a:t>
            </a:r>
            <a:r>
              <a:rPr lang="en-US" sz="2400">
                <a:solidFill>
                  <a:srgbClr val="0A811C"/>
                </a:solidFill>
              </a:rPr>
              <a:t>TAC</a:t>
            </a: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6477000" y="4953000"/>
            <a:ext cx="2233613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A811C"/>
                </a:solidFill>
              </a:rPr>
              <a:t>TCC</a:t>
            </a:r>
            <a:r>
              <a:rPr lang="en-US" sz="2400">
                <a:solidFill>
                  <a:schemeClr val="accent1"/>
                </a:solidFill>
              </a:rPr>
              <a:t>[CGT]</a:t>
            </a:r>
            <a:r>
              <a:rPr lang="en-US" sz="2400">
                <a:solidFill>
                  <a:srgbClr val="0A811C"/>
                </a:solidFill>
              </a:rPr>
              <a:t>TAC</a:t>
            </a: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304800" y="4876800"/>
            <a:ext cx="2249488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A811C"/>
                </a:solidFill>
              </a:rPr>
              <a:t>TCC</a:t>
            </a:r>
            <a:r>
              <a:rPr lang="en-US" sz="2400">
                <a:solidFill>
                  <a:schemeClr val="accent1"/>
                </a:solidFill>
              </a:rPr>
              <a:t>[ACG]</a:t>
            </a:r>
            <a:r>
              <a:rPr lang="en-US" sz="2400">
                <a:solidFill>
                  <a:srgbClr val="0A811C"/>
                </a:solidFill>
              </a:rPr>
              <a:t>TAC</a:t>
            </a:r>
          </a:p>
        </p:txBody>
      </p:sp>
      <p:sp>
        <p:nvSpPr>
          <p:cNvPr id="91146" name="Rectangle 11"/>
          <p:cNvSpPr>
            <a:spLocks noChangeArrowheads="1"/>
          </p:cNvSpPr>
          <p:nvPr/>
        </p:nvSpPr>
        <p:spPr bwMode="auto">
          <a:xfrm>
            <a:off x="5105400" y="5638800"/>
            <a:ext cx="221615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A811C"/>
                </a:solidFill>
              </a:rPr>
              <a:t>TCC</a:t>
            </a:r>
            <a:r>
              <a:rPr lang="en-US" sz="2400">
                <a:solidFill>
                  <a:schemeClr val="accent1"/>
                </a:solidFill>
              </a:rPr>
              <a:t>[AGT]</a:t>
            </a:r>
            <a:r>
              <a:rPr lang="en-US" sz="2400">
                <a:solidFill>
                  <a:srgbClr val="0A811C"/>
                </a:solidFill>
              </a:rPr>
              <a:t>TAC</a:t>
            </a:r>
          </a:p>
        </p:txBody>
      </p:sp>
      <p:sp>
        <p:nvSpPr>
          <p:cNvPr id="91147" name="Rectangle 12"/>
          <p:cNvSpPr>
            <a:spLocks noChangeArrowheads="1"/>
          </p:cNvSpPr>
          <p:nvPr/>
        </p:nvSpPr>
        <p:spPr bwMode="auto">
          <a:xfrm>
            <a:off x="685800" y="6096000"/>
            <a:ext cx="2436813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A811C"/>
                </a:solidFill>
              </a:rPr>
              <a:t>TCC</a:t>
            </a:r>
            <a:r>
              <a:rPr lang="en-US" sz="2400">
                <a:solidFill>
                  <a:schemeClr val="accent1"/>
                </a:solidFill>
              </a:rPr>
              <a:t>[ACGT]</a:t>
            </a:r>
            <a:r>
              <a:rPr lang="en-US" sz="2400">
                <a:solidFill>
                  <a:srgbClr val="0A811C"/>
                </a:solidFill>
              </a:rPr>
              <a:t>TAC</a:t>
            </a:r>
          </a:p>
        </p:txBody>
      </p:sp>
      <p:cxnSp>
        <p:nvCxnSpPr>
          <p:cNvPr id="91148" name="AutoShape 13"/>
          <p:cNvCxnSpPr>
            <a:cxnSpLocks noChangeShapeType="1"/>
            <a:stCxn id="91140" idx="2"/>
            <a:endCxn id="91142" idx="0"/>
          </p:cNvCxnSpPr>
          <p:nvPr/>
        </p:nvCxnSpPr>
        <p:spPr bwMode="auto">
          <a:xfrm flipH="1">
            <a:off x="1320800" y="3733800"/>
            <a:ext cx="3108325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</p:cxnSp>
      <p:cxnSp>
        <p:nvCxnSpPr>
          <p:cNvPr id="91149" name="AutoShape 14"/>
          <p:cNvCxnSpPr>
            <a:cxnSpLocks noChangeShapeType="1"/>
            <a:stCxn id="91140" idx="2"/>
            <a:endCxn id="91141" idx="0"/>
          </p:cNvCxnSpPr>
          <p:nvPr/>
        </p:nvCxnSpPr>
        <p:spPr bwMode="auto">
          <a:xfrm flipH="1">
            <a:off x="4387850" y="3733800"/>
            <a:ext cx="41275" cy="990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</p:cxnSp>
      <p:cxnSp>
        <p:nvCxnSpPr>
          <p:cNvPr id="91150" name="AutoShape 15"/>
          <p:cNvCxnSpPr>
            <a:cxnSpLocks noChangeShapeType="1"/>
            <a:stCxn id="91140" idx="2"/>
            <a:endCxn id="91143" idx="0"/>
          </p:cNvCxnSpPr>
          <p:nvPr/>
        </p:nvCxnSpPr>
        <p:spPr bwMode="auto">
          <a:xfrm>
            <a:off x="4429125" y="3733800"/>
            <a:ext cx="31750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</p:cxnSp>
      <p:cxnSp>
        <p:nvCxnSpPr>
          <p:cNvPr id="91151" name="AutoShape 16"/>
          <p:cNvCxnSpPr>
            <a:cxnSpLocks noChangeShapeType="1"/>
            <a:stCxn id="91140" idx="2"/>
            <a:endCxn id="91145" idx="0"/>
          </p:cNvCxnSpPr>
          <p:nvPr/>
        </p:nvCxnSpPr>
        <p:spPr bwMode="auto">
          <a:xfrm flipH="1">
            <a:off x="1430338" y="3733800"/>
            <a:ext cx="2998787" cy="1143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</p:cxnSp>
      <p:cxnSp>
        <p:nvCxnSpPr>
          <p:cNvPr id="91152" name="AutoShape 17"/>
          <p:cNvCxnSpPr>
            <a:cxnSpLocks noChangeShapeType="1"/>
            <a:stCxn id="91140" idx="2"/>
            <a:endCxn id="91144" idx="0"/>
          </p:cNvCxnSpPr>
          <p:nvPr/>
        </p:nvCxnSpPr>
        <p:spPr bwMode="auto">
          <a:xfrm>
            <a:off x="4429125" y="3733800"/>
            <a:ext cx="3165475" cy="1219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</p:cxnSp>
      <p:cxnSp>
        <p:nvCxnSpPr>
          <p:cNvPr id="91153" name="AutoShape 18"/>
          <p:cNvCxnSpPr>
            <a:cxnSpLocks noChangeShapeType="1"/>
            <a:stCxn id="91140" idx="2"/>
            <a:endCxn id="91147" idx="0"/>
          </p:cNvCxnSpPr>
          <p:nvPr/>
        </p:nvCxnSpPr>
        <p:spPr bwMode="auto">
          <a:xfrm flipH="1">
            <a:off x="1905000" y="3733800"/>
            <a:ext cx="2524125" cy="2362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</p:cxnSp>
      <p:cxnSp>
        <p:nvCxnSpPr>
          <p:cNvPr id="91154" name="AutoShape 19"/>
          <p:cNvCxnSpPr>
            <a:cxnSpLocks noChangeShapeType="1"/>
            <a:stCxn id="91140" idx="2"/>
          </p:cNvCxnSpPr>
          <p:nvPr/>
        </p:nvCxnSpPr>
        <p:spPr bwMode="auto">
          <a:xfrm>
            <a:off x="4429125" y="3733800"/>
            <a:ext cx="1743075" cy="1828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6573" y="2933700"/>
            <a:ext cx="1600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 or G in this position</a:t>
            </a:r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 bwMode="auto">
          <a:xfrm>
            <a:off x="1186673" y="3641586"/>
            <a:ext cx="25738" cy="587514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en-US" sz="3600"/>
              <a:t>Generalizing a Motif in FIRE</a:t>
            </a:r>
          </a:p>
        </p:txBody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53400" cy="91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given</a:t>
            </a:r>
            <a:r>
              <a:rPr lang="en-US" sz="2000"/>
              <a:t>: </a:t>
            </a:r>
            <a:r>
              <a:rPr lang="en-US" sz="2000" i="1"/>
              <a:t>k</a:t>
            </a:r>
            <a:r>
              <a:rPr lang="en-US" sz="2000"/>
              <a:t>-mer, </a:t>
            </a:r>
            <a:r>
              <a:rPr lang="en-US" sz="2000" i="1"/>
              <a:t>n</a:t>
            </a: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i="1"/>
              <a:t>best</a:t>
            </a:r>
            <a:r>
              <a:rPr lang="en-US" sz="2000"/>
              <a:t> </a:t>
            </a:r>
            <a:r>
              <a:rPr lang="en-US" sz="2000">
                <a:sym typeface="Symbol" pitchFamily="-111" charset="2"/>
              </a:rPr>
              <a:t></a:t>
            </a:r>
            <a:r>
              <a:rPr lang="en-US" sz="2000"/>
              <a:t> null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repeat </a:t>
            </a:r>
            <a:r>
              <a:rPr lang="en-US" sz="2000" i="1"/>
              <a:t>n</a:t>
            </a:r>
            <a:r>
              <a:rPr lang="en-US" sz="2000"/>
              <a:t> times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     motif </a:t>
            </a:r>
            <a:r>
              <a:rPr lang="en-US" sz="2000">
                <a:sym typeface="Symbol" pitchFamily="-111" charset="2"/>
              </a:rPr>
              <a:t></a:t>
            </a:r>
            <a:r>
              <a:rPr lang="en-US" sz="2000"/>
              <a:t> </a:t>
            </a:r>
            <a:r>
              <a:rPr lang="en-US" sz="2000" i="1"/>
              <a:t>k</a:t>
            </a:r>
            <a:r>
              <a:rPr lang="en-US" sz="2000"/>
              <a:t>-mer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     repeat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          </a:t>
            </a:r>
            <a:r>
              <a:rPr lang="en-US" sz="2000" i="1"/>
              <a:t>motif</a:t>
            </a:r>
            <a:r>
              <a:rPr lang="en-US" sz="2000"/>
              <a:t> </a:t>
            </a:r>
            <a:r>
              <a:rPr lang="en-US" sz="2000">
                <a:sym typeface="Symbol" pitchFamily="-111" charset="2"/>
              </a:rPr>
              <a:t></a:t>
            </a:r>
            <a:r>
              <a:rPr lang="en-US" sz="2000"/>
              <a:t> GeneralizePosition(</a:t>
            </a:r>
            <a:r>
              <a:rPr lang="en-US" sz="2000" i="1"/>
              <a:t>motif</a:t>
            </a:r>
            <a:r>
              <a:rPr lang="en-US" sz="2000"/>
              <a:t>)    // shown on previous slide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     until convergence (no improvement at any position)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     if score(</a:t>
            </a:r>
            <a:r>
              <a:rPr lang="en-US" sz="2000" i="1"/>
              <a:t>motif</a:t>
            </a:r>
            <a:r>
              <a:rPr lang="en-US" sz="2000"/>
              <a:t>) &gt; score(</a:t>
            </a:r>
            <a:r>
              <a:rPr lang="en-US" sz="2000" i="1"/>
              <a:t>best</a:t>
            </a:r>
            <a:r>
              <a:rPr lang="en-US" sz="200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            </a:t>
            </a:r>
            <a:r>
              <a:rPr lang="en-US" sz="2000" i="1"/>
              <a:t>best</a:t>
            </a:r>
            <a:r>
              <a:rPr lang="en-US" sz="2000"/>
              <a:t> </a:t>
            </a:r>
            <a:r>
              <a:rPr lang="en-US" sz="2000">
                <a:sym typeface="Symbol" pitchFamily="-111" charset="2"/>
              </a:rPr>
              <a:t></a:t>
            </a:r>
            <a:r>
              <a:rPr lang="en-US" sz="2000"/>
              <a:t> </a:t>
            </a:r>
            <a:r>
              <a:rPr lang="en-US" sz="2000" i="1"/>
              <a:t>motif</a:t>
            </a: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/>
              <a:t>return</a:t>
            </a:r>
            <a:r>
              <a:rPr lang="en-US" sz="2000"/>
              <a:t>: </a:t>
            </a:r>
            <a:r>
              <a:rPr lang="en-US" sz="2000" i="1"/>
              <a:t>best</a:t>
            </a: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   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Biological question</a:t>
            </a:r>
          </a:p>
          <a:p>
            <a:pPr lvl="1"/>
            <a:r>
              <a:rPr lang="en-US" dirty="0"/>
              <a:t>What is causing differential gene expression?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Goal</a:t>
            </a:r>
          </a:p>
          <a:p>
            <a:pPr lvl="1"/>
            <a:r>
              <a:rPr lang="en-US" dirty="0"/>
              <a:t>Find regulatory motifs in the DNA sequence</a:t>
            </a:r>
          </a:p>
          <a:p>
            <a:endParaRPr lang="en-US" dirty="0"/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FIRE (Finding Informative Regulatory Elements)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762000"/>
          </a:xfrm>
        </p:spPr>
        <p:txBody>
          <a:bodyPr/>
          <a:lstStyle/>
          <a:p>
            <a:r>
              <a:rPr lang="en-US" sz="3600"/>
              <a:t>Generalizing a Motif in FIRE: Example</a:t>
            </a:r>
          </a:p>
        </p:txBody>
      </p:sp>
      <p:pic>
        <p:nvPicPr>
          <p:cNvPr id="95235" name="Picture 3" descr="fire-mo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38200"/>
            <a:ext cx="7162800" cy="60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76200" y="6507163"/>
            <a:ext cx="3454400" cy="274637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Figure from </a:t>
            </a:r>
            <a:r>
              <a:rPr lang="en-US" sz="1200" dirty="0" err="1">
                <a:solidFill>
                  <a:schemeClr val="accent1"/>
                </a:solidFill>
              </a:rPr>
              <a:t>Elemento</a:t>
            </a:r>
            <a:r>
              <a:rPr lang="en-US" sz="1200" dirty="0">
                <a:solidFill>
                  <a:schemeClr val="accent1"/>
                </a:solidFill>
              </a:rPr>
              <a:t> et al. </a:t>
            </a:r>
            <a:r>
              <a:rPr lang="en-US" sz="1200" i="1" dirty="0">
                <a:solidFill>
                  <a:schemeClr val="accent1"/>
                </a:solidFill>
              </a:rPr>
              <a:t>Molecular Cell</a:t>
            </a:r>
            <a:r>
              <a:rPr lang="en-US" sz="1200" dirty="0">
                <a:solidFill>
                  <a:schemeClr val="accent1"/>
                </a:solidFill>
              </a:rPr>
              <a:t> 2007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762000"/>
          </a:xfrm>
        </p:spPr>
        <p:txBody>
          <a:bodyPr/>
          <a:lstStyle/>
          <a:p>
            <a:r>
              <a:rPr lang="en-US" sz="3600" dirty="0"/>
              <a:t>Avoiding Redundant Motifs</a:t>
            </a:r>
          </a:p>
        </p:txBody>
      </p:sp>
      <p:sp>
        <p:nvSpPr>
          <p:cNvPr id="972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27125"/>
            <a:ext cx="8153400" cy="16160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Different seeds could converge to similar motifs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Use mutual information to test whether new motif is unique and contributes new information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00200" y="1600200"/>
            <a:ext cx="165735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A811C"/>
                </a:solidFill>
              </a:rPr>
              <a:t>TCC</a:t>
            </a:r>
            <a:r>
              <a:rPr lang="en-US" sz="2400" dirty="0">
                <a:solidFill>
                  <a:schemeClr val="accent1"/>
                </a:solidFill>
              </a:rPr>
              <a:t>G</a:t>
            </a:r>
            <a:r>
              <a:rPr lang="en-US" sz="2400" dirty="0">
                <a:solidFill>
                  <a:srgbClr val="0A811C"/>
                </a:solidFill>
              </a:rPr>
              <a:t>TAC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63663" y="2743200"/>
            <a:ext cx="2046287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A811C"/>
                </a:solidFill>
              </a:rPr>
              <a:t>TCC</a:t>
            </a:r>
            <a:r>
              <a:rPr lang="en-US" sz="2400" dirty="0">
                <a:solidFill>
                  <a:schemeClr val="accent1"/>
                </a:solidFill>
              </a:rPr>
              <a:t>[CG]</a:t>
            </a:r>
            <a:r>
              <a:rPr lang="en-US" sz="2400" dirty="0">
                <a:solidFill>
                  <a:srgbClr val="0A811C"/>
                </a:solidFill>
              </a:rPr>
              <a:t>TAC</a:t>
            </a:r>
          </a:p>
        </p:txBody>
      </p:sp>
      <p:cxnSp>
        <p:nvCxnSpPr>
          <p:cNvPr id="6" name="AutoShape 14"/>
          <p:cNvCxnSpPr>
            <a:cxnSpLocks noChangeShapeType="1"/>
            <a:stCxn id="4" idx="2"/>
            <a:endCxn id="5" idx="0"/>
          </p:cNvCxnSpPr>
          <p:nvPr/>
        </p:nvCxnSpPr>
        <p:spPr bwMode="auto">
          <a:xfrm flipH="1">
            <a:off x="2386807" y="2057400"/>
            <a:ext cx="42068" cy="685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</p:cxn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34889" y="1600200"/>
            <a:ext cx="165735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A811C"/>
                </a:solidFill>
              </a:rPr>
              <a:t>TCC</a:t>
            </a:r>
            <a:r>
              <a:rPr lang="en-US" sz="2400" dirty="0">
                <a:solidFill>
                  <a:schemeClr val="accent1"/>
                </a:solidFill>
              </a:rPr>
              <a:t>C</a:t>
            </a:r>
            <a:r>
              <a:rPr lang="en-US" sz="2400" dirty="0">
                <a:solidFill>
                  <a:srgbClr val="0A811C"/>
                </a:solidFill>
              </a:rPr>
              <a:t>TAC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196897" y="2743200"/>
            <a:ext cx="2046287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A811C"/>
                </a:solidFill>
              </a:rPr>
              <a:t>TCC</a:t>
            </a:r>
            <a:r>
              <a:rPr lang="en-US" sz="2400" dirty="0">
                <a:solidFill>
                  <a:schemeClr val="accent1"/>
                </a:solidFill>
              </a:rPr>
              <a:t>[CG]</a:t>
            </a:r>
            <a:r>
              <a:rPr lang="en-US" sz="2400" dirty="0">
                <a:solidFill>
                  <a:srgbClr val="0A811C"/>
                </a:solidFill>
              </a:rPr>
              <a:t>TAC</a:t>
            </a:r>
          </a:p>
        </p:txBody>
      </p:sp>
      <p:cxnSp>
        <p:nvCxnSpPr>
          <p:cNvPr id="9" name="AutoShape 14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6163564" y="2057400"/>
            <a:ext cx="56477" cy="685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</p:cxn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096399"/>
              </p:ext>
            </p:extLst>
          </p:nvPr>
        </p:nvGraphicFramePr>
        <p:xfrm>
          <a:off x="3243262" y="4572000"/>
          <a:ext cx="2733675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34" name="Equation" r:id="rId4" imgW="1066680" imgH="419040" progId="Equation.3">
                  <p:embed/>
                </p:oleObj>
              </mc:Choice>
              <mc:Fallback>
                <p:oleObj name="Equation" r:id="rId4" imgW="1066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262" y="4572000"/>
                        <a:ext cx="2733675" cy="1096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222659"/>
              </p:ext>
            </p:extLst>
          </p:nvPr>
        </p:nvGraphicFramePr>
        <p:xfrm>
          <a:off x="224631" y="5943600"/>
          <a:ext cx="6175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35" name="Equation" r:id="rId6" imgW="241200" imgH="164880" progId="Equation.3">
                  <p:embed/>
                </p:oleObj>
              </mc:Choice>
              <mc:Fallback>
                <p:oleObj name="Equation" r:id="rId6" imgW="2412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" y="5943600"/>
                        <a:ext cx="6175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326905"/>
              </p:ext>
            </p:extLst>
          </p:nvPr>
        </p:nvGraphicFramePr>
        <p:xfrm>
          <a:off x="3001830" y="5943600"/>
          <a:ext cx="5191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36" name="Equation" r:id="rId8" imgW="203040" imgH="164880" progId="Equation.3">
                  <p:embed/>
                </p:oleObj>
              </mc:Choice>
              <mc:Fallback>
                <p:oleObj name="Equation" r:id="rId8" imgW="2030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830" y="5943600"/>
                        <a:ext cx="51911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092981"/>
              </p:ext>
            </p:extLst>
          </p:nvPr>
        </p:nvGraphicFramePr>
        <p:xfrm>
          <a:off x="6163564" y="5943600"/>
          <a:ext cx="38893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37" name="Equation" r:id="rId10" imgW="152280" imgH="177480" progId="Equation.3">
                  <p:embed/>
                </p:oleObj>
              </mc:Choice>
              <mc:Fallback>
                <p:oleObj name="Equation" r:id="rId10" imgW="152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3564" y="5943600"/>
                        <a:ext cx="388937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683" y="5943600"/>
            <a:ext cx="1779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previous motif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74834" y="5943600"/>
            <a:ext cx="2464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candidate motif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73374" y="5943600"/>
            <a:ext cx="2379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expression clusters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82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762000"/>
          </a:xfrm>
        </p:spPr>
        <p:txBody>
          <a:bodyPr/>
          <a:lstStyle/>
          <a:p>
            <a:r>
              <a:rPr lang="en-US" sz="3600"/>
              <a:t>Characterizing Predicted Motifs in FIRE</a:t>
            </a:r>
          </a:p>
        </p:txBody>
      </p:sp>
      <p:sp>
        <p:nvSpPr>
          <p:cNvPr id="972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27125"/>
            <a:ext cx="8153400" cy="16160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Mutual information is also used to assess various properties of found motifs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orientation bias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position bias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interaction with another motif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762000"/>
          </a:xfrm>
        </p:spPr>
        <p:txBody>
          <a:bodyPr/>
          <a:lstStyle/>
          <a:p>
            <a:r>
              <a:rPr lang="en-US" sz="3600" dirty="0"/>
              <a:t>Using MI to Determine Orientation Bias</a:t>
            </a:r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361177"/>
              </p:ext>
            </p:extLst>
          </p:nvPr>
        </p:nvGraphicFramePr>
        <p:xfrm>
          <a:off x="874713" y="1312863"/>
          <a:ext cx="12620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49" name="Equation" r:id="rId4" imgW="482400" imgH="203040" progId="Equation.3">
                  <p:embed/>
                </p:oleObj>
              </mc:Choice>
              <mc:Fallback>
                <p:oleObj name="Equation" r:id="rId4" imgW="482400" imgH="2030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1312863"/>
                        <a:ext cx="1262062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7" name="Text Box 5"/>
          <p:cNvSpPr txBox="1">
            <a:spLocks noChangeArrowheads="1"/>
          </p:cNvSpPr>
          <p:nvPr/>
        </p:nvSpPr>
        <p:spPr bwMode="auto">
          <a:xfrm>
            <a:off x="2217737" y="1295400"/>
            <a:ext cx="6853747" cy="1200328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Times" pitchFamily="-111" charset="0"/>
              </a:rPr>
              <a:t>C  </a:t>
            </a:r>
            <a:r>
              <a:rPr lang="en-US" sz="2400" dirty="0">
                <a:latin typeface="Arial"/>
                <a:cs typeface="Arial"/>
              </a:rPr>
              <a:t>indicates cluster</a:t>
            </a:r>
          </a:p>
          <a:p>
            <a:r>
              <a:rPr lang="en-US" sz="2400" i="1" dirty="0">
                <a:latin typeface="Times" pitchFamily="-111" charset="0"/>
              </a:rPr>
              <a:t>S=</a:t>
            </a:r>
            <a:r>
              <a:rPr lang="en-US" sz="2400" dirty="0">
                <a:latin typeface="Times" pitchFamily="-111" charset="0"/>
              </a:rPr>
              <a:t>1 </a:t>
            </a:r>
            <a:r>
              <a:rPr lang="en-US" sz="2400" dirty="0"/>
              <a:t>indicates motif present on transcribed strand</a:t>
            </a:r>
          </a:p>
          <a:p>
            <a:r>
              <a:rPr lang="en-US" sz="2400" i="1" dirty="0">
                <a:latin typeface="Times" pitchFamily="-111" charset="0"/>
              </a:rPr>
              <a:t>S=</a:t>
            </a:r>
            <a:r>
              <a:rPr lang="en-US" sz="2400" dirty="0">
                <a:latin typeface="Times" pitchFamily="-111" charset="0"/>
              </a:rPr>
              <a:t>0 </a:t>
            </a:r>
            <a:r>
              <a:rPr lang="en-US" sz="2400" dirty="0">
                <a:latin typeface="Arial"/>
                <a:cs typeface="Arial"/>
              </a:rPr>
              <a:t>otherwise </a:t>
            </a:r>
            <a:r>
              <a:rPr lang="en-US" sz="1800" dirty="0">
                <a:latin typeface="Arial"/>
                <a:cs typeface="Arial"/>
              </a:rPr>
              <a:t>(not present or not on transcribed strand)</a:t>
            </a:r>
            <a:endParaRPr lang="en-US" sz="1800" dirty="0"/>
          </a:p>
        </p:txBody>
      </p:sp>
      <p:pic>
        <p:nvPicPr>
          <p:cNvPr id="7" name="Picture 5" descr="fire"/>
          <p:cNvPicPr>
            <a:picLocks noChangeAspect="1" noChangeArrowheads="1"/>
          </p:cNvPicPr>
          <p:nvPr/>
        </p:nvPicPr>
        <p:blipFill>
          <a:blip r:embed="rId6"/>
          <a:srcRect l="49438" t="59542"/>
          <a:stretch>
            <a:fillRect/>
          </a:stretch>
        </p:blipFill>
        <p:spPr bwMode="auto">
          <a:xfrm>
            <a:off x="152400" y="2858512"/>
            <a:ext cx="3980962" cy="384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62400" y="327362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3783607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2400" y="3528615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2400" y="40386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2400" y="44450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2400" y="4689541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2400" y="517862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62400" y="4934082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62400" y="5605046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62400" y="5849131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62400" y="6093216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62400" y="63373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91036" y="2819400"/>
            <a:ext cx="11761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Times"/>
                <a:cs typeface="Times"/>
              </a:rPr>
              <a:t>C      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1601" y="4274224"/>
            <a:ext cx="3505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Also compute MI where </a:t>
            </a:r>
            <a:r>
              <a:rPr lang="en-US" i="1" dirty="0">
                <a:latin typeface="Times"/>
                <a:cs typeface="Times"/>
              </a:rPr>
              <a:t>S</a:t>
            </a:r>
            <a:r>
              <a:rPr lang="en-US" dirty="0">
                <a:latin typeface="Arial"/>
                <a:cs typeface="Arial"/>
              </a:rPr>
              <a:t>=1 indicates motif present on complementary strand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 descr="fire"/>
          <p:cNvPicPr>
            <a:picLocks noChangeAspect="1" noChangeArrowheads="1"/>
          </p:cNvPicPr>
          <p:nvPr/>
        </p:nvPicPr>
        <p:blipFill>
          <a:blip r:embed="rId4"/>
          <a:srcRect t="56667" r="64292"/>
          <a:stretch>
            <a:fillRect/>
          </a:stretch>
        </p:blipFill>
        <p:spPr bwMode="auto">
          <a:xfrm>
            <a:off x="533400" y="2057400"/>
            <a:ext cx="2819400" cy="413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762000"/>
          </a:xfrm>
        </p:spPr>
        <p:txBody>
          <a:bodyPr/>
          <a:lstStyle/>
          <a:p>
            <a:r>
              <a:rPr lang="en-US" sz="3600" dirty="0"/>
              <a:t>Using MI to Determine Position Bias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0515" y="27432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0515" y="3253184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0515" y="2998192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0515" y="3508177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40515" y="3914577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40515" y="4159118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40515" y="46482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0515" y="4403659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40515" y="507462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0515" y="5318708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40515" y="556279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40515" y="5806877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91036" y="2286000"/>
            <a:ext cx="11761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Times"/>
                <a:cs typeface="Times"/>
              </a:rPr>
              <a:t>P      O</a:t>
            </a:r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673069"/>
              </p:ext>
            </p:extLst>
          </p:nvPr>
        </p:nvGraphicFramePr>
        <p:xfrm>
          <a:off x="744538" y="857250"/>
          <a:ext cx="12890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98" name="Equation" r:id="rId5" imgW="495000" imgH="203040" progId="Equation.3">
                  <p:embed/>
                </p:oleObj>
              </mc:Choice>
              <mc:Fallback>
                <p:oleObj name="Equation" r:id="rId5" imgW="495000" imgH="2030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857250"/>
                        <a:ext cx="1289050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133600" y="914400"/>
            <a:ext cx="6324600" cy="1200328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Times" pitchFamily="-111" charset="0"/>
              </a:rPr>
              <a:t>P</a:t>
            </a:r>
            <a:r>
              <a:rPr lang="en-US" sz="2400" dirty="0"/>
              <a:t> ranges over position bins</a:t>
            </a:r>
          </a:p>
          <a:p>
            <a:r>
              <a:rPr lang="en-US" sz="2400" i="1" dirty="0">
                <a:latin typeface="Times" pitchFamily="-111" charset="0"/>
              </a:rPr>
              <a:t>O=</a:t>
            </a:r>
            <a:r>
              <a:rPr lang="en-US" sz="2400" dirty="0">
                <a:latin typeface="Times" pitchFamily="-111" charset="0"/>
              </a:rPr>
              <a:t>0, 1</a:t>
            </a:r>
            <a:r>
              <a:rPr lang="en-US" sz="2400" dirty="0"/>
              <a:t> indicates whether or not the motif is over-represented in a sequence’s cluster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51200" y="2746177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51200" y="3256161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51200" y="3001169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51200" y="3511154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1200" y="3917554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51200" y="4162095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51200" y="4651177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51200" y="4406636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51200" y="50776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51200" y="5321685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51200" y="556577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51200" y="5809854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9" name="Left Brace 48"/>
          <p:cNvSpPr/>
          <p:nvPr/>
        </p:nvSpPr>
        <p:spPr bwMode="auto">
          <a:xfrm rot="16200000">
            <a:off x="2247906" y="5981701"/>
            <a:ext cx="152402" cy="533395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50" name="Left Brace 49"/>
          <p:cNvSpPr/>
          <p:nvPr/>
        </p:nvSpPr>
        <p:spPr bwMode="auto">
          <a:xfrm rot="16200000">
            <a:off x="1612902" y="5981702"/>
            <a:ext cx="152402" cy="533395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51" name="Left Brace 50"/>
          <p:cNvSpPr/>
          <p:nvPr/>
        </p:nvSpPr>
        <p:spPr bwMode="auto">
          <a:xfrm rot="16200000">
            <a:off x="977899" y="5981701"/>
            <a:ext cx="152402" cy="533400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04240" y="628904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549400" y="628904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79320" y="628904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1000" y="6289040"/>
            <a:ext cx="365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"/>
                <a:cs typeface="Times"/>
              </a:rPr>
              <a:t>P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029200" y="3858161"/>
            <a:ext cx="3505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Only sequences containing the motif are considered for this calculation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762000"/>
          </a:xfrm>
        </p:spPr>
        <p:txBody>
          <a:bodyPr/>
          <a:lstStyle/>
          <a:p>
            <a:r>
              <a:rPr lang="en-US" sz="3600" dirty="0"/>
              <a:t>Using MI to Determine Motif Interactions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4085" y="2635209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54085" y="311979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4085" y="2877501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54085" y="3362086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4085" y="3730386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4085" y="3959839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54085" y="4418745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54085" y="4189292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54085" y="5052992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54085" y="5297077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4085" y="5541162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4085" y="5785246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3520" y="2215495"/>
            <a:ext cx="1600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Times"/>
                <a:cs typeface="Times"/>
              </a:rPr>
              <a:t>M</a:t>
            </a:r>
            <a:r>
              <a:rPr lang="en-US" sz="2400" i="1" baseline="-25000" dirty="0">
                <a:latin typeface="Times"/>
                <a:cs typeface="Times"/>
              </a:rPr>
              <a:t>1</a:t>
            </a:r>
            <a:r>
              <a:rPr lang="en-US" sz="2400" i="1" dirty="0">
                <a:latin typeface="Times"/>
                <a:cs typeface="Times"/>
              </a:rPr>
              <a:t>     M</a:t>
            </a:r>
            <a:r>
              <a:rPr lang="en-US" sz="2400" i="1" baseline="-25000" dirty="0">
                <a:latin typeface="Times"/>
                <a:cs typeface="Times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64770" y="2638186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64770" y="312277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64770" y="2880478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64770" y="336506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64770" y="373336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164770" y="3962816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164770" y="4421722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64770" y="4192269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164770" y="5055969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64770" y="5300054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64770" y="5544139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64770" y="578822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graphicFrame>
        <p:nvGraphicFramePr>
          <p:cNvPr id="5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684121"/>
              </p:ext>
            </p:extLst>
          </p:nvPr>
        </p:nvGraphicFramePr>
        <p:xfrm>
          <a:off x="296863" y="920750"/>
          <a:ext cx="17875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47" name="Equation" r:id="rId4" imgW="685800" imgH="215640" progId="Equation.3">
                  <p:embed/>
                </p:oleObj>
              </mc:Choice>
              <mc:Fallback>
                <p:oleObj name="Equation" r:id="rId4" imgW="685800" imgH="2156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920750"/>
                        <a:ext cx="1787525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2160587" y="990600"/>
            <a:ext cx="6324600" cy="1200328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Times" pitchFamily="-111" charset="0"/>
              </a:rPr>
              <a:t>M</a:t>
            </a:r>
            <a:r>
              <a:rPr lang="en-US" sz="2400" i="1" baseline="-25000" dirty="0">
                <a:latin typeface="Times" pitchFamily="-111" charset="0"/>
              </a:rPr>
              <a:t>1</a:t>
            </a:r>
            <a:r>
              <a:rPr lang="en-US" sz="2400" i="1" dirty="0">
                <a:latin typeface="Times" pitchFamily="-111" charset="0"/>
              </a:rPr>
              <a:t>=0</a:t>
            </a:r>
            <a:r>
              <a:rPr lang="en-US" sz="2400" dirty="0">
                <a:latin typeface="Times" pitchFamily="-111" charset="0"/>
              </a:rPr>
              <a:t>, 1</a:t>
            </a:r>
            <a:r>
              <a:rPr lang="en-US" sz="2400" dirty="0"/>
              <a:t> indicates whether or not a sequence has the motif </a:t>
            </a:r>
            <a:r>
              <a:rPr lang="en-US" sz="2400" b="1" dirty="0"/>
              <a:t>and </a:t>
            </a:r>
            <a:r>
              <a:rPr lang="en-US" sz="2400" dirty="0"/>
              <a:t>is in a cluster for which the motif is over-represented; similarly for </a:t>
            </a:r>
            <a:r>
              <a:rPr lang="en-US" sz="2400" i="1" dirty="0">
                <a:latin typeface="Times" pitchFamily="-111" charset="0"/>
              </a:rPr>
              <a:t>M</a:t>
            </a:r>
            <a:r>
              <a:rPr lang="en-US" sz="2400" i="1" baseline="-25000" dirty="0">
                <a:latin typeface="Times" pitchFamily="-111" charset="0"/>
              </a:rPr>
              <a:t>2</a:t>
            </a:r>
          </a:p>
        </p:txBody>
      </p:sp>
      <p:pic>
        <p:nvPicPr>
          <p:cNvPr id="59" name="Picture 5" descr="fire"/>
          <p:cNvPicPr>
            <a:picLocks noChangeAspect="1" noChangeArrowheads="1"/>
          </p:cNvPicPr>
          <p:nvPr/>
        </p:nvPicPr>
        <p:blipFill>
          <a:blip r:embed="rId6"/>
          <a:srcRect t="4444" r="64527" b="47778"/>
          <a:stretch>
            <a:fillRect/>
          </a:stretch>
        </p:blipFill>
        <p:spPr bwMode="auto">
          <a:xfrm>
            <a:off x="228599" y="2209799"/>
            <a:ext cx="2576469" cy="419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/>
          <p:nvPr/>
        </p:nvSpPr>
        <p:spPr bwMode="auto">
          <a:xfrm>
            <a:off x="1402081" y="3224106"/>
            <a:ext cx="45719" cy="152400"/>
          </a:xfrm>
          <a:prstGeom prst="rect">
            <a:avLst/>
          </a:prstGeom>
          <a:solidFill>
            <a:srgbClr val="8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447800" y="3840480"/>
            <a:ext cx="45719" cy="152400"/>
          </a:xfrm>
          <a:prstGeom prst="rect">
            <a:avLst/>
          </a:prstGeom>
          <a:solidFill>
            <a:srgbClr val="8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625601" y="4284130"/>
            <a:ext cx="45719" cy="152400"/>
          </a:xfrm>
          <a:prstGeom prst="rect">
            <a:avLst/>
          </a:prstGeom>
          <a:solidFill>
            <a:srgbClr val="8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659463" y="4800600"/>
            <a:ext cx="45719" cy="152400"/>
          </a:xfrm>
          <a:prstGeom prst="rect">
            <a:avLst/>
          </a:prstGeom>
          <a:solidFill>
            <a:srgbClr val="8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143000" y="5137568"/>
            <a:ext cx="45719" cy="152400"/>
          </a:xfrm>
          <a:prstGeom prst="rect">
            <a:avLst/>
          </a:prstGeom>
          <a:solidFill>
            <a:srgbClr val="8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524000" y="5603235"/>
            <a:ext cx="45719" cy="152400"/>
          </a:xfrm>
          <a:prstGeom prst="rect">
            <a:avLst/>
          </a:prstGeom>
          <a:solidFill>
            <a:srgbClr val="8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09600" y="4546600"/>
            <a:ext cx="45719" cy="152400"/>
          </a:xfrm>
          <a:prstGeom prst="rect">
            <a:avLst/>
          </a:prstGeom>
          <a:solidFill>
            <a:srgbClr val="8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54085" y="4648200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64770" y="4651177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2590800" y="2133600"/>
            <a:ext cx="381000" cy="5334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931921" y="2143760"/>
            <a:ext cx="45719" cy="152400"/>
          </a:xfrm>
          <a:prstGeom prst="rect">
            <a:avLst/>
          </a:prstGeom>
          <a:solidFill>
            <a:srgbClr val="8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139440" y="2143760"/>
            <a:ext cx="45719" cy="152400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762000"/>
          </a:xfrm>
        </p:spPr>
        <p:txBody>
          <a:bodyPr/>
          <a:lstStyle/>
          <a:p>
            <a:r>
              <a:rPr lang="en-US" sz="3600" dirty="0"/>
              <a:t>Motif Interactions 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990600"/>
            <a:ext cx="3974979" cy="5486400"/>
            <a:chOff x="228600" y="1219200"/>
            <a:chExt cx="3974979" cy="5486400"/>
          </a:xfrm>
        </p:grpSpPr>
        <p:pic>
          <p:nvPicPr>
            <p:cNvPr id="180226" name="Picture 2" descr="http://www.cell.com/cms/attachment/589480/4517086/gr4_lrg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106" b="61805"/>
            <a:stretch/>
          </p:blipFill>
          <p:spPr bwMode="auto">
            <a:xfrm>
              <a:off x="228600" y="1219200"/>
              <a:ext cx="2249422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http://www.cell.com/cms/attachment/589480/4517086/gr4_lrg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26" b="61805"/>
            <a:stretch/>
          </p:blipFill>
          <p:spPr bwMode="auto">
            <a:xfrm>
              <a:off x="2667000" y="1219200"/>
              <a:ext cx="1536579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4724400" y="1305342"/>
            <a:ext cx="4419600" cy="2123658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b="1" dirty="0"/>
              <a:t>Yeast motif-motif interactions</a:t>
            </a:r>
          </a:p>
          <a:p>
            <a:r>
              <a:rPr lang="en-US" sz="2200" dirty="0"/>
              <a:t>White: positive association</a:t>
            </a:r>
          </a:p>
          <a:p>
            <a:r>
              <a:rPr lang="en-US" sz="2200" dirty="0"/>
              <a:t>Dark red: negative association</a:t>
            </a:r>
          </a:p>
          <a:p>
            <a:r>
              <a:rPr lang="en-US" sz="2200" dirty="0"/>
              <a:t>Blue box: DNA-DNA</a:t>
            </a:r>
          </a:p>
          <a:p>
            <a:r>
              <a:rPr lang="en-US" sz="2200" dirty="0"/>
              <a:t>Green box: DNA-RNA</a:t>
            </a:r>
          </a:p>
          <a:p>
            <a:r>
              <a:rPr lang="en-US" sz="2200" dirty="0"/>
              <a:t>Plus: spatial co-localization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 sz="3600" dirty="0"/>
              <a:t>Discussion of FIRE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153400" cy="1616075"/>
          </a:xfrm>
          <a:noFill/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endParaRPr lang="en-US" dirty="0">
              <a:ea typeface="ＭＳ Ｐゴシック" pitchFamily="-111" charset="-128"/>
            </a:endParaRPr>
          </a:p>
          <a:p>
            <a:pPr>
              <a:lnSpc>
                <a:spcPct val="90000"/>
              </a:lnSpc>
            </a:pPr>
            <a:r>
              <a:rPr lang="en-US" dirty="0"/>
              <a:t>FIRE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-111" charset="-128"/>
              </a:rPr>
              <a:t>mutual information used to identify motifs and relationships among them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-111" charset="-128"/>
              </a:rPr>
              <a:t>motif search is based on generalizing informative </a:t>
            </a:r>
            <a:r>
              <a:rPr lang="en-US" i="1" dirty="0">
                <a:ea typeface="ＭＳ Ｐゴシック" pitchFamily="-111" charset="-128"/>
              </a:rPr>
              <a:t>k</a:t>
            </a:r>
            <a:r>
              <a:rPr lang="en-US" dirty="0">
                <a:ea typeface="ＭＳ Ｐゴシック" pitchFamily="-111" charset="-128"/>
              </a:rPr>
              <a:t>-</a:t>
            </a:r>
            <a:r>
              <a:rPr lang="en-US" dirty="0" err="1">
                <a:ea typeface="ＭＳ Ｐゴシック" pitchFamily="-111" charset="-128"/>
              </a:rPr>
              <a:t>mers</a:t>
            </a:r>
            <a:endParaRPr lang="en-US" dirty="0">
              <a:ea typeface="ＭＳ Ｐゴシック" pitchFamily="-111" charset="-128"/>
            </a:endParaRP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Consider advantages and disadvantages of </a:t>
            </a:r>
            <a:r>
              <a:rPr lang="en-US" i="1" dirty="0"/>
              <a:t>k</a:t>
            </a:r>
            <a:r>
              <a:rPr lang="en-US" dirty="0"/>
              <a:t>-</a:t>
            </a:r>
            <a:r>
              <a:rPr lang="en-US" dirty="0" err="1"/>
              <a:t>mers</a:t>
            </a:r>
            <a:r>
              <a:rPr lang="en-US" dirty="0"/>
              <a:t> versus PWMs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-111" charset="-128"/>
            </a:endParaRPr>
          </a:p>
          <a:p>
            <a:pPr>
              <a:lnSpc>
                <a:spcPct val="90000"/>
              </a:lnSpc>
            </a:pPr>
            <a:r>
              <a:rPr lang="en-US" dirty="0"/>
              <a:t>In contrast to many motif-finding approaches, FIRE takes advantage of </a:t>
            </a:r>
            <a:r>
              <a:rPr lang="en-US" i="1" dirty="0"/>
              <a:t>negative</a:t>
            </a:r>
            <a:r>
              <a:rPr lang="en-US" dirty="0"/>
              <a:t> sequences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FIRE returns all informative motifs found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sz="4000" dirty="0"/>
              <a:t>Goals for Lecture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11480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Key concepts:</a:t>
            </a:r>
          </a:p>
          <a:p>
            <a:r>
              <a:rPr lang="en-US" dirty="0"/>
              <a:t>Entropy</a:t>
            </a:r>
          </a:p>
          <a:p>
            <a:endParaRPr lang="en-US" dirty="0"/>
          </a:p>
          <a:p>
            <a:r>
              <a:rPr lang="en-US" dirty="0"/>
              <a:t>Mutual information (MI)</a:t>
            </a:r>
          </a:p>
          <a:p>
            <a:endParaRPr lang="en-US" dirty="0"/>
          </a:p>
          <a:p>
            <a:r>
              <a:rPr lang="en-US" dirty="0"/>
              <a:t>Motif logos</a:t>
            </a:r>
          </a:p>
          <a:p>
            <a:endParaRPr lang="en-US" dirty="0"/>
          </a:p>
          <a:p>
            <a:r>
              <a:rPr lang="en-US" dirty="0"/>
              <a:t>Using MI to identify cis-regulatory module elements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533400"/>
          </a:xfrm>
        </p:spPr>
        <p:txBody>
          <a:bodyPr/>
          <a:lstStyle/>
          <a:p>
            <a:r>
              <a:rPr lang="en-US" sz="3600"/>
              <a:t>A Common Type of Question</a:t>
            </a:r>
          </a:p>
        </p:txBody>
      </p:sp>
      <p:pic>
        <p:nvPicPr>
          <p:cNvPr id="19459" name="Picture 3" descr="gaschf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225" y="1123950"/>
            <a:ext cx="3092450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63207" y="6234748"/>
            <a:ext cx="42592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400" dirty="0">
                <a:solidFill>
                  <a:schemeClr val="tx2"/>
                </a:solidFill>
              </a:rPr>
              <a:t>Figure from </a:t>
            </a:r>
            <a:r>
              <a:rPr lang="en-US" sz="1400" dirty="0" err="1">
                <a:solidFill>
                  <a:schemeClr val="tx2"/>
                </a:solidFill>
              </a:rPr>
              <a:t>Gasch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i="1" dirty="0">
                <a:solidFill>
                  <a:schemeClr val="tx2"/>
                </a:solidFill>
              </a:rPr>
              <a:t>et al</a:t>
            </a:r>
            <a:r>
              <a:rPr lang="en-US" sz="1400" dirty="0">
                <a:solidFill>
                  <a:schemeClr val="tx2"/>
                </a:solidFill>
              </a:rPr>
              <a:t>., </a:t>
            </a:r>
            <a:r>
              <a:rPr lang="en-US" sz="1400" i="1" dirty="0">
                <a:solidFill>
                  <a:schemeClr val="tx2"/>
                </a:solidFill>
              </a:rPr>
              <a:t>Mol. Biol. Cell</a:t>
            </a:r>
            <a:r>
              <a:rPr lang="en-US" sz="1400" dirty="0">
                <a:solidFill>
                  <a:schemeClr val="tx2"/>
                </a:solidFill>
              </a:rPr>
              <a:t>, 2000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846138" y="1123950"/>
            <a:ext cx="0" cy="4262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846138" y="5386388"/>
            <a:ext cx="337978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46138" y="5502275"/>
            <a:ext cx="330358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/>
              <a:t>Experiments / Conditions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 rot="-5400000">
            <a:off x="-1471612" y="2919413"/>
            <a:ext cx="422433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Genes</a:t>
            </a:r>
          </a:p>
        </p:txBody>
      </p:sp>
      <p:pic>
        <p:nvPicPr>
          <p:cNvPr id="665609" name="Picture 9" descr="gaschfig-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7450" y="4006850"/>
            <a:ext cx="52609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10" name="Text Box 10"/>
          <p:cNvSpPr txBox="1">
            <a:spLocks noChangeArrowheads="1"/>
          </p:cNvSpPr>
          <p:nvPr/>
        </p:nvSpPr>
        <p:spPr bwMode="auto">
          <a:xfrm>
            <a:off x="4267200" y="1936750"/>
            <a:ext cx="45720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/>
              <a:t>What causes this set of yeast genes to be up-regulated in stress conditions?</a:t>
            </a:r>
          </a:p>
        </p:txBody>
      </p:sp>
      <p:sp>
        <p:nvSpPr>
          <p:cNvPr id="665611" name="Line 11"/>
          <p:cNvSpPr>
            <a:spLocks noChangeShapeType="1"/>
          </p:cNvSpPr>
          <p:nvPr/>
        </p:nvSpPr>
        <p:spPr bwMode="auto">
          <a:xfrm flipV="1">
            <a:off x="3352800" y="4006850"/>
            <a:ext cx="381000" cy="1079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12" name="Line 12"/>
          <p:cNvSpPr>
            <a:spLocks noChangeShapeType="1"/>
          </p:cNvSpPr>
          <p:nvPr/>
        </p:nvSpPr>
        <p:spPr bwMode="auto">
          <a:xfrm>
            <a:off x="3352800" y="4279900"/>
            <a:ext cx="381000" cy="1397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7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10" grpId="0"/>
      <p:bldP spid="665611" grpId="0" animBg="1"/>
      <p:bldP spid="6656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16613" y="4503738"/>
            <a:ext cx="844550" cy="768350"/>
            <a:chOff x="4283" y="1628"/>
            <a:chExt cx="532" cy="484"/>
          </a:xfrm>
        </p:grpSpPr>
        <p:sp>
          <p:nvSpPr>
            <p:cNvPr id="21534" name="Oval 3"/>
            <p:cNvSpPr>
              <a:spLocks noChangeArrowheads="1"/>
            </p:cNvSpPr>
            <p:nvPr/>
          </p:nvSpPr>
          <p:spPr bwMode="auto">
            <a:xfrm>
              <a:off x="4307" y="1628"/>
              <a:ext cx="484" cy="459"/>
            </a:xfrm>
            <a:prstGeom prst="ellipse">
              <a:avLst/>
            </a:prstGeom>
            <a:gradFill rotWithShape="1">
              <a:gsLst>
                <a:gs pos="0">
                  <a:srgbClr val="800080"/>
                </a:gs>
                <a:gs pos="100000">
                  <a:srgbClr val="CC00CC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5" name="Rectangle 4"/>
            <p:cNvSpPr>
              <a:spLocks noChangeArrowheads="1"/>
            </p:cNvSpPr>
            <p:nvPr/>
          </p:nvSpPr>
          <p:spPr bwMode="auto">
            <a:xfrm>
              <a:off x="4283" y="1845"/>
              <a:ext cx="532" cy="26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6" name="Line 5"/>
            <p:cNvSpPr>
              <a:spLocks noChangeShapeType="1"/>
            </p:cNvSpPr>
            <p:nvPr/>
          </p:nvSpPr>
          <p:spPr bwMode="auto">
            <a:xfrm>
              <a:off x="4307" y="1845"/>
              <a:ext cx="4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922463" y="3544888"/>
            <a:ext cx="652462" cy="922337"/>
            <a:chOff x="4670" y="902"/>
            <a:chExt cx="411" cy="581"/>
          </a:xfrm>
        </p:grpSpPr>
        <p:sp>
          <p:nvSpPr>
            <p:cNvPr id="21531" name="Oval 7"/>
            <p:cNvSpPr>
              <a:spLocks noChangeArrowheads="1"/>
            </p:cNvSpPr>
            <p:nvPr/>
          </p:nvSpPr>
          <p:spPr bwMode="auto">
            <a:xfrm>
              <a:off x="4689" y="902"/>
              <a:ext cx="373" cy="551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3399FF"/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2" name="Rectangle 8"/>
            <p:cNvSpPr>
              <a:spLocks noChangeArrowheads="1"/>
            </p:cNvSpPr>
            <p:nvPr/>
          </p:nvSpPr>
          <p:spPr bwMode="auto">
            <a:xfrm>
              <a:off x="4670" y="1162"/>
              <a:ext cx="411" cy="32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3" name="Line 9"/>
            <p:cNvSpPr>
              <a:spLocks noChangeShapeType="1"/>
            </p:cNvSpPr>
            <p:nvPr/>
          </p:nvSpPr>
          <p:spPr bwMode="auto">
            <a:xfrm>
              <a:off x="4689" y="1162"/>
              <a:ext cx="3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997200" y="5387975"/>
            <a:ext cx="652463" cy="922338"/>
            <a:chOff x="4670" y="902"/>
            <a:chExt cx="411" cy="581"/>
          </a:xfrm>
        </p:grpSpPr>
        <p:sp>
          <p:nvSpPr>
            <p:cNvPr id="21528" name="Oval 11"/>
            <p:cNvSpPr>
              <a:spLocks noChangeArrowheads="1"/>
            </p:cNvSpPr>
            <p:nvPr/>
          </p:nvSpPr>
          <p:spPr bwMode="auto">
            <a:xfrm>
              <a:off x="4689" y="902"/>
              <a:ext cx="373" cy="551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3399FF"/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9" name="Rectangle 12"/>
            <p:cNvSpPr>
              <a:spLocks noChangeArrowheads="1"/>
            </p:cNvSpPr>
            <p:nvPr/>
          </p:nvSpPr>
          <p:spPr bwMode="auto">
            <a:xfrm>
              <a:off x="4670" y="1162"/>
              <a:ext cx="411" cy="32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0" name="Line 13"/>
            <p:cNvSpPr>
              <a:spLocks noChangeShapeType="1"/>
            </p:cNvSpPr>
            <p:nvPr/>
          </p:nvSpPr>
          <p:spPr bwMode="auto">
            <a:xfrm>
              <a:off x="4689" y="1162"/>
              <a:ext cx="3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187825" y="4465638"/>
            <a:ext cx="652463" cy="922337"/>
            <a:chOff x="4670" y="902"/>
            <a:chExt cx="411" cy="581"/>
          </a:xfrm>
        </p:grpSpPr>
        <p:sp>
          <p:nvSpPr>
            <p:cNvPr id="21525" name="Oval 15"/>
            <p:cNvSpPr>
              <a:spLocks noChangeArrowheads="1"/>
            </p:cNvSpPr>
            <p:nvPr/>
          </p:nvSpPr>
          <p:spPr bwMode="auto">
            <a:xfrm>
              <a:off x="4689" y="902"/>
              <a:ext cx="373" cy="551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3399FF"/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6" name="Rectangle 16"/>
            <p:cNvSpPr>
              <a:spLocks noChangeArrowheads="1"/>
            </p:cNvSpPr>
            <p:nvPr/>
          </p:nvSpPr>
          <p:spPr bwMode="auto">
            <a:xfrm>
              <a:off x="4670" y="1162"/>
              <a:ext cx="411" cy="32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7" name="Line 17"/>
            <p:cNvSpPr>
              <a:spLocks noChangeShapeType="1"/>
            </p:cNvSpPr>
            <p:nvPr/>
          </p:nvSpPr>
          <p:spPr bwMode="auto">
            <a:xfrm>
              <a:off x="4689" y="1162"/>
              <a:ext cx="3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611563" y="3621088"/>
            <a:ext cx="844550" cy="768350"/>
            <a:chOff x="4283" y="1628"/>
            <a:chExt cx="532" cy="484"/>
          </a:xfrm>
        </p:grpSpPr>
        <p:sp>
          <p:nvSpPr>
            <p:cNvPr id="21522" name="Oval 19"/>
            <p:cNvSpPr>
              <a:spLocks noChangeArrowheads="1"/>
            </p:cNvSpPr>
            <p:nvPr/>
          </p:nvSpPr>
          <p:spPr bwMode="auto">
            <a:xfrm>
              <a:off x="4307" y="1628"/>
              <a:ext cx="484" cy="459"/>
            </a:xfrm>
            <a:prstGeom prst="ellipse">
              <a:avLst/>
            </a:prstGeom>
            <a:gradFill rotWithShape="1">
              <a:gsLst>
                <a:gs pos="0">
                  <a:srgbClr val="800080"/>
                </a:gs>
                <a:gs pos="100000">
                  <a:srgbClr val="CC00CC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3" name="Rectangle 20"/>
            <p:cNvSpPr>
              <a:spLocks noChangeArrowheads="1"/>
            </p:cNvSpPr>
            <p:nvPr/>
          </p:nvSpPr>
          <p:spPr bwMode="auto">
            <a:xfrm>
              <a:off x="4283" y="1845"/>
              <a:ext cx="532" cy="26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4" name="Line 21"/>
            <p:cNvSpPr>
              <a:spLocks noChangeShapeType="1"/>
            </p:cNvSpPr>
            <p:nvPr/>
          </p:nvSpPr>
          <p:spPr bwMode="auto">
            <a:xfrm>
              <a:off x="4307" y="1845"/>
              <a:ext cx="4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4456113" y="5464175"/>
            <a:ext cx="844550" cy="768350"/>
            <a:chOff x="4283" y="1628"/>
            <a:chExt cx="532" cy="484"/>
          </a:xfrm>
        </p:grpSpPr>
        <p:sp>
          <p:nvSpPr>
            <p:cNvPr id="21519" name="Oval 23"/>
            <p:cNvSpPr>
              <a:spLocks noChangeArrowheads="1"/>
            </p:cNvSpPr>
            <p:nvPr/>
          </p:nvSpPr>
          <p:spPr bwMode="auto">
            <a:xfrm>
              <a:off x="4307" y="1628"/>
              <a:ext cx="484" cy="459"/>
            </a:xfrm>
            <a:prstGeom prst="ellipse">
              <a:avLst/>
            </a:prstGeom>
            <a:gradFill rotWithShape="1">
              <a:gsLst>
                <a:gs pos="0">
                  <a:srgbClr val="800080"/>
                </a:gs>
                <a:gs pos="100000">
                  <a:srgbClr val="CC00CC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0" name="Rectangle 24"/>
            <p:cNvSpPr>
              <a:spLocks noChangeArrowheads="1"/>
            </p:cNvSpPr>
            <p:nvPr/>
          </p:nvSpPr>
          <p:spPr bwMode="auto">
            <a:xfrm>
              <a:off x="4283" y="1845"/>
              <a:ext cx="532" cy="26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1" name="Line 25"/>
            <p:cNvSpPr>
              <a:spLocks noChangeShapeType="1"/>
            </p:cNvSpPr>
            <p:nvPr/>
          </p:nvSpPr>
          <p:spPr bwMode="auto">
            <a:xfrm>
              <a:off x="4307" y="1845"/>
              <a:ext cx="4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12" name="Text Box 26"/>
          <p:cNvSpPr txBox="1">
            <a:spLocks noChangeArrowheads="1"/>
          </p:cNvSpPr>
          <p:nvPr/>
        </p:nvSpPr>
        <p:spPr bwMode="auto">
          <a:xfrm>
            <a:off x="231775" y="3889375"/>
            <a:ext cx="8372475" cy="2381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eaLnBrk="1" hangingPunct="1"/>
            <a:r>
              <a:rPr lang="en-US" sz="1000">
                <a:solidFill>
                  <a:srgbClr val="008000"/>
                </a:solidFill>
                <a:latin typeface="Courier New" pitchFamily="-111" charset="0"/>
              </a:rPr>
              <a:t> …accgcgctgaaaaaattttccgatgagtttagaagagtcaccaaaaaattttcatacagcctactggtgttctctgtgtgtgctaccactggctgtcatcatggttgta…</a:t>
            </a: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r>
              <a:rPr lang="en-US" sz="1000">
                <a:solidFill>
                  <a:srgbClr val="008000"/>
                </a:solidFill>
                <a:latin typeface="Courier New" pitchFamily="-111" charset="0"/>
              </a:rPr>
              <a:t> …caaaattattcaagaaaaaaagaaatgttacaatgaatgcaaaagatgggcgatgagataaaagcgagagataaaaatttttgagcttaaatgatctggcatgagcagt…</a:t>
            </a: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endParaRPr lang="en-US" sz="1000">
              <a:solidFill>
                <a:srgbClr val="008000"/>
              </a:solidFill>
              <a:latin typeface="Courier New" pitchFamily="-111" charset="0"/>
            </a:endParaRPr>
          </a:p>
          <a:p>
            <a:pPr eaLnBrk="1" hangingPunct="1"/>
            <a:r>
              <a:rPr lang="en-US" sz="1000">
                <a:solidFill>
                  <a:srgbClr val="008000"/>
                </a:solidFill>
                <a:latin typeface="Courier New" pitchFamily="-111" charset="0"/>
              </a:rPr>
              <a:t> …gagctggaaaaaaaaaaaatttcaaaagaaaacgcgatgagcatactaatgctaaaaatttttgaggtataaagtaacgaattggggaaaggccatcaatatgaagtcg…</a:t>
            </a:r>
          </a:p>
        </p:txBody>
      </p:sp>
      <p:sp>
        <p:nvSpPr>
          <p:cNvPr id="21513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622300" y="1108075"/>
            <a:ext cx="7988300" cy="4530725"/>
          </a:xfrm>
        </p:spPr>
        <p:txBody>
          <a:bodyPr/>
          <a:lstStyle/>
          <a:p>
            <a:r>
              <a:rPr lang="en-US" dirty="0"/>
              <a:t>Co-expressed genes are often controlled by specific configurations of binding sites</a:t>
            </a:r>
          </a:p>
        </p:txBody>
      </p:sp>
      <p:sp>
        <p:nvSpPr>
          <p:cNvPr id="21514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i="1"/>
              <a:t>cis</a:t>
            </a:r>
            <a:r>
              <a:rPr lang="en-US" sz="3600"/>
              <a:t>-Regulatory Modules (CRMs)	</a:t>
            </a:r>
          </a:p>
        </p:txBody>
      </p:sp>
      <p:sp>
        <p:nvSpPr>
          <p:cNvPr id="21515" name="Line 29"/>
          <p:cNvSpPr>
            <a:spLocks noChangeShapeType="1"/>
          </p:cNvSpPr>
          <p:nvPr/>
        </p:nvSpPr>
        <p:spPr bwMode="auto">
          <a:xfrm>
            <a:off x="117475" y="6692900"/>
            <a:ext cx="8948738" cy="396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7678" name="Oval 30"/>
          <p:cNvSpPr>
            <a:spLocks noChangeArrowheads="1"/>
          </p:cNvSpPr>
          <p:nvPr/>
        </p:nvSpPr>
        <p:spPr bwMode="auto">
          <a:xfrm>
            <a:off x="3457575" y="5195888"/>
            <a:ext cx="1266825" cy="960437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DC5800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solidFill>
                  <a:srgbClr val="FFFFFF"/>
                </a:solidFill>
              </a:rPr>
              <a:t>RNAP</a:t>
            </a:r>
          </a:p>
        </p:txBody>
      </p:sp>
      <p:sp>
        <p:nvSpPr>
          <p:cNvPr id="667679" name="Oval 31"/>
          <p:cNvSpPr>
            <a:spLocks noChangeArrowheads="1"/>
          </p:cNvSpPr>
          <p:nvPr/>
        </p:nvSpPr>
        <p:spPr bwMode="auto">
          <a:xfrm>
            <a:off x="2459038" y="3390900"/>
            <a:ext cx="1266825" cy="9604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DC5800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solidFill>
                  <a:srgbClr val="FFFFFF"/>
                </a:solidFill>
              </a:rPr>
              <a:t>RNAP</a:t>
            </a:r>
          </a:p>
        </p:txBody>
      </p:sp>
      <p:sp>
        <p:nvSpPr>
          <p:cNvPr id="667680" name="Oval 32"/>
          <p:cNvSpPr>
            <a:spLocks noChangeArrowheads="1"/>
          </p:cNvSpPr>
          <p:nvPr/>
        </p:nvSpPr>
        <p:spPr bwMode="auto">
          <a:xfrm>
            <a:off x="4764088" y="4273550"/>
            <a:ext cx="1266825" cy="9604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DC5800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solidFill>
                  <a:srgbClr val="FFFFFF"/>
                </a:solidFill>
              </a:rPr>
              <a:t>RNAP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2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66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66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66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66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66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66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78" grpId="0" animBg="1"/>
      <p:bldP spid="667678" grpId="1" animBg="1"/>
      <p:bldP spid="667679" grpId="0" animBg="1"/>
      <p:bldP spid="667679" grpId="1" animBg="1"/>
      <p:bldP spid="667680" grpId="0" animBg="1"/>
      <p:bldP spid="66768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 sz="3600" dirty="0"/>
              <a:t>Information Theory Background</a:t>
            </a:r>
          </a:p>
        </p:txBody>
      </p:sp>
      <p:sp>
        <p:nvSpPr>
          <p:cNvPr id="849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153400" cy="1616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Problem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 a code to communicate information</a:t>
            </a:r>
          </a:p>
          <a:p>
            <a:pPr>
              <a:lnSpc>
                <a:spcPct val="90000"/>
              </a:lnSpc>
            </a:pPr>
            <a:r>
              <a:rPr lang="en-US" dirty="0"/>
              <a:t>Example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Need to communicate the manufacturer of each bike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" y="3733800"/>
            <a:ext cx="3994150" cy="23535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43224"/>
            <a:ext cx="4013200" cy="27289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 sz="3600" dirty="0"/>
              <a:t>Information Theory Background</a:t>
            </a:r>
          </a:p>
        </p:txBody>
      </p:sp>
      <p:sp>
        <p:nvSpPr>
          <p:cNvPr id="849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27125"/>
            <a:ext cx="8153400" cy="1616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Four types of bikes</a:t>
            </a:r>
          </a:p>
          <a:p>
            <a:pPr>
              <a:lnSpc>
                <a:spcPct val="90000"/>
              </a:lnSpc>
            </a:pPr>
            <a:r>
              <a:rPr lang="en-US" dirty="0"/>
              <a:t>Possible code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2724090"/>
            <a:ext cx="45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1400" y="3232090"/>
            <a:ext cx="469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1400" y="3740090"/>
            <a:ext cx="469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81400" y="4248090"/>
            <a:ext cx="469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00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609600" y="4876800"/>
            <a:ext cx="7620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Expected number of bits we have to communicate</a:t>
            </a:r>
            <a:r>
              <a:rPr lang="en-US" sz="2400" kern="0" dirty="0">
                <a:latin typeface="+mn-lt"/>
                <a:ea typeface="ＭＳ Ｐゴシック" pitchFamily="-111" charset="-128"/>
                <a:cs typeface="ＭＳ Ｐゴシック" pitchFamily="-111" charset="-128"/>
              </a:rPr>
              <a:t>:  2 bits/bike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2724090"/>
            <a:ext cx="688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Trek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0" y="3232090"/>
            <a:ext cx="149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Specialized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600" y="3740090"/>
            <a:ext cx="1068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Cervelo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1600" y="4248090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Serotta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64151" y="2265302"/>
            <a:ext cx="741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05200" y="2246192"/>
            <a:ext cx="74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code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1447800" y="2665412"/>
            <a:ext cx="2971800" cy="158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 sz="3600" dirty="0"/>
              <a:t>Information Theory Background</a:t>
            </a:r>
          </a:p>
        </p:txBody>
      </p:sp>
      <p:sp>
        <p:nvSpPr>
          <p:cNvPr id="849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74725"/>
            <a:ext cx="8153400" cy="1616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Can we do better?</a:t>
            </a:r>
          </a:p>
          <a:p>
            <a:pPr>
              <a:lnSpc>
                <a:spcPct val="90000"/>
              </a:lnSpc>
            </a:pPr>
            <a:r>
              <a:rPr lang="en-US" dirty="0"/>
              <a:t>Yes, if the bike types aren’t </a:t>
            </a:r>
            <a:r>
              <a:rPr lang="en-US" dirty="0" err="1"/>
              <a:t>equiprobable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Optimal code uses                   bits for event with probability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graphicFrame>
        <p:nvGraphicFramePr>
          <p:cNvPr id="849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899947"/>
              </p:ext>
            </p:extLst>
          </p:nvPr>
        </p:nvGraphicFramePr>
        <p:xfrm>
          <a:off x="3314700" y="5732463"/>
          <a:ext cx="15557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67" name="Equation" r:id="rId4" imgW="711000" imgH="215640" progId="Equation.3">
                  <p:embed/>
                </p:oleObj>
              </mc:Choice>
              <mc:Fallback>
                <p:oleObj name="Equation" r:id="rId4" imgW="711000" imgH="21564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5732463"/>
                        <a:ext cx="155575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672768"/>
              </p:ext>
            </p:extLst>
          </p:nvPr>
        </p:nvGraphicFramePr>
        <p:xfrm>
          <a:off x="2209800" y="6172200"/>
          <a:ext cx="7445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68" name="Equation" r:id="rId6" imgW="330120" imgH="203040" progId="Equation.3">
                  <p:embed/>
                </p:oleObj>
              </mc:Choice>
              <mc:Fallback>
                <p:oleObj name="Equation" r:id="rId6" imgW="330120" imgH="20304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6172200"/>
                        <a:ext cx="744537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447800" y="2590800"/>
            <a:ext cx="5870393" cy="2247900"/>
            <a:chOff x="1447800" y="3810000"/>
            <a:chExt cx="5870393" cy="2247900"/>
          </a:xfrm>
        </p:grpSpPr>
        <p:sp>
          <p:nvSpPr>
            <p:cNvPr id="10" name="TextBox 9"/>
            <p:cNvSpPr txBox="1"/>
            <p:nvPr/>
          </p:nvSpPr>
          <p:spPr>
            <a:xfrm>
              <a:off x="4823107" y="43434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1</a:t>
              </a:r>
            </a:p>
          </p:txBody>
        </p:sp>
        <p:graphicFrame>
          <p:nvGraphicFramePr>
            <p:cNvPr id="1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4556831"/>
                </p:ext>
              </p:extLst>
            </p:nvPr>
          </p:nvGraphicFramePr>
          <p:xfrm>
            <a:off x="1481138" y="4370388"/>
            <a:ext cx="2595562" cy="168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869" name="Equation" r:id="rId8" imgW="1371600" imgH="888840" progId="Equation.3">
                    <p:embed/>
                  </p:oleObj>
                </mc:Choice>
                <mc:Fallback>
                  <p:oleObj name="Equation" r:id="rId8" imgW="1371600" imgH="888840" progId="Equation.3">
                    <p:embed/>
                    <p:pic>
                      <p:nvPicPr>
                        <p:cNvPr id="0" name="Picture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1138" y="4370388"/>
                          <a:ext cx="2595562" cy="1687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4823107" y="4754033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23107" y="5164666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23107" y="56134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05600" y="43434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05600" y="4766733"/>
              <a:ext cx="469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01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05600" y="5190066"/>
              <a:ext cx="612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001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05600" y="5613400"/>
              <a:ext cx="612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000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64151" y="3865502"/>
              <a:ext cx="2052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Type, probability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88711" y="3846392"/>
              <a:ext cx="7976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 bits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447800" y="4265612"/>
              <a:ext cx="5867400" cy="15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sm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6553200" y="3810000"/>
              <a:ext cx="7408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code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Theory Background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478150"/>
              </p:ext>
            </p:extLst>
          </p:nvPr>
        </p:nvGraphicFramePr>
        <p:xfrm>
          <a:off x="2874963" y="5399088"/>
          <a:ext cx="28575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55" name="Equation" r:id="rId4" imgW="1193760" imgH="457200" progId="Equation.3">
                  <p:embed/>
                </p:oleObj>
              </mc:Choice>
              <mc:Fallback>
                <p:oleObj name="Equation" r:id="rId4" imgW="119376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4963" y="5399088"/>
                        <a:ext cx="285750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4876801"/>
            <a:ext cx="7620000" cy="102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Expected number of bits we have to communicate</a:t>
            </a:r>
            <a:r>
              <a:rPr lang="en-US" sz="2400" kern="0" dirty="0">
                <a:latin typeface="+mn-lt"/>
                <a:ea typeface="ＭＳ Ｐゴシック" pitchFamily="-111" charset="-128"/>
                <a:cs typeface="ＭＳ Ｐゴシック" pitchFamily="-111" charset="-128"/>
              </a:rPr>
              <a:t>:  1.75 bits/bike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0" y="1447800"/>
            <a:ext cx="5870393" cy="2247900"/>
            <a:chOff x="1447800" y="3810000"/>
            <a:chExt cx="5870393" cy="2247900"/>
          </a:xfrm>
        </p:grpSpPr>
        <p:sp>
          <p:nvSpPr>
            <p:cNvPr id="7" name="TextBox 6"/>
            <p:cNvSpPr txBox="1"/>
            <p:nvPr/>
          </p:nvSpPr>
          <p:spPr>
            <a:xfrm>
              <a:off x="4823107" y="43434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1</a:t>
              </a:r>
            </a:p>
          </p:txBody>
        </p:sp>
        <p:graphicFrame>
          <p:nvGraphicFramePr>
            <p:cNvPr id="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0071062"/>
                </p:ext>
              </p:extLst>
            </p:nvPr>
          </p:nvGraphicFramePr>
          <p:xfrm>
            <a:off x="1481138" y="4368800"/>
            <a:ext cx="2595562" cy="168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856" name="Equation" r:id="rId6" imgW="1371600" imgH="888840" progId="Equation.3">
                    <p:embed/>
                  </p:oleObj>
                </mc:Choice>
                <mc:Fallback>
                  <p:oleObj name="Equation" r:id="rId6" imgW="1371600" imgH="8888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1138" y="4368800"/>
                          <a:ext cx="2595562" cy="168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4823107" y="4754033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23107" y="5164666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23107" y="56134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5600" y="43434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05600" y="4766733"/>
              <a:ext cx="469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01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05600" y="5190066"/>
              <a:ext cx="612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001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05600" y="5613400"/>
              <a:ext cx="612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000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64151" y="3865502"/>
              <a:ext cx="2052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Type, probability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88711" y="3846392"/>
              <a:ext cx="7976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 bits</a:t>
              </a: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1447800" y="4265612"/>
              <a:ext cx="5867400" cy="15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sm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6553200" y="3810000"/>
              <a:ext cx="7408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code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DA06-5757-4745-A46E-60BA26673BE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810007"/>
      </a:accent1>
      <a:accent2>
        <a:srgbClr val="3333CC"/>
      </a:accent2>
      <a:accent3>
        <a:srgbClr val="FFFFFF"/>
      </a:accent3>
      <a:accent4>
        <a:srgbClr val="000056"/>
      </a:accent4>
      <a:accent5>
        <a:srgbClr val="C1AAA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9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74285</TotalTime>
  <Words>1057</Words>
  <Application>Microsoft Macintosh PowerPoint</Application>
  <PresentationFormat>On-screen Show (4:3)</PresentationFormat>
  <Paragraphs>324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Courier New</vt:lpstr>
      <vt:lpstr>Times</vt:lpstr>
      <vt:lpstr>Blank Presentation</vt:lpstr>
      <vt:lpstr>Equation</vt:lpstr>
      <vt:lpstr>Inferring Models of cis-Regulatory Modules using Information Theory</vt:lpstr>
      <vt:lpstr>Overview</vt:lpstr>
      <vt:lpstr>Goals for Lecture</vt:lpstr>
      <vt:lpstr>A Common Type of Question</vt:lpstr>
      <vt:lpstr>cis-Regulatory Modules (CRMs) </vt:lpstr>
      <vt:lpstr>Information Theory Background</vt:lpstr>
      <vt:lpstr>Information Theory Background</vt:lpstr>
      <vt:lpstr>Information Theory Background</vt:lpstr>
      <vt:lpstr>Information Theory Background</vt:lpstr>
      <vt:lpstr>Entropy</vt:lpstr>
      <vt:lpstr>How is entropy related to  DNA sequences?</vt:lpstr>
      <vt:lpstr>Sequence Logos</vt:lpstr>
      <vt:lpstr>Sequence Logos</vt:lpstr>
      <vt:lpstr>Mutual Information</vt:lpstr>
      <vt:lpstr>FIRE Elemento et al., Molecular Cell 2007</vt:lpstr>
      <vt:lpstr>Mutual Information in FIRE</vt:lpstr>
      <vt:lpstr>Finding Motifs in FIRE</vt:lpstr>
      <vt:lpstr>Key Step in Generalizing a Motif in FIRE</vt:lpstr>
      <vt:lpstr>Generalizing a Motif in FIRE</vt:lpstr>
      <vt:lpstr>Generalizing a Motif in FIRE: Example</vt:lpstr>
      <vt:lpstr>Avoiding Redundant Motifs</vt:lpstr>
      <vt:lpstr>Characterizing Predicted Motifs in FIRE</vt:lpstr>
      <vt:lpstr>Using MI to Determine Orientation Bias</vt:lpstr>
      <vt:lpstr>Using MI to Determine Position Bias</vt:lpstr>
      <vt:lpstr>Using MI to Determine Motif Interactions</vt:lpstr>
      <vt:lpstr>Motif Interactions Example</vt:lpstr>
      <vt:lpstr>Discussion of FIRE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BMI/CS 776</dc:title>
  <dc:creator>Mark Craven</dc:creator>
  <cp:lastModifiedBy>Colin Dewey</cp:lastModifiedBy>
  <cp:revision>1114</cp:revision>
  <cp:lastPrinted>2011-02-15T14:55:00Z</cp:lastPrinted>
  <dcterms:created xsi:type="dcterms:W3CDTF">2011-02-15T14:52:40Z</dcterms:created>
  <dcterms:modified xsi:type="dcterms:W3CDTF">2019-02-06T21:34:42Z</dcterms:modified>
</cp:coreProperties>
</file>