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6" r:id="rId2"/>
    <p:sldId id="287" r:id="rId3"/>
    <p:sldId id="327" r:id="rId4"/>
    <p:sldId id="320" r:id="rId5"/>
    <p:sldId id="321" r:id="rId6"/>
    <p:sldId id="362" r:id="rId7"/>
    <p:sldId id="363" r:id="rId8"/>
    <p:sldId id="322" r:id="rId9"/>
    <p:sldId id="343" r:id="rId10"/>
    <p:sldId id="293" r:id="rId11"/>
    <p:sldId id="346" r:id="rId12"/>
    <p:sldId id="359" r:id="rId13"/>
    <p:sldId id="360" r:id="rId14"/>
    <p:sldId id="347" r:id="rId15"/>
    <p:sldId id="332" r:id="rId16"/>
    <p:sldId id="329" r:id="rId17"/>
    <p:sldId id="364" r:id="rId18"/>
    <p:sldId id="300" r:id="rId19"/>
    <p:sldId id="342" r:id="rId20"/>
    <p:sldId id="345" r:id="rId21"/>
    <p:sldId id="341" r:id="rId22"/>
    <p:sldId id="331" r:id="rId23"/>
    <p:sldId id="297" r:id="rId24"/>
    <p:sldId id="306" r:id="rId25"/>
    <p:sldId id="344" r:id="rId26"/>
    <p:sldId id="338" r:id="rId27"/>
    <p:sldId id="365" r:id="rId28"/>
    <p:sldId id="317" r:id="rId29"/>
    <p:sldId id="355" r:id="rId30"/>
    <p:sldId id="334" r:id="rId31"/>
    <p:sldId id="356" r:id="rId32"/>
    <p:sldId id="340" r:id="rId33"/>
    <p:sldId id="318" r:id="rId34"/>
    <p:sldId id="357" r:id="rId35"/>
    <p:sldId id="358" r:id="rId3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89037" autoAdjust="0"/>
  </p:normalViewPr>
  <p:slideViewPr>
    <p:cSldViewPr>
      <p:cViewPr varScale="1">
        <p:scale>
          <a:sx n="144" d="100"/>
          <a:sy n="144" d="100"/>
        </p:scale>
        <p:origin x="192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8D800-CD29-5048-822A-366F819309A1}" type="slidenum">
              <a:rPr lang="en-US"/>
              <a:pPr/>
              <a:t>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B7C3B-A1DE-0D47-B49B-52E12FE2BA2E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2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427FF-0F8F-4442-9361-A96D946FD26B}" type="slidenum">
              <a:rPr lang="en-US"/>
              <a:pPr/>
              <a:t>12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427FF-0F8F-4442-9361-A96D946FD26B}" type="slidenum">
              <a:rPr lang="en-US"/>
              <a:pPr/>
              <a:t>13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51BA8-8C91-4B49-BF76-C855171F4B5D}" type="slidenum">
              <a:rPr lang="en-US"/>
              <a:pPr/>
              <a:t>15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7121-0757-DB45-A393-E0A143A879E9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6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88F3-F6A0-E24D-BEEA-D655606F1EEF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88F3-F6A0-E24D-BEEA-D655606F1EEF}" type="slidenum">
              <a:rPr lang="en-US"/>
              <a:pPr/>
              <a:t>18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6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EF54C-574A-0844-AFA0-CFC465654E21}" type="slidenum">
              <a:rPr lang="en-US"/>
              <a:pPr/>
              <a:t>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245F0-6014-1747-A65D-0793962F30B5}" type="slidenum">
              <a:rPr lang="en-US"/>
              <a:pPr/>
              <a:t>22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6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8F94B-B6E6-E149-BDC4-60E833D38A08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12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92B79-CB7C-0B4C-A9B1-46B93EF71865}" type="slidenum">
              <a:rPr lang="en-US"/>
              <a:pPr/>
              <a:t>24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82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5EBA-185F-6B4F-9161-418F60AB7F5B}" type="slidenum">
              <a:rPr lang="en-US"/>
              <a:pPr/>
              <a:t>25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4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8C928-D67D-AC46-8F4F-245EF360E0AB}" type="slidenum">
              <a:rPr lang="en-US"/>
              <a:pPr/>
              <a:t>28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9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6739-77AC-C544-B9D5-F4703CAF5033}" type="slidenum">
              <a:rPr lang="en-US"/>
              <a:pPr/>
              <a:t>29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6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6739-77AC-C544-B9D5-F4703CAF5033}" type="slidenum">
              <a:rPr lang="en-US"/>
              <a:pPr/>
              <a:t>30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6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7974D-7E3C-714A-905C-D1975BA442DC}" type="slidenum">
              <a:rPr lang="en-US"/>
              <a:pPr/>
              <a:t>33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3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4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0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8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13421-8DFF-9446-AEF4-6D1751B19894}" type="slidenum">
              <a:rPr lang="en-US"/>
              <a:pPr/>
              <a:t>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0B0C-6C2C-3E44-A7C2-10C8BFCDC0EA}" type="slidenum">
              <a:rPr lang="en-US"/>
              <a:pPr/>
              <a:t>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Fangzhou</a:t>
            </a:r>
            <a:r>
              <a:rPr lang="en-US" baseline="0" dirty="0"/>
              <a:t> Mu (</a:t>
            </a:r>
            <a:r>
              <a:rPr lang="en-US" baseline="0" dirty="0" err="1"/>
              <a:t>Foun</a:t>
            </a:r>
            <a:r>
              <a:rPr lang="en-US" baseline="0" dirty="0"/>
              <a:t>-joe) is a second M.S. student in 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64487-FDF9-C644-A0C8-B080C2BAA1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0B0C-6C2C-3E44-A7C2-10C8BFCDC0EA}" type="slidenum">
              <a:rPr lang="en-US"/>
              <a:pPr/>
              <a:t>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2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tuned for email re:</a:t>
            </a:r>
            <a:r>
              <a:rPr lang="en-US" baseline="0" dirty="0"/>
              <a:t> doodle poll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64487-FDF9-C644-A0C8-B080C2BAA1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isc/spring2019/bmics776/ho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docs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ning.com/books/the-quick-python-book-third-edi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t.wisc.edu/bmi576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discovery.wisc.edu/mailman/listinfo/compsysbioj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bee-uw-madison.github.io/studyGroup/" TargetMode="External"/><Relationship Id="rId4" Type="http://schemas.openxmlformats.org/officeDocument/2006/relationships/hyperlink" Target="http://lists.cs.wisc.edu/mailman/listinfo/ai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lin.dewey@wis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ostat.wisc.edu/~cdewe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mu2@wis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maps.wisc.edu/s/5xgq24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b="1" dirty="0"/>
              <a:t>Advanced Bioinformatics</a:t>
            </a:r>
            <a:br>
              <a:rPr lang="en-US" dirty="0"/>
            </a:br>
            <a:r>
              <a:rPr lang="en-US" sz="3600" dirty="0"/>
              <a:t>Biostatistics &amp; Medical Informatics 776</a:t>
            </a:r>
            <a:br>
              <a:rPr lang="en-US" sz="3600" dirty="0"/>
            </a:br>
            <a:r>
              <a:rPr lang="en-US" sz="3600" dirty="0"/>
              <a:t>Computer Sciences 776</a:t>
            </a:r>
            <a:br>
              <a:rPr lang="en-US" sz="3600" dirty="0"/>
            </a:br>
            <a:r>
              <a:rPr lang="en-US" sz="3600" dirty="0"/>
              <a:t>Spring 2019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0" y="32766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2800" dirty="0"/>
          </a:p>
          <a:p>
            <a:pPr algn="ctr">
              <a:spcBef>
                <a:spcPct val="20000"/>
              </a:spcBef>
            </a:pP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dirty="0"/>
              <a:t>Colin Dewey</a:t>
            </a:r>
          </a:p>
          <a:p>
            <a:pPr algn="ctr">
              <a:spcBef>
                <a:spcPct val="20000"/>
              </a:spcBef>
            </a:pPr>
            <a:r>
              <a:rPr lang="en-US" sz="2800" dirty="0" err="1"/>
              <a:t>colin.dewey@wisc.edu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dirty="0" err="1"/>
              <a:t>www.biostat.wisc.edu</a:t>
            </a:r>
            <a:r>
              <a:rPr lang="en-US" sz="2800" dirty="0"/>
              <a:t>/bmi776/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These slides, excluding third-party material, are licensed under </a:t>
            </a:r>
            <a:r>
              <a:rPr lang="en-US" sz="1200" dirty="0">
                <a:hlinkClick r:id="rId3"/>
              </a:rPr>
              <a:t>CC BY-NC 4.0</a:t>
            </a:r>
            <a:r>
              <a:rPr lang="en-US" sz="1200" dirty="0"/>
              <a:t> by Mark 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/>
              <a:t>Course Requirements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r>
              <a:rPr lang="en-US" sz="2400" dirty="0"/>
              <a:t>4 or 5 homework assignments: ~40%</a:t>
            </a:r>
          </a:p>
          <a:p>
            <a:pPr lvl="1"/>
            <a:r>
              <a:rPr lang="en-US" sz="2400" dirty="0"/>
              <a:t>Written exercises</a:t>
            </a:r>
          </a:p>
          <a:p>
            <a:pPr lvl="1"/>
            <a:r>
              <a:rPr lang="en-US" sz="2400" dirty="0"/>
              <a:t>Programming (Python)</a:t>
            </a:r>
          </a:p>
          <a:p>
            <a:pPr lvl="1"/>
            <a:r>
              <a:rPr lang="en-US" sz="2400" dirty="0"/>
              <a:t>Computational experiments (e.g. measure the effect of varying parameter </a:t>
            </a:r>
            <a:r>
              <a:rPr lang="en-US" sz="2400" i="1" dirty="0"/>
              <a:t>x</a:t>
            </a:r>
            <a:r>
              <a:rPr lang="en-US" sz="2400" dirty="0"/>
              <a:t> in algorithm </a:t>
            </a:r>
            <a:r>
              <a:rPr lang="en-US" sz="2400" i="1" dirty="0"/>
              <a:t>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Five late days permitted</a:t>
            </a:r>
          </a:p>
          <a:p>
            <a:pPr lvl="1"/>
            <a:endParaRPr lang="en-US" sz="2400" dirty="0"/>
          </a:p>
          <a:p>
            <a:r>
              <a:rPr lang="en-US" sz="2400" dirty="0"/>
              <a:t>Project: ~25%</a:t>
            </a:r>
          </a:p>
          <a:p>
            <a:r>
              <a:rPr lang="en-US" sz="2400" dirty="0"/>
              <a:t>Midterm: ~15%</a:t>
            </a:r>
          </a:p>
          <a:p>
            <a:r>
              <a:rPr lang="en-US" sz="2400" dirty="0"/>
              <a:t>Final exam: ~15%</a:t>
            </a:r>
          </a:p>
          <a:p>
            <a:r>
              <a:rPr lang="en-US" sz="2400" dirty="0"/>
              <a:t>Class participation: ~5%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Midterm: Tuesday, March 12, in class</a:t>
            </a:r>
          </a:p>
          <a:p>
            <a:r>
              <a:rPr lang="en-US" dirty="0"/>
              <a:t>Final: Sunday May 5, 12:25-2:25 PM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 me know </a:t>
            </a:r>
            <a:r>
              <a:rPr lang="en-US" i="1" dirty="0"/>
              <a:t>immediately </a:t>
            </a:r>
            <a:r>
              <a:rPr lang="en-US" dirty="0"/>
              <a:t>if you have a conflict with either of these exam times</a:t>
            </a:r>
          </a:p>
        </p:txBody>
      </p:sp>
    </p:spTree>
    <p:extLst>
      <p:ext uri="{BB962C8B-B14F-4D97-AF65-F5344CB8AC3E}">
        <p14:creationId xmlns:p14="http://schemas.microsoft.com/office/powerpoint/2010/main" val="288637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Computing Resources for the Class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Linux servers in Dept. of Biostatistics &amp; Medical Informatics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“lab”, must log in remotely (use </a:t>
            </a:r>
            <a:r>
              <a:rPr lang="en-US" sz="2400" dirty="0" err="1"/>
              <a:t>WiscVPN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Will create accounts for everyone on course roster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machines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mi1.biostat.wisc.edu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mi2.biostat.wisc.edu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HW0 tests your access to these machines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Homework must be able to run on these machines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CS department usually offers Unix orientation sessions at beginning of semester</a:t>
            </a:r>
          </a:p>
        </p:txBody>
      </p:sp>
    </p:spTree>
    <p:extLst>
      <p:ext uri="{BB962C8B-B14F-4D97-AF65-F5344CB8AC3E}">
        <p14:creationId xmlns:p14="http://schemas.microsoft.com/office/powerpoint/2010/main" val="14468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Programming Assignments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All programming assignments require Python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Project can be in any language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Have a Python 3 environment on </a:t>
            </a:r>
            <a:r>
              <a:rPr lang="en-US" sz="2400" dirty="0" err="1"/>
              <a:t>biostat</a:t>
            </a:r>
            <a:r>
              <a:rPr lang="en-US" sz="2400" dirty="0"/>
              <a:t> servers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Permitted packages on course website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request others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HW0 will be Python introduction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Use Piazza for Python discussion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you know Python, please help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93493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Design and implement a new computational method for a task in molecular biology</a:t>
            </a:r>
          </a:p>
          <a:p>
            <a:r>
              <a:rPr lang="en-US" sz="2800" dirty="0"/>
              <a:t>Improve an existing method</a:t>
            </a:r>
          </a:p>
          <a:p>
            <a:r>
              <a:rPr lang="en-US" sz="2800" dirty="0"/>
              <a:t>Perform an evaluation of several existing methods</a:t>
            </a:r>
          </a:p>
          <a:p>
            <a:r>
              <a:rPr lang="en-US" sz="2800" dirty="0"/>
              <a:t>Run on real biological data</a:t>
            </a:r>
          </a:p>
          <a:p>
            <a:r>
              <a:rPr lang="en-US" sz="2800" dirty="0"/>
              <a:t>Suggestions will be provided</a:t>
            </a:r>
          </a:p>
          <a:p>
            <a:r>
              <a:rPr lang="en-US" sz="2800" dirty="0"/>
              <a:t>Not simply your existing research</a:t>
            </a:r>
          </a:p>
          <a:p>
            <a:r>
              <a:rPr lang="en-US" sz="2800" dirty="0"/>
              <a:t>Can email me now to discuss ideas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58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Do the assigned readings before class</a:t>
            </a:r>
          </a:p>
          <a:p>
            <a:r>
              <a:rPr lang="en-US" dirty="0"/>
              <a:t>Show up to class</a:t>
            </a:r>
          </a:p>
          <a:p>
            <a:r>
              <a:rPr lang="en-US" dirty="0"/>
              <a:t>No one will have the perfect background</a:t>
            </a:r>
          </a:p>
          <a:p>
            <a:pPr lvl="1"/>
            <a:r>
              <a:rPr lang="en-US" dirty="0"/>
              <a:t>Ask questions about computational or biological concepts</a:t>
            </a:r>
          </a:p>
          <a:p>
            <a:r>
              <a:rPr lang="en-US" dirty="0"/>
              <a:t>Correct me when I am wrong</a:t>
            </a:r>
          </a:p>
          <a:p>
            <a:pPr lvl="1"/>
            <a:r>
              <a:rPr lang="en-US" dirty="0"/>
              <a:t>Seriously, it will happen</a:t>
            </a:r>
          </a:p>
          <a:p>
            <a:r>
              <a:rPr lang="en-US" dirty="0"/>
              <a:t>Piazza discussion board</a:t>
            </a:r>
          </a:p>
          <a:p>
            <a:pPr lvl="1"/>
            <a:r>
              <a:rPr lang="en-US" dirty="0"/>
              <a:t>Questions and answers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dirty="0"/>
              <a:t>Piazza Discussion Board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Instead of a mailing list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http://piazza.com/wisc/spring2019/bmics776/home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Post your questions to Piazza instead of emailing the instructor or TA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Unless it is a private issue or project-related</a:t>
            </a:r>
            <a:endParaRPr lang="en-US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Answer your classmates’ questions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Announcements will also be posted to Piazza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/>
              <a:t>Supplementary material for lecture topics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/>
              <a:t>Course Readings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Mostly articles from the primary literature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Must be using a campus IP address to download some of the articles (can use </a:t>
            </a:r>
            <a:r>
              <a:rPr lang="en-US" sz="2400" dirty="0" err="1"/>
              <a:t>WiscVPN</a:t>
            </a:r>
            <a:r>
              <a:rPr lang="en-US" sz="2400" dirty="0"/>
              <a:t> from off campus)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49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/>
              <a:t>Recommended textbook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/>
              <a:t>Biological Sequence Analysis: Probabilistic Models of Proteins and Nucleic Acids</a:t>
            </a:r>
            <a:r>
              <a:rPr lang="en-US" sz="2400" dirty="0"/>
              <a:t>.  R. Durbin, S. Eddy, A. Krogh, and G. </a:t>
            </a:r>
            <a:r>
              <a:rPr lang="en-US" sz="2400" dirty="0" err="1"/>
              <a:t>Mitchison</a:t>
            </a:r>
            <a:r>
              <a:rPr lang="en-US" sz="2400" dirty="0"/>
              <a:t>.  Cambridge University Press, 1998.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7460" name="Picture 4" descr="Durbin-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2109787" cy="302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3086-6DF4-7E4A-B513-760DF95C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A8A6-9A25-5749-88EC-9EC0EB4A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4336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https://docs.python.org</a:t>
            </a:r>
            <a:endParaRPr lang="en-US" dirty="0"/>
          </a:p>
          <a:p>
            <a:r>
              <a:rPr lang="en-US" dirty="0"/>
              <a:t>If you want a book:</a:t>
            </a:r>
          </a:p>
          <a:p>
            <a:pPr lvl="1"/>
            <a:r>
              <a:rPr lang="en-US" dirty="0"/>
              <a:t>Python 3 for programmers</a:t>
            </a:r>
          </a:p>
          <a:p>
            <a:r>
              <a:rPr lang="en-US" dirty="0"/>
              <a:t>Many other good books and online resources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D27A-B39E-5249-B2EB-23F89C4F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02B3B-88D6-0941-BEA8-AC8493ED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41" y="1890492"/>
            <a:ext cx="2708363" cy="3396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74F2EE-D462-3046-BBC5-7010C41829CA}"/>
              </a:ext>
            </a:extLst>
          </p:cNvPr>
          <p:cNvSpPr/>
          <p:nvPr/>
        </p:nvSpPr>
        <p:spPr>
          <a:xfrm>
            <a:off x="914400" y="5392856"/>
            <a:ext cx="791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https://www.manning.com/books/the-quick-python-book-third-edition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sz="3600" dirty="0"/>
              <a:t>Agenda Today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information</a:t>
            </a:r>
          </a:p>
          <a:p>
            <a:r>
              <a:rPr lang="en-US" dirty="0"/>
              <a:t>Overview of topics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BMI/CS 576 or equivalent</a:t>
            </a:r>
          </a:p>
          <a:p>
            <a:r>
              <a:rPr lang="en-US" dirty="0"/>
              <a:t>Knowledge of basic biology and methods from that course will be assumed</a:t>
            </a:r>
          </a:p>
          <a:p>
            <a:r>
              <a:rPr lang="en-US" dirty="0"/>
              <a:t>May want to go over the material on the 576 website to refresh</a:t>
            </a: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http://www.biostat.wisc.edu/bmi576/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4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800" baseline="-25000" dirty="0"/>
              <a:t>What you should get out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An understanding of some of the major problems in computational molecular biology</a:t>
            </a:r>
          </a:p>
          <a:p>
            <a:r>
              <a:rPr lang="en-US" sz="2400" dirty="0"/>
              <a:t>Familiarity with the algorithms and statistical techniques for addressing these problems</a:t>
            </a:r>
          </a:p>
          <a:p>
            <a:r>
              <a:rPr lang="en-US" sz="2400" dirty="0"/>
              <a:t>How to think about different data types</a:t>
            </a:r>
          </a:p>
          <a:p>
            <a:r>
              <a:rPr lang="en-US" sz="2400" dirty="0"/>
              <a:t>At the end you should be able to</a:t>
            </a:r>
          </a:p>
          <a:p>
            <a:pPr lvl="1"/>
            <a:r>
              <a:rPr lang="en-US" sz="2000" dirty="0"/>
              <a:t>Read the bioinformatics literature</a:t>
            </a:r>
          </a:p>
          <a:p>
            <a:pPr lvl="1"/>
            <a:r>
              <a:rPr lang="en-US" sz="2000" dirty="0"/>
              <a:t>Apply the methods you have learned to other problems both within and outside of bioinformatics</a:t>
            </a:r>
          </a:p>
          <a:p>
            <a:pPr lvl="1"/>
            <a:r>
              <a:rPr lang="en-US" sz="2000" dirty="0"/>
              <a:t>Write a short bioinformatics research paper</a:t>
            </a:r>
          </a:p>
        </p:txBody>
      </p:sp>
    </p:spTree>
    <p:extLst>
      <p:ext uri="{BB962C8B-B14F-4D97-AF65-F5344CB8AC3E}">
        <p14:creationId xmlns:p14="http://schemas.microsoft.com/office/powerpoint/2010/main" val="143201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/>
              <a:t>Major Topics to be Covered </a:t>
            </a:r>
            <a:br>
              <a:rPr lang="en-US" sz="3600"/>
            </a:br>
            <a:r>
              <a:rPr lang="en-US" sz="3600"/>
              <a:t>(the algorithms perspective)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Expectation Maximization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Gibbs sampling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Mutual information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Network flow algorithms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Stochastic context free grammars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Multiple hypothesis testing correction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Convolutional neural networks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Linear programming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Tries and suffix trees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Markov random fields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/>
              <a:t>Major Topics to be Covered </a:t>
            </a:r>
            <a:br>
              <a:rPr lang="en-US" sz="3600"/>
            </a:br>
            <a:r>
              <a:rPr lang="en-US" sz="3600"/>
              <a:t>(the task perspective)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00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Modeling of motifs and </a:t>
            </a:r>
            <a:r>
              <a:rPr lang="en-US" sz="2400" i="1" dirty="0"/>
              <a:t>cis</a:t>
            </a:r>
            <a:r>
              <a:rPr lang="en-US" sz="2400" dirty="0"/>
              <a:t>-regulatory modules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Identification of transcription factor binding sites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Transcriptome quantification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Transcriptome assembly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RNA sequence and structure modeling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Regulatory information in epigenomic data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Genotype analysis and association studies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Mass spectrometry peptide and protein identification 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Pathways in cellular networks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Large-scale sequence alignment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/>
              <a:t>Motif Modeling</a:t>
            </a:r>
          </a:p>
        </p:txBody>
      </p:sp>
      <p:pic>
        <p:nvPicPr>
          <p:cNvPr id="153612" name="Picture 12" descr="multiple-moti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0238"/>
            <a:ext cx="7391400" cy="4805362"/>
          </a:xfrm>
          <a:prstGeom prst="rect">
            <a:avLst/>
          </a:prstGeom>
          <a:noFill/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68288" y="1343025"/>
            <a:ext cx="7754848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What sequence motif do these promoter regions have in common?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66000" y="2286000"/>
            <a:ext cx="1854200" cy="2209800"/>
            <a:chOff x="7366000" y="2286000"/>
            <a:chExt cx="1854200" cy="2209800"/>
          </a:xfrm>
        </p:grpSpPr>
        <p:pic>
          <p:nvPicPr>
            <p:cNvPr id="5" name="Picture 4" descr="patop_logo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2286000"/>
              <a:ext cx="1828800" cy="1139603"/>
            </a:xfrm>
            <a:prstGeom prst="rect">
              <a:avLst/>
            </a:prstGeom>
          </p:spPr>
        </p:pic>
        <p:cxnSp>
          <p:nvCxnSpPr>
            <p:cNvPr id="7" name="Curved Connector 6"/>
            <p:cNvCxnSpPr/>
            <p:nvPr/>
          </p:nvCxnSpPr>
          <p:spPr bwMode="auto">
            <a:xfrm rot="5400000" flipH="1" flipV="1">
              <a:off x="7289800" y="3505200"/>
              <a:ext cx="1066800" cy="914400"/>
            </a:xfrm>
            <a:prstGeom prst="curvedConnector3">
              <a:avLst>
                <a:gd name="adj1" fmla="val 50000"/>
              </a:avLst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6613" y="4503738"/>
            <a:ext cx="844550" cy="768350"/>
            <a:chOff x="4283" y="1628"/>
            <a:chExt cx="532" cy="484"/>
          </a:xfrm>
        </p:grpSpPr>
        <p:sp>
          <p:nvSpPr>
            <p:cNvPr id="21534" name="Oval 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Rectangle 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Line 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22463" y="3544888"/>
            <a:ext cx="652462" cy="922337"/>
            <a:chOff x="4670" y="902"/>
            <a:chExt cx="411" cy="581"/>
          </a:xfrm>
        </p:grpSpPr>
        <p:sp>
          <p:nvSpPr>
            <p:cNvPr id="21531" name="Oval 7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8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Line 9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97200" y="5387975"/>
            <a:ext cx="652463" cy="922338"/>
            <a:chOff x="4670" y="902"/>
            <a:chExt cx="411" cy="581"/>
          </a:xfrm>
        </p:grpSpPr>
        <p:sp>
          <p:nvSpPr>
            <p:cNvPr id="21528" name="Oval 11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12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Line 13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87825" y="4465638"/>
            <a:ext cx="652463" cy="922337"/>
            <a:chOff x="4670" y="902"/>
            <a:chExt cx="411" cy="581"/>
          </a:xfrm>
        </p:grpSpPr>
        <p:sp>
          <p:nvSpPr>
            <p:cNvPr id="21525" name="Oval 15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11563" y="3621088"/>
            <a:ext cx="844550" cy="768350"/>
            <a:chOff x="4283" y="1628"/>
            <a:chExt cx="532" cy="484"/>
          </a:xfrm>
        </p:grpSpPr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20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1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56113" y="5464175"/>
            <a:ext cx="844550" cy="768350"/>
            <a:chOff x="4283" y="1628"/>
            <a:chExt cx="532" cy="484"/>
          </a:xfrm>
        </p:grpSpPr>
        <p:sp>
          <p:nvSpPr>
            <p:cNvPr id="21519" name="Oval 2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1" name="Line 2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231775" y="3889375"/>
            <a:ext cx="8372475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…accgcgctgaaaaaattttccgatgagtttagaagagtcaccaaaaaattttcatacagcctactggtgttctctgtgtgtgctaccactggctgtcatcatggttgta…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…caaaattattcaagaaaaaaagaaatgttacaatgaatgcaaaagatgggcgatgagataaaagcgagagataaaaatttttgagcttaaatgatctggcatgagcagt…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…gagctggaaaaaaaaaaaatttcaaaagaaaacgcgatgagcatactaatgctaaaaatttttgaggtataaagtaacgaattggggaaaggccatcaatatgaagtcg…</a:t>
            </a:r>
          </a:p>
        </p:txBody>
      </p:sp>
      <p:sp>
        <p:nvSpPr>
          <p:cNvPr id="2151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22300" y="1108075"/>
            <a:ext cx="79883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configuration of sequence motifs do these promoter regions have in common?</a:t>
            </a:r>
          </a:p>
        </p:txBody>
      </p:sp>
      <p:sp>
        <p:nvSpPr>
          <p:cNvPr id="2151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 dirty="0"/>
              <a:t>cis</a:t>
            </a:r>
            <a:r>
              <a:rPr lang="en-US" sz="3600" dirty="0"/>
              <a:t>-Regulatory Modules</a:t>
            </a:r>
          </a:p>
        </p:txBody>
      </p:sp>
      <p:sp>
        <p:nvSpPr>
          <p:cNvPr id="21515" name="Line 29"/>
          <p:cNvSpPr>
            <a:spLocks noChangeShapeType="1"/>
          </p:cNvSpPr>
          <p:nvPr/>
        </p:nvSpPr>
        <p:spPr bwMode="auto">
          <a:xfrm>
            <a:off x="117475" y="6692900"/>
            <a:ext cx="8948738" cy="396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78" name="Oval 30"/>
          <p:cNvSpPr>
            <a:spLocks noChangeArrowheads="1"/>
          </p:cNvSpPr>
          <p:nvPr/>
        </p:nvSpPr>
        <p:spPr bwMode="auto">
          <a:xfrm>
            <a:off x="3457575" y="5195888"/>
            <a:ext cx="1266825" cy="96043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2459038" y="339090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80" name="Oval 32"/>
          <p:cNvSpPr>
            <a:spLocks noChangeArrowheads="1"/>
          </p:cNvSpPr>
          <p:nvPr/>
        </p:nvSpPr>
        <p:spPr bwMode="auto">
          <a:xfrm>
            <a:off x="4764088" y="427355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</p:spTree>
    <p:extLst>
      <p:ext uri="{BB962C8B-B14F-4D97-AF65-F5344CB8AC3E}">
        <p14:creationId xmlns:p14="http://schemas.microsoft.com/office/powerpoint/2010/main" val="3510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8" grpId="0" animBg="1"/>
      <p:bldP spid="667678" grpId="1" animBg="1"/>
      <p:bldP spid="667679" grpId="0" animBg="1"/>
      <p:bldP spid="667679" grpId="1" animBg="1"/>
      <p:bldP spid="667680" grpId="0" animBg="1"/>
      <p:bldP spid="66768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/>
              <a:t>Transcriptome Analysis with RNA-</a:t>
            </a:r>
            <a:r>
              <a:rPr lang="en-US" sz="3200" dirty="0" err="1"/>
              <a:t>Seq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64211"/>
            <a:ext cx="7793182" cy="3810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What genes are expressed and at what levels?</a:t>
            </a:r>
          </a:p>
        </p:txBody>
      </p:sp>
    </p:spTree>
    <p:extLst>
      <p:ext uri="{BB962C8B-B14F-4D97-AF65-F5344CB8AC3E}">
        <p14:creationId xmlns:p14="http://schemas.microsoft.com/office/powerpoint/2010/main" val="326674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5F93-41DE-F74A-B91D-A73B0B62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Transcriptome 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C3D0EC-1FAB-334B-91F3-46CDC2D1E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43" y="1981200"/>
            <a:ext cx="4946514" cy="41148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B26438-FBA7-9943-A947-D21920A9B9BC}"/>
              </a:ext>
            </a:extLst>
          </p:cNvPr>
          <p:cNvSpPr/>
          <p:nvPr/>
        </p:nvSpPr>
        <p:spPr>
          <a:xfrm>
            <a:off x="5587165" y="6124545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tacorna.github.io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6753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r>
              <a:rPr lang="en-US" sz="3600"/>
              <a:t>RNA Sequence and Structure Modeling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 t="10677"/>
          <a:stretch>
            <a:fillRect/>
          </a:stretch>
        </p:blipFill>
        <p:spPr bwMode="auto">
          <a:xfrm>
            <a:off x="495300" y="1903413"/>
            <a:ext cx="81153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81534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How can we identify sequences that encode this RNA structure?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/>
              <a:t>Noncoding Genetic Variants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33400" y="854075"/>
            <a:ext cx="81534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How do genetic variants outside protein coding regions impact phenotypes?</a:t>
            </a:r>
          </a:p>
          <a:p>
            <a:endParaRPr lang="en-US" sz="2400" dirty="0"/>
          </a:p>
        </p:txBody>
      </p:sp>
      <p:pic>
        <p:nvPicPr>
          <p:cNvPr id="1026" name="Picture 2" descr="http://www.nature.com/nature/journal/v495/n7441/images/495320a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781800" cy="47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751" y="6519446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Patton and Harrington, </a:t>
            </a:r>
            <a:r>
              <a:rPr lang="en-US" sz="1400" i="1" dirty="0">
                <a:solidFill>
                  <a:schemeClr val="tx2"/>
                </a:solidFill>
              </a:rPr>
              <a:t>Nature</a:t>
            </a:r>
            <a:r>
              <a:rPr lang="en-US" sz="1400" dirty="0">
                <a:solidFill>
                  <a:schemeClr val="tx2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23256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/>
              <a:t>Course Web Site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www.biostat.wisc.edu/bmi776/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Syllabus and policies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Readings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Tentative schedule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Lecture slides (draft posted before lecture)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Announcements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Homework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Project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Link to Piazza discussion board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 descr="Type2-fig-1-3-07.jpg"/>
          <p:cNvPicPr>
            <a:picLocks noChangeAspect="1"/>
          </p:cNvPicPr>
          <p:nvPr/>
        </p:nvPicPr>
        <p:blipFill>
          <a:blip r:embed="rId3"/>
          <a:srcRect t="7788"/>
          <a:stretch>
            <a:fillRect/>
          </a:stretch>
        </p:blipFill>
        <p:spPr bwMode="auto">
          <a:xfrm>
            <a:off x="457200" y="1219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/>
              <a:t>Genome-wide Association Studies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33400" y="854075"/>
            <a:ext cx="8153400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Which genes are involved in diabetes?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sz="3200" dirty="0"/>
              <a:t>Proteomic Analysis with Mass Spectrometry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979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What proteins are expressed and at what levels?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819275"/>
            <a:ext cx="8972550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4" y="5038725"/>
            <a:ext cx="518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Steen and Mann, </a:t>
            </a:r>
            <a:r>
              <a:rPr lang="en-US" sz="1400" i="1" dirty="0">
                <a:solidFill>
                  <a:schemeClr val="tx2"/>
                </a:solidFill>
              </a:rPr>
              <a:t>Nature Reviews Molecular Cell Biology</a:t>
            </a:r>
            <a:r>
              <a:rPr lang="en-US" sz="1400" dirty="0">
                <a:solidFill>
                  <a:schemeClr val="tx2"/>
                </a:solidFill>
              </a:rPr>
              <a:t>, 2004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708" y="1810770"/>
            <a:ext cx="522254" cy="3905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99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/>
              <a:t>Identifying Signaling Pathways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289" y="6146892"/>
            <a:ext cx="16614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1400" dirty="0" err="1">
                <a:solidFill>
                  <a:schemeClr val="tx2"/>
                </a:solidFill>
                <a:latin typeface="Arial" charset="0"/>
              </a:rPr>
              <a:t>Yeger-Lotem</a:t>
            </a:r>
            <a:r>
              <a:rPr lang="en-GB" sz="1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400" kern="1200" dirty="0">
                <a:solidFill>
                  <a:schemeClr val="tx2"/>
                </a:solidFill>
                <a:latin typeface="Arial" charset="0"/>
              </a:rPr>
              <a:t>et al., </a:t>
            </a:r>
            <a:r>
              <a:rPr lang="en-GB" sz="1400" i="1" dirty="0">
                <a:solidFill>
                  <a:schemeClr val="tx2"/>
                </a:solidFill>
                <a:latin typeface="Arial" charset="0"/>
              </a:rPr>
              <a:t>Nature Genetics, </a:t>
            </a:r>
            <a:r>
              <a:rPr lang="en-GB" sz="1400" kern="1200" dirty="0">
                <a:solidFill>
                  <a:schemeClr val="tx2"/>
                </a:solidFill>
                <a:latin typeface="Arial" charset="0"/>
              </a:rPr>
              <a:t>2009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How do proteins coordinate to transmit information?</a:t>
            </a:r>
          </a:p>
        </p:txBody>
      </p:sp>
      <p:pic>
        <p:nvPicPr>
          <p:cNvPr id="12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62"/>
          <a:stretch/>
        </p:blipFill>
        <p:spPr bwMode="auto">
          <a:xfrm>
            <a:off x="1635557" y="1346292"/>
            <a:ext cx="5872886" cy="5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19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z="3600" dirty="0"/>
              <a:t>Large Scale Sequence Alignment</a:t>
            </a:r>
          </a:p>
        </p:txBody>
      </p:sp>
      <p:pic>
        <p:nvPicPr>
          <p:cNvPr id="182277" name="Picture 5" descr="mau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90675"/>
            <a:ext cx="7543800" cy="5191125"/>
          </a:xfrm>
          <a:prstGeom prst="rect">
            <a:avLst/>
          </a:prstGeom>
          <a:noFill/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0" y="990600"/>
            <a:ext cx="6771505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What is the best alignment of these 6 genomes?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 dirty="0"/>
              <a:t>Other Topics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4114800"/>
          </a:xfrm>
        </p:spPr>
        <p:txBody>
          <a:bodyPr/>
          <a:lstStyle/>
          <a:p>
            <a:r>
              <a:rPr lang="en-US" dirty="0"/>
              <a:t>Many topics we aren’t covering</a:t>
            </a:r>
          </a:p>
          <a:p>
            <a:pPr lvl="1"/>
            <a:r>
              <a:rPr lang="en-US" sz="2600" dirty="0"/>
              <a:t>Protein structure prediction</a:t>
            </a:r>
          </a:p>
          <a:p>
            <a:pPr lvl="1"/>
            <a:r>
              <a:rPr lang="en-US" sz="2600" dirty="0"/>
              <a:t>Protein function annotation</a:t>
            </a:r>
          </a:p>
          <a:p>
            <a:pPr lvl="1"/>
            <a:r>
              <a:rPr lang="en-US" sz="2600" dirty="0"/>
              <a:t>Metagenomics</a:t>
            </a:r>
          </a:p>
          <a:p>
            <a:pPr lvl="1"/>
            <a:r>
              <a:rPr lang="en-US" sz="2600" dirty="0"/>
              <a:t>Metabolomics</a:t>
            </a:r>
          </a:p>
          <a:p>
            <a:pPr lvl="1"/>
            <a:r>
              <a:rPr lang="en-US" sz="2600" dirty="0"/>
              <a:t>Graph genomes</a:t>
            </a:r>
          </a:p>
          <a:p>
            <a:pPr lvl="1"/>
            <a:r>
              <a:rPr lang="en-US" sz="2600" dirty="0"/>
              <a:t>Single-cell sequencing</a:t>
            </a:r>
          </a:p>
          <a:p>
            <a:pPr lvl="1"/>
            <a:r>
              <a:rPr lang="en-US" sz="2600" dirty="0"/>
              <a:t>Text mining</a:t>
            </a:r>
          </a:p>
          <a:p>
            <a:pPr lvl="1"/>
            <a:r>
              <a:rPr lang="en-US" sz="26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4249660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 dirty="0"/>
              <a:t>Reading Groups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114800"/>
          </a:xfrm>
        </p:spPr>
        <p:txBody>
          <a:bodyPr/>
          <a:lstStyle/>
          <a:p>
            <a:r>
              <a:rPr lang="en-US" dirty="0"/>
              <a:t>Computational Systems Biology Reading Group</a:t>
            </a:r>
          </a:p>
          <a:p>
            <a:pPr lvl="1"/>
            <a:r>
              <a:rPr lang="en-US" dirty="0">
                <a:hlinkClick r:id="rId3"/>
              </a:rPr>
              <a:t>http://lists.discovery.wisc.edu/mailman/listinfo/compsysbiojc</a:t>
            </a:r>
            <a:endParaRPr lang="en-US" dirty="0"/>
          </a:p>
          <a:p>
            <a:r>
              <a:rPr lang="en-US" dirty="0"/>
              <a:t>AI Reading Group</a:t>
            </a:r>
          </a:p>
          <a:p>
            <a:pPr lvl="1"/>
            <a:r>
              <a:rPr lang="en-US" dirty="0">
                <a:hlinkClick r:id="rId4"/>
              </a:rPr>
              <a:t>http://lists.cs.wisc.edu/mailman/listinfo/airg</a:t>
            </a:r>
            <a:endParaRPr lang="en-US" dirty="0"/>
          </a:p>
          <a:p>
            <a:r>
              <a:rPr lang="en-US" dirty="0" err="1"/>
              <a:t>ComBEE</a:t>
            </a:r>
            <a:r>
              <a:rPr lang="en-US" dirty="0"/>
              <a:t> Python Study Group</a:t>
            </a:r>
          </a:p>
          <a:p>
            <a:pPr lvl="1"/>
            <a:r>
              <a:rPr lang="en-US" dirty="0">
                <a:hlinkClick r:id="rId5"/>
              </a:rPr>
              <a:t>https://combee-uw-madison.github.io/studyGroup/</a:t>
            </a:r>
            <a:endParaRPr lang="en-US" dirty="0"/>
          </a:p>
          <a:p>
            <a:pPr lvl="1"/>
            <a:endParaRPr lang="en-US" sz="2000" dirty="0"/>
          </a:p>
          <a:p>
            <a:r>
              <a:rPr lang="en-US" dirty="0"/>
              <a:t>Many relevant seminars on campus</a:t>
            </a:r>
          </a:p>
        </p:txBody>
      </p:sp>
    </p:spTree>
    <p:extLst>
      <p:ext uri="{BB962C8B-B14F-4D97-AF65-F5344CB8AC3E}">
        <p14:creationId xmlns:p14="http://schemas.microsoft.com/office/powerpoint/2010/main" val="5435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Instructor: Colin Dewey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colin.dewey@wisc.edu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www.biostat.wisc.edu/~cdewey/</a:t>
            </a:r>
            <a:endParaRPr lang="en-US" dirty="0"/>
          </a:p>
          <a:p>
            <a:r>
              <a:rPr lang="en-US" dirty="0"/>
              <a:t>office: 2128 Genetics-Biotechnology Center</a:t>
            </a:r>
          </a:p>
          <a:p>
            <a:pPr lvl="1"/>
            <a:endParaRPr lang="en-US" dirty="0"/>
          </a:p>
          <a:p>
            <a:r>
              <a:rPr lang="en-US" dirty="0"/>
              <a:t>Professor in the department of Biostatistics &amp; Medical Informatics with an affiliate appointment in Computer Sciences</a:t>
            </a:r>
          </a:p>
          <a:p>
            <a:endParaRPr lang="en-US" dirty="0"/>
          </a:p>
          <a:p>
            <a:r>
              <a:rPr lang="en-US" dirty="0"/>
              <a:t>research interests: probabilistic modeling, biological sequence evolution, analysis of “next-generation” sequencing data (RNA-</a:t>
            </a:r>
            <a:r>
              <a:rPr lang="en-US" dirty="0" err="1"/>
              <a:t>seq</a:t>
            </a:r>
            <a:r>
              <a:rPr lang="en-US" dirty="0"/>
              <a:t> in particular), whole-genome alignment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Finding My Office: </a:t>
            </a:r>
            <a:br>
              <a:rPr lang="en-US" sz="3600" dirty="0"/>
            </a:br>
            <a:r>
              <a:rPr lang="en-US" sz="3600" dirty="0"/>
              <a:t>2128 Genetics-Biotechnology Center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5753100"/>
            <a:ext cx="8077200" cy="220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slightly confusing building(s)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best bet: use Henry Mall main entrance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 descr="my_off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211800" cy="4358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648200"/>
            <a:ext cx="131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Engineering Hall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2286000"/>
            <a:ext cx="115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Genetics-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Biotechnology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95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Computer Sciences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120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office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>
            <a:off x="1434805" y="1724055"/>
            <a:ext cx="1536995" cy="942945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503B22-A73E-F74C-98B4-2BEECBC507D6}"/>
              </a:ext>
            </a:extLst>
          </p:cNvPr>
          <p:cNvSpPr txBox="1"/>
          <p:nvPr/>
        </p:nvSpPr>
        <p:spPr>
          <a:xfrm>
            <a:off x="5638800" y="265146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MSC</a:t>
            </a:r>
          </a:p>
        </p:txBody>
      </p:sp>
    </p:spTree>
    <p:extLst>
      <p:ext uri="{BB962C8B-B14F-4D97-AF65-F5344CB8AC3E}">
        <p14:creationId xmlns:p14="http://schemas.microsoft.com/office/powerpoint/2010/main" val="362171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Fangzhou</a:t>
            </a:r>
            <a:r>
              <a:rPr lang="en-US" dirty="0"/>
              <a:t> Mu</a:t>
            </a:r>
          </a:p>
          <a:p>
            <a:pPr lvl="1"/>
            <a:r>
              <a:rPr lang="en-US" u="sng" dirty="0">
                <a:hlinkClick r:id="rId3"/>
              </a:rPr>
              <a:t>fmu2@wisc.edu</a:t>
            </a:r>
            <a:endParaRPr lang="en-US" u="sng" dirty="0"/>
          </a:p>
          <a:p>
            <a:pPr lvl="1"/>
            <a:r>
              <a:rPr lang="en-US" dirty="0">
                <a:hlinkClick r:id="rId4"/>
              </a:rPr>
              <a:t>MSC</a:t>
            </a:r>
            <a:r>
              <a:rPr lang="en-US" dirty="0"/>
              <a:t> 6729</a:t>
            </a:r>
          </a:p>
          <a:p>
            <a:pPr lvl="1"/>
            <a:r>
              <a:rPr lang="en-US" dirty="0"/>
              <a:t>Graduate student</a:t>
            </a:r>
          </a:p>
          <a:p>
            <a:pPr lvl="2"/>
            <a:r>
              <a:rPr lang="en-US" dirty="0"/>
              <a:t>Pharmacy &amp; CS</a:t>
            </a:r>
            <a:endParaRPr lang="en-US" u="sng" dirty="0"/>
          </a:p>
          <a:p>
            <a:pPr lvl="1"/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41F34-EA32-0140-B542-0D36BB01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133600"/>
            <a:ext cx="1936853" cy="24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Finding </a:t>
            </a:r>
            <a:r>
              <a:rPr lang="en-US" sz="3600" dirty="0" err="1"/>
              <a:t>Fangzhou’s</a:t>
            </a:r>
            <a:r>
              <a:rPr lang="en-US" sz="3600" dirty="0"/>
              <a:t> Office: </a:t>
            </a:r>
            <a:br>
              <a:rPr lang="en-US" sz="3600" dirty="0"/>
            </a:br>
            <a:r>
              <a:rPr lang="en-US" sz="3600" dirty="0"/>
              <a:t>MSC 6729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5753100"/>
            <a:ext cx="8077200" cy="220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very</a:t>
            </a:r>
            <a:r>
              <a:rPr lang="en-US" sz="2400" dirty="0"/>
              <a:t> confusing building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best bet: use </a:t>
            </a:r>
            <a:r>
              <a:rPr lang="en-US" sz="2400" b="1" dirty="0"/>
              <a:t>420 North Charter St entrance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my_off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211800" cy="4358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648200"/>
            <a:ext cx="131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Engineering Hall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2286000"/>
            <a:ext cx="115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Genetics-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Biotechnology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95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Computer Sciences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76" y="1136363"/>
            <a:ext cx="134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Fangzhou’s</a:t>
            </a:r>
            <a:r>
              <a:rPr lang="en-US" sz="1600" dirty="0"/>
              <a:t> office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>
            <a:off x="6743700" y="1676400"/>
            <a:ext cx="1181100" cy="735684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8A531A-890A-C942-AD0B-177EC0293979}"/>
              </a:ext>
            </a:extLst>
          </p:cNvPr>
          <p:cNvSpPr txBox="1"/>
          <p:nvPr/>
        </p:nvSpPr>
        <p:spPr>
          <a:xfrm>
            <a:off x="5638800" y="265146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MSC</a:t>
            </a:r>
          </a:p>
        </p:txBody>
      </p:sp>
    </p:spTree>
    <p:extLst>
      <p:ext uri="{BB962C8B-B14F-4D97-AF65-F5344CB8AC3E}">
        <p14:creationId xmlns:p14="http://schemas.microsoft.com/office/powerpoint/2010/main" val="169967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be announced</a:t>
            </a:r>
          </a:p>
          <a:p>
            <a:r>
              <a:rPr lang="en-US" dirty="0"/>
              <a:t>Will begin next week</a:t>
            </a:r>
          </a:p>
          <a:p>
            <a:r>
              <a:rPr lang="en-US" dirty="0"/>
              <a:t>Doodle poll to determine a good office hour schedule for TA and me</a:t>
            </a:r>
          </a:p>
          <a:p>
            <a:pPr lvl="1"/>
            <a:r>
              <a:rPr lang="en-US" dirty="0"/>
              <a:t>Please fill out poll to increase the likelihood that our office hours will work for you!</a:t>
            </a:r>
          </a:p>
          <a:p>
            <a:r>
              <a:rPr lang="en-US" dirty="0"/>
              <a:t>You are encouraged to visit our office hours!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B6DE-51B4-0842-AADF-97423C6AC8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1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that we can all get to know each other better, please tell us your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major or graduate program</a:t>
            </a:r>
          </a:p>
          <a:p>
            <a:pPr lvl="1"/>
            <a:r>
              <a:rPr lang="en-US" dirty="0"/>
              <a:t>research interests and/or topics you’re especially interested in learning about</a:t>
            </a:r>
          </a:p>
          <a:p>
            <a:pPr lvl="1"/>
            <a:r>
              <a:rPr lang="en-US" dirty="0"/>
              <a:t>favorite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9216507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25695</TotalTime>
  <Words>1287</Words>
  <Application>Microsoft Macintosh PowerPoint</Application>
  <PresentationFormat>Letter Paper (8.5x11 in)</PresentationFormat>
  <Paragraphs>284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Courier New</vt:lpstr>
      <vt:lpstr>Times</vt:lpstr>
      <vt:lpstr>Blank Presentation</vt:lpstr>
      <vt:lpstr>Advanced Bioinformatics Biostatistics &amp; Medical Informatics 776 Computer Sciences 776 Spring 2019</vt:lpstr>
      <vt:lpstr>Agenda Today</vt:lpstr>
      <vt:lpstr>Course Web Site</vt:lpstr>
      <vt:lpstr>Your Instructor: Colin Dewey</vt:lpstr>
      <vt:lpstr>Finding My Office:  2128 Genetics-Biotechnology Center</vt:lpstr>
      <vt:lpstr>Course TA</vt:lpstr>
      <vt:lpstr>Finding Fangzhou’s Office:  MSC 6729</vt:lpstr>
      <vt:lpstr>Office Hours</vt:lpstr>
      <vt:lpstr>You</vt:lpstr>
      <vt:lpstr>Course Requirements</vt:lpstr>
      <vt:lpstr>Exams</vt:lpstr>
      <vt:lpstr>Computing Resources for the Class</vt:lpstr>
      <vt:lpstr>Programming Assignments</vt:lpstr>
      <vt:lpstr>Project</vt:lpstr>
      <vt:lpstr>Participation</vt:lpstr>
      <vt:lpstr>Piazza Discussion Board</vt:lpstr>
      <vt:lpstr>Course Readings</vt:lpstr>
      <vt:lpstr>Recommended textbook</vt:lpstr>
      <vt:lpstr>Python references</vt:lpstr>
      <vt:lpstr>Prerequisites</vt:lpstr>
      <vt:lpstr>What you should get out of this course</vt:lpstr>
      <vt:lpstr>Major Topics to be Covered  (the algorithms perspective)</vt:lpstr>
      <vt:lpstr>Major Topics to be Covered  (the task perspective)</vt:lpstr>
      <vt:lpstr>Motif Modeling</vt:lpstr>
      <vt:lpstr>cis-Regulatory Modules</vt:lpstr>
      <vt:lpstr>Transcriptome Analysis with RNA-Seq</vt:lpstr>
      <vt:lpstr>Transcriptome assembly</vt:lpstr>
      <vt:lpstr>RNA Sequence and Structure Modeling</vt:lpstr>
      <vt:lpstr>Noncoding Genetic Variants</vt:lpstr>
      <vt:lpstr>Genome-wide Association Studies</vt:lpstr>
      <vt:lpstr>Proteomic Analysis with Mass Spectrometry</vt:lpstr>
      <vt:lpstr>Identifying Signaling Pathways</vt:lpstr>
      <vt:lpstr>Large Scale Sequence Alignment</vt:lpstr>
      <vt:lpstr>Other Topics</vt:lpstr>
      <vt:lpstr>Reading Groups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Colin Dewey</cp:lastModifiedBy>
  <cp:revision>479</cp:revision>
  <cp:lastPrinted>2019-01-22T18:13:49Z</cp:lastPrinted>
  <dcterms:created xsi:type="dcterms:W3CDTF">2011-01-18T01:12:27Z</dcterms:created>
  <dcterms:modified xsi:type="dcterms:W3CDTF">2019-01-22T18:23:50Z</dcterms:modified>
</cp:coreProperties>
</file>