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21" r:id="rId2"/>
    <p:sldId id="765" r:id="rId3"/>
    <p:sldId id="788" r:id="rId4"/>
    <p:sldId id="789" r:id="rId5"/>
    <p:sldId id="794" r:id="rId6"/>
    <p:sldId id="795" r:id="rId7"/>
    <p:sldId id="777" r:id="rId8"/>
    <p:sldId id="778" r:id="rId9"/>
    <p:sldId id="779" r:id="rId10"/>
    <p:sldId id="790" r:id="rId11"/>
    <p:sldId id="791" r:id="rId12"/>
    <p:sldId id="796" r:id="rId13"/>
    <p:sldId id="773" r:id="rId14"/>
    <p:sldId id="792" r:id="rId15"/>
    <p:sldId id="797" r:id="rId16"/>
    <p:sldId id="803" r:id="rId17"/>
    <p:sldId id="804" r:id="rId18"/>
    <p:sldId id="782" r:id="rId19"/>
    <p:sldId id="793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83076" autoAdjust="0"/>
  </p:normalViewPr>
  <p:slideViewPr>
    <p:cSldViewPr>
      <p:cViewPr varScale="1">
        <p:scale>
          <a:sx n="185" d="100"/>
          <a:sy n="185" d="100"/>
        </p:scale>
        <p:origin x="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scitable/topicpage/Transcription-Factors-and-Transcriptional-Control-in-Eukaryotic-104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bt/journal/v32/n2/full/nbt.2798.html#ref2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ure.com/nbt/journal/v32/n2/full/nbt.2798.html#ref23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26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31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73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17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06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4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7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51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78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65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30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0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07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96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resources/6fee0a5818280ce9e609c178e51249ab3dba629f/graphics3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Introduction to Epigenetics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 by Anthony Gitter, Mark Craven, and Colin Dewey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339706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/>
              <a:t>Reversible DNA modification</a:t>
            </a:r>
          </a:p>
          <a:p>
            <a:r>
              <a:rPr lang="en-US" sz="2400" kern="0" dirty="0"/>
              <a:t>Represses gene expression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 methylation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6720" y="2875280"/>
            <a:ext cx="8510811" cy="3988142"/>
            <a:chOff x="426720" y="2875280"/>
            <a:chExt cx="8510811" cy="3988142"/>
          </a:xfrm>
        </p:grpSpPr>
        <p:grpSp>
          <p:nvGrpSpPr>
            <p:cNvPr id="14" name="Group 13"/>
            <p:cNvGrpSpPr/>
            <p:nvPr/>
          </p:nvGrpSpPr>
          <p:grpSpPr>
            <a:xfrm>
              <a:off x="426720" y="2875280"/>
              <a:ext cx="8510811" cy="3988142"/>
              <a:chOff x="309968" y="2449113"/>
              <a:chExt cx="8510811" cy="3988142"/>
            </a:xfrm>
          </p:grpSpPr>
          <p:pic>
            <p:nvPicPr>
              <p:cNvPr id="14338" name="Picture 2" descr="http://cnx.org/resources/6fee0a5818280ce9e609c178e51249ab3dba629f/graphics3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544" b="3743"/>
              <a:stretch/>
            </p:blipFill>
            <p:spPr bwMode="auto">
              <a:xfrm>
                <a:off x="309968" y="2607390"/>
                <a:ext cx="8510811" cy="3829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09968" y="2449113"/>
                <a:ext cx="452032" cy="659041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6720" y="6511413"/>
              <a:ext cx="1459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OpenStax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 CNX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27120" y="937733"/>
            <a:ext cx="4800600" cy="2308387"/>
            <a:chOff x="3200401" y="2217502"/>
            <a:chExt cx="4800600" cy="2308387"/>
          </a:xfrm>
        </p:grpSpPr>
        <p:pic>
          <p:nvPicPr>
            <p:cNvPr id="19" name="Picture 2" descr="http://cnx.org/resources/6fee0a5818280ce9e609c178e51249ab3dba629f/graphics3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1" t="20919" r="1513" b="53255"/>
            <a:stretch/>
          </p:blipFill>
          <p:spPr bwMode="auto">
            <a:xfrm>
              <a:off x="3200401" y="2362200"/>
              <a:ext cx="4800600" cy="216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26612" y="2217502"/>
              <a:ext cx="3140987" cy="6590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7772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/>
              <a:t>Algorithms to predict long range enhancer-promoter interactions</a:t>
            </a:r>
          </a:p>
          <a:p>
            <a:r>
              <a:rPr lang="en-US" sz="2400" kern="0" dirty="0"/>
              <a:t>Or measure with chromosome conformation capture (3C, Hi-C,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3d organization of chromatin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41643"/>
            <a:ext cx="160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8" y="3053955"/>
            <a:ext cx="8578964" cy="32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0" y="1295400"/>
            <a:ext cx="2819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/>
              <a:t>Hi-C produces 2d chromatin contact maps</a:t>
            </a:r>
          </a:p>
          <a:p>
            <a:endParaRPr lang="en-US" sz="2400" kern="0" dirty="0"/>
          </a:p>
          <a:p>
            <a:r>
              <a:rPr lang="en-US" sz="2400" kern="0" dirty="0"/>
              <a:t>Learn domains, enhancer-promoter interactions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3d organization of chromatin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6441643"/>
            <a:ext cx="160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1159934"/>
            <a:ext cx="5019017" cy="5494020"/>
            <a:chOff x="2057400" y="1752600"/>
            <a:chExt cx="5019017" cy="5494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1904047"/>
              <a:ext cx="1760220" cy="49539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364" y="1752600"/>
              <a:ext cx="3087053" cy="54940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460" y="2667000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kb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174" y="4281501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281" y="5896002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kb</a:t>
            </a:r>
          </a:p>
        </p:txBody>
      </p:sp>
    </p:spTree>
    <p:extLst>
      <p:ext uri="{BB962C8B-B14F-4D97-AF65-F5344CB8AC3E}">
        <p14:creationId xmlns:p14="http://schemas.microsoft.com/office/powerpoint/2010/main" val="3671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6223" y="3048000"/>
            <a:ext cx="6071553" cy="3454932"/>
            <a:chOff x="152400" y="3403069"/>
            <a:chExt cx="6071553" cy="3454932"/>
          </a:xfrm>
        </p:grpSpPr>
        <p:pic>
          <p:nvPicPr>
            <p:cNvPr id="39938" name="Picture 2" descr="Tissues and cell types profiled in the Roadmap Epigenomics Consortium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33115"/>
            <a:stretch/>
          </p:blipFill>
          <p:spPr bwMode="auto">
            <a:xfrm>
              <a:off x="152400" y="3403069"/>
              <a:ext cx="5909945" cy="339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24399" y="6631093"/>
              <a:ext cx="1337945" cy="2269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38801" y="3810000"/>
              <a:ext cx="423544" cy="17526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93080" y="4724400"/>
              <a:ext cx="630873" cy="1569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Large-scale epigenetic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19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Epigenomes are condition-specific</a:t>
            </a:r>
          </a:p>
          <a:p>
            <a:r>
              <a:rPr lang="en-US" sz="2800" kern="0" dirty="0"/>
              <a:t>Roadmap </a:t>
            </a:r>
            <a:r>
              <a:rPr lang="en-US" sz="2800" kern="0" dirty="0" err="1"/>
              <a:t>Epigenomics</a:t>
            </a:r>
            <a:r>
              <a:rPr lang="en-US" sz="2800" kern="0" dirty="0"/>
              <a:t> Consortium and ENCODE surveyed over 100 types of cells and tissues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938" y="6497852"/>
            <a:ext cx="403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Consortium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6607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Genome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2296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Combinations of epigenetic signals can predict functional state</a:t>
            </a:r>
          </a:p>
          <a:p>
            <a:pPr lvl="1"/>
            <a:r>
              <a:rPr lang="en-US" sz="2400" kern="0" dirty="0" err="1"/>
              <a:t>ChromHMM</a:t>
            </a:r>
            <a:r>
              <a:rPr lang="en-US" sz="2400" kern="0" dirty="0"/>
              <a:t>: Hidden Markov model</a:t>
            </a:r>
          </a:p>
          <a:p>
            <a:pPr lvl="1"/>
            <a:r>
              <a:rPr lang="en-US" sz="2400" kern="0" dirty="0"/>
              <a:t>Segway: Dynamic Bayesian 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6400" y="2895600"/>
            <a:ext cx="6557432" cy="3888939"/>
            <a:chOff x="1676400" y="2706593"/>
            <a:chExt cx="6557432" cy="3888939"/>
          </a:xfrm>
        </p:grpSpPr>
        <p:pic>
          <p:nvPicPr>
            <p:cNvPr id="18434" name="Picture 2" descr="Epigenomic information across tissues and mark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34" b="32880"/>
            <a:stretch/>
          </p:blipFill>
          <p:spPr bwMode="auto">
            <a:xfrm>
              <a:off x="1756832" y="2706593"/>
              <a:ext cx="6477000" cy="388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" y="2895600"/>
              <a:ext cx="304800" cy="3810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66" y="628837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Consortium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60421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Genome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2296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States are more interpretable than raw data</a:t>
            </a:r>
            <a:endParaRPr lang="en-US" sz="2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75453" y="5727440"/>
            <a:ext cx="3931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Ernst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</p:txBody>
      </p:sp>
      <p:pic>
        <p:nvPicPr>
          <p:cNvPr id="20482" name="Picture 2" descr="Sample outputs of ChromHMM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990" r="27079" b="61669"/>
          <a:stretch/>
        </p:blipFill>
        <p:spPr bwMode="auto">
          <a:xfrm>
            <a:off x="175453" y="1859819"/>
            <a:ext cx="8793094" cy="37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5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/>
              <a:t>Predicting TF binding with DNase-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Arrows indicate DNase I cleavage sites</a:t>
            </a:r>
          </a:p>
          <a:p>
            <a:r>
              <a:rPr lang="en-US" sz="2800" kern="0" dirty="0"/>
              <a:t>Obtain short reads that we map to the genome</a:t>
            </a:r>
            <a:endParaRPr lang="en-US" sz="2400" kern="0" dirty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Distribution of mapped reads is informative of open chromatin and specific TF binding sites</a:t>
            </a:r>
            <a:endParaRPr lang="en-US" sz="2400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consider 5′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 to TF binding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footprints suggest that </a:t>
            </a:r>
            <a:r>
              <a:rPr lang="en-US" sz="2800" b="1" i="1" kern="0" dirty="0"/>
              <a:t>some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We want to know </a:t>
            </a:r>
            <a:r>
              <a:rPr lang="en-US" sz="2800" b="1" i="1" kern="0" dirty="0"/>
              <a:t>which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Two ideas:</a:t>
            </a:r>
          </a:p>
          <a:p>
            <a:pPr lvl="1"/>
            <a:r>
              <a:rPr lang="en-US" sz="2400" kern="0" dirty="0"/>
              <a:t>Search for DNase footprint patterns, then match TF motifs</a:t>
            </a:r>
          </a:p>
          <a:p>
            <a:pPr lvl="1"/>
            <a:r>
              <a:rPr lang="en-US" sz="2400" kern="0" dirty="0"/>
              <a:t>Search for motif matches in genome, then model proximal DNase-</a:t>
            </a:r>
            <a:r>
              <a:rPr lang="en-US" sz="2400" kern="0" dirty="0" err="1"/>
              <a:t>Seq</a:t>
            </a:r>
            <a:r>
              <a:rPr lang="en-US" sz="2400" kern="0" dirty="0"/>
              <a:t> reads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581055"/>
            <a:chOff x="3429000" y="5562600"/>
            <a:chExt cx="4267200" cy="581055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/>
              <a:t>Key concepts</a:t>
            </a:r>
          </a:p>
          <a:p>
            <a:r>
              <a:rPr lang="en-US" sz="2800" kern="0" dirty="0"/>
              <a:t>Importance of epigenetic data for understanding transcriptional regulation</a:t>
            </a:r>
          </a:p>
          <a:p>
            <a:r>
              <a:rPr lang="en-US" sz="2800" kern="0" dirty="0"/>
              <a:t>Use of epigenetic data for predicting transcription factor binding sites</a:t>
            </a:r>
          </a:p>
          <a:p>
            <a:pPr marL="0" indent="0"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Defining epigenetics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Formally: attributes that are “in addition to” genetic sequence or sequence modifications</a:t>
            </a:r>
          </a:p>
          <a:p>
            <a:endParaRPr lang="en-US" sz="2800" kern="0" dirty="0"/>
          </a:p>
          <a:p>
            <a:r>
              <a:rPr lang="en-US" sz="2800" kern="0" dirty="0"/>
              <a:t>Informally: experiments that reveal the context of DNA sequence</a:t>
            </a:r>
          </a:p>
          <a:p>
            <a:pPr lvl="1"/>
            <a:r>
              <a:rPr lang="en-US" sz="2400" kern="0" dirty="0"/>
              <a:t>DNA has multiple states and modifications</a:t>
            </a:r>
          </a:p>
          <a:p>
            <a:endParaRPr lang="en-US" sz="2800" kern="0" dirty="0"/>
          </a:p>
        </p:txBody>
      </p:sp>
      <p:grpSp>
        <p:nvGrpSpPr>
          <p:cNvPr id="31" name="Group 30"/>
          <p:cNvGrpSpPr/>
          <p:nvPr/>
        </p:nvGrpSpPr>
        <p:grpSpPr>
          <a:xfrm>
            <a:off x="653051" y="4209296"/>
            <a:ext cx="8036511" cy="2552663"/>
            <a:chOff x="653051" y="4209296"/>
            <a:chExt cx="8036511" cy="2552663"/>
          </a:xfrm>
        </p:grpSpPr>
        <p:grpSp>
          <p:nvGrpSpPr>
            <p:cNvPr id="24" name="Group 23"/>
            <p:cNvGrpSpPr/>
            <p:nvPr/>
          </p:nvGrpSpPr>
          <p:grpSpPr>
            <a:xfrm>
              <a:off x="2743200" y="5087330"/>
              <a:ext cx="4350877" cy="1674629"/>
              <a:chOff x="2209800" y="5173211"/>
              <a:chExt cx="4350877" cy="16746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73449" y="5380134"/>
                <a:ext cx="3687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G T G C G T </a:t>
                </a:r>
                <a:r>
                  <a:rPr lang="en-US" sz="2400" b="1" dirty="0" err="1">
                    <a:latin typeface="Courier New" pitchFamily="-111" charset="0"/>
                  </a:rPr>
                  <a:t>T</a:t>
                </a:r>
                <a:r>
                  <a:rPr lang="en-US" sz="2400" b="1" dirty="0">
                    <a:latin typeface="Courier New" pitchFamily="-111" charset="0"/>
                  </a:rPr>
                  <a:t> A C T</a:t>
                </a:r>
                <a:endParaRPr lang="en-US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915734" y="5173211"/>
                <a:ext cx="129540" cy="129540"/>
              </a:xfrm>
              <a:prstGeom prst="ellipse">
                <a:avLst/>
              </a:prstGeom>
              <a:ln w="28575" cmpd="sng">
                <a:solidFill>
                  <a:srgbClr val="000066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5980504" y="5302751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 rot="19800000">
                <a:off x="2570423" y="5424936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A</a:t>
                </a:r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8000000">
                <a:off x="2332458" y="5599434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T</a:t>
                </a:r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4400000">
                <a:off x="2324954" y="6183723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A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2256127" y="5879811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C</a:t>
                </a:r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2600000">
                <a:off x="2553719" y="6386175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ourier New" pitchFamily="-111" charset="0"/>
                  </a:rPr>
                  <a:t>G</a:t>
                </a:r>
                <a:endParaRPr lang="en-US" sz="24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74541" y="5731874"/>
                <a:ext cx="801624" cy="801624"/>
              </a:xfrm>
              <a:prstGeom prst="ellipse">
                <a:avLst/>
              </a:prstGeom>
              <a:ln w="28575" cmpd="sng">
                <a:solidFill>
                  <a:srgbClr val="000066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6963" y="5992071"/>
                <a:ext cx="9396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Histones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600200" y="4209296"/>
              <a:ext cx="55306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ourier New" pitchFamily="-111" charset="0"/>
                </a:rPr>
                <a:t>G A C T A G T G C G T </a:t>
              </a:r>
              <a:r>
                <a:rPr lang="en-US" sz="2400" b="1" dirty="0" err="1">
                  <a:latin typeface="Courier New" pitchFamily="-111" charset="0"/>
                </a:rPr>
                <a:t>T</a:t>
              </a:r>
              <a:r>
                <a:rPr lang="en-US" sz="2400" b="1" dirty="0">
                  <a:latin typeface="Courier New" pitchFamily="-111" charset="0"/>
                </a:rPr>
                <a:t> A C T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0907" y="4710755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vs.</a:t>
              </a:r>
              <a:endPara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73790" y="457932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modification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6642031" y="4763987"/>
              <a:ext cx="631759" cy="26913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3051" y="5328984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inaccessible</a:t>
              </a: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2043878" y="5632891"/>
              <a:ext cx="699322" cy="25175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6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Importance of epigenetics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/>
              <a:t>Better understand</a:t>
            </a:r>
          </a:p>
          <a:p>
            <a:r>
              <a:rPr lang="en-US" sz="2800" kern="0" dirty="0"/>
              <a:t>DNA binding and transcriptional regulation</a:t>
            </a:r>
          </a:p>
          <a:p>
            <a:r>
              <a:rPr lang="en-US" sz="2800" kern="0" dirty="0"/>
              <a:t>Differences between cell and tissue types</a:t>
            </a:r>
          </a:p>
          <a:p>
            <a:r>
              <a:rPr lang="en-US" sz="2800" kern="0" dirty="0"/>
              <a:t>Development and other important processes</a:t>
            </a:r>
          </a:p>
          <a:p>
            <a:r>
              <a:rPr lang="en-US" sz="2800" kern="0" dirty="0"/>
              <a:t>Non-coding genetic variants (next lecture)</a:t>
            </a:r>
          </a:p>
        </p:txBody>
      </p:sp>
    </p:spTree>
    <p:extLst>
      <p:ext uri="{BB962C8B-B14F-4D97-AF65-F5344CB8AC3E}">
        <p14:creationId xmlns:p14="http://schemas.microsoft.com/office/powerpoint/2010/main" val="281916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PWMs are not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Genome-wide motif scanning is imprecise</a:t>
            </a:r>
          </a:p>
          <a:p>
            <a:endParaRPr lang="en-US" sz="2800" kern="0" dirty="0"/>
          </a:p>
          <a:p>
            <a:r>
              <a:rPr lang="en-US" sz="2800" kern="0" dirty="0"/>
              <a:t>Transcription factors (TFs) bind &lt; 5% of their motif matches</a:t>
            </a:r>
          </a:p>
          <a:p>
            <a:endParaRPr lang="en-US" sz="2800" kern="0" dirty="0"/>
          </a:p>
          <a:p>
            <a:r>
              <a:rPr lang="en-US" sz="2800" kern="0" dirty="0"/>
              <a:t>Same motif matches in all cells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411522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PWMs are not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 looping can bring distant binding sites close to transcription start sites</a:t>
            </a:r>
          </a:p>
          <a:p>
            <a:r>
              <a:rPr lang="en-US" sz="2800" kern="0" dirty="0"/>
              <a:t>Which genes does an enhancer regulate?</a:t>
            </a:r>
            <a:endParaRPr lang="en-US" sz="2400" kern="0" dirty="0"/>
          </a:p>
        </p:txBody>
      </p:sp>
      <p:pic>
        <p:nvPicPr>
          <p:cNvPr id="13314" name="Picture 2" descr="A two-part schematic shows how an activator protein binds DNA to initiate transcription. A linear DNA molecule is shown above a DNA molecule folded to form a loop. The enhancer sequence, promoter sequence, and site of transcription are represented by colored shading on both DNA molecules, and an activator molecule is represented by a globular structure. The interaction between RNA polymerase, a mediator protein, and the activator protein are shown in the bottom illust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6726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98806" y="6567155"/>
            <a:ext cx="344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Education 2010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33" y="3630079"/>
            <a:ext cx="8999187" cy="1452543"/>
            <a:chOff x="190533" y="3630079"/>
            <a:chExt cx="8999187" cy="1452543"/>
          </a:xfrm>
        </p:grpSpPr>
        <p:sp>
          <p:nvSpPr>
            <p:cNvPr id="9" name="TextBox 8"/>
            <p:cNvSpPr txBox="1"/>
            <p:nvPr/>
          </p:nvSpPr>
          <p:spPr>
            <a:xfrm>
              <a:off x="190533" y="4159292"/>
              <a:ext cx="30098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Enhancer: DNA binding site for TFs, can be far from affected gene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981200" y="3721519"/>
              <a:ext cx="575340" cy="35772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9852" y="3630079"/>
              <a:ext cx="30098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Promoter: DNA binding site for TFs, close to gene</a:t>
              </a:r>
            </a:p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transcription start site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505508" y="3721518"/>
              <a:ext cx="674343" cy="884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Mapping regulatory elements genome-wide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do much better than motif scanning with additional data</a:t>
            </a:r>
          </a:p>
          <a:p>
            <a:endParaRPr lang="en-US" sz="1400" kern="0" dirty="0"/>
          </a:p>
          <a:p>
            <a:r>
              <a:rPr lang="en-US" sz="2800" kern="0" dirty="0" err="1"/>
              <a:t>ChIP-seq</a:t>
            </a:r>
            <a:r>
              <a:rPr lang="en-US" sz="2800" kern="0" dirty="0"/>
              <a:t> measures binding sites for one TF at a time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0386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Epigenetic data suggests where </a:t>
            </a:r>
            <a:r>
              <a:rPr lang="en-US" sz="2800" i="1" kern="0" dirty="0"/>
              <a:t>some </a:t>
            </a:r>
            <a:r>
              <a:rPr lang="en-US" sz="2800" kern="0" dirty="0"/>
              <a:t>TF binds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1393701"/>
            <a:ext cx="3004081" cy="2301073"/>
            <a:chOff x="6096000" y="1393701"/>
            <a:chExt cx="3004081" cy="2301073"/>
          </a:xfrm>
        </p:grpSpPr>
        <p:pic>
          <p:nvPicPr>
            <p:cNvPr id="36866" name="Picture 2" descr="Genomic methods for predicting enhancers through the detection of transcription factor binding, 'open' chromatin, chromatin marks, or long-range contact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34" b="76303"/>
            <a:stretch/>
          </p:blipFill>
          <p:spPr bwMode="auto">
            <a:xfrm>
              <a:off x="6096000" y="1447800"/>
              <a:ext cx="3004081" cy="224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172200" y="1393701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465245"/>
            <a:ext cx="7467600" cy="2358887"/>
            <a:chOff x="609600" y="4465245"/>
            <a:chExt cx="7467600" cy="2358887"/>
          </a:xfrm>
        </p:grpSpPr>
        <p:pic>
          <p:nvPicPr>
            <p:cNvPr id="7" name="Picture 2" descr="Genomic methods for predicting enhancers through the detection of transcription factor binding, 'open' chromatin, chromatin marks, or long-range contact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-392" r="341" b="76695"/>
            <a:stretch/>
          </p:blipFill>
          <p:spPr bwMode="auto">
            <a:xfrm>
              <a:off x="609600" y="4577158"/>
              <a:ext cx="7467600" cy="224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5800" y="4611026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4465245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80155" y="3696098"/>
            <a:ext cx="344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Shlyueva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218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78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Regulatory proteins bind accessible DNA</a:t>
            </a:r>
          </a:p>
          <a:p>
            <a:r>
              <a:rPr lang="en-US" sz="2800" kern="0" dirty="0"/>
              <a:t>DNase I enzyme cuts open chromatin regions that are not protected by nucleosomes</a:t>
            </a:r>
          </a:p>
        </p:txBody>
      </p:sp>
      <p:pic>
        <p:nvPicPr>
          <p:cNvPr id="38914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281884" y="3170767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1884" y="6474023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" y="2693667"/>
            <a:ext cx="300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Nucleosome: DNA wrapped around histone proteins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810894" y="3133453"/>
            <a:ext cx="512755" cy="34455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7772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/>
              <a:t>Mark particular regulatory configurations</a:t>
            </a:r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000" kern="0" dirty="0"/>
          </a:p>
          <a:p>
            <a:r>
              <a:rPr lang="en-US" sz="2400" kern="0" dirty="0"/>
              <a:t>H3 (protein) K27 (amino acid) ac (modification)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Histone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7272" y="6550223"/>
            <a:ext cx="557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Latham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Structural &amp; Molecular Biology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2007; Katie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Ris-Vicari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72139" r="2769" b="14509"/>
          <a:stretch/>
        </p:blipFill>
        <p:spPr bwMode="auto">
          <a:xfrm>
            <a:off x="1213078" y="5521347"/>
            <a:ext cx="6707037" cy="10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1775835"/>
            <a:ext cx="7234315" cy="3177165"/>
            <a:chOff x="685800" y="1699635"/>
            <a:chExt cx="7234315" cy="3177165"/>
          </a:xfrm>
        </p:grpSpPr>
        <p:pic>
          <p:nvPicPr>
            <p:cNvPr id="37892" name="Picture 4" descr="Chromatin accessibility and histone marks at regulatory element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968"/>
            <a:stretch/>
          </p:blipFill>
          <p:spPr bwMode="auto">
            <a:xfrm>
              <a:off x="1019783" y="1699635"/>
              <a:ext cx="6900332" cy="2567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hromatin accessibility and histone marks at regulatory element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56" b="5127"/>
            <a:stretch/>
          </p:blipFill>
          <p:spPr bwMode="auto">
            <a:xfrm>
              <a:off x="1019783" y="4267200"/>
              <a:ext cx="690033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16604" y="1699635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3117917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2957" y="3237317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39115" y="3627391"/>
            <a:ext cx="1604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Shlyueva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0209" y="1239367"/>
            <a:ext cx="228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copies of histone proteins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H2A, H2B, H3, H4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7070398" y="2155152"/>
            <a:ext cx="180454" cy="29227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97849</TotalTime>
  <Words>1444</Words>
  <Application>Microsoft Macintosh PowerPoint</Application>
  <PresentationFormat>On-screen Show (4:3)</PresentationFormat>
  <Paragraphs>206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Courier New</vt:lpstr>
      <vt:lpstr>Times New Roman</vt:lpstr>
      <vt:lpstr>Blank Presentation</vt:lpstr>
      <vt:lpstr>Introduction to Epigenetics</vt:lpstr>
      <vt:lpstr>Goals for lecture</vt:lpstr>
      <vt:lpstr>Defining epigenetics</vt:lpstr>
      <vt:lpstr>Importance of epigenetics</vt:lpstr>
      <vt:lpstr>PWMs are not enough</vt:lpstr>
      <vt:lpstr>PWMs are not enough</vt:lpstr>
      <vt:lpstr>Mapping regulatory elements genome-wide</vt:lpstr>
      <vt:lpstr>DNase I hypersensitivity</vt:lpstr>
      <vt:lpstr>Histone modifications</vt:lpstr>
      <vt:lpstr>DNA methylation</vt:lpstr>
      <vt:lpstr>3d organization of chromatin</vt:lpstr>
      <vt:lpstr>3d organization of chromatin</vt:lpstr>
      <vt:lpstr>Large-scale epigenetic maps</vt:lpstr>
      <vt:lpstr>Genome annotation</vt:lpstr>
      <vt:lpstr>Genome annotation</vt:lpstr>
      <vt:lpstr>Predicting TF binding with DNase-Seq</vt:lpstr>
      <vt:lpstr>DNase I hypersensitive sites</vt:lpstr>
      <vt:lpstr>DNase I footprints</vt:lpstr>
      <vt:lpstr>DNase I footprints to TF binding predictions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Colin Dewey</cp:lastModifiedBy>
  <cp:revision>1409</cp:revision>
  <cp:lastPrinted>2011-04-28T20:18:42Z</cp:lastPrinted>
  <dcterms:created xsi:type="dcterms:W3CDTF">2011-04-26T20:24:20Z</dcterms:created>
  <dcterms:modified xsi:type="dcterms:W3CDTF">2019-03-14T17:36:45Z</dcterms:modified>
</cp:coreProperties>
</file>