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721" r:id="rId2"/>
    <p:sldId id="765" r:id="rId3"/>
    <p:sldId id="763" r:id="rId4"/>
    <p:sldId id="764" r:id="rId5"/>
    <p:sldId id="740" r:id="rId6"/>
    <p:sldId id="767" r:id="rId7"/>
    <p:sldId id="743" r:id="rId8"/>
    <p:sldId id="768" r:id="rId9"/>
    <p:sldId id="742" r:id="rId10"/>
    <p:sldId id="737" r:id="rId11"/>
    <p:sldId id="745" r:id="rId12"/>
    <p:sldId id="725" r:id="rId13"/>
    <p:sldId id="724" r:id="rId14"/>
    <p:sldId id="766" r:id="rId15"/>
    <p:sldId id="749" r:id="rId16"/>
    <p:sldId id="747" r:id="rId17"/>
    <p:sldId id="748" r:id="rId18"/>
    <p:sldId id="754" r:id="rId19"/>
    <p:sldId id="752" r:id="rId20"/>
    <p:sldId id="757" r:id="rId21"/>
    <p:sldId id="770" r:id="rId22"/>
    <p:sldId id="758" r:id="rId23"/>
    <p:sldId id="769" r:id="rId24"/>
    <p:sldId id="726" r:id="rId25"/>
    <p:sldId id="729" r:id="rId26"/>
    <p:sldId id="759" r:id="rId2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3300"/>
    <a:srgbClr val="CCCC00"/>
    <a:srgbClr val="33CC33"/>
    <a:srgbClr val="008000"/>
    <a:srgbClr val="009900"/>
    <a:srgbClr val="FF6600"/>
    <a:srgbClr val="FF993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2" autoAdjust="0"/>
    <p:restoredTop sz="85703" autoAdjust="0"/>
  </p:normalViewPr>
  <p:slideViewPr>
    <p:cSldViewPr>
      <p:cViewPr>
        <p:scale>
          <a:sx n="190" d="100"/>
          <a:sy n="190" d="100"/>
        </p:scale>
        <p:origin x="976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101" y="8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8857D9C-9BDF-9648-83EC-368A8E6EE156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48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39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comms10448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ference_genom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Code_name" TargetMode="External"/><Relationship Id="rId4" Type="http://schemas.openxmlformats.org/officeDocument/2006/relationships/hyperlink" Target="https://en.wikipedia.org/wiki/Buffalo,_New_York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7481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1278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3588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5919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2062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5502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942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1624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2429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4265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502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8125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47094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42042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12336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690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0321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3980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8305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4485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311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1084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753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98269" y="6587068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4F87-C97F-1D4A-A9D3-119773BE0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83898-3781-BA46-87B7-F9634383D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89060-9A8C-3246-AA0B-7512A5D22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FC3DD-F780-924B-90EE-0A0105F87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1D4ED-2DA9-9F40-A068-D189D5533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8504A-6BB3-8E43-B07B-613134F73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D990-AC9E-404A-A80F-9B4AAFEBF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2F2A4-9D41-564E-8AF9-CDF8F3F29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BDFA4-33B9-604A-9798-748F7B2BC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806D3-6812-5B49-A4C5-E0349D2E0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70F82-7B98-1342-B562-A050EBEE8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85194-6643-D740-B706-47402A407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4720" y="656844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/>
              </a:defRPr>
            </a:lvl1pPr>
          </a:lstStyle>
          <a:p>
            <a:pPr>
              <a:defRPr/>
            </a:pPr>
            <a:fld id="{5FBA782B-7F8E-FE49-9CD2-89C2F8A212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97" charset="-128"/>
          <a:cs typeface="ＭＳ Ｐゴシック" pitchFamily="-9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97" charset="-128"/>
          <a:cs typeface="ＭＳ Ｐゴシック" pitchFamily="-9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9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9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9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9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npedia.com/index.php/Glossar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600200"/>
          </a:xfrm>
        </p:spPr>
        <p:txBody>
          <a:bodyPr/>
          <a:lstStyle/>
          <a:p>
            <a:r>
              <a:rPr lang="en-US" sz="4000" dirty="0">
                <a:ea typeface="ＭＳ Ｐゴシック" pitchFamily="-110" charset="-128"/>
                <a:cs typeface="ＭＳ Ｐゴシック" pitchFamily="-110" charset="-128"/>
              </a:rPr>
              <a:t>Linking Genetic Variation to Important Phenotypes</a:t>
            </a:r>
            <a:endParaRPr lang="en-US" sz="24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124200"/>
            <a:ext cx="6858000" cy="1752600"/>
          </a:xfrm>
        </p:spPr>
        <p:txBody>
          <a:bodyPr/>
          <a:lstStyle/>
          <a:p>
            <a:r>
              <a:rPr lang="en-US" dirty="0"/>
              <a:t>BMI/CS 776 </a:t>
            </a:r>
          </a:p>
          <a:p>
            <a:r>
              <a:rPr lang="en-US" dirty="0"/>
              <a:t>www.biostat.wisc.edu/bmi776/</a:t>
            </a:r>
          </a:p>
          <a:p>
            <a:r>
              <a:rPr lang="en-US" dirty="0"/>
              <a:t>Spring 2019</a:t>
            </a:r>
          </a:p>
          <a:p>
            <a:r>
              <a:rPr lang="en-US" dirty="0"/>
              <a:t>Colin Dewey</a:t>
            </a:r>
          </a:p>
          <a:p>
            <a:r>
              <a:rPr lang="en-US" dirty="0" err="1"/>
              <a:t>colin.dewey@wisc.edu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9728" y="661177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66"/>
                </a:solidFill>
                <a:latin typeface="Arial" pitchFamily="-111" charset="0"/>
              </a:rPr>
              <a:t>These slides, excluding third-party material, are licensed under </a:t>
            </a:r>
            <a:r>
              <a:rPr lang="en-US" sz="1200" dirty="0">
                <a:latin typeface="Arial" pitchFamily="-111" charset="0"/>
                <a:hlinkClick r:id="rId3"/>
              </a:rPr>
              <a:t>CC BY-NC 4.0</a:t>
            </a:r>
            <a:r>
              <a:rPr lang="en-US" sz="1200" dirty="0">
                <a:latin typeface="Arial" pitchFamily="-111" charset="0"/>
              </a:rPr>
              <a:t> </a:t>
            </a:r>
            <a:r>
              <a:rPr lang="en-US" sz="1200" dirty="0">
                <a:solidFill>
                  <a:srgbClr val="000066"/>
                </a:solidFill>
                <a:latin typeface="Arial" pitchFamily="-111" charset="0"/>
              </a:rPr>
              <a:t>by Mark Craven, Colin Dewey, and Anthony Gitter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838200"/>
          </a:xfrm>
        </p:spPr>
        <p:txBody>
          <a:bodyPr/>
          <a:lstStyle/>
          <a:p>
            <a:r>
              <a:rPr lang="en-US" sz="4000" dirty="0">
                <a:ea typeface="ＭＳ Ｐゴシック" pitchFamily="-110" charset="-128"/>
                <a:cs typeface="ＭＳ Ｐゴシック" pitchFamily="-110" charset="-128"/>
              </a:rPr>
              <a:t>1000 Genomes Project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57200" y="762000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 dirty="0">
                <a:latin typeface="Arial"/>
                <a:cs typeface="Arial"/>
              </a:rPr>
              <a:t>Project goal: produce a catalog of human variation down to</a:t>
            </a:r>
          </a:p>
          <a:p>
            <a:r>
              <a:rPr lang="en-US" sz="2400" dirty="0">
                <a:latin typeface="Arial"/>
                <a:cs typeface="Arial"/>
              </a:rPr>
              <a:t>variants that occur at &gt;= 1% frequency over the genome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00200"/>
            <a:ext cx="6477000" cy="520588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91600" cy="1143000"/>
          </a:xfrm>
        </p:spPr>
        <p:txBody>
          <a:bodyPr/>
          <a:lstStyle/>
          <a:p>
            <a:r>
              <a:rPr lang="en-US" sz="3600" dirty="0">
                <a:ea typeface="ＭＳ Ｐゴシック" pitchFamily="-110" charset="-128"/>
                <a:cs typeface="ＭＳ Ｐゴシック" pitchFamily="-110" charset="-128"/>
              </a:rPr>
              <a:t>Understanding Associations Between Genetic Variation and Disease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81000" y="17526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Arial"/>
                <a:ea typeface="ＭＳ Ｐゴシック" pitchFamily="-110" charset="-128"/>
                <a:cs typeface="ＭＳ Ｐゴシック" pitchFamily="-110" charset="-128"/>
              </a:rPr>
              <a:t>Genome-wide association study (GWAS)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Gather some population of individuals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Genotype each individual at polymorphic markers (usually SNPs)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Test association between </a:t>
            </a:r>
            <a:r>
              <a:rPr lang="en-US" sz="2400" i="1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state</a:t>
            </a:r>
            <a:r>
              <a:rPr lang="en-US" sz="2400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 at marker and some variable of interest (say disease)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Adjust for multiple comparisons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endParaRPr lang="en-US" sz="2400" kern="0" dirty="0">
              <a:solidFill>
                <a:srgbClr val="000066"/>
              </a:solidFill>
              <a:latin typeface="Arial"/>
              <a:ea typeface="ＭＳ Ｐゴシック" pitchFamily="-97" charset="-128"/>
              <a:cs typeface="ＭＳ Ｐゴシック" pitchFamily="-97" charset="-128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Phenotypes: observable traits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Arial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794" name="Picture 3" descr="Type2-fig-1-3-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3795" name="TextBox 69"/>
          <p:cNvSpPr txBox="1">
            <a:spLocks noChangeArrowheads="1"/>
          </p:cNvSpPr>
          <p:nvPr/>
        </p:nvSpPr>
        <p:spPr bwMode="auto">
          <a:xfrm>
            <a:off x="8455025" y="2133600"/>
            <a:ext cx="679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latin typeface="Calibri" pitchFamily="-110" charset="0"/>
              </a:rPr>
              <a:t>p = E-5</a:t>
            </a:r>
          </a:p>
        </p:txBody>
      </p:sp>
      <p:sp>
        <p:nvSpPr>
          <p:cNvPr id="673796" name="TextBox 70"/>
          <p:cNvSpPr txBox="1">
            <a:spLocks noChangeArrowheads="1"/>
          </p:cNvSpPr>
          <p:nvPr/>
        </p:nvSpPr>
        <p:spPr bwMode="auto">
          <a:xfrm>
            <a:off x="8458200" y="3581400"/>
            <a:ext cx="679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latin typeface="Calibri" pitchFamily="-110" charset="0"/>
              </a:rPr>
              <a:t>p = E-3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806D3-6812-5B49-A4C5-E0349D2E0B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035" name="Picture 3" descr="associ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037" y="838200"/>
            <a:ext cx="5973763" cy="6019800"/>
          </a:xfrm>
          <a:prstGeom prst="rect">
            <a:avLst/>
          </a:prstGeom>
          <a:noFill/>
        </p:spPr>
      </p:pic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4000" dirty="0" err="1"/>
              <a:t>Wellcome</a:t>
            </a:r>
            <a:r>
              <a:rPr lang="en-US" sz="4000" dirty="0"/>
              <a:t> Trust GWAS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4000" dirty="0"/>
              <a:t>Morning Person GWAS</a:t>
            </a:r>
          </a:p>
        </p:txBody>
      </p:sp>
      <p:pic>
        <p:nvPicPr>
          <p:cNvPr id="189442" name="Picture 2" descr="Manhattan plot of the GWAS of being a morning perso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524000"/>
            <a:ext cx="901065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902525"/>
            <a:ext cx="3268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 et al.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Communications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3886200"/>
            <a:ext cx="1290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5.0 × 10</a:t>
            </a:r>
            <a:r>
              <a:rPr lang="en-US" sz="14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−8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98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91600" cy="1143000"/>
          </a:xfrm>
        </p:spPr>
        <p:txBody>
          <a:bodyPr/>
          <a:lstStyle/>
          <a:p>
            <a:r>
              <a:rPr lang="en-US" sz="3600" dirty="0">
                <a:ea typeface="ＭＳ Ｐゴシック" pitchFamily="-110" charset="-128"/>
                <a:cs typeface="ＭＳ Ｐゴシック" pitchFamily="-110" charset="-128"/>
              </a:rPr>
              <a:t>Understanding Associations Between Genetic Variation and Disease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52400" y="1752600"/>
            <a:ext cx="8915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Arial"/>
                <a:ea typeface="ＭＳ Ｐゴシック" pitchFamily="-110" charset="-128"/>
                <a:cs typeface="ＭＳ Ｐゴシック" pitchFamily="-110" charset="-128"/>
              </a:rPr>
              <a:t>International Cancer Genome Consortium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Includes NIH’s </a:t>
            </a:r>
            <a:r>
              <a:rPr lang="en-US" sz="2400" i="1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The Cancer Genome Atlas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Sequencing DNA from 500 tumor samples for </a:t>
            </a:r>
            <a:r>
              <a:rPr lang="en-US" sz="2400" u="sng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each</a:t>
            </a:r>
            <a:r>
              <a:rPr lang="en-US" sz="2400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 of 50 different cancers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endParaRPr lang="en-US" sz="2400" kern="0" dirty="0">
              <a:solidFill>
                <a:srgbClr val="000066"/>
              </a:solidFill>
              <a:latin typeface="Arial"/>
              <a:ea typeface="ＭＳ Ｐゴシック" pitchFamily="-97" charset="-128"/>
              <a:cs typeface="ＭＳ Ｐゴシック" pitchFamily="-97" charset="-128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Goal is to distinguish </a:t>
            </a:r>
            <a:r>
              <a:rPr lang="en-US" sz="2400" i="1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drivers </a:t>
            </a:r>
            <a:r>
              <a:rPr lang="en-US" sz="2400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(mutations that cause and accelerate cancers) from </a:t>
            </a:r>
            <a:r>
              <a:rPr lang="en-US" sz="2400" i="1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passengers </a:t>
            </a:r>
            <a:r>
              <a:rPr lang="en-US" sz="2400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(mutations that are byproducts of cancer’s growth)</a:t>
            </a:r>
            <a:endParaRPr lang="en-US" sz="2400" dirty="0">
              <a:latin typeface="Arial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3657600" cy="1524000"/>
          </a:xfrm>
        </p:spPr>
        <p:txBody>
          <a:bodyPr/>
          <a:lstStyle/>
          <a:p>
            <a:r>
              <a:rPr lang="en-US" sz="4000" dirty="0">
                <a:ea typeface="ＭＳ Ｐゴシック" pitchFamily="-110" charset="-128"/>
                <a:cs typeface="ＭＳ Ｐゴシック" pitchFamily="-110" charset="-128"/>
              </a:rPr>
              <a:t>A </a:t>
            </a:r>
            <a:r>
              <a:rPr lang="en-US" sz="4000" dirty="0" err="1">
                <a:ea typeface="ＭＳ Ｐゴシック" pitchFamily="-110" charset="-128"/>
                <a:cs typeface="ＭＳ Ｐゴシック" pitchFamily="-110" charset="-128"/>
              </a:rPr>
              <a:t>Circos</a:t>
            </a:r>
            <a:r>
              <a:rPr lang="en-US" sz="4000" dirty="0">
                <a:ea typeface="ＭＳ Ｐゴシック" pitchFamily="-110" charset="-128"/>
                <a:cs typeface="ＭＳ Ｐゴシック" pitchFamily="-110" charset="-128"/>
              </a:rPr>
              <a:t> Plot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7722"/>
          <a:stretch>
            <a:fillRect/>
          </a:stretch>
        </p:blipFill>
        <p:spPr>
          <a:xfrm>
            <a:off x="3352800" y="82297"/>
            <a:ext cx="5791200" cy="67757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686800" cy="1143000"/>
          </a:xfrm>
        </p:spPr>
        <p:txBody>
          <a:bodyPr/>
          <a:lstStyle/>
          <a:p>
            <a:r>
              <a:rPr lang="en-US" sz="4000" dirty="0">
                <a:ea typeface="ＭＳ Ｐゴシック" pitchFamily="-110" charset="-128"/>
                <a:cs typeface="ＭＳ Ｐゴシック" pitchFamily="-110" charset="-128"/>
              </a:rPr>
              <a:t>Some Cancer Genomes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2400" y="1219200"/>
            <a:ext cx="4323404" cy="2209800"/>
            <a:chOff x="152400" y="1219200"/>
            <a:chExt cx="4323404" cy="2209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rcRect t="3656" b="80773"/>
            <a:stretch>
              <a:fillRect/>
            </a:stretch>
          </p:blipFill>
          <p:spPr>
            <a:xfrm>
              <a:off x="152400" y="1219200"/>
              <a:ext cx="4323404" cy="22098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228600" y="1219200"/>
              <a:ext cx="2743200" cy="2286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t="25133" b="59295"/>
          <a:stretch>
            <a:fillRect/>
          </a:stretch>
        </p:blipFill>
        <p:spPr>
          <a:xfrm>
            <a:off x="208604" y="4038600"/>
            <a:ext cx="4323404" cy="2209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228600" y="3970867"/>
            <a:ext cx="3124200" cy="1524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82071" y="2328335"/>
            <a:ext cx="4441932" cy="3234265"/>
            <a:chOff x="4682071" y="2328335"/>
            <a:chExt cx="4441932" cy="32342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rcRect t="46641" b="31824"/>
            <a:stretch>
              <a:fillRect/>
            </a:stretch>
          </p:blipFill>
          <p:spPr>
            <a:xfrm>
              <a:off x="4704404" y="2438400"/>
              <a:ext cx="4419599" cy="31242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 bwMode="auto">
            <a:xfrm>
              <a:off x="4682071" y="2328335"/>
              <a:ext cx="3124200" cy="15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296400" cy="1143000"/>
          </a:xfrm>
        </p:spPr>
        <p:txBody>
          <a:bodyPr/>
          <a:lstStyle/>
          <a:p>
            <a:r>
              <a:rPr lang="en-US" sz="3600" dirty="0">
                <a:ea typeface="ＭＳ Ｐゴシック" pitchFamily="-110" charset="-128"/>
                <a:cs typeface="ＭＳ Ｐゴシック" pitchFamily="-110" charset="-128"/>
              </a:rPr>
              <a:t>Understanding Associations Between Genetic Variation and Complex Phenotypes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04800" y="17526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Arial"/>
                <a:ea typeface="ＭＳ Ｐゴシック" pitchFamily="-110" charset="-128"/>
                <a:cs typeface="ＭＳ Ｐゴシック" pitchFamily="-110" charset="-128"/>
              </a:rPr>
              <a:t>Quantitative trait loci (QTL) mapping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Gather some population of individuals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Genotype each individual at polymorphic markers 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solidFill>
                  <a:srgbClr val="000066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Map quantitative trait(s) of interest to chromosomal locations that seem to explain variation in trait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Arial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990600"/>
          </a:xfrm>
        </p:spPr>
        <p:txBody>
          <a:bodyPr/>
          <a:lstStyle/>
          <a:p>
            <a:r>
              <a:rPr lang="en-US" sz="4000" dirty="0"/>
              <a:t>QTL Mapping Example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99" y="1143000"/>
            <a:ext cx="4301849" cy="5581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/>
              <a:t>How does the genome vary between individuals?</a:t>
            </a:r>
          </a:p>
          <a:p>
            <a:r>
              <a:rPr lang="en-US" dirty="0"/>
              <a:t>How do we identify associations between genetic variations and simple phenotypes/diseases?</a:t>
            </a:r>
          </a:p>
          <a:p>
            <a:r>
              <a:rPr lang="en-US" dirty="0"/>
              <a:t>How do we identify associations between genetic variations and complex phenotypes/diseases?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6200" y="152400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9pPr>
          </a:lstStyle>
          <a:p>
            <a:r>
              <a:rPr lang="en-US" sz="4000" kern="0" dirty="0">
                <a:ea typeface="ＭＳ Ｐゴシック" pitchFamily="-110" charset="-128"/>
                <a:cs typeface="ＭＳ Ｐゴシック" pitchFamily="-110" charset="-128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37482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143000"/>
          </a:xfrm>
        </p:spPr>
        <p:txBody>
          <a:bodyPr/>
          <a:lstStyle/>
          <a:p>
            <a:r>
              <a:rPr lang="en-US" sz="4000" dirty="0"/>
              <a:t>QTL Mapping Example</a:t>
            </a:r>
          </a:p>
        </p:txBody>
      </p:sp>
      <p:sp>
        <p:nvSpPr>
          <p:cNvPr id="704515" name="Rectangle 3"/>
          <p:cNvSpPr>
            <a:spLocks noChangeArrowheads="1"/>
          </p:cNvSpPr>
          <p:nvPr/>
        </p:nvSpPr>
        <p:spPr bwMode="auto">
          <a:xfrm>
            <a:off x="706118" y="1238463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SzPct val="100000"/>
            </a:pPr>
            <a:r>
              <a:rPr lang="en-US" sz="2400" dirty="0">
                <a:latin typeface="Microsoft Sans Serif" pitchFamily="-110" charset="0"/>
              </a:rPr>
              <a:t>QTL mapping of mouse blood pressure, heart rate [Sugiyama et al., Broman et al.]</a:t>
            </a:r>
          </a:p>
        </p:txBody>
      </p:sp>
      <p:pic>
        <p:nvPicPr>
          <p:cNvPr id="70451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399" y="2329179"/>
            <a:ext cx="8763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06680" y="4750903"/>
            <a:ext cx="8173720" cy="1917927"/>
            <a:chOff x="106680" y="4750903"/>
            <a:chExt cx="8173720" cy="1917927"/>
          </a:xfrm>
        </p:grpSpPr>
        <p:graphicFrame>
          <p:nvGraphicFramePr>
            <p:cNvPr id="70451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9128821"/>
                </p:ext>
              </p:extLst>
            </p:nvPr>
          </p:nvGraphicFramePr>
          <p:xfrm>
            <a:off x="2062161" y="5000625"/>
            <a:ext cx="4943475" cy="898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511" name="Equation" r:id="rId5" imgW="2171700" imgH="393700" progId="Equation.3">
                    <p:embed/>
                  </p:oleObj>
                </mc:Choice>
                <mc:Fallback>
                  <p:oleObj name="Equation" r:id="rId5" imgW="2171700" imgH="3937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2161" y="5000625"/>
                          <a:ext cx="4943475" cy="898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978947" y="6124168"/>
              <a:ext cx="19928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810007"/>
                  </a:solidFill>
                  <a:latin typeface="Arial" pitchFamily="-111" charset="0"/>
                </a:rPr>
                <a:t>quantitative trait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V="1">
              <a:off x="2667000" y="5704221"/>
              <a:ext cx="304800" cy="395559"/>
            </a:xfrm>
            <a:prstGeom prst="straightConnector1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5516502" y="6268720"/>
              <a:ext cx="27638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810007"/>
                  </a:solidFill>
                  <a:latin typeface="Arial" pitchFamily="-111" charset="0"/>
                </a:rPr>
                <a:t>position in the genome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6705600" y="5899151"/>
              <a:ext cx="300036" cy="419946"/>
            </a:xfrm>
            <a:prstGeom prst="straightConnector1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106680" y="4750903"/>
              <a:ext cx="22910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810007"/>
                  </a:solidFill>
                  <a:latin typeface="Arial" pitchFamily="-111" charset="0"/>
                </a:rPr>
                <a:t>Logarithm of Odds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1371600" y="5210900"/>
              <a:ext cx="603773" cy="218667"/>
            </a:xfrm>
            <a:prstGeom prst="straightConnector1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4000" dirty="0"/>
              <a:t>QTL Example: Genotype-Tissue Expression Project (</a:t>
            </a:r>
            <a:r>
              <a:rPr lang="en-US" sz="4000" dirty="0" err="1"/>
              <a:t>GTEx</a:t>
            </a:r>
            <a:r>
              <a:rPr lang="en-US" sz="4000" dirty="0"/>
              <a:t>)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30725"/>
          </a:xfrm>
        </p:spPr>
        <p:txBody>
          <a:bodyPr/>
          <a:lstStyle/>
          <a:p>
            <a:r>
              <a:rPr lang="en-US" sz="2800" dirty="0"/>
              <a:t>Expression QTL (</a:t>
            </a:r>
            <a:r>
              <a:rPr lang="en-US" sz="2800" dirty="0" err="1"/>
              <a:t>eQTL</a:t>
            </a:r>
            <a:r>
              <a:rPr lang="en-US" sz="2800" dirty="0"/>
              <a:t>): traits are expression levels of various genes</a:t>
            </a:r>
          </a:p>
          <a:p>
            <a:endParaRPr lang="en-US" sz="2800" dirty="0"/>
          </a:p>
          <a:p>
            <a:r>
              <a:rPr lang="en-US" sz="2800" dirty="0"/>
              <a:t>Map genotype to gene expression in different human tissues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04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436435" y="463951"/>
            <a:ext cx="3627120" cy="1143000"/>
          </a:xfrm>
        </p:spPr>
        <p:txBody>
          <a:bodyPr/>
          <a:lstStyle/>
          <a:p>
            <a:r>
              <a:rPr lang="en-US" sz="4000" dirty="0"/>
              <a:t>QTL Example: </a:t>
            </a:r>
            <a:r>
              <a:rPr lang="en-US" sz="4000" dirty="0" err="1"/>
              <a:t>GTEx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90466" name="Picture 2" descr="https://www.genome.gov/images/content/gtex_diagram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30"/>
          <a:stretch/>
        </p:blipFill>
        <p:spPr bwMode="auto">
          <a:xfrm>
            <a:off x="-11577" y="-61215"/>
            <a:ext cx="5615651" cy="687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85303" y="6502767"/>
            <a:ext cx="3129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https://www.genome.gov/27543767/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62000"/>
          </a:xfrm>
        </p:spPr>
        <p:txBody>
          <a:bodyPr/>
          <a:lstStyle/>
          <a:p>
            <a:r>
              <a:rPr lang="en-US" sz="4000" dirty="0"/>
              <a:t>GWAS Versus QTL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30725"/>
          </a:xfrm>
        </p:spPr>
        <p:txBody>
          <a:bodyPr/>
          <a:lstStyle/>
          <a:p>
            <a:r>
              <a:rPr lang="en-US" sz="2800" dirty="0"/>
              <a:t>Both associate genotype with phenotype</a:t>
            </a:r>
          </a:p>
          <a:p>
            <a:endParaRPr lang="en-US" sz="2800" dirty="0"/>
          </a:p>
          <a:p>
            <a:r>
              <a:rPr lang="en-US" sz="2800" dirty="0"/>
              <a:t>GWAS pertains to discrete phenotypes</a:t>
            </a:r>
          </a:p>
          <a:p>
            <a:pPr lvl="1"/>
            <a:r>
              <a:rPr lang="en-US" sz="2400" dirty="0"/>
              <a:t>For example, disease status is binary</a:t>
            </a:r>
          </a:p>
          <a:p>
            <a:endParaRPr lang="en-US" dirty="0"/>
          </a:p>
          <a:p>
            <a:r>
              <a:rPr lang="en-US" sz="2800" dirty="0"/>
              <a:t>QTL pertains to quantitative (continuous) phenotypes</a:t>
            </a:r>
          </a:p>
          <a:p>
            <a:pPr lvl="1"/>
            <a:r>
              <a:rPr lang="en-US" sz="2400" dirty="0"/>
              <a:t>Height</a:t>
            </a:r>
          </a:p>
          <a:p>
            <a:pPr lvl="1"/>
            <a:r>
              <a:rPr lang="en-US" sz="2400" dirty="0"/>
              <a:t>Gene expression</a:t>
            </a:r>
          </a:p>
          <a:p>
            <a:pPr lvl="1"/>
            <a:r>
              <a:rPr lang="en-US" sz="2400" dirty="0"/>
              <a:t>Splicing events</a:t>
            </a:r>
          </a:p>
          <a:p>
            <a:pPr lvl="1"/>
            <a:r>
              <a:rPr lang="en-US" sz="2400" dirty="0"/>
              <a:t>Metabolite abundance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9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33130"/>
            <a:ext cx="9296400" cy="533400"/>
          </a:xfrm>
        </p:spPr>
        <p:txBody>
          <a:bodyPr/>
          <a:lstStyle/>
          <a:p>
            <a:r>
              <a:rPr lang="en-US" sz="4000" dirty="0"/>
              <a:t>Determining Association is Not Enough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12684"/>
            <a:ext cx="8229600" cy="817562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2400" dirty="0"/>
              <a:t>A simple case: CFTR (</a:t>
            </a:r>
            <a:r>
              <a:rPr lang="en-US" sz="2400" kern="1200" dirty="0"/>
              <a:t>Cystic Fibrosis Transmembrane Conductance Regulator</a:t>
            </a:r>
            <a:r>
              <a:rPr lang="en-US" sz="2400" dirty="0"/>
              <a:t>)</a:t>
            </a:r>
            <a:endParaRPr lang="en-US" sz="2400" kern="1200" dirty="0"/>
          </a:p>
        </p:txBody>
      </p:sp>
      <p:pic>
        <p:nvPicPr>
          <p:cNvPr id="677892" name="Picture 4" descr="CFTRge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76400"/>
            <a:ext cx="6553200" cy="49149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dirty="0"/>
              <a:t>Many Measured SNPs Not in Coding Regions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68425"/>
            <a:ext cx="8229600" cy="4530725"/>
          </a:xfrm>
          <a:noFill/>
          <a:ln/>
        </p:spPr>
        <p:txBody>
          <a:bodyPr/>
          <a:lstStyle/>
          <a:p>
            <a:r>
              <a:rPr lang="en-US" sz="2400" dirty="0"/>
              <a:t>Genes encoding CD40 and CD40L with relative positions of the SNPs studied</a:t>
            </a:r>
          </a:p>
        </p:txBody>
      </p:sp>
      <p:pic>
        <p:nvPicPr>
          <p:cNvPr id="692228" name="Picture 4" descr="SNPs-ge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2100" y="2178585"/>
            <a:ext cx="6019800" cy="44434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2617" y="6468109"/>
            <a:ext cx="3129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Chadha et al. </a:t>
            </a:r>
            <a:r>
              <a:rPr lang="en-US" sz="1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Hum Genet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62000"/>
          </a:xfrm>
        </p:spPr>
        <p:txBody>
          <a:bodyPr/>
          <a:lstStyle/>
          <a:p>
            <a:r>
              <a:rPr lang="en-US" sz="4000" dirty="0"/>
              <a:t>Computational Problems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30725"/>
          </a:xfrm>
        </p:spPr>
        <p:txBody>
          <a:bodyPr/>
          <a:lstStyle/>
          <a:p>
            <a:r>
              <a:rPr lang="en-US" sz="2200" dirty="0"/>
              <a:t>Assembly and alignment of thousands of genomes</a:t>
            </a:r>
          </a:p>
          <a:p>
            <a:endParaRPr lang="en-US" sz="1400" dirty="0"/>
          </a:p>
          <a:p>
            <a:r>
              <a:rPr lang="en-US" sz="2200" dirty="0"/>
              <a:t>Detecting large structural variants</a:t>
            </a:r>
          </a:p>
          <a:p>
            <a:endParaRPr lang="en-US" sz="1400" dirty="0"/>
          </a:p>
          <a:p>
            <a:r>
              <a:rPr lang="en-US" sz="2200" dirty="0"/>
              <a:t>Data structures to capture extensive variation</a:t>
            </a:r>
          </a:p>
          <a:p>
            <a:endParaRPr lang="en-US" sz="1400" dirty="0"/>
          </a:p>
          <a:p>
            <a:r>
              <a:rPr lang="en-US" sz="2200" dirty="0"/>
              <a:t>Identifying functional roles of markers of interest (which genes/pathways does a mutation affect and how?)</a:t>
            </a:r>
          </a:p>
          <a:p>
            <a:endParaRPr lang="en-US" sz="1400" dirty="0"/>
          </a:p>
          <a:p>
            <a:r>
              <a:rPr lang="en-US" sz="2200" dirty="0"/>
              <a:t>Identifying interactions in multi-allelic diseases (which combinations of mutations lead to a disease state?)</a:t>
            </a:r>
          </a:p>
          <a:p>
            <a:endParaRPr lang="en-US" sz="1400" dirty="0"/>
          </a:p>
          <a:p>
            <a:r>
              <a:rPr lang="en-US" sz="2200" dirty="0"/>
              <a:t>Identifying genetic/environmental interactions that lead to disease</a:t>
            </a:r>
          </a:p>
          <a:p>
            <a:endParaRPr lang="en-US" sz="1400" dirty="0"/>
          </a:p>
          <a:p>
            <a:r>
              <a:rPr lang="en-US" sz="2200" dirty="0"/>
              <a:t>Inferring network models that exploit all sources of evidence: genotype, expression, metabolic, etc.</a:t>
            </a:r>
          </a:p>
          <a:p>
            <a:endParaRPr lang="en-US" sz="1400" dirty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91600" cy="1143000"/>
          </a:xfrm>
        </p:spPr>
        <p:txBody>
          <a:bodyPr/>
          <a:lstStyle/>
          <a:p>
            <a:r>
              <a:rPr lang="en-US" sz="3600" dirty="0">
                <a:ea typeface="ＭＳ Ｐゴシック" pitchFamily="-110" charset="-128"/>
                <a:cs typeface="ＭＳ Ｐゴシック" pitchFamily="-110" charset="-128"/>
              </a:rPr>
              <a:t>Understanding Human Genetic Variation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57200" y="160020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"/>
                <a:ea typeface="ＭＳ Ｐゴシック" pitchFamily="-110" charset="-128"/>
                <a:cs typeface="ＭＳ Ｐゴシック" pitchFamily="-110" charset="-128"/>
              </a:rPr>
              <a:t>The “human genome” was determined by sequencing DNA from a small number of individuals (2001)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"/>
                <a:ea typeface="ＭＳ Ｐゴシック" pitchFamily="-110" charset="-128"/>
                <a:cs typeface="ＭＳ Ｐゴシック" pitchFamily="-110" charset="-128"/>
              </a:rPr>
              <a:t>The </a:t>
            </a:r>
            <a:r>
              <a:rPr lang="en-US" sz="2400" dirty="0" err="1">
                <a:latin typeface="Arial"/>
                <a:ea typeface="ＭＳ Ｐゴシック" pitchFamily="-110" charset="-128"/>
                <a:cs typeface="ＭＳ Ｐゴシック" pitchFamily="-110" charset="-128"/>
              </a:rPr>
              <a:t>HapMap</a:t>
            </a:r>
            <a:r>
              <a:rPr lang="en-US" sz="2400" dirty="0">
                <a:latin typeface="Arial"/>
                <a:ea typeface="ＭＳ Ｐゴシック" pitchFamily="-110" charset="-128"/>
                <a:cs typeface="ＭＳ Ｐゴシック" pitchFamily="-110" charset="-128"/>
              </a:rPr>
              <a:t> project (initiated in 2002) looked at polymorphisms in 270 individuals (</a:t>
            </a:r>
            <a:r>
              <a:rPr lang="en-US" sz="2400" dirty="0" err="1">
                <a:latin typeface="Arial"/>
                <a:ea typeface="ＭＳ Ｐゴシック" pitchFamily="-110" charset="-128"/>
                <a:cs typeface="ＭＳ Ｐゴシック" pitchFamily="-110" charset="-128"/>
              </a:rPr>
              <a:t>Affymetrix</a:t>
            </a:r>
            <a:r>
              <a:rPr lang="en-US" sz="2400" dirty="0">
                <a:latin typeface="Arial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2400" dirty="0" err="1">
                <a:latin typeface="Arial"/>
                <a:ea typeface="ＭＳ Ｐゴシック" pitchFamily="-110" charset="-128"/>
                <a:cs typeface="ＭＳ Ｐゴシック" pitchFamily="-110" charset="-128"/>
              </a:rPr>
              <a:t>GeneChip</a:t>
            </a:r>
            <a:r>
              <a:rPr lang="en-US" sz="2400" dirty="0">
                <a:latin typeface="Arial"/>
                <a:ea typeface="ＭＳ Ｐゴシック" pitchFamily="-110" charset="-128"/>
                <a:cs typeface="ＭＳ Ｐゴシック" pitchFamily="-110" charset="-128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"/>
                <a:ea typeface="ＭＳ Ｐゴシック" pitchFamily="-110" charset="-128"/>
                <a:cs typeface="ＭＳ Ｐゴシック" pitchFamily="-110" charset="-128"/>
              </a:rPr>
              <a:t>The 1000 Genomes project (initiated in 2008) sequenced the genomes of 2500 individuals from diverse populations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"/>
                <a:ea typeface="ＭＳ Ｐゴシック" pitchFamily="-110" charset="-128"/>
                <a:cs typeface="ＭＳ Ｐゴシック" pitchFamily="-110" charset="-128"/>
              </a:rPr>
              <a:t>23andMe genotyped its 1 millionth customer in 2015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"/>
                <a:ea typeface="ＭＳ Ｐゴシック" pitchFamily="-110" charset="-128"/>
                <a:cs typeface="ＭＳ Ｐゴシック" pitchFamily="-110" charset="-128"/>
              </a:rPr>
              <a:t>Genomics England sequenced 100k whole genomes and linked with medical records (Dec 2018)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Arial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 dirty="0"/>
              <a:t>Classes of Variants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24000"/>
            <a:ext cx="8153400" cy="4114800"/>
          </a:xfrm>
        </p:spPr>
        <p:txBody>
          <a:bodyPr/>
          <a:lstStyle/>
          <a:p>
            <a:r>
              <a:rPr lang="en-US" dirty="0"/>
              <a:t>Single Nucleotide Polymorphisms (SNPs)</a:t>
            </a:r>
          </a:p>
          <a:p>
            <a:r>
              <a:rPr lang="en-US" dirty="0" err="1"/>
              <a:t>Indels</a:t>
            </a:r>
            <a:r>
              <a:rPr lang="en-US" dirty="0"/>
              <a:t> (insertions/deletions)</a:t>
            </a:r>
          </a:p>
          <a:p>
            <a:r>
              <a:rPr lang="en-US" dirty="0"/>
              <a:t>Structural variants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570992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 dirty="0">
                <a:latin typeface="Arial"/>
                <a:cs typeface="Arial"/>
              </a:rPr>
              <a:t>Formal definitions: </a:t>
            </a:r>
            <a:r>
              <a:rPr lang="en-US" sz="2400" dirty="0">
                <a:latin typeface="Arial"/>
                <a:cs typeface="Arial"/>
                <a:hlinkClick r:id="rId3"/>
              </a:rPr>
              <a:t>https://www.snpedia.com/index.php/Glossary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2323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91600" cy="1143000"/>
          </a:xfrm>
        </p:spPr>
        <p:txBody>
          <a:bodyPr/>
          <a:lstStyle/>
          <a:p>
            <a:r>
              <a:rPr lang="en-US" sz="3600" dirty="0">
                <a:ea typeface="ＭＳ Ｐゴシック" pitchFamily="-110" charset="-128"/>
                <a:cs typeface="ＭＳ Ｐゴシック" pitchFamily="-110" charset="-128"/>
              </a:rPr>
              <a:t>Single Nucleotide Polymorphisms (SNPs)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471" y="1447800"/>
            <a:ext cx="4195729" cy="52547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1828800"/>
            <a:ext cx="472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 dirty="0">
                <a:latin typeface="Arial"/>
                <a:cs typeface="Arial"/>
              </a:rPr>
              <a:t>One nucleotide changes</a:t>
            </a: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Variation occurs with some minimal frequency in a population</a:t>
            </a: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Pronounced “snip”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04932" y="6321547"/>
            <a:ext cx="1389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www.mdpi.com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91600" cy="1143000"/>
          </a:xfrm>
        </p:spPr>
        <p:txBody>
          <a:bodyPr/>
          <a:lstStyle/>
          <a:p>
            <a:r>
              <a:rPr lang="en-US" sz="4000" dirty="0">
                <a:ea typeface="ＭＳ Ｐゴシック" pitchFamily="-110" charset="-128"/>
                <a:cs typeface="ＭＳ Ｐゴシック" pitchFamily="-110" charset="-128"/>
              </a:rPr>
              <a:t>Insertions and Deletions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5636340"/>
            <a:ext cx="2911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Forster et al.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Proc. R. Soc. B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pic>
        <p:nvPicPr>
          <p:cNvPr id="189442" name="Picture 2" descr="http://dvg4ol0hclm7o.cloudfront.net/content/royprsb/282/1803/20142898/F1.large.jpg?width=800&amp;height=600&amp;carousel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4" r="8669"/>
          <a:stretch/>
        </p:blipFill>
        <p:spPr bwMode="auto">
          <a:xfrm>
            <a:off x="228600" y="1524000"/>
            <a:ext cx="3505200" cy="388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62400" y="1600200"/>
            <a:ext cx="472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 dirty="0">
                <a:latin typeface="Arial"/>
                <a:cs typeface="Arial"/>
              </a:rPr>
              <a:t>Black box: DNA template strand</a:t>
            </a:r>
          </a:p>
          <a:p>
            <a:r>
              <a:rPr lang="en-US" sz="2400" dirty="0">
                <a:latin typeface="Arial"/>
                <a:cs typeface="Arial"/>
              </a:rPr>
              <a:t>White box: newly replicated DNA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62400" y="3068320"/>
            <a:ext cx="472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 dirty="0">
                <a:latin typeface="Arial"/>
                <a:cs typeface="Arial"/>
              </a:rPr>
              <a:t>Insertion: slippage inserts extra nucleotides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962400" y="4818380"/>
            <a:ext cx="472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 dirty="0">
                <a:latin typeface="Arial"/>
                <a:cs typeface="Arial"/>
              </a:rPr>
              <a:t>Deletion: slippage excludes template nucleotides</a:t>
            </a:r>
          </a:p>
        </p:txBody>
      </p:sp>
    </p:spTree>
    <p:extLst>
      <p:ext uri="{BB962C8B-B14F-4D97-AF65-F5344CB8AC3E}">
        <p14:creationId xmlns:p14="http://schemas.microsoft.com/office/powerpoint/2010/main" val="691419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1143000"/>
          </a:xfrm>
        </p:spPr>
        <p:txBody>
          <a:bodyPr/>
          <a:lstStyle/>
          <a:p>
            <a:r>
              <a:rPr lang="en-US" sz="4000" dirty="0">
                <a:ea typeface="ＭＳ Ｐゴシック" pitchFamily="-110" charset="-128"/>
                <a:cs typeface="ＭＳ Ｐゴシック" pitchFamily="-110" charset="-128"/>
              </a:rPr>
              <a:t>Structural Variants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/>
              <a:t>Copy number variants (CNVs)</a:t>
            </a:r>
          </a:p>
          <a:p>
            <a:pPr lvl="1"/>
            <a:r>
              <a:rPr lang="en-US" dirty="0">
                <a:cs typeface="Arial"/>
              </a:rPr>
              <a:t>Gain or loss of large genomic regions, even entire chromosomes</a:t>
            </a:r>
            <a:endParaRPr lang="en-US" dirty="0"/>
          </a:p>
          <a:p>
            <a:r>
              <a:rPr lang="en-US" dirty="0"/>
              <a:t>Inversions</a:t>
            </a:r>
          </a:p>
          <a:p>
            <a:pPr lvl="1"/>
            <a:r>
              <a:rPr lang="en-US" dirty="0"/>
              <a:t>DNA subsequence is reversed</a:t>
            </a:r>
          </a:p>
          <a:p>
            <a:r>
              <a:rPr lang="en-US" dirty="0"/>
              <a:t>Translocations</a:t>
            </a:r>
          </a:p>
          <a:p>
            <a:pPr lvl="1"/>
            <a:r>
              <a:rPr lang="en-US" dirty="0"/>
              <a:t>DNA subsequence is moved to a different chromosome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662" b="49696"/>
          <a:stretch/>
        </p:blipFill>
        <p:spPr>
          <a:xfrm>
            <a:off x="457200" y="1696402"/>
            <a:ext cx="7772400" cy="4292416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1143000"/>
          </a:xfrm>
        </p:spPr>
        <p:txBody>
          <a:bodyPr/>
          <a:lstStyle/>
          <a:p>
            <a:r>
              <a:rPr lang="en-US" sz="4000" dirty="0">
                <a:ea typeface="ＭＳ Ｐゴシック" pitchFamily="-110" charset="-128"/>
                <a:cs typeface="ＭＳ Ｐゴシック" pitchFamily="-110" charset="-128"/>
              </a:rPr>
              <a:t>Genetic Recombination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1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1143000"/>
          </a:xfrm>
        </p:spPr>
        <p:txBody>
          <a:bodyPr/>
          <a:lstStyle/>
          <a:p>
            <a:r>
              <a:rPr lang="en-US" sz="3600" dirty="0">
                <a:ea typeface="ＭＳ Ｐゴシック" pitchFamily="-110" charset="-128"/>
                <a:cs typeface="ＭＳ Ｐゴシック" pitchFamily="-110" charset="-128"/>
              </a:rPr>
              <a:t>Recombination Errors Lead to</a:t>
            </a:r>
            <a:br>
              <a:rPr lang="en-US" sz="3600" dirty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3600" dirty="0">
                <a:ea typeface="ＭＳ Ｐゴシック" pitchFamily="-110" charset="-128"/>
                <a:cs typeface="ＭＳ Ｐゴシック" pitchFamily="-110" charset="-128"/>
              </a:rPr>
              <a:t>Copy Number Variants (CNVs)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56559"/>
          <a:stretch>
            <a:fillRect/>
          </a:stretch>
        </p:blipFill>
        <p:spPr>
          <a:xfrm>
            <a:off x="262353" y="1333500"/>
            <a:ext cx="8653047" cy="53721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16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9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70526</TotalTime>
  <Words>1537</Words>
  <Application>Microsoft Macintosh PowerPoint</Application>
  <PresentationFormat>On-screen Show (4:3)</PresentationFormat>
  <Paragraphs>221</Paragraphs>
  <Slides>26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Microsoft Sans Serif</vt:lpstr>
      <vt:lpstr>Times New Roman</vt:lpstr>
      <vt:lpstr>Blank Presentation</vt:lpstr>
      <vt:lpstr>Equation</vt:lpstr>
      <vt:lpstr>Linking Genetic Variation to Important Phenotypes</vt:lpstr>
      <vt:lpstr>PowerPoint Presentation</vt:lpstr>
      <vt:lpstr>Understanding Human Genetic Variation</vt:lpstr>
      <vt:lpstr>Classes of Variants</vt:lpstr>
      <vt:lpstr>Single Nucleotide Polymorphisms (SNPs)</vt:lpstr>
      <vt:lpstr>Insertions and Deletions</vt:lpstr>
      <vt:lpstr>Structural Variants</vt:lpstr>
      <vt:lpstr>Genetic Recombination</vt:lpstr>
      <vt:lpstr>Recombination Errors Lead to Copy Number Variants (CNVs)</vt:lpstr>
      <vt:lpstr>1000 Genomes Project</vt:lpstr>
      <vt:lpstr>Understanding Associations Between Genetic Variation and Disease</vt:lpstr>
      <vt:lpstr>PowerPoint Presentation</vt:lpstr>
      <vt:lpstr>Wellcome Trust GWAS</vt:lpstr>
      <vt:lpstr>Morning Person GWAS</vt:lpstr>
      <vt:lpstr>Understanding Associations Between Genetic Variation and Disease</vt:lpstr>
      <vt:lpstr>A Circos Plot</vt:lpstr>
      <vt:lpstr>Some Cancer Genomes</vt:lpstr>
      <vt:lpstr>Understanding Associations Between Genetic Variation and Complex Phenotypes</vt:lpstr>
      <vt:lpstr>QTL Mapping Example</vt:lpstr>
      <vt:lpstr>QTL Mapping Example</vt:lpstr>
      <vt:lpstr>QTL Example: Genotype-Tissue Expression Project (GTEx) </vt:lpstr>
      <vt:lpstr>QTL Example: GTEx </vt:lpstr>
      <vt:lpstr>GWAS Versus QTL</vt:lpstr>
      <vt:lpstr>Determining Association is Not Enough</vt:lpstr>
      <vt:lpstr>Many Measured SNPs Not in Coding Regions</vt:lpstr>
      <vt:lpstr>Computational Problems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Linking Genetic Variation to Important Phenotypes</dc:title>
  <dc:creator>Mark Craven</dc:creator>
  <cp:lastModifiedBy>Colin Dewey</cp:lastModifiedBy>
  <cp:revision>1167</cp:revision>
  <cp:lastPrinted>2011-04-28T20:18:42Z</cp:lastPrinted>
  <dcterms:created xsi:type="dcterms:W3CDTF">2011-04-26T20:24:20Z</dcterms:created>
  <dcterms:modified xsi:type="dcterms:W3CDTF">2019-04-02T17:00:47Z</dcterms:modified>
</cp:coreProperties>
</file>