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60" r:id="rId2"/>
    <p:sldMasterId id="2147483672" r:id="rId3"/>
  </p:sldMasterIdLst>
  <p:notesMasterIdLst>
    <p:notesMasterId r:id="rId26"/>
  </p:notesMasterIdLst>
  <p:handoutMasterIdLst>
    <p:handoutMasterId r:id="rId27"/>
  </p:handoutMasterIdLst>
  <p:sldIdLst>
    <p:sldId id="463" r:id="rId4"/>
    <p:sldId id="680" r:id="rId5"/>
    <p:sldId id="700" r:id="rId6"/>
    <p:sldId id="717" r:id="rId7"/>
    <p:sldId id="694" r:id="rId8"/>
    <p:sldId id="631" r:id="rId9"/>
    <p:sldId id="636" r:id="rId10"/>
    <p:sldId id="632" r:id="rId11"/>
    <p:sldId id="633" r:id="rId12"/>
    <p:sldId id="621" r:id="rId13"/>
    <p:sldId id="705" r:id="rId14"/>
    <p:sldId id="674" r:id="rId15"/>
    <p:sldId id="676" r:id="rId16"/>
    <p:sldId id="677" r:id="rId17"/>
    <p:sldId id="678" r:id="rId18"/>
    <p:sldId id="679" r:id="rId19"/>
    <p:sldId id="724" r:id="rId20"/>
    <p:sldId id="709" r:id="rId21"/>
    <p:sldId id="710" r:id="rId22"/>
    <p:sldId id="711" r:id="rId23"/>
    <p:sldId id="723" r:id="rId24"/>
    <p:sldId id="722" r:id="rId2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-11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-11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-11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-11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-111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pitchFamily="-111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pitchFamily="-111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pitchFamily="-111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pitchFamily="-11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  <a:srgbClr val="3366FF"/>
    <a:srgbClr val="CCFF33"/>
    <a:srgbClr val="0066FF"/>
    <a:srgbClr val="000000"/>
    <a:srgbClr val="00FF00"/>
    <a:srgbClr val="FF0066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99" autoAdjust="0"/>
    <p:restoredTop sz="81810" autoAdjust="0"/>
  </p:normalViewPr>
  <p:slideViewPr>
    <p:cSldViewPr>
      <p:cViewPr varScale="1">
        <p:scale>
          <a:sx n="172" d="100"/>
          <a:sy n="172" d="100"/>
        </p:scale>
        <p:origin x="43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518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18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45665EFE-0042-E847-9BEF-6D54E84F6F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827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solidFill>
                  <a:srgbClr val="006600"/>
                </a:solidFill>
              </a:defRPr>
            </a:lvl1pPr>
          </a:lstStyle>
          <a:p>
            <a:fld id="{BFD5407F-0827-A748-9C6A-24E8E8D28D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72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868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9550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340214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838602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15469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93644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79087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385211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52433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508473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40876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014328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57990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81616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0654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1655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73644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56915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87981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3219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0644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85309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39933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CB2EB656-238B-C24A-BDE4-C5EA6446E9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E1DF966-3072-A046-9830-1446646531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79A28F2-5259-FE48-A49A-4F39D1108E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B2EB656-238B-C24A-BDE4-C5EA6446E9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31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647C6E-D3E3-A742-B5AC-82224CF04B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18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4BEA1DC-33DD-4142-8AE0-15AEF3A1AC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71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427C74A-34B2-814F-8F2B-7AD336B175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24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9A055A-D9E5-854F-A998-D8C6673222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582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26E3035-F4BF-B34B-A456-8868958FBB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78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07F2C9-8BD3-4843-9AA2-D367035932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925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2672B5-1329-3B4B-A13D-12BA6F4150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461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647C6E-D3E3-A742-B5AC-82224CF04B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7B3DF30-F6B2-A74C-9C0C-D295078F37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542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E1DF966-3072-A046-9830-1446646531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466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79A28F2-5259-FE48-A49A-4F39D1108E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00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83527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83773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91516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114800" cy="4910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719263"/>
            <a:ext cx="4114800" cy="4910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22064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96163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43013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076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4BEA1DC-33DD-4142-8AE0-15AEF3A1AC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25489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87831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97538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209800" cy="6477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477000" cy="6477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95346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153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114800" cy="49101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719263"/>
            <a:ext cx="4114800" cy="49101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75902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153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382000" cy="4910137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06193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427C74A-34B2-814F-8F2B-7AD336B175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9A055A-D9E5-854F-A998-D8C6673222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26E3035-F4BF-B34B-A456-8868958FBB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07F2C9-8BD3-4843-9AA2-D367035932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2672B5-1329-3B4B-A13D-12BA6F4150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7B3DF30-F6B2-A74C-9C0C-D295078F37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F00443-D735-C445-BD59-B95302C1AC6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/>
          <a:ea typeface="ＭＳ Ｐゴシック" pitchFamily="-111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F00443-D735-C445-BD59-B95302C1AC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81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/>
          <a:ea typeface="ＭＳ Ｐゴシック" pitchFamily="-111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8229600" y="76200"/>
            <a:ext cx="0" cy="11430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  <a:cs typeface="+mn-cs"/>
            </a:endParaRPr>
          </a:p>
        </p:txBody>
      </p:sp>
      <p:sp>
        <p:nvSpPr>
          <p:cNvPr id="10243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815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44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382000" cy="491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2" name="Group 10"/>
          <p:cNvGrpSpPr>
            <a:grpSpLocks/>
          </p:cNvGrpSpPr>
          <p:nvPr userDrawn="1"/>
        </p:nvGrpSpPr>
        <p:grpSpPr bwMode="auto">
          <a:xfrm>
            <a:off x="8305800" y="76200"/>
            <a:ext cx="685800" cy="1143000"/>
            <a:chOff x="5136" y="960"/>
            <a:chExt cx="528" cy="864"/>
          </a:xfrm>
        </p:grpSpPr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136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248" y="960"/>
              <a:ext cx="77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360" y="960"/>
              <a:ext cx="82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136" y="1072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248" y="1072"/>
              <a:ext cx="77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360" y="1072"/>
              <a:ext cx="82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472" y="1072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136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248" y="1184"/>
              <a:ext cx="77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360" y="1184"/>
              <a:ext cx="82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585" y="1184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136" y="1296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248" y="1296"/>
              <a:ext cx="77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360" y="1296"/>
              <a:ext cx="82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136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248" y="1408"/>
              <a:ext cx="77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360" y="1408"/>
              <a:ext cx="82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585" y="1408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136" y="1520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248" y="1520"/>
              <a:ext cx="77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360" y="1520"/>
              <a:ext cx="82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136" y="1632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248" y="1632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360" y="1632"/>
              <a:ext cx="82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632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64" name="Oval 40"/>
            <p:cNvSpPr>
              <a:spLocks noChangeArrowheads="1"/>
            </p:cNvSpPr>
            <p:nvPr/>
          </p:nvSpPr>
          <p:spPr bwMode="auto">
            <a:xfrm>
              <a:off x="5248" y="1744"/>
              <a:ext cx="77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065" name="Oval 41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+mn-ea"/>
                <a:cs typeface="+mn-cs"/>
              </a:endParaRPr>
            </a:p>
          </p:txBody>
        </p:sp>
      </p:grpSp>
      <p:sp>
        <p:nvSpPr>
          <p:cNvPr id="1066" name="Line 42"/>
          <p:cNvSpPr>
            <a:spLocks noChangeShapeType="1"/>
          </p:cNvSpPr>
          <p:nvPr userDrawn="1"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+mn-ea"/>
              <a:cs typeface="+mn-cs"/>
            </a:endParaRPr>
          </a:p>
        </p:txBody>
      </p:sp>
      <p:sp>
        <p:nvSpPr>
          <p:cNvPr id="1067" name="Text Box 43"/>
          <p:cNvSpPr txBox="1">
            <a:spLocks noChangeArrowheads="1"/>
          </p:cNvSpPr>
          <p:nvPr userDrawn="1"/>
        </p:nvSpPr>
        <p:spPr bwMode="auto">
          <a:xfrm>
            <a:off x="3175" y="6599238"/>
            <a:ext cx="3563070" cy="276999"/>
          </a:xfrm>
          <a:prstGeom prst="rect">
            <a:avLst/>
          </a:prstGeom>
          <a:solidFill>
            <a:srgbClr val="C0C0C0">
              <a:alpha val="30000"/>
            </a:srgbClr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latin typeface="Arial" charset="0"/>
                <a:ea typeface="+mn-ea"/>
                <a:cs typeface="+mn-cs"/>
              </a:rPr>
              <a:t>Slide from </a:t>
            </a:r>
            <a:r>
              <a:rPr lang="en-US" sz="1200" dirty="0" err="1">
                <a:latin typeface="Arial" charset="0"/>
                <a:ea typeface="+mn-ea"/>
                <a:cs typeface="+mn-cs"/>
              </a:rPr>
              <a:t>Serafim</a:t>
            </a:r>
            <a:r>
              <a:rPr lang="en-US" sz="1200" dirty="0">
                <a:latin typeface="Arial" charset="0"/>
                <a:ea typeface="+mn-ea"/>
                <a:cs typeface="+mn-cs"/>
              </a:rPr>
              <a:t> </a:t>
            </a:r>
            <a:r>
              <a:rPr lang="en-US" sz="1200" dirty="0" err="1">
                <a:latin typeface="Arial" charset="0"/>
                <a:ea typeface="+mn-ea"/>
                <a:cs typeface="+mn-cs"/>
              </a:rPr>
              <a:t>Batzoglou</a:t>
            </a:r>
            <a:r>
              <a:rPr lang="en-US" sz="1200" dirty="0">
                <a:latin typeface="Arial" charset="0"/>
                <a:ea typeface="+mn-ea"/>
                <a:cs typeface="+mn-cs"/>
              </a:rPr>
              <a:t>, Stanford University</a:t>
            </a:r>
          </a:p>
        </p:txBody>
      </p:sp>
    </p:spTree>
    <p:extLst>
      <p:ext uri="{BB962C8B-B14F-4D97-AF65-F5344CB8AC3E}">
        <p14:creationId xmlns:p14="http://schemas.microsoft.com/office/powerpoint/2010/main" val="64918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43" charset="2"/>
        <a:buChar char="§"/>
        <a:defRPr sz="2400">
          <a:solidFill>
            <a:schemeClr val="tx1"/>
          </a:solidFill>
          <a:latin typeface="+mn-lt"/>
          <a:ea typeface="ＭＳ Ｐゴシック" pitchFamily="43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sz="2000">
          <a:solidFill>
            <a:schemeClr val="tx1"/>
          </a:solidFill>
          <a:latin typeface="+mn-lt"/>
          <a:ea typeface="ＭＳ Ｐゴシック" pitchFamily="43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  <a:ea typeface="ＭＳ Ｐゴシック" pitchFamily="43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Arial" pitchFamily="43" charset="0"/>
        <a:buChar char="»"/>
        <a:defRPr sz="1600">
          <a:solidFill>
            <a:schemeClr val="tx1"/>
          </a:solidFill>
          <a:latin typeface="+mn-lt"/>
          <a:ea typeface="ＭＳ Ｐゴシック" pitchFamily="43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olin.dewey@wisc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447800"/>
            <a:ext cx="7772400" cy="1143000"/>
          </a:xfrm>
        </p:spPr>
        <p:txBody>
          <a:bodyPr/>
          <a:lstStyle/>
          <a:p>
            <a:r>
              <a:rPr lang="en-US" sz="4000" dirty="0"/>
              <a:t>Alignment of Long Sequences:</a:t>
            </a:r>
            <a:br>
              <a:rPr lang="en-US" sz="4000" dirty="0"/>
            </a:br>
            <a:r>
              <a:rPr lang="en-US" sz="4000" dirty="0"/>
              <a:t>LAGAN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200400"/>
            <a:ext cx="7162800" cy="1752600"/>
          </a:xfrm>
        </p:spPr>
        <p:txBody>
          <a:bodyPr/>
          <a:lstStyle/>
          <a:p>
            <a:r>
              <a:rPr lang="en-US" sz="2800" dirty="0"/>
              <a:t>BMI/CS 776 </a:t>
            </a:r>
          </a:p>
          <a:p>
            <a:r>
              <a:rPr lang="en-US" sz="2800" dirty="0"/>
              <a:t>www.biostat.wisc.edu/bmi776/</a:t>
            </a:r>
          </a:p>
          <a:p>
            <a:r>
              <a:rPr lang="en-US" sz="2800" dirty="0"/>
              <a:t>Spring 2019</a:t>
            </a:r>
          </a:p>
          <a:p>
            <a:r>
              <a:rPr lang="en-US" sz="2800" dirty="0"/>
              <a:t>Colin Dewey</a:t>
            </a:r>
          </a:p>
          <a:p>
            <a:r>
              <a:rPr lang="en-US" sz="2800" dirty="0">
                <a:hlinkClick r:id="rId3"/>
              </a:rPr>
              <a:t>colin.dewey@wisc.edu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-9728" y="6611779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itchFamily="-111" charset="0"/>
              </a:rPr>
              <a:t>These slides, excluding third-party material, are licensed under </a:t>
            </a:r>
            <a:r>
              <a:rPr lang="en-US" sz="1200" dirty="0">
                <a:latin typeface="Arial" pitchFamily="-111" charset="0"/>
                <a:hlinkClick r:id="rId4"/>
              </a:rPr>
              <a:t>CC BY-NC 4.0</a:t>
            </a:r>
            <a:r>
              <a:rPr lang="en-US" sz="1200" dirty="0">
                <a:latin typeface="Arial" pitchFamily="-111" charset="0"/>
              </a:rPr>
              <a:t> by Mark Craven, Colin Dewey, and Anthony Gitter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762000"/>
          </a:xfrm>
        </p:spPr>
        <p:txBody>
          <a:bodyPr/>
          <a:lstStyle/>
          <a:p>
            <a:r>
              <a:rPr lang="en-US" sz="4000" dirty="0"/>
              <a:t>Step 1b: Chaining Seeds in LAGAN</a:t>
            </a:r>
          </a:p>
        </p:txBody>
      </p:sp>
      <p:pic>
        <p:nvPicPr>
          <p:cNvPr id="631813" name="Picture 5" descr="chaining"/>
          <p:cNvPicPr>
            <a:picLocks noChangeAspect="1" noChangeArrowheads="1"/>
          </p:cNvPicPr>
          <p:nvPr/>
        </p:nvPicPr>
        <p:blipFill>
          <a:blip r:embed="rId3"/>
          <a:srcRect t="6236" r="8109" b="8961"/>
          <a:stretch>
            <a:fillRect/>
          </a:stretch>
        </p:blipFill>
        <p:spPr bwMode="auto">
          <a:xfrm>
            <a:off x="3810000" y="990600"/>
            <a:ext cx="5181600" cy="5602288"/>
          </a:xfrm>
          <a:prstGeom prst="rect">
            <a:avLst/>
          </a:prstGeom>
          <a:noFill/>
        </p:spPr>
      </p:pic>
      <p:sp>
        <p:nvSpPr>
          <p:cNvPr id="6318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4495800" cy="3124200"/>
          </a:xfrm>
          <a:noFill/>
          <a:ln/>
        </p:spPr>
        <p:txBody>
          <a:bodyPr/>
          <a:lstStyle/>
          <a:p>
            <a:r>
              <a:rPr lang="en-US" sz="2400" dirty="0"/>
              <a:t>can chain seeds s</a:t>
            </a:r>
            <a:r>
              <a:rPr lang="en-US" sz="2400" baseline="-25000" dirty="0"/>
              <a:t>1</a:t>
            </a:r>
            <a:r>
              <a:rPr lang="en-US" sz="2400" dirty="0"/>
              <a:t> and s</a:t>
            </a:r>
            <a:r>
              <a:rPr lang="en-US" sz="2400" baseline="-25000" dirty="0"/>
              <a:t>2</a:t>
            </a:r>
            <a:r>
              <a:rPr lang="en-US" sz="2400" dirty="0"/>
              <a:t> if</a:t>
            </a:r>
          </a:p>
          <a:p>
            <a:pPr lvl="1"/>
            <a:r>
              <a:rPr lang="en-US" sz="2400" dirty="0"/>
              <a:t>the indices of s</a:t>
            </a:r>
            <a:r>
              <a:rPr lang="en-US" sz="2400" baseline="-25000" dirty="0"/>
              <a:t>1</a:t>
            </a:r>
            <a:r>
              <a:rPr lang="en-US" sz="2400" dirty="0"/>
              <a:t> &gt; indices  of s</a:t>
            </a:r>
            <a:r>
              <a:rPr lang="en-US" sz="2400" baseline="-25000" dirty="0"/>
              <a:t>2</a:t>
            </a:r>
            <a:r>
              <a:rPr lang="en-US" sz="2400" dirty="0"/>
              <a:t> (for both sequences)</a:t>
            </a:r>
          </a:p>
          <a:p>
            <a:pPr lvl="1"/>
            <a:r>
              <a:rPr lang="en-US" sz="2400" dirty="0"/>
              <a:t>s</a:t>
            </a:r>
            <a:r>
              <a:rPr lang="en-US" sz="2400" baseline="-25000" dirty="0"/>
              <a:t>1</a:t>
            </a:r>
            <a:r>
              <a:rPr lang="en-US" sz="2400" dirty="0"/>
              <a:t> and s</a:t>
            </a:r>
            <a:r>
              <a:rPr lang="en-US" sz="2400" baseline="-25000" dirty="0"/>
              <a:t>2</a:t>
            </a:r>
            <a:r>
              <a:rPr lang="en-US" sz="2400" dirty="0"/>
              <a:t> are near each other</a:t>
            </a:r>
          </a:p>
          <a:p>
            <a:r>
              <a:rPr lang="en-US" sz="2400" dirty="0"/>
              <a:t>keep track of seeds in the “search box” as the query sequence is processed</a:t>
            </a:r>
          </a:p>
          <a:p>
            <a:endParaRPr lang="en-US" sz="2400" dirty="0"/>
          </a:p>
        </p:txBody>
      </p:sp>
      <p:sp>
        <p:nvSpPr>
          <p:cNvPr id="631815" name="Text Box 7"/>
          <p:cNvSpPr txBox="1">
            <a:spLocks noChangeArrowheads="1"/>
          </p:cNvSpPr>
          <p:nvPr/>
        </p:nvSpPr>
        <p:spPr bwMode="auto">
          <a:xfrm>
            <a:off x="152400" y="6248400"/>
            <a:ext cx="4065588" cy="3048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Figure from: Brudno et al.  </a:t>
            </a:r>
            <a:r>
              <a:rPr kumimoji="0" lang="en-US" sz="1400" b="0" i="1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BMC Bioinformatics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, 2003</a:t>
            </a:r>
          </a:p>
        </p:txBody>
      </p:sp>
    </p:spTree>
    <p:extLst>
      <p:ext uri="{BB962C8B-B14F-4D97-AF65-F5344CB8AC3E}">
        <p14:creationId xmlns:p14="http://schemas.microsoft.com/office/powerpoint/2010/main" val="40590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1000" cy="914400"/>
          </a:xfrm>
        </p:spPr>
        <p:txBody>
          <a:bodyPr/>
          <a:lstStyle/>
          <a:p>
            <a:r>
              <a:rPr lang="en-US" sz="4000" dirty="0"/>
              <a:t>Step 2: Chaining in LAGAN</a:t>
            </a:r>
          </a:p>
        </p:txBody>
      </p:sp>
      <p:sp>
        <p:nvSpPr>
          <p:cNvPr id="6533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114800"/>
          </a:xfrm>
        </p:spPr>
        <p:txBody>
          <a:bodyPr/>
          <a:lstStyle/>
          <a:p>
            <a:r>
              <a:rPr lang="en-US" sz="2400" dirty="0"/>
              <a:t>use </a:t>
            </a:r>
            <a:r>
              <a:rPr lang="en-US" sz="2400" i="1" dirty="0"/>
              <a:t>sparse dynamic programming </a:t>
            </a:r>
            <a:r>
              <a:rPr lang="en-US" sz="2400" dirty="0"/>
              <a:t>to chain local alignments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819400" y="2133600"/>
            <a:ext cx="4648200" cy="4343400"/>
            <a:chOff x="304800" y="1879600"/>
            <a:chExt cx="4648200" cy="4343400"/>
          </a:xfrm>
        </p:grpSpPr>
        <p:sp>
          <p:nvSpPr>
            <p:cNvPr id="9" name="Rectangle 3"/>
            <p:cNvSpPr>
              <a:spLocks noChangeArrowheads="1"/>
            </p:cNvSpPr>
            <p:nvPr/>
          </p:nvSpPr>
          <p:spPr bwMode="auto">
            <a:xfrm>
              <a:off x="304800" y="1879600"/>
              <a:ext cx="4648200" cy="4343400"/>
            </a:xfrm>
            <a:prstGeom prst="rect">
              <a:avLst/>
            </a:prstGeom>
            <a:solidFill>
              <a:srgbClr val="CCE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990600" y="2565400"/>
              <a:ext cx="762000" cy="76200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1981200" y="3632200"/>
              <a:ext cx="533400" cy="53340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2743200" y="3098800"/>
              <a:ext cx="304800" cy="38100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4267200" y="2565400"/>
              <a:ext cx="381000" cy="45720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1066800" y="5080000"/>
              <a:ext cx="762000" cy="76200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2819400" y="4394200"/>
              <a:ext cx="685800" cy="60960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3810000" y="3632200"/>
              <a:ext cx="381000" cy="30480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7" name="Rectangle 11"/>
            <p:cNvSpPr>
              <a:spLocks noChangeArrowheads="1"/>
            </p:cNvSpPr>
            <p:nvPr/>
          </p:nvSpPr>
          <p:spPr bwMode="auto">
            <a:xfrm>
              <a:off x="4114800" y="5308600"/>
              <a:ext cx="762000" cy="76200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457200" y="2184400"/>
              <a:ext cx="304800" cy="30480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grpSp>
          <p:nvGrpSpPr>
            <p:cNvPr id="19" name="Group 13"/>
            <p:cNvGrpSpPr>
              <a:grpSpLocks/>
            </p:cNvGrpSpPr>
            <p:nvPr/>
          </p:nvGrpSpPr>
          <p:grpSpPr bwMode="auto">
            <a:xfrm>
              <a:off x="762000" y="2489200"/>
              <a:ext cx="3352800" cy="2819400"/>
              <a:chOff x="1104" y="1776"/>
              <a:chExt cx="2112" cy="1776"/>
            </a:xfrm>
          </p:grpSpPr>
          <p:sp>
            <p:nvSpPr>
              <p:cNvPr id="29" name="Line 14"/>
              <p:cNvSpPr>
                <a:spLocks noChangeShapeType="1"/>
              </p:cNvSpPr>
              <p:nvPr/>
            </p:nvSpPr>
            <p:spPr bwMode="auto">
              <a:xfrm>
                <a:off x="1104" y="1776"/>
                <a:ext cx="144" cy="48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itchFamily="-111" charset="0"/>
                  <a:ea typeface="+mn-ea"/>
                  <a:cs typeface="+mn-cs"/>
                </a:endParaRPr>
              </a:p>
            </p:txBody>
          </p:sp>
          <p:sp>
            <p:nvSpPr>
              <p:cNvPr id="30" name="Line 15"/>
              <p:cNvSpPr>
                <a:spLocks noChangeShapeType="1"/>
              </p:cNvSpPr>
              <p:nvPr/>
            </p:nvSpPr>
            <p:spPr bwMode="auto">
              <a:xfrm>
                <a:off x="1728" y="2304"/>
                <a:ext cx="144" cy="192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itchFamily="-111" charset="0"/>
                  <a:ea typeface="+mn-ea"/>
                  <a:cs typeface="+mn-cs"/>
                </a:endParaRPr>
              </a:p>
            </p:txBody>
          </p:sp>
          <p:sp>
            <p:nvSpPr>
              <p:cNvPr id="31" name="Line 16"/>
              <p:cNvSpPr>
                <a:spLocks noChangeShapeType="1"/>
              </p:cNvSpPr>
              <p:nvPr/>
            </p:nvSpPr>
            <p:spPr bwMode="auto">
              <a:xfrm>
                <a:off x="2208" y="2832"/>
                <a:ext cx="192" cy="144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itchFamily="-111" charset="0"/>
                  <a:ea typeface="+mn-ea"/>
                  <a:cs typeface="+mn-cs"/>
                </a:endParaRPr>
              </a:p>
            </p:txBody>
          </p:sp>
          <p:sp>
            <p:nvSpPr>
              <p:cNvPr id="32" name="Line 17"/>
              <p:cNvSpPr>
                <a:spLocks noChangeShapeType="1"/>
              </p:cNvSpPr>
              <p:nvPr/>
            </p:nvSpPr>
            <p:spPr bwMode="auto">
              <a:xfrm>
                <a:off x="2832" y="3360"/>
                <a:ext cx="384" cy="192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66"/>
                  </a:solidFill>
                  <a:effectLst/>
                  <a:uLnTx/>
                  <a:uFillTx/>
                  <a:latin typeface="Times New Roman" pitchFamily="-111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1001713" y="2557463"/>
              <a:ext cx="719137" cy="760412"/>
            </a:xfrm>
            <a:custGeom>
              <a:avLst/>
              <a:gdLst>
                <a:gd name="T0" fmla="*/ 0 w 453"/>
                <a:gd name="T1" fmla="*/ 0 h 479"/>
                <a:gd name="T2" fmla="*/ 50800 w 453"/>
                <a:gd name="T3" fmla="*/ 60325 h 479"/>
                <a:gd name="T4" fmla="*/ 60325 w 453"/>
                <a:gd name="T5" fmla="*/ 92075 h 479"/>
                <a:gd name="T6" fmla="*/ 214312 w 453"/>
                <a:gd name="T7" fmla="*/ 184150 h 479"/>
                <a:gd name="T8" fmla="*/ 276225 w 453"/>
                <a:gd name="T9" fmla="*/ 234950 h 479"/>
                <a:gd name="T10" fmla="*/ 296862 w 453"/>
                <a:gd name="T11" fmla="*/ 266700 h 479"/>
                <a:gd name="T12" fmla="*/ 420687 w 453"/>
                <a:gd name="T13" fmla="*/ 338137 h 479"/>
                <a:gd name="T14" fmla="*/ 512762 w 453"/>
                <a:gd name="T15" fmla="*/ 390525 h 479"/>
                <a:gd name="T16" fmla="*/ 574675 w 453"/>
                <a:gd name="T17" fmla="*/ 503237 h 479"/>
                <a:gd name="T18" fmla="*/ 657225 w 453"/>
                <a:gd name="T19" fmla="*/ 595312 h 479"/>
                <a:gd name="T20" fmla="*/ 719137 w 453"/>
                <a:gd name="T21" fmla="*/ 760412 h 47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53"/>
                <a:gd name="T34" fmla="*/ 0 h 479"/>
                <a:gd name="T35" fmla="*/ 453 w 453"/>
                <a:gd name="T36" fmla="*/ 479 h 47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53" h="479">
                  <a:moveTo>
                    <a:pt x="0" y="0"/>
                  </a:moveTo>
                  <a:cubicBezTo>
                    <a:pt x="13" y="13"/>
                    <a:pt x="24" y="22"/>
                    <a:pt x="32" y="38"/>
                  </a:cubicBezTo>
                  <a:cubicBezTo>
                    <a:pt x="35" y="44"/>
                    <a:pt x="33" y="53"/>
                    <a:pt x="38" y="58"/>
                  </a:cubicBezTo>
                  <a:cubicBezTo>
                    <a:pt x="62" y="82"/>
                    <a:pt x="103" y="106"/>
                    <a:pt x="135" y="116"/>
                  </a:cubicBezTo>
                  <a:cubicBezTo>
                    <a:pt x="147" y="128"/>
                    <a:pt x="162" y="136"/>
                    <a:pt x="174" y="148"/>
                  </a:cubicBezTo>
                  <a:cubicBezTo>
                    <a:pt x="180" y="154"/>
                    <a:pt x="181" y="163"/>
                    <a:pt x="187" y="168"/>
                  </a:cubicBezTo>
                  <a:cubicBezTo>
                    <a:pt x="209" y="188"/>
                    <a:pt x="237" y="204"/>
                    <a:pt x="265" y="213"/>
                  </a:cubicBezTo>
                  <a:cubicBezTo>
                    <a:pt x="284" y="226"/>
                    <a:pt x="304" y="233"/>
                    <a:pt x="323" y="246"/>
                  </a:cubicBezTo>
                  <a:cubicBezTo>
                    <a:pt x="335" y="277"/>
                    <a:pt x="340" y="293"/>
                    <a:pt x="362" y="317"/>
                  </a:cubicBezTo>
                  <a:cubicBezTo>
                    <a:pt x="376" y="358"/>
                    <a:pt x="373" y="363"/>
                    <a:pt x="414" y="375"/>
                  </a:cubicBezTo>
                  <a:cubicBezTo>
                    <a:pt x="442" y="403"/>
                    <a:pt x="453" y="438"/>
                    <a:pt x="453" y="479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2749550" y="3101975"/>
              <a:ext cx="296863" cy="390525"/>
            </a:xfrm>
            <a:custGeom>
              <a:avLst/>
              <a:gdLst>
                <a:gd name="T0" fmla="*/ 0 w 187"/>
                <a:gd name="T1" fmla="*/ 0 h 246"/>
                <a:gd name="T2" fmla="*/ 41275 w 187"/>
                <a:gd name="T3" fmla="*/ 60325 h 246"/>
                <a:gd name="T4" fmla="*/ 71438 w 187"/>
                <a:gd name="T5" fmla="*/ 80963 h 246"/>
                <a:gd name="T6" fmla="*/ 82550 w 187"/>
                <a:gd name="T7" fmla="*/ 112713 h 246"/>
                <a:gd name="T8" fmla="*/ 112713 w 187"/>
                <a:gd name="T9" fmla="*/ 142875 h 246"/>
                <a:gd name="T10" fmla="*/ 266700 w 187"/>
                <a:gd name="T11" fmla="*/ 328613 h 246"/>
                <a:gd name="T12" fmla="*/ 287338 w 187"/>
                <a:gd name="T13" fmla="*/ 358775 h 246"/>
                <a:gd name="T14" fmla="*/ 296863 w 187"/>
                <a:gd name="T15" fmla="*/ 390525 h 2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7"/>
                <a:gd name="T25" fmla="*/ 0 h 246"/>
                <a:gd name="T26" fmla="*/ 187 w 187"/>
                <a:gd name="T27" fmla="*/ 246 h 24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7" h="246">
                  <a:moveTo>
                    <a:pt x="0" y="0"/>
                  </a:moveTo>
                  <a:cubicBezTo>
                    <a:pt x="9" y="13"/>
                    <a:pt x="16" y="26"/>
                    <a:pt x="26" y="38"/>
                  </a:cubicBezTo>
                  <a:cubicBezTo>
                    <a:pt x="31" y="44"/>
                    <a:pt x="40" y="45"/>
                    <a:pt x="45" y="51"/>
                  </a:cubicBezTo>
                  <a:cubicBezTo>
                    <a:pt x="49" y="57"/>
                    <a:pt x="48" y="65"/>
                    <a:pt x="52" y="71"/>
                  </a:cubicBezTo>
                  <a:cubicBezTo>
                    <a:pt x="57" y="78"/>
                    <a:pt x="65" y="84"/>
                    <a:pt x="71" y="90"/>
                  </a:cubicBezTo>
                  <a:cubicBezTo>
                    <a:pt x="87" y="144"/>
                    <a:pt x="114" y="187"/>
                    <a:pt x="168" y="207"/>
                  </a:cubicBezTo>
                  <a:cubicBezTo>
                    <a:pt x="172" y="213"/>
                    <a:pt x="178" y="219"/>
                    <a:pt x="181" y="226"/>
                  </a:cubicBezTo>
                  <a:cubicBezTo>
                    <a:pt x="184" y="232"/>
                    <a:pt x="187" y="246"/>
                    <a:pt x="187" y="246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4275138" y="2578100"/>
              <a:ext cx="354012" cy="471488"/>
            </a:xfrm>
            <a:custGeom>
              <a:avLst/>
              <a:gdLst>
                <a:gd name="T0" fmla="*/ 4762 w 223"/>
                <a:gd name="T1" fmla="*/ 0 h 297"/>
                <a:gd name="T2" fmla="*/ 66675 w 223"/>
                <a:gd name="T3" fmla="*/ 92075 h 297"/>
                <a:gd name="T4" fmla="*/ 107950 w 223"/>
                <a:gd name="T5" fmla="*/ 153988 h 297"/>
                <a:gd name="T6" fmla="*/ 149225 w 223"/>
                <a:gd name="T7" fmla="*/ 214313 h 297"/>
                <a:gd name="T8" fmla="*/ 190500 w 223"/>
                <a:gd name="T9" fmla="*/ 276225 h 297"/>
                <a:gd name="T10" fmla="*/ 312737 w 223"/>
                <a:gd name="T11" fmla="*/ 358775 h 297"/>
                <a:gd name="T12" fmla="*/ 354012 w 223"/>
                <a:gd name="T13" fmla="*/ 471488 h 2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3"/>
                <a:gd name="T22" fmla="*/ 0 h 297"/>
                <a:gd name="T23" fmla="*/ 223 w 223"/>
                <a:gd name="T24" fmla="*/ 297 h 29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3" h="297">
                  <a:moveTo>
                    <a:pt x="3" y="0"/>
                  </a:moveTo>
                  <a:cubicBezTo>
                    <a:pt x="47" y="84"/>
                    <a:pt x="0" y="4"/>
                    <a:pt x="42" y="58"/>
                  </a:cubicBezTo>
                  <a:cubicBezTo>
                    <a:pt x="51" y="70"/>
                    <a:pt x="68" y="97"/>
                    <a:pt x="68" y="97"/>
                  </a:cubicBezTo>
                  <a:cubicBezTo>
                    <a:pt x="80" y="134"/>
                    <a:pt x="65" y="99"/>
                    <a:pt x="94" y="135"/>
                  </a:cubicBezTo>
                  <a:cubicBezTo>
                    <a:pt x="104" y="147"/>
                    <a:pt x="105" y="169"/>
                    <a:pt x="120" y="174"/>
                  </a:cubicBezTo>
                  <a:cubicBezTo>
                    <a:pt x="151" y="185"/>
                    <a:pt x="170" y="208"/>
                    <a:pt x="197" y="226"/>
                  </a:cubicBezTo>
                  <a:cubicBezTo>
                    <a:pt x="207" y="247"/>
                    <a:pt x="223" y="273"/>
                    <a:pt x="223" y="297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1978025" y="3646488"/>
              <a:ext cx="534988" cy="512762"/>
            </a:xfrm>
            <a:custGeom>
              <a:avLst/>
              <a:gdLst>
                <a:gd name="T0" fmla="*/ 0 w 337"/>
                <a:gd name="T1" fmla="*/ 0 h 323"/>
                <a:gd name="T2" fmla="*/ 153988 w 337"/>
                <a:gd name="T3" fmla="*/ 71437 h 323"/>
                <a:gd name="T4" fmla="*/ 215900 w 337"/>
                <a:gd name="T5" fmla="*/ 112712 h 323"/>
                <a:gd name="T6" fmla="*/ 298450 w 337"/>
                <a:gd name="T7" fmla="*/ 266700 h 323"/>
                <a:gd name="T8" fmla="*/ 381000 w 337"/>
                <a:gd name="T9" fmla="*/ 317500 h 323"/>
                <a:gd name="T10" fmla="*/ 442913 w 337"/>
                <a:gd name="T11" fmla="*/ 420687 h 323"/>
                <a:gd name="T12" fmla="*/ 504825 w 337"/>
                <a:gd name="T13" fmla="*/ 482600 h 323"/>
                <a:gd name="T14" fmla="*/ 534988 w 337"/>
                <a:gd name="T15" fmla="*/ 512762 h 32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37"/>
                <a:gd name="T25" fmla="*/ 0 h 323"/>
                <a:gd name="T26" fmla="*/ 337 w 337"/>
                <a:gd name="T27" fmla="*/ 323 h 32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37" h="323">
                  <a:moveTo>
                    <a:pt x="0" y="0"/>
                  </a:moveTo>
                  <a:cubicBezTo>
                    <a:pt x="34" y="10"/>
                    <a:pt x="66" y="27"/>
                    <a:pt x="97" y="45"/>
                  </a:cubicBezTo>
                  <a:cubicBezTo>
                    <a:pt x="111" y="53"/>
                    <a:pt x="136" y="71"/>
                    <a:pt x="136" y="71"/>
                  </a:cubicBezTo>
                  <a:cubicBezTo>
                    <a:pt x="148" y="108"/>
                    <a:pt x="155" y="145"/>
                    <a:pt x="188" y="168"/>
                  </a:cubicBezTo>
                  <a:cubicBezTo>
                    <a:pt x="204" y="191"/>
                    <a:pt x="214" y="192"/>
                    <a:pt x="240" y="200"/>
                  </a:cubicBezTo>
                  <a:cubicBezTo>
                    <a:pt x="255" y="223"/>
                    <a:pt x="260" y="244"/>
                    <a:pt x="279" y="265"/>
                  </a:cubicBezTo>
                  <a:cubicBezTo>
                    <a:pt x="291" y="279"/>
                    <a:pt x="305" y="291"/>
                    <a:pt x="318" y="304"/>
                  </a:cubicBezTo>
                  <a:cubicBezTo>
                    <a:pt x="324" y="310"/>
                    <a:pt x="337" y="323"/>
                    <a:pt x="337" y="323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468313" y="2197100"/>
              <a:ext cx="298450" cy="287338"/>
            </a:xfrm>
            <a:custGeom>
              <a:avLst/>
              <a:gdLst>
                <a:gd name="T0" fmla="*/ 0 w 188"/>
                <a:gd name="T1" fmla="*/ 0 h 181"/>
                <a:gd name="T2" fmla="*/ 50800 w 188"/>
                <a:gd name="T3" fmla="*/ 20638 h 181"/>
                <a:gd name="T4" fmla="*/ 61913 w 188"/>
                <a:gd name="T5" fmla="*/ 50800 h 181"/>
                <a:gd name="T6" fmla="*/ 123825 w 188"/>
                <a:gd name="T7" fmla="*/ 103188 h 181"/>
                <a:gd name="T8" fmla="*/ 195262 w 188"/>
                <a:gd name="T9" fmla="*/ 195263 h 181"/>
                <a:gd name="T10" fmla="*/ 225425 w 188"/>
                <a:gd name="T11" fmla="*/ 257175 h 181"/>
                <a:gd name="T12" fmla="*/ 298450 w 188"/>
                <a:gd name="T13" fmla="*/ 287338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8"/>
                <a:gd name="T22" fmla="*/ 0 h 181"/>
                <a:gd name="T23" fmla="*/ 188 w 188"/>
                <a:gd name="T24" fmla="*/ 181 h 1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8" h="181">
                  <a:moveTo>
                    <a:pt x="0" y="0"/>
                  </a:moveTo>
                  <a:cubicBezTo>
                    <a:pt x="11" y="4"/>
                    <a:pt x="23" y="6"/>
                    <a:pt x="32" y="13"/>
                  </a:cubicBezTo>
                  <a:cubicBezTo>
                    <a:pt x="37" y="17"/>
                    <a:pt x="35" y="26"/>
                    <a:pt x="39" y="32"/>
                  </a:cubicBezTo>
                  <a:cubicBezTo>
                    <a:pt x="51" y="49"/>
                    <a:pt x="61" y="54"/>
                    <a:pt x="78" y="65"/>
                  </a:cubicBezTo>
                  <a:cubicBezTo>
                    <a:pt x="92" y="86"/>
                    <a:pt x="109" y="102"/>
                    <a:pt x="123" y="123"/>
                  </a:cubicBezTo>
                  <a:cubicBezTo>
                    <a:pt x="127" y="136"/>
                    <a:pt x="131" y="153"/>
                    <a:pt x="142" y="162"/>
                  </a:cubicBezTo>
                  <a:cubicBezTo>
                    <a:pt x="155" y="172"/>
                    <a:pt x="175" y="169"/>
                    <a:pt x="188" y="181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2820988" y="4406900"/>
              <a:ext cx="677862" cy="615950"/>
            </a:xfrm>
            <a:custGeom>
              <a:avLst/>
              <a:gdLst>
                <a:gd name="T0" fmla="*/ 0 w 427"/>
                <a:gd name="T1" fmla="*/ 0 h 388"/>
                <a:gd name="T2" fmla="*/ 103187 w 427"/>
                <a:gd name="T3" fmla="*/ 39687 h 388"/>
                <a:gd name="T4" fmla="*/ 195262 w 427"/>
                <a:gd name="T5" fmla="*/ 101600 h 388"/>
                <a:gd name="T6" fmla="*/ 328612 w 427"/>
                <a:gd name="T7" fmla="*/ 328612 h 388"/>
                <a:gd name="T8" fmla="*/ 565150 w 427"/>
                <a:gd name="T9" fmla="*/ 503238 h 388"/>
                <a:gd name="T10" fmla="*/ 627062 w 427"/>
                <a:gd name="T11" fmla="*/ 554038 h 388"/>
                <a:gd name="T12" fmla="*/ 677862 w 427"/>
                <a:gd name="T13" fmla="*/ 615950 h 3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7"/>
                <a:gd name="T22" fmla="*/ 0 h 388"/>
                <a:gd name="T23" fmla="*/ 427 w 427"/>
                <a:gd name="T24" fmla="*/ 388 h 3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7" h="388">
                  <a:moveTo>
                    <a:pt x="0" y="0"/>
                  </a:moveTo>
                  <a:cubicBezTo>
                    <a:pt x="33" y="10"/>
                    <a:pt x="38" y="9"/>
                    <a:pt x="65" y="25"/>
                  </a:cubicBezTo>
                  <a:cubicBezTo>
                    <a:pt x="87" y="38"/>
                    <a:pt x="98" y="56"/>
                    <a:pt x="123" y="64"/>
                  </a:cubicBezTo>
                  <a:cubicBezTo>
                    <a:pt x="179" y="103"/>
                    <a:pt x="172" y="152"/>
                    <a:pt x="207" y="207"/>
                  </a:cubicBezTo>
                  <a:cubicBezTo>
                    <a:pt x="258" y="287"/>
                    <a:pt x="288" y="271"/>
                    <a:pt x="356" y="317"/>
                  </a:cubicBezTo>
                  <a:cubicBezTo>
                    <a:pt x="387" y="380"/>
                    <a:pt x="346" y="314"/>
                    <a:pt x="395" y="349"/>
                  </a:cubicBezTo>
                  <a:cubicBezTo>
                    <a:pt x="409" y="359"/>
                    <a:pt x="415" y="376"/>
                    <a:pt x="427" y="388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1060450" y="5072063"/>
              <a:ext cx="774700" cy="782637"/>
            </a:xfrm>
            <a:custGeom>
              <a:avLst/>
              <a:gdLst>
                <a:gd name="T0" fmla="*/ 14288 w 488"/>
                <a:gd name="T1" fmla="*/ 12700 h 493"/>
                <a:gd name="T2" fmla="*/ 85725 w 488"/>
                <a:gd name="T3" fmla="*/ 74612 h 493"/>
                <a:gd name="T4" fmla="*/ 106363 w 488"/>
                <a:gd name="T5" fmla="*/ 104775 h 493"/>
                <a:gd name="T6" fmla="*/ 209550 w 488"/>
                <a:gd name="T7" fmla="*/ 166687 h 493"/>
                <a:gd name="T8" fmla="*/ 352425 w 488"/>
                <a:gd name="T9" fmla="*/ 258762 h 493"/>
                <a:gd name="T10" fmla="*/ 466725 w 488"/>
                <a:gd name="T11" fmla="*/ 371475 h 493"/>
                <a:gd name="T12" fmla="*/ 547688 w 488"/>
                <a:gd name="T13" fmla="*/ 484187 h 493"/>
                <a:gd name="T14" fmla="*/ 579438 w 488"/>
                <a:gd name="T15" fmla="*/ 619125 h 493"/>
                <a:gd name="T16" fmla="*/ 650875 w 488"/>
                <a:gd name="T17" fmla="*/ 638175 h 493"/>
                <a:gd name="T18" fmla="*/ 742950 w 488"/>
                <a:gd name="T19" fmla="*/ 700087 h 493"/>
                <a:gd name="T20" fmla="*/ 742950 w 488"/>
                <a:gd name="T21" fmla="*/ 762000 h 493"/>
                <a:gd name="T22" fmla="*/ 774700 w 488"/>
                <a:gd name="T23" fmla="*/ 782637 h 49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88"/>
                <a:gd name="T37" fmla="*/ 0 h 493"/>
                <a:gd name="T38" fmla="*/ 488 w 488"/>
                <a:gd name="T39" fmla="*/ 493 h 49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88" h="493">
                  <a:moveTo>
                    <a:pt x="9" y="8"/>
                  </a:moveTo>
                  <a:cubicBezTo>
                    <a:pt x="39" y="51"/>
                    <a:pt x="0" y="0"/>
                    <a:pt x="54" y="47"/>
                  </a:cubicBezTo>
                  <a:cubicBezTo>
                    <a:pt x="60" y="52"/>
                    <a:pt x="61" y="61"/>
                    <a:pt x="67" y="66"/>
                  </a:cubicBezTo>
                  <a:cubicBezTo>
                    <a:pt x="87" y="82"/>
                    <a:pt x="111" y="91"/>
                    <a:pt x="132" y="105"/>
                  </a:cubicBezTo>
                  <a:cubicBezTo>
                    <a:pt x="164" y="126"/>
                    <a:pt x="186" y="148"/>
                    <a:pt x="222" y="163"/>
                  </a:cubicBezTo>
                  <a:cubicBezTo>
                    <a:pt x="242" y="192"/>
                    <a:pt x="265" y="215"/>
                    <a:pt x="294" y="234"/>
                  </a:cubicBezTo>
                  <a:cubicBezTo>
                    <a:pt x="302" y="260"/>
                    <a:pt x="328" y="279"/>
                    <a:pt x="345" y="305"/>
                  </a:cubicBezTo>
                  <a:cubicBezTo>
                    <a:pt x="360" y="328"/>
                    <a:pt x="348" y="370"/>
                    <a:pt x="365" y="390"/>
                  </a:cubicBezTo>
                  <a:cubicBezTo>
                    <a:pt x="375" y="402"/>
                    <a:pt x="395" y="397"/>
                    <a:pt x="410" y="402"/>
                  </a:cubicBezTo>
                  <a:cubicBezTo>
                    <a:pt x="431" y="416"/>
                    <a:pt x="444" y="433"/>
                    <a:pt x="468" y="441"/>
                  </a:cubicBezTo>
                  <a:cubicBezTo>
                    <a:pt x="464" y="455"/>
                    <a:pt x="456" y="466"/>
                    <a:pt x="468" y="480"/>
                  </a:cubicBezTo>
                  <a:cubicBezTo>
                    <a:pt x="473" y="486"/>
                    <a:pt x="488" y="493"/>
                    <a:pt x="488" y="493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3806825" y="3635375"/>
              <a:ext cx="377825" cy="287338"/>
            </a:xfrm>
            <a:custGeom>
              <a:avLst/>
              <a:gdLst>
                <a:gd name="T0" fmla="*/ 0 w 238"/>
                <a:gd name="T1" fmla="*/ 0 h 181"/>
                <a:gd name="T2" fmla="*/ 165100 w 238"/>
                <a:gd name="T3" fmla="*/ 112713 h 181"/>
                <a:gd name="T4" fmla="*/ 257175 w 238"/>
                <a:gd name="T5" fmla="*/ 165100 h 181"/>
                <a:gd name="T6" fmla="*/ 349250 w 238"/>
                <a:gd name="T7" fmla="*/ 236538 h 181"/>
                <a:gd name="T8" fmla="*/ 349250 w 238"/>
                <a:gd name="T9" fmla="*/ 287338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8"/>
                <a:gd name="T16" fmla="*/ 0 h 181"/>
                <a:gd name="T17" fmla="*/ 238 w 238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8" h="181">
                  <a:moveTo>
                    <a:pt x="0" y="0"/>
                  </a:moveTo>
                  <a:cubicBezTo>
                    <a:pt x="35" y="12"/>
                    <a:pt x="74" y="50"/>
                    <a:pt x="104" y="71"/>
                  </a:cubicBezTo>
                  <a:cubicBezTo>
                    <a:pt x="122" y="84"/>
                    <a:pt x="147" y="89"/>
                    <a:pt x="162" y="104"/>
                  </a:cubicBezTo>
                  <a:cubicBezTo>
                    <a:pt x="185" y="127"/>
                    <a:pt x="188" y="139"/>
                    <a:pt x="220" y="149"/>
                  </a:cubicBezTo>
                  <a:cubicBezTo>
                    <a:pt x="236" y="173"/>
                    <a:pt x="238" y="163"/>
                    <a:pt x="220" y="181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4125913" y="5321300"/>
              <a:ext cx="739775" cy="749300"/>
            </a:xfrm>
            <a:custGeom>
              <a:avLst/>
              <a:gdLst>
                <a:gd name="T0" fmla="*/ 0 w 466"/>
                <a:gd name="T1" fmla="*/ 0 h 472"/>
                <a:gd name="T2" fmla="*/ 61913 w 466"/>
                <a:gd name="T3" fmla="*/ 174625 h 472"/>
                <a:gd name="T4" fmla="*/ 153988 w 466"/>
                <a:gd name="T5" fmla="*/ 328613 h 472"/>
                <a:gd name="T6" fmla="*/ 349250 w 466"/>
                <a:gd name="T7" fmla="*/ 533400 h 472"/>
                <a:gd name="T8" fmla="*/ 461963 w 466"/>
                <a:gd name="T9" fmla="*/ 646113 h 472"/>
                <a:gd name="T10" fmla="*/ 677863 w 466"/>
                <a:gd name="T11" fmla="*/ 666750 h 472"/>
                <a:gd name="T12" fmla="*/ 739775 w 466"/>
                <a:gd name="T13" fmla="*/ 749300 h 4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6"/>
                <a:gd name="T22" fmla="*/ 0 h 472"/>
                <a:gd name="T23" fmla="*/ 466 w 466"/>
                <a:gd name="T24" fmla="*/ 472 h 47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6" h="472">
                  <a:moveTo>
                    <a:pt x="0" y="0"/>
                  </a:moveTo>
                  <a:cubicBezTo>
                    <a:pt x="13" y="42"/>
                    <a:pt x="12" y="75"/>
                    <a:pt x="39" y="110"/>
                  </a:cubicBezTo>
                  <a:cubicBezTo>
                    <a:pt x="51" y="148"/>
                    <a:pt x="63" y="184"/>
                    <a:pt x="97" y="207"/>
                  </a:cubicBezTo>
                  <a:cubicBezTo>
                    <a:pt x="131" y="256"/>
                    <a:pt x="179" y="294"/>
                    <a:pt x="220" y="336"/>
                  </a:cubicBezTo>
                  <a:cubicBezTo>
                    <a:pt x="244" y="360"/>
                    <a:pt x="260" y="391"/>
                    <a:pt x="291" y="407"/>
                  </a:cubicBezTo>
                  <a:cubicBezTo>
                    <a:pt x="328" y="426"/>
                    <a:pt x="413" y="419"/>
                    <a:pt x="427" y="420"/>
                  </a:cubicBezTo>
                  <a:cubicBezTo>
                    <a:pt x="445" y="438"/>
                    <a:pt x="449" y="455"/>
                    <a:pt x="466" y="472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4219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The Problem: Find a Chain of Local Alignments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04800" y="1879600"/>
            <a:ext cx="4648200" cy="4343400"/>
            <a:chOff x="304800" y="1879600"/>
            <a:chExt cx="4648200" cy="4343400"/>
          </a:xfrm>
        </p:grpSpPr>
        <p:sp>
          <p:nvSpPr>
            <p:cNvPr id="15363" name="Rectangle 3"/>
            <p:cNvSpPr>
              <a:spLocks noChangeArrowheads="1"/>
            </p:cNvSpPr>
            <p:nvPr/>
          </p:nvSpPr>
          <p:spPr bwMode="auto">
            <a:xfrm>
              <a:off x="304800" y="1879600"/>
              <a:ext cx="4648200" cy="4343400"/>
            </a:xfrm>
            <a:prstGeom prst="rect">
              <a:avLst/>
            </a:prstGeom>
            <a:solidFill>
              <a:srgbClr val="CCE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5364" name="Rectangle 4"/>
            <p:cNvSpPr>
              <a:spLocks noChangeArrowheads="1"/>
            </p:cNvSpPr>
            <p:nvPr/>
          </p:nvSpPr>
          <p:spPr bwMode="auto">
            <a:xfrm>
              <a:off x="990600" y="2565400"/>
              <a:ext cx="762000" cy="76200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5365" name="Rectangle 5"/>
            <p:cNvSpPr>
              <a:spLocks noChangeArrowheads="1"/>
            </p:cNvSpPr>
            <p:nvPr/>
          </p:nvSpPr>
          <p:spPr bwMode="auto">
            <a:xfrm>
              <a:off x="1981200" y="3632200"/>
              <a:ext cx="533400" cy="53340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5366" name="Rectangle 6"/>
            <p:cNvSpPr>
              <a:spLocks noChangeArrowheads="1"/>
            </p:cNvSpPr>
            <p:nvPr/>
          </p:nvSpPr>
          <p:spPr bwMode="auto">
            <a:xfrm>
              <a:off x="2743200" y="3098800"/>
              <a:ext cx="304800" cy="38100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5367" name="Rectangle 7"/>
            <p:cNvSpPr>
              <a:spLocks noChangeArrowheads="1"/>
            </p:cNvSpPr>
            <p:nvPr/>
          </p:nvSpPr>
          <p:spPr bwMode="auto">
            <a:xfrm>
              <a:off x="4267200" y="2565400"/>
              <a:ext cx="381000" cy="45720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1066800" y="5080000"/>
              <a:ext cx="762000" cy="76200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2819400" y="4394200"/>
              <a:ext cx="685800" cy="60960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3810000" y="3632200"/>
              <a:ext cx="381000" cy="30480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5371" name="Rectangle 11"/>
            <p:cNvSpPr>
              <a:spLocks noChangeArrowheads="1"/>
            </p:cNvSpPr>
            <p:nvPr/>
          </p:nvSpPr>
          <p:spPr bwMode="auto">
            <a:xfrm>
              <a:off x="4114800" y="5308600"/>
              <a:ext cx="762000" cy="76200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5372" name="Rectangle 12"/>
            <p:cNvSpPr>
              <a:spLocks noChangeArrowheads="1"/>
            </p:cNvSpPr>
            <p:nvPr/>
          </p:nvSpPr>
          <p:spPr bwMode="auto">
            <a:xfrm>
              <a:off x="457200" y="2184400"/>
              <a:ext cx="304800" cy="30480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grpSp>
          <p:nvGrpSpPr>
            <p:cNvPr id="2" name="Group 13"/>
            <p:cNvGrpSpPr>
              <a:grpSpLocks/>
            </p:cNvGrpSpPr>
            <p:nvPr/>
          </p:nvGrpSpPr>
          <p:grpSpPr bwMode="auto">
            <a:xfrm>
              <a:off x="762000" y="2489200"/>
              <a:ext cx="3352800" cy="2819400"/>
              <a:chOff x="1104" y="1776"/>
              <a:chExt cx="2112" cy="1776"/>
            </a:xfrm>
          </p:grpSpPr>
          <p:sp>
            <p:nvSpPr>
              <p:cNvPr id="15385" name="Line 14"/>
              <p:cNvSpPr>
                <a:spLocks noChangeShapeType="1"/>
              </p:cNvSpPr>
              <p:nvPr/>
            </p:nvSpPr>
            <p:spPr bwMode="auto">
              <a:xfrm>
                <a:off x="1104" y="1776"/>
                <a:ext cx="144" cy="48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-111" charset="0"/>
                  <a:ea typeface="+mn-ea"/>
                  <a:cs typeface="+mn-cs"/>
                </a:endParaRPr>
              </a:p>
            </p:txBody>
          </p:sp>
          <p:sp>
            <p:nvSpPr>
              <p:cNvPr id="15386" name="Line 15"/>
              <p:cNvSpPr>
                <a:spLocks noChangeShapeType="1"/>
              </p:cNvSpPr>
              <p:nvPr/>
            </p:nvSpPr>
            <p:spPr bwMode="auto">
              <a:xfrm>
                <a:off x="1728" y="2304"/>
                <a:ext cx="144" cy="192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-111" charset="0"/>
                  <a:ea typeface="+mn-ea"/>
                  <a:cs typeface="+mn-cs"/>
                </a:endParaRPr>
              </a:p>
            </p:txBody>
          </p:sp>
          <p:sp>
            <p:nvSpPr>
              <p:cNvPr id="15387" name="Line 16"/>
              <p:cNvSpPr>
                <a:spLocks noChangeShapeType="1"/>
              </p:cNvSpPr>
              <p:nvPr/>
            </p:nvSpPr>
            <p:spPr bwMode="auto">
              <a:xfrm>
                <a:off x="2208" y="2832"/>
                <a:ext cx="192" cy="144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-111" charset="0"/>
                  <a:ea typeface="+mn-ea"/>
                  <a:cs typeface="+mn-cs"/>
                </a:endParaRPr>
              </a:p>
            </p:txBody>
          </p:sp>
          <p:sp>
            <p:nvSpPr>
              <p:cNvPr id="15388" name="Line 17"/>
              <p:cNvSpPr>
                <a:spLocks noChangeShapeType="1"/>
              </p:cNvSpPr>
              <p:nvPr/>
            </p:nvSpPr>
            <p:spPr bwMode="auto">
              <a:xfrm>
                <a:off x="2832" y="3360"/>
                <a:ext cx="384" cy="192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-111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5374" name="Freeform 18"/>
            <p:cNvSpPr>
              <a:spLocks/>
            </p:cNvSpPr>
            <p:nvPr/>
          </p:nvSpPr>
          <p:spPr bwMode="auto">
            <a:xfrm>
              <a:off x="1001713" y="2557463"/>
              <a:ext cx="719137" cy="760412"/>
            </a:xfrm>
            <a:custGeom>
              <a:avLst/>
              <a:gdLst>
                <a:gd name="T0" fmla="*/ 0 w 453"/>
                <a:gd name="T1" fmla="*/ 0 h 479"/>
                <a:gd name="T2" fmla="*/ 50800 w 453"/>
                <a:gd name="T3" fmla="*/ 60325 h 479"/>
                <a:gd name="T4" fmla="*/ 60325 w 453"/>
                <a:gd name="T5" fmla="*/ 92075 h 479"/>
                <a:gd name="T6" fmla="*/ 214312 w 453"/>
                <a:gd name="T7" fmla="*/ 184150 h 479"/>
                <a:gd name="T8" fmla="*/ 276225 w 453"/>
                <a:gd name="T9" fmla="*/ 234950 h 479"/>
                <a:gd name="T10" fmla="*/ 296862 w 453"/>
                <a:gd name="T11" fmla="*/ 266700 h 479"/>
                <a:gd name="T12" fmla="*/ 420687 w 453"/>
                <a:gd name="T13" fmla="*/ 338137 h 479"/>
                <a:gd name="T14" fmla="*/ 512762 w 453"/>
                <a:gd name="T15" fmla="*/ 390525 h 479"/>
                <a:gd name="T16" fmla="*/ 574675 w 453"/>
                <a:gd name="T17" fmla="*/ 503237 h 479"/>
                <a:gd name="T18" fmla="*/ 657225 w 453"/>
                <a:gd name="T19" fmla="*/ 595312 h 479"/>
                <a:gd name="T20" fmla="*/ 719137 w 453"/>
                <a:gd name="T21" fmla="*/ 760412 h 47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53"/>
                <a:gd name="T34" fmla="*/ 0 h 479"/>
                <a:gd name="T35" fmla="*/ 453 w 453"/>
                <a:gd name="T36" fmla="*/ 479 h 47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53" h="479">
                  <a:moveTo>
                    <a:pt x="0" y="0"/>
                  </a:moveTo>
                  <a:cubicBezTo>
                    <a:pt x="13" y="13"/>
                    <a:pt x="24" y="22"/>
                    <a:pt x="32" y="38"/>
                  </a:cubicBezTo>
                  <a:cubicBezTo>
                    <a:pt x="35" y="44"/>
                    <a:pt x="33" y="53"/>
                    <a:pt x="38" y="58"/>
                  </a:cubicBezTo>
                  <a:cubicBezTo>
                    <a:pt x="62" y="82"/>
                    <a:pt x="103" y="106"/>
                    <a:pt x="135" y="116"/>
                  </a:cubicBezTo>
                  <a:cubicBezTo>
                    <a:pt x="147" y="128"/>
                    <a:pt x="162" y="136"/>
                    <a:pt x="174" y="148"/>
                  </a:cubicBezTo>
                  <a:cubicBezTo>
                    <a:pt x="180" y="154"/>
                    <a:pt x="181" y="163"/>
                    <a:pt x="187" y="168"/>
                  </a:cubicBezTo>
                  <a:cubicBezTo>
                    <a:pt x="209" y="188"/>
                    <a:pt x="237" y="204"/>
                    <a:pt x="265" y="213"/>
                  </a:cubicBezTo>
                  <a:cubicBezTo>
                    <a:pt x="284" y="226"/>
                    <a:pt x="304" y="233"/>
                    <a:pt x="323" y="246"/>
                  </a:cubicBezTo>
                  <a:cubicBezTo>
                    <a:pt x="335" y="277"/>
                    <a:pt x="340" y="293"/>
                    <a:pt x="362" y="317"/>
                  </a:cubicBezTo>
                  <a:cubicBezTo>
                    <a:pt x="376" y="358"/>
                    <a:pt x="373" y="363"/>
                    <a:pt x="414" y="375"/>
                  </a:cubicBezTo>
                  <a:cubicBezTo>
                    <a:pt x="442" y="403"/>
                    <a:pt x="453" y="438"/>
                    <a:pt x="453" y="479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5375" name="Freeform 19"/>
            <p:cNvSpPr>
              <a:spLocks/>
            </p:cNvSpPr>
            <p:nvPr/>
          </p:nvSpPr>
          <p:spPr bwMode="auto">
            <a:xfrm>
              <a:off x="2749550" y="3101975"/>
              <a:ext cx="296863" cy="390525"/>
            </a:xfrm>
            <a:custGeom>
              <a:avLst/>
              <a:gdLst>
                <a:gd name="T0" fmla="*/ 0 w 187"/>
                <a:gd name="T1" fmla="*/ 0 h 246"/>
                <a:gd name="T2" fmla="*/ 41275 w 187"/>
                <a:gd name="T3" fmla="*/ 60325 h 246"/>
                <a:gd name="T4" fmla="*/ 71438 w 187"/>
                <a:gd name="T5" fmla="*/ 80963 h 246"/>
                <a:gd name="T6" fmla="*/ 82550 w 187"/>
                <a:gd name="T7" fmla="*/ 112713 h 246"/>
                <a:gd name="T8" fmla="*/ 112713 w 187"/>
                <a:gd name="T9" fmla="*/ 142875 h 246"/>
                <a:gd name="T10" fmla="*/ 266700 w 187"/>
                <a:gd name="T11" fmla="*/ 328613 h 246"/>
                <a:gd name="T12" fmla="*/ 287338 w 187"/>
                <a:gd name="T13" fmla="*/ 358775 h 246"/>
                <a:gd name="T14" fmla="*/ 296863 w 187"/>
                <a:gd name="T15" fmla="*/ 390525 h 2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7"/>
                <a:gd name="T25" fmla="*/ 0 h 246"/>
                <a:gd name="T26" fmla="*/ 187 w 187"/>
                <a:gd name="T27" fmla="*/ 246 h 24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7" h="246">
                  <a:moveTo>
                    <a:pt x="0" y="0"/>
                  </a:moveTo>
                  <a:cubicBezTo>
                    <a:pt x="9" y="13"/>
                    <a:pt x="16" y="26"/>
                    <a:pt x="26" y="38"/>
                  </a:cubicBezTo>
                  <a:cubicBezTo>
                    <a:pt x="31" y="44"/>
                    <a:pt x="40" y="45"/>
                    <a:pt x="45" y="51"/>
                  </a:cubicBezTo>
                  <a:cubicBezTo>
                    <a:pt x="49" y="57"/>
                    <a:pt x="48" y="65"/>
                    <a:pt x="52" y="71"/>
                  </a:cubicBezTo>
                  <a:cubicBezTo>
                    <a:pt x="57" y="78"/>
                    <a:pt x="65" y="84"/>
                    <a:pt x="71" y="90"/>
                  </a:cubicBezTo>
                  <a:cubicBezTo>
                    <a:pt x="87" y="144"/>
                    <a:pt x="114" y="187"/>
                    <a:pt x="168" y="207"/>
                  </a:cubicBezTo>
                  <a:cubicBezTo>
                    <a:pt x="172" y="213"/>
                    <a:pt x="178" y="219"/>
                    <a:pt x="181" y="226"/>
                  </a:cubicBezTo>
                  <a:cubicBezTo>
                    <a:pt x="184" y="232"/>
                    <a:pt x="187" y="246"/>
                    <a:pt x="187" y="246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5376" name="Freeform 20"/>
            <p:cNvSpPr>
              <a:spLocks/>
            </p:cNvSpPr>
            <p:nvPr/>
          </p:nvSpPr>
          <p:spPr bwMode="auto">
            <a:xfrm>
              <a:off x="4275138" y="2578100"/>
              <a:ext cx="354012" cy="471488"/>
            </a:xfrm>
            <a:custGeom>
              <a:avLst/>
              <a:gdLst>
                <a:gd name="T0" fmla="*/ 4762 w 223"/>
                <a:gd name="T1" fmla="*/ 0 h 297"/>
                <a:gd name="T2" fmla="*/ 66675 w 223"/>
                <a:gd name="T3" fmla="*/ 92075 h 297"/>
                <a:gd name="T4" fmla="*/ 107950 w 223"/>
                <a:gd name="T5" fmla="*/ 153988 h 297"/>
                <a:gd name="T6" fmla="*/ 149225 w 223"/>
                <a:gd name="T7" fmla="*/ 214313 h 297"/>
                <a:gd name="T8" fmla="*/ 190500 w 223"/>
                <a:gd name="T9" fmla="*/ 276225 h 297"/>
                <a:gd name="T10" fmla="*/ 312737 w 223"/>
                <a:gd name="T11" fmla="*/ 358775 h 297"/>
                <a:gd name="T12" fmla="*/ 354012 w 223"/>
                <a:gd name="T13" fmla="*/ 471488 h 2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3"/>
                <a:gd name="T22" fmla="*/ 0 h 297"/>
                <a:gd name="T23" fmla="*/ 223 w 223"/>
                <a:gd name="T24" fmla="*/ 297 h 29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3" h="297">
                  <a:moveTo>
                    <a:pt x="3" y="0"/>
                  </a:moveTo>
                  <a:cubicBezTo>
                    <a:pt x="47" y="84"/>
                    <a:pt x="0" y="4"/>
                    <a:pt x="42" y="58"/>
                  </a:cubicBezTo>
                  <a:cubicBezTo>
                    <a:pt x="51" y="70"/>
                    <a:pt x="68" y="97"/>
                    <a:pt x="68" y="97"/>
                  </a:cubicBezTo>
                  <a:cubicBezTo>
                    <a:pt x="80" y="134"/>
                    <a:pt x="65" y="99"/>
                    <a:pt x="94" y="135"/>
                  </a:cubicBezTo>
                  <a:cubicBezTo>
                    <a:pt x="104" y="147"/>
                    <a:pt x="105" y="169"/>
                    <a:pt x="120" y="174"/>
                  </a:cubicBezTo>
                  <a:cubicBezTo>
                    <a:pt x="151" y="185"/>
                    <a:pt x="170" y="208"/>
                    <a:pt x="197" y="226"/>
                  </a:cubicBezTo>
                  <a:cubicBezTo>
                    <a:pt x="207" y="247"/>
                    <a:pt x="223" y="273"/>
                    <a:pt x="223" y="297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5377" name="Freeform 21"/>
            <p:cNvSpPr>
              <a:spLocks/>
            </p:cNvSpPr>
            <p:nvPr/>
          </p:nvSpPr>
          <p:spPr bwMode="auto">
            <a:xfrm>
              <a:off x="1978025" y="3646488"/>
              <a:ext cx="534988" cy="512762"/>
            </a:xfrm>
            <a:custGeom>
              <a:avLst/>
              <a:gdLst>
                <a:gd name="T0" fmla="*/ 0 w 337"/>
                <a:gd name="T1" fmla="*/ 0 h 323"/>
                <a:gd name="T2" fmla="*/ 153988 w 337"/>
                <a:gd name="T3" fmla="*/ 71437 h 323"/>
                <a:gd name="T4" fmla="*/ 215900 w 337"/>
                <a:gd name="T5" fmla="*/ 112712 h 323"/>
                <a:gd name="T6" fmla="*/ 298450 w 337"/>
                <a:gd name="T7" fmla="*/ 266700 h 323"/>
                <a:gd name="T8" fmla="*/ 381000 w 337"/>
                <a:gd name="T9" fmla="*/ 317500 h 323"/>
                <a:gd name="T10" fmla="*/ 442913 w 337"/>
                <a:gd name="T11" fmla="*/ 420687 h 323"/>
                <a:gd name="T12" fmla="*/ 504825 w 337"/>
                <a:gd name="T13" fmla="*/ 482600 h 323"/>
                <a:gd name="T14" fmla="*/ 534988 w 337"/>
                <a:gd name="T15" fmla="*/ 512762 h 32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37"/>
                <a:gd name="T25" fmla="*/ 0 h 323"/>
                <a:gd name="T26" fmla="*/ 337 w 337"/>
                <a:gd name="T27" fmla="*/ 323 h 32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37" h="323">
                  <a:moveTo>
                    <a:pt x="0" y="0"/>
                  </a:moveTo>
                  <a:cubicBezTo>
                    <a:pt x="34" y="10"/>
                    <a:pt x="66" y="27"/>
                    <a:pt x="97" y="45"/>
                  </a:cubicBezTo>
                  <a:cubicBezTo>
                    <a:pt x="111" y="53"/>
                    <a:pt x="136" y="71"/>
                    <a:pt x="136" y="71"/>
                  </a:cubicBezTo>
                  <a:cubicBezTo>
                    <a:pt x="148" y="108"/>
                    <a:pt x="155" y="145"/>
                    <a:pt x="188" y="168"/>
                  </a:cubicBezTo>
                  <a:cubicBezTo>
                    <a:pt x="204" y="191"/>
                    <a:pt x="214" y="192"/>
                    <a:pt x="240" y="200"/>
                  </a:cubicBezTo>
                  <a:cubicBezTo>
                    <a:pt x="255" y="223"/>
                    <a:pt x="260" y="244"/>
                    <a:pt x="279" y="265"/>
                  </a:cubicBezTo>
                  <a:cubicBezTo>
                    <a:pt x="291" y="279"/>
                    <a:pt x="305" y="291"/>
                    <a:pt x="318" y="304"/>
                  </a:cubicBezTo>
                  <a:cubicBezTo>
                    <a:pt x="324" y="310"/>
                    <a:pt x="337" y="323"/>
                    <a:pt x="337" y="323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5378" name="Freeform 22"/>
            <p:cNvSpPr>
              <a:spLocks/>
            </p:cNvSpPr>
            <p:nvPr/>
          </p:nvSpPr>
          <p:spPr bwMode="auto">
            <a:xfrm>
              <a:off x="468313" y="2197100"/>
              <a:ext cx="298450" cy="287338"/>
            </a:xfrm>
            <a:custGeom>
              <a:avLst/>
              <a:gdLst>
                <a:gd name="T0" fmla="*/ 0 w 188"/>
                <a:gd name="T1" fmla="*/ 0 h 181"/>
                <a:gd name="T2" fmla="*/ 50800 w 188"/>
                <a:gd name="T3" fmla="*/ 20638 h 181"/>
                <a:gd name="T4" fmla="*/ 61913 w 188"/>
                <a:gd name="T5" fmla="*/ 50800 h 181"/>
                <a:gd name="T6" fmla="*/ 123825 w 188"/>
                <a:gd name="T7" fmla="*/ 103188 h 181"/>
                <a:gd name="T8" fmla="*/ 195262 w 188"/>
                <a:gd name="T9" fmla="*/ 195263 h 181"/>
                <a:gd name="T10" fmla="*/ 225425 w 188"/>
                <a:gd name="T11" fmla="*/ 257175 h 181"/>
                <a:gd name="T12" fmla="*/ 298450 w 188"/>
                <a:gd name="T13" fmla="*/ 287338 h 1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8"/>
                <a:gd name="T22" fmla="*/ 0 h 181"/>
                <a:gd name="T23" fmla="*/ 188 w 188"/>
                <a:gd name="T24" fmla="*/ 181 h 18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8" h="181">
                  <a:moveTo>
                    <a:pt x="0" y="0"/>
                  </a:moveTo>
                  <a:cubicBezTo>
                    <a:pt x="11" y="4"/>
                    <a:pt x="23" y="6"/>
                    <a:pt x="32" y="13"/>
                  </a:cubicBezTo>
                  <a:cubicBezTo>
                    <a:pt x="37" y="17"/>
                    <a:pt x="35" y="26"/>
                    <a:pt x="39" y="32"/>
                  </a:cubicBezTo>
                  <a:cubicBezTo>
                    <a:pt x="51" y="49"/>
                    <a:pt x="61" y="54"/>
                    <a:pt x="78" y="65"/>
                  </a:cubicBezTo>
                  <a:cubicBezTo>
                    <a:pt x="92" y="86"/>
                    <a:pt x="109" y="102"/>
                    <a:pt x="123" y="123"/>
                  </a:cubicBezTo>
                  <a:cubicBezTo>
                    <a:pt x="127" y="136"/>
                    <a:pt x="131" y="153"/>
                    <a:pt x="142" y="162"/>
                  </a:cubicBezTo>
                  <a:cubicBezTo>
                    <a:pt x="155" y="172"/>
                    <a:pt x="175" y="169"/>
                    <a:pt x="188" y="181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5379" name="Freeform 23"/>
            <p:cNvSpPr>
              <a:spLocks/>
            </p:cNvSpPr>
            <p:nvPr/>
          </p:nvSpPr>
          <p:spPr bwMode="auto">
            <a:xfrm>
              <a:off x="2820988" y="4406900"/>
              <a:ext cx="677862" cy="615950"/>
            </a:xfrm>
            <a:custGeom>
              <a:avLst/>
              <a:gdLst>
                <a:gd name="T0" fmla="*/ 0 w 427"/>
                <a:gd name="T1" fmla="*/ 0 h 388"/>
                <a:gd name="T2" fmla="*/ 103187 w 427"/>
                <a:gd name="T3" fmla="*/ 39687 h 388"/>
                <a:gd name="T4" fmla="*/ 195262 w 427"/>
                <a:gd name="T5" fmla="*/ 101600 h 388"/>
                <a:gd name="T6" fmla="*/ 328612 w 427"/>
                <a:gd name="T7" fmla="*/ 328612 h 388"/>
                <a:gd name="T8" fmla="*/ 565150 w 427"/>
                <a:gd name="T9" fmla="*/ 503238 h 388"/>
                <a:gd name="T10" fmla="*/ 627062 w 427"/>
                <a:gd name="T11" fmla="*/ 554038 h 388"/>
                <a:gd name="T12" fmla="*/ 677862 w 427"/>
                <a:gd name="T13" fmla="*/ 615950 h 3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7"/>
                <a:gd name="T22" fmla="*/ 0 h 388"/>
                <a:gd name="T23" fmla="*/ 427 w 427"/>
                <a:gd name="T24" fmla="*/ 388 h 3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7" h="388">
                  <a:moveTo>
                    <a:pt x="0" y="0"/>
                  </a:moveTo>
                  <a:cubicBezTo>
                    <a:pt x="33" y="10"/>
                    <a:pt x="38" y="9"/>
                    <a:pt x="65" y="25"/>
                  </a:cubicBezTo>
                  <a:cubicBezTo>
                    <a:pt x="87" y="38"/>
                    <a:pt x="98" y="56"/>
                    <a:pt x="123" y="64"/>
                  </a:cubicBezTo>
                  <a:cubicBezTo>
                    <a:pt x="179" y="103"/>
                    <a:pt x="172" y="152"/>
                    <a:pt x="207" y="207"/>
                  </a:cubicBezTo>
                  <a:cubicBezTo>
                    <a:pt x="258" y="287"/>
                    <a:pt x="288" y="271"/>
                    <a:pt x="356" y="317"/>
                  </a:cubicBezTo>
                  <a:cubicBezTo>
                    <a:pt x="387" y="380"/>
                    <a:pt x="346" y="314"/>
                    <a:pt x="395" y="349"/>
                  </a:cubicBezTo>
                  <a:cubicBezTo>
                    <a:pt x="409" y="359"/>
                    <a:pt x="415" y="376"/>
                    <a:pt x="427" y="388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5380" name="Freeform 24"/>
            <p:cNvSpPr>
              <a:spLocks/>
            </p:cNvSpPr>
            <p:nvPr/>
          </p:nvSpPr>
          <p:spPr bwMode="auto">
            <a:xfrm>
              <a:off x="1060450" y="5072063"/>
              <a:ext cx="774700" cy="782637"/>
            </a:xfrm>
            <a:custGeom>
              <a:avLst/>
              <a:gdLst>
                <a:gd name="T0" fmla="*/ 14288 w 488"/>
                <a:gd name="T1" fmla="*/ 12700 h 493"/>
                <a:gd name="T2" fmla="*/ 85725 w 488"/>
                <a:gd name="T3" fmla="*/ 74612 h 493"/>
                <a:gd name="T4" fmla="*/ 106363 w 488"/>
                <a:gd name="T5" fmla="*/ 104775 h 493"/>
                <a:gd name="T6" fmla="*/ 209550 w 488"/>
                <a:gd name="T7" fmla="*/ 166687 h 493"/>
                <a:gd name="T8" fmla="*/ 352425 w 488"/>
                <a:gd name="T9" fmla="*/ 258762 h 493"/>
                <a:gd name="T10" fmla="*/ 466725 w 488"/>
                <a:gd name="T11" fmla="*/ 371475 h 493"/>
                <a:gd name="T12" fmla="*/ 547688 w 488"/>
                <a:gd name="T13" fmla="*/ 484187 h 493"/>
                <a:gd name="T14" fmla="*/ 579438 w 488"/>
                <a:gd name="T15" fmla="*/ 619125 h 493"/>
                <a:gd name="T16" fmla="*/ 650875 w 488"/>
                <a:gd name="T17" fmla="*/ 638175 h 493"/>
                <a:gd name="T18" fmla="*/ 742950 w 488"/>
                <a:gd name="T19" fmla="*/ 700087 h 493"/>
                <a:gd name="T20" fmla="*/ 742950 w 488"/>
                <a:gd name="T21" fmla="*/ 762000 h 493"/>
                <a:gd name="T22" fmla="*/ 774700 w 488"/>
                <a:gd name="T23" fmla="*/ 782637 h 49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88"/>
                <a:gd name="T37" fmla="*/ 0 h 493"/>
                <a:gd name="T38" fmla="*/ 488 w 488"/>
                <a:gd name="T39" fmla="*/ 493 h 49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88" h="493">
                  <a:moveTo>
                    <a:pt x="9" y="8"/>
                  </a:moveTo>
                  <a:cubicBezTo>
                    <a:pt x="39" y="51"/>
                    <a:pt x="0" y="0"/>
                    <a:pt x="54" y="47"/>
                  </a:cubicBezTo>
                  <a:cubicBezTo>
                    <a:pt x="60" y="52"/>
                    <a:pt x="61" y="61"/>
                    <a:pt x="67" y="66"/>
                  </a:cubicBezTo>
                  <a:cubicBezTo>
                    <a:pt x="87" y="82"/>
                    <a:pt x="111" y="91"/>
                    <a:pt x="132" y="105"/>
                  </a:cubicBezTo>
                  <a:cubicBezTo>
                    <a:pt x="164" y="126"/>
                    <a:pt x="186" y="148"/>
                    <a:pt x="222" y="163"/>
                  </a:cubicBezTo>
                  <a:cubicBezTo>
                    <a:pt x="242" y="192"/>
                    <a:pt x="265" y="215"/>
                    <a:pt x="294" y="234"/>
                  </a:cubicBezTo>
                  <a:cubicBezTo>
                    <a:pt x="302" y="260"/>
                    <a:pt x="328" y="279"/>
                    <a:pt x="345" y="305"/>
                  </a:cubicBezTo>
                  <a:cubicBezTo>
                    <a:pt x="360" y="328"/>
                    <a:pt x="348" y="370"/>
                    <a:pt x="365" y="390"/>
                  </a:cubicBezTo>
                  <a:cubicBezTo>
                    <a:pt x="375" y="402"/>
                    <a:pt x="395" y="397"/>
                    <a:pt x="410" y="402"/>
                  </a:cubicBezTo>
                  <a:cubicBezTo>
                    <a:pt x="431" y="416"/>
                    <a:pt x="444" y="433"/>
                    <a:pt x="468" y="441"/>
                  </a:cubicBezTo>
                  <a:cubicBezTo>
                    <a:pt x="464" y="455"/>
                    <a:pt x="456" y="466"/>
                    <a:pt x="468" y="480"/>
                  </a:cubicBezTo>
                  <a:cubicBezTo>
                    <a:pt x="473" y="486"/>
                    <a:pt x="488" y="493"/>
                    <a:pt x="488" y="493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5381" name="Freeform 25"/>
            <p:cNvSpPr>
              <a:spLocks/>
            </p:cNvSpPr>
            <p:nvPr/>
          </p:nvSpPr>
          <p:spPr bwMode="auto">
            <a:xfrm>
              <a:off x="3806825" y="3635375"/>
              <a:ext cx="377825" cy="287338"/>
            </a:xfrm>
            <a:custGeom>
              <a:avLst/>
              <a:gdLst>
                <a:gd name="T0" fmla="*/ 0 w 238"/>
                <a:gd name="T1" fmla="*/ 0 h 181"/>
                <a:gd name="T2" fmla="*/ 165100 w 238"/>
                <a:gd name="T3" fmla="*/ 112713 h 181"/>
                <a:gd name="T4" fmla="*/ 257175 w 238"/>
                <a:gd name="T5" fmla="*/ 165100 h 181"/>
                <a:gd name="T6" fmla="*/ 349250 w 238"/>
                <a:gd name="T7" fmla="*/ 236538 h 181"/>
                <a:gd name="T8" fmla="*/ 349250 w 238"/>
                <a:gd name="T9" fmla="*/ 287338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8"/>
                <a:gd name="T16" fmla="*/ 0 h 181"/>
                <a:gd name="T17" fmla="*/ 238 w 238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8" h="181">
                  <a:moveTo>
                    <a:pt x="0" y="0"/>
                  </a:moveTo>
                  <a:cubicBezTo>
                    <a:pt x="35" y="12"/>
                    <a:pt x="74" y="50"/>
                    <a:pt x="104" y="71"/>
                  </a:cubicBezTo>
                  <a:cubicBezTo>
                    <a:pt x="122" y="84"/>
                    <a:pt x="147" y="89"/>
                    <a:pt x="162" y="104"/>
                  </a:cubicBezTo>
                  <a:cubicBezTo>
                    <a:pt x="185" y="127"/>
                    <a:pt x="188" y="139"/>
                    <a:pt x="220" y="149"/>
                  </a:cubicBezTo>
                  <a:cubicBezTo>
                    <a:pt x="236" y="173"/>
                    <a:pt x="238" y="163"/>
                    <a:pt x="220" y="181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  <p:sp>
          <p:nvSpPr>
            <p:cNvPr id="15382" name="Freeform 26"/>
            <p:cNvSpPr>
              <a:spLocks/>
            </p:cNvSpPr>
            <p:nvPr/>
          </p:nvSpPr>
          <p:spPr bwMode="auto">
            <a:xfrm>
              <a:off x="4125913" y="5321300"/>
              <a:ext cx="739775" cy="749300"/>
            </a:xfrm>
            <a:custGeom>
              <a:avLst/>
              <a:gdLst>
                <a:gd name="T0" fmla="*/ 0 w 466"/>
                <a:gd name="T1" fmla="*/ 0 h 472"/>
                <a:gd name="T2" fmla="*/ 61913 w 466"/>
                <a:gd name="T3" fmla="*/ 174625 h 472"/>
                <a:gd name="T4" fmla="*/ 153988 w 466"/>
                <a:gd name="T5" fmla="*/ 328613 h 472"/>
                <a:gd name="T6" fmla="*/ 349250 w 466"/>
                <a:gd name="T7" fmla="*/ 533400 h 472"/>
                <a:gd name="T8" fmla="*/ 461963 w 466"/>
                <a:gd name="T9" fmla="*/ 646113 h 472"/>
                <a:gd name="T10" fmla="*/ 677863 w 466"/>
                <a:gd name="T11" fmla="*/ 666750 h 472"/>
                <a:gd name="T12" fmla="*/ 739775 w 466"/>
                <a:gd name="T13" fmla="*/ 749300 h 4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6"/>
                <a:gd name="T22" fmla="*/ 0 h 472"/>
                <a:gd name="T23" fmla="*/ 466 w 466"/>
                <a:gd name="T24" fmla="*/ 472 h 47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6" h="472">
                  <a:moveTo>
                    <a:pt x="0" y="0"/>
                  </a:moveTo>
                  <a:cubicBezTo>
                    <a:pt x="13" y="42"/>
                    <a:pt x="12" y="75"/>
                    <a:pt x="39" y="110"/>
                  </a:cubicBezTo>
                  <a:cubicBezTo>
                    <a:pt x="51" y="148"/>
                    <a:pt x="63" y="184"/>
                    <a:pt x="97" y="207"/>
                  </a:cubicBezTo>
                  <a:cubicBezTo>
                    <a:pt x="131" y="256"/>
                    <a:pt x="179" y="294"/>
                    <a:pt x="220" y="336"/>
                  </a:cubicBezTo>
                  <a:cubicBezTo>
                    <a:pt x="244" y="360"/>
                    <a:pt x="260" y="391"/>
                    <a:pt x="291" y="407"/>
                  </a:cubicBezTo>
                  <a:cubicBezTo>
                    <a:pt x="328" y="426"/>
                    <a:pt x="413" y="419"/>
                    <a:pt x="427" y="420"/>
                  </a:cubicBezTo>
                  <a:cubicBezTo>
                    <a:pt x="445" y="438"/>
                    <a:pt x="449" y="455"/>
                    <a:pt x="466" y="472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endParaRPr>
            </a:p>
          </p:txBody>
        </p:sp>
      </p:grpSp>
      <p:sp>
        <p:nvSpPr>
          <p:cNvPr id="15383" name="Text Box 27"/>
          <p:cNvSpPr txBox="1">
            <a:spLocks noChangeArrowheads="1"/>
          </p:cNvSpPr>
          <p:nvPr/>
        </p:nvSpPr>
        <p:spPr bwMode="auto">
          <a:xfrm>
            <a:off x="6326188" y="2163763"/>
            <a:ext cx="1673225" cy="1920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(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x,y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)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  <a:sym typeface="Symbol" pitchFamily="43" charset="2"/>
              </a:rPr>
              <a:t>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 (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x’,y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’)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 Unicode MS" pitchFamily="43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requires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 Unicode MS" pitchFamily="43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 &lt;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’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y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 &lt;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y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’</a:t>
            </a:r>
          </a:p>
        </p:txBody>
      </p:sp>
      <p:sp>
        <p:nvSpPr>
          <p:cNvPr id="15384" name="Text Box 28"/>
          <p:cNvSpPr txBox="1">
            <a:spLocks noChangeArrowheads="1"/>
          </p:cNvSpPr>
          <p:nvPr/>
        </p:nvSpPr>
        <p:spPr bwMode="auto">
          <a:xfrm>
            <a:off x="5638800" y="4572000"/>
            <a:ext cx="3352800" cy="1616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Each local alignment has a weight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rial Unicode MS" pitchFamily="43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FIND the chain with highest total weight</a:t>
            </a:r>
          </a:p>
        </p:txBody>
      </p:sp>
    </p:spTree>
    <p:extLst>
      <p:ext uri="{BB962C8B-B14F-4D97-AF65-F5344CB8AC3E}">
        <p14:creationId xmlns:p14="http://schemas.microsoft.com/office/powerpoint/2010/main" val="4046567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153400" cy="914400"/>
          </a:xfrm>
        </p:spPr>
        <p:txBody>
          <a:bodyPr/>
          <a:lstStyle/>
          <a:p>
            <a:r>
              <a:rPr lang="en-US"/>
              <a:t>Sparse DP for rectangle chaining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910137"/>
          </a:xfrm>
        </p:spPr>
        <p:txBody>
          <a:bodyPr/>
          <a:lstStyle/>
          <a:p>
            <a:endParaRPr lang="en-US"/>
          </a:p>
          <a:p>
            <a:r>
              <a:rPr lang="en-US" sz="2000">
                <a:solidFill>
                  <a:srgbClr val="CC0000"/>
                </a:solidFill>
              </a:rPr>
              <a:t>1,…, N:</a:t>
            </a:r>
            <a:r>
              <a:rPr lang="en-US" sz="2000"/>
              <a:t> 	rectangles</a:t>
            </a:r>
          </a:p>
          <a:p>
            <a:endParaRPr lang="en-US" sz="2000"/>
          </a:p>
          <a:p>
            <a:r>
              <a:rPr lang="en-US" sz="2000">
                <a:solidFill>
                  <a:srgbClr val="CC0000"/>
                </a:solidFill>
              </a:rPr>
              <a:t>(h</a:t>
            </a:r>
            <a:r>
              <a:rPr lang="en-US" sz="2000" baseline="-25000">
                <a:solidFill>
                  <a:srgbClr val="CC0000"/>
                </a:solidFill>
              </a:rPr>
              <a:t>j</a:t>
            </a:r>
            <a:r>
              <a:rPr lang="en-US" sz="2000">
                <a:solidFill>
                  <a:srgbClr val="CC0000"/>
                </a:solidFill>
              </a:rPr>
              <a:t>, l</a:t>
            </a:r>
            <a:r>
              <a:rPr lang="en-US" sz="2000" baseline="-25000">
                <a:solidFill>
                  <a:srgbClr val="CC0000"/>
                </a:solidFill>
              </a:rPr>
              <a:t>j</a:t>
            </a:r>
            <a:r>
              <a:rPr lang="en-US" sz="2000">
                <a:solidFill>
                  <a:srgbClr val="CC0000"/>
                </a:solidFill>
              </a:rPr>
              <a:t>):</a:t>
            </a:r>
            <a:r>
              <a:rPr lang="en-US" sz="2000"/>
              <a:t> 	y-coordinates of rectangle j</a:t>
            </a:r>
          </a:p>
          <a:p>
            <a:endParaRPr lang="en-US" sz="2000"/>
          </a:p>
          <a:p>
            <a:r>
              <a:rPr lang="en-US" sz="2000">
                <a:solidFill>
                  <a:srgbClr val="CC0000"/>
                </a:solidFill>
              </a:rPr>
              <a:t>w(j):</a:t>
            </a:r>
            <a:r>
              <a:rPr lang="en-US" sz="2000"/>
              <a:t>		weight of rectangle j</a:t>
            </a:r>
          </a:p>
          <a:p>
            <a:endParaRPr lang="en-US" sz="2000"/>
          </a:p>
          <a:p>
            <a:r>
              <a:rPr lang="en-US" sz="2000">
                <a:solidFill>
                  <a:srgbClr val="CC0000"/>
                </a:solidFill>
              </a:rPr>
              <a:t>V(j):</a:t>
            </a:r>
            <a:r>
              <a:rPr lang="en-US" sz="2000"/>
              <a:t> 		optimal score of chain ending in j</a:t>
            </a:r>
          </a:p>
          <a:p>
            <a:endParaRPr lang="en-US" sz="2000"/>
          </a:p>
          <a:p>
            <a:r>
              <a:rPr lang="en-US" sz="2000">
                <a:solidFill>
                  <a:srgbClr val="CC0000"/>
                </a:solidFill>
              </a:rPr>
              <a:t>L:</a:t>
            </a:r>
            <a:r>
              <a:rPr lang="en-US" sz="2000"/>
              <a:t> 		list of triplets (l</a:t>
            </a:r>
            <a:r>
              <a:rPr lang="en-US" sz="2000" baseline="-25000"/>
              <a:t>j</a:t>
            </a:r>
            <a:r>
              <a:rPr lang="en-US" sz="2000"/>
              <a:t>, V(j), j)</a:t>
            </a:r>
          </a:p>
          <a:p>
            <a:pPr lvl="1"/>
            <a:endParaRPr lang="en-US" sz="1800"/>
          </a:p>
          <a:p>
            <a:pPr lvl="1"/>
            <a:r>
              <a:rPr lang="en-US" sz="1800">
                <a:solidFill>
                  <a:schemeClr val="accent2"/>
                </a:solidFill>
              </a:rPr>
              <a:t>L is sorted by l</a:t>
            </a:r>
            <a:r>
              <a:rPr lang="en-US" sz="1800" baseline="-25000">
                <a:solidFill>
                  <a:schemeClr val="accent2"/>
                </a:solidFill>
              </a:rPr>
              <a:t>j</a:t>
            </a:r>
            <a:r>
              <a:rPr lang="en-US" sz="1800">
                <a:solidFill>
                  <a:schemeClr val="accent2"/>
                </a:solidFill>
              </a:rPr>
              <a:t>: smallest (North) to largest (South) value</a:t>
            </a:r>
            <a:endParaRPr lang="en-US" sz="1800" baseline="-25000">
              <a:solidFill>
                <a:schemeClr val="accent2"/>
              </a:solidFill>
            </a:endParaRPr>
          </a:p>
          <a:p>
            <a:pPr lvl="1"/>
            <a:r>
              <a:rPr lang="en-US" sz="1800">
                <a:solidFill>
                  <a:schemeClr val="accent2"/>
                </a:solidFill>
              </a:rPr>
              <a:t>L is implemented as a balanced binary tree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7427913" y="1649412"/>
            <a:ext cx="11112" cy="27924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7466013" y="4806950"/>
            <a:ext cx="311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y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7923213" y="2187575"/>
            <a:ext cx="914400" cy="1004887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7419975" y="2197100"/>
            <a:ext cx="503238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H="1">
            <a:off x="7423150" y="3194050"/>
            <a:ext cx="503238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6921500" y="1987550"/>
            <a:ext cx="325438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h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6994525" y="2987675"/>
            <a:ext cx="2413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 Unicode MS" pitchFamily="43" charset="0"/>
                <a:ea typeface="+mn-ea"/>
                <a:cs typeface="+mn-cs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528502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Sparse DP for rectangle chaining</a:t>
            </a:r>
          </a:p>
        </p:txBody>
      </p:sp>
      <p:sp>
        <p:nvSpPr>
          <p:cNvPr id="103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3244850" cy="491013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Main idea: 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Sweep through x-coordinates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To the right of </a:t>
            </a:r>
            <a:r>
              <a:rPr lang="en-US" sz="1800" b="1">
                <a:solidFill>
                  <a:srgbClr val="A50021"/>
                </a:solidFill>
              </a:rPr>
              <a:t>b</a:t>
            </a:r>
            <a:r>
              <a:rPr lang="en-US" sz="1800"/>
              <a:t>, anything chainable to </a:t>
            </a:r>
            <a:r>
              <a:rPr lang="en-US" sz="1800" b="1">
                <a:solidFill>
                  <a:srgbClr val="A50021"/>
                </a:solidFill>
              </a:rPr>
              <a:t>a</a:t>
            </a:r>
            <a:r>
              <a:rPr lang="en-US" sz="1800"/>
              <a:t> is chainable to b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Therefore, if </a:t>
            </a:r>
            <a:r>
              <a:rPr lang="en-US" sz="1800" b="1">
                <a:solidFill>
                  <a:srgbClr val="A50021"/>
                </a:solidFill>
              </a:rPr>
              <a:t>V(b) &gt; V(a)</a:t>
            </a:r>
            <a:r>
              <a:rPr lang="en-US" sz="1800"/>
              <a:t>, rectangle a is “useless” for subsequent chaining</a:t>
            </a:r>
          </a:p>
          <a:p>
            <a:pPr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1800"/>
              <a:t>In L, keep rectangles j sorted with increasing l</a:t>
            </a:r>
            <a:r>
              <a:rPr lang="en-US" sz="1800" baseline="-25000"/>
              <a:t>j</a:t>
            </a:r>
            <a:r>
              <a:rPr lang="en-US" sz="1800"/>
              <a:t>-coordinates </a:t>
            </a:r>
            <a:r>
              <a:rPr lang="en-US" sz="1800">
                <a:sym typeface="Symbol" pitchFamily="43" charset="2"/>
              </a:rPr>
              <a:t>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>
                <a:sym typeface="Symbol" pitchFamily="43" charset="2"/>
              </a:rPr>
              <a:t>	sorted with increasing V(j) score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7683500" y="4429125"/>
            <a:ext cx="960438" cy="993775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5783263" y="2763838"/>
            <a:ext cx="846137" cy="6858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V(b)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6638925" y="3467100"/>
            <a:ext cx="1016000" cy="944563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 type="arrow" w="med" len="med"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4811713" y="2973388"/>
            <a:ext cx="846137" cy="6858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V(a)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5667375" y="3676650"/>
            <a:ext cx="1958975" cy="744538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 type="arrow" w="med" len="med"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39369" name="Line 9"/>
          <p:cNvSpPr>
            <a:spLocks noChangeShapeType="1"/>
          </p:cNvSpPr>
          <p:nvPr/>
        </p:nvSpPr>
        <p:spPr bwMode="auto">
          <a:xfrm>
            <a:off x="4476750" y="1676400"/>
            <a:ext cx="0" cy="44767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39370" name="Line 10"/>
          <p:cNvSpPr>
            <a:spLocks noChangeShapeType="1"/>
          </p:cNvSpPr>
          <p:nvPr/>
        </p:nvSpPr>
        <p:spPr bwMode="auto">
          <a:xfrm>
            <a:off x="5276850" y="1676400"/>
            <a:ext cx="0" cy="44767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39371" name="Line 11"/>
          <p:cNvSpPr>
            <a:spLocks noChangeShapeType="1"/>
          </p:cNvSpPr>
          <p:nvPr/>
        </p:nvSpPr>
        <p:spPr bwMode="auto">
          <a:xfrm>
            <a:off x="6229350" y="1676400"/>
            <a:ext cx="0" cy="44767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39372" name="Line 12"/>
          <p:cNvSpPr>
            <a:spLocks noChangeShapeType="1"/>
          </p:cNvSpPr>
          <p:nvPr/>
        </p:nvSpPr>
        <p:spPr bwMode="auto">
          <a:xfrm>
            <a:off x="7200900" y="1676400"/>
            <a:ext cx="0" cy="44767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4089400" y="3454400"/>
            <a:ext cx="3676650" cy="0"/>
          </a:xfrm>
          <a:prstGeom prst="line">
            <a:avLst/>
          </a:prstGeom>
          <a:noFill/>
          <a:ln w="6350" cap="rnd">
            <a:solidFill>
              <a:srgbClr val="993300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804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9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9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9369" grpId="0" animBg="1"/>
      <p:bldP spid="1039370" grpId="0" animBg="1"/>
      <p:bldP spid="1039371" grpId="0" animBg="1"/>
      <p:bldP spid="103937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Sparse DP for rectangle chaining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200" y="1670050"/>
            <a:ext cx="7924800" cy="4648200"/>
          </a:xfrm>
        </p:spPr>
        <p:txBody>
          <a:bodyPr/>
          <a:lstStyle/>
          <a:p>
            <a:pPr marL="660400" indent="-660400">
              <a:lnSpc>
                <a:spcPct val="90000"/>
              </a:lnSpc>
              <a:buFontTx/>
              <a:buNone/>
            </a:pPr>
            <a:r>
              <a:rPr lang="en-US" sz="2000"/>
              <a:t>Go through rectangle x-coordinates, from lowest to highest:</a:t>
            </a:r>
          </a:p>
          <a:p>
            <a:pPr marL="660400" indent="-660400">
              <a:lnSpc>
                <a:spcPct val="90000"/>
              </a:lnSpc>
              <a:buFontTx/>
              <a:buNone/>
            </a:pPr>
            <a:endParaRPr lang="en-US" sz="2000"/>
          </a:p>
          <a:p>
            <a:pPr marL="660400" indent="-660400">
              <a:lnSpc>
                <a:spcPct val="90000"/>
              </a:lnSpc>
              <a:buFontTx/>
              <a:buAutoNum type="arabicPeriod"/>
            </a:pPr>
            <a:r>
              <a:rPr lang="en-US" sz="2000"/>
              <a:t>When on the leftmost end of rectangle i:</a:t>
            </a:r>
          </a:p>
          <a:p>
            <a:pPr marL="1035050" lvl="1" indent="-577850">
              <a:lnSpc>
                <a:spcPct val="90000"/>
              </a:lnSpc>
              <a:buFontTx/>
              <a:buAutoNum type="alphaLcPeriod"/>
            </a:pPr>
            <a:endParaRPr lang="en-US" sz="2000"/>
          </a:p>
          <a:p>
            <a:pPr marL="1035050" lvl="1" indent="-577850">
              <a:lnSpc>
                <a:spcPct val="90000"/>
              </a:lnSpc>
              <a:buFontTx/>
              <a:buAutoNum type="alphaLcPeriod"/>
            </a:pPr>
            <a:r>
              <a:rPr lang="en-US" sz="2000"/>
              <a:t>j: rectangle in L, with largest l</a:t>
            </a:r>
            <a:r>
              <a:rPr lang="en-US" sz="2000" baseline="-25000"/>
              <a:t>j</a:t>
            </a:r>
            <a:r>
              <a:rPr lang="en-US" sz="2000"/>
              <a:t> &lt; h</a:t>
            </a:r>
            <a:r>
              <a:rPr lang="en-US" sz="2000" baseline="-25000"/>
              <a:t>i</a:t>
            </a:r>
            <a:endParaRPr lang="en-US" sz="2000"/>
          </a:p>
          <a:p>
            <a:pPr marL="1035050" lvl="1" indent="-577850">
              <a:lnSpc>
                <a:spcPct val="90000"/>
              </a:lnSpc>
              <a:buFontTx/>
              <a:buAutoNum type="alphaLcPeriod"/>
            </a:pPr>
            <a:r>
              <a:rPr lang="en-US" sz="2000"/>
              <a:t>V(i) = w(i) + V(j)</a:t>
            </a:r>
          </a:p>
          <a:p>
            <a:pPr marL="660400" indent="-660400">
              <a:lnSpc>
                <a:spcPct val="90000"/>
              </a:lnSpc>
              <a:buFontTx/>
              <a:buAutoNum type="arabicPeriod"/>
            </a:pPr>
            <a:endParaRPr lang="en-US" sz="2000"/>
          </a:p>
          <a:p>
            <a:pPr marL="660400" indent="-660400">
              <a:lnSpc>
                <a:spcPct val="90000"/>
              </a:lnSpc>
              <a:buFontTx/>
              <a:buAutoNum type="arabicPeriod"/>
            </a:pPr>
            <a:r>
              <a:rPr lang="en-US" sz="2000"/>
              <a:t>When on the rightmost end of i:</a:t>
            </a:r>
          </a:p>
          <a:p>
            <a:pPr marL="1035050" lvl="1" indent="-577850">
              <a:lnSpc>
                <a:spcPct val="90000"/>
              </a:lnSpc>
              <a:buFontTx/>
              <a:buAutoNum type="alphaLcPeriod"/>
            </a:pPr>
            <a:endParaRPr lang="en-US" sz="2000"/>
          </a:p>
          <a:p>
            <a:pPr marL="1035050" lvl="1" indent="-577850">
              <a:lnSpc>
                <a:spcPct val="90000"/>
              </a:lnSpc>
              <a:buFontTx/>
              <a:buAutoNum type="alphaLcPeriod"/>
            </a:pPr>
            <a:r>
              <a:rPr lang="en-US" sz="2000"/>
              <a:t>k: rectangle in L, with largest l</a:t>
            </a:r>
            <a:r>
              <a:rPr lang="en-US" sz="2000" baseline="-25000"/>
              <a:t>k</a:t>
            </a:r>
            <a:r>
              <a:rPr lang="en-US" sz="2000"/>
              <a:t> </a:t>
            </a:r>
            <a:r>
              <a:rPr lang="en-US" sz="2000">
                <a:sym typeface="Symbol" pitchFamily="43" charset="2"/>
              </a:rPr>
              <a:t></a:t>
            </a:r>
            <a:r>
              <a:rPr lang="en-US" sz="2000"/>
              <a:t> l</a:t>
            </a:r>
            <a:r>
              <a:rPr lang="en-US" sz="2000" baseline="-25000"/>
              <a:t>i</a:t>
            </a:r>
            <a:endParaRPr lang="en-US" sz="2000"/>
          </a:p>
          <a:p>
            <a:pPr marL="1035050" lvl="1" indent="-577850">
              <a:lnSpc>
                <a:spcPct val="90000"/>
              </a:lnSpc>
              <a:buFontTx/>
              <a:buAutoNum type="alphaLcPeriod"/>
            </a:pPr>
            <a:r>
              <a:rPr lang="en-US" sz="2000"/>
              <a:t>If V(i) &gt; V(k):</a:t>
            </a:r>
          </a:p>
          <a:p>
            <a:pPr marL="1409700" lvl="2" indent="-495300">
              <a:lnSpc>
                <a:spcPct val="90000"/>
              </a:lnSpc>
              <a:buFontTx/>
              <a:buAutoNum type="romanLcPeriod"/>
            </a:pPr>
            <a:r>
              <a:rPr lang="en-US" b="1">
                <a:solidFill>
                  <a:srgbClr val="800000"/>
                </a:solidFill>
              </a:rPr>
              <a:t>INSERT</a:t>
            </a:r>
            <a:r>
              <a:rPr lang="en-US"/>
              <a:t> 	(l</a:t>
            </a:r>
            <a:r>
              <a:rPr lang="en-US" baseline="-25000"/>
              <a:t>i</a:t>
            </a:r>
            <a:r>
              <a:rPr lang="en-US"/>
              <a:t>, V(i), i) in L</a:t>
            </a:r>
          </a:p>
          <a:p>
            <a:pPr marL="1409700" lvl="2" indent="-495300">
              <a:lnSpc>
                <a:spcPct val="90000"/>
              </a:lnSpc>
              <a:buFontTx/>
              <a:buAutoNum type="romanLcPeriod"/>
            </a:pPr>
            <a:r>
              <a:rPr lang="en-US" b="1">
                <a:solidFill>
                  <a:srgbClr val="800000"/>
                </a:solidFill>
              </a:rPr>
              <a:t>REMOVE</a:t>
            </a:r>
            <a:r>
              <a:rPr lang="en-US"/>
              <a:t> 	all (l</a:t>
            </a:r>
            <a:r>
              <a:rPr lang="en-US" baseline="-25000"/>
              <a:t>j</a:t>
            </a:r>
            <a:r>
              <a:rPr lang="en-US"/>
              <a:t>, V(j), j) with V(j) </a:t>
            </a:r>
            <a:r>
              <a:rPr lang="en-US">
                <a:sym typeface="Symbol" pitchFamily="43" charset="2"/>
              </a:rPr>
              <a:t></a:t>
            </a:r>
            <a:r>
              <a:rPr lang="en-US"/>
              <a:t> V(i) &amp; l</a:t>
            </a:r>
            <a:r>
              <a:rPr lang="en-US" baseline="-25000"/>
              <a:t>j</a:t>
            </a:r>
            <a:r>
              <a:rPr lang="en-US"/>
              <a:t> </a:t>
            </a:r>
            <a:r>
              <a:rPr lang="en-US">
                <a:sym typeface="Symbol" pitchFamily="43" charset="2"/>
              </a:rPr>
              <a:t></a:t>
            </a:r>
            <a:r>
              <a:rPr lang="en-US"/>
              <a:t> l</a:t>
            </a:r>
            <a:r>
              <a:rPr lang="en-US" baseline="-25000"/>
              <a:t>i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864475" y="2914650"/>
            <a:ext cx="960438" cy="993775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i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5954713" y="2182813"/>
            <a:ext cx="846137" cy="6858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j</a:t>
            </a: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6800850" y="2857500"/>
            <a:ext cx="1063625" cy="68263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/>
            <a:tailEnd type="arrow" w="med" len="med"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1415" name="Rectangle 7"/>
          <p:cNvSpPr>
            <a:spLocks noChangeArrowheads="1"/>
          </p:cNvSpPr>
          <p:nvPr/>
        </p:nvSpPr>
        <p:spPr bwMode="auto">
          <a:xfrm>
            <a:off x="6502400" y="3076575"/>
            <a:ext cx="808038" cy="688975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80607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1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41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41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41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41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41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4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908050" y="1831975"/>
            <a:ext cx="600075" cy="533400"/>
          </a:xfrm>
          <a:prstGeom prst="rect">
            <a:avLst/>
          </a:prstGeom>
          <a:solidFill>
            <a:srgbClr val="33CCCC"/>
          </a:solidFill>
          <a:ln w="28575">
            <a:solidFill>
              <a:srgbClr val="33CCCC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508000" y="1511300"/>
            <a:ext cx="0" cy="3095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508000" y="1511300"/>
            <a:ext cx="37004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186238" y="1344613"/>
            <a:ext cx="28575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x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60363" y="4564063"/>
            <a:ext cx="28575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y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43" charset="0"/>
              <a:ea typeface="+mn-ea"/>
              <a:cs typeface="+mn-cs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608138" y="3219450"/>
            <a:ext cx="400050" cy="374650"/>
          </a:xfrm>
          <a:prstGeom prst="rect">
            <a:avLst/>
          </a:prstGeom>
          <a:solidFill>
            <a:srgbClr val="33CCCC"/>
          </a:solidFill>
          <a:ln w="28575">
            <a:solidFill>
              <a:srgbClr val="33CCCC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208213" y="2525713"/>
            <a:ext cx="600075" cy="587375"/>
          </a:xfrm>
          <a:prstGeom prst="rect">
            <a:avLst/>
          </a:prstGeom>
          <a:solidFill>
            <a:srgbClr val="33CCCC"/>
          </a:solidFill>
          <a:ln w="28575">
            <a:solidFill>
              <a:srgbClr val="33CCCC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508250" y="3752850"/>
            <a:ext cx="449263" cy="427038"/>
          </a:xfrm>
          <a:prstGeom prst="rect">
            <a:avLst/>
          </a:prstGeom>
          <a:solidFill>
            <a:srgbClr val="33CCCC"/>
          </a:solidFill>
          <a:ln w="28575">
            <a:solidFill>
              <a:srgbClr val="33CCCC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3608388" y="4073525"/>
            <a:ext cx="300037" cy="266700"/>
          </a:xfrm>
          <a:prstGeom prst="rect">
            <a:avLst/>
          </a:prstGeom>
          <a:solidFill>
            <a:srgbClr val="33CCCC"/>
          </a:solidFill>
          <a:ln w="28575">
            <a:solidFill>
              <a:srgbClr val="33CCCC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407988" y="1831975"/>
            <a:ext cx="500062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407988" y="2365375"/>
            <a:ext cx="500062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407988" y="2525713"/>
            <a:ext cx="1800225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407988" y="3113088"/>
            <a:ext cx="1800225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H="1">
            <a:off x="407988" y="3219450"/>
            <a:ext cx="1200150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407988" y="3594100"/>
            <a:ext cx="1200150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407988" y="3752850"/>
            <a:ext cx="2100262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 flipH="1">
            <a:off x="407988" y="4179888"/>
            <a:ext cx="2100262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H="1">
            <a:off x="407988" y="4073525"/>
            <a:ext cx="3200400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flipH="1">
            <a:off x="407988" y="4340225"/>
            <a:ext cx="3200400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935038" y="1908175"/>
            <a:ext cx="506412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a: 5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1531938" y="3214688"/>
            <a:ext cx="49530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c: 3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2263775" y="2638425"/>
            <a:ext cx="517525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b: 6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2465388" y="3763963"/>
            <a:ext cx="517525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d: 4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3508375" y="4029075"/>
            <a:ext cx="49530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e: 2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199836" y="1659466"/>
            <a:ext cx="274434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2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199836" y="2201333"/>
            <a:ext cx="274434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5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199836" y="2387604"/>
            <a:ext cx="274434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6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199836" y="2910943"/>
            <a:ext cx="274434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9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110068" y="3074453"/>
            <a:ext cx="364202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10</a:t>
            </a: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119974" y="3400422"/>
            <a:ext cx="354296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11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110068" y="3587746"/>
            <a:ext cx="364202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12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110068" y="3895196"/>
            <a:ext cx="364202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14</a:t>
            </a:r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110068" y="4047066"/>
            <a:ext cx="364202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15</a:t>
            </a:r>
          </a:p>
        </p:txBody>
      </p:sp>
      <p:sp>
        <p:nvSpPr>
          <p:cNvPr id="25636" name="Text Box 36"/>
          <p:cNvSpPr txBox="1">
            <a:spLocks noChangeArrowheads="1"/>
          </p:cNvSpPr>
          <p:nvPr/>
        </p:nvSpPr>
        <p:spPr bwMode="auto">
          <a:xfrm>
            <a:off x="110068" y="4208989"/>
            <a:ext cx="364202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43" charset="0"/>
                <a:ea typeface="+mn-ea"/>
                <a:cs typeface="+mn-cs"/>
              </a:rPr>
              <a:t>16</a:t>
            </a:r>
          </a:p>
        </p:txBody>
      </p:sp>
      <p:sp>
        <p:nvSpPr>
          <p:cNvPr id="25637" name="Rectangle 39"/>
          <p:cNvSpPr>
            <a:spLocks noChangeArrowheads="1"/>
          </p:cNvSpPr>
          <p:nvPr/>
        </p:nvSpPr>
        <p:spPr bwMode="auto">
          <a:xfrm>
            <a:off x="4832350" y="5130800"/>
            <a:ext cx="4203700" cy="1631950"/>
          </a:xfrm>
          <a:prstGeom prst="rect">
            <a:avLst/>
          </a:prstGeom>
          <a:solidFill>
            <a:srgbClr val="F8F8F8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60400" marR="0" lvl="0" indent="-6604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Tx/>
              <a:buFontTx/>
              <a:buAutoNum type="arabicPeriod"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When on the leftmost end of rectangle i:</a:t>
            </a:r>
          </a:p>
          <a:p>
            <a:pPr marL="1035050" marR="0" lvl="1" indent="-5778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CC00"/>
              </a:buClr>
              <a:buSzTx/>
              <a:buFontTx/>
              <a:buAutoNum type="alphaLcPeriod"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j: rectangle in L, with largest l</a:t>
            </a:r>
            <a:r>
              <a:rPr kumimoji="0" lang="en-US" sz="1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j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 &lt; h</a:t>
            </a:r>
            <a:r>
              <a:rPr kumimoji="0" lang="en-US" sz="1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i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  <a:p>
            <a:pPr marL="1035050" marR="0" lvl="1" indent="-5778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CC00"/>
              </a:buClr>
              <a:buSzTx/>
              <a:buFontTx/>
              <a:buAutoNum type="alphaLcPeriod"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V(i) = w(i) + V(j)</a:t>
            </a:r>
          </a:p>
          <a:p>
            <a:pPr marL="660400" marR="0" lvl="0" indent="-6604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Tx/>
              <a:buFontTx/>
              <a:buAutoNum type="arabicPeriod"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  <a:p>
            <a:pPr marL="660400" marR="0" lvl="0" indent="-6604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Tx/>
              <a:buFontTx/>
              <a:buAutoNum type="arabicPeriod"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When on the rightmost end of i: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  <a:p>
            <a:pPr marL="1035050" marR="0" lvl="1" indent="-5778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CC00"/>
              </a:buClr>
              <a:buSzTx/>
              <a:buFontTx/>
              <a:buAutoNum type="alphaLcPeriod"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k: rectangle in L, with largest l</a:t>
            </a:r>
            <a:r>
              <a:rPr kumimoji="0" lang="en-US" sz="1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k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 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  <a:sym typeface="Symbol" pitchFamily="43" charset="2"/>
              </a:rPr>
              <a:t>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 l</a:t>
            </a:r>
            <a:r>
              <a:rPr kumimoji="0" lang="en-US" sz="1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i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  <a:p>
            <a:pPr marL="1035050" marR="0" lvl="1" indent="-5778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CC00"/>
              </a:buClr>
              <a:buSzTx/>
              <a:buFontTx/>
              <a:buAutoNum type="alphaLcPeriod"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If V(i) &gt; V(k):</a:t>
            </a:r>
          </a:p>
          <a:p>
            <a:pPr marL="1409700" marR="0" lvl="2" indent="-4953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Tx/>
              <a:buAutoNum type="romanLcPeriod"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INSERT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     (l</a:t>
            </a:r>
            <a:r>
              <a:rPr kumimoji="0" lang="en-US" sz="1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i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, V(i), i) in L</a:t>
            </a:r>
          </a:p>
          <a:p>
            <a:pPr marL="1409700" marR="0" lvl="2" indent="-4953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Tx/>
              <a:buAutoNum type="romanLcPeriod"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REMOVE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   all (l</a:t>
            </a:r>
            <a:r>
              <a:rPr kumimoji="0" lang="en-US" sz="1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j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, V(j), j) with V(j) 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  <a:sym typeface="Symbol" pitchFamily="43" charset="2"/>
              </a:rPr>
              <a:t>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 V(i) &amp; l</a:t>
            </a:r>
            <a:r>
              <a:rPr kumimoji="0" lang="en-US" sz="1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j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 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  <a:sym typeface="Symbol" pitchFamily="43" charset="2"/>
              </a:rPr>
              <a:t>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 l</a:t>
            </a:r>
            <a:r>
              <a:rPr kumimoji="0" lang="en-US" sz="1000" b="0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i</a:t>
            </a:r>
          </a:p>
        </p:txBody>
      </p:sp>
      <p:sp>
        <p:nvSpPr>
          <p:cNvPr id="1043499" name="Line 43"/>
          <p:cNvSpPr>
            <a:spLocks noChangeShapeType="1"/>
          </p:cNvSpPr>
          <p:nvPr/>
        </p:nvSpPr>
        <p:spPr bwMode="auto">
          <a:xfrm>
            <a:off x="539750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500" name="Line 44"/>
          <p:cNvSpPr>
            <a:spLocks noChangeShapeType="1"/>
          </p:cNvSpPr>
          <p:nvPr/>
        </p:nvSpPr>
        <p:spPr bwMode="auto">
          <a:xfrm>
            <a:off x="895350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501" name="Line 45"/>
          <p:cNvSpPr>
            <a:spLocks noChangeShapeType="1"/>
          </p:cNvSpPr>
          <p:nvPr/>
        </p:nvSpPr>
        <p:spPr bwMode="auto">
          <a:xfrm>
            <a:off x="1517650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502" name="Line 46"/>
          <p:cNvSpPr>
            <a:spLocks noChangeShapeType="1"/>
          </p:cNvSpPr>
          <p:nvPr/>
        </p:nvSpPr>
        <p:spPr bwMode="auto">
          <a:xfrm>
            <a:off x="1595438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503" name="Line 47"/>
          <p:cNvSpPr>
            <a:spLocks noChangeShapeType="1"/>
          </p:cNvSpPr>
          <p:nvPr/>
        </p:nvSpPr>
        <p:spPr bwMode="auto">
          <a:xfrm>
            <a:off x="2019300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504" name="Line 48"/>
          <p:cNvSpPr>
            <a:spLocks noChangeShapeType="1"/>
          </p:cNvSpPr>
          <p:nvPr/>
        </p:nvSpPr>
        <p:spPr bwMode="auto">
          <a:xfrm>
            <a:off x="2195513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505" name="Line 49"/>
          <p:cNvSpPr>
            <a:spLocks noChangeShapeType="1"/>
          </p:cNvSpPr>
          <p:nvPr/>
        </p:nvSpPr>
        <p:spPr bwMode="auto">
          <a:xfrm>
            <a:off x="2490788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506" name="Line 50"/>
          <p:cNvSpPr>
            <a:spLocks noChangeShapeType="1"/>
          </p:cNvSpPr>
          <p:nvPr/>
        </p:nvSpPr>
        <p:spPr bwMode="auto">
          <a:xfrm>
            <a:off x="2819400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507" name="Line 51"/>
          <p:cNvSpPr>
            <a:spLocks noChangeShapeType="1"/>
          </p:cNvSpPr>
          <p:nvPr/>
        </p:nvSpPr>
        <p:spPr bwMode="auto">
          <a:xfrm>
            <a:off x="2967038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508" name="Line 52"/>
          <p:cNvSpPr>
            <a:spLocks noChangeShapeType="1"/>
          </p:cNvSpPr>
          <p:nvPr/>
        </p:nvSpPr>
        <p:spPr bwMode="auto">
          <a:xfrm>
            <a:off x="3590925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509" name="Line 53"/>
          <p:cNvSpPr>
            <a:spLocks noChangeShapeType="1"/>
          </p:cNvSpPr>
          <p:nvPr/>
        </p:nvSpPr>
        <p:spPr bwMode="auto">
          <a:xfrm>
            <a:off x="3919538" y="1390650"/>
            <a:ext cx="0" cy="3295650"/>
          </a:xfrm>
          <a:prstGeom prst="line">
            <a:avLst/>
          </a:prstGeom>
          <a:noFill/>
          <a:ln w="19050">
            <a:solidFill>
              <a:srgbClr val="80008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graphicFrame>
        <p:nvGraphicFramePr>
          <p:cNvPr id="1043536" name="Group 80"/>
          <p:cNvGraphicFramePr>
            <a:graphicFrameLocks noGrp="1"/>
          </p:cNvGraphicFramePr>
          <p:nvPr>
            <p:ph idx="1"/>
          </p:nvPr>
        </p:nvGraphicFramePr>
        <p:xfrm>
          <a:off x="5702300" y="1820863"/>
          <a:ext cx="2989263" cy="914400"/>
        </p:xfrm>
        <a:graphic>
          <a:graphicData uri="http://schemas.openxmlformats.org/drawingml/2006/table">
            <a:tbl>
              <a:tblPr/>
              <a:tblGrid>
                <a:gridCol w="59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84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669" name="Text Box 81"/>
          <p:cNvSpPr txBox="1">
            <a:spLocks noChangeArrowheads="1"/>
          </p:cNvSpPr>
          <p:nvPr/>
        </p:nvSpPr>
        <p:spPr bwMode="auto">
          <a:xfrm>
            <a:off x="5299075" y="2093913"/>
            <a:ext cx="336550" cy="366712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V</a:t>
            </a:r>
          </a:p>
        </p:txBody>
      </p:sp>
      <p:sp>
        <p:nvSpPr>
          <p:cNvPr id="1043539" name="Text Box 83"/>
          <p:cNvSpPr txBox="1">
            <a:spLocks noChangeArrowheads="1"/>
          </p:cNvSpPr>
          <p:nvPr/>
        </p:nvSpPr>
        <p:spPr bwMode="auto">
          <a:xfrm>
            <a:off x="5819775" y="2274888"/>
            <a:ext cx="354013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5</a:t>
            </a:r>
          </a:p>
        </p:txBody>
      </p:sp>
      <p:sp>
        <p:nvSpPr>
          <p:cNvPr id="25671" name="Text Box 84"/>
          <p:cNvSpPr txBox="1">
            <a:spLocks noChangeArrowheads="1"/>
          </p:cNvSpPr>
          <p:nvPr/>
        </p:nvSpPr>
        <p:spPr bwMode="auto">
          <a:xfrm>
            <a:off x="5299075" y="3617913"/>
            <a:ext cx="311150" cy="366712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L</a:t>
            </a:r>
          </a:p>
        </p:txBody>
      </p:sp>
      <p:graphicFrame>
        <p:nvGraphicFramePr>
          <p:cNvPr id="1043632" name="Group 176"/>
          <p:cNvGraphicFramePr>
            <a:graphicFrameLocks noGrp="1"/>
          </p:cNvGraphicFramePr>
          <p:nvPr/>
        </p:nvGraphicFramePr>
        <p:xfrm>
          <a:off x="5753100" y="3232150"/>
          <a:ext cx="2673350" cy="137160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6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43" charset="0"/>
                          <a:ea typeface="Arial" pitchFamily="43" charset="0"/>
                          <a:cs typeface="Arial" pitchFamily="43" charset="0"/>
                        </a:rPr>
                        <a:t>l</a:t>
                      </a:r>
                      <a:r>
                        <a:rPr kumimoji="0" lang="en-US" sz="1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43" charset="0"/>
                          <a:ea typeface="Arial" pitchFamily="43" charset="0"/>
                          <a:cs typeface="Arial" pitchFamily="43" charset="0"/>
                        </a:rPr>
                        <a:t>i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43" charset="0"/>
                          <a:ea typeface="Arial" pitchFamily="43" charset="0"/>
                          <a:cs typeface="Arial" pitchFamily="43" charset="0"/>
                        </a:rPr>
                        <a:t>V(i)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43" charset="0"/>
                          <a:ea typeface="Arial" pitchFamily="43" charset="0"/>
                          <a:cs typeface="Arial" pitchFamily="43" charset="0"/>
                        </a:rPr>
                        <a:t>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99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43" charset="0"/>
                        <a:ea typeface="Arial" pitchFamily="43" charset="0"/>
                        <a:cs typeface="Arial" pitchFamily="43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43600" name="Text Box 144"/>
          <p:cNvSpPr txBox="1">
            <a:spLocks noChangeArrowheads="1"/>
          </p:cNvSpPr>
          <p:nvPr/>
        </p:nvSpPr>
        <p:spPr bwMode="auto">
          <a:xfrm>
            <a:off x="6350000" y="3240088"/>
            <a:ext cx="354013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5</a:t>
            </a:r>
          </a:p>
        </p:txBody>
      </p:sp>
      <p:sp>
        <p:nvSpPr>
          <p:cNvPr id="1043601" name="Text Box 145"/>
          <p:cNvSpPr txBox="1">
            <a:spLocks noChangeArrowheads="1"/>
          </p:cNvSpPr>
          <p:nvPr/>
        </p:nvSpPr>
        <p:spPr bwMode="auto">
          <a:xfrm>
            <a:off x="6350000" y="3690938"/>
            <a:ext cx="354013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5</a:t>
            </a:r>
          </a:p>
        </p:txBody>
      </p:sp>
      <p:sp>
        <p:nvSpPr>
          <p:cNvPr id="1043602" name="Text Box 146"/>
          <p:cNvSpPr txBox="1">
            <a:spLocks noChangeArrowheads="1"/>
          </p:cNvSpPr>
          <p:nvPr/>
        </p:nvSpPr>
        <p:spPr bwMode="auto">
          <a:xfrm>
            <a:off x="6350000" y="4141788"/>
            <a:ext cx="354013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a</a:t>
            </a:r>
          </a:p>
        </p:txBody>
      </p:sp>
      <p:sp>
        <p:nvSpPr>
          <p:cNvPr id="1043603" name="Text Box 147"/>
          <p:cNvSpPr txBox="1">
            <a:spLocks noChangeArrowheads="1"/>
          </p:cNvSpPr>
          <p:nvPr/>
        </p:nvSpPr>
        <p:spPr bwMode="auto">
          <a:xfrm>
            <a:off x="7026275" y="2274888"/>
            <a:ext cx="354013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8</a:t>
            </a:r>
          </a:p>
        </p:txBody>
      </p:sp>
      <p:sp>
        <p:nvSpPr>
          <p:cNvPr id="1043604" name="Line 148"/>
          <p:cNvSpPr>
            <a:spLocks noChangeShapeType="1"/>
          </p:cNvSpPr>
          <p:nvPr/>
        </p:nvSpPr>
        <p:spPr bwMode="auto">
          <a:xfrm flipH="1" flipV="1">
            <a:off x="1511300" y="2368550"/>
            <a:ext cx="88900" cy="844550"/>
          </a:xfrm>
          <a:prstGeom prst="line">
            <a:avLst/>
          </a:prstGeom>
          <a:noFill/>
          <a:ln w="31750">
            <a:solidFill>
              <a:srgbClr val="808080"/>
            </a:solidFill>
            <a:prstDash val="sysDot"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605" name="Text Box 149"/>
          <p:cNvSpPr txBox="1">
            <a:spLocks noChangeArrowheads="1"/>
          </p:cNvSpPr>
          <p:nvPr/>
        </p:nvSpPr>
        <p:spPr bwMode="auto">
          <a:xfrm>
            <a:off x="6807200" y="3246438"/>
            <a:ext cx="523875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11</a:t>
            </a:r>
          </a:p>
        </p:txBody>
      </p:sp>
      <p:sp>
        <p:nvSpPr>
          <p:cNvPr id="1043606" name="Text Box 150"/>
          <p:cNvSpPr txBox="1">
            <a:spLocks noChangeArrowheads="1"/>
          </p:cNvSpPr>
          <p:nvPr/>
        </p:nvSpPr>
        <p:spPr bwMode="auto">
          <a:xfrm>
            <a:off x="6908800" y="3697288"/>
            <a:ext cx="354013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8</a:t>
            </a:r>
          </a:p>
        </p:txBody>
      </p:sp>
      <p:sp>
        <p:nvSpPr>
          <p:cNvPr id="1043607" name="Text Box 151"/>
          <p:cNvSpPr txBox="1">
            <a:spLocks noChangeArrowheads="1"/>
          </p:cNvSpPr>
          <p:nvPr/>
        </p:nvSpPr>
        <p:spPr bwMode="auto">
          <a:xfrm>
            <a:off x="6908800" y="4148138"/>
            <a:ext cx="336550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c</a:t>
            </a:r>
          </a:p>
        </p:txBody>
      </p:sp>
      <p:sp>
        <p:nvSpPr>
          <p:cNvPr id="1043608" name="Line 152"/>
          <p:cNvSpPr>
            <a:spLocks noChangeShapeType="1"/>
          </p:cNvSpPr>
          <p:nvPr/>
        </p:nvSpPr>
        <p:spPr bwMode="auto">
          <a:xfrm flipH="1" flipV="1">
            <a:off x="1511300" y="2355850"/>
            <a:ext cx="692150" cy="158750"/>
          </a:xfrm>
          <a:prstGeom prst="line">
            <a:avLst/>
          </a:prstGeom>
          <a:noFill/>
          <a:ln w="31750">
            <a:solidFill>
              <a:srgbClr val="808080"/>
            </a:solidFill>
            <a:prstDash val="sysDot"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609" name="Text Box 153"/>
          <p:cNvSpPr txBox="1">
            <a:spLocks noChangeArrowheads="1"/>
          </p:cNvSpPr>
          <p:nvPr/>
        </p:nvSpPr>
        <p:spPr bwMode="auto">
          <a:xfrm>
            <a:off x="6330950" y="2274888"/>
            <a:ext cx="523875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11</a:t>
            </a:r>
          </a:p>
        </p:txBody>
      </p:sp>
      <p:sp>
        <p:nvSpPr>
          <p:cNvPr id="1043610" name="Line 154"/>
          <p:cNvSpPr>
            <a:spLocks noChangeShapeType="1"/>
          </p:cNvSpPr>
          <p:nvPr/>
        </p:nvSpPr>
        <p:spPr bwMode="auto">
          <a:xfrm flipH="1" flipV="1">
            <a:off x="2006600" y="3606800"/>
            <a:ext cx="463550" cy="127000"/>
          </a:xfrm>
          <a:prstGeom prst="line">
            <a:avLst/>
          </a:prstGeom>
          <a:noFill/>
          <a:ln w="31750">
            <a:solidFill>
              <a:srgbClr val="808080"/>
            </a:solidFill>
            <a:prstDash val="sysDot"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611" name="Text Box 155"/>
          <p:cNvSpPr txBox="1">
            <a:spLocks noChangeArrowheads="1"/>
          </p:cNvSpPr>
          <p:nvPr/>
        </p:nvSpPr>
        <p:spPr bwMode="auto">
          <a:xfrm>
            <a:off x="7515225" y="2274888"/>
            <a:ext cx="523875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12</a:t>
            </a:r>
          </a:p>
        </p:txBody>
      </p:sp>
      <p:sp>
        <p:nvSpPr>
          <p:cNvPr id="1043615" name="Rectangle 159"/>
          <p:cNvSpPr>
            <a:spLocks noChangeArrowheads="1"/>
          </p:cNvSpPr>
          <p:nvPr/>
        </p:nvSpPr>
        <p:spPr bwMode="auto">
          <a:xfrm>
            <a:off x="6870700" y="3302000"/>
            <a:ext cx="425450" cy="336550"/>
          </a:xfrm>
          <a:prstGeom prst="rect">
            <a:avLst/>
          </a:prstGeom>
          <a:solidFill>
            <a:srgbClr val="DDDDDD"/>
          </a:solidFill>
          <a:ln w="222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612" name="Text Box 156"/>
          <p:cNvSpPr txBox="1">
            <a:spLocks noChangeArrowheads="1"/>
          </p:cNvSpPr>
          <p:nvPr/>
        </p:nvSpPr>
        <p:spPr bwMode="auto">
          <a:xfrm>
            <a:off x="6915150" y="3240088"/>
            <a:ext cx="354013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9</a:t>
            </a:r>
          </a:p>
        </p:txBody>
      </p:sp>
      <p:sp>
        <p:nvSpPr>
          <p:cNvPr id="1043616" name="Rectangle 160"/>
          <p:cNvSpPr>
            <a:spLocks noChangeArrowheads="1"/>
          </p:cNvSpPr>
          <p:nvPr/>
        </p:nvSpPr>
        <p:spPr bwMode="auto">
          <a:xfrm>
            <a:off x="6889750" y="3733800"/>
            <a:ext cx="425450" cy="336550"/>
          </a:xfrm>
          <a:prstGeom prst="rect">
            <a:avLst/>
          </a:prstGeom>
          <a:solidFill>
            <a:srgbClr val="DDDDDD"/>
          </a:solidFill>
          <a:ln w="222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613" name="Text Box 157"/>
          <p:cNvSpPr txBox="1">
            <a:spLocks noChangeArrowheads="1"/>
          </p:cNvSpPr>
          <p:nvPr/>
        </p:nvSpPr>
        <p:spPr bwMode="auto">
          <a:xfrm>
            <a:off x="6826250" y="3690938"/>
            <a:ext cx="523875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11</a:t>
            </a:r>
          </a:p>
        </p:txBody>
      </p:sp>
      <p:sp>
        <p:nvSpPr>
          <p:cNvPr id="1043617" name="Rectangle 161"/>
          <p:cNvSpPr>
            <a:spLocks noChangeArrowheads="1"/>
          </p:cNvSpPr>
          <p:nvPr/>
        </p:nvSpPr>
        <p:spPr bwMode="auto">
          <a:xfrm>
            <a:off x="6896100" y="4197350"/>
            <a:ext cx="425450" cy="336550"/>
          </a:xfrm>
          <a:prstGeom prst="rect">
            <a:avLst/>
          </a:prstGeom>
          <a:solidFill>
            <a:srgbClr val="DDDDDD"/>
          </a:solidFill>
          <a:ln w="222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614" name="Text Box 158"/>
          <p:cNvSpPr txBox="1">
            <a:spLocks noChangeArrowheads="1"/>
          </p:cNvSpPr>
          <p:nvPr/>
        </p:nvSpPr>
        <p:spPr bwMode="auto">
          <a:xfrm>
            <a:off x="6921500" y="4148138"/>
            <a:ext cx="354013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b</a:t>
            </a:r>
          </a:p>
        </p:txBody>
      </p:sp>
      <p:sp>
        <p:nvSpPr>
          <p:cNvPr id="1043618" name="Text Box 162"/>
          <p:cNvSpPr txBox="1">
            <a:spLocks noChangeArrowheads="1"/>
          </p:cNvSpPr>
          <p:nvPr/>
        </p:nvSpPr>
        <p:spPr bwMode="auto">
          <a:xfrm>
            <a:off x="7346950" y="3233738"/>
            <a:ext cx="523875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15</a:t>
            </a:r>
          </a:p>
        </p:txBody>
      </p:sp>
      <p:sp>
        <p:nvSpPr>
          <p:cNvPr id="1043619" name="Text Box 163"/>
          <p:cNvSpPr txBox="1">
            <a:spLocks noChangeArrowheads="1"/>
          </p:cNvSpPr>
          <p:nvPr/>
        </p:nvSpPr>
        <p:spPr bwMode="auto">
          <a:xfrm>
            <a:off x="7346950" y="3684588"/>
            <a:ext cx="523875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12</a:t>
            </a:r>
          </a:p>
        </p:txBody>
      </p:sp>
      <p:sp>
        <p:nvSpPr>
          <p:cNvPr id="1043620" name="Text Box 164"/>
          <p:cNvSpPr txBox="1">
            <a:spLocks noChangeArrowheads="1"/>
          </p:cNvSpPr>
          <p:nvPr/>
        </p:nvSpPr>
        <p:spPr bwMode="auto">
          <a:xfrm>
            <a:off x="7442200" y="4135438"/>
            <a:ext cx="354013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d</a:t>
            </a:r>
          </a:p>
        </p:txBody>
      </p:sp>
      <p:sp>
        <p:nvSpPr>
          <p:cNvPr id="1043621" name="Text Box 165"/>
          <p:cNvSpPr txBox="1">
            <a:spLocks noChangeArrowheads="1"/>
          </p:cNvSpPr>
          <p:nvPr/>
        </p:nvSpPr>
        <p:spPr bwMode="auto">
          <a:xfrm>
            <a:off x="8118475" y="2274888"/>
            <a:ext cx="523875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13</a:t>
            </a:r>
          </a:p>
        </p:txBody>
      </p:sp>
      <p:sp>
        <p:nvSpPr>
          <p:cNvPr id="1043622" name="Line 166"/>
          <p:cNvSpPr>
            <a:spLocks noChangeShapeType="1"/>
          </p:cNvSpPr>
          <p:nvPr/>
        </p:nvSpPr>
        <p:spPr bwMode="auto">
          <a:xfrm flipH="1" flipV="1">
            <a:off x="2806700" y="3130550"/>
            <a:ext cx="787400" cy="939800"/>
          </a:xfrm>
          <a:prstGeom prst="line">
            <a:avLst/>
          </a:prstGeom>
          <a:noFill/>
          <a:ln w="31750">
            <a:solidFill>
              <a:srgbClr val="808080"/>
            </a:solidFill>
            <a:prstDash val="sysDot"/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623" name="Text Box 167"/>
          <p:cNvSpPr txBox="1">
            <a:spLocks noChangeArrowheads="1"/>
          </p:cNvSpPr>
          <p:nvPr/>
        </p:nvSpPr>
        <p:spPr bwMode="auto">
          <a:xfrm>
            <a:off x="7880350" y="3227388"/>
            <a:ext cx="523875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16</a:t>
            </a:r>
          </a:p>
        </p:txBody>
      </p:sp>
      <p:sp>
        <p:nvSpPr>
          <p:cNvPr id="1043624" name="Text Box 168"/>
          <p:cNvSpPr txBox="1">
            <a:spLocks noChangeArrowheads="1"/>
          </p:cNvSpPr>
          <p:nvPr/>
        </p:nvSpPr>
        <p:spPr bwMode="auto">
          <a:xfrm>
            <a:off x="7880350" y="3678238"/>
            <a:ext cx="523875" cy="457200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13</a:t>
            </a:r>
          </a:p>
        </p:txBody>
      </p:sp>
      <p:sp>
        <p:nvSpPr>
          <p:cNvPr id="1043625" name="Text Box 169"/>
          <p:cNvSpPr txBox="1">
            <a:spLocks noChangeArrowheads="1"/>
          </p:cNvSpPr>
          <p:nvPr/>
        </p:nvSpPr>
        <p:spPr bwMode="auto">
          <a:xfrm>
            <a:off x="7975600" y="4129088"/>
            <a:ext cx="321272" cy="461665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-111" charset="0"/>
                <a:ea typeface="+mn-ea"/>
                <a:cs typeface="+mn-cs"/>
              </a:rPr>
              <a:t>e</a:t>
            </a:r>
          </a:p>
        </p:txBody>
      </p:sp>
      <p:sp>
        <p:nvSpPr>
          <p:cNvPr id="1043626" name="Rectangle 170"/>
          <p:cNvSpPr>
            <a:spLocks noChangeArrowheads="1"/>
          </p:cNvSpPr>
          <p:nvPr/>
        </p:nvSpPr>
        <p:spPr bwMode="auto">
          <a:xfrm>
            <a:off x="3581400" y="4044950"/>
            <a:ext cx="349250" cy="304800"/>
          </a:xfrm>
          <a:prstGeom prst="rect">
            <a:avLst/>
          </a:prstGeom>
          <a:noFill/>
          <a:ln w="3175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627" name="Line 171"/>
          <p:cNvSpPr>
            <a:spLocks noChangeShapeType="1"/>
          </p:cNvSpPr>
          <p:nvPr/>
        </p:nvSpPr>
        <p:spPr bwMode="auto">
          <a:xfrm flipH="1" flipV="1">
            <a:off x="2800350" y="3124200"/>
            <a:ext cx="787400" cy="9398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628" name="Rectangle 172"/>
          <p:cNvSpPr>
            <a:spLocks noChangeArrowheads="1"/>
          </p:cNvSpPr>
          <p:nvPr/>
        </p:nvSpPr>
        <p:spPr bwMode="auto">
          <a:xfrm>
            <a:off x="2190750" y="2514600"/>
            <a:ext cx="622300" cy="603250"/>
          </a:xfrm>
          <a:prstGeom prst="rect">
            <a:avLst/>
          </a:prstGeom>
          <a:noFill/>
          <a:ln w="3175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629" name="Rectangle 173"/>
          <p:cNvSpPr>
            <a:spLocks noChangeArrowheads="1"/>
          </p:cNvSpPr>
          <p:nvPr/>
        </p:nvSpPr>
        <p:spPr bwMode="auto">
          <a:xfrm>
            <a:off x="889000" y="1816100"/>
            <a:ext cx="615950" cy="552450"/>
          </a:xfrm>
          <a:prstGeom prst="rect">
            <a:avLst/>
          </a:prstGeom>
          <a:noFill/>
          <a:ln w="3175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630" name="Line 174"/>
          <p:cNvSpPr>
            <a:spLocks noChangeShapeType="1"/>
          </p:cNvSpPr>
          <p:nvPr/>
        </p:nvSpPr>
        <p:spPr bwMode="auto">
          <a:xfrm flipH="1" flipV="1">
            <a:off x="1511300" y="2355850"/>
            <a:ext cx="692150" cy="15875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  <p:sp>
        <p:nvSpPr>
          <p:cNvPr id="1043631" name="Line 175"/>
          <p:cNvSpPr>
            <a:spLocks noChangeShapeType="1"/>
          </p:cNvSpPr>
          <p:nvPr/>
        </p:nvSpPr>
        <p:spPr bwMode="auto">
          <a:xfrm flipH="1" flipV="1">
            <a:off x="508000" y="1530350"/>
            <a:ext cx="368300" cy="2794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11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725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43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4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43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4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4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4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4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4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4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04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04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04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04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04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04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04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04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04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04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043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04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4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04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1043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1043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1043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043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1043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1043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1043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1043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3499" grpId="0" animBg="1"/>
      <p:bldP spid="1043500" grpId="0" animBg="1"/>
      <p:bldP spid="1043501" grpId="0" animBg="1"/>
      <p:bldP spid="1043502" grpId="0" animBg="1"/>
      <p:bldP spid="1043503" grpId="0" animBg="1"/>
      <p:bldP spid="1043504" grpId="0" animBg="1"/>
      <p:bldP spid="1043505" grpId="0" animBg="1"/>
      <p:bldP spid="1043506" grpId="0" animBg="1"/>
      <p:bldP spid="1043507" grpId="0" animBg="1"/>
      <p:bldP spid="1043508" grpId="0" animBg="1"/>
      <p:bldP spid="1043509" grpId="0" animBg="1"/>
      <p:bldP spid="1043604" grpId="0" animBg="1"/>
      <p:bldP spid="1043608" grpId="0" animBg="1"/>
      <p:bldP spid="1043610" grpId="0" animBg="1"/>
      <p:bldP spid="1043615" grpId="0" animBg="1"/>
      <p:bldP spid="1043616" grpId="0" animBg="1"/>
      <p:bldP spid="1043617" grpId="0" animBg="1"/>
      <p:bldP spid="1043622" grpId="0" animBg="1"/>
      <p:bldP spid="1043626" grpId="0" animBg="1"/>
      <p:bldP spid="1043627" grpId="0" animBg="1"/>
      <p:bldP spid="1043628" grpId="0" animBg="1"/>
      <p:bldP spid="1043629" grpId="0" animBg="1"/>
      <p:bldP spid="1043630" grpId="0" animBg="1"/>
      <p:bldP spid="10436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Analysis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/>
              <a:t>Sorting the x-coords takes O(N log N)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/>
              <a:t>Going through x-coords: N steps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2400"/>
              <a:t>Each of N steps requires O(log N) time: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/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2000"/>
              <a:t>Searching L takes log N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2000"/>
              <a:t>Inserting to L takes log N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2000"/>
              <a:t>All deletions are consecutive, so log N per deletion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sz="2000"/>
              <a:t>Each element is deleted at most once: N log N for all deletions</a:t>
            </a:r>
          </a:p>
          <a:p>
            <a:pPr marL="1371600" lvl="2" indent="-457200">
              <a:lnSpc>
                <a:spcPct val="90000"/>
              </a:lnSpc>
            </a:pPr>
            <a:endParaRPr lang="en-US" sz="1800"/>
          </a:p>
          <a:p>
            <a:pPr marL="1371600" lvl="2" indent="-457200">
              <a:lnSpc>
                <a:spcPct val="90000"/>
              </a:lnSpc>
            </a:pPr>
            <a:r>
              <a:rPr lang="en-US" sz="1800"/>
              <a:t>Recall that INSERT, DELETE, SUCCESSOR, take O(log N) time in a balanced binary search tree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259786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r>
              <a:rPr lang="en-US" sz="4000"/>
              <a:t>Constrained Dynamic Programming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495800" y="1752600"/>
            <a:ext cx="4267200" cy="4267200"/>
            <a:chOff x="768" y="1104"/>
            <a:chExt cx="2688" cy="2688"/>
          </a:xfrm>
        </p:grpSpPr>
        <p:sp>
          <p:nvSpPr>
            <p:cNvPr id="646150" name="Rectangle 6"/>
            <p:cNvSpPr>
              <a:spLocks noChangeArrowheads="1"/>
            </p:cNvSpPr>
            <p:nvPr/>
          </p:nvSpPr>
          <p:spPr bwMode="auto">
            <a:xfrm>
              <a:off x="768" y="1104"/>
              <a:ext cx="2688" cy="26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6151" name="Rectangle 7"/>
            <p:cNvSpPr>
              <a:spLocks noChangeArrowheads="1"/>
            </p:cNvSpPr>
            <p:nvPr/>
          </p:nvSpPr>
          <p:spPr bwMode="auto">
            <a:xfrm>
              <a:off x="768" y="1104"/>
              <a:ext cx="864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6152" name="Rectangle 8" descr="Light upward diagonal"/>
            <p:cNvSpPr>
              <a:spLocks noChangeArrowheads="1"/>
            </p:cNvSpPr>
            <p:nvPr/>
          </p:nvSpPr>
          <p:spPr bwMode="auto">
            <a:xfrm>
              <a:off x="768" y="2016"/>
              <a:ext cx="864" cy="1776"/>
            </a:xfrm>
            <a:prstGeom prst="rect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6153" name="Rectangle 9" descr="Light upward diagonal"/>
            <p:cNvSpPr>
              <a:spLocks noChangeArrowheads="1"/>
            </p:cNvSpPr>
            <p:nvPr/>
          </p:nvSpPr>
          <p:spPr bwMode="auto">
            <a:xfrm>
              <a:off x="1632" y="1104"/>
              <a:ext cx="1824" cy="912"/>
            </a:xfrm>
            <a:prstGeom prst="rect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46155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4191000" cy="4114800"/>
          </a:xfrm>
          <a:noFill/>
          <a:ln/>
        </p:spPr>
        <p:txBody>
          <a:bodyPr/>
          <a:lstStyle/>
          <a:p>
            <a:r>
              <a:rPr lang="en-US" sz="2400" dirty="0"/>
              <a:t>if we know that the </a:t>
            </a:r>
            <a:r>
              <a:rPr lang="en-US" sz="2400" i="1" dirty="0" err="1">
                <a:latin typeface="Times"/>
                <a:cs typeface="Times"/>
              </a:rPr>
              <a:t>i</a:t>
            </a:r>
            <a:r>
              <a:rPr lang="en-US" sz="2400" baseline="30000" dirty="0" err="1"/>
              <a:t>th</a:t>
            </a:r>
            <a:r>
              <a:rPr lang="en-US" sz="2400" dirty="0"/>
              <a:t> element in one sequence must align with the </a:t>
            </a:r>
            <a:r>
              <a:rPr lang="en-US" sz="2400" i="1" dirty="0" err="1">
                <a:latin typeface="Times"/>
                <a:cs typeface="Times"/>
              </a:rPr>
              <a:t>j</a:t>
            </a:r>
            <a:r>
              <a:rPr lang="en-US" sz="2400" baseline="30000" dirty="0" err="1"/>
              <a:t>th</a:t>
            </a:r>
            <a:r>
              <a:rPr lang="en-US" sz="2400" dirty="0"/>
              <a:t> element in the other, we can ignore two rectangles in the DP matrix</a:t>
            </a:r>
          </a:p>
          <a:p>
            <a:endParaRPr lang="en-US" sz="2400" dirty="0"/>
          </a:p>
        </p:txBody>
      </p:sp>
      <p:sp>
        <p:nvSpPr>
          <p:cNvPr id="646156" name="Text Box 12"/>
          <p:cNvSpPr txBox="1">
            <a:spLocks noChangeArrowheads="1"/>
          </p:cNvSpPr>
          <p:nvPr/>
        </p:nvSpPr>
        <p:spPr bwMode="auto">
          <a:xfrm>
            <a:off x="5699125" y="1260475"/>
            <a:ext cx="268288" cy="45720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i="1"/>
              <a:t>i</a:t>
            </a:r>
          </a:p>
        </p:txBody>
      </p:sp>
      <p:sp>
        <p:nvSpPr>
          <p:cNvPr id="646157" name="Text Box 13"/>
          <p:cNvSpPr txBox="1">
            <a:spLocks noChangeArrowheads="1"/>
          </p:cNvSpPr>
          <p:nvPr/>
        </p:nvSpPr>
        <p:spPr bwMode="auto">
          <a:xfrm>
            <a:off x="4175125" y="2936875"/>
            <a:ext cx="268288" cy="457200"/>
          </a:xfrm>
          <a:prstGeom prst="rect">
            <a:avLst/>
          </a:prstGeom>
          <a:noFill/>
          <a:ln w="25400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i="1"/>
              <a:t>j</a:t>
            </a:r>
          </a:p>
        </p:txBody>
      </p:sp>
      <p:sp>
        <p:nvSpPr>
          <p:cNvPr id="646158" name="Freeform 14"/>
          <p:cNvSpPr>
            <a:spLocks/>
          </p:cNvSpPr>
          <p:nvPr/>
        </p:nvSpPr>
        <p:spPr bwMode="auto">
          <a:xfrm>
            <a:off x="2743200" y="3657600"/>
            <a:ext cx="2362200" cy="901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" y="480"/>
              </a:cxn>
              <a:cxn ang="0">
                <a:pos x="1776" y="528"/>
              </a:cxn>
            </a:cxnLst>
            <a:rect l="0" t="0" r="r" b="b"/>
            <a:pathLst>
              <a:path w="1776" h="568">
                <a:moveTo>
                  <a:pt x="0" y="0"/>
                </a:moveTo>
                <a:cubicBezTo>
                  <a:pt x="140" y="196"/>
                  <a:pt x="280" y="392"/>
                  <a:pt x="576" y="480"/>
                </a:cubicBezTo>
                <a:cubicBezTo>
                  <a:pt x="872" y="568"/>
                  <a:pt x="1324" y="548"/>
                  <a:pt x="1776" y="528"/>
                </a:cubicBezTo>
              </a:path>
            </a:pathLst>
          </a:custGeom>
          <a:noFill/>
          <a:ln w="25400" cap="flat" cmpd="sng">
            <a:solidFill>
              <a:schemeClr val="tx2"/>
            </a:solidFill>
            <a:prstDash val="solid"/>
            <a:round/>
            <a:headEnd type="none" w="med" len="med"/>
            <a:tailEnd type="triangl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6159" name="Freeform 15"/>
          <p:cNvSpPr>
            <a:spLocks/>
          </p:cNvSpPr>
          <p:nvPr/>
        </p:nvSpPr>
        <p:spPr bwMode="auto">
          <a:xfrm>
            <a:off x="2743200" y="2819400"/>
            <a:ext cx="3581400" cy="1282700"/>
          </a:xfrm>
          <a:custGeom>
            <a:avLst/>
            <a:gdLst/>
            <a:ahLst/>
            <a:cxnLst>
              <a:cxn ang="0">
                <a:pos x="0" y="528"/>
              </a:cxn>
              <a:cxn ang="0">
                <a:pos x="1536" y="720"/>
              </a:cxn>
              <a:cxn ang="0">
                <a:pos x="2544" y="0"/>
              </a:cxn>
            </a:cxnLst>
            <a:rect l="0" t="0" r="r" b="b"/>
            <a:pathLst>
              <a:path w="2544" h="808">
                <a:moveTo>
                  <a:pt x="0" y="528"/>
                </a:moveTo>
                <a:cubicBezTo>
                  <a:pt x="556" y="668"/>
                  <a:pt x="1112" y="808"/>
                  <a:pt x="1536" y="720"/>
                </a:cubicBezTo>
                <a:cubicBezTo>
                  <a:pt x="1960" y="632"/>
                  <a:pt x="2252" y="316"/>
                  <a:pt x="2544" y="0"/>
                </a:cubicBezTo>
              </a:path>
            </a:pathLst>
          </a:custGeom>
          <a:noFill/>
          <a:ln w="25400" cap="flat" cmpd="sng">
            <a:solidFill>
              <a:schemeClr val="tx2"/>
            </a:solidFill>
            <a:prstDash val="solid"/>
            <a:round/>
            <a:headEnd type="none" w="med" len="med"/>
            <a:tailEnd type="triangl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47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077200" cy="762000"/>
          </a:xfrm>
        </p:spPr>
        <p:txBody>
          <a:bodyPr/>
          <a:lstStyle/>
          <a:p>
            <a:r>
              <a:rPr lang="en-US" sz="4000"/>
              <a:t>Step 3: Computing the Global Alignment in LAGAN</a:t>
            </a:r>
          </a:p>
        </p:txBody>
      </p:sp>
      <p:pic>
        <p:nvPicPr>
          <p:cNvPr id="652291" name="Picture 3" descr="limited-D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1524000"/>
            <a:ext cx="5181600" cy="4492625"/>
          </a:xfrm>
          <a:prstGeom prst="rect">
            <a:avLst/>
          </a:prstGeom>
          <a:noFill/>
        </p:spPr>
      </p:pic>
      <p:sp>
        <p:nvSpPr>
          <p:cNvPr id="652292" name="Text Box 4"/>
          <p:cNvSpPr txBox="1">
            <a:spLocks noChangeArrowheads="1"/>
          </p:cNvSpPr>
          <p:nvPr/>
        </p:nvSpPr>
        <p:spPr bwMode="auto">
          <a:xfrm>
            <a:off x="4495800" y="6248400"/>
            <a:ext cx="3887788" cy="3048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chemeClr val="tx2"/>
                </a:solidFill>
              </a:rPr>
              <a:t>Figure from: Brudno et al.  </a:t>
            </a:r>
            <a:r>
              <a:rPr lang="en-US" sz="1400" i="1">
                <a:solidFill>
                  <a:schemeClr val="tx2"/>
                </a:solidFill>
              </a:rPr>
              <a:t>Genome Research</a:t>
            </a:r>
            <a:r>
              <a:rPr lang="en-US" sz="1400">
                <a:solidFill>
                  <a:schemeClr val="tx2"/>
                </a:solidFill>
              </a:rPr>
              <a:t>, 2003</a:t>
            </a:r>
          </a:p>
        </p:txBody>
      </p:sp>
      <p:sp>
        <p:nvSpPr>
          <p:cNvPr id="6522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" y="1676400"/>
            <a:ext cx="3581400" cy="4648200"/>
          </a:xfrm>
          <a:noFill/>
          <a:ln/>
        </p:spPr>
        <p:txBody>
          <a:bodyPr/>
          <a:lstStyle/>
          <a:p>
            <a:r>
              <a:rPr lang="en-US" sz="2400" dirty="0"/>
              <a:t>given an anchor that starts at (</a:t>
            </a:r>
            <a:r>
              <a:rPr lang="en-US" sz="2400" i="1" dirty="0" err="1">
                <a:latin typeface="Times"/>
                <a:cs typeface="Times"/>
              </a:rPr>
              <a:t>i</a:t>
            </a:r>
            <a:r>
              <a:rPr lang="en-US" sz="2400" dirty="0">
                <a:latin typeface="Times"/>
                <a:cs typeface="Times"/>
              </a:rPr>
              <a:t>, </a:t>
            </a:r>
            <a:r>
              <a:rPr lang="en-US" sz="2400" i="1" dirty="0" err="1">
                <a:latin typeface="Times"/>
                <a:cs typeface="Times"/>
              </a:rPr>
              <a:t>j</a:t>
            </a:r>
            <a:r>
              <a:rPr lang="en-US" sz="2400" dirty="0"/>
              <a:t>) and ends at (</a:t>
            </a:r>
            <a:r>
              <a:rPr lang="en-US" sz="2400" i="1" dirty="0" err="1">
                <a:latin typeface="Times"/>
                <a:cs typeface="Times"/>
              </a:rPr>
              <a:t>i</a:t>
            </a:r>
            <a:r>
              <a:rPr lang="en-US" sz="2400" dirty="0">
                <a:latin typeface="Times"/>
                <a:cs typeface="Times"/>
              </a:rPr>
              <a:t>’, </a:t>
            </a:r>
            <a:r>
              <a:rPr lang="en-US" sz="2400" i="1" dirty="0" err="1">
                <a:latin typeface="Times"/>
                <a:cs typeface="Times"/>
              </a:rPr>
              <a:t>j</a:t>
            </a:r>
            <a:r>
              <a:rPr lang="en-US" sz="2400" dirty="0">
                <a:latin typeface="Times"/>
                <a:cs typeface="Times"/>
              </a:rPr>
              <a:t>’</a:t>
            </a:r>
            <a:r>
              <a:rPr lang="en-US" sz="2400" dirty="0"/>
              <a:t>), LAGAN limits the DP to the </a:t>
            </a:r>
            <a:r>
              <a:rPr lang="en-US" sz="2400" dirty="0" err="1"/>
              <a:t>unshaded</a:t>
            </a:r>
            <a:r>
              <a:rPr lang="en-US" sz="2400" dirty="0"/>
              <a:t> regions</a:t>
            </a:r>
          </a:p>
          <a:p>
            <a:r>
              <a:rPr lang="en-US" sz="2400" dirty="0"/>
              <a:t>thus anchors are somewhat flexible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6617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r>
              <a:rPr lang="en-US" sz="4000"/>
              <a:t>Goals for Lecture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Key concepts</a:t>
            </a:r>
          </a:p>
          <a:p>
            <a:r>
              <a:rPr lang="en-US" sz="2400" dirty="0"/>
              <a:t>using tries and threaded tries to find alignment seeds</a:t>
            </a:r>
          </a:p>
          <a:p>
            <a:r>
              <a:rPr lang="en-US" sz="2400" dirty="0"/>
              <a:t>using sparse dynamic programming (DP) to find a chain of local alignments</a:t>
            </a:r>
          </a:p>
          <a:p>
            <a:r>
              <a:rPr lang="en-US" sz="2400" dirty="0"/>
              <a:t>constrained dynamic programming to align between/around anchors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7C6E-D3E3-A742-B5AC-82224CF04B4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077200" cy="762000"/>
          </a:xfrm>
        </p:spPr>
        <p:txBody>
          <a:bodyPr/>
          <a:lstStyle/>
          <a:p>
            <a:r>
              <a:rPr lang="en-US" sz="4000"/>
              <a:t>Step 3: Computing the Global Alignment in LAGAN</a:t>
            </a:r>
          </a:p>
        </p:txBody>
      </p:sp>
      <p:pic>
        <p:nvPicPr>
          <p:cNvPr id="739331" name="Picture 3" descr="limited-D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1524000"/>
            <a:ext cx="5181600" cy="4492625"/>
          </a:xfrm>
          <a:prstGeom prst="rect">
            <a:avLst/>
          </a:prstGeom>
          <a:noFill/>
        </p:spPr>
      </p:pic>
      <p:sp>
        <p:nvSpPr>
          <p:cNvPr id="739332" name="Text Box 4"/>
          <p:cNvSpPr txBox="1">
            <a:spLocks noChangeArrowheads="1"/>
          </p:cNvSpPr>
          <p:nvPr/>
        </p:nvSpPr>
        <p:spPr bwMode="auto">
          <a:xfrm>
            <a:off x="4495800" y="6248400"/>
            <a:ext cx="3956050" cy="3048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chemeClr val="tx2"/>
                </a:solidFill>
              </a:rPr>
              <a:t>Figures from: Brudno et al.  </a:t>
            </a:r>
            <a:r>
              <a:rPr lang="en-US" sz="1400" i="1">
                <a:solidFill>
                  <a:schemeClr val="tx2"/>
                </a:solidFill>
              </a:rPr>
              <a:t>Genome Research</a:t>
            </a:r>
            <a:r>
              <a:rPr lang="en-US" sz="1400">
                <a:solidFill>
                  <a:schemeClr val="tx2"/>
                </a:solidFill>
              </a:rPr>
              <a:t>, 2003</a:t>
            </a:r>
          </a:p>
        </p:txBody>
      </p:sp>
      <p:pic>
        <p:nvPicPr>
          <p:cNvPr id="739335" name="Picture 7" descr="alignment-oveview"/>
          <p:cNvPicPr>
            <a:picLocks noChangeAspect="1" noChangeArrowheads="1"/>
          </p:cNvPicPr>
          <p:nvPr/>
        </p:nvPicPr>
        <p:blipFill>
          <a:blip r:embed="rId4"/>
          <a:srcRect l="53659" t="49896" r="4878"/>
          <a:stretch>
            <a:fillRect/>
          </a:stretch>
        </p:blipFill>
        <p:spPr bwMode="auto">
          <a:xfrm>
            <a:off x="152400" y="2819400"/>
            <a:ext cx="2590800" cy="2295525"/>
          </a:xfrm>
          <a:prstGeom prst="rect">
            <a:avLst/>
          </a:prstGeom>
          <a:noFill/>
        </p:spPr>
      </p:pic>
      <p:sp>
        <p:nvSpPr>
          <p:cNvPr id="739339" name="Rectangle 11"/>
          <p:cNvSpPr>
            <a:spLocks noChangeArrowheads="1"/>
          </p:cNvSpPr>
          <p:nvPr/>
        </p:nvSpPr>
        <p:spPr bwMode="auto">
          <a:xfrm>
            <a:off x="825500" y="3511550"/>
            <a:ext cx="533400" cy="457200"/>
          </a:xfrm>
          <a:prstGeom prst="rect">
            <a:avLst/>
          </a:prstGeom>
          <a:solidFill>
            <a:srgbClr val="FFFF00">
              <a:alpha val="25000"/>
            </a:srgbClr>
          </a:solidFill>
          <a:ln w="0">
            <a:solidFill>
              <a:schemeClr val="tx2"/>
            </a:solidFill>
            <a:miter lim="800000"/>
            <a:headEnd type="none" w="lg" len="sm"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9340" name="Line 12"/>
          <p:cNvSpPr>
            <a:spLocks noChangeShapeType="1"/>
          </p:cNvSpPr>
          <p:nvPr/>
        </p:nvSpPr>
        <p:spPr bwMode="auto">
          <a:xfrm flipV="1">
            <a:off x="838200" y="1752600"/>
            <a:ext cx="3352800" cy="1752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lg" len="sm"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9341" name="Line 13"/>
          <p:cNvSpPr>
            <a:spLocks noChangeShapeType="1"/>
          </p:cNvSpPr>
          <p:nvPr/>
        </p:nvSpPr>
        <p:spPr bwMode="auto">
          <a:xfrm>
            <a:off x="1371600" y="3962400"/>
            <a:ext cx="2819400" cy="1828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lg" len="sm"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6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220200" cy="1143000"/>
          </a:xfrm>
        </p:spPr>
        <p:txBody>
          <a:bodyPr/>
          <a:lstStyle/>
          <a:p>
            <a:r>
              <a:rPr lang="en-US" sz="4000" dirty="0"/>
              <a:t>Comparing </a:t>
            </a:r>
            <a:r>
              <a:rPr lang="en-US" sz="4000" dirty="0" err="1"/>
              <a:t>MUMmer</a:t>
            </a:r>
            <a:r>
              <a:rPr lang="en-US" sz="4000" dirty="0"/>
              <a:t> and LAGAN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7C6E-D3E3-A742-B5AC-82224CF04B44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65661"/>
              </p:ext>
            </p:extLst>
          </p:nvPr>
        </p:nvGraphicFramePr>
        <p:xfrm>
          <a:off x="0" y="1174830"/>
          <a:ext cx="9144000" cy="52565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7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7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7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73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73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73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73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03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03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73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442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422400"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Baboon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Chimpanzee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Mouse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Cow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Pig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Dog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Chicken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Zebrafish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Fugu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Overall</a:t>
                      </a:r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805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805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MUMmer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(% human exons covered by ≥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90% alignment)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LAGAN (% human exons covered by ≥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90% alignment)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3785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220200" cy="1143000"/>
          </a:xfrm>
        </p:spPr>
        <p:txBody>
          <a:bodyPr/>
          <a:lstStyle/>
          <a:p>
            <a:r>
              <a:rPr lang="en-US" sz="4000" dirty="0"/>
              <a:t>Comparing </a:t>
            </a:r>
            <a:r>
              <a:rPr lang="en-US" sz="4000" dirty="0" err="1"/>
              <a:t>MUMmer</a:t>
            </a:r>
            <a:r>
              <a:rPr lang="en-US" sz="4000" dirty="0"/>
              <a:t> and LAGAN</a:t>
            </a:r>
          </a:p>
        </p:txBody>
      </p:sp>
      <p:pic>
        <p:nvPicPr>
          <p:cNvPr id="628741" name="Picture 5" descr="alignment-oveview"/>
          <p:cNvPicPr>
            <a:picLocks noChangeAspect="1" noChangeArrowheads="1"/>
          </p:cNvPicPr>
          <p:nvPr/>
        </p:nvPicPr>
        <p:blipFill>
          <a:blip r:embed="rId3"/>
          <a:srcRect l="52438" r="4878" b="50104"/>
          <a:stretch>
            <a:fillRect/>
          </a:stretch>
        </p:blipFill>
        <p:spPr bwMode="auto">
          <a:xfrm>
            <a:off x="951688" y="1295400"/>
            <a:ext cx="2667000" cy="2286000"/>
          </a:xfrm>
          <a:prstGeom prst="rect">
            <a:avLst/>
          </a:prstGeom>
          <a:noFill/>
        </p:spPr>
      </p:pic>
      <p:pic>
        <p:nvPicPr>
          <p:cNvPr id="628744" name="Picture 8" descr="alignment-oveview"/>
          <p:cNvPicPr>
            <a:picLocks noChangeAspect="1" noChangeArrowheads="1"/>
          </p:cNvPicPr>
          <p:nvPr/>
        </p:nvPicPr>
        <p:blipFill>
          <a:blip r:embed="rId3"/>
          <a:srcRect t="49896" r="59756"/>
          <a:stretch>
            <a:fillRect/>
          </a:stretch>
        </p:blipFill>
        <p:spPr bwMode="auto">
          <a:xfrm>
            <a:off x="3771088" y="1219200"/>
            <a:ext cx="2514600" cy="2295525"/>
          </a:xfrm>
          <a:prstGeom prst="rect">
            <a:avLst/>
          </a:prstGeom>
          <a:noFill/>
        </p:spPr>
      </p:pic>
      <p:pic>
        <p:nvPicPr>
          <p:cNvPr id="628745" name="Picture 9" descr="alignment-oveview"/>
          <p:cNvPicPr>
            <a:picLocks noChangeAspect="1" noChangeArrowheads="1"/>
          </p:cNvPicPr>
          <p:nvPr/>
        </p:nvPicPr>
        <p:blipFill>
          <a:blip r:embed="rId3"/>
          <a:srcRect l="53659" t="49896" r="4878"/>
          <a:stretch>
            <a:fillRect/>
          </a:stretch>
        </p:blipFill>
        <p:spPr bwMode="auto">
          <a:xfrm>
            <a:off x="6361888" y="1219200"/>
            <a:ext cx="2590800" cy="2295525"/>
          </a:xfrm>
          <a:prstGeom prst="rect">
            <a:avLst/>
          </a:prstGeom>
          <a:noFill/>
        </p:spPr>
      </p:pic>
      <p:grpSp>
        <p:nvGrpSpPr>
          <p:cNvPr id="6" name="Group 5"/>
          <p:cNvGrpSpPr/>
          <p:nvPr/>
        </p:nvGrpSpPr>
        <p:grpSpPr>
          <a:xfrm>
            <a:off x="951688" y="3632537"/>
            <a:ext cx="8213256" cy="1015663"/>
            <a:chOff x="951688" y="3937337"/>
            <a:chExt cx="8213256" cy="1015663"/>
          </a:xfrm>
        </p:grpSpPr>
        <p:sp>
          <p:nvSpPr>
            <p:cNvPr id="628747" name="Text Box 11"/>
            <p:cNvSpPr txBox="1">
              <a:spLocks noChangeArrowheads="1"/>
            </p:cNvSpPr>
            <p:nvPr/>
          </p:nvSpPr>
          <p:spPr bwMode="auto">
            <a:xfrm>
              <a:off x="951688" y="3937337"/>
              <a:ext cx="2667000" cy="101566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sm"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marL="457200" indent="-457200">
                <a:buFontTx/>
                <a:buAutoNum type="arabicPeriod"/>
              </a:pPr>
              <a:r>
                <a:rPr lang="en-US" sz="2000" dirty="0">
                  <a:latin typeface="Arial"/>
                </a:rPr>
                <a:t>Pattern matching to find seeds for global alignment</a:t>
              </a:r>
            </a:p>
          </p:txBody>
        </p:sp>
        <p:sp>
          <p:nvSpPr>
            <p:cNvPr id="628748" name="Text Box 12"/>
            <p:cNvSpPr txBox="1">
              <a:spLocks noChangeArrowheads="1"/>
            </p:cNvSpPr>
            <p:nvPr/>
          </p:nvSpPr>
          <p:spPr bwMode="auto">
            <a:xfrm>
              <a:off x="3602813" y="3937337"/>
              <a:ext cx="2759075" cy="70167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sm"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marL="457200" indent="-457200">
                <a:buFontTx/>
                <a:buAutoNum type="arabicPeriod" startAt="2"/>
              </a:pPr>
              <a:r>
                <a:rPr lang="en-US" sz="2000" dirty="0">
                  <a:latin typeface="Arial"/>
                </a:rPr>
                <a:t>Find a good chain of anchors</a:t>
              </a:r>
            </a:p>
          </p:txBody>
        </p:sp>
        <p:sp>
          <p:nvSpPr>
            <p:cNvPr id="628749" name="Text Box 13"/>
            <p:cNvSpPr txBox="1">
              <a:spLocks noChangeArrowheads="1"/>
            </p:cNvSpPr>
            <p:nvPr/>
          </p:nvSpPr>
          <p:spPr bwMode="auto">
            <a:xfrm>
              <a:off x="6346013" y="3937337"/>
              <a:ext cx="2818931" cy="101566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sm"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marL="457200" indent="-457200">
                <a:buFontTx/>
                <a:buAutoNum type="arabicPeriod" startAt="3"/>
              </a:pPr>
              <a:r>
                <a:rPr lang="en-US" sz="2000" dirty="0">
                  <a:latin typeface="Arial"/>
                </a:rPr>
                <a:t>Fill in with standard but constrained alignment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7C6E-D3E3-A742-B5AC-82224CF04B44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28743" name="Text Box 7"/>
          <p:cNvSpPr txBox="1">
            <a:spLocks noChangeArrowheads="1"/>
          </p:cNvSpPr>
          <p:nvPr/>
        </p:nvSpPr>
        <p:spPr bwMode="auto">
          <a:xfrm rot="16200000">
            <a:off x="7529047" y="1937720"/>
            <a:ext cx="2964017" cy="307777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err="1">
                <a:solidFill>
                  <a:schemeClr val="tx2"/>
                </a:solidFill>
              </a:rPr>
              <a:t>Brudno</a:t>
            </a:r>
            <a:r>
              <a:rPr lang="en-US" sz="1400" dirty="0">
                <a:solidFill>
                  <a:schemeClr val="tx2"/>
                </a:solidFill>
              </a:rPr>
              <a:t> et al.  </a:t>
            </a:r>
            <a:r>
              <a:rPr lang="en-US" sz="1400" i="1" dirty="0">
                <a:solidFill>
                  <a:schemeClr val="tx2"/>
                </a:solidFill>
              </a:rPr>
              <a:t>Genome Research</a:t>
            </a:r>
            <a:r>
              <a:rPr lang="en-US" sz="1400" dirty="0">
                <a:solidFill>
                  <a:schemeClr val="tx2"/>
                </a:solidFill>
              </a:rPr>
              <a:t>, 2003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8912" y="4495800"/>
            <a:ext cx="9144000" cy="1396663"/>
            <a:chOff x="-38912" y="5029200"/>
            <a:chExt cx="9144000" cy="1396663"/>
          </a:xfrm>
        </p:grpSpPr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951688" y="5410200"/>
              <a:ext cx="2667000" cy="70788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sm"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marL="457200" indent="-457200">
                <a:buFontTx/>
                <a:buAutoNum type="arabicPeriod"/>
              </a:pPr>
              <a:r>
                <a:rPr lang="en-US" sz="2000" dirty="0">
                  <a:solidFill>
                    <a:schemeClr val="tx2"/>
                  </a:solidFill>
                  <a:latin typeface="Arial"/>
                </a:rPr>
                <a:t>Suffix trees to obtain MUMs</a:t>
              </a: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3602813" y="5410200"/>
              <a:ext cx="2759075" cy="101566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sm"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marL="457200" indent="-457200">
                <a:buFontTx/>
                <a:buAutoNum type="arabicPeriod" startAt="2"/>
              </a:pPr>
              <a:r>
                <a:rPr lang="en-US" sz="2000" dirty="0">
                  <a:solidFill>
                    <a:schemeClr val="tx2"/>
                  </a:solidFill>
                  <a:latin typeface="Arial"/>
                </a:rPr>
                <a:t>Longest Increasing Subsequence</a:t>
              </a:r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6346013" y="5410200"/>
              <a:ext cx="2759075" cy="101566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457200" indent="-457200">
                <a:buFontTx/>
                <a:buAutoNum type="arabicPeriod" startAt="3"/>
              </a:pPr>
              <a:r>
                <a:rPr lang="en-US" sz="2000" dirty="0">
                  <a:solidFill>
                    <a:schemeClr val="tx2"/>
                  </a:solidFill>
                  <a:latin typeface="Arial"/>
                </a:rPr>
                <a:t>Smith-Waterman, recursive </a:t>
              </a:r>
              <a:r>
                <a:rPr lang="en-US" sz="2000" dirty="0" err="1">
                  <a:solidFill>
                    <a:schemeClr val="tx2"/>
                  </a:solidFill>
                  <a:latin typeface="Arial"/>
                </a:rPr>
                <a:t>MUMmer</a:t>
              </a:r>
              <a:endParaRPr lang="en-US" sz="2000" dirty="0">
                <a:solidFill>
                  <a:schemeClr val="tx2"/>
                </a:solidFill>
                <a:latin typeface="Arial"/>
              </a:endParaRPr>
            </a:p>
          </p:txBody>
        </p:sp>
        <p:sp>
          <p:nvSpPr>
            <p:cNvPr id="19" name="Text Box 11"/>
            <p:cNvSpPr txBox="1">
              <a:spLocks noChangeArrowheads="1"/>
            </p:cNvSpPr>
            <p:nvPr/>
          </p:nvSpPr>
          <p:spPr bwMode="auto">
            <a:xfrm>
              <a:off x="-38912" y="5029200"/>
              <a:ext cx="1828800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sm"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b="1" dirty="0" err="1">
                  <a:solidFill>
                    <a:schemeClr val="tx2"/>
                  </a:solidFill>
                  <a:latin typeface="Arial"/>
                </a:rPr>
                <a:t>MUMmer</a:t>
              </a:r>
              <a:endParaRPr lang="en-US" sz="2000" b="1" dirty="0">
                <a:solidFill>
                  <a:schemeClr val="tx2"/>
                </a:solidFill>
                <a:latin typeface="Arial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-34725" y="5631982"/>
            <a:ext cx="9144000" cy="1088886"/>
            <a:chOff x="-34725" y="6144161"/>
            <a:chExt cx="9144000" cy="1088886"/>
          </a:xfrm>
        </p:grpSpPr>
        <p:sp>
          <p:nvSpPr>
            <p:cNvPr id="20" name="Text Box 11"/>
            <p:cNvSpPr txBox="1">
              <a:spLocks noChangeArrowheads="1"/>
            </p:cNvSpPr>
            <p:nvPr/>
          </p:nvSpPr>
          <p:spPr bwMode="auto">
            <a:xfrm>
              <a:off x="955875" y="6525161"/>
              <a:ext cx="2667000" cy="70788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sm"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marL="457200" indent="-457200">
                <a:buFontTx/>
                <a:buAutoNum type="arabicPeriod"/>
              </a:pPr>
              <a:r>
                <a:rPr lang="en-US" sz="2000" dirty="0">
                  <a:solidFill>
                    <a:schemeClr val="tx2"/>
                  </a:solidFill>
                  <a:latin typeface="Arial"/>
                </a:rPr>
                <a:t>k-</a:t>
              </a:r>
              <a:r>
                <a:rPr lang="en-US" sz="2000" dirty="0" err="1">
                  <a:solidFill>
                    <a:schemeClr val="tx2"/>
                  </a:solidFill>
                  <a:latin typeface="Arial"/>
                </a:rPr>
                <a:t>mer</a:t>
              </a:r>
              <a:r>
                <a:rPr lang="en-US" sz="2000" dirty="0">
                  <a:solidFill>
                    <a:schemeClr val="tx2"/>
                  </a:solidFill>
                  <a:latin typeface="Arial"/>
                </a:rPr>
                <a:t> </a:t>
              </a:r>
              <a:r>
                <a:rPr lang="en-US" sz="2000" dirty="0" err="1">
                  <a:solidFill>
                    <a:schemeClr val="tx2"/>
                  </a:solidFill>
                  <a:latin typeface="Arial"/>
                </a:rPr>
                <a:t>trie</a:t>
              </a:r>
              <a:r>
                <a:rPr lang="en-US" sz="2000" dirty="0">
                  <a:solidFill>
                    <a:schemeClr val="tx2"/>
                  </a:solidFill>
                  <a:latin typeface="Arial"/>
                </a:rPr>
                <a:t> to obtain seeds</a:t>
              </a:r>
            </a:p>
          </p:txBody>
        </p:sp>
        <p:sp>
          <p:nvSpPr>
            <p:cNvPr id="21" name="Text Box 12"/>
            <p:cNvSpPr txBox="1">
              <a:spLocks noChangeArrowheads="1"/>
            </p:cNvSpPr>
            <p:nvPr/>
          </p:nvSpPr>
          <p:spPr bwMode="auto">
            <a:xfrm>
              <a:off x="3607000" y="6525161"/>
              <a:ext cx="2759075" cy="70788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sm"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marL="457200" indent="-457200">
                <a:buFontTx/>
                <a:buAutoNum type="arabicPeriod" startAt="2"/>
              </a:pPr>
              <a:r>
                <a:rPr lang="en-US" sz="2000" dirty="0">
                  <a:solidFill>
                    <a:schemeClr val="tx2"/>
                  </a:solidFill>
                  <a:latin typeface="Arial"/>
                </a:rPr>
                <a:t>Sparse dynamic programming</a:t>
              </a:r>
            </a:p>
          </p:txBody>
        </p:sp>
        <p:sp>
          <p:nvSpPr>
            <p:cNvPr id="22" name="Text Box 13"/>
            <p:cNvSpPr txBox="1">
              <a:spLocks noChangeArrowheads="1"/>
            </p:cNvSpPr>
            <p:nvPr/>
          </p:nvSpPr>
          <p:spPr bwMode="auto">
            <a:xfrm>
              <a:off x="6350200" y="6525161"/>
              <a:ext cx="2759075" cy="70788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marL="457200" indent="-457200">
                <a:buFontTx/>
                <a:buAutoNum type="arabicPeriod" startAt="3"/>
              </a:pPr>
              <a:r>
                <a:rPr lang="en-US" sz="2000" dirty="0">
                  <a:solidFill>
                    <a:schemeClr val="tx2"/>
                  </a:solidFill>
                  <a:latin typeface="Arial"/>
                </a:rPr>
                <a:t>Dynamic programming</a:t>
              </a:r>
            </a:p>
          </p:txBody>
        </p:sp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-34725" y="6144161"/>
              <a:ext cx="1828800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lg" len="sm"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  <a:latin typeface="Arial"/>
                </a:rPr>
                <a:t>LAGAN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4416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914400"/>
          </a:xfrm>
        </p:spPr>
        <p:txBody>
          <a:bodyPr/>
          <a:lstStyle/>
          <a:p>
            <a:r>
              <a:rPr lang="en-US" sz="4000" dirty="0"/>
              <a:t>The LAGAN Method</a:t>
            </a:r>
            <a:br>
              <a:rPr lang="en-US" sz="4000" dirty="0"/>
            </a:br>
            <a:r>
              <a:rPr lang="en-US" sz="2000" dirty="0" err="1"/>
              <a:t>Brudno</a:t>
            </a:r>
            <a:r>
              <a:rPr lang="en-US" sz="2000" dirty="0"/>
              <a:t> et al., </a:t>
            </a:r>
            <a:r>
              <a:rPr lang="en-US" sz="2000" i="1" dirty="0"/>
              <a:t>Genome Research</a:t>
            </a:r>
            <a:r>
              <a:rPr lang="en-US" sz="2000" dirty="0"/>
              <a:t>, 2003</a:t>
            </a:r>
            <a:br>
              <a:rPr lang="en-US" sz="32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763000" cy="4114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Given: genomes </a:t>
            </a:r>
            <a:r>
              <a:rPr lang="en-US" sz="2000" i="1" dirty="0"/>
              <a:t>A</a:t>
            </a:r>
            <a:r>
              <a:rPr lang="en-US" sz="2000" dirty="0"/>
              <a:t> and </a:t>
            </a:r>
            <a:r>
              <a:rPr lang="en-US" sz="2000" i="1" dirty="0"/>
              <a:t>B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i="1" dirty="0"/>
              <a:t>anchors</a:t>
            </a:r>
            <a:r>
              <a:rPr lang="en-US" sz="2000" dirty="0"/>
              <a:t> = </a:t>
            </a:r>
            <a:r>
              <a:rPr lang="en-US" sz="2000" dirty="0" err="1">
                <a:solidFill>
                  <a:schemeClr val="tx2"/>
                </a:solidFill>
                <a:latin typeface="Arial" pitchFamily="-111" charset="0"/>
              </a:rPr>
              <a:t>find_anchors</a:t>
            </a:r>
            <a:r>
              <a:rPr lang="en-US" sz="2000" dirty="0" err="1">
                <a:solidFill>
                  <a:schemeClr val="tx2"/>
                </a:solidFill>
                <a:latin typeface="Arial Unicode MS" pitchFamily="-111" charset="0"/>
              </a:rPr>
              <a:t>(</a:t>
            </a:r>
            <a:r>
              <a:rPr lang="en-US" sz="2000" dirty="0" err="1"/>
              <a:t>A</a:t>
            </a:r>
            <a:r>
              <a:rPr lang="en-US" sz="2000" dirty="0"/>
              <a:t>, B</a:t>
            </a:r>
            <a:r>
              <a:rPr lang="en-US" sz="2000" dirty="0">
                <a:solidFill>
                  <a:schemeClr val="tx2"/>
                </a:solidFill>
                <a:latin typeface="Arial Unicode MS" pitchFamily="-111" charset="0"/>
              </a:rPr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dirty="0">
                <a:solidFill>
                  <a:schemeClr val="tx2"/>
                </a:solidFill>
                <a:latin typeface="Arial Unicode MS" pitchFamily="-111" charset="0"/>
              </a:rPr>
              <a:t>step 3</a:t>
            </a:r>
            <a:r>
              <a:rPr lang="en-US" sz="2000" dirty="0"/>
              <a:t>: finish global alignment with DP constrained by </a:t>
            </a:r>
            <a:r>
              <a:rPr lang="en-US" sz="2000" i="1" dirty="0"/>
              <a:t>anchors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20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err="1">
                <a:solidFill>
                  <a:schemeClr val="tx2"/>
                </a:solidFill>
                <a:latin typeface="Arial" pitchFamily="-111" charset="0"/>
              </a:rPr>
              <a:t>find_anchors</a:t>
            </a:r>
            <a:r>
              <a:rPr lang="en-US" sz="2000" dirty="0" err="1">
                <a:solidFill>
                  <a:schemeClr val="tx2"/>
                </a:solidFill>
                <a:latin typeface="Arial Unicode MS" pitchFamily="-111" charset="0"/>
              </a:rPr>
              <a:t>(A</a:t>
            </a:r>
            <a:r>
              <a:rPr lang="en-US" sz="2000" dirty="0">
                <a:solidFill>
                  <a:schemeClr val="tx2"/>
                </a:solidFill>
                <a:latin typeface="Arial Unicode MS" pitchFamily="-111" charset="0"/>
              </a:rPr>
              <a:t>, B)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	 </a:t>
            </a:r>
            <a:r>
              <a:rPr lang="en-US" sz="2000" dirty="0">
                <a:solidFill>
                  <a:schemeClr val="tx2"/>
                </a:solidFill>
                <a:latin typeface="Arial Unicode MS" pitchFamily="-111" charset="0"/>
              </a:rPr>
              <a:t>step 1</a:t>
            </a:r>
            <a:r>
              <a:rPr lang="en-US" sz="2000" dirty="0"/>
              <a:t>: find local alignments by matching, chaining </a:t>
            </a:r>
            <a:r>
              <a:rPr lang="en-US" sz="2000" i="1" dirty="0" err="1"/>
              <a:t>k</a:t>
            </a:r>
            <a:r>
              <a:rPr lang="en-US" sz="2000" dirty="0" err="1"/>
              <a:t>-mer</a:t>
            </a:r>
            <a:r>
              <a:rPr lang="en-US" sz="2000" dirty="0"/>
              <a:t> seeds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	 </a:t>
            </a:r>
            <a:r>
              <a:rPr lang="en-US" sz="2000" dirty="0">
                <a:solidFill>
                  <a:schemeClr val="tx2"/>
                </a:solidFill>
                <a:latin typeface="Arial Unicode MS" pitchFamily="-111" charset="0"/>
              </a:rPr>
              <a:t>step 2</a:t>
            </a:r>
            <a:r>
              <a:rPr lang="en-US" sz="2000" dirty="0"/>
              <a:t>: </a:t>
            </a:r>
            <a:r>
              <a:rPr lang="en-US" sz="2000" i="1" dirty="0"/>
              <a:t>anchors</a:t>
            </a:r>
            <a:r>
              <a:rPr lang="en-US" sz="2000" dirty="0"/>
              <a:t> =  highest-weight sequence of local alignments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/>
              <a:t>	for each pair of adjacent anchors </a:t>
            </a:r>
            <a:r>
              <a:rPr lang="en-US" sz="2000" i="1" dirty="0"/>
              <a:t>a</a:t>
            </a:r>
            <a:r>
              <a:rPr lang="en-US" sz="2000" baseline="-25000" dirty="0"/>
              <a:t>1</a:t>
            </a:r>
            <a:r>
              <a:rPr lang="en-US" sz="2000" dirty="0"/>
              <a:t>, </a:t>
            </a:r>
            <a:r>
              <a:rPr lang="en-US" sz="2000" i="1" dirty="0"/>
              <a:t>a</a:t>
            </a:r>
            <a:r>
              <a:rPr lang="en-US" sz="2000" baseline="-25000" dirty="0"/>
              <a:t>2</a:t>
            </a:r>
            <a:r>
              <a:rPr lang="en-US" sz="2000" dirty="0"/>
              <a:t> in </a:t>
            </a:r>
            <a:r>
              <a:rPr lang="en-US" sz="2000" i="1" dirty="0"/>
              <a:t>anchors</a:t>
            </a:r>
            <a:endParaRPr lang="en-US" sz="2000" i="1" baseline="-250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dirty="0"/>
              <a:t>	if </a:t>
            </a:r>
            <a:r>
              <a:rPr lang="en-US" sz="2000" i="1" dirty="0"/>
              <a:t>a</a:t>
            </a:r>
            <a:r>
              <a:rPr lang="en-US" sz="2000" baseline="-25000" dirty="0"/>
              <a:t>1</a:t>
            </a:r>
            <a:r>
              <a:rPr lang="en-US" sz="2000" dirty="0"/>
              <a:t>, </a:t>
            </a:r>
            <a:r>
              <a:rPr lang="en-US" sz="2000" i="1" dirty="0"/>
              <a:t>a</a:t>
            </a:r>
            <a:r>
              <a:rPr lang="en-US" sz="2000" baseline="-25000" dirty="0"/>
              <a:t>2</a:t>
            </a:r>
            <a:r>
              <a:rPr lang="en-US" sz="2000" dirty="0"/>
              <a:t> are more than </a:t>
            </a:r>
            <a:r>
              <a:rPr lang="en-US" sz="2000" i="1" dirty="0" err="1"/>
              <a:t>d</a:t>
            </a:r>
            <a:r>
              <a:rPr lang="en-US" sz="2000" dirty="0"/>
              <a:t>  bases apart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dirty="0"/>
              <a:t>	  </a:t>
            </a:r>
            <a:r>
              <a:rPr lang="en-US" sz="2000" i="1" dirty="0"/>
              <a:t>A</a:t>
            </a:r>
            <a:r>
              <a:rPr lang="en-US" sz="2000" dirty="0"/>
              <a:t>’, </a:t>
            </a:r>
            <a:r>
              <a:rPr lang="en-US" sz="2000" i="1" dirty="0"/>
              <a:t>B</a:t>
            </a:r>
            <a:r>
              <a:rPr lang="en-US" sz="2000" dirty="0"/>
              <a:t>’ = sequences between </a:t>
            </a:r>
            <a:r>
              <a:rPr lang="en-US" sz="2000" i="1" dirty="0"/>
              <a:t>a</a:t>
            </a:r>
            <a:r>
              <a:rPr lang="en-US" sz="2000" baseline="-25000" dirty="0"/>
              <a:t>1</a:t>
            </a:r>
            <a:r>
              <a:rPr lang="en-US" sz="2000" dirty="0"/>
              <a:t>, </a:t>
            </a:r>
            <a:r>
              <a:rPr lang="en-US" sz="2000" i="1" dirty="0"/>
              <a:t>a</a:t>
            </a:r>
            <a:r>
              <a:rPr lang="en-US" sz="2000" baseline="-25000" dirty="0"/>
              <a:t>2</a:t>
            </a:r>
            <a:r>
              <a:rPr lang="en-US" sz="2000" dirty="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baseline="-25000" dirty="0"/>
              <a:t>		</a:t>
            </a:r>
            <a:r>
              <a:rPr lang="en-US" sz="2000" i="1" dirty="0"/>
              <a:t>sub-anchors</a:t>
            </a:r>
            <a:r>
              <a:rPr lang="en-US" sz="2000" dirty="0"/>
              <a:t> = </a:t>
            </a:r>
            <a:r>
              <a:rPr lang="en-US" sz="2000" dirty="0" err="1">
                <a:solidFill>
                  <a:schemeClr val="tx2"/>
                </a:solidFill>
                <a:latin typeface="Arial" pitchFamily="-111" charset="0"/>
              </a:rPr>
              <a:t>find_anchors</a:t>
            </a:r>
            <a:r>
              <a:rPr lang="en-US" sz="2000" dirty="0"/>
              <a:t>( </a:t>
            </a:r>
            <a:r>
              <a:rPr lang="en-US" sz="2000" i="1" dirty="0"/>
              <a:t>A’, B’</a:t>
            </a:r>
            <a:r>
              <a:rPr lang="en-US" sz="2000" dirty="0"/>
              <a:t> 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dirty="0"/>
              <a:t>		insert </a:t>
            </a:r>
            <a:r>
              <a:rPr lang="en-US" sz="2000" i="1" dirty="0"/>
              <a:t>sub-anchors</a:t>
            </a:r>
            <a:r>
              <a:rPr lang="en-US" sz="2000" dirty="0"/>
              <a:t> between </a:t>
            </a:r>
            <a:r>
              <a:rPr lang="en-US" sz="2000" i="1" dirty="0"/>
              <a:t>a</a:t>
            </a:r>
            <a:r>
              <a:rPr lang="en-US" sz="2000" baseline="-25000" dirty="0"/>
              <a:t>1</a:t>
            </a:r>
            <a:r>
              <a:rPr lang="en-US" sz="2000" dirty="0"/>
              <a:t>, </a:t>
            </a:r>
            <a:r>
              <a:rPr lang="en-US" sz="2000" i="1" dirty="0"/>
              <a:t>a</a:t>
            </a:r>
            <a:r>
              <a:rPr lang="en-US" sz="2000" baseline="-25000" dirty="0"/>
              <a:t>2</a:t>
            </a:r>
            <a:r>
              <a:rPr lang="en-US" sz="2000" dirty="0"/>
              <a:t>  in </a:t>
            </a:r>
            <a:r>
              <a:rPr lang="en-US" sz="2000" i="1" dirty="0"/>
              <a:t>anchors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 dirty="0"/>
              <a:t>return</a:t>
            </a:r>
            <a:r>
              <a:rPr lang="en-US" sz="2000" i="1" dirty="0"/>
              <a:t> anchors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42113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220200" cy="1143000"/>
          </a:xfrm>
        </p:spPr>
        <p:txBody>
          <a:bodyPr/>
          <a:lstStyle/>
          <a:p>
            <a:r>
              <a:rPr lang="en-US" sz="4000" dirty="0"/>
              <a:t>LAGAN: Three Main Steps</a:t>
            </a:r>
          </a:p>
        </p:txBody>
      </p:sp>
      <p:pic>
        <p:nvPicPr>
          <p:cNvPr id="628741" name="Picture 5" descr="alignment-oveview"/>
          <p:cNvPicPr>
            <a:picLocks noChangeAspect="1" noChangeArrowheads="1"/>
          </p:cNvPicPr>
          <p:nvPr/>
        </p:nvPicPr>
        <p:blipFill>
          <a:blip r:embed="rId3"/>
          <a:srcRect l="52438" r="4878" b="50104"/>
          <a:stretch>
            <a:fillRect/>
          </a:stretch>
        </p:blipFill>
        <p:spPr bwMode="auto">
          <a:xfrm>
            <a:off x="951688" y="1295400"/>
            <a:ext cx="2667000" cy="2286000"/>
          </a:xfrm>
          <a:prstGeom prst="rect">
            <a:avLst/>
          </a:prstGeom>
          <a:noFill/>
        </p:spPr>
      </p:pic>
      <p:sp>
        <p:nvSpPr>
          <p:cNvPr id="628747" name="Text Box 11"/>
          <p:cNvSpPr txBox="1">
            <a:spLocks noChangeArrowheads="1"/>
          </p:cNvSpPr>
          <p:nvPr/>
        </p:nvSpPr>
        <p:spPr bwMode="auto">
          <a:xfrm>
            <a:off x="951688" y="3937337"/>
            <a:ext cx="2667000" cy="10156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000" dirty="0">
                <a:latin typeface="Arial"/>
              </a:rPr>
              <a:t>Pattern matching to find seeds for global alignment</a:t>
            </a:r>
          </a:p>
        </p:txBody>
      </p:sp>
      <p:pic>
        <p:nvPicPr>
          <p:cNvPr id="628744" name="Picture 8" descr="alignment-oveview"/>
          <p:cNvPicPr>
            <a:picLocks noChangeAspect="1" noChangeArrowheads="1"/>
          </p:cNvPicPr>
          <p:nvPr/>
        </p:nvPicPr>
        <p:blipFill>
          <a:blip r:embed="rId3"/>
          <a:srcRect t="49896" r="59756"/>
          <a:stretch>
            <a:fillRect/>
          </a:stretch>
        </p:blipFill>
        <p:spPr bwMode="auto">
          <a:xfrm>
            <a:off x="3771088" y="1219200"/>
            <a:ext cx="2514600" cy="2295525"/>
          </a:xfrm>
          <a:prstGeom prst="rect">
            <a:avLst/>
          </a:prstGeom>
          <a:noFill/>
        </p:spPr>
      </p:pic>
      <p:sp>
        <p:nvSpPr>
          <p:cNvPr id="628748" name="Text Box 12"/>
          <p:cNvSpPr txBox="1">
            <a:spLocks noChangeArrowheads="1"/>
          </p:cNvSpPr>
          <p:nvPr/>
        </p:nvSpPr>
        <p:spPr bwMode="auto">
          <a:xfrm>
            <a:off x="3602813" y="3937337"/>
            <a:ext cx="2759075" cy="7016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>
              <a:buFontTx/>
              <a:buAutoNum type="arabicPeriod" startAt="2"/>
            </a:pPr>
            <a:r>
              <a:rPr lang="en-US" sz="2000" dirty="0">
                <a:latin typeface="Arial"/>
              </a:rPr>
              <a:t>Find a good chain of anchors</a:t>
            </a:r>
          </a:p>
        </p:txBody>
      </p:sp>
      <p:pic>
        <p:nvPicPr>
          <p:cNvPr id="628745" name="Picture 9" descr="alignment-oveview"/>
          <p:cNvPicPr>
            <a:picLocks noChangeAspect="1" noChangeArrowheads="1"/>
          </p:cNvPicPr>
          <p:nvPr/>
        </p:nvPicPr>
        <p:blipFill>
          <a:blip r:embed="rId3"/>
          <a:srcRect l="53659" t="49896" r="4878"/>
          <a:stretch>
            <a:fillRect/>
          </a:stretch>
        </p:blipFill>
        <p:spPr bwMode="auto">
          <a:xfrm>
            <a:off x="6361888" y="1219200"/>
            <a:ext cx="2590800" cy="2295525"/>
          </a:xfrm>
          <a:prstGeom prst="rect">
            <a:avLst/>
          </a:prstGeom>
          <a:noFill/>
        </p:spPr>
      </p:pic>
      <p:sp>
        <p:nvSpPr>
          <p:cNvPr id="628749" name="Text Box 13"/>
          <p:cNvSpPr txBox="1">
            <a:spLocks noChangeArrowheads="1"/>
          </p:cNvSpPr>
          <p:nvPr/>
        </p:nvSpPr>
        <p:spPr bwMode="auto">
          <a:xfrm>
            <a:off x="6346013" y="3937337"/>
            <a:ext cx="2818931" cy="10156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>
              <a:buFontTx/>
              <a:buAutoNum type="arabicPeriod" startAt="3"/>
            </a:pPr>
            <a:r>
              <a:rPr lang="en-US" sz="2000" dirty="0">
                <a:latin typeface="Arial"/>
              </a:rPr>
              <a:t>Fill in with standard but constrained alignment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7C6E-D3E3-A742-B5AC-82224CF04B4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28743" name="Text Box 7"/>
          <p:cNvSpPr txBox="1">
            <a:spLocks noChangeArrowheads="1"/>
          </p:cNvSpPr>
          <p:nvPr/>
        </p:nvSpPr>
        <p:spPr bwMode="auto">
          <a:xfrm rot="16200000">
            <a:off x="7529047" y="2242520"/>
            <a:ext cx="2964017" cy="307777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err="1">
                <a:solidFill>
                  <a:schemeClr val="tx2"/>
                </a:solidFill>
              </a:rPr>
              <a:t>Brudno</a:t>
            </a:r>
            <a:r>
              <a:rPr lang="en-US" sz="1400" dirty="0">
                <a:solidFill>
                  <a:schemeClr val="tx2"/>
                </a:solidFill>
              </a:rPr>
              <a:t> et al.  </a:t>
            </a:r>
            <a:r>
              <a:rPr lang="en-US" sz="1400" i="1" dirty="0">
                <a:solidFill>
                  <a:schemeClr val="tx2"/>
                </a:solidFill>
              </a:rPr>
              <a:t>Genome Research</a:t>
            </a:r>
            <a:r>
              <a:rPr lang="en-US" sz="1400" dirty="0">
                <a:solidFill>
                  <a:schemeClr val="tx2"/>
                </a:solidFill>
              </a:rPr>
              <a:t>, 2003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951688" y="5410200"/>
            <a:ext cx="2667000" cy="707886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Arial"/>
              </a:rPr>
              <a:t>Threaded tries to obtain seeds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3602813" y="5410200"/>
            <a:ext cx="2759075" cy="10156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>
              <a:buFontTx/>
              <a:buAutoNum type="arabicPeriod" startAt="2"/>
            </a:pPr>
            <a:r>
              <a:rPr lang="en-US" sz="2000" dirty="0">
                <a:solidFill>
                  <a:schemeClr val="tx2"/>
                </a:solidFill>
                <a:latin typeface="Arial"/>
              </a:rPr>
              <a:t>Sparse dynamic programming for chaining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346013" y="5410200"/>
            <a:ext cx="2759075" cy="10156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>
              <a:buFontTx/>
              <a:buAutoNum type="arabicPeriod" startAt="3"/>
            </a:pPr>
            <a:r>
              <a:rPr lang="en-US" sz="2000" dirty="0">
                <a:solidFill>
                  <a:schemeClr val="tx2"/>
                </a:solidFill>
                <a:latin typeface="Arial"/>
              </a:rPr>
              <a:t>Dynamic programming for gap filling</a:t>
            </a: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-38912" y="3562290"/>
            <a:ext cx="1828800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latin typeface="Arial"/>
              </a:rPr>
              <a:t>General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-38912" y="5029200"/>
            <a:ext cx="1828800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lg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Arial"/>
              </a:rPr>
              <a:t>LAGAN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618688" y="5410200"/>
            <a:ext cx="5238479" cy="1015663"/>
          </a:xfrm>
          <a:prstGeom prst="rect">
            <a:avLst/>
          </a:prstGeom>
          <a:solidFill>
            <a:srgbClr val="FFFFFF">
              <a:alpha val="80000"/>
            </a:srgbClr>
          </a:solidFill>
          <a:ln w="12700" cap="flat" cmpd="sng" algn="ctr">
            <a:noFill/>
            <a:prstDash val="solid"/>
            <a:round/>
            <a:headEnd type="none" w="lg" len="sm"/>
            <a:tailEnd type="none" w="lg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31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153400" cy="1143000"/>
          </a:xfrm>
        </p:spPr>
        <p:txBody>
          <a:bodyPr/>
          <a:lstStyle/>
          <a:p>
            <a:r>
              <a:rPr lang="en-US" sz="4000" dirty="0"/>
              <a:t>Step 1: Finding Seeds in LAGAN</a:t>
            </a:r>
          </a:p>
        </p:txBody>
      </p:sp>
      <p:sp>
        <p:nvSpPr>
          <p:cNvPr id="6389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01000" cy="1828800"/>
          </a:xfrm>
        </p:spPr>
        <p:txBody>
          <a:bodyPr/>
          <a:lstStyle/>
          <a:p>
            <a:r>
              <a:rPr lang="en-US" sz="2800" i="1" dirty="0"/>
              <a:t>Degenerate k-</a:t>
            </a:r>
            <a:r>
              <a:rPr lang="en-US" sz="2800" i="1" dirty="0" err="1"/>
              <a:t>mers</a:t>
            </a:r>
            <a:r>
              <a:rPr lang="en-US" sz="2800" dirty="0"/>
              <a:t>: matching </a:t>
            </a:r>
            <a:r>
              <a:rPr lang="en-US" sz="2800" i="1" dirty="0"/>
              <a:t>k</a:t>
            </a:r>
            <a:r>
              <a:rPr lang="en-US" sz="2800" dirty="0"/>
              <a:t>-long sequences with a small number of mismatches allowed </a:t>
            </a:r>
          </a:p>
          <a:p>
            <a:r>
              <a:rPr lang="en-US" sz="2800" dirty="0">
                <a:cs typeface="Arial"/>
              </a:rPr>
              <a:t>By default, LAGAN uses 10-mers and allows 1 mismatch</a:t>
            </a:r>
            <a:endParaRPr lang="en-US" sz="2800" b="1" dirty="0">
              <a:solidFill>
                <a:srgbClr val="006600"/>
              </a:solidFill>
              <a:cs typeface="Arial"/>
            </a:endParaRPr>
          </a:p>
          <a:p>
            <a:endParaRPr lang="en-US" sz="28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3190480" y="3962400"/>
            <a:ext cx="2839239" cy="838200"/>
            <a:chOff x="2895600" y="4495800"/>
            <a:chExt cx="2839239" cy="838200"/>
          </a:xfrm>
        </p:grpSpPr>
        <p:sp>
          <p:nvSpPr>
            <p:cNvPr id="11" name="Rectangle 10"/>
            <p:cNvSpPr/>
            <p:nvPr/>
          </p:nvSpPr>
          <p:spPr bwMode="auto">
            <a:xfrm>
              <a:off x="4191000" y="4572000"/>
              <a:ext cx="152400" cy="762000"/>
            </a:xfrm>
            <a:prstGeom prst="rect">
              <a:avLst/>
            </a:prstGeom>
            <a:solidFill>
              <a:srgbClr val="FFFF00">
                <a:alpha val="12000"/>
              </a:srgbClr>
            </a:solidFill>
            <a:ln w="12700" cap="flat" cmpd="sng" algn="ctr">
              <a:noFill/>
              <a:prstDash val="solid"/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1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95600" y="4495800"/>
              <a:ext cx="283923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solidFill>
                    <a:srgbClr val="006600"/>
                  </a:solidFill>
                </a:rPr>
                <a:t>cacg</a:t>
              </a:r>
              <a:r>
                <a:rPr lang="en-US" sz="2400" b="1" dirty="0">
                  <a:solidFill>
                    <a:srgbClr val="006600"/>
                  </a:solidFill>
                </a:rPr>
                <a:t> </a:t>
              </a:r>
              <a:r>
                <a:rPr lang="en-US" sz="2400" b="1" dirty="0" err="1">
                  <a:solidFill>
                    <a:srgbClr val="006600"/>
                  </a:solidFill>
                </a:rPr>
                <a:t>cgcgctacat</a:t>
              </a:r>
              <a:r>
                <a:rPr lang="en-US" sz="2400" b="1" dirty="0">
                  <a:solidFill>
                    <a:srgbClr val="006600"/>
                  </a:solidFill>
                </a:rPr>
                <a:t> acct</a:t>
              </a:r>
            </a:p>
            <a:p>
              <a:r>
                <a:rPr lang="en-US" sz="2400" b="1" dirty="0" err="1">
                  <a:solidFill>
                    <a:schemeClr val="tx2"/>
                  </a:solidFill>
                </a:rPr>
                <a:t>acta</a:t>
              </a:r>
              <a:r>
                <a:rPr lang="en-US" sz="2400" b="1" dirty="0">
                  <a:solidFill>
                    <a:schemeClr val="tx2"/>
                  </a:solidFill>
                </a:rPr>
                <a:t> </a:t>
              </a:r>
              <a:r>
                <a:rPr lang="en-US" sz="2400" b="1" dirty="0" err="1">
                  <a:solidFill>
                    <a:schemeClr val="tx2"/>
                  </a:solidFill>
                </a:rPr>
                <a:t>cgcggtacat</a:t>
              </a:r>
              <a:r>
                <a:rPr lang="en-US" sz="2400" b="1" dirty="0">
                  <a:solidFill>
                    <a:schemeClr val="tx2"/>
                  </a:solidFill>
                </a:rPr>
                <a:t> </a:t>
              </a:r>
              <a:r>
                <a:rPr lang="en-US" sz="2400" b="1" dirty="0" err="1">
                  <a:solidFill>
                    <a:schemeClr val="tx2"/>
                  </a:solidFill>
                </a:rPr>
                <a:t>cgta</a:t>
              </a:r>
              <a:endParaRPr lang="en-US" sz="2400" dirty="0">
                <a:solidFill>
                  <a:schemeClr val="tx2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581400" y="4572000"/>
              <a:ext cx="1447800" cy="762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lg" len="sm"/>
              <a:tailEnd type="none" w="lg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1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7C6E-D3E3-A742-B5AC-82224CF04B4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762000"/>
          </a:xfrm>
        </p:spPr>
        <p:txBody>
          <a:bodyPr/>
          <a:lstStyle/>
          <a:p>
            <a:r>
              <a:rPr lang="en-US" sz="4000" dirty="0"/>
              <a:t>Finding Seeds in LAGAN</a:t>
            </a:r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153400" cy="1143000"/>
          </a:xfrm>
        </p:spPr>
        <p:txBody>
          <a:bodyPr/>
          <a:lstStyle/>
          <a:p>
            <a:r>
              <a:rPr lang="en-US" sz="2400" dirty="0"/>
              <a:t>Example: a</a:t>
            </a:r>
            <a:r>
              <a:rPr lang="en-US" sz="2400" i="1" dirty="0"/>
              <a:t> </a:t>
            </a:r>
            <a:r>
              <a:rPr lang="en-US" sz="2400" i="1" dirty="0" err="1"/>
              <a:t>trie</a:t>
            </a:r>
            <a:r>
              <a:rPr lang="en-US" sz="2400" dirty="0"/>
              <a:t> to represent all 3-mers of the sequence </a:t>
            </a:r>
            <a:r>
              <a:rPr lang="en-US" sz="2400" b="1" dirty="0" err="1">
                <a:solidFill>
                  <a:srgbClr val="006600"/>
                </a:solidFill>
              </a:rPr>
              <a:t>gaaccgacct</a:t>
            </a:r>
            <a:endParaRPr lang="en-US" sz="2400" b="1" dirty="0">
              <a:solidFill>
                <a:srgbClr val="006600"/>
              </a:solidFill>
            </a:endParaRPr>
          </a:p>
          <a:p>
            <a:endParaRPr lang="en-US" sz="2400" dirty="0"/>
          </a:p>
          <a:p>
            <a:endParaRPr lang="en-US" sz="2400" dirty="0"/>
          </a:p>
        </p:txBody>
      </p:sp>
      <p:grpSp>
        <p:nvGrpSpPr>
          <p:cNvPr id="643173" name="Group 101"/>
          <p:cNvGrpSpPr>
            <a:grpSpLocks/>
          </p:cNvGrpSpPr>
          <p:nvPr/>
        </p:nvGrpSpPr>
        <p:grpSpPr bwMode="auto">
          <a:xfrm>
            <a:off x="304800" y="1462088"/>
            <a:ext cx="8229600" cy="3871912"/>
            <a:chOff x="192" y="921"/>
            <a:chExt cx="5184" cy="2439"/>
          </a:xfrm>
        </p:grpSpPr>
        <p:sp>
          <p:nvSpPr>
            <p:cNvPr id="643083" name="Line 11"/>
            <p:cNvSpPr>
              <a:spLocks noChangeShapeType="1"/>
            </p:cNvSpPr>
            <p:nvPr/>
          </p:nvSpPr>
          <p:spPr bwMode="auto">
            <a:xfrm>
              <a:off x="2784" y="1113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084" name="Line 12"/>
            <p:cNvSpPr>
              <a:spLocks noChangeShapeType="1"/>
            </p:cNvSpPr>
            <p:nvPr/>
          </p:nvSpPr>
          <p:spPr bwMode="auto">
            <a:xfrm flipH="1">
              <a:off x="1056" y="1113"/>
              <a:ext cx="1632" cy="6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085" name="Line 13"/>
            <p:cNvSpPr>
              <a:spLocks noChangeShapeType="1"/>
            </p:cNvSpPr>
            <p:nvPr/>
          </p:nvSpPr>
          <p:spPr bwMode="auto">
            <a:xfrm>
              <a:off x="2736" y="1113"/>
              <a:ext cx="1776" cy="7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088" name="Oval 16"/>
            <p:cNvSpPr>
              <a:spLocks noChangeArrowheads="1"/>
            </p:cNvSpPr>
            <p:nvPr/>
          </p:nvSpPr>
          <p:spPr bwMode="auto">
            <a:xfrm>
              <a:off x="2640" y="921"/>
              <a:ext cx="288" cy="2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096" name="Text Box 24"/>
            <p:cNvSpPr txBox="1">
              <a:spLocks noChangeArrowheads="1"/>
            </p:cNvSpPr>
            <p:nvPr/>
          </p:nvSpPr>
          <p:spPr bwMode="auto">
            <a:xfrm>
              <a:off x="1632" y="1200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a</a:t>
              </a:r>
            </a:p>
          </p:txBody>
        </p:sp>
        <p:sp>
          <p:nvSpPr>
            <p:cNvPr id="643097" name="Text Box 25"/>
            <p:cNvSpPr txBox="1">
              <a:spLocks noChangeArrowheads="1"/>
            </p:cNvSpPr>
            <p:nvPr/>
          </p:nvSpPr>
          <p:spPr bwMode="auto">
            <a:xfrm>
              <a:off x="2789" y="1200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c</a:t>
              </a:r>
            </a:p>
          </p:txBody>
        </p:sp>
        <p:sp>
          <p:nvSpPr>
            <p:cNvPr id="643098" name="Text Box 26"/>
            <p:cNvSpPr txBox="1">
              <a:spLocks noChangeArrowheads="1"/>
            </p:cNvSpPr>
            <p:nvPr/>
          </p:nvSpPr>
          <p:spPr bwMode="auto">
            <a:xfrm>
              <a:off x="3691" y="1200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g</a:t>
              </a:r>
            </a:p>
          </p:txBody>
        </p:sp>
        <p:sp>
          <p:nvSpPr>
            <p:cNvPr id="643140" name="Line 68"/>
            <p:cNvSpPr>
              <a:spLocks noChangeShapeType="1"/>
            </p:cNvSpPr>
            <p:nvPr/>
          </p:nvSpPr>
          <p:spPr bwMode="auto">
            <a:xfrm flipH="1">
              <a:off x="432" y="1824"/>
              <a:ext cx="624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141" name="Line 69"/>
            <p:cNvSpPr>
              <a:spLocks noChangeShapeType="1"/>
            </p:cNvSpPr>
            <p:nvPr/>
          </p:nvSpPr>
          <p:spPr bwMode="auto">
            <a:xfrm>
              <a:off x="1056" y="1824"/>
              <a:ext cx="624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142" name="Line 70"/>
            <p:cNvSpPr>
              <a:spLocks noChangeShapeType="1"/>
            </p:cNvSpPr>
            <p:nvPr/>
          </p:nvSpPr>
          <p:spPr bwMode="auto">
            <a:xfrm>
              <a:off x="2784" y="1824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143" name="Line 71"/>
            <p:cNvSpPr>
              <a:spLocks noChangeShapeType="1"/>
            </p:cNvSpPr>
            <p:nvPr/>
          </p:nvSpPr>
          <p:spPr bwMode="auto">
            <a:xfrm>
              <a:off x="2784" y="1776"/>
              <a:ext cx="1200" cy="7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144" name="Line 72"/>
            <p:cNvSpPr>
              <a:spLocks noChangeShapeType="1"/>
            </p:cNvSpPr>
            <p:nvPr/>
          </p:nvSpPr>
          <p:spPr bwMode="auto">
            <a:xfrm>
              <a:off x="4512" y="1776"/>
              <a:ext cx="624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145" name="Line 73"/>
            <p:cNvSpPr>
              <a:spLocks noChangeShapeType="1"/>
            </p:cNvSpPr>
            <p:nvPr/>
          </p:nvSpPr>
          <p:spPr bwMode="auto">
            <a:xfrm flipH="1">
              <a:off x="384" y="2496"/>
              <a:ext cx="48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146" name="Line 74"/>
            <p:cNvSpPr>
              <a:spLocks noChangeShapeType="1"/>
            </p:cNvSpPr>
            <p:nvPr/>
          </p:nvSpPr>
          <p:spPr bwMode="auto">
            <a:xfrm flipH="1">
              <a:off x="1152" y="2496"/>
              <a:ext cx="480" cy="7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147" name="Line 75"/>
            <p:cNvSpPr>
              <a:spLocks noChangeShapeType="1"/>
            </p:cNvSpPr>
            <p:nvPr/>
          </p:nvSpPr>
          <p:spPr bwMode="auto">
            <a:xfrm flipH="1">
              <a:off x="1920" y="2496"/>
              <a:ext cx="864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148" name="Line 76"/>
            <p:cNvSpPr>
              <a:spLocks noChangeShapeType="1"/>
            </p:cNvSpPr>
            <p:nvPr/>
          </p:nvSpPr>
          <p:spPr bwMode="auto">
            <a:xfrm>
              <a:off x="2784" y="249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149" name="Line 77"/>
            <p:cNvSpPr>
              <a:spLocks noChangeShapeType="1"/>
            </p:cNvSpPr>
            <p:nvPr/>
          </p:nvSpPr>
          <p:spPr bwMode="auto">
            <a:xfrm flipH="1">
              <a:off x="3552" y="2544"/>
              <a:ext cx="384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150" name="Line 78"/>
            <p:cNvSpPr>
              <a:spLocks noChangeShapeType="1"/>
            </p:cNvSpPr>
            <p:nvPr/>
          </p:nvSpPr>
          <p:spPr bwMode="auto">
            <a:xfrm flipH="1">
              <a:off x="4320" y="2496"/>
              <a:ext cx="768" cy="7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151" name="Line 79"/>
            <p:cNvSpPr>
              <a:spLocks noChangeShapeType="1"/>
            </p:cNvSpPr>
            <p:nvPr/>
          </p:nvSpPr>
          <p:spPr bwMode="auto">
            <a:xfrm>
              <a:off x="5088" y="2496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43139" name="Group 67"/>
            <p:cNvGrpSpPr>
              <a:grpSpLocks/>
            </p:cNvGrpSpPr>
            <p:nvPr/>
          </p:nvGrpSpPr>
          <p:grpSpPr bwMode="auto">
            <a:xfrm>
              <a:off x="936" y="1638"/>
              <a:ext cx="3696" cy="288"/>
              <a:chOff x="768" y="1872"/>
              <a:chExt cx="3696" cy="288"/>
            </a:xfrm>
          </p:grpSpPr>
          <p:sp>
            <p:nvSpPr>
              <p:cNvPr id="643109" name="Oval 37"/>
              <p:cNvSpPr>
                <a:spLocks noChangeArrowheads="1"/>
              </p:cNvSpPr>
              <p:nvPr/>
            </p:nvSpPr>
            <p:spPr bwMode="auto">
              <a:xfrm>
                <a:off x="768" y="1872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119" name="Oval 47"/>
              <p:cNvSpPr>
                <a:spLocks noChangeArrowheads="1"/>
              </p:cNvSpPr>
              <p:nvPr/>
            </p:nvSpPr>
            <p:spPr bwMode="auto">
              <a:xfrm>
                <a:off x="2472" y="1872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120" name="Oval 48"/>
              <p:cNvSpPr>
                <a:spLocks noChangeArrowheads="1"/>
              </p:cNvSpPr>
              <p:nvPr/>
            </p:nvSpPr>
            <p:spPr bwMode="auto">
              <a:xfrm>
                <a:off x="4176" y="1872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3138" name="Group 66"/>
            <p:cNvGrpSpPr>
              <a:grpSpLocks/>
            </p:cNvGrpSpPr>
            <p:nvPr/>
          </p:nvGrpSpPr>
          <p:grpSpPr bwMode="auto">
            <a:xfrm>
              <a:off x="312" y="2355"/>
              <a:ext cx="4944" cy="288"/>
              <a:chOff x="288" y="2688"/>
              <a:chExt cx="4944" cy="288"/>
            </a:xfrm>
          </p:grpSpPr>
          <p:sp>
            <p:nvSpPr>
              <p:cNvPr id="643121" name="Oval 49"/>
              <p:cNvSpPr>
                <a:spLocks noChangeArrowheads="1"/>
              </p:cNvSpPr>
              <p:nvPr/>
            </p:nvSpPr>
            <p:spPr bwMode="auto">
              <a:xfrm>
                <a:off x="288" y="268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122" name="Oval 50"/>
              <p:cNvSpPr>
                <a:spLocks noChangeArrowheads="1"/>
              </p:cNvSpPr>
              <p:nvPr/>
            </p:nvSpPr>
            <p:spPr bwMode="auto">
              <a:xfrm>
                <a:off x="1452" y="268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123" name="Oval 51"/>
              <p:cNvSpPr>
                <a:spLocks noChangeArrowheads="1"/>
              </p:cNvSpPr>
              <p:nvPr/>
            </p:nvSpPr>
            <p:spPr bwMode="auto">
              <a:xfrm>
                <a:off x="2616" y="268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124" name="Oval 52"/>
              <p:cNvSpPr>
                <a:spLocks noChangeArrowheads="1"/>
              </p:cNvSpPr>
              <p:nvPr/>
            </p:nvSpPr>
            <p:spPr bwMode="auto">
              <a:xfrm>
                <a:off x="3780" y="268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125" name="Oval 53"/>
              <p:cNvSpPr>
                <a:spLocks noChangeArrowheads="1"/>
              </p:cNvSpPr>
              <p:nvPr/>
            </p:nvSpPr>
            <p:spPr bwMode="auto">
              <a:xfrm>
                <a:off x="4944" y="2688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3137" name="Group 65"/>
            <p:cNvGrpSpPr>
              <a:grpSpLocks/>
            </p:cNvGrpSpPr>
            <p:nvPr/>
          </p:nvGrpSpPr>
          <p:grpSpPr bwMode="auto">
            <a:xfrm>
              <a:off x="192" y="3072"/>
              <a:ext cx="5184" cy="288"/>
              <a:chOff x="192" y="3552"/>
              <a:chExt cx="5184" cy="288"/>
            </a:xfrm>
          </p:grpSpPr>
          <p:sp>
            <p:nvSpPr>
              <p:cNvPr id="643093" name="Rectangle 21"/>
              <p:cNvSpPr>
                <a:spLocks noChangeArrowheads="1"/>
              </p:cNvSpPr>
              <p:nvPr/>
            </p:nvSpPr>
            <p:spPr bwMode="auto">
              <a:xfrm>
                <a:off x="192" y="3552"/>
                <a:ext cx="480" cy="28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131" name="Rectangle 59"/>
              <p:cNvSpPr>
                <a:spLocks noChangeArrowheads="1"/>
              </p:cNvSpPr>
              <p:nvPr/>
            </p:nvSpPr>
            <p:spPr bwMode="auto">
              <a:xfrm>
                <a:off x="976" y="3552"/>
                <a:ext cx="480" cy="28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132" name="Rectangle 60"/>
              <p:cNvSpPr>
                <a:spLocks noChangeArrowheads="1"/>
              </p:cNvSpPr>
              <p:nvPr/>
            </p:nvSpPr>
            <p:spPr bwMode="auto">
              <a:xfrm>
                <a:off x="1760" y="3552"/>
                <a:ext cx="480" cy="28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133" name="Rectangle 61"/>
              <p:cNvSpPr>
                <a:spLocks noChangeArrowheads="1"/>
              </p:cNvSpPr>
              <p:nvPr/>
            </p:nvSpPr>
            <p:spPr bwMode="auto">
              <a:xfrm>
                <a:off x="2544" y="3552"/>
                <a:ext cx="480" cy="28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134" name="Rectangle 62"/>
              <p:cNvSpPr>
                <a:spLocks noChangeArrowheads="1"/>
              </p:cNvSpPr>
              <p:nvPr/>
            </p:nvSpPr>
            <p:spPr bwMode="auto">
              <a:xfrm>
                <a:off x="3328" y="3552"/>
                <a:ext cx="480" cy="28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135" name="Rectangle 63"/>
              <p:cNvSpPr>
                <a:spLocks noChangeArrowheads="1"/>
              </p:cNvSpPr>
              <p:nvPr/>
            </p:nvSpPr>
            <p:spPr bwMode="auto">
              <a:xfrm>
                <a:off x="4112" y="3552"/>
                <a:ext cx="480" cy="28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136" name="Rectangle 64"/>
              <p:cNvSpPr>
                <a:spLocks noChangeArrowheads="1"/>
              </p:cNvSpPr>
              <p:nvPr/>
            </p:nvSpPr>
            <p:spPr bwMode="auto">
              <a:xfrm>
                <a:off x="4896" y="3552"/>
                <a:ext cx="480" cy="288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 type="none" w="lg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43106" name="Text Box 34"/>
            <p:cNvSpPr txBox="1">
              <a:spLocks noChangeArrowheads="1"/>
            </p:cNvSpPr>
            <p:nvPr/>
          </p:nvSpPr>
          <p:spPr bwMode="auto">
            <a:xfrm>
              <a:off x="1036" y="3072"/>
              <a:ext cx="35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006600"/>
                  </a:solidFill>
                </a:rPr>
                <a:t>3, 7</a:t>
              </a:r>
            </a:p>
          </p:txBody>
        </p:sp>
        <p:sp>
          <p:nvSpPr>
            <p:cNvPr id="643153" name="Text Box 81"/>
            <p:cNvSpPr txBox="1">
              <a:spLocks noChangeArrowheads="1"/>
            </p:cNvSpPr>
            <p:nvPr/>
          </p:nvSpPr>
          <p:spPr bwMode="auto">
            <a:xfrm>
              <a:off x="332" y="3072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006600"/>
                  </a:solidFill>
                </a:rPr>
                <a:t>2</a:t>
              </a:r>
            </a:p>
          </p:txBody>
        </p:sp>
        <p:sp>
          <p:nvSpPr>
            <p:cNvPr id="643154" name="Text Box 82"/>
            <p:cNvSpPr txBox="1">
              <a:spLocks noChangeArrowheads="1"/>
            </p:cNvSpPr>
            <p:nvPr/>
          </p:nvSpPr>
          <p:spPr bwMode="auto">
            <a:xfrm>
              <a:off x="1920" y="3072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006600"/>
                  </a:solidFill>
                </a:rPr>
                <a:t>4</a:t>
              </a:r>
            </a:p>
          </p:txBody>
        </p:sp>
        <p:sp>
          <p:nvSpPr>
            <p:cNvPr id="643155" name="Text Box 83"/>
            <p:cNvSpPr txBox="1">
              <a:spLocks noChangeArrowheads="1"/>
            </p:cNvSpPr>
            <p:nvPr/>
          </p:nvSpPr>
          <p:spPr bwMode="auto">
            <a:xfrm>
              <a:off x="3456" y="3072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006600"/>
                  </a:solidFill>
                </a:rPr>
                <a:t>5</a:t>
              </a:r>
            </a:p>
          </p:txBody>
        </p:sp>
        <p:sp>
          <p:nvSpPr>
            <p:cNvPr id="643156" name="Text Box 84"/>
            <p:cNvSpPr txBox="1">
              <a:spLocks noChangeArrowheads="1"/>
            </p:cNvSpPr>
            <p:nvPr/>
          </p:nvSpPr>
          <p:spPr bwMode="auto">
            <a:xfrm>
              <a:off x="2688" y="3072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006600"/>
                  </a:solidFill>
                </a:rPr>
                <a:t>8</a:t>
              </a:r>
            </a:p>
          </p:txBody>
        </p:sp>
        <p:sp>
          <p:nvSpPr>
            <p:cNvPr id="643157" name="Text Box 85"/>
            <p:cNvSpPr txBox="1">
              <a:spLocks noChangeArrowheads="1"/>
            </p:cNvSpPr>
            <p:nvPr/>
          </p:nvSpPr>
          <p:spPr bwMode="auto">
            <a:xfrm>
              <a:off x="4268" y="3072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006600"/>
                  </a:solidFill>
                </a:rPr>
                <a:t>1</a:t>
              </a:r>
            </a:p>
          </p:txBody>
        </p:sp>
        <p:sp>
          <p:nvSpPr>
            <p:cNvPr id="643158" name="Text Box 86"/>
            <p:cNvSpPr txBox="1">
              <a:spLocks noChangeArrowheads="1"/>
            </p:cNvSpPr>
            <p:nvPr/>
          </p:nvSpPr>
          <p:spPr bwMode="auto">
            <a:xfrm>
              <a:off x="5036" y="3072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006600"/>
                  </a:solidFill>
                </a:rPr>
                <a:t>6</a:t>
              </a:r>
            </a:p>
          </p:txBody>
        </p:sp>
        <p:sp>
          <p:nvSpPr>
            <p:cNvPr id="643159" name="Text Box 87"/>
            <p:cNvSpPr txBox="1">
              <a:spLocks noChangeArrowheads="1"/>
            </p:cNvSpPr>
            <p:nvPr/>
          </p:nvSpPr>
          <p:spPr bwMode="auto">
            <a:xfrm>
              <a:off x="485" y="1996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a</a:t>
              </a:r>
            </a:p>
          </p:txBody>
        </p:sp>
        <p:sp>
          <p:nvSpPr>
            <p:cNvPr id="643160" name="Text Box 88"/>
            <p:cNvSpPr txBox="1">
              <a:spLocks noChangeArrowheads="1"/>
            </p:cNvSpPr>
            <p:nvPr/>
          </p:nvSpPr>
          <p:spPr bwMode="auto">
            <a:xfrm>
              <a:off x="1440" y="1996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c</a:t>
              </a:r>
            </a:p>
          </p:txBody>
        </p:sp>
        <p:sp>
          <p:nvSpPr>
            <p:cNvPr id="643161" name="Text Box 89"/>
            <p:cNvSpPr txBox="1">
              <a:spLocks noChangeArrowheads="1"/>
            </p:cNvSpPr>
            <p:nvPr/>
          </p:nvSpPr>
          <p:spPr bwMode="auto">
            <a:xfrm>
              <a:off x="2544" y="1996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c</a:t>
              </a:r>
            </a:p>
          </p:txBody>
        </p:sp>
        <p:sp>
          <p:nvSpPr>
            <p:cNvPr id="643162" name="Text Box 90"/>
            <p:cNvSpPr txBox="1">
              <a:spLocks noChangeArrowheads="1"/>
            </p:cNvSpPr>
            <p:nvPr/>
          </p:nvSpPr>
          <p:spPr bwMode="auto">
            <a:xfrm>
              <a:off x="3600" y="1996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g</a:t>
              </a:r>
            </a:p>
          </p:txBody>
        </p:sp>
        <p:sp>
          <p:nvSpPr>
            <p:cNvPr id="643163" name="Text Box 91"/>
            <p:cNvSpPr txBox="1">
              <a:spLocks noChangeArrowheads="1"/>
            </p:cNvSpPr>
            <p:nvPr/>
          </p:nvSpPr>
          <p:spPr bwMode="auto">
            <a:xfrm>
              <a:off x="4512" y="1996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a</a:t>
              </a:r>
            </a:p>
          </p:txBody>
        </p:sp>
        <p:sp>
          <p:nvSpPr>
            <p:cNvPr id="643164" name="Text Box 92"/>
            <p:cNvSpPr txBox="1">
              <a:spLocks noChangeArrowheads="1"/>
            </p:cNvSpPr>
            <p:nvPr/>
          </p:nvSpPr>
          <p:spPr bwMode="auto">
            <a:xfrm>
              <a:off x="432" y="2774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c</a:t>
              </a:r>
            </a:p>
          </p:txBody>
        </p:sp>
        <p:sp>
          <p:nvSpPr>
            <p:cNvPr id="643165" name="Text Box 93"/>
            <p:cNvSpPr txBox="1">
              <a:spLocks noChangeArrowheads="1"/>
            </p:cNvSpPr>
            <p:nvPr/>
          </p:nvSpPr>
          <p:spPr bwMode="auto">
            <a:xfrm>
              <a:off x="1056" y="2784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c</a:t>
              </a:r>
            </a:p>
          </p:txBody>
        </p:sp>
        <p:sp>
          <p:nvSpPr>
            <p:cNvPr id="643166" name="Text Box 94"/>
            <p:cNvSpPr txBox="1">
              <a:spLocks noChangeArrowheads="1"/>
            </p:cNvSpPr>
            <p:nvPr/>
          </p:nvSpPr>
          <p:spPr bwMode="auto">
            <a:xfrm>
              <a:off x="1925" y="2794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g</a:t>
              </a:r>
            </a:p>
          </p:txBody>
        </p:sp>
        <p:sp>
          <p:nvSpPr>
            <p:cNvPr id="643167" name="Text Box 95"/>
            <p:cNvSpPr txBox="1">
              <a:spLocks noChangeArrowheads="1"/>
            </p:cNvSpPr>
            <p:nvPr/>
          </p:nvSpPr>
          <p:spPr bwMode="auto">
            <a:xfrm>
              <a:off x="2828" y="2784"/>
              <a:ext cx="160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t</a:t>
              </a:r>
            </a:p>
          </p:txBody>
        </p:sp>
        <p:sp>
          <p:nvSpPr>
            <p:cNvPr id="643168" name="Text Box 96"/>
            <p:cNvSpPr txBox="1">
              <a:spLocks noChangeArrowheads="1"/>
            </p:cNvSpPr>
            <p:nvPr/>
          </p:nvSpPr>
          <p:spPr bwMode="auto">
            <a:xfrm>
              <a:off x="4272" y="2784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a</a:t>
              </a:r>
            </a:p>
          </p:txBody>
        </p:sp>
        <p:sp>
          <p:nvSpPr>
            <p:cNvPr id="643169" name="Text Box 97"/>
            <p:cNvSpPr txBox="1">
              <a:spLocks noChangeArrowheads="1"/>
            </p:cNvSpPr>
            <p:nvPr/>
          </p:nvSpPr>
          <p:spPr bwMode="auto">
            <a:xfrm>
              <a:off x="3440" y="2774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a</a:t>
              </a:r>
            </a:p>
          </p:txBody>
        </p:sp>
        <p:sp>
          <p:nvSpPr>
            <p:cNvPr id="643170" name="Text Box 98"/>
            <p:cNvSpPr txBox="1">
              <a:spLocks noChangeArrowheads="1"/>
            </p:cNvSpPr>
            <p:nvPr/>
          </p:nvSpPr>
          <p:spPr bwMode="auto">
            <a:xfrm>
              <a:off x="5184" y="2784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c</a:t>
              </a:r>
            </a:p>
          </p:txBody>
        </p:sp>
      </p:grpSp>
      <p:sp>
        <p:nvSpPr>
          <p:cNvPr id="643172" name="Rectangle 100"/>
          <p:cNvSpPr>
            <a:spLocks noChangeArrowheads="1"/>
          </p:cNvSpPr>
          <p:nvPr/>
        </p:nvSpPr>
        <p:spPr bwMode="auto">
          <a:xfrm>
            <a:off x="457200" y="54864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"/>
                <a:cs typeface="Arial"/>
              </a:rPr>
              <a:t>One sequence is used to build the </a:t>
            </a:r>
            <a:r>
              <a:rPr lang="en-US" sz="2400" dirty="0" err="1">
                <a:latin typeface="Arial"/>
                <a:cs typeface="Arial"/>
              </a:rPr>
              <a:t>trie</a:t>
            </a:r>
            <a:r>
              <a:rPr lang="en-US" sz="2400" dirty="0">
                <a:latin typeface="Arial"/>
                <a:cs typeface="Arial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"/>
                <a:cs typeface="Arial"/>
              </a:rPr>
              <a:t>The other sequence (the query) is “walked” through to find matching </a:t>
            </a:r>
            <a:r>
              <a:rPr lang="en-US" sz="2400" i="1" dirty="0">
                <a:latin typeface="Arial"/>
                <a:cs typeface="Arial"/>
              </a:rPr>
              <a:t>k</a:t>
            </a:r>
            <a:r>
              <a:rPr lang="en-US" sz="2400" dirty="0">
                <a:latin typeface="Arial"/>
                <a:cs typeface="Arial"/>
              </a:rPr>
              <a:t>-</a:t>
            </a:r>
            <a:r>
              <a:rPr lang="en-US" sz="2400" dirty="0" err="1">
                <a:latin typeface="Arial"/>
                <a:cs typeface="Arial"/>
              </a:rPr>
              <a:t>mers</a:t>
            </a:r>
            <a:r>
              <a:rPr lang="en-US" sz="2400" dirty="0">
                <a:latin typeface="Arial"/>
                <a:cs typeface="Arial"/>
              </a:rPr>
              <a:t> </a:t>
            </a:r>
            <a:endParaRPr lang="en-US" sz="2400" dirty="0">
              <a:solidFill>
                <a:srgbClr val="006600"/>
              </a:solidFill>
              <a:latin typeface="Arial"/>
              <a:cs typeface="Arial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dirty="0">
              <a:latin typeface="Arial"/>
              <a:cs typeface="Arial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dirty="0">
              <a:latin typeface="Arial"/>
              <a:cs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7C6E-D3E3-A742-B5AC-82224CF04B4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sz="4000" dirty="0"/>
              <a:t>Allowing Degenerate Matches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153400" cy="1143000"/>
          </a:xfrm>
        </p:spPr>
        <p:txBody>
          <a:bodyPr/>
          <a:lstStyle/>
          <a:p>
            <a:r>
              <a:rPr lang="en-US" sz="2400" dirty="0"/>
              <a:t>Suppose we’re allowing 1 base to mismatch in looking for matches to the 3-mer </a:t>
            </a:r>
            <a:r>
              <a:rPr lang="en-US" sz="2400" b="1" dirty="0" err="1">
                <a:solidFill>
                  <a:srgbClr val="006600"/>
                </a:solidFill>
              </a:rPr>
              <a:t>acc</a:t>
            </a:r>
            <a:r>
              <a:rPr lang="en-US" sz="2400" dirty="0"/>
              <a:t>; need to explore green nodes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648196" name="Line 4"/>
          <p:cNvSpPr>
            <a:spLocks noChangeShapeType="1"/>
          </p:cNvSpPr>
          <p:nvPr/>
        </p:nvSpPr>
        <p:spPr bwMode="auto">
          <a:xfrm>
            <a:off x="4419600" y="2147888"/>
            <a:ext cx="0" cy="9144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197" name="Line 5"/>
          <p:cNvSpPr>
            <a:spLocks noChangeShapeType="1"/>
          </p:cNvSpPr>
          <p:nvPr/>
        </p:nvSpPr>
        <p:spPr bwMode="auto">
          <a:xfrm flipH="1">
            <a:off x="1676400" y="2147888"/>
            <a:ext cx="2590800" cy="1052512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198" name="Line 6"/>
          <p:cNvSpPr>
            <a:spLocks noChangeShapeType="1"/>
          </p:cNvSpPr>
          <p:nvPr/>
        </p:nvSpPr>
        <p:spPr bwMode="auto">
          <a:xfrm>
            <a:off x="4343400" y="2147888"/>
            <a:ext cx="2819400" cy="1128712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199" name="Oval 7"/>
          <p:cNvSpPr>
            <a:spLocks noChangeArrowheads="1"/>
          </p:cNvSpPr>
          <p:nvPr/>
        </p:nvSpPr>
        <p:spPr bwMode="auto">
          <a:xfrm>
            <a:off x="4191000" y="1760538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FF00"/>
            </a:solidFill>
            <a:round/>
            <a:headEnd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00" name="Text Box 8"/>
          <p:cNvSpPr txBox="1">
            <a:spLocks noChangeArrowheads="1"/>
          </p:cNvSpPr>
          <p:nvPr/>
        </p:nvSpPr>
        <p:spPr bwMode="auto">
          <a:xfrm>
            <a:off x="2590800" y="2286000"/>
            <a:ext cx="29686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a</a:t>
            </a:r>
          </a:p>
        </p:txBody>
      </p:sp>
      <p:sp>
        <p:nvSpPr>
          <p:cNvPr id="648201" name="Text Box 9"/>
          <p:cNvSpPr txBox="1">
            <a:spLocks noChangeArrowheads="1"/>
          </p:cNvSpPr>
          <p:nvPr/>
        </p:nvSpPr>
        <p:spPr bwMode="auto">
          <a:xfrm>
            <a:off x="4427538" y="2286000"/>
            <a:ext cx="296862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c</a:t>
            </a:r>
          </a:p>
        </p:txBody>
      </p:sp>
      <p:sp>
        <p:nvSpPr>
          <p:cNvPr id="648202" name="Text Box 10"/>
          <p:cNvSpPr txBox="1">
            <a:spLocks noChangeArrowheads="1"/>
          </p:cNvSpPr>
          <p:nvPr/>
        </p:nvSpPr>
        <p:spPr bwMode="auto">
          <a:xfrm>
            <a:off x="5859463" y="2286000"/>
            <a:ext cx="311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g</a:t>
            </a:r>
          </a:p>
        </p:txBody>
      </p:sp>
      <p:sp>
        <p:nvSpPr>
          <p:cNvPr id="648203" name="Line 11"/>
          <p:cNvSpPr>
            <a:spLocks noChangeShapeType="1"/>
          </p:cNvSpPr>
          <p:nvPr/>
        </p:nvSpPr>
        <p:spPr bwMode="auto">
          <a:xfrm flipH="1">
            <a:off x="685800" y="3276600"/>
            <a:ext cx="990600" cy="1143000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04" name="Line 12"/>
          <p:cNvSpPr>
            <a:spLocks noChangeShapeType="1"/>
          </p:cNvSpPr>
          <p:nvPr/>
        </p:nvSpPr>
        <p:spPr bwMode="auto">
          <a:xfrm>
            <a:off x="1676400" y="3276600"/>
            <a:ext cx="990600" cy="1143000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05" name="Line 13"/>
          <p:cNvSpPr>
            <a:spLocks noChangeShapeType="1"/>
          </p:cNvSpPr>
          <p:nvPr/>
        </p:nvSpPr>
        <p:spPr bwMode="auto">
          <a:xfrm>
            <a:off x="4419600" y="3276600"/>
            <a:ext cx="0" cy="1143000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06" name="Line 14"/>
          <p:cNvSpPr>
            <a:spLocks noChangeShapeType="1"/>
          </p:cNvSpPr>
          <p:nvPr/>
        </p:nvSpPr>
        <p:spPr bwMode="auto">
          <a:xfrm>
            <a:off x="4419600" y="3200400"/>
            <a:ext cx="1905000" cy="1219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07" name="Line 15"/>
          <p:cNvSpPr>
            <a:spLocks noChangeShapeType="1"/>
          </p:cNvSpPr>
          <p:nvPr/>
        </p:nvSpPr>
        <p:spPr bwMode="auto">
          <a:xfrm>
            <a:off x="7162800" y="3200400"/>
            <a:ext cx="99060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08" name="Line 16"/>
          <p:cNvSpPr>
            <a:spLocks noChangeShapeType="1"/>
          </p:cNvSpPr>
          <p:nvPr/>
        </p:nvSpPr>
        <p:spPr bwMode="auto">
          <a:xfrm flipH="1">
            <a:off x="609600" y="4343400"/>
            <a:ext cx="76200" cy="1143000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09" name="Line 17"/>
          <p:cNvSpPr>
            <a:spLocks noChangeShapeType="1"/>
          </p:cNvSpPr>
          <p:nvPr/>
        </p:nvSpPr>
        <p:spPr bwMode="auto">
          <a:xfrm flipH="1">
            <a:off x="1828800" y="4343400"/>
            <a:ext cx="762000" cy="1219200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10" name="Line 18"/>
          <p:cNvSpPr>
            <a:spLocks noChangeShapeType="1"/>
          </p:cNvSpPr>
          <p:nvPr/>
        </p:nvSpPr>
        <p:spPr bwMode="auto">
          <a:xfrm flipH="1">
            <a:off x="3048000" y="4343400"/>
            <a:ext cx="137160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11" name="Line 19"/>
          <p:cNvSpPr>
            <a:spLocks noChangeShapeType="1"/>
          </p:cNvSpPr>
          <p:nvPr/>
        </p:nvSpPr>
        <p:spPr bwMode="auto">
          <a:xfrm>
            <a:off x="4419600" y="4343400"/>
            <a:ext cx="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12" name="Line 20"/>
          <p:cNvSpPr>
            <a:spLocks noChangeShapeType="1"/>
          </p:cNvSpPr>
          <p:nvPr/>
        </p:nvSpPr>
        <p:spPr bwMode="auto">
          <a:xfrm flipH="1">
            <a:off x="5638800" y="4419600"/>
            <a:ext cx="6096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13" name="Line 21"/>
          <p:cNvSpPr>
            <a:spLocks noChangeShapeType="1"/>
          </p:cNvSpPr>
          <p:nvPr/>
        </p:nvSpPr>
        <p:spPr bwMode="auto">
          <a:xfrm flipH="1">
            <a:off x="6858000" y="4343400"/>
            <a:ext cx="1219200" cy="1219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14" name="Line 22"/>
          <p:cNvSpPr>
            <a:spLocks noChangeShapeType="1"/>
          </p:cNvSpPr>
          <p:nvPr/>
        </p:nvSpPr>
        <p:spPr bwMode="auto">
          <a:xfrm>
            <a:off x="8077200" y="4343400"/>
            <a:ext cx="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16" name="Oval 24"/>
          <p:cNvSpPr>
            <a:spLocks noChangeArrowheads="1"/>
          </p:cNvSpPr>
          <p:nvPr/>
        </p:nvSpPr>
        <p:spPr bwMode="auto">
          <a:xfrm>
            <a:off x="1447800" y="3052763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FF00"/>
            </a:solidFill>
            <a:round/>
            <a:headEnd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17" name="Oval 25"/>
          <p:cNvSpPr>
            <a:spLocks noChangeArrowheads="1"/>
          </p:cNvSpPr>
          <p:nvPr/>
        </p:nvSpPr>
        <p:spPr bwMode="auto">
          <a:xfrm>
            <a:off x="4191000" y="2981325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FF00"/>
            </a:solidFill>
            <a:round/>
            <a:headEnd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18" name="Oval 26"/>
          <p:cNvSpPr>
            <a:spLocks noChangeArrowheads="1"/>
          </p:cNvSpPr>
          <p:nvPr/>
        </p:nvSpPr>
        <p:spPr bwMode="auto">
          <a:xfrm>
            <a:off x="6896100" y="2981325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FF00"/>
            </a:solidFill>
            <a:round/>
            <a:headEnd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20" name="Oval 28"/>
          <p:cNvSpPr>
            <a:spLocks noChangeArrowheads="1"/>
          </p:cNvSpPr>
          <p:nvPr/>
        </p:nvSpPr>
        <p:spPr bwMode="auto">
          <a:xfrm>
            <a:off x="495300" y="4119563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FF00"/>
            </a:solidFill>
            <a:round/>
            <a:headEnd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21" name="Oval 29"/>
          <p:cNvSpPr>
            <a:spLocks noChangeArrowheads="1"/>
          </p:cNvSpPr>
          <p:nvPr/>
        </p:nvSpPr>
        <p:spPr bwMode="auto">
          <a:xfrm>
            <a:off x="2352675" y="4154488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FF00"/>
            </a:solidFill>
            <a:round/>
            <a:headEnd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22" name="Oval 30"/>
          <p:cNvSpPr>
            <a:spLocks noChangeArrowheads="1"/>
          </p:cNvSpPr>
          <p:nvPr/>
        </p:nvSpPr>
        <p:spPr bwMode="auto">
          <a:xfrm>
            <a:off x="4191000" y="4119563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FF00"/>
            </a:solidFill>
            <a:round/>
            <a:headEnd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23" name="Oval 31"/>
          <p:cNvSpPr>
            <a:spLocks noChangeArrowheads="1"/>
          </p:cNvSpPr>
          <p:nvPr/>
        </p:nvSpPr>
        <p:spPr bwMode="auto">
          <a:xfrm>
            <a:off x="6038850" y="4119563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24" name="Oval 32"/>
          <p:cNvSpPr>
            <a:spLocks noChangeArrowheads="1"/>
          </p:cNvSpPr>
          <p:nvPr/>
        </p:nvSpPr>
        <p:spPr bwMode="auto">
          <a:xfrm>
            <a:off x="7886700" y="4119563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26" name="Rectangle 34"/>
          <p:cNvSpPr>
            <a:spLocks noChangeArrowheads="1"/>
          </p:cNvSpPr>
          <p:nvPr/>
        </p:nvSpPr>
        <p:spPr bwMode="auto">
          <a:xfrm>
            <a:off x="304800" y="5257800"/>
            <a:ext cx="762000" cy="457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FF00"/>
            </a:solidFill>
            <a:miter lim="800000"/>
            <a:headEnd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27" name="Rectangle 35"/>
          <p:cNvSpPr>
            <a:spLocks noChangeArrowheads="1"/>
          </p:cNvSpPr>
          <p:nvPr/>
        </p:nvSpPr>
        <p:spPr bwMode="auto">
          <a:xfrm>
            <a:off x="1549400" y="5257800"/>
            <a:ext cx="762000" cy="457200"/>
          </a:xfrm>
          <a:prstGeom prst="rect">
            <a:avLst/>
          </a:prstGeom>
          <a:solidFill>
            <a:schemeClr val="bg1"/>
          </a:solidFill>
          <a:ln w="28575">
            <a:solidFill>
              <a:srgbClr val="00FF00"/>
            </a:solidFill>
            <a:miter lim="800000"/>
            <a:headEnd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28" name="Rectangle 36"/>
          <p:cNvSpPr>
            <a:spLocks noChangeArrowheads="1"/>
          </p:cNvSpPr>
          <p:nvPr/>
        </p:nvSpPr>
        <p:spPr bwMode="auto">
          <a:xfrm>
            <a:off x="2794000" y="5257800"/>
            <a:ext cx="76200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29" name="Rectangle 37"/>
          <p:cNvSpPr>
            <a:spLocks noChangeArrowheads="1"/>
          </p:cNvSpPr>
          <p:nvPr/>
        </p:nvSpPr>
        <p:spPr bwMode="auto">
          <a:xfrm>
            <a:off x="4038600" y="5257800"/>
            <a:ext cx="76200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30" name="Rectangle 38"/>
          <p:cNvSpPr>
            <a:spLocks noChangeArrowheads="1"/>
          </p:cNvSpPr>
          <p:nvPr/>
        </p:nvSpPr>
        <p:spPr bwMode="auto">
          <a:xfrm>
            <a:off x="5283200" y="5257800"/>
            <a:ext cx="76200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31" name="Rectangle 39"/>
          <p:cNvSpPr>
            <a:spLocks noChangeArrowheads="1"/>
          </p:cNvSpPr>
          <p:nvPr/>
        </p:nvSpPr>
        <p:spPr bwMode="auto">
          <a:xfrm>
            <a:off x="6527800" y="5257800"/>
            <a:ext cx="76200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32" name="Rectangle 40"/>
          <p:cNvSpPr>
            <a:spLocks noChangeArrowheads="1"/>
          </p:cNvSpPr>
          <p:nvPr/>
        </p:nvSpPr>
        <p:spPr bwMode="auto">
          <a:xfrm>
            <a:off x="7772400" y="5257800"/>
            <a:ext cx="76200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8233" name="Text Box 41"/>
          <p:cNvSpPr txBox="1">
            <a:spLocks noChangeArrowheads="1"/>
          </p:cNvSpPr>
          <p:nvPr/>
        </p:nvSpPr>
        <p:spPr bwMode="auto">
          <a:xfrm>
            <a:off x="1644650" y="5257800"/>
            <a:ext cx="565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6600"/>
                </a:solidFill>
              </a:rPr>
              <a:t>3, 7</a:t>
            </a:r>
          </a:p>
        </p:txBody>
      </p:sp>
      <p:sp>
        <p:nvSpPr>
          <p:cNvPr id="648234" name="Text Box 42"/>
          <p:cNvSpPr txBox="1">
            <a:spLocks noChangeArrowheads="1"/>
          </p:cNvSpPr>
          <p:nvPr/>
        </p:nvSpPr>
        <p:spPr bwMode="auto">
          <a:xfrm>
            <a:off x="527050" y="5257800"/>
            <a:ext cx="311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648235" name="Text Box 43"/>
          <p:cNvSpPr txBox="1">
            <a:spLocks noChangeArrowheads="1"/>
          </p:cNvSpPr>
          <p:nvPr/>
        </p:nvSpPr>
        <p:spPr bwMode="auto">
          <a:xfrm>
            <a:off x="3048000" y="5257800"/>
            <a:ext cx="311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6600"/>
                </a:solidFill>
              </a:rPr>
              <a:t>4</a:t>
            </a:r>
          </a:p>
        </p:txBody>
      </p:sp>
      <p:sp>
        <p:nvSpPr>
          <p:cNvPr id="648236" name="Text Box 44"/>
          <p:cNvSpPr txBox="1">
            <a:spLocks noChangeArrowheads="1"/>
          </p:cNvSpPr>
          <p:nvPr/>
        </p:nvSpPr>
        <p:spPr bwMode="auto">
          <a:xfrm>
            <a:off x="5486400" y="5257800"/>
            <a:ext cx="311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648237" name="Text Box 45"/>
          <p:cNvSpPr txBox="1">
            <a:spLocks noChangeArrowheads="1"/>
          </p:cNvSpPr>
          <p:nvPr/>
        </p:nvSpPr>
        <p:spPr bwMode="auto">
          <a:xfrm>
            <a:off x="4267200" y="5257800"/>
            <a:ext cx="311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6600"/>
                </a:solidFill>
              </a:rPr>
              <a:t>8</a:t>
            </a:r>
          </a:p>
        </p:txBody>
      </p:sp>
      <p:sp>
        <p:nvSpPr>
          <p:cNvPr id="648238" name="Text Box 46"/>
          <p:cNvSpPr txBox="1">
            <a:spLocks noChangeArrowheads="1"/>
          </p:cNvSpPr>
          <p:nvPr/>
        </p:nvSpPr>
        <p:spPr bwMode="auto">
          <a:xfrm>
            <a:off x="6775450" y="5257800"/>
            <a:ext cx="311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648239" name="Text Box 47"/>
          <p:cNvSpPr txBox="1">
            <a:spLocks noChangeArrowheads="1"/>
          </p:cNvSpPr>
          <p:nvPr/>
        </p:nvSpPr>
        <p:spPr bwMode="auto">
          <a:xfrm>
            <a:off x="7994650" y="5257800"/>
            <a:ext cx="311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6600"/>
                </a:solidFill>
              </a:rPr>
              <a:t>6</a:t>
            </a:r>
          </a:p>
        </p:txBody>
      </p:sp>
      <p:sp>
        <p:nvSpPr>
          <p:cNvPr id="648240" name="Text Box 48"/>
          <p:cNvSpPr txBox="1">
            <a:spLocks noChangeArrowheads="1"/>
          </p:cNvSpPr>
          <p:nvPr/>
        </p:nvSpPr>
        <p:spPr bwMode="auto">
          <a:xfrm>
            <a:off x="769938" y="3549650"/>
            <a:ext cx="296862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a</a:t>
            </a:r>
          </a:p>
        </p:txBody>
      </p:sp>
      <p:sp>
        <p:nvSpPr>
          <p:cNvPr id="648241" name="Text Box 49"/>
          <p:cNvSpPr txBox="1">
            <a:spLocks noChangeArrowheads="1"/>
          </p:cNvSpPr>
          <p:nvPr/>
        </p:nvSpPr>
        <p:spPr bwMode="auto">
          <a:xfrm>
            <a:off x="2286000" y="3549650"/>
            <a:ext cx="29686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c</a:t>
            </a:r>
          </a:p>
        </p:txBody>
      </p:sp>
      <p:sp>
        <p:nvSpPr>
          <p:cNvPr id="648242" name="Text Box 50"/>
          <p:cNvSpPr txBox="1">
            <a:spLocks noChangeArrowheads="1"/>
          </p:cNvSpPr>
          <p:nvPr/>
        </p:nvSpPr>
        <p:spPr bwMode="auto">
          <a:xfrm>
            <a:off x="4038600" y="3549650"/>
            <a:ext cx="29686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c</a:t>
            </a:r>
          </a:p>
        </p:txBody>
      </p:sp>
      <p:sp>
        <p:nvSpPr>
          <p:cNvPr id="648243" name="Text Box 51"/>
          <p:cNvSpPr txBox="1">
            <a:spLocks noChangeArrowheads="1"/>
          </p:cNvSpPr>
          <p:nvPr/>
        </p:nvSpPr>
        <p:spPr bwMode="auto">
          <a:xfrm>
            <a:off x="5715000" y="3549650"/>
            <a:ext cx="311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g</a:t>
            </a:r>
          </a:p>
        </p:txBody>
      </p:sp>
      <p:sp>
        <p:nvSpPr>
          <p:cNvPr id="648244" name="Text Box 52"/>
          <p:cNvSpPr txBox="1">
            <a:spLocks noChangeArrowheads="1"/>
          </p:cNvSpPr>
          <p:nvPr/>
        </p:nvSpPr>
        <p:spPr bwMode="auto">
          <a:xfrm>
            <a:off x="7162800" y="3549650"/>
            <a:ext cx="29686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a</a:t>
            </a:r>
          </a:p>
        </p:txBody>
      </p:sp>
      <p:sp>
        <p:nvSpPr>
          <p:cNvPr id="648245" name="Text Box 53"/>
          <p:cNvSpPr txBox="1">
            <a:spLocks noChangeArrowheads="1"/>
          </p:cNvSpPr>
          <p:nvPr/>
        </p:nvSpPr>
        <p:spPr bwMode="auto">
          <a:xfrm>
            <a:off x="685800" y="4784725"/>
            <a:ext cx="29686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c</a:t>
            </a:r>
          </a:p>
        </p:txBody>
      </p:sp>
      <p:sp>
        <p:nvSpPr>
          <p:cNvPr id="648246" name="Text Box 54"/>
          <p:cNvSpPr txBox="1">
            <a:spLocks noChangeArrowheads="1"/>
          </p:cNvSpPr>
          <p:nvPr/>
        </p:nvSpPr>
        <p:spPr bwMode="auto">
          <a:xfrm>
            <a:off x="1676400" y="4800600"/>
            <a:ext cx="29686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c</a:t>
            </a:r>
          </a:p>
        </p:txBody>
      </p:sp>
      <p:sp>
        <p:nvSpPr>
          <p:cNvPr id="648247" name="Text Box 55"/>
          <p:cNvSpPr txBox="1">
            <a:spLocks noChangeArrowheads="1"/>
          </p:cNvSpPr>
          <p:nvPr/>
        </p:nvSpPr>
        <p:spPr bwMode="auto">
          <a:xfrm>
            <a:off x="3055938" y="4816475"/>
            <a:ext cx="311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g</a:t>
            </a:r>
          </a:p>
        </p:txBody>
      </p:sp>
      <p:sp>
        <p:nvSpPr>
          <p:cNvPr id="648248" name="Text Box 56"/>
          <p:cNvSpPr txBox="1">
            <a:spLocks noChangeArrowheads="1"/>
          </p:cNvSpPr>
          <p:nvPr/>
        </p:nvSpPr>
        <p:spPr bwMode="auto">
          <a:xfrm>
            <a:off x="4489450" y="4800600"/>
            <a:ext cx="25400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t</a:t>
            </a:r>
          </a:p>
        </p:txBody>
      </p:sp>
      <p:sp>
        <p:nvSpPr>
          <p:cNvPr id="648249" name="Text Box 57"/>
          <p:cNvSpPr txBox="1">
            <a:spLocks noChangeArrowheads="1"/>
          </p:cNvSpPr>
          <p:nvPr/>
        </p:nvSpPr>
        <p:spPr bwMode="auto">
          <a:xfrm>
            <a:off x="6781800" y="4800600"/>
            <a:ext cx="29686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a</a:t>
            </a:r>
          </a:p>
        </p:txBody>
      </p:sp>
      <p:sp>
        <p:nvSpPr>
          <p:cNvPr id="648250" name="Text Box 58"/>
          <p:cNvSpPr txBox="1">
            <a:spLocks noChangeArrowheads="1"/>
          </p:cNvSpPr>
          <p:nvPr/>
        </p:nvSpPr>
        <p:spPr bwMode="auto">
          <a:xfrm>
            <a:off x="5461000" y="4784725"/>
            <a:ext cx="29686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a</a:t>
            </a:r>
          </a:p>
        </p:txBody>
      </p:sp>
      <p:sp>
        <p:nvSpPr>
          <p:cNvPr id="648251" name="Text Box 59"/>
          <p:cNvSpPr txBox="1">
            <a:spLocks noChangeArrowheads="1"/>
          </p:cNvSpPr>
          <p:nvPr/>
        </p:nvSpPr>
        <p:spPr bwMode="auto">
          <a:xfrm>
            <a:off x="8229600" y="4800600"/>
            <a:ext cx="29686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7C6E-D3E3-A742-B5AC-82224CF04B4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sz="4000" dirty="0"/>
              <a:t>LAGAN Uses Threaded Tries</a:t>
            </a:r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153400" cy="1143000"/>
          </a:xfrm>
        </p:spPr>
        <p:txBody>
          <a:bodyPr/>
          <a:lstStyle/>
          <a:p>
            <a:r>
              <a:rPr lang="en-US" sz="2400" dirty="0"/>
              <a:t>In a </a:t>
            </a:r>
            <a:r>
              <a:rPr lang="en-US" sz="2400" i="1" dirty="0"/>
              <a:t>threaded </a:t>
            </a:r>
            <a:r>
              <a:rPr lang="en-US" sz="2400" i="1" dirty="0" err="1"/>
              <a:t>trie</a:t>
            </a:r>
            <a:r>
              <a:rPr lang="en-US" sz="2400" i="1" dirty="0"/>
              <a:t>,</a:t>
            </a:r>
            <a:r>
              <a:rPr lang="en-US" sz="2400" dirty="0"/>
              <a:t> each leaf for word </a:t>
            </a:r>
            <a:r>
              <a:rPr lang="en-US" sz="2800" i="1" dirty="0"/>
              <a:t>w</a:t>
            </a:r>
            <a:r>
              <a:rPr lang="en-US" sz="2800" i="1" baseline="-25000" dirty="0"/>
              <a:t>1</a:t>
            </a:r>
            <a:r>
              <a:rPr lang="en-US" sz="2800" dirty="0"/>
              <a:t>...</a:t>
            </a:r>
            <a:r>
              <a:rPr lang="en-US" sz="2800" i="1" dirty="0" err="1"/>
              <a:t>w</a:t>
            </a:r>
            <a:r>
              <a:rPr lang="en-US" sz="2800" i="1" baseline="-25000" dirty="0" err="1"/>
              <a:t>k</a:t>
            </a:r>
            <a:r>
              <a:rPr lang="en-US" sz="2400" dirty="0"/>
              <a:t> has a back pointer to the node for </a:t>
            </a:r>
            <a:r>
              <a:rPr lang="en-US" sz="2800" i="1" dirty="0"/>
              <a:t>w</a:t>
            </a:r>
            <a:r>
              <a:rPr lang="en-US" sz="2800" i="1" baseline="-25000" dirty="0"/>
              <a:t>2</a:t>
            </a:r>
            <a:r>
              <a:rPr lang="en-US" sz="2800" dirty="0"/>
              <a:t>...</a:t>
            </a:r>
            <a:r>
              <a:rPr lang="en-US" sz="2800" i="1" dirty="0" err="1"/>
              <a:t>w</a:t>
            </a:r>
            <a:r>
              <a:rPr lang="en-US" sz="2800" i="1" baseline="-25000" dirty="0" err="1"/>
              <a:t>k</a:t>
            </a:r>
            <a:endParaRPr lang="en-US" sz="2800" i="1" baseline="-25000" dirty="0"/>
          </a:p>
          <a:p>
            <a:endParaRPr lang="en-US" sz="2400" dirty="0"/>
          </a:p>
        </p:txBody>
      </p:sp>
      <p:sp>
        <p:nvSpPr>
          <p:cNvPr id="644100" name="Line 4"/>
          <p:cNvSpPr>
            <a:spLocks noChangeShapeType="1"/>
          </p:cNvSpPr>
          <p:nvPr/>
        </p:nvSpPr>
        <p:spPr bwMode="auto">
          <a:xfrm>
            <a:off x="4419600" y="2300288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101" name="Line 5"/>
          <p:cNvSpPr>
            <a:spLocks noChangeShapeType="1"/>
          </p:cNvSpPr>
          <p:nvPr/>
        </p:nvSpPr>
        <p:spPr bwMode="auto">
          <a:xfrm flipH="1">
            <a:off x="1676400" y="2300288"/>
            <a:ext cx="2590800" cy="1052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102" name="Line 6"/>
          <p:cNvSpPr>
            <a:spLocks noChangeShapeType="1"/>
          </p:cNvSpPr>
          <p:nvPr/>
        </p:nvSpPr>
        <p:spPr bwMode="auto">
          <a:xfrm>
            <a:off x="4343400" y="2300288"/>
            <a:ext cx="2819400" cy="11287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103" name="Oval 7"/>
          <p:cNvSpPr>
            <a:spLocks noChangeArrowheads="1"/>
          </p:cNvSpPr>
          <p:nvPr/>
        </p:nvSpPr>
        <p:spPr bwMode="auto">
          <a:xfrm>
            <a:off x="4191000" y="1995488"/>
            <a:ext cx="457200" cy="4572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104" name="Text Box 8"/>
          <p:cNvSpPr txBox="1">
            <a:spLocks noChangeArrowheads="1"/>
          </p:cNvSpPr>
          <p:nvPr/>
        </p:nvSpPr>
        <p:spPr bwMode="auto">
          <a:xfrm>
            <a:off x="2590800" y="2438400"/>
            <a:ext cx="29686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a</a:t>
            </a:r>
          </a:p>
        </p:txBody>
      </p:sp>
      <p:sp>
        <p:nvSpPr>
          <p:cNvPr id="644105" name="Text Box 9"/>
          <p:cNvSpPr txBox="1">
            <a:spLocks noChangeArrowheads="1"/>
          </p:cNvSpPr>
          <p:nvPr/>
        </p:nvSpPr>
        <p:spPr bwMode="auto">
          <a:xfrm>
            <a:off x="4427538" y="2438400"/>
            <a:ext cx="296862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c</a:t>
            </a:r>
          </a:p>
        </p:txBody>
      </p:sp>
      <p:sp>
        <p:nvSpPr>
          <p:cNvPr id="644106" name="Text Box 10"/>
          <p:cNvSpPr txBox="1">
            <a:spLocks noChangeArrowheads="1"/>
          </p:cNvSpPr>
          <p:nvPr/>
        </p:nvSpPr>
        <p:spPr bwMode="auto">
          <a:xfrm>
            <a:off x="5859463" y="2438400"/>
            <a:ext cx="311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g</a:t>
            </a:r>
          </a:p>
        </p:txBody>
      </p:sp>
      <p:sp>
        <p:nvSpPr>
          <p:cNvPr id="644107" name="Line 11"/>
          <p:cNvSpPr>
            <a:spLocks noChangeShapeType="1"/>
          </p:cNvSpPr>
          <p:nvPr/>
        </p:nvSpPr>
        <p:spPr bwMode="auto">
          <a:xfrm flipH="1">
            <a:off x="685800" y="3429000"/>
            <a:ext cx="99060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108" name="Line 12"/>
          <p:cNvSpPr>
            <a:spLocks noChangeShapeType="1"/>
          </p:cNvSpPr>
          <p:nvPr/>
        </p:nvSpPr>
        <p:spPr bwMode="auto">
          <a:xfrm>
            <a:off x="1676400" y="3429000"/>
            <a:ext cx="99060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109" name="Line 13"/>
          <p:cNvSpPr>
            <a:spLocks noChangeShapeType="1"/>
          </p:cNvSpPr>
          <p:nvPr/>
        </p:nvSpPr>
        <p:spPr bwMode="auto">
          <a:xfrm>
            <a:off x="4419600" y="3429000"/>
            <a:ext cx="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110" name="Line 14"/>
          <p:cNvSpPr>
            <a:spLocks noChangeShapeType="1"/>
          </p:cNvSpPr>
          <p:nvPr/>
        </p:nvSpPr>
        <p:spPr bwMode="auto">
          <a:xfrm>
            <a:off x="4419600" y="3352800"/>
            <a:ext cx="1905000" cy="1219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111" name="Line 15"/>
          <p:cNvSpPr>
            <a:spLocks noChangeShapeType="1"/>
          </p:cNvSpPr>
          <p:nvPr/>
        </p:nvSpPr>
        <p:spPr bwMode="auto">
          <a:xfrm>
            <a:off x="7162800" y="3352800"/>
            <a:ext cx="99060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112" name="Line 16"/>
          <p:cNvSpPr>
            <a:spLocks noChangeShapeType="1"/>
          </p:cNvSpPr>
          <p:nvPr/>
        </p:nvSpPr>
        <p:spPr bwMode="auto">
          <a:xfrm flipH="1">
            <a:off x="609600" y="4495800"/>
            <a:ext cx="7620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113" name="Line 17"/>
          <p:cNvSpPr>
            <a:spLocks noChangeShapeType="1"/>
          </p:cNvSpPr>
          <p:nvPr/>
        </p:nvSpPr>
        <p:spPr bwMode="auto">
          <a:xfrm flipH="1">
            <a:off x="1828800" y="4495800"/>
            <a:ext cx="762000" cy="1219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114" name="Line 18"/>
          <p:cNvSpPr>
            <a:spLocks noChangeShapeType="1"/>
          </p:cNvSpPr>
          <p:nvPr/>
        </p:nvSpPr>
        <p:spPr bwMode="auto">
          <a:xfrm flipH="1">
            <a:off x="3048000" y="4495800"/>
            <a:ext cx="137160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115" name="Line 19"/>
          <p:cNvSpPr>
            <a:spLocks noChangeShapeType="1"/>
          </p:cNvSpPr>
          <p:nvPr/>
        </p:nvSpPr>
        <p:spPr bwMode="auto">
          <a:xfrm>
            <a:off x="4419600" y="4495800"/>
            <a:ext cx="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116" name="Line 20"/>
          <p:cNvSpPr>
            <a:spLocks noChangeShapeType="1"/>
          </p:cNvSpPr>
          <p:nvPr/>
        </p:nvSpPr>
        <p:spPr bwMode="auto">
          <a:xfrm flipH="1">
            <a:off x="5638800" y="4572000"/>
            <a:ext cx="6096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117" name="Line 21"/>
          <p:cNvSpPr>
            <a:spLocks noChangeShapeType="1"/>
          </p:cNvSpPr>
          <p:nvPr/>
        </p:nvSpPr>
        <p:spPr bwMode="auto">
          <a:xfrm flipH="1">
            <a:off x="6858000" y="4495800"/>
            <a:ext cx="1219200" cy="1219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4118" name="Line 22"/>
          <p:cNvSpPr>
            <a:spLocks noChangeShapeType="1"/>
          </p:cNvSpPr>
          <p:nvPr/>
        </p:nvSpPr>
        <p:spPr bwMode="auto">
          <a:xfrm>
            <a:off x="8077200" y="4495800"/>
            <a:ext cx="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44119" name="Group 23"/>
          <p:cNvGrpSpPr>
            <a:grpSpLocks/>
          </p:cNvGrpSpPr>
          <p:nvPr/>
        </p:nvGrpSpPr>
        <p:grpSpPr bwMode="auto">
          <a:xfrm>
            <a:off x="1485900" y="3133725"/>
            <a:ext cx="5867400" cy="457200"/>
            <a:chOff x="768" y="1872"/>
            <a:chExt cx="3696" cy="288"/>
          </a:xfrm>
        </p:grpSpPr>
        <p:sp>
          <p:nvSpPr>
            <p:cNvPr id="644120" name="Oval 24"/>
            <p:cNvSpPr>
              <a:spLocks noChangeArrowheads="1"/>
            </p:cNvSpPr>
            <p:nvPr/>
          </p:nvSpPr>
          <p:spPr bwMode="auto">
            <a:xfrm>
              <a:off x="768" y="1872"/>
              <a:ext cx="288" cy="2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4121" name="Oval 25"/>
            <p:cNvSpPr>
              <a:spLocks noChangeArrowheads="1"/>
            </p:cNvSpPr>
            <p:nvPr/>
          </p:nvSpPr>
          <p:spPr bwMode="auto">
            <a:xfrm>
              <a:off x="2472" y="1872"/>
              <a:ext cx="288" cy="2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4122" name="Oval 26"/>
            <p:cNvSpPr>
              <a:spLocks noChangeArrowheads="1"/>
            </p:cNvSpPr>
            <p:nvPr/>
          </p:nvSpPr>
          <p:spPr bwMode="auto">
            <a:xfrm>
              <a:off x="4176" y="1872"/>
              <a:ext cx="288" cy="2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44123" name="Group 27"/>
          <p:cNvGrpSpPr>
            <a:grpSpLocks/>
          </p:cNvGrpSpPr>
          <p:nvPr/>
        </p:nvGrpSpPr>
        <p:grpSpPr bwMode="auto">
          <a:xfrm>
            <a:off x="495300" y="4271963"/>
            <a:ext cx="7848600" cy="457200"/>
            <a:chOff x="288" y="2688"/>
            <a:chExt cx="4944" cy="288"/>
          </a:xfrm>
        </p:grpSpPr>
        <p:sp>
          <p:nvSpPr>
            <p:cNvPr id="644124" name="Oval 28"/>
            <p:cNvSpPr>
              <a:spLocks noChangeArrowheads="1"/>
            </p:cNvSpPr>
            <p:nvPr/>
          </p:nvSpPr>
          <p:spPr bwMode="auto">
            <a:xfrm>
              <a:off x="288" y="2688"/>
              <a:ext cx="288" cy="2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4125" name="Oval 29"/>
            <p:cNvSpPr>
              <a:spLocks noChangeArrowheads="1"/>
            </p:cNvSpPr>
            <p:nvPr/>
          </p:nvSpPr>
          <p:spPr bwMode="auto">
            <a:xfrm>
              <a:off x="1452" y="2688"/>
              <a:ext cx="288" cy="2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4126" name="Oval 30"/>
            <p:cNvSpPr>
              <a:spLocks noChangeArrowheads="1"/>
            </p:cNvSpPr>
            <p:nvPr/>
          </p:nvSpPr>
          <p:spPr bwMode="auto">
            <a:xfrm>
              <a:off x="2616" y="2688"/>
              <a:ext cx="288" cy="2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4127" name="Oval 31"/>
            <p:cNvSpPr>
              <a:spLocks noChangeArrowheads="1"/>
            </p:cNvSpPr>
            <p:nvPr/>
          </p:nvSpPr>
          <p:spPr bwMode="auto">
            <a:xfrm>
              <a:off x="3780" y="2688"/>
              <a:ext cx="288" cy="2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4128" name="Oval 32"/>
            <p:cNvSpPr>
              <a:spLocks noChangeArrowheads="1"/>
            </p:cNvSpPr>
            <p:nvPr/>
          </p:nvSpPr>
          <p:spPr bwMode="auto">
            <a:xfrm>
              <a:off x="4944" y="2688"/>
              <a:ext cx="288" cy="2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44129" name="Group 33"/>
          <p:cNvGrpSpPr>
            <a:grpSpLocks/>
          </p:cNvGrpSpPr>
          <p:nvPr/>
        </p:nvGrpSpPr>
        <p:grpSpPr bwMode="auto">
          <a:xfrm>
            <a:off x="304800" y="5410200"/>
            <a:ext cx="8229600" cy="457200"/>
            <a:chOff x="192" y="3552"/>
            <a:chExt cx="5184" cy="288"/>
          </a:xfrm>
        </p:grpSpPr>
        <p:sp>
          <p:nvSpPr>
            <p:cNvPr id="644130" name="Rectangle 34"/>
            <p:cNvSpPr>
              <a:spLocks noChangeArrowheads="1"/>
            </p:cNvSpPr>
            <p:nvPr/>
          </p:nvSpPr>
          <p:spPr bwMode="auto">
            <a:xfrm>
              <a:off x="192" y="3552"/>
              <a:ext cx="480" cy="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4131" name="Rectangle 35"/>
            <p:cNvSpPr>
              <a:spLocks noChangeArrowheads="1"/>
            </p:cNvSpPr>
            <p:nvPr/>
          </p:nvSpPr>
          <p:spPr bwMode="auto">
            <a:xfrm>
              <a:off x="976" y="3552"/>
              <a:ext cx="480" cy="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4132" name="Rectangle 36"/>
            <p:cNvSpPr>
              <a:spLocks noChangeArrowheads="1"/>
            </p:cNvSpPr>
            <p:nvPr/>
          </p:nvSpPr>
          <p:spPr bwMode="auto">
            <a:xfrm>
              <a:off x="1760" y="3552"/>
              <a:ext cx="480" cy="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4133" name="Rectangle 37"/>
            <p:cNvSpPr>
              <a:spLocks noChangeArrowheads="1"/>
            </p:cNvSpPr>
            <p:nvPr/>
          </p:nvSpPr>
          <p:spPr bwMode="auto">
            <a:xfrm>
              <a:off x="2544" y="3552"/>
              <a:ext cx="480" cy="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4134" name="Rectangle 38"/>
            <p:cNvSpPr>
              <a:spLocks noChangeArrowheads="1"/>
            </p:cNvSpPr>
            <p:nvPr/>
          </p:nvSpPr>
          <p:spPr bwMode="auto">
            <a:xfrm>
              <a:off x="3328" y="3552"/>
              <a:ext cx="480" cy="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4135" name="Rectangle 39"/>
            <p:cNvSpPr>
              <a:spLocks noChangeArrowheads="1"/>
            </p:cNvSpPr>
            <p:nvPr/>
          </p:nvSpPr>
          <p:spPr bwMode="auto">
            <a:xfrm>
              <a:off x="4112" y="3552"/>
              <a:ext cx="480" cy="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4136" name="Rectangle 40"/>
            <p:cNvSpPr>
              <a:spLocks noChangeArrowheads="1"/>
            </p:cNvSpPr>
            <p:nvPr/>
          </p:nvSpPr>
          <p:spPr bwMode="auto">
            <a:xfrm>
              <a:off x="4896" y="3552"/>
              <a:ext cx="480" cy="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44137" name="Text Box 41"/>
          <p:cNvSpPr txBox="1">
            <a:spLocks noChangeArrowheads="1"/>
          </p:cNvSpPr>
          <p:nvPr/>
        </p:nvSpPr>
        <p:spPr bwMode="auto">
          <a:xfrm>
            <a:off x="1644650" y="5410200"/>
            <a:ext cx="565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6600"/>
                </a:solidFill>
              </a:rPr>
              <a:t>3, 7</a:t>
            </a:r>
          </a:p>
        </p:txBody>
      </p:sp>
      <p:sp>
        <p:nvSpPr>
          <p:cNvPr id="644138" name="Text Box 42"/>
          <p:cNvSpPr txBox="1">
            <a:spLocks noChangeArrowheads="1"/>
          </p:cNvSpPr>
          <p:nvPr/>
        </p:nvSpPr>
        <p:spPr bwMode="auto">
          <a:xfrm>
            <a:off x="527050" y="5410200"/>
            <a:ext cx="311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644139" name="Text Box 43"/>
          <p:cNvSpPr txBox="1">
            <a:spLocks noChangeArrowheads="1"/>
          </p:cNvSpPr>
          <p:nvPr/>
        </p:nvSpPr>
        <p:spPr bwMode="auto">
          <a:xfrm>
            <a:off x="3048000" y="5410200"/>
            <a:ext cx="311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6600"/>
                </a:solidFill>
              </a:rPr>
              <a:t>4</a:t>
            </a:r>
          </a:p>
        </p:txBody>
      </p:sp>
      <p:sp>
        <p:nvSpPr>
          <p:cNvPr id="644140" name="Text Box 44"/>
          <p:cNvSpPr txBox="1">
            <a:spLocks noChangeArrowheads="1"/>
          </p:cNvSpPr>
          <p:nvPr/>
        </p:nvSpPr>
        <p:spPr bwMode="auto">
          <a:xfrm>
            <a:off x="5486400" y="5410200"/>
            <a:ext cx="311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644141" name="Text Box 45"/>
          <p:cNvSpPr txBox="1">
            <a:spLocks noChangeArrowheads="1"/>
          </p:cNvSpPr>
          <p:nvPr/>
        </p:nvSpPr>
        <p:spPr bwMode="auto">
          <a:xfrm>
            <a:off x="4267200" y="5410200"/>
            <a:ext cx="311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6600"/>
                </a:solidFill>
              </a:rPr>
              <a:t>8</a:t>
            </a:r>
          </a:p>
        </p:txBody>
      </p:sp>
      <p:sp>
        <p:nvSpPr>
          <p:cNvPr id="644142" name="Text Box 46"/>
          <p:cNvSpPr txBox="1">
            <a:spLocks noChangeArrowheads="1"/>
          </p:cNvSpPr>
          <p:nvPr/>
        </p:nvSpPr>
        <p:spPr bwMode="auto">
          <a:xfrm>
            <a:off x="6775450" y="5410200"/>
            <a:ext cx="311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644143" name="Text Box 47"/>
          <p:cNvSpPr txBox="1">
            <a:spLocks noChangeArrowheads="1"/>
          </p:cNvSpPr>
          <p:nvPr/>
        </p:nvSpPr>
        <p:spPr bwMode="auto">
          <a:xfrm>
            <a:off x="7994650" y="5410200"/>
            <a:ext cx="311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6600"/>
                </a:solidFill>
              </a:rPr>
              <a:t>6</a:t>
            </a:r>
          </a:p>
        </p:txBody>
      </p:sp>
      <p:sp>
        <p:nvSpPr>
          <p:cNvPr id="644144" name="Text Box 48"/>
          <p:cNvSpPr txBox="1">
            <a:spLocks noChangeArrowheads="1"/>
          </p:cNvSpPr>
          <p:nvPr/>
        </p:nvSpPr>
        <p:spPr bwMode="auto">
          <a:xfrm>
            <a:off x="769938" y="3702050"/>
            <a:ext cx="296862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a</a:t>
            </a:r>
          </a:p>
        </p:txBody>
      </p:sp>
      <p:sp>
        <p:nvSpPr>
          <p:cNvPr id="644145" name="Text Box 49"/>
          <p:cNvSpPr txBox="1">
            <a:spLocks noChangeArrowheads="1"/>
          </p:cNvSpPr>
          <p:nvPr/>
        </p:nvSpPr>
        <p:spPr bwMode="auto">
          <a:xfrm>
            <a:off x="2286000" y="3702050"/>
            <a:ext cx="29686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c</a:t>
            </a:r>
          </a:p>
        </p:txBody>
      </p:sp>
      <p:sp>
        <p:nvSpPr>
          <p:cNvPr id="644146" name="Text Box 50"/>
          <p:cNvSpPr txBox="1">
            <a:spLocks noChangeArrowheads="1"/>
          </p:cNvSpPr>
          <p:nvPr/>
        </p:nvSpPr>
        <p:spPr bwMode="auto">
          <a:xfrm>
            <a:off x="4038600" y="3702050"/>
            <a:ext cx="29686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c</a:t>
            </a:r>
          </a:p>
        </p:txBody>
      </p:sp>
      <p:sp>
        <p:nvSpPr>
          <p:cNvPr id="644147" name="Text Box 51"/>
          <p:cNvSpPr txBox="1">
            <a:spLocks noChangeArrowheads="1"/>
          </p:cNvSpPr>
          <p:nvPr/>
        </p:nvSpPr>
        <p:spPr bwMode="auto">
          <a:xfrm>
            <a:off x="5715000" y="3702050"/>
            <a:ext cx="311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g</a:t>
            </a:r>
          </a:p>
        </p:txBody>
      </p:sp>
      <p:sp>
        <p:nvSpPr>
          <p:cNvPr id="644148" name="Text Box 52"/>
          <p:cNvSpPr txBox="1">
            <a:spLocks noChangeArrowheads="1"/>
          </p:cNvSpPr>
          <p:nvPr/>
        </p:nvSpPr>
        <p:spPr bwMode="auto">
          <a:xfrm>
            <a:off x="7162800" y="3702050"/>
            <a:ext cx="29686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a</a:t>
            </a:r>
          </a:p>
        </p:txBody>
      </p:sp>
      <p:sp>
        <p:nvSpPr>
          <p:cNvPr id="644149" name="Text Box 53"/>
          <p:cNvSpPr txBox="1">
            <a:spLocks noChangeArrowheads="1"/>
          </p:cNvSpPr>
          <p:nvPr/>
        </p:nvSpPr>
        <p:spPr bwMode="auto">
          <a:xfrm>
            <a:off x="685800" y="4937125"/>
            <a:ext cx="29686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c</a:t>
            </a:r>
          </a:p>
        </p:txBody>
      </p:sp>
      <p:sp>
        <p:nvSpPr>
          <p:cNvPr id="644150" name="Text Box 54"/>
          <p:cNvSpPr txBox="1">
            <a:spLocks noChangeArrowheads="1"/>
          </p:cNvSpPr>
          <p:nvPr/>
        </p:nvSpPr>
        <p:spPr bwMode="auto">
          <a:xfrm>
            <a:off x="1676400" y="4953000"/>
            <a:ext cx="29686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c</a:t>
            </a:r>
          </a:p>
        </p:txBody>
      </p:sp>
      <p:sp>
        <p:nvSpPr>
          <p:cNvPr id="644151" name="Text Box 55"/>
          <p:cNvSpPr txBox="1">
            <a:spLocks noChangeArrowheads="1"/>
          </p:cNvSpPr>
          <p:nvPr/>
        </p:nvSpPr>
        <p:spPr bwMode="auto">
          <a:xfrm>
            <a:off x="3055938" y="4968875"/>
            <a:ext cx="3111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g</a:t>
            </a:r>
          </a:p>
        </p:txBody>
      </p:sp>
      <p:sp>
        <p:nvSpPr>
          <p:cNvPr id="644152" name="Text Box 56"/>
          <p:cNvSpPr txBox="1">
            <a:spLocks noChangeArrowheads="1"/>
          </p:cNvSpPr>
          <p:nvPr/>
        </p:nvSpPr>
        <p:spPr bwMode="auto">
          <a:xfrm>
            <a:off x="4489450" y="4953000"/>
            <a:ext cx="25400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t</a:t>
            </a:r>
          </a:p>
        </p:txBody>
      </p:sp>
      <p:sp>
        <p:nvSpPr>
          <p:cNvPr id="644153" name="Text Box 57"/>
          <p:cNvSpPr txBox="1">
            <a:spLocks noChangeArrowheads="1"/>
          </p:cNvSpPr>
          <p:nvPr/>
        </p:nvSpPr>
        <p:spPr bwMode="auto">
          <a:xfrm>
            <a:off x="6781800" y="4953000"/>
            <a:ext cx="29686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a</a:t>
            </a:r>
          </a:p>
        </p:txBody>
      </p:sp>
      <p:sp>
        <p:nvSpPr>
          <p:cNvPr id="644154" name="Text Box 58"/>
          <p:cNvSpPr txBox="1">
            <a:spLocks noChangeArrowheads="1"/>
          </p:cNvSpPr>
          <p:nvPr/>
        </p:nvSpPr>
        <p:spPr bwMode="auto">
          <a:xfrm>
            <a:off x="5461000" y="4937125"/>
            <a:ext cx="29686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a</a:t>
            </a:r>
          </a:p>
        </p:txBody>
      </p:sp>
      <p:sp>
        <p:nvSpPr>
          <p:cNvPr id="644155" name="Text Box 59"/>
          <p:cNvSpPr txBox="1">
            <a:spLocks noChangeArrowheads="1"/>
          </p:cNvSpPr>
          <p:nvPr/>
        </p:nvSpPr>
        <p:spPr bwMode="auto">
          <a:xfrm>
            <a:off x="8229600" y="4953000"/>
            <a:ext cx="29686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c</a:t>
            </a:r>
          </a:p>
        </p:txBody>
      </p:sp>
      <p:cxnSp>
        <p:nvCxnSpPr>
          <p:cNvPr id="644157" name="AutoShape 61"/>
          <p:cNvCxnSpPr>
            <a:cxnSpLocks noChangeShapeType="1"/>
            <a:stCxn id="644130" idx="3"/>
            <a:endCxn id="644125" idx="2"/>
          </p:cNvCxnSpPr>
          <p:nvPr/>
        </p:nvCxnSpPr>
        <p:spPr bwMode="auto">
          <a:xfrm flipV="1">
            <a:off x="1081088" y="4500563"/>
            <a:ext cx="1247775" cy="1138237"/>
          </a:xfrm>
          <a:prstGeom prst="curvedConnector3">
            <a:avLst>
              <a:gd name="adj1" fmla="val 28116"/>
            </a:avLst>
          </a:prstGeom>
          <a:noFill/>
          <a:ln w="25400">
            <a:solidFill>
              <a:schemeClr val="tx2"/>
            </a:solidFill>
            <a:round/>
            <a:headEnd/>
            <a:tailEnd type="triangle" w="lg" len="sm"/>
          </a:ln>
          <a:effectLst/>
        </p:spPr>
      </p:cxnSp>
      <p:cxnSp>
        <p:nvCxnSpPr>
          <p:cNvPr id="644158" name="AutoShape 62"/>
          <p:cNvCxnSpPr>
            <a:cxnSpLocks noChangeShapeType="1"/>
            <a:stCxn id="644131" idx="3"/>
            <a:endCxn id="644126" idx="2"/>
          </p:cNvCxnSpPr>
          <p:nvPr/>
        </p:nvCxnSpPr>
        <p:spPr bwMode="auto">
          <a:xfrm flipV="1">
            <a:off x="2325688" y="4500563"/>
            <a:ext cx="1851025" cy="1138237"/>
          </a:xfrm>
          <a:prstGeom prst="curvedConnector3">
            <a:avLst>
              <a:gd name="adj1" fmla="val 21782"/>
            </a:avLst>
          </a:prstGeom>
          <a:noFill/>
          <a:ln w="25400">
            <a:solidFill>
              <a:schemeClr val="tx2"/>
            </a:solidFill>
            <a:round/>
            <a:headEnd/>
            <a:tailEnd type="triangle" w="lg" len="sm"/>
          </a:ln>
          <a:effectLst/>
        </p:spPr>
      </p:cxnSp>
      <p:cxnSp>
        <p:nvCxnSpPr>
          <p:cNvPr id="644159" name="AutoShape 63"/>
          <p:cNvCxnSpPr>
            <a:cxnSpLocks noChangeShapeType="1"/>
            <a:stCxn id="644132" idx="3"/>
            <a:endCxn id="644127" idx="2"/>
          </p:cNvCxnSpPr>
          <p:nvPr/>
        </p:nvCxnSpPr>
        <p:spPr bwMode="auto">
          <a:xfrm flipV="1">
            <a:off x="3570288" y="4500563"/>
            <a:ext cx="2454275" cy="1138237"/>
          </a:xfrm>
          <a:prstGeom prst="curvedConnector3">
            <a:avLst>
              <a:gd name="adj1" fmla="val 21407"/>
            </a:avLst>
          </a:prstGeom>
          <a:noFill/>
          <a:ln w="25400">
            <a:solidFill>
              <a:schemeClr val="tx2"/>
            </a:solidFill>
            <a:round/>
            <a:headEnd/>
            <a:tailEnd type="triangle" w="lg" len="sm"/>
          </a:ln>
          <a:effectLst/>
        </p:spPr>
      </p:cxnSp>
      <p:cxnSp>
        <p:nvCxnSpPr>
          <p:cNvPr id="644162" name="AutoShape 66"/>
          <p:cNvCxnSpPr>
            <a:cxnSpLocks noChangeShapeType="1"/>
            <a:stCxn id="644134" idx="3"/>
            <a:endCxn id="644128" idx="2"/>
          </p:cNvCxnSpPr>
          <p:nvPr/>
        </p:nvCxnSpPr>
        <p:spPr bwMode="auto">
          <a:xfrm flipV="1">
            <a:off x="6059488" y="4500563"/>
            <a:ext cx="1812925" cy="1138237"/>
          </a:xfrm>
          <a:prstGeom prst="curvedConnector3">
            <a:avLst>
              <a:gd name="adj1" fmla="val 27056"/>
            </a:avLst>
          </a:prstGeom>
          <a:noFill/>
          <a:ln w="25400">
            <a:solidFill>
              <a:schemeClr val="tx2"/>
            </a:solidFill>
            <a:round/>
            <a:headEnd/>
            <a:tailEnd type="triangle" w="lg" len="sm"/>
          </a:ln>
          <a:effectLst/>
        </p:spPr>
      </p:cxnSp>
      <p:cxnSp>
        <p:nvCxnSpPr>
          <p:cNvPr id="644163" name="AutoShape 67"/>
          <p:cNvCxnSpPr>
            <a:cxnSpLocks noChangeShapeType="1"/>
            <a:stCxn id="644135" idx="2"/>
            <a:endCxn id="644124" idx="2"/>
          </p:cNvCxnSpPr>
          <p:nvPr/>
        </p:nvCxnSpPr>
        <p:spPr bwMode="auto">
          <a:xfrm rot="16200000" flipV="1">
            <a:off x="3004344" y="1977232"/>
            <a:ext cx="1381125" cy="6427787"/>
          </a:xfrm>
          <a:prstGeom prst="curvedConnector4">
            <a:avLst>
              <a:gd name="adj1" fmla="val -61153"/>
              <a:gd name="adj2" fmla="val 106097"/>
            </a:avLst>
          </a:prstGeom>
          <a:noFill/>
          <a:ln w="25400">
            <a:solidFill>
              <a:schemeClr val="tx2"/>
            </a:solidFill>
            <a:round/>
            <a:headEnd/>
            <a:tailEnd type="triangle" w="lg" len="sm"/>
          </a:ln>
          <a:effectLst/>
        </p:spPr>
      </p:cxnSp>
      <p:cxnSp>
        <p:nvCxnSpPr>
          <p:cNvPr id="644164" name="AutoShape 68"/>
          <p:cNvCxnSpPr>
            <a:cxnSpLocks noChangeShapeType="1"/>
            <a:stCxn id="644136" idx="3"/>
            <a:endCxn id="644125" idx="7"/>
          </p:cNvCxnSpPr>
          <p:nvPr/>
        </p:nvCxnSpPr>
        <p:spPr bwMode="auto">
          <a:xfrm flipH="1" flipV="1">
            <a:off x="2733675" y="4324350"/>
            <a:ext cx="5815013" cy="1314450"/>
          </a:xfrm>
          <a:prstGeom prst="curvedConnector4">
            <a:avLst>
              <a:gd name="adj1" fmla="val -3685"/>
              <a:gd name="adj2" fmla="val 152898"/>
            </a:avLst>
          </a:prstGeom>
          <a:noFill/>
          <a:ln w="25400">
            <a:solidFill>
              <a:schemeClr val="tx2"/>
            </a:solidFill>
            <a:round/>
            <a:headEnd/>
            <a:tailEnd type="triangle" w="lg" len="sm"/>
          </a:ln>
          <a:effectLst/>
        </p:spPr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7C6E-D3E3-A742-B5AC-82224CF04B4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sz="4000"/>
              <a:t>Traversing a Threaded Trie</a:t>
            </a:r>
          </a:p>
        </p:txBody>
      </p:sp>
      <p:sp>
        <p:nvSpPr>
          <p:cNvPr id="64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86800" cy="1143000"/>
          </a:xfrm>
        </p:spPr>
        <p:txBody>
          <a:bodyPr/>
          <a:lstStyle/>
          <a:p>
            <a:r>
              <a:rPr lang="en-US" sz="2400" dirty="0"/>
              <a:t>Consider traversing the </a:t>
            </a:r>
            <a:r>
              <a:rPr lang="en-US" sz="2400" dirty="0" err="1"/>
              <a:t>trie</a:t>
            </a:r>
            <a:r>
              <a:rPr lang="en-US" sz="2400" dirty="0"/>
              <a:t> to find 3-mer matches for the query sequence: </a:t>
            </a:r>
            <a:r>
              <a:rPr lang="en-US" sz="2400" b="1" dirty="0" err="1">
                <a:solidFill>
                  <a:srgbClr val="006600"/>
                </a:solidFill>
              </a:rPr>
              <a:t>accgt</a:t>
            </a:r>
            <a:endParaRPr lang="en-US" sz="2800" b="1" i="1" baseline="-25000" dirty="0">
              <a:solidFill>
                <a:srgbClr val="006600"/>
              </a:solidFill>
            </a:endParaRPr>
          </a:p>
          <a:p>
            <a:endParaRPr lang="en-US" sz="2400" b="1" dirty="0">
              <a:solidFill>
                <a:srgbClr val="006600"/>
              </a:solidFill>
            </a:endParaRPr>
          </a:p>
        </p:txBody>
      </p:sp>
      <p:grpSp>
        <p:nvGrpSpPr>
          <p:cNvPr id="645187" name="Group 67"/>
          <p:cNvGrpSpPr>
            <a:grpSpLocks/>
          </p:cNvGrpSpPr>
          <p:nvPr/>
        </p:nvGrpSpPr>
        <p:grpSpPr bwMode="auto">
          <a:xfrm>
            <a:off x="366713" y="1600200"/>
            <a:ext cx="8243887" cy="3886200"/>
            <a:chOff x="192" y="1104"/>
            <a:chExt cx="5193" cy="2448"/>
          </a:xfrm>
        </p:grpSpPr>
        <p:sp>
          <p:nvSpPr>
            <p:cNvPr id="645124" name="Line 4"/>
            <p:cNvSpPr>
              <a:spLocks noChangeShapeType="1"/>
            </p:cNvSpPr>
            <p:nvPr/>
          </p:nvSpPr>
          <p:spPr bwMode="auto">
            <a:xfrm>
              <a:off x="2784" y="1296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25" name="Line 5"/>
            <p:cNvSpPr>
              <a:spLocks noChangeShapeType="1"/>
            </p:cNvSpPr>
            <p:nvPr/>
          </p:nvSpPr>
          <p:spPr bwMode="auto">
            <a:xfrm flipH="1">
              <a:off x="1056" y="1296"/>
              <a:ext cx="1632" cy="663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26" name="Line 6"/>
            <p:cNvSpPr>
              <a:spLocks noChangeShapeType="1"/>
            </p:cNvSpPr>
            <p:nvPr/>
          </p:nvSpPr>
          <p:spPr bwMode="auto">
            <a:xfrm>
              <a:off x="2736" y="1296"/>
              <a:ext cx="1776" cy="7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27" name="Oval 7"/>
            <p:cNvSpPr>
              <a:spLocks noChangeArrowheads="1"/>
            </p:cNvSpPr>
            <p:nvPr/>
          </p:nvSpPr>
          <p:spPr bwMode="auto">
            <a:xfrm>
              <a:off x="2640" y="1104"/>
              <a:ext cx="288" cy="2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FF00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28" name="Text Box 8"/>
            <p:cNvSpPr txBox="1">
              <a:spLocks noChangeArrowheads="1"/>
            </p:cNvSpPr>
            <p:nvPr/>
          </p:nvSpPr>
          <p:spPr bwMode="auto">
            <a:xfrm>
              <a:off x="1632" y="1383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a</a:t>
              </a:r>
            </a:p>
          </p:txBody>
        </p:sp>
        <p:sp>
          <p:nvSpPr>
            <p:cNvPr id="645129" name="Text Box 9"/>
            <p:cNvSpPr txBox="1">
              <a:spLocks noChangeArrowheads="1"/>
            </p:cNvSpPr>
            <p:nvPr/>
          </p:nvSpPr>
          <p:spPr bwMode="auto">
            <a:xfrm>
              <a:off x="2789" y="1383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c</a:t>
              </a:r>
            </a:p>
          </p:txBody>
        </p:sp>
        <p:sp>
          <p:nvSpPr>
            <p:cNvPr id="645130" name="Text Box 10"/>
            <p:cNvSpPr txBox="1">
              <a:spLocks noChangeArrowheads="1"/>
            </p:cNvSpPr>
            <p:nvPr/>
          </p:nvSpPr>
          <p:spPr bwMode="auto">
            <a:xfrm>
              <a:off x="3691" y="1383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g</a:t>
              </a:r>
            </a:p>
          </p:txBody>
        </p:sp>
        <p:sp>
          <p:nvSpPr>
            <p:cNvPr id="645131" name="Line 11"/>
            <p:cNvSpPr>
              <a:spLocks noChangeShapeType="1"/>
            </p:cNvSpPr>
            <p:nvPr/>
          </p:nvSpPr>
          <p:spPr bwMode="auto">
            <a:xfrm flipH="1">
              <a:off x="432" y="2007"/>
              <a:ext cx="624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32" name="Line 12"/>
            <p:cNvSpPr>
              <a:spLocks noChangeShapeType="1"/>
            </p:cNvSpPr>
            <p:nvPr/>
          </p:nvSpPr>
          <p:spPr bwMode="auto">
            <a:xfrm>
              <a:off x="1056" y="2007"/>
              <a:ext cx="624" cy="720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33" name="Line 13"/>
            <p:cNvSpPr>
              <a:spLocks noChangeShapeType="1"/>
            </p:cNvSpPr>
            <p:nvPr/>
          </p:nvSpPr>
          <p:spPr bwMode="auto">
            <a:xfrm>
              <a:off x="2784" y="2007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34" name="Line 14"/>
            <p:cNvSpPr>
              <a:spLocks noChangeShapeType="1"/>
            </p:cNvSpPr>
            <p:nvPr/>
          </p:nvSpPr>
          <p:spPr bwMode="auto">
            <a:xfrm>
              <a:off x="2784" y="1959"/>
              <a:ext cx="1200" cy="7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35" name="Line 15"/>
            <p:cNvSpPr>
              <a:spLocks noChangeShapeType="1"/>
            </p:cNvSpPr>
            <p:nvPr/>
          </p:nvSpPr>
          <p:spPr bwMode="auto">
            <a:xfrm>
              <a:off x="4512" y="1959"/>
              <a:ext cx="624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36" name="Line 16"/>
            <p:cNvSpPr>
              <a:spLocks noChangeShapeType="1"/>
            </p:cNvSpPr>
            <p:nvPr/>
          </p:nvSpPr>
          <p:spPr bwMode="auto">
            <a:xfrm flipH="1">
              <a:off x="384" y="2679"/>
              <a:ext cx="48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37" name="Line 17"/>
            <p:cNvSpPr>
              <a:spLocks noChangeShapeType="1"/>
            </p:cNvSpPr>
            <p:nvPr/>
          </p:nvSpPr>
          <p:spPr bwMode="auto">
            <a:xfrm flipH="1">
              <a:off x="1152" y="2679"/>
              <a:ext cx="480" cy="768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38" name="Line 18"/>
            <p:cNvSpPr>
              <a:spLocks noChangeShapeType="1"/>
            </p:cNvSpPr>
            <p:nvPr/>
          </p:nvSpPr>
          <p:spPr bwMode="auto">
            <a:xfrm flipH="1">
              <a:off x="1920" y="2679"/>
              <a:ext cx="864" cy="720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39" name="Line 19"/>
            <p:cNvSpPr>
              <a:spLocks noChangeShapeType="1"/>
            </p:cNvSpPr>
            <p:nvPr/>
          </p:nvSpPr>
          <p:spPr bwMode="auto">
            <a:xfrm>
              <a:off x="2784" y="2679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40" name="Line 20"/>
            <p:cNvSpPr>
              <a:spLocks noChangeShapeType="1"/>
            </p:cNvSpPr>
            <p:nvPr/>
          </p:nvSpPr>
          <p:spPr bwMode="auto">
            <a:xfrm flipH="1">
              <a:off x="3552" y="2727"/>
              <a:ext cx="384" cy="6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41" name="Line 21"/>
            <p:cNvSpPr>
              <a:spLocks noChangeShapeType="1"/>
            </p:cNvSpPr>
            <p:nvPr/>
          </p:nvSpPr>
          <p:spPr bwMode="auto">
            <a:xfrm flipH="1">
              <a:off x="4320" y="2679"/>
              <a:ext cx="768" cy="7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42" name="Line 22"/>
            <p:cNvSpPr>
              <a:spLocks noChangeShapeType="1"/>
            </p:cNvSpPr>
            <p:nvPr/>
          </p:nvSpPr>
          <p:spPr bwMode="auto">
            <a:xfrm>
              <a:off x="5088" y="2679"/>
              <a:ext cx="0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44" name="Oval 24"/>
            <p:cNvSpPr>
              <a:spLocks noChangeArrowheads="1"/>
            </p:cNvSpPr>
            <p:nvPr/>
          </p:nvSpPr>
          <p:spPr bwMode="auto">
            <a:xfrm>
              <a:off x="936" y="1821"/>
              <a:ext cx="288" cy="2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FF00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45" name="Oval 25"/>
            <p:cNvSpPr>
              <a:spLocks noChangeArrowheads="1"/>
            </p:cNvSpPr>
            <p:nvPr/>
          </p:nvSpPr>
          <p:spPr bwMode="auto">
            <a:xfrm>
              <a:off x="2640" y="1821"/>
              <a:ext cx="288" cy="2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46" name="Oval 26"/>
            <p:cNvSpPr>
              <a:spLocks noChangeArrowheads="1"/>
            </p:cNvSpPr>
            <p:nvPr/>
          </p:nvSpPr>
          <p:spPr bwMode="auto">
            <a:xfrm>
              <a:off x="4344" y="1821"/>
              <a:ext cx="288" cy="2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48" name="Oval 28"/>
            <p:cNvSpPr>
              <a:spLocks noChangeArrowheads="1"/>
            </p:cNvSpPr>
            <p:nvPr/>
          </p:nvSpPr>
          <p:spPr bwMode="auto">
            <a:xfrm>
              <a:off x="312" y="2538"/>
              <a:ext cx="288" cy="2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49" name="Oval 29"/>
            <p:cNvSpPr>
              <a:spLocks noChangeArrowheads="1"/>
            </p:cNvSpPr>
            <p:nvPr/>
          </p:nvSpPr>
          <p:spPr bwMode="auto">
            <a:xfrm>
              <a:off x="1476" y="2538"/>
              <a:ext cx="288" cy="2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FF00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50" name="Oval 30"/>
            <p:cNvSpPr>
              <a:spLocks noChangeArrowheads="1"/>
            </p:cNvSpPr>
            <p:nvPr/>
          </p:nvSpPr>
          <p:spPr bwMode="auto">
            <a:xfrm>
              <a:off x="2640" y="2538"/>
              <a:ext cx="288" cy="2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FF00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51" name="Oval 31"/>
            <p:cNvSpPr>
              <a:spLocks noChangeArrowheads="1"/>
            </p:cNvSpPr>
            <p:nvPr/>
          </p:nvSpPr>
          <p:spPr bwMode="auto">
            <a:xfrm>
              <a:off x="3804" y="2538"/>
              <a:ext cx="288" cy="2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FF00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52" name="Oval 32"/>
            <p:cNvSpPr>
              <a:spLocks noChangeArrowheads="1"/>
            </p:cNvSpPr>
            <p:nvPr/>
          </p:nvSpPr>
          <p:spPr bwMode="auto">
            <a:xfrm>
              <a:off x="4968" y="2538"/>
              <a:ext cx="288" cy="28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54" name="Rectangle 34"/>
            <p:cNvSpPr>
              <a:spLocks noChangeArrowheads="1"/>
            </p:cNvSpPr>
            <p:nvPr/>
          </p:nvSpPr>
          <p:spPr bwMode="auto">
            <a:xfrm>
              <a:off x="192" y="3255"/>
              <a:ext cx="480" cy="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55" name="Rectangle 35"/>
            <p:cNvSpPr>
              <a:spLocks noChangeArrowheads="1"/>
            </p:cNvSpPr>
            <p:nvPr/>
          </p:nvSpPr>
          <p:spPr bwMode="auto">
            <a:xfrm>
              <a:off x="976" y="3255"/>
              <a:ext cx="480" cy="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FF00"/>
              </a:solidFill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56" name="Rectangle 36"/>
            <p:cNvSpPr>
              <a:spLocks noChangeArrowheads="1"/>
            </p:cNvSpPr>
            <p:nvPr/>
          </p:nvSpPr>
          <p:spPr bwMode="auto">
            <a:xfrm>
              <a:off x="1760" y="3255"/>
              <a:ext cx="480" cy="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FF00"/>
              </a:solidFill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57" name="Rectangle 37"/>
            <p:cNvSpPr>
              <a:spLocks noChangeArrowheads="1"/>
            </p:cNvSpPr>
            <p:nvPr/>
          </p:nvSpPr>
          <p:spPr bwMode="auto">
            <a:xfrm>
              <a:off x="2544" y="3255"/>
              <a:ext cx="480" cy="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58" name="Rectangle 38"/>
            <p:cNvSpPr>
              <a:spLocks noChangeArrowheads="1"/>
            </p:cNvSpPr>
            <p:nvPr/>
          </p:nvSpPr>
          <p:spPr bwMode="auto">
            <a:xfrm>
              <a:off x="3328" y="3255"/>
              <a:ext cx="480" cy="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59" name="Rectangle 39"/>
            <p:cNvSpPr>
              <a:spLocks noChangeArrowheads="1"/>
            </p:cNvSpPr>
            <p:nvPr/>
          </p:nvSpPr>
          <p:spPr bwMode="auto">
            <a:xfrm>
              <a:off x="4112" y="3255"/>
              <a:ext cx="480" cy="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60" name="Rectangle 40"/>
            <p:cNvSpPr>
              <a:spLocks noChangeArrowheads="1"/>
            </p:cNvSpPr>
            <p:nvPr/>
          </p:nvSpPr>
          <p:spPr bwMode="auto">
            <a:xfrm>
              <a:off x="4896" y="3255"/>
              <a:ext cx="480" cy="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 type="none" w="lg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61" name="Text Box 41"/>
            <p:cNvSpPr txBox="1">
              <a:spLocks noChangeArrowheads="1"/>
            </p:cNvSpPr>
            <p:nvPr/>
          </p:nvSpPr>
          <p:spPr bwMode="auto">
            <a:xfrm>
              <a:off x="1036" y="3255"/>
              <a:ext cx="35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006600"/>
                  </a:solidFill>
                </a:rPr>
                <a:t>3, 7</a:t>
              </a:r>
            </a:p>
          </p:txBody>
        </p:sp>
        <p:sp>
          <p:nvSpPr>
            <p:cNvPr id="645162" name="Text Box 42"/>
            <p:cNvSpPr txBox="1">
              <a:spLocks noChangeArrowheads="1"/>
            </p:cNvSpPr>
            <p:nvPr/>
          </p:nvSpPr>
          <p:spPr bwMode="auto">
            <a:xfrm>
              <a:off x="332" y="3255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006600"/>
                  </a:solidFill>
                </a:rPr>
                <a:t>2</a:t>
              </a:r>
            </a:p>
          </p:txBody>
        </p:sp>
        <p:sp>
          <p:nvSpPr>
            <p:cNvPr id="645163" name="Text Box 43"/>
            <p:cNvSpPr txBox="1">
              <a:spLocks noChangeArrowheads="1"/>
            </p:cNvSpPr>
            <p:nvPr/>
          </p:nvSpPr>
          <p:spPr bwMode="auto">
            <a:xfrm>
              <a:off x="1920" y="3255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006600"/>
                  </a:solidFill>
                </a:rPr>
                <a:t>4</a:t>
              </a:r>
            </a:p>
          </p:txBody>
        </p:sp>
        <p:sp>
          <p:nvSpPr>
            <p:cNvPr id="645164" name="Text Box 44"/>
            <p:cNvSpPr txBox="1">
              <a:spLocks noChangeArrowheads="1"/>
            </p:cNvSpPr>
            <p:nvPr/>
          </p:nvSpPr>
          <p:spPr bwMode="auto">
            <a:xfrm>
              <a:off x="3456" y="3255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006600"/>
                  </a:solidFill>
                </a:rPr>
                <a:t>5</a:t>
              </a:r>
            </a:p>
          </p:txBody>
        </p:sp>
        <p:sp>
          <p:nvSpPr>
            <p:cNvPr id="645165" name="Text Box 45"/>
            <p:cNvSpPr txBox="1">
              <a:spLocks noChangeArrowheads="1"/>
            </p:cNvSpPr>
            <p:nvPr/>
          </p:nvSpPr>
          <p:spPr bwMode="auto">
            <a:xfrm>
              <a:off x="2688" y="3255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006600"/>
                  </a:solidFill>
                </a:rPr>
                <a:t>8</a:t>
              </a:r>
            </a:p>
          </p:txBody>
        </p:sp>
        <p:sp>
          <p:nvSpPr>
            <p:cNvPr id="645166" name="Text Box 46"/>
            <p:cNvSpPr txBox="1">
              <a:spLocks noChangeArrowheads="1"/>
            </p:cNvSpPr>
            <p:nvPr/>
          </p:nvSpPr>
          <p:spPr bwMode="auto">
            <a:xfrm>
              <a:off x="4268" y="3255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006600"/>
                  </a:solidFill>
                </a:rPr>
                <a:t>1</a:t>
              </a:r>
            </a:p>
          </p:txBody>
        </p:sp>
        <p:sp>
          <p:nvSpPr>
            <p:cNvPr id="645167" name="Text Box 47"/>
            <p:cNvSpPr txBox="1">
              <a:spLocks noChangeArrowheads="1"/>
            </p:cNvSpPr>
            <p:nvPr/>
          </p:nvSpPr>
          <p:spPr bwMode="auto">
            <a:xfrm>
              <a:off x="5036" y="3255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006600"/>
                  </a:solidFill>
                </a:rPr>
                <a:t>6</a:t>
              </a:r>
            </a:p>
          </p:txBody>
        </p:sp>
        <p:sp>
          <p:nvSpPr>
            <p:cNvPr id="645168" name="Text Box 48"/>
            <p:cNvSpPr txBox="1">
              <a:spLocks noChangeArrowheads="1"/>
            </p:cNvSpPr>
            <p:nvPr/>
          </p:nvSpPr>
          <p:spPr bwMode="auto">
            <a:xfrm>
              <a:off x="485" y="2179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a</a:t>
              </a:r>
            </a:p>
          </p:txBody>
        </p:sp>
        <p:sp>
          <p:nvSpPr>
            <p:cNvPr id="645169" name="Text Box 49"/>
            <p:cNvSpPr txBox="1">
              <a:spLocks noChangeArrowheads="1"/>
            </p:cNvSpPr>
            <p:nvPr/>
          </p:nvSpPr>
          <p:spPr bwMode="auto">
            <a:xfrm>
              <a:off x="1440" y="2179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c</a:t>
              </a:r>
            </a:p>
          </p:txBody>
        </p:sp>
        <p:sp>
          <p:nvSpPr>
            <p:cNvPr id="645170" name="Text Box 50"/>
            <p:cNvSpPr txBox="1">
              <a:spLocks noChangeArrowheads="1"/>
            </p:cNvSpPr>
            <p:nvPr/>
          </p:nvSpPr>
          <p:spPr bwMode="auto">
            <a:xfrm>
              <a:off x="2544" y="2179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c</a:t>
              </a:r>
            </a:p>
          </p:txBody>
        </p:sp>
        <p:sp>
          <p:nvSpPr>
            <p:cNvPr id="645171" name="Text Box 51"/>
            <p:cNvSpPr txBox="1">
              <a:spLocks noChangeArrowheads="1"/>
            </p:cNvSpPr>
            <p:nvPr/>
          </p:nvSpPr>
          <p:spPr bwMode="auto">
            <a:xfrm>
              <a:off x="3600" y="2179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g</a:t>
              </a:r>
            </a:p>
          </p:txBody>
        </p:sp>
        <p:sp>
          <p:nvSpPr>
            <p:cNvPr id="645172" name="Text Box 52"/>
            <p:cNvSpPr txBox="1">
              <a:spLocks noChangeArrowheads="1"/>
            </p:cNvSpPr>
            <p:nvPr/>
          </p:nvSpPr>
          <p:spPr bwMode="auto">
            <a:xfrm>
              <a:off x="4512" y="2179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a</a:t>
              </a:r>
            </a:p>
          </p:txBody>
        </p:sp>
        <p:sp>
          <p:nvSpPr>
            <p:cNvPr id="645173" name="Text Box 53"/>
            <p:cNvSpPr txBox="1">
              <a:spLocks noChangeArrowheads="1"/>
            </p:cNvSpPr>
            <p:nvPr/>
          </p:nvSpPr>
          <p:spPr bwMode="auto">
            <a:xfrm>
              <a:off x="432" y="2957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c</a:t>
              </a:r>
            </a:p>
          </p:txBody>
        </p:sp>
        <p:sp>
          <p:nvSpPr>
            <p:cNvPr id="645174" name="Text Box 54"/>
            <p:cNvSpPr txBox="1">
              <a:spLocks noChangeArrowheads="1"/>
            </p:cNvSpPr>
            <p:nvPr/>
          </p:nvSpPr>
          <p:spPr bwMode="auto">
            <a:xfrm>
              <a:off x="1056" y="2967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c</a:t>
              </a:r>
            </a:p>
          </p:txBody>
        </p:sp>
        <p:sp>
          <p:nvSpPr>
            <p:cNvPr id="645175" name="Text Box 55"/>
            <p:cNvSpPr txBox="1">
              <a:spLocks noChangeArrowheads="1"/>
            </p:cNvSpPr>
            <p:nvPr/>
          </p:nvSpPr>
          <p:spPr bwMode="auto">
            <a:xfrm>
              <a:off x="1925" y="2977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g</a:t>
              </a:r>
            </a:p>
          </p:txBody>
        </p:sp>
        <p:sp>
          <p:nvSpPr>
            <p:cNvPr id="645176" name="Text Box 56"/>
            <p:cNvSpPr txBox="1">
              <a:spLocks noChangeArrowheads="1"/>
            </p:cNvSpPr>
            <p:nvPr/>
          </p:nvSpPr>
          <p:spPr bwMode="auto">
            <a:xfrm>
              <a:off x="2828" y="2967"/>
              <a:ext cx="160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t</a:t>
              </a:r>
            </a:p>
          </p:txBody>
        </p:sp>
        <p:sp>
          <p:nvSpPr>
            <p:cNvPr id="645177" name="Text Box 57"/>
            <p:cNvSpPr txBox="1">
              <a:spLocks noChangeArrowheads="1"/>
            </p:cNvSpPr>
            <p:nvPr/>
          </p:nvSpPr>
          <p:spPr bwMode="auto">
            <a:xfrm>
              <a:off x="4272" y="2967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a</a:t>
              </a:r>
            </a:p>
          </p:txBody>
        </p:sp>
        <p:sp>
          <p:nvSpPr>
            <p:cNvPr id="645178" name="Text Box 58"/>
            <p:cNvSpPr txBox="1">
              <a:spLocks noChangeArrowheads="1"/>
            </p:cNvSpPr>
            <p:nvPr/>
          </p:nvSpPr>
          <p:spPr bwMode="auto">
            <a:xfrm>
              <a:off x="3440" y="2957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a</a:t>
              </a:r>
            </a:p>
          </p:txBody>
        </p:sp>
        <p:sp>
          <p:nvSpPr>
            <p:cNvPr id="645179" name="Text Box 59"/>
            <p:cNvSpPr txBox="1">
              <a:spLocks noChangeArrowheads="1"/>
            </p:cNvSpPr>
            <p:nvPr/>
          </p:nvSpPr>
          <p:spPr bwMode="auto">
            <a:xfrm>
              <a:off x="5184" y="2967"/>
              <a:ext cx="187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sm"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/>
                <a:t>c</a:t>
              </a:r>
            </a:p>
          </p:txBody>
        </p:sp>
        <p:cxnSp>
          <p:nvCxnSpPr>
            <p:cNvPr id="645180" name="AutoShape 60"/>
            <p:cNvCxnSpPr>
              <a:cxnSpLocks noChangeShapeType="1"/>
              <a:stCxn id="645154" idx="3"/>
              <a:endCxn id="645149" idx="2"/>
            </p:cNvCxnSpPr>
            <p:nvPr/>
          </p:nvCxnSpPr>
          <p:spPr bwMode="auto">
            <a:xfrm flipV="1">
              <a:off x="681" y="2682"/>
              <a:ext cx="786" cy="717"/>
            </a:xfrm>
            <a:prstGeom prst="curvedConnector3">
              <a:avLst>
                <a:gd name="adj1" fmla="val 50000"/>
              </a:avLst>
            </a:prstGeom>
            <a:noFill/>
            <a:ln w="25400">
              <a:solidFill>
                <a:schemeClr val="tx2"/>
              </a:solidFill>
              <a:round/>
              <a:headEnd/>
              <a:tailEnd type="triangle" w="lg" len="sm"/>
            </a:ln>
            <a:effectLst/>
          </p:spPr>
        </p:cxnSp>
        <p:cxnSp>
          <p:nvCxnSpPr>
            <p:cNvPr id="645181" name="AutoShape 61"/>
            <p:cNvCxnSpPr>
              <a:cxnSpLocks noChangeShapeType="1"/>
              <a:stCxn id="645155" idx="3"/>
              <a:endCxn id="645150" idx="2"/>
            </p:cNvCxnSpPr>
            <p:nvPr/>
          </p:nvCxnSpPr>
          <p:spPr bwMode="auto">
            <a:xfrm flipV="1">
              <a:off x="1465" y="2682"/>
              <a:ext cx="1166" cy="717"/>
            </a:xfrm>
            <a:prstGeom prst="curvedConnector3">
              <a:avLst>
                <a:gd name="adj1" fmla="val 50000"/>
              </a:avLst>
            </a:prstGeom>
            <a:noFill/>
            <a:ln w="25400">
              <a:solidFill>
                <a:srgbClr val="00FF00"/>
              </a:solidFill>
              <a:round/>
              <a:headEnd/>
              <a:tailEnd type="triangle" w="lg" len="sm"/>
            </a:ln>
            <a:effectLst/>
          </p:spPr>
        </p:cxnSp>
        <p:cxnSp>
          <p:nvCxnSpPr>
            <p:cNvPr id="645182" name="AutoShape 62"/>
            <p:cNvCxnSpPr>
              <a:cxnSpLocks noChangeShapeType="1"/>
              <a:stCxn id="645156" idx="3"/>
              <a:endCxn id="645151" idx="2"/>
            </p:cNvCxnSpPr>
            <p:nvPr/>
          </p:nvCxnSpPr>
          <p:spPr bwMode="auto">
            <a:xfrm flipV="1">
              <a:off x="2249" y="2682"/>
              <a:ext cx="1546" cy="717"/>
            </a:xfrm>
            <a:prstGeom prst="curvedConnector3">
              <a:avLst>
                <a:gd name="adj1" fmla="val 22444"/>
              </a:avLst>
            </a:prstGeom>
            <a:noFill/>
            <a:ln w="25400">
              <a:solidFill>
                <a:srgbClr val="00FF00"/>
              </a:solidFill>
              <a:round/>
              <a:headEnd/>
              <a:tailEnd type="triangle" w="lg" len="sm"/>
            </a:ln>
            <a:effectLst/>
          </p:spPr>
        </p:cxnSp>
        <p:cxnSp>
          <p:nvCxnSpPr>
            <p:cNvPr id="645183" name="AutoShape 63"/>
            <p:cNvCxnSpPr>
              <a:cxnSpLocks noChangeShapeType="1"/>
              <a:stCxn id="645158" idx="3"/>
              <a:endCxn id="645152" idx="2"/>
            </p:cNvCxnSpPr>
            <p:nvPr/>
          </p:nvCxnSpPr>
          <p:spPr bwMode="auto">
            <a:xfrm flipV="1">
              <a:off x="3817" y="2682"/>
              <a:ext cx="1142" cy="717"/>
            </a:xfrm>
            <a:prstGeom prst="curvedConnector3">
              <a:avLst>
                <a:gd name="adj1" fmla="val 50000"/>
              </a:avLst>
            </a:prstGeom>
            <a:noFill/>
            <a:ln w="25400">
              <a:solidFill>
                <a:schemeClr val="tx2"/>
              </a:solidFill>
              <a:round/>
              <a:headEnd/>
              <a:tailEnd type="triangle" w="lg" len="sm"/>
            </a:ln>
            <a:effectLst/>
          </p:spPr>
        </p:cxnSp>
        <p:cxnSp>
          <p:nvCxnSpPr>
            <p:cNvPr id="645184" name="AutoShape 64"/>
            <p:cNvCxnSpPr>
              <a:cxnSpLocks noChangeShapeType="1"/>
              <a:stCxn id="645159" idx="2"/>
              <a:endCxn id="645148" idx="2"/>
            </p:cNvCxnSpPr>
            <p:nvPr/>
          </p:nvCxnSpPr>
          <p:spPr bwMode="auto">
            <a:xfrm rot="16200000" flipV="1">
              <a:off x="1893" y="1092"/>
              <a:ext cx="870" cy="4049"/>
            </a:xfrm>
            <a:prstGeom prst="curvedConnector4">
              <a:avLst>
                <a:gd name="adj1" fmla="val -15519"/>
                <a:gd name="adj2" fmla="val 103333"/>
              </a:avLst>
            </a:prstGeom>
            <a:noFill/>
            <a:ln w="25400">
              <a:solidFill>
                <a:schemeClr val="tx2"/>
              </a:solidFill>
              <a:round/>
              <a:headEnd/>
              <a:tailEnd type="triangle" w="lg" len="sm"/>
            </a:ln>
            <a:effectLst/>
          </p:spPr>
        </p:cxnSp>
        <p:cxnSp>
          <p:nvCxnSpPr>
            <p:cNvPr id="645185" name="AutoShape 65"/>
            <p:cNvCxnSpPr>
              <a:cxnSpLocks noChangeShapeType="1"/>
              <a:stCxn id="645160" idx="3"/>
              <a:endCxn id="645149" idx="7"/>
            </p:cNvCxnSpPr>
            <p:nvPr/>
          </p:nvCxnSpPr>
          <p:spPr bwMode="auto">
            <a:xfrm flipH="1" flipV="1">
              <a:off x="1722" y="2571"/>
              <a:ext cx="3663" cy="828"/>
            </a:xfrm>
            <a:prstGeom prst="curvedConnector4">
              <a:avLst>
                <a:gd name="adj1" fmla="val -3685"/>
                <a:gd name="adj2" fmla="val 121375"/>
              </a:avLst>
            </a:prstGeom>
            <a:noFill/>
            <a:ln w="25400">
              <a:solidFill>
                <a:schemeClr val="tx2"/>
              </a:solidFill>
              <a:round/>
              <a:headEnd/>
              <a:tailEnd type="triangle" w="lg" len="sm"/>
            </a:ln>
            <a:effectLst/>
          </p:spPr>
        </p:cxnSp>
      </p:grpSp>
      <p:sp>
        <p:nvSpPr>
          <p:cNvPr id="645186" name="Rectangle 66"/>
          <p:cNvSpPr>
            <a:spLocks noChangeArrowheads="1"/>
          </p:cNvSpPr>
          <p:nvPr/>
        </p:nvSpPr>
        <p:spPr bwMode="auto">
          <a:xfrm>
            <a:off x="304800" y="5791200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"/>
                <a:cs typeface="Arial"/>
              </a:rPr>
              <a:t>Usually requires following only two pointers to match against the next </a:t>
            </a:r>
            <a:r>
              <a:rPr lang="en-US" sz="2400" i="1" dirty="0">
                <a:latin typeface="Arial"/>
                <a:cs typeface="Arial"/>
              </a:rPr>
              <a:t>k</a:t>
            </a:r>
            <a:r>
              <a:rPr lang="en-US" sz="2400" dirty="0">
                <a:latin typeface="Arial"/>
                <a:cs typeface="Arial"/>
              </a:rPr>
              <a:t>-</a:t>
            </a:r>
            <a:r>
              <a:rPr lang="en-US" sz="2400" dirty="0" err="1">
                <a:latin typeface="Arial"/>
                <a:cs typeface="Arial"/>
              </a:rPr>
              <a:t>mer</a:t>
            </a:r>
            <a:r>
              <a:rPr lang="en-US" sz="2400" dirty="0">
                <a:latin typeface="Arial"/>
                <a:cs typeface="Arial"/>
              </a:rPr>
              <a:t>, instead of traversing tree from root for each</a:t>
            </a:r>
            <a:endParaRPr lang="en-US" sz="2400" b="1" dirty="0">
              <a:solidFill>
                <a:srgbClr val="006600"/>
              </a:solidFill>
              <a:latin typeface="Arial"/>
              <a:cs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7C6E-D3E3-A742-B5AC-82224CF04B4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10">
      <a:dk1>
        <a:srgbClr val="000066"/>
      </a:dk1>
      <a:lt1>
        <a:srgbClr val="FFFFFF"/>
      </a:lt1>
      <a:dk2>
        <a:srgbClr val="8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56"/>
      </a:accent4>
      <a:accent5>
        <a:srgbClr val="AAE2CA"/>
      </a:accent5>
      <a:accent6>
        <a:srgbClr val="2D2DB9"/>
      </a:accent6>
      <a:hlink>
        <a:srgbClr val="000066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sm"/>
          <a:tailEnd type="none" w="lg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sm"/>
          <a:tailEnd type="none" w="lg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1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">
      <a:dk1>
        <a:srgbClr val="000066"/>
      </a:dk1>
      <a:lt1>
        <a:srgbClr val="FFFFFF"/>
      </a:lt1>
      <a:dk2>
        <a:srgbClr val="8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56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sm"/>
          <a:tailEnd type="none" w="lg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sm"/>
          <a:tailEnd type="none" w="lg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1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rgbClr val="0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rgbClr val="00808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56507</TotalTime>
  <Words>1597</Words>
  <Application>Microsoft Macintosh PowerPoint</Application>
  <PresentationFormat>On-screen Show (4:3)</PresentationFormat>
  <Paragraphs>402</Paragraphs>
  <Slides>22</Slides>
  <Notes>22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 Unicode MS</vt:lpstr>
      <vt:lpstr>Arial</vt:lpstr>
      <vt:lpstr>Times</vt:lpstr>
      <vt:lpstr>Times New Roman</vt:lpstr>
      <vt:lpstr>Wingdings</vt:lpstr>
      <vt:lpstr>Blank Presentation</vt:lpstr>
      <vt:lpstr>1_Blank Presentation</vt:lpstr>
      <vt:lpstr>Default Design</vt:lpstr>
      <vt:lpstr>Alignment of Long Sequences: LAGAN</vt:lpstr>
      <vt:lpstr>Goals for Lecture</vt:lpstr>
      <vt:lpstr>The LAGAN Method Brudno et al., Genome Research, 2003  </vt:lpstr>
      <vt:lpstr>LAGAN: Three Main Steps</vt:lpstr>
      <vt:lpstr>Step 1: Finding Seeds in LAGAN</vt:lpstr>
      <vt:lpstr>Finding Seeds in LAGAN</vt:lpstr>
      <vt:lpstr>Allowing Degenerate Matches</vt:lpstr>
      <vt:lpstr>LAGAN Uses Threaded Tries</vt:lpstr>
      <vt:lpstr>Traversing a Threaded Trie</vt:lpstr>
      <vt:lpstr>Step 1b: Chaining Seeds in LAGAN</vt:lpstr>
      <vt:lpstr>Step 2: Chaining in LAGAN</vt:lpstr>
      <vt:lpstr>The Problem: Find a Chain of Local Alignments</vt:lpstr>
      <vt:lpstr>Sparse DP for rectangle chaining</vt:lpstr>
      <vt:lpstr>Sparse DP for rectangle chaining</vt:lpstr>
      <vt:lpstr>Sparse DP for rectangle chaining</vt:lpstr>
      <vt:lpstr>Example</vt:lpstr>
      <vt:lpstr>Time Analysis</vt:lpstr>
      <vt:lpstr>Constrained Dynamic Programming</vt:lpstr>
      <vt:lpstr>Step 3: Computing the Global Alignment in LAGAN</vt:lpstr>
      <vt:lpstr>Step 3: Computing the Global Alignment in LAGAN</vt:lpstr>
      <vt:lpstr>Comparing MUMmer and LAGAN</vt:lpstr>
      <vt:lpstr>Comparing MUMmer and LAGAN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Alignment of Long Sequences</dc:title>
  <dc:creator>Mark Craven</dc:creator>
  <cp:lastModifiedBy>Colin Dewey</cp:lastModifiedBy>
  <cp:revision>1189</cp:revision>
  <cp:lastPrinted>2011-02-24T21:39:17Z</cp:lastPrinted>
  <dcterms:created xsi:type="dcterms:W3CDTF">2011-03-01T05:03:15Z</dcterms:created>
  <dcterms:modified xsi:type="dcterms:W3CDTF">2019-04-30T17:52:27Z</dcterms:modified>
</cp:coreProperties>
</file>