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63" r:id="rId2"/>
    <p:sldId id="680" r:id="rId3"/>
    <p:sldId id="682" r:id="rId4"/>
    <p:sldId id="681" r:id="rId5"/>
    <p:sldId id="624" r:id="rId6"/>
    <p:sldId id="618" r:id="rId7"/>
    <p:sldId id="669" r:id="rId8"/>
    <p:sldId id="697" r:id="rId9"/>
    <p:sldId id="628" r:id="rId10"/>
    <p:sldId id="683" r:id="rId11"/>
    <p:sldId id="684" r:id="rId12"/>
    <p:sldId id="685" r:id="rId13"/>
    <p:sldId id="686" r:id="rId14"/>
    <p:sldId id="687" r:id="rId15"/>
    <p:sldId id="688" r:id="rId16"/>
    <p:sldId id="608" r:id="rId17"/>
    <p:sldId id="609" r:id="rId18"/>
    <p:sldId id="610" r:id="rId19"/>
    <p:sldId id="670" r:id="rId20"/>
    <p:sldId id="698" r:id="rId21"/>
    <p:sldId id="699" r:id="rId22"/>
    <p:sldId id="716" r:id="rId23"/>
    <p:sldId id="701" r:id="rId24"/>
    <p:sldId id="702" r:id="rId25"/>
    <p:sldId id="703" r:id="rId26"/>
    <p:sldId id="718" r:id="rId27"/>
    <p:sldId id="719" r:id="rId28"/>
    <p:sldId id="720" r:id="rId29"/>
    <p:sldId id="733" r:id="rId30"/>
    <p:sldId id="721" r:id="rId31"/>
    <p:sldId id="734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3366FF"/>
    <a:srgbClr val="CCFF33"/>
    <a:srgbClr val="0066FF"/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3" autoAdjust="0"/>
    <p:restoredTop sz="81829" autoAdjust="0"/>
  </p:normalViewPr>
  <p:slideViewPr>
    <p:cSldViewPr>
      <p:cViewPr varScale="1">
        <p:scale>
          <a:sx n="182" d="100"/>
          <a:sy n="182" d="100"/>
        </p:scale>
        <p:origin x="13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0.xml"/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18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18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5665EFE-0042-E847-9BEF-6D54E84F6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8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fld id="{BFD5407F-0827-A748-9C6A-24E8E8D28D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72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8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57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331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023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89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748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882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221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077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4154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17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432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42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74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563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523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100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252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896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302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530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54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81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25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48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1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425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11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09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39933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B2EB656-238B-C24A-BDE4-C5EA6446E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1DF966-3072-A046-9830-144664653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9A28F2-5259-FE48-A49A-4F39D1108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647C6E-D3E3-A742-B5AC-82224CF04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BEA1DC-33DD-4142-8AE0-15AEF3A1AC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27C74A-34B2-814F-8F2B-7AD336B17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9A055A-D9E5-854F-A998-D8C667322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6E3035-F4BF-B34B-A456-8868958FB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07F2C9-8BD3-4843-9AA2-D36703593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2672B5-1329-3B4B-A13D-12BA6F415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B3DF30-F6B2-A74C-9C0C-D295078F37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F00443-D735-C445-BD59-B95302C1AC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lin.dewey@wi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inghistory.org.uk/det/7797/Digital-AlphaServer-A4100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1/11800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5998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biology.biomedcentral.com/articles/10.1186/gb-2009-10-3-r25" TargetMode="External"/><Relationship Id="rId2" Type="http://schemas.openxmlformats.org/officeDocument/2006/relationships/hyperlink" Target="https://journals.plos.org/ploscompbiol/article?id=10.1371/journal.pcbi.10059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ademic.oup.com/bioinformatics/article/25/14/1754/22561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r>
              <a:rPr lang="en-US" sz="4000" dirty="0"/>
              <a:t>Alignment of Long Sequences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200400"/>
            <a:ext cx="7162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2019</a:t>
            </a:r>
          </a:p>
          <a:p>
            <a:r>
              <a:rPr lang="en-US" sz="2800" dirty="0"/>
              <a:t>Colin Dewey</a:t>
            </a:r>
          </a:p>
          <a:p>
            <a:r>
              <a:rPr lang="en-US" sz="2800" dirty="0">
                <a:hlinkClick r:id="rId3"/>
              </a:rPr>
              <a:t>colin.dewey@wisc.edu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-111" charset="0"/>
              </a:rPr>
              <a:t>These slides, excluding third-party material, are licensed under </a:t>
            </a:r>
            <a:r>
              <a:rPr lang="en-US" sz="1200" dirty="0">
                <a:latin typeface="Arial" pitchFamily="-111" charset="0"/>
                <a:hlinkClick r:id="rId4"/>
              </a:rPr>
              <a:t>CC BY-NC 4.0</a:t>
            </a:r>
            <a:r>
              <a:rPr lang="en-US" sz="1200" dirty="0">
                <a:latin typeface="Arial" pitchFamily="-111" charset="0"/>
              </a:rPr>
              <a:t> by Mark Craven, Colin Dewey, and Anthony Gitter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Suffix Trees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ln/>
        </p:spPr>
        <p:txBody>
          <a:bodyPr rIns="34290" anchor="ctr"/>
          <a:lstStyle/>
          <a:p>
            <a:pPr marL="698500" indent="-444500"/>
            <a:r>
              <a:rPr lang="en-US" sz="2400" dirty="0"/>
              <a:t>Substring problem:</a:t>
            </a:r>
          </a:p>
          <a:p>
            <a:pPr marL="1041400" lvl="1" indent="-444500"/>
            <a:r>
              <a:rPr lang="en-US" sz="2400" dirty="0"/>
              <a:t>given text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dirty="0"/>
              <a:t> of length </a:t>
            </a:r>
            <a:r>
              <a:rPr lang="en-US" sz="2400" i="1" dirty="0" err="1">
                <a:latin typeface="Times" pitchFamily="-111" charset="0"/>
              </a:rPr>
              <a:t>m</a:t>
            </a:r>
            <a:endParaRPr lang="en-US" sz="2400" dirty="0"/>
          </a:p>
          <a:p>
            <a:pPr marL="1041400" lvl="1" indent="-444500"/>
            <a:r>
              <a:rPr lang="en-US" sz="2400" dirty="0"/>
              <a:t>preprocess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</a:t>
            </a:r>
            <a:r>
              <a:rPr lang="en-US" sz="2400" dirty="0"/>
              <a:t>in </a:t>
            </a:r>
            <a:r>
              <a:rPr lang="en-US" sz="2400" i="1" dirty="0" err="1"/>
              <a:t>O(</a:t>
            </a:r>
            <a:r>
              <a:rPr lang="en-US" sz="2400" i="1" dirty="0" err="1">
                <a:latin typeface="Times" pitchFamily="-111" charset="0"/>
              </a:rPr>
              <a:t>m</a:t>
            </a:r>
            <a:r>
              <a:rPr lang="en-US" sz="2400" i="1" dirty="0"/>
              <a:t>)</a:t>
            </a:r>
            <a:r>
              <a:rPr lang="en-US" sz="2400" dirty="0"/>
              <a:t> time</a:t>
            </a:r>
          </a:p>
          <a:p>
            <a:pPr marL="1041400" lvl="1" indent="-444500"/>
            <a:r>
              <a:rPr lang="en-US" sz="2400" dirty="0"/>
              <a:t>such that, given query string </a:t>
            </a:r>
            <a:r>
              <a:rPr lang="en-US" sz="2400" i="1" dirty="0">
                <a:latin typeface="Times" pitchFamily="-111" charset="0"/>
              </a:rPr>
              <a:t>Q</a:t>
            </a:r>
            <a:r>
              <a:rPr lang="en-US" sz="2400" dirty="0"/>
              <a:t> of length </a:t>
            </a:r>
            <a:r>
              <a:rPr lang="en-US" sz="2400" i="1" dirty="0" err="1">
                <a:latin typeface="Times" pitchFamily="-111" charset="0"/>
              </a:rPr>
              <a:t>n</a:t>
            </a:r>
            <a:r>
              <a:rPr lang="en-US" sz="2400" i="1" dirty="0"/>
              <a:t>,</a:t>
            </a:r>
            <a:r>
              <a:rPr lang="en-US" sz="2400" dirty="0"/>
              <a:t> find occurrence (if any) of </a:t>
            </a:r>
            <a:r>
              <a:rPr lang="en-US" sz="2400" i="1" dirty="0">
                <a:latin typeface="Times" pitchFamily="-111" charset="0"/>
              </a:rPr>
              <a:t>Q</a:t>
            </a:r>
            <a:r>
              <a:rPr lang="en-US" sz="2400" i="1" dirty="0"/>
              <a:t> </a:t>
            </a:r>
            <a:r>
              <a:rPr lang="en-US" sz="2400" dirty="0"/>
              <a:t>in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dirty="0"/>
              <a:t> in </a:t>
            </a:r>
            <a:r>
              <a:rPr lang="en-US" sz="2400" i="1" dirty="0" err="1"/>
              <a:t>O(</a:t>
            </a:r>
            <a:r>
              <a:rPr lang="en-US" sz="2400" i="1" dirty="0" err="1">
                <a:latin typeface="Times" pitchFamily="-111" charset="0"/>
              </a:rPr>
              <a:t>n</a:t>
            </a:r>
            <a:r>
              <a:rPr lang="en-US" sz="2400" i="1" dirty="0"/>
              <a:t>) </a:t>
            </a:r>
            <a:r>
              <a:rPr lang="en-US" sz="2400" dirty="0"/>
              <a:t>time</a:t>
            </a:r>
          </a:p>
          <a:p>
            <a:pPr marL="1041400" lvl="1" indent="-444500"/>
            <a:endParaRPr lang="en-US" sz="2400" dirty="0"/>
          </a:p>
          <a:p>
            <a:pPr marL="698500" indent="-444500"/>
            <a:r>
              <a:rPr lang="en-US" sz="2400" dirty="0"/>
              <a:t>Suffix trees solve this problem and others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Suffix Tree Definition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772400" cy="4114800"/>
          </a:xfrm>
          <a:ln/>
        </p:spPr>
        <p:txBody>
          <a:bodyPr rIns="34290" anchor="ctr"/>
          <a:lstStyle/>
          <a:p>
            <a:pPr marL="698500" indent="-444500">
              <a:lnSpc>
                <a:spcPct val="90000"/>
              </a:lnSpc>
            </a:pPr>
            <a:r>
              <a:rPr lang="en-US" sz="2400" dirty="0"/>
              <a:t>A suffix tree </a:t>
            </a:r>
            <a:r>
              <a:rPr lang="en-US" sz="2400" i="1" dirty="0">
                <a:latin typeface="Times" pitchFamily="-111" charset="0"/>
              </a:rPr>
              <a:t>T</a:t>
            </a:r>
            <a:r>
              <a:rPr lang="en-US" sz="2400" dirty="0"/>
              <a:t> for a string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</a:t>
            </a:r>
            <a:r>
              <a:rPr lang="en-US" sz="2400" dirty="0"/>
              <a:t>of length 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/>
              <a:t> is a tree with the following properties:</a:t>
            </a:r>
          </a:p>
          <a:p>
            <a:pPr marL="1041400" lvl="1" indent="-444500">
              <a:lnSpc>
                <a:spcPct val="90000"/>
              </a:lnSpc>
            </a:pPr>
            <a:r>
              <a:rPr lang="en-US" sz="2400" i="1" dirty="0"/>
              <a:t>rooted </a:t>
            </a:r>
            <a:r>
              <a:rPr lang="en-US" sz="2400" dirty="0"/>
              <a:t>and</a:t>
            </a:r>
            <a:r>
              <a:rPr lang="en-US" sz="2400" i="1" dirty="0"/>
              <a:t> directed</a:t>
            </a:r>
            <a:endParaRPr lang="en-US" sz="2400" dirty="0"/>
          </a:p>
          <a:p>
            <a:pPr marL="1041400" lvl="1" indent="-444500">
              <a:lnSpc>
                <a:spcPct val="90000"/>
              </a:lnSpc>
            </a:pP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/>
              <a:t> leaves, labeled 1 to </a:t>
            </a:r>
            <a:r>
              <a:rPr lang="en-US" sz="2400" i="1" dirty="0">
                <a:latin typeface="Times" pitchFamily="-111" charset="0"/>
              </a:rPr>
              <a:t>m</a:t>
            </a:r>
            <a:endParaRPr lang="en-US" sz="2400" i="1" dirty="0"/>
          </a:p>
          <a:p>
            <a:pPr marL="1041400" lvl="1" indent="-444500">
              <a:lnSpc>
                <a:spcPct val="90000"/>
              </a:lnSpc>
            </a:pPr>
            <a:r>
              <a:rPr lang="en-US" sz="2400" dirty="0"/>
              <a:t>each edge labeled by a substring of </a:t>
            </a:r>
            <a:r>
              <a:rPr lang="en-US" sz="2400" i="1" dirty="0">
                <a:latin typeface="Times" pitchFamily="-111" charset="0"/>
              </a:rPr>
              <a:t>S</a:t>
            </a:r>
            <a:endParaRPr lang="en-US" sz="2400" i="1" dirty="0"/>
          </a:p>
          <a:p>
            <a:pPr marL="1041400" lvl="1" indent="-444500">
              <a:lnSpc>
                <a:spcPct val="90000"/>
              </a:lnSpc>
            </a:pPr>
            <a:r>
              <a:rPr lang="en-US" sz="2400" dirty="0"/>
              <a:t>concatenation of edge labels on path from root to leaf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dirty="0">
                <a:latin typeface="Times" pitchFamily="-111" charset="0"/>
              </a:rPr>
              <a:t> </a:t>
            </a:r>
            <a:r>
              <a:rPr lang="en-US" sz="2400" dirty="0"/>
              <a:t>is suffix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dirty="0"/>
              <a:t> of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</a:t>
            </a:r>
            <a:r>
              <a:rPr lang="en-US" sz="2400" dirty="0"/>
              <a:t>(we will denote this by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baseline="-6000" dirty="0">
                <a:latin typeface="Times" pitchFamily="-111" charset="0"/>
              </a:rPr>
              <a:t>i...m</a:t>
            </a:r>
            <a:r>
              <a:rPr lang="en-US" sz="2400" dirty="0"/>
              <a:t>)</a:t>
            </a:r>
          </a:p>
          <a:p>
            <a:pPr marL="1041400" lvl="1" indent="-444500">
              <a:lnSpc>
                <a:spcPct val="90000"/>
              </a:lnSpc>
            </a:pPr>
            <a:r>
              <a:rPr lang="en-US" sz="2400" dirty="0"/>
              <a:t>each internal non-root node has at least two children</a:t>
            </a:r>
          </a:p>
          <a:p>
            <a:pPr marL="1041400" lvl="1" indent="-444500">
              <a:lnSpc>
                <a:spcPct val="90000"/>
              </a:lnSpc>
            </a:pPr>
            <a:r>
              <a:rPr lang="en-US" sz="2400" dirty="0"/>
              <a:t>edges out of a node must begin with different characters</a:t>
            </a:r>
          </a:p>
        </p:txBody>
      </p:sp>
      <p:sp>
        <p:nvSpPr>
          <p:cNvPr id="651268" name="AutoShape 4"/>
          <p:cNvSpPr>
            <a:spLocks/>
          </p:cNvSpPr>
          <p:nvPr/>
        </p:nvSpPr>
        <p:spPr bwMode="auto">
          <a:xfrm>
            <a:off x="434975" y="3373438"/>
            <a:ext cx="857250" cy="560387"/>
          </a:xfrm>
          <a:prstGeom prst="rightArrow">
            <a:avLst>
              <a:gd name="adj1" fmla="val 32000"/>
              <a:gd name="adj2" fmla="val 8974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269" name="Rectangle 5"/>
          <p:cNvSpPr>
            <a:spLocks/>
          </p:cNvSpPr>
          <p:nvPr/>
        </p:nvSpPr>
        <p:spPr bwMode="auto">
          <a:xfrm>
            <a:off x="31750" y="3048000"/>
            <a:ext cx="14620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822325" eaLnBrk="1" hangingPunct="1"/>
            <a:r>
              <a:rPr lang="en-US" sz="1700" dirty="0">
                <a:latin typeface="Arial" panose="020B0604020202020204" pitchFamily="34" charset="0"/>
                <a:ea typeface="Gill Sans" pitchFamily="-111" charset="0"/>
                <a:cs typeface="Arial" panose="020B0604020202020204" pitchFamily="34" charset="0"/>
                <a:sym typeface="Gill Sans" pitchFamily="-111" charset="0"/>
              </a:rPr>
              <a:t>key property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 rIns="34290"/>
          <a:lstStyle/>
          <a:p>
            <a:r>
              <a:rPr lang="en-US" sz="4000" dirty="0"/>
              <a:t>Suffixes</a:t>
            </a: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6858000" cy="4114800"/>
          </a:xfrm>
          <a:ln/>
        </p:spPr>
        <p:txBody>
          <a:bodyPr rIns="34290" anchor="ctr"/>
          <a:lstStyle/>
          <a:p>
            <a:pPr marL="698500" indent="-444500">
              <a:buNone/>
            </a:pP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= “</a:t>
            </a:r>
            <a:r>
              <a:rPr lang="en-US" sz="2400" dirty="0"/>
              <a:t>banana$”</a:t>
            </a:r>
          </a:p>
          <a:p>
            <a:pPr marL="698500" indent="-444500">
              <a:buNone/>
            </a:pPr>
            <a:r>
              <a:rPr lang="en-US" sz="2400" dirty="0"/>
              <a:t>suffixes of </a:t>
            </a:r>
            <a:r>
              <a:rPr lang="en-US" sz="2400" i="1" dirty="0">
                <a:latin typeface="Times"/>
                <a:cs typeface="Times"/>
              </a:rPr>
              <a:t>S</a:t>
            </a:r>
          </a:p>
          <a:p>
            <a:pPr marL="1498600" lvl="2" indent="-444500">
              <a:buNone/>
            </a:pPr>
            <a:r>
              <a:rPr lang="en-US" dirty="0"/>
              <a:t>$			(special character)</a:t>
            </a:r>
          </a:p>
          <a:p>
            <a:pPr marL="1498600" lvl="2" indent="-444500">
              <a:buNone/>
            </a:pPr>
            <a:r>
              <a:rPr lang="en-US" dirty="0"/>
              <a:t>a$</a:t>
            </a:r>
          </a:p>
          <a:p>
            <a:pPr marL="1498600" lvl="2" indent="-444500">
              <a:buNone/>
            </a:pPr>
            <a:r>
              <a:rPr lang="en-US" dirty="0" err="1"/>
              <a:t>na</a:t>
            </a:r>
            <a:r>
              <a:rPr lang="en-US" dirty="0"/>
              <a:t>$</a:t>
            </a:r>
          </a:p>
          <a:p>
            <a:pPr marL="1498600" lvl="2" indent="-444500">
              <a:buNone/>
            </a:pPr>
            <a:r>
              <a:rPr lang="en-US" dirty="0" err="1"/>
              <a:t>ana</a:t>
            </a:r>
            <a:r>
              <a:rPr lang="en-US" dirty="0"/>
              <a:t>$</a:t>
            </a:r>
          </a:p>
          <a:p>
            <a:pPr marL="1498600" lvl="2" indent="-444500">
              <a:buNone/>
            </a:pPr>
            <a:r>
              <a:rPr lang="en-US" dirty="0"/>
              <a:t>nana$</a:t>
            </a:r>
          </a:p>
          <a:p>
            <a:pPr marL="1498600" lvl="2" indent="-444500">
              <a:buNone/>
            </a:pPr>
            <a:r>
              <a:rPr lang="en-US" dirty="0" err="1"/>
              <a:t>anana</a:t>
            </a:r>
            <a:r>
              <a:rPr lang="en-US" dirty="0"/>
              <a:t>$</a:t>
            </a:r>
          </a:p>
          <a:p>
            <a:pPr marL="1498600" lvl="2" indent="-444500">
              <a:buNone/>
            </a:pPr>
            <a:r>
              <a:rPr lang="en-US" dirty="0"/>
              <a:t>banana$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Line 2"/>
          <p:cNvSpPr>
            <a:spLocks noChangeShapeType="1"/>
          </p:cNvSpPr>
          <p:nvPr/>
        </p:nvSpPr>
        <p:spPr bwMode="auto">
          <a:xfrm>
            <a:off x="6294438" y="2782888"/>
            <a:ext cx="593725" cy="11255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1" name="Line 3"/>
          <p:cNvSpPr>
            <a:spLocks noChangeShapeType="1"/>
          </p:cNvSpPr>
          <p:nvPr/>
        </p:nvSpPr>
        <p:spPr bwMode="auto">
          <a:xfrm>
            <a:off x="6270625" y="2830513"/>
            <a:ext cx="7938" cy="2197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Suffix Tree Example</a:t>
            </a: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4800600" cy="4114800"/>
          </a:xfrm>
          <a:ln/>
        </p:spPr>
        <p:txBody>
          <a:bodyPr rIns="34290" anchor="ctr"/>
          <a:lstStyle/>
          <a:p>
            <a:pPr marL="698500" indent="-444500">
              <a:buFont typeface="Times" pitchFamily="-111" charset="0"/>
              <a:buChar char="•"/>
            </a:pP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= “</a:t>
            </a:r>
            <a:r>
              <a:rPr lang="en-US" sz="2400" dirty="0"/>
              <a:t>banana$”</a:t>
            </a:r>
          </a:p>
          <a:p>
            <a:pPr marL="698500" indent="-444500">
              <a:buFont typeface="Times" pitchFamily="-111" charset="0"/>
              <a:buChar char="•"/>
            </a:pPr>
            <a:r>
              <a:rPr lang="en-US" sz="2400" dirty="0"/>
              <a:t>Add ‘$’ to end so that suffix tree exists (no suffix is a prefix of another suffix)</a:t>
            </a:r>
          </a:p>
        </p:txBody>
      </p:sp>
      <p:sp>
        <p:nvSpPr>
          <p:cNvPr id="652294" name="Line 6"/>
          <p:cNvSpPr>
            <a:spLocks noChangeShapeType="1"/>
          </p:cNvSpPr>
          <p:nvPr/>
        </p:nvSpPr>
        <p:spPr bwMode="auto">
          <a:xfrm flipH="1">
            <a:off x="5794375" y="2836863"/>
            <a:ext cx="422275" cy="3921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5" name="Line 7"/>
          <p:cNvSpPr>
            <a:spLocks noChangeShapeType="1"/>
          </p:cNvSpPr>
          <p:nvPr/>
        </p:nvSpPr>
        <p:spPr bwMode="auto">
          <a:xfrm>
            <a:off x="6951663" y="4041775"/>
            <a:ext cx="115887" cy="10334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6" name="Line 8"/>
          <p:cNvSpPr>
            <a:spLocks noChangeShapeType="1"/>
          </p:cNvSpPr>
          <p:nvPr/>
        </p:nvSpPr>
        <p:spPr bwMode="auto">
          <a:xfrm>
            <a:off x="6308725" y="2790825"/>
            <a:ext cx="1963738" cy="14779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7" name="Oval 9"/>
          <p:cNvSpPr>
            <a:spLocks/>
          </p:cNvSpPr>
          <p:nvPr/>
        </p:nvSpPr>
        <p:spPr bwMode="auto">
          <a:xfrm>
            <a:off x="8251825" y="4240213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8" name="Oval 10"/>
          <p:cNvSpPr>
            <a:spLocks/>
          </p:cNvSpPr>
          <p:nvPr/>
        </p:nvSpPr>
        <p:spPr bwMode="auto">
          <a:xfrm>
            <a:off x="7646988" y="5051425"/>
            <a:ext cx="147637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9" name="Oval 11"/>
          <p:cNvSpPr>
            <a:spLocks/>
          </p:cNvSpPr>
          <p:nvPr/>
        </p:nvSpPr>
        <p:spPr bwMode="auto">
          <a:xfrm>
            <a:off x="6194425" y="5051425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0" name="Line 12"/>
          <p:cNvSpPr>
            <a:spLocks noChangeShapeType="1"/>
          </p:cNvSpPr>
          <p:nvPr/>
        </p:nvSpPr>
        <p:spPr bwMode="auto">
          <a:xfrm>
            <a:off x="6981825" y="3994150"/>
            <a:ext cx="688975" cy="10493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1" name="Oval 13"/>
          <p:cNvSpPr>
            <a:spLocks/>
          </p:cNvSpPr>
          <p:nvPr/>
        </p:nvSpPr>
        <p:spPr bwMode="auto">
          <a:xfrm>
            <a:off x="7018338" y="5086350"/>
            <a:ext cx="147637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2" name="Rectangle 14"/>
          <p:cNvSpPr>
            <a:spLocks/>
          </p:cNvSpPr>
          <p:nvPr/>
        </p:nvSpPr>
        <p:spPr bwMode="auto">
          <a:xfrm>
            <a:off x="7172325" y="347503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03" name="Line 15"/>
          <p:cNvSpPr>
            <a:spLocks noChangeShapeType="1"/>
          </p:cNvSpPr>
          <p:nvPr/>
        </p:nvSpPr>
        <p:spPr bwMode="auto">
          <a:xfrm flipH="1">
            <a:off x="4629150" y="4111625"/>
            <a:ext cx="450850" cy="846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4" name="Line 16"/>
          <p:cNvSpPr>
            <a:spLocks noChangeShapeType="1"/>
          </p:cNvSpPr>
          <p:nvPr/>
        </p:nvSpPr>
        <p:spPr bwMode="auto">
          <a:xfrm>
            <a:off x="5192713" y="4111625"/>
            <a:ext cx="123825" cy="838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5" name="Oval 17"/>
          <p:cNvSpPr>
            <a:spLocks/>
          </p:cNvSpPr>
          <p:nvPr/>
        </p:nvSpPr>
        <p:spPr bwMode="auto">
          <a:xfrm>
            <a:off x="4525963" y="4960938"/>
            <a:ext cx="149225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6" name="Oval 18"/>
          <p:cNvSpPr>
            <a:spLocks/>
          </p:cNvSpPr>
          <p:nvPr/>
        </p:nvSpPr>
        <p:spPr bwMode="auto">
          <a:xfrm>
            <a:off x="5246688" y="4960938"/>
            <a:ext cx="147637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7" name="Rectangle 19"/>
          <p:cNvSpPr>
            <a:spLocks/>
          </p:cNvSpPr>
          <p:nvPr/>
        </p:nvSpPr>
        <p:spPr bwMode="auto">
          <a:xfrm>
            <a:off x="6172200" y="52578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1</a:t>
            </a:r>
          </a:p>
        </p:txBody>
      </p:sp>
      <p:sp>
        <p:nvSpPr>
          <p:cNvPr id="652308" name="Oval 20"/>
          <p:cNvSpPr>
            <a:spLocks/>
          </p:cNvSpPr>
          <p:nvPr/>
        </p:nvSpPr>
        <p:spPr bwMode="auto">
          <a:xfrm>
            <a:off x="6194425" y="2708275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9" name="Oval 21"/>
          <p:cNvSpPr>
            <a:spLocks/>
          </p:cNvSpPr>
          <p:nvPr/>
        </p:nvSpPr>
        <p:spPr bwMode="auto">
          <a:xfrm>
            <a:off x="5075238" y="3978275"/>
            <a:ext cx="147637" cy="14763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10" name="Rectangle 22"/>
          <p:cNvSpPr>
            <a:spLocks/>
          </p:cNvSpPr>
          <p:nvPr/>
        </p:nvSpPr>
        <p:spPr bwMode="auto">
          <a:xfrm>
            <a:off x="6081713" y="304006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b</a:t>
            </a:r>
          </a:p>
        </p:txBody>
      </p:sp>
      <p:sp>
        <p:nvSpPr>
          <p:cNvPr id="652311" name="Rectangle 23"/>
          <p:cNvSpPr>
            <a:spLocks/>
          </p:cNvSpPr>
          <p:nvPr/>
        </p:nvSpPr>
        <p:spPr bwMode="auto">
          <a:xfrm>
            <a:off x="6069013" y="333692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12" name="Rectangle 24"/>
          <p:cNvSpPr>
            <a:spLocks/>
          </p:cNvSpPr>
          <p:nvPr/>
        </p:nvSpPr>
        <p:spPr bwMode="auto">
          <a:xfrm>
            <a:off x="6035675" y="3600450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13" name="Rectangle 25"/>
          <p:cNvSpPr>
            <a:spLocks/>
          </p:cNvSpPr>
          <p:nvPr/>
        </p:nvSpPr>
        <p:spPr bwMode="auto">
          <a:xfrm>
            <a:off x="6046788" y="3783013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14" name="Rectangle 26"/>
          <p:cNvSpPr>
            <a:spLocks/>
          </p:cNvSpPr>
          <p:nvPr/>
        </p:nvSpPr>
        <p:spPr bwMode="auto">
          <a:xfrm>
            <a:off x="6035675" y="406876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15" name="Rectangle 27"/>
          <p:cNvSpPr>
            <a:spLocks/>
          </p:cNvSpPr>
          <p:nvPr/>
        </p:nvSpPr>
        <p:spPr bwMode="auto">
          <a:xfrm>
            <a:off x="6035675" y="430847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16" name="Rectangle 28"/>
          <p:cNvSpPr>
            <a:spLocks/>
          </p:cNvSpPr>
          <p:nvPr/>
        </p:nvSpPr>
        <p:spPr bwMode="auto">
          <a:xfrm>
            <a:off x="5994400" y="461803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17" name="Rectangle 29"/>
          <p:cNvSpPr>
            <a:spLocks/>
          </p:cNvSpPr>
          <p:nvPr/>
        </p:nvSpPr>
        <p:spPr bwMode="auto">
          <a:xfrm>
            <a:off x="6391275" y="310832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18" name="Rectangle 30"/>
          <p:cNvSpPr>
            <a:spLocks/>
          </p:cNvSpPr>
          <p:nvPr/>
        </p:nvSpPr>
        <p:spPr bwMode="auto">
          <a:xfrm>
            <a:off x="6537325" y="3360738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19" name="Rectangle 31"/>
          <p:cNvSpPr>
            <a:spLocks/>
          </p:cNvSpPr>
          <p:nvPr/>
        </p:nvSpPr>
        <p:spPr bwMode="auto">
          <a:xfrm>
            <a:off x="6813550" y="406876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20" name="Rectangle 32"/>
          <p:cNvSpPr>
            <a:spLocks/>
          </p:cNvSpPr>
          <p:nvPr/>
        </p:nvSpPr>
        <p:spPr bwMode="auto">
          <a:xfrm>
            <a:off x="6823075" y="4332288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21" name="Rectangle 33"/>
          <p:cNvSpPr>
            <a:spLocks/>
          </p:cNvSpPr>
          <p:nvPr/>
        </p:nvSpPr>
        <p:spPr bwMode="auto">
          <a:xfrm>
            <a:off x="7240588" y="4479925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22" name="Rectangle 34"/>
          <p:cNvSpPr>
            <a:spLocks/>
          </p:cNvSpPr>
          <p:nvPr/>
        </p:nvSpPr>
        <p:spPr bwMode="auto">
          <a:xfrm>
            <a:off x="6807200" y="461803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23" name="Rectangle 35"/>
          <p:cNvSpPr>
            <a:spLocks/>
          </p:cNvSpPr>
          <p:nvPr/>
        </p:nvSpPr>
        <p:spPr bwMode="auto">
          <a:xfrm>
            <a:off x="5954713" y="2686050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24" name="Rectangle 36"/>
          <p:cNvSpPr>
            <a:spLocks/>
          </p:cNvSpPr>
          <p:nvPr/>
        </p:nvSpPr>
        <p:spPr bwMode="auto">
          <a:xfrm>
            <a:off x="5407025" y="317817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25" name="Rectangle 37"/>
          <p:cNvSpPr>
            <a:spLocks/>
          </p:cNvSpPr>
          <p:nvPr/>
        </p:nvSpPr>
        <p:spPr bwMode="auto">
          <a:xfrm>
            <a:off x="4824413" y="396557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26" name="Rectangle 38"/>
          <p:cNvSpPr>
            <a:spLocks/>
          </p:cNvSpPr>
          <p:nvPr/>
        </p:nvSpPr>
        <p:spPr bwMode="auto">
          <a:xfrm>
            <a:off x="4732338" y="419417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27" name="Rectangle 39"/>
          <p:cNvSpPr>
            <a:spLocks/>
          </p:cNvSpPr>
          <p:nvPr/>
        </p:nvSpPr>
        <p:spPr bwMode="auto">
          <a:xfrm>
            <a:off x="4543425" y="4400550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28" name="Rectangle 40"/>
          <p:cNvSpPr>
            <a:spLocks/>
          </p:cNvSpPr>
          <p:nvPr/>
        </p:nvSpPr>
        <p:spPr bwMode="auto">
          <a:xfrm>
            <a:off x="5068888" y="43322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29" name="Oval 41"/>
          <p:cNvSpPr>
            <a:spLocks/>
          </p:cNvSpPr>
          <p:nvPr/>
        </p:nvSpPr>
        <p:spPr bwMode="auto">
          <a:xfrm>
            <a:off x="6858000" y="3897313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0" name="Rectangle 42"/>
          <p:cNvSpPr>
            <a:spLocks/>
          </p:cNvSpPr>
          <p:nvPr/>
        </p:nvSpPr>
        <p:spPr bwMode="auto">
          <a:xfrm>
            <a:off x="4533900" y="51816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 dirty="0">
                <a:ea typeface="Gill Sans" pitchFamily="-111" charset="0"/>
                <a:cs typeface="Gill Sans" pitchFamily="-111" charset="0"/>
              </a:rPr>
              <a:t>2</a:t>
            </a:r>
          </a:p>
        </p:txBody>
      </p:sp>
      <p:sp>
        <p:nvSpPr>
          <p:cNvPr id="652331" name="Rectangle 43"/>
          <p:cNvSpPr>
            <a:spLocks/>
          </p:cNvSpPr>
          <p:nvPr/>
        </p:nvSpPr>
        <p:spPr bwMode="auto">
          <a:xfrm>
            <a:off x="7026275" y="52578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3</a:t>
            </a:r>
          </a:p>
        </p:txBody>
      </p:sp>
      <p:sp>
        <p:nvSpPr>
          <p:cNvPr id="652332" name="Rectangle 44"/>
          <p:cNvSpPr>
            <a:spLocks/>
          </p:cNvSpPr>
          <p:nvPr/>
        </p:nvSpPr>
        <p:spPr bwMode="auto">
          <a:xfrm>
            <a:off x="5251450" y="51816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4</a:t>
            </a:r>
          </a:p>
        </p:txBody>
      </p:sp>
      <p:sp>
        <p:nvSpPr>
          <p:cNvPr id="652333" name="Rectangle 45"/>
          <p:cNvSpPr>
            <a:spLocks/>
          </p:cNvSpPr>
          <p:nvPr/>
        </p:nvSpPr>
        <p:spPr bwMode="auto">
          <a:xfrm>
            <a:off x="7742238" y="525780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5</a:t>
            </a:r>
          </a:p>
        </p:txBody>
      </p:sp>
      <p:sp>
        <p:nvSpPr>
          <p:cNvPr id="652334" name="Oval 46"/>
          <p:cNvSpPr>
            <a:spLocks/>
          </p:cNvSpPr>
          <p:nvPr/>
        </p:nvSpPr>
        <p:spPr bwMode="auto">
          <a:xfrm>
            <a:off x="5622925" y="3235325"/>
            <a:ext cx="149225" cy="14763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5" name="Line 47"/>
          <p:cNvSpPr>
            <a:spLocks noChangeShapeType="1"/>
          </p:cNvSpPr>
          <p:nvPr/>
        </p:nvSpPr>
        <p:spPr bwMode="auto">
          <a:xfrm flipH="1">
            <a:off x="5192713" y="3384550"/>
            <a:ext cx="452437" cy="5873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6" name="Rectangle 48"/>
          <p:cNvSpPr>
            <a:spLocks/>
          </p:cNvSpPr>
          <p:nvPr/>
        </p:nvSpPr>
        <p:spPr bwMode="auto">
          <a:xfrm>
            <a:off x="5257800" y="339407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37" name="Line 49"/>
          <p:cNvSpPr>
            <a:spLocks noChangeShapeType="1"/>
          </p:cNvSpPr>
          <p:nvPr/>
        </p:nvSpPr>
        <p:spPr bwMode="auto">
          <a:xfrm>
            <a:off x="5722938" y="3408363"/>
            <a:ext cx="63500" cy="15875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8" name="Oval 50"/>
          <p:cNvSpPr>
            <a:spLocks/>
          </p:cNvSpPr>
          <p:nvPr/>
        </p:nvSpPr>
        <p:spPr bwMode="auto">
          <a:xfrm>
            <a:off x="5715000" y="5018088"/>
            <a:ext cx="149225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9" name="Rectangle 51"/>
          <p:cNvSpPr>
            <a:spLocks/>
          </p:cNvSpPr>
          <p:nvPr/>
        </p:nvSpPr>
        <p:spPr bwMode="auto">
          <a:xfrm>
            <a:off x="5537200" y="3886200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40" name="Rectangle 52"/>
          <p:cNvSpPr>
            <a:spLocks/>
          </p:cNvSpPr>
          <p:nvPr/>
        </p:nvSpPr>
        <p:spPr bwMode="auto">
          <a:xfrm>
            <a:off x="5711825" y="52197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6</a:t>
            </a:r>
          </a:p>
        </p:txBody>
      </p:sp>
      <p:sp>
        <p:nvSpPr>
          <p:cNvPr id="652341" name="Rectangle 53"/>
          <p:cNvSpPr>
            <a:spLocks/>
          </p:cNvSpPr>
          <p:nvPr/>
        </p:nvSpPr>
        <p:spPr bwMode="auto">
          <a:xfrm>
            <a:off x="8316913" y="449580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7</a:t>
            </a:r>
          </a:p>
        </p:txBody>
      </p:sp>
      <p:pic>
        <p:nvPicPr>
          <p:cNvPr id="652342" name="Picture 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3088" y="1611313"/>
            <a:ext cx="1227137" cy="92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63675"/>
            <a:ext cx="8001000" cy="4022725"/>
          </a:xfrm>
          <a:ln/>
        </p:spPr>
        <p:txBody>
          <a:bodyPr rIns="34290" anchor="ctr"/>
          <a:lstStyle/>
          <a:p>
            <a:pPr marL="698500" indent="-444500"/>
            <a:r>
              <a:rPr lang="en-US" sz="2400" dirty="0"/>
              <a:t>Assume</a:t>
            </a:r>
            <a:r>
              <a:rPr lang="en-US" sz="2400" i="1" dirty="0"/>
              <a:t> </a:t>
            </a:r>
            <a:r>
              <a:rPr lang="en-US" sz="2400" dirty="0"/>
              <a:t>we have suffix tree </a:t>
            </a:r>
            <a:r>
              <a:rPr lang="en-US" sz="2400" i="1" dirty="0">
                <a:latin typeface="Times" pitchFamily="-111" charset="0"/>
              </a:rPr>
              <a:t>T</a:t>
            </a:r>
            <a:r>
              <a:rPr lang="en-US" sz="2400" dirty="0"/>
              <a:t> and query string </a:t>
            </a:r>
            <a:r>
              <a:rPr lang="en-US" sz="2400" i="1" dirty="0">
                <a:latin typeface="Times" pitchFamily="-111" charset="0"/>
              </a:rPr>
              <a:t>Q</a:t>
            </a:r>
            <a:endParaRPr lang="en-US" sz="2400" dirty="0"/>
          </a:p>
          <a:p>
            <a:pPr marL="698500" indent="-444500"/>
            <a:r>
              <a:rPr lang="en-US" sz="2400" dirty="0" err="1"/>
              <a:t>FindMatch</a:t>
            </a:r>
            <a:r>
              <a:rPr lang="en-US" sz="2400" dirty="0"/>
              <a:t>(</a:t>
            </a:r>
            <a:r>
              <a:rPr lang="en-US" sz="2400" i="1" dirty="0">
                <a:latin typeface="Times" pitchFamily="-111" charset="0"/>
              </a:rPr>
              <a:t>Q</a:t>
            </a:r>
            <a:r>
              <a:rPr lang="en-US" sz="2400" i="1" dirty="0"/>
              <a:t>, </a:t>
            </a:r>
            <a:r>
              <a:rPr lang="en-US" sz="2400" i="1" dirty="0">
                <a:latin typeface="Times" pitchFamily="-111" charset="0"/>
              </a:rPr>
              <a:t>T</a:t>
            </a:r>
            <a:r>
              <a:rPr lang="en-US" sz="2400" i="1" dirty="0"/>
              <a:t>):</a:t>
            </a:r>
          </a:p>
          <a:p>
            <a:pPr marL="1041400" lvl="1" indent="-444500"/>
            <a:r>
              <a:rPr lang="en-US" sz="2400" dirty="0"/>
              <a:t>follow (unique) path down from root of </a:t>
            </a:r>
            <a:r>
              <a:rPr lang="en-US" sz="2400" i="1" dirty="0">
                <a:latin typeface="Times" pitchFamily="-111" charset="0"/>
              </a:rPr>
              <a:t>T</a:t>
            </a:r>
            <a:r>
              <a:rPr lang="en-US" sz="2400" i="1" dirty="0"/>
              <a:t> </a:t>
            </a:r>
            <a:r>
              <a:rPr lang="en-US" sz="2400" dirty="0"/>
              <a:t>according to characters in </a:t>
            </a:r>
            <a:r>
              <a:rPr lang="en-US" sz="2400" i="1" dirty="0">
                <a:latin typeface="Times" pitchFamily="-111" charset="0"/>
              </a:rPr>
              <a:t>Q</a:t>
            </a:r>
            <a:endParaRPr lang="en-US" sz="2400" dirty="0"/>
          </a:p>
          <a:p>
            <a:pPr marL="1041400" lvl="1" indent="-444500"/>
            <a:r>
              <a:rPr lang="en-US" sz="2400" dirty="0"/>
              <a:t>if all of </a:t>
            </a:r>
            <a:r>
              <a:rPr lang="en-US" sz="2400" i="1" dirty="0">
                <a:latin typeface="Times" pitchFamily="-111" charset="0"/>
              </a:rPr>
              <a:t>Q</a:t>
            </a:r>
            <a:r>
              <a:rPr lang="en-US" sz="2400" i="1" dirty="0"/>
              <a:t> </a:t>
            </a:r>
            <a:r>
              <a:rPr lang="en-US" sz="2400" dirty="0"/>
              <a:t>is found to be a prefix of such a path</a:t>
            </a:r>
          </a:p>
          <a:p>
            <a:pPr marL="1384300" lvl="2" indent="-444500">
              <a:buFontTx/>
              <a:buNone/>
            </a:pPr>
            <a:r>
              <a:rPr lang="en-US" dirty="0"/>
              <a:t> return label of some leaf below this path</a:t>
            </a:r>
          </a:p>
          <a:p>
            <a:pPr marL="1041400" lvl="1" indent="-444500"/>
            <a:r>
              <a:rPr lang="en-US" sz="2400" dirty="0"/>
              <a:t>else, return no match found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3429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r>
              <a:rPr lang="en-US" sz="4000" kern="0"/>
              <a:t>Solving the Substring Problem</a:t>
            </a:r>
            <a:endParaRPr lang="en-US" sz="400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 rIns="34290"/>
          <a:lstStyle/>
          <a:p>
            <a:r>
              <a:rPr lang="en-US" sz="4000" dirty="0"/>
              <a:t>Solving the Substring Problem</a:t>
            </a:r>
          </a:p>
        </p:txBody>
      </p:sp>
      <p:sp>
        <p:nvSpPr>
          <p:cNvPr id="654392" name="Line 56"/>
          <p:cNvSpPr>
            <a:spLocks noChangeShapeType="1"/>
          </p:cNvSpPr>
          <p:nvPr/>
        </p:nvSpPr>
        <p:spPr bwMode="auto">
          <a:xfrm>
            <a:off x="2179638" y="2662238"/>
            <a:ext cx="593725" cy="11255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3" name="Line 57"/>
          <p:cNvSpPr>
            <a:spLocks noChangeShapeType="1"/>
          </p:cNvSpPr>
          <p:nvPr/>
        </p:nvSpPr>
        <p:spPr bwMode="auto">
          <a:xfrm>
            <a:off x="2155825" y="2709863"/>
            <a:ext cx="7938" cy="2197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4" name="Line 58"/>
          <p:cNvSpPr>
            <a:spLocks noChangeShapeType="1"/>
          </p:cNvSpPr>
          <p:nvPr/>
        </p:nvSpPr>
        <p:spPr bwMode="auto">
          <a:xfrm flipH="1">
            <a:off x="1679575" y="2716213"/>
            <a:ext cx="422275" cy="3921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5" name="Line 59"/>
          <p:cNvSpPr>
            <a:spLocks noChangeShapeType="1"/>
          </p:cNvSpPr>
          <p:nvPr/>
        </p:nvSpPr>
        <p:spPr bwMode="auto">
          <a:xfrm>
            <a:off x="2836863" y="3921125"/>
            <a:ext cx="115887" cy="10334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6" name="Line 60"/>
          <p:cNvSpPr>
            <a:spLocks noChangeShapeType="1"/>
          </p:cNvSpPr>
          <p:nvPr/>
        </p:nvSpPr>
        <p:spPr bwMode="auto">
          <a:xfrm>
            <a:off x="2193925" y="2670175"/>
            <a:ext cx="1963738" cy="14779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7" name="Oval 61"/>
          <p:cNvSpPr>
            <a:spLocks/>
          </p:cNvSpPr>
          <p:nvPr/>
        </p:nvSpPr>
        <p:spPr bwMode="auto">
          <a:xfrm>
            <a:off x="4137025" y="4119563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8" name="Oval 62"/>
          <p:cNvSpPr>
            <a:spLocks/>
          </p:cNvSpPr>
          <p:nvPr/>
        </p:nvSpPr>
        <p:spPr bwMode="auto">
          <a:xfrm>
            <a:off x="3532188" y="4930775"/>
            <a:ext cx="147637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9" name="Oval 63"/>
          <p:cNvSpPr>
            <a:spLocks/>
          </p:cNvSpPr>
          <p:nvPr/>
        </p:nvSpPr>
        <p:spPr bwMode="auto">
          <a:xfrm>
            <a:off x="2079625" y="4930775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0" name="Line 64"/>
          <p:cNvSpPr>
            <a:spLocks noChangeShapeType="1"/>
          </p:cNvSpPr>
          <p:nvPr/>
        </p:nvSpPr>
        <p:spPr bwMode="auto">
          <a:xfrm>
            <a:off x="2867025" y="3873500"/>
            <a:ext cx="688975" cy="10493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1" name="Oval 65"/>
          <p:cNvSpPr>
            <a:spLocks/>
          </p:cNvSpPr>
          <p:nvPr/>
        </p:nvSpPr>
        <p:spPr bwMode="auto">
          <a:xfrm>
            <a:off x="2903538" y="4965700"/>
            <a:ext cx="147637" cy="14763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2" name="Rectangle 66"/>
          <p:cNvSpPr>
            <a:spLocks/>
          </p:cNvSpPr>
          <p:nvPr/>
        </p:nvSpPr>
        <p:spPr bwMode="auto">
          <a:xfrm>
            <a:off x="3057525" y="33543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03" name="Line 67"/>
          <p:cNvSpPr>
            <a:spLocks noChangeShapeType="1"/>
          </p:cNvSpPr>
          <p:nvPr/>
        </p:nvSpPr>
        <p:spPr bwMode="auto">
          <a:xfrm flipH="1">
            <a:off x="514350" y="3990975"/>
            <a:ext cx="450850" cy="846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4" name="Line 68"/>
          <p:cNvSpPr>
            <a:spLocks noChangeShapeType="1"/>
          </p:cNvSpPr>
          <p:nvPr/>
        </p:nvSpPr>
        <p:spPr bwMode="auto">
          <a:xfrm>
            <a:off x="1077913" y="3990975"/>
            <a:ext cx="123825" cy="8366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5" name="Oval 69"/>
          <p:cNvSpPr>
            <a:spLocks/>
          </p:cNvSpPr>
          <p:nvPr/>
        </p:nvSpPr>
        <p:spPr bwMode="auto">
          <a:xfrm>
            <a:off x="411163" y="4840288"/>
            <a:ext cx="149225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6" name="Oval 70"/>
          <p:cNvSpPr>
            <a:spLocks/>
          </p:cNvSpPr>
          <p:nvPr/>
        </p:nvSpPr>
        <p:spPr bwMode="auto">
          <a:xfrm>
            <a:off x="1131888" y="4840288"/>
            <a:ext cx="147637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7" name="Rectangle 71"/>
          <p:cNvSpPr>
            <a:spLocks/>
          </p:cNvSpPr>
          <p:nvPr/>
        </p:nvSpPr>
        <p:spPr bwMode="auto">
          <a:xfrm>
            <a:off x="2073275" y="512445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1</a:t>
            </a:r>
          </a:p>
        </p:txBody>
      </p:sp>
      <p:sp>
        <p:nvSpPr>
          <p:cNvPr id="654408" name="Oval 72"/>
          <p:cNvSpPr>
            <a:spLocks/>
          </p:cNvSpPr>
          <p:nvPr/>
        </p:nvSpPr>
        <p:spPr bwMode="auto">
          <a:xfrm>
            <a:off x="2079625" y="2587625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9" name="Oval 73"/>
          <p:cNvSpPr>
            <a:spLocks/>
          </p:cNvSpPr>
          <p:nvPr/>
        </p:nvSpPr>
        <p:spPr bwMode="auto">
          <a:xfrm>
            <a:off x="960438" y="3856038"/>
            <a:ext cx="147637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10" name="Rectangle 74"/>
          <p:cNvSpPr>
            <a:spLocks/>
          </p:cNvSpPr>
          <p:nvPr/>
        </p:nvSpPr>
        <p:spPr bwMode="auto">
          <a:xfrm>
            <a:off x="1966913" y="291941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b</a:t>
            </a:r>
          </a:p>
        </p:txBody>
      </p:sp>
      <p:sp>
        <p:nvSpPr>
          <p:cNvPr id="654411" name="Rectangle 75"/>
          <p:cNvSpPr>
            <a:spLocks/>
          </p:cNvSpPr>
          <p:nvPr/>
        </p:nvSpPr>
        <p:spPr bwMode="auto">
          <a:xfrm>
            <a:off x="1954213" y="321627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12" name="Rectangle 76"/>
          <p:cNvSpPr>
            <a:spLocks/>
          </p:cNvSpPr>
          <p:nvPr/>
        </p:nvSpPr>
        <p:spPr bwMode="auto">
          <a:xfrm>
            <a:off x="1920875" y="3479800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13" name="Rectangle 77"/>
          <p:cNvSpPr>
            <a:spLocks/>
          </p:cNvSpPr>
          <p:nvPr/>
        </p:nvSpPr>
        <p:spPr bwMode="auto">
          <a:xfrm>
            <a:off x="1931988" y="3662363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14" name="Rectangle 78"/>
          <p:cNvSpPr>
            <a:spLocks/>
          </p:cNvSpPr>
          <p:nvPr/>
        </p:nvSpPr>
        <p:spPr bwMode="auto">
          <a:xfrm>
            <a:off x="1920875" y="394811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15" name="Rectangle 79"/>
          <p:cNvSpPr>
            <a:spLocks/>
          </p:cNvSpPr>
          <p:nvPr/>
        </p:nvSpPr>
        <p:spPr bwMode="auto">
          <a:xfrm>
            <a:off x="1920875" y="418782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16" name="Rectangle 80"/>
          <p:cNvSpPr>
            <a:spLocks/>
          </p:cNvSpPr>
          <p:nvPr/>
        </p:nvSpPr>
        <p:spPr bwMode="auto">
          <a:xfrm>
            <a:off x="1879600" y="44973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17" name="Rectangle 81"/>
          <p:cNvSpPr>
            <a:spLocks/>
          </p:cNvSpPr>
          <p:nvPr/>
        </p:nvSpPr>
        <p:spPr bwMode="auto">
          <a:xfrm>
            <a:off x="2276475" y="298767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18" name="Rectangle 82"/>
          <p:cNvSpPr>
            <a:spLocks/>
          </p:cNvSpPr>
          <p:nvPr/>
        </p:nvSpPr>
        <p:spPr bwMode="auto">
          <a:xfrm>
            <a:off x="2422525" y="3240088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19" name="Rectangle 83"/>
          <p:cNvSpPr>
            <a:spLocks/>
          </p:cNvSpPr>
          <p:nvPr/>
        </p:nvSpPr>
        <p:spPr bwMode="auto">
          <a:xfrm>
            <a:off x="2698750" y="394811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20" name="Rectangle 84"/>
          <p:cNvSpPr>
            <a:spLocks/>
          </p:cNvSpPr>
          <p:nvPr/>
        </p:nvSpPr>
        <p:spPr bwMode="auto">
          <a:xfrm>
            <a:off x="2708275" y="4211638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21" name="Rectangle 85"/>
          <p:cNvSpPr>
            <a:spLocks/>
          </p:cNvSpPr>
          <p:nvPr/>
        </p:nvSpPr>
        <p:spPr bwMode="auto">
          <a:xfrm>
            <a:off x="3125788" y="4359275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22" name="Rectangle 86"/>
          <p:cNvSpPr>
            <a:spLocks/>
          </p:cNvSpPr>
          <p:nvPr/>
        </p:nvSpPr>
        <p:spPr bwMode="auto">
          <a:xfrm>
            <a:off x="2692400" y="44973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23" name="Rectangle 87"/>
          <p:cNvSpPr>
            <a:spLocks/>
          </p:cNvSpPr>
          <p:nvPr/>
        </p:nvSpPr>
        <p:spPr bwMode="auto">
          <a:xfrm>
            <a:off x="1839913" y="2565400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24" name="Rectangle 88"/>
          <p:cNvSpPr>
            <a:spLocks/>
          </p:cNvSpPr>
          <p:nvPr/>
        </p:nvSpPr>
        <p:spPr bwMode="auto">
          <a:xfrm>
            <a:off x="1292225" y="3055938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25" name="Rectangle 89"/>
          <p:cNvSpPr>
            <a:spLocks/>
          </p:cNvSpPr>
          <p:nvPr/>
        </p:nvSpPr>
        <p:spPr bwMode="auto">
          <a:xfrm>
            <a:off x="709613" y="384492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26" name="Rectangle 90"/>
          <p:cNvSpPr>
            <a:spLocks/>
          </p:cNvSpPr>
          <p:nvPr/>
        </p:nvSpPr>
        <p:spPr bwMode="auto">
          <a:xfrm>
            <a:off x="617538" y="407352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27" name="Rectangle 91"/>
          <p:cNvSpPr>
            <a:spLocks/>
          </p:cNvSpPr>
          <p:nvPr/>
        </p:nvSpPr>
        <p:spPr bwMode="auto">
          <a:xfrm>
            <a:off x="428625" y="4279900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28" name="Rectangle 92"/>
          <p:cNvSpPr>
            <a:spLocks/>
          </p:cNvSpPr>
          <p:nvPr/>
        </p:nvSpPr>
        <p:spPr bwMode="auto">
          <a:xfrm>
            <a:off x="954088" y="421163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29" name="Oval 93"/>
          <p:cNvSpPr>
            <a:spLocks/>
          </p:cNvSpPr>
          <p:nvPr/>
        </p:nvSpPr>
        <p:spPr bwMode="auto">
          <a:xfrm>
            <a:off x="2743200" y="3776663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0" name="Rectangle 94"/>
          <p:cNvSpPr>
            <a:spLocks/>
          </p:cNvSpPr>
          <p:nvPr/>
        </p:nvSpPr>
        <p:spPr bwMode="auto">
          <a:xfrm>
            <a:off x="406400" y="5091113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2</a:t>
            </a:r>
          </a:p>
        </p:txBody>
      </p:sp>
      <p:sp>
        <p:nvSpPr>
          <p:cNvPr id="654431" name="Rectangle 95"/>
          <p:cNvSpPr>
            <a:spLocks/>
          </p:cNvSpPr>
          <p:nvPr/>
        </p:nvSpPr>
        <p:spPr bwMode="auto">
          <a:xfrm>
            <a:off x="2911475" y="517525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3</a:t>
            </a:r>
          </a:p>
        </p:txBody>
      </p:sp>
      <p:sp>
        <p:nvSpPr>
          <p:cNvPr id="654432" name="Rectangle 96"/>
          <p:cNvSpPr>
            <a:spLocks/>
          </p:cNvSpPr>
          <p:nvPr/>
        </p:nvSpPr>
        <p:spPr bwMode="auto">
          <a:xfrm>
            <a:off x="1123950" y="507365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4</a:t>
            </a:r>
          </a:p>
        </p:txBody>
      </p:sp>
      <p:sp>
        <p:nvSpPr>
          <p:cNvPr id="654433" name="Rectangle 97"/>
          <p:cNvSpPr>
            <a:spLocks/>
          </p:cNvSpPr>
          <p:nvPr/>
        </p:nvSpPr>
        <p:spPr bwMode="auto">
          <a:xfrm>
            <a:off x="3525838" y="514985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5</a:t>
            </a:r>
          </a:p>
        </p:txBody>
      </p:sp>
      <p:sp>
        <p:nvSpPr>
          <p:cNvPr id="654434" name="Oval 98"/>
          <p:cNvSpPr>
            <a:spLocks/>
          </p:cNvSpPr>
          <p:nvPr/>
        </p:nvSpPr>
        <p:spPr bwMode="auto">
          <a:xfrm>
            <a:off x="1508125" y="3113088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5" name="Line 99"/>
          <p:cNvSpPr>
            <a:spLocks noChangeShapeType="1"/>
          </p:cNvSpPr>
          <p:nvPr/>
        </p:nvSpPr>
        <p:spPr bwMode="auto">
          <a:xfrm flipH="1">
            <a:off x="1077913" y="3263900"/>
            <a:ext cx="452437" cy="5873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6" name="Rectangle 100"/>
          <p:cNvSpPr>
            <a:spLocks/>
          </p:cNvSpPr>
          <p:nvPr/>
        </p:nvSpPr>
        <p:spPr bwMode="auto">
          <a:xfrm>
            <a:off x="1143000" y="327342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37" name="Line 101"/>
          <p:cNvSpPr>
            <a:spLocks noChangeShapeType="1"/>
          </p:cNvSpPr>
          <p:nvPr/>
        </p:nvSpPr>
        <p:spPr bwMode="auto">
          <a:xfrm>
            <a:off x="1608138" y="3287713"/>
            <a:ext cx="63500" cy="15875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8" name="Oval 102"/>
          <p:cNvSpPr>
            <a:spLocks/>
          </p:cNvSpPr>
          <p:nvPr/>
        </p:nvSpPr>
        <p:spPr bwMode="auto">
          <a:xfrm>
            <a:off x="1600200" y="4897438"/>
            <a:ext cx="149225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9" name="Rectangle 103"/>
          <p:cNvSpPr>
            <a:spLocks/>
          </p:cNvSpPr>
          <p:nvPr/>
        </p:nvSpPr>
        <p:spPr bwMode="auto">
          <a:xfrm>
            <a:off x="1422400" y="3765550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40" name="Rectangle 104"/>
          <p:cNvSpPr>
            <a:spLocks/>
          </p:cNvSpPr>
          <p:nvPr/>
        </p:nvSpPr>
        <p:spPr bwMode="auto">
          <a:xfrm>
            <a:off x="1597025" y="512445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6</a:t>
            </a:r>
          </a:p>
        </p:txBody>
      </p:sp>
      <p:sp>
        <p:nvSpPr>
          <p:cNvPr id="654441" name="Rectangle 105"/>
          <p:cNvSpPr>
            <a:spLocks/>
          </p:cNvSpPr>
          <p:nvPr/>
        </p:nvSpPr>
        <p:spPr bwMode="auto">
          <a:xfrm>
            <a:off x="4141788" y="434975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7</a:t>
            </a:r>
          </a:p>
        </p:txBody>
      </p:sp>
      <p:sp>
        <p:nvSpPr>
          <p:cNvPr id="654442" name="Rectangle 106"/>
          <p:cNvSpPr>
            <a:spLocks/>
          </p:cNvSpPr>
          <p:nvPr/>
        </p:nvSpPr>
        <p:spPr bwMode="auto">
          <a:xfrm>
            <a:off x="1668463" y="1754188"/>
            <a:ext cx="1001712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 i="1">
                <a:latin typeface="Times" pitchFamily="-111" charset="0"/>
                <a:ea typeface="Gill Sans" pitchFamily="-111" charset="0"/>
                <a:cs typeface="Gill Sans" pitchFamily="-111" charset="0"/>
              </a:rPr>
              <a:t>Q</a:t>
            </a:r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 = nan</a:t>
            </a:r>
          </a:p>
        </p:txBody>
      </p:sp>
      <p:sp>
        <p:nvSpPr>
          <p:cNvPr id="654443" name="Line 107"/>
          <p:cNvSpPr>
            <a:spLocks noChangeShapeType="1"/>
          </p:cNvSpPr>
          <p:nvPr/>
        </p:nvSpPr>
        <p:spPr bwMode="auto">
          <a:xfrm rot="10800000">
            <a:off x="2297113" y="2736850"/>
            <a:ext cx="284162" cy="5095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44" name="Line 108"/>
          <p:cNvSpPr>
            <a:spLocks noChangeShapeType="1"/>
          </p:cNvSpPr>
          <p:nvPr/>
        </p:nvSpPr>
        <p:spPr bwMode="auto">
          <a:xfrm rot="10800000">
            <a:off x="2922588" y="3746500"/>
            <a:ext cx="55562" cy="6127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47" name="Rectangle 111"/>
          <p:cNvSpPr>
            <a:spLocks/>
          </p:cNvSpPr>
          <p:nvPr/>
        </p:nvSpPr>
        <p:spPr bwMode="auto">
          <a:xfrm>
            <a:off x="1631950" y="5730875"/>
            <a:ext cx="10509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ea typeface="Gill Sans" pitchFamily="-111" charset="0"/>
                <a:cs typeface="Gill Sans" pitchFamily="-111" charset="0"/>
              </a:rPr>
              <a:t>return 3</a:t>
            </a:r>
          </a:p>
        </p:txBody>
      </p:sp>
      <p:sp>
        <p:nvSpPr>
          <p:cNvPr id="654449" name="Line 113"/>
          <p:cNvSpPr>
            <a:spLocks noChangeShapeType="1"/>
          </p:cNvSpPr>
          <p:nvPr/>
        </p:nvSpPr>
        <p:spPr bwMode="auto">
          <a:xfrm rot="10800000">
            <a:off x="2593975" y="3216275"/>
            <a:ext cx="285750" cy="5111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4935538" y="1798638"/>
            <a:ext cx="3890962" cy="4297362"/>
            <a:chOff x="3109" y="1133"/>
            <a:chExt cx="2451" cy="2707"/>
          </a:xfrm>
        </p:grpSpPr>
        <p:sp>
          <p:nvSpPr>
            <p:cNvPr id="654339" name="Line 3"/>
            <p:cNvSpPr>
              <a:spLocks noChangeShapeType="1"/>
            </p:cNvSpPr>
            <p:nvPr/>
          </p:nvSpPr>
          <p:spPr bwMode="auto">
            <a:xfrm>
              <a:off x="4231" y="1706"/>
              <a:ext cx="374" cy="7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0" name="Line 4"/>
            <p:cNvSpPr>
              <a:spLocks noChangeShapeType="1"/>
            </p:cNvSpPr>
            <p:nvPr/>
          </p:nvSpPr>
          <p:spPr bwMode="auto">
            <a:xfrm>
              <a:off x="4217" y="1736"/>
              <a:ext cx="4" cy="1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1" name="Line 5"/>
            <p:cNvSpPr>
              <a:spLocks noChangeShapeType="1"/>
            </p:cNvSpPr>
            <p:nvPr/>
          </p:nvSpPr>
          <p:spPr bwMode="auto">
            <a:xfrm flipH="1">
              <a:off x="3916" y="1740"/>
              <a:ext cx="266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2" name="Line 6"/>
            <p:cNvSpPr>
              <a:spLocks noChangeShapeType="1"/>
            </p:cNvSpPr>
            <p:nvPr/>
          </p:nvSpPr>
          <p:spPr bwMode="auto">
            <a:xfrm>
              <a:off x="4645" y="2499"/>
              <a:ext cx="74" cy="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3" name="Line 7"/>
            <p:cNvSpPr>
              <a:spLocks noChangeShapeType="1"/>
            </p:cNvSpPr>
            <p:nvPr/>
          </p:nvSpPr>
          <p:spPr bwMode="auto">
            <a:xfrm>
              <a:off x="4241" y="1710"/>
              <a:ext cx="1236" cy="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4" name="Oval 8"/>
            <p:cNvSpPr>
              <a:spLocks/>
            </p:cNvSpPr>
            <p:nvPr/>
          </p:nvSpPr>
          <p:spPr bwMode="auto">
            <a:xfrm>
              <a:off x="5465" y="2624"/>
              <a:ext cx="93" cy="93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5" name="Oval 9"/>
            <p:cNvSpPr>
              <a:spLocks/>
            </p:cNvSpPr>
            <p:nvPr/>
          </p:nvSpPr>
          <p:spPr bwMode="auto">
            <a:xfrm>
              <a:off x="5083" y="3135"/>
              <a:ext cx="94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6" name="Oval 10"/>
            <p:cNvSpPr>
              <a:spLocks/>
            </p:cNvSpPr>
            <p:nvPr/>
          </p:nvSpPr>
          <p:spPr bwMode="auto">
            <a:xfrm>
              <a:off x="4169" y="3135"/>
              <a:ext cx="93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7" name="Line 11"/>
            <p:cNvSpPr>
              <a:spLocks noChangeShapeType="1"/>
            </p:cNvSpPr>
            <p:nvPr/>
          </p:nvSpPr>
          <p:spPr bwMode="auto">
            <a:xfrm>
              <a:off x="4665" y="2469"/>
              <a:ext cx="434" cy="6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8" name="Oval 12"/>
            <p:cNvSpPr>
              <a:spLocks/>
            </p:cNvSpPr>
            <p:nvPr/>
          </p:nvSpPr>
          <p:spPr bwMode="auto">
            <a:xfrm>
              <a:off x="4687" y="3157"/>
              <a:ext cx="94" cy="93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9" name="Rectangle 13"/>
            <p:cNvSpPr>
              <a:spLocks/>
            </p:cNvSpPr>
            <p:nvPr/>
          </p:nvSpPr>
          <p:spPr bwMode="auto">
            <a:xfrm>
              <a:off x="4784" y="214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50" name="Line 14"/>
            <p:cNvSpPr>
              <a:spLocks noChangeShapeType="1"/>
            </p:cNvSpPr>
            <p:nvPr/>
          </p:nvSpPr>
          <p:spPr bwMode="auto">
            <a:xfrm flipH="1">
              <a:off x="3182" y="2543"/>
              <a:ext cx="284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1" name="Line 15"/>
            <p:cNvSpPr>
              <a:spLocks noChangeShapeType="1"/>
            </p:cNvSpPr>
            <p:nvPr/>
          </p:nvSpPr>
          <p:spPr bwMode="auto">
            <a:xfrm>
              <a:off x="3537" y="2543"/>
              <a:ext cx="78" cy="5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2" name="Oval 16"/>
            <p:cNvSpPr>
              <a:spLocks/>
            </p:cNvSpPr>
            <p:nvPr/>
          </p:nvSpPr>
          <p:spPr bwMode="auto">
            <a:xfrm>
              <a:off x="3118" y="3077"/>
              <a:ext cx="93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3" name="Oval 17"/>
            <p:cNvSpPr>
              <a:spLocks/>
            </p:cNvSpPr>
            <p:nvPr/>
          </p:nvSpPr>
          <p:spPr bwMode="auto">
            <a:xfrm>
              <a:off x="3571" y="3077"/>
              <a:ext cx="94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4" name="Rectangle 18"/>
            <p:cNvSpPr>
              <a:spLocks/>
            </p:cNvSpPr>
            <p:nvPr/>
          </p:nvSpPr>
          <p:spPr bwMode="auto">
            <a:xfrm>
              <a:off x="4165" y="3281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1</a:t>
              </a:r>
            </a:p>
          </p:txBody>
        </p:sp>
        <p:sp>
          <p:nvSpPr>
            <p:cNvPr id="654355" name="Oval 19"/>
            <p:cNvSpPr>
              <a:spLocks/>
            </p:cNvSpPr>
            <p:nvPr/>
          </p:nvSpPr>
          <p:spPr bwMode="auto">
            <a:xfrm>
              <a:off x="4169" y="1659"/>
              <a:ext cx="93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6" name="Oval 20"/>
            <p:cNvSpPr>
              <a:spLocks/>
            </p:cNvSpPr>
            <p:nvPr/>
          </p:nvSpPr>
          <p:spPr bwMode="auto">
            <a:xfrm>
              <a:off x="3463" y="2458"/>
              <a:ext cx="94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7" name="Rectangle 21"/>
            <p:cNvSpPr>
              <a:spLocks/>
            </p:cNvSpPr>
            <p:nvPr/>
          </p:nvSpPr>
          <p:spPr bwMode="auto">
            <a:xfrm>
              <a:off x="4098" y="1868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b</a:t>
              </a:r>
            </a:p>
          </p:txBody>
        </p:sp>
        <p:sp>
          <p:nvSpPr>
            <p:cNvPr id="654358" name="Rectangle 22"/>
            <p:cNvSpPr>
              <a:spLocks/>
            </p:cNvSpPr>
            <p:nvPr/>
          </p:nvSpPr>
          <p:spPr bwMode="auto">
            <a:xfrm>
              <a:off x="4090" y="2055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59" name="Rectangle 23"/>
            <p:cNvSpPr>
              <a:spLocks/>
            </p:cNvSpPr>
            <p:nvPr/>
          </p:nvSpPr>
          <p:spPr bwMode="auto">
            <a:xfrm>
              <a:off x="4069" y="2221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60" name="Rectangle 24"/>
            <p:cNvSpPr>
              <a:spLocks/>
            </p:cNvSpPr>
            <p:nvPr/>
          </p:nvSpPr>
          <p:spPr bwMode="auto">
            <a:xfrm>
              <a:off x="4075" y="2336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61" name="Rectangle 25"/>
            <p:cNvSpPr>
              <a:spLocks/>
            </p:cNvSpPr>
            <p:nvPr/>
          </p:nvSpPr>
          <p:spPr bwMode="auto">
            <a:xfrm>
              <a:off x="4069" y="2516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62" name="Rectangle 26"/>
            <p:cNvSpPr>
              <a:spLocks/>
            </p:cNvSpPr>
            <p:nvPr/>
          </p:nvSpPr>
          <p:spPr bwMode="auto">
            <a:xfrm>
              <a:off x="4068" y="2667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63" name="Rectangle 27"/>
            <p:cNvSpPr>
              <a:spLocks/>
            </p:cNvSpPr>
            <p:nvPr/>
          </p:nvSpPr>
          <p:spPr bwMode="auto">
            <a:xfrm>
              <a:off x="4043" y="286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64" name="Rectangle 28"/>
            <p:cNvSpPr>
              <a:spLocks/>
            </p:cNvSpPr>
            <p:nvPr/>
          </p:nvSpPr>
          <p:spPr bwMode="auto">
            <a:xfrm>
              <a:off x="4292" y="1911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65" name="Rectangle 29"/>
            <p:cNvSpPr>
              <a:spLocks/>
            </p:cNvSpPr>
            <p:nvPr/>
          </p:nvSpPr>
          <p:spPr bwMode="auto">
            <a:xfrm>
              <a:off x="4385" y="2069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66" name="Rectangle 30"/>
            <p:cNvSpPr>
              <a:spLocks/>
            </p:cNvSpPr>
            <p:nvPr/>
          </p:nvSpPr>
          <p:spPr bwMode="auto">
            <a:xfrm>
              <a:off x="4558" y="2516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67" name="Rectangle 31"/>
            <p:cNvSpPr>
              <a:spLocks/>
            </p:cNvSpPr>
            <p:nvPr/>
          </p:nvSpPr>
          <p:spPr bwMode="auto">
            <a:xfrm>
              <a:off x="4565" y="2681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68" name="Rectangle 32"/>
            <p:cNvSpPr>
              <a:spLocks/>
            </p:cNvSpPr>
            <p:nvPr/>
          </p:nvSpPr>
          <p:spPr bwMode="auto">
            <a:xfrm>
              <a:off x="4828" y="2775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69" name="Rectangle 33"/>
            <p:cNvSpPr>
              <a:spLocks/>
            </p:cNvSpPr>
            <p:nvPr/>
          </p:nvSpPr>
          <p:spPr bwMode="auto">
            <a:xfrm>
              <a:off x="4554" y="286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70" name="Rectangle 34"/>
            <p:cNvSpPr>
              <a:spLocks/>
            </p:cNvSpPr>
            <p:nvPr/>
          </p:nvSpPr>
          <p:spPr bwMode="auto">
            <a:xfrm>
              <a:off x="4018" y="1645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71" name="Rectangle 35"/>
            <p:cNvSpPr>
              <a:spLocks/>
            </p:cNvSpPr>
            <p:nvPr/>
          </p:nvSpPr>
          <p:spPr bwMode="auto">
            <a:xfrm>
              <a:off x="3673" y="1954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72" name="Rectangle 36"/>
            <p:cNvSpPr>
              <a:spLocks/>
            </p:cNvSpPr>
            <p:nvPr/>
          </p:nvSpPr>
          <p:spPr bwMode="auto">
            <a:xfrm>
              <a:off x="3306" y="2451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73" name="Rectangle 37"/>
            <p:cNvSpPr>
              <a:spLocks/>
            </p:cNvSpPr>
            <p:nvPr/>
          </p:nvSpPr>
          <p:spPr bwMode="auto">
            <a:xfrm>
              <a:off x="3247" y="2595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74" name="Rectangle 38"/>
            <p:cNvSpPr>
              <a:spLocks/>
            </p:cNvSpPr>
            <p:nvPr/>
          </p:nvSpPr>
          <p:spPr bwMode="auto">
            <a:xfrm>
              <a:off x="3128" y="2725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75" name="Rectangle 39"/>
            <p:cNvSpPr>
              <a:spLocks/>
            </p:cNvSpPr>
            <p:nvPr/>
          </p:nvSpPr>
          <p:spPr bwMode="auto">
            <a:xfrm>
              <a:off x="3460" y="268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76" name="Oval 40"/>
            <p:cNvSpPr>
              <a:spLocks/>
            </p:cNvSpPr>
            <p:nvPr/>
          </p:nvSpPr>
          <p:spPr bwMode="auto">
            <a:xfrm>
              <a:off x="4586" y="2408"/>
              <a:ext cx="94" cy="93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77" name="Rectangle 41"/>
            <p:cNvSpPr>
              <a:spLocks/>
            </p:cNvSpPr>
            <p:nvPr/>
          </p:nvSpPr>
          <p:spPr bwMode="auto">
            <a:xfrm>
              <a:off x="3114" y="3215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2</a:t>
              </a:r>
            </a:p>
          </p:txBody>
        </p:sp>
        <p:sp>
          <p:nvSpPr>
            <p:cNvPr id="654378" name="Rectangle 42"/>
            <p:cNvSpPr>
              <a:spLocks/>
            </p:cNvSpPr>
            <p:nvPr/>
          </p:nvSpPr>
          <p:spPr bwMode="auto">
            <a:xfrm>
              <a:off x="4684" y="3296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3</a:t>
              </a:r>
            </a:p>
          </p:txBody>
        </p:sp>
        <p:sp>
          <p:nvSpPr>
            <p:cNvPr id="654379" name="Rectangle 43"/>
            <p:cNvSpPr>
              <a:spLocks/>
            </p:cNvSpPr>
            <p:nvPr/>
          </p:nvSpPr>
          <p:spPr bwMode="auto">
            <a:xfrm>
              <a:off x="3558" y="3224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4</a:t>
              </a:r>
            </a:p>
          </p:txBody>
        </p:sp>
        <p:sp>
          <p:nvSpPr>
            <p:cNvPr id="654380" name="Rectangle 44"/>
            <p:cNvSpPr>
              <a:spLocks/>
            </p:cNvSpPr>
            <p:nvPr/>
          </p:nvSpPr>
          <p:spPr bwMode="auto">
            <a:xfrm>
              <a:off x="5080" y="3288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5</a:t>
              </a:r>
            </a:p>
          </p:txBody>
        </p:sp>
        <p:sp>
          <p:nvSpPr>
            <p:cNvPr id="654381" name="Oval 45"/>
            <p:cNvSpPr>
              <a:spLocks/>
            </p:cNvSpPr>
            <p:nvPr/>
          </p:nvSpPr>
          <p:spPr bwMode="auto">
            <a:xfrm>
              <a:off x="3809" y="1990"/>
              <a:ext cx="93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82" name="Line 46"/>
            <p:cNvSpPr>
              <a:spLocks noChangeShapeType="1"/>
            </p:cNvSpPr>
            <p:nvPr/>
          </p:nvSpPr>
          <p:spPr bwMode="auto">
            <a:xfrm flipH="1">
              <a:off x="3537" y="2085"/>
              <a:ext cx="285" cy="3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83" name="Rectangle 47"/>
            <p:cNvSpPr>
              <a:spLocks/>
            </p:cNvSpPr>
            <p:nvPr/>
          </p:nvSpPr>
          <p:spPr bwMode="auto">
            <a:xfrm>
              <a:off x="3578" y="2091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84" name="Line 48"/>
            <p:cNvSpPr>
              <a:spLocks noChangeShapeType="1"/>
            </p:cNvSpPr>
            <p:nvPr/>
          </p:nvSpPr>
          <p:spPr bwMode="auto">
            <a:xfrm>
              <a:off x="3872" y="2100"/>
              <a:ext cx="39" cy="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85" name="Oval 49"/>
            <p:cNvSpPr>
              <a:spLocks/>
            </p:cNvSpPr>
            <p:nvPr/>
          </p:nvSpPr>
          <p:spPr bwMode="auto">
            <a:xfrm>
              <a:off x="3866" y="3113"/>
              <a:ext cx="94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86" name="Rectangle 50"/>
            <p:cNvSpPr>
              <a:spLocks/>
            </p:cNvSpPr>
            <p:nvPr/>
          </p:nvSpPr>
          <p:spPr bwMode="auto">
            <a:xfrm>
              <a:off x="3755" y="240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87" name="Rectangle 51"/>
            <p:cNvSpPr>
              <a:spLocks/>
            </p:cNvSpPr>
            <p:nvPr/>
          </p:nvSpPr>
          <p:spPr bwMode="auto">
            <a:xfrm>
              <a:off x="3864" y="3256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6</a:t>
              </a:r>
            </a:p>
          </p:txBody>
        </p:sp>
        <p:sp>
          <p:nvSpPr>
            <p:cNvPr id="654388" name="Rectangle 52"/>
            <p:cNvSpPr>
              <a:spLocks/>
            </p:cNvSpPr>
            <p:nvPr/>
          </p:nvSpPr>
          <p:spPr bwMode="auto">
            <a:xfrm>
              <a:off x="5471" y="2776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7</a:t>
              </a:r>
            </a:p>
          </p:txBody>
        </p:sp>
        <p:sp>
          <p:nvSpPr>
            <p:cNvPr id="654389" name="Rectangle 53"/>
            <p:cNvSpPr>
              <a:spLocks/>
            </p:cNvSpPr>
            <p:nvPr/>
          </p:nvSpPr>
          <p:spPr bwMode="auto">
            <a:xfrm>
              <a:off x="3871" y="1133"/>
              <a:ext cx="713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 i="1">
                  <a:latin typeface="Times" pitchFamily="-111" charset="0"/>
                  <a:ea typeface="Gill Sans" pitchFamily="-111" charset="0"/>
                  <a:cs typeface="Gill Sans" pitchFamily="-111" charset="0"/>
                </a:rPr>
                <a:t>Q</a:t>
              </a:r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 = anab</a:t>
              </a:r>
            </a:p>
          </p:txBody>
        </p:sp>
        <p:sp>
          <p:nvSpPr>
            <p:cNvPr id="654390" name="Line 54"/>
            <p:cNvSpPr>
              <a:spLocks noChangeShapeType="1"/>
            </p:cNvSpPr>
            <p:nvPr/>
          </p:nvSpPr>
          <p:spPr bwMode="auto">
            <a:xfrm rot="10800000" flipH="1">
              <a:off x="3753" y="1586"/>
              <a:ext cx="359" cy="2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91" name="Line 55"/>
            <p:cNvSpPr>
              <a:spLocks noChangeShapeType="1"/>
            </p:cNvSpPr>
            <p:nvPr/>
          </p:nvSpPr>
          <p:spPr bwMode="auto">
            <a:xfrm rot="10800000" flipH="1">
              <a:off x="3585" y="1879"/>
              <a:ext cx="151" cy="1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445" name="AutoShape 109"/>
            <p:cNvSpPr>
              <a:spLocks/>
            </p:cNvSpPr>
            <p:nvPr/>
          </p:nvSpPr>
          <p:spPr bwMode="auto">
            <a:xfrm rot="-1800000">
              <a:off x="3109" y="2204"/>
              <a:ext cx="360" cy="360"/>
            </a:xfrm>
            <a:custGeom>
              <a:avLst/>
              <a:gdLst>
                <a:gd name="T0" fmla="+- 0 10800 -1671"/>
                <a:gd name="T1" fmla="*/ T0 w 24942"/>
                <a:gd name="T2" fmla="*/ 10800 h 21600"/>
              </a:gdLst>
              <a:ahLst/>
              <a:cxnLst>
                <a:cxn ang="0">
                  <a:pos x="T1" y="T2"/>
                </a:cxn>
              </a:cxnLst>
              <a:rect l="0" t="0" r="r" b="b"/>
              <a:pathLst>
                <a:path w="24942" h="21600">
                  <a:moveTo>
                    <a:pt x="12471" y="0"/>
                  </a:moveTo>
                  <a:lnTo>
                    <a:pt x="23271" y="5400"/>
                  </a:lnTo>
                  <a:lnTo>
                    <a:pt x="23271" y="16200"/>
                  </a:lnTo>
                  <a:lnTo>
                    <a:pt x="12471" y="21600"/>
                  </a:lnTo>
                  <a:lnTo>
                    <a:pt x="1671" y="16200"/>
                  </a:lnTo>
                  <a:lnTo>
                    <a:pt x="1671" y="5400"/>
                  </a:lnTo>
                  <a:lnTo>
                    <a:pt x="12471" y="0"/>
                  </a:lnTo>
                  <a:close/>
                  <a:moveTo>
                    <a:pt x="12471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endParaRPr lang="en-US" sz="27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endParaRPr>
            </a:p>
            <a:p>
              <a:pPr algn="ctr" defTabSz="822325" eaLnBrk="1" hangingPunct="1"/>
              <a:endParaRPr lang="en-US" sz="27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endParaRPr>
            </a:p>
          </p:txBody>
        </p:sp>
        <p:sp>
          <p:nvSpPr>
            <p:cNvPr id="654446" name="Rectangle 110"/>
            <p:cNvSpPr>
              <a:spLocks/>
            </p:cNvSpPr>
            <p:nvPr/>
          </p:nvSpPr>
          <p:spPr bwMode="auto">
            <a:xfrm>
              <a:off x="3145" y="2307"/>
              <a:ext cx="287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1500">
                  <a:solidFill>
                    <a:srgbClr val="FFFFFF"/>
                  </a:solidFill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STOP</a:t>
              </a:r>
            </a:p>
          </p:txBody>
        </p:sp>
        <p:sp>
          <p:nvSpPr>
            <p:cNvPr id="654448" name="Rectangle 112"/>
            <p:cNvSpPr>
              <a:spLocks/>
            </p:cNvSpPr>
            <p:nvPr/>
          </p:nvSpPr>
          <p:spPr bwMode="auto">
            <a:xfrm>
              <a:off x="3286" y="3610"/>
              <a:ext cx="1878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ea typeface="Gill Sans" pitchFamily="-111" charset="0"/>
                  <a:cs typeface="Gill Sans" pitchFamily="-111" charset="0"/>
                </a:rPr>
                <a:t>return no match found</a:t>
              </a:r>
            </a:p>
          </p:txBody>
        </p:sp>
        <p:sp>
          <p:nvSpPr>
            <p:cNvPr id="654450" name="Line 114"/>
            <p:cNvSpPr>
              <a:spLocks noChangeShapeType="1"/>
            </p:cNvSpPr>
            <p:nvPr/>
          </p:nvSpPr>
          <p:spPr bwMode="auto">
            <a:xfrm rot="10800000" flipH="1">
              <a:off x="3412" y="2073"/>
              <a:ext cx="151" cy="1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r>
              <a:rPr lang="en-US" sz="4000" dirty="0" err="1"/>
              <a:t>MUMs</a:t>
            </a:r>
            <a:r>
              <a:rPr lang="en-US" sz="4000" dirty="0"/>
              <a:t> and </a:t>
            </a:r>
            <a:r>
              <a:rPr lang="en-US" sz="4000" i="1" dirty="0"/>
              <a:t>Generalized</a:t>
            </a:r>
            <a:r>
              <a:rPr lang="en-US" sz="4000" dirty="0"/>
              <a:t> Suffix Trees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219200"/>
          </a:xfrm>
        </p:spPr>
        <p:txBody>
          <a:bodyPr/>
          <a:lstStyle/>
          <a:p>
            <a:r>
              <a:rPr lang="en-US" sz="2400" dirty="0"/>
              <a:t>Build one suffix tree for both genomes </a:t>
            </a:r>
            <a:r>
              <a:rPr lang="en-US" sz="2400" i="1" dirty="0">
                <a:latin typeface="Times"/>
                <a:cs typeface="Times"/>
              </a:rPr>
              <a:t>A</a:t>
            </a:r>
            <a:r>
              <a:rPr lang="en-US" sz="2400" dirty="0"/>
              <a:t> and </a:t>
            </a:r>
            <a:r>
              <a:rPr lang="en-US" sz="2400" i="1" dirty="0">
                <a:latin typeface="Times"/>
                <a:cs typeface="Times"/>
              </a:rPr>
              <a:t>B</a:t>
            </a:r>
            <a:endParaRPr lang="en-US" sz="2400" dirty="0">
              <a:latin typeface="Times"/>
              <a:cs typeface="Times"/>
            </a:endParaRPr>
          </a:p>
          <a:p>
            <a:r>
              <a:rPr lang="en-US" sz="2400" dirty="0"/>
              <a:t>Label each leaf node with genome it represents</a:t>
            </a:r>
          </a:p>
        </p:txBody>
      </p:sp>
      <p:grpSp>
        <p:nvGrpSpPr>
          <p:cNvPr id="618500" name="Group 4"/>
          <p:cNvGrpSpPr>
            <a:grpSpLocks/>
          </p:cNvGrpSpPr>
          <p:nvPr/>
        </p:nvGrpSpPr>
        <p:grpSpPr bwMode="auto">
          <a:xfrm>
            <a:off x="1600200" y="2819400"/>
            <a:ext cx="6248400" cy="3657600"/>
            <a:chOff x="576" y="1776"/>
            <a:chExt cx="3936" cy="2304"/>
          </a:xfrm>
        </p:grpSpPr>
        <p:sp>
          <p:nvSpPr>
            <p:cNvPr id="618501" name="Line 5"/>
            <p:cNvSpPr>
              <a:spLocks noChangeShapeType="1"/>
            </p:cNvSpPr>
            <p:nvPr/>
          </p:nvSpPr>
          <p:spPr bwMode="auto">
            <a:xfrm>
              <a:off x="1680" y="3360"/>
              <a:ext cx="48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2" name="Line 6"/>
            <p:cNvSpPr>
              <a:spLocks noChangeShapeType="1"/>
            </p:cNvSpPr>
            <p:nvPr/>
          </p:nvSpPr>
          <p:spPr bwMode="auto">
            <a:xfrm flipH="1">
              <a:off x="768" y="1968"/>
              <a:ext cx="17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3" name="Line 7"/>
            <p:cNvSpPr>
              <a:spLocks noChangeShapeType="1"/>
            </p:cNvSpPr>
            <p:nvPr/>
          </p:nvSpPr>
          <p:spPr bwMode="auto">
            <a:xfrm flipH="1">
              <a:off x="1920" y="1968"/>
              <a:ext cx="62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4" name="Line 8"/>
            <p:cNvSpPr>
              <a:spLocks noChangeShapeType="1"/>
            </p:cNvSpPr>
            <p:nvPr/>
          </p:nvSpPr>
          <p:spPr bwMode="auto">
            <a:xfrm>
              <a:off x="2544" y="1968"/>
              <a:ext cx="52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5" name="Line 9"/>
            <p:cNvSpPr>
              <a:spLocks noChangeShapeType="1"/>
            </p:cNvSpPr>
            <p:nvPr/>
          </p:nvSpPr>
          <p:spPr bwMode="auto">
            <a:xfrm>
              <a:off x="2544" y="1968"/>
              <a:ext cx="182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6" name="Line 10"/>
            <p:cNvSpPr>
              <a:spLocks noChangeShapeType="1"/>
            </p:cNvSpPr>
            <p:nvPr/>
          </p:nvSpPr>
          <p:spPr bwMode="auto">
            <a:xfrm flipH="1">
              <a:off x="912" y="2640"/>
              <a:ext cx="100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7" name="Line 11"/>
            <p:cNvSpPr>
              <a:spLocks noChangeShapeType="1"/>
            </p:cNvSpPr>
            <p:nvPr/>
          </p:nvSpPr>
          <p:spPr bwMode="auto">
            <a:xfrm flipH="1">
              <a:off x="1680" y="2640"/>
              <a:ext cx="24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8" name="Line 12"/>
            <p:cNvSpPr>
              <a:spLocks noChangeShapeType="1"/>
            </p:cNvSpPr>
            <p:nvPr/>
          </p:nvSpPr>
          <p:spPr bwMode="auto">
            <a:xfrm>
              <a:off x="1920" y="2640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9" name="Line 13"/>
            <p:cNvSpPr>
              <a:spLocks noChangeShapeType="1"/>
            </p:cNvSpPr>
            <p:nvPr/>
          </p:nvSpPr>
          <p:spPr bwMode="auto">
            <a:xfrm>
              <a:off x="1920" y="2640"/>
              <a:ext cx="124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10" name="Line 14"/>
            <p:cNvSpPr>
              <a:spLocks noChangeShapeType="1"/>
            </p:cNvSpPr>
            <p:nvPr/>
          </p:nvSpPr>
          <p:spPr bwMode="auto">
            <a:xfrm flipH="1">
              <a:off x="1152" y="3360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11" name="Oval 15"/>
            <p:cNvSpPr>
              <a:spLocks noChangeArrowheads="1"/>
            </p:cNvSpPr>
            <p:nvPr/>
          </p:nvSpPr>
          <p:spPr bwMode="auto">
            <a:xfrm>
              <a:off x="2400" y="1776"/>
              <a:ext cx="288" cy="28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8512" name="Group 16"/>
            <p:cNvGrpSpPr>
              <a:grpSpLocks/>
            </p:cNvGrpSpPr>
            <p:nvPr/>
          </p:nvGrpSpPr>
          <p:grpSpPr bwMode="auto">
            <a:xfrm>
              <a:off x="576" y="2432"/>
              <a:ext cx="3936" cy="336"/>
              <a:chOff x="576" y="2352"/>
              <a:chExt cx="3936" cy="336"/>
            </a:xfrm>
          </p:grpSpPr>
          <p:sp>
            <p:nvSpPr>
              <p:cNvPr id="618513" name="Rectangle 17"/>
              <p:cNvSpPr>
                <a:spLocks noChangeArrowheads="1"/>
              </p:cNvSpPr>
              <p:nvPr/>
            </p:nvSpPr>
            <p:spPr bwMode="auto">
              <a:xfrm>
                <a:off x="576" y="23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14" name="Oval 18"/>
              <p:cNvSpPr>
                <a:spLocks noChangeArrowheads="1"/>
              </p:cNvSpPr>
              <p:nvPr/>
            </p:nvSpPr>
            <p:spPr bwMode="auto">
              <a:xfrm>
                <a:off x="1792" y="2352"/>
                <a:ext cx="288" cy="28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15" name="Rectangle 19"/>
              <p:cNvSpPr>
                <a:spLocks noChangeArrowheads="1"/>
              </p:cNvSpPr>
              <p:nvPr/>
            </p:nvSpPr>
            <p:spPr bwMode="auto">
              <a:xfrm>
                <a:off x="2816" y="2400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16" name="Rectangle 20"/>
              <p:cNvSpPr>
                <a:spLocks noChangeArrowheads="1"/>
              </p:cNvSpPr>
              <p:nvPr/>
            </p:nvSpPr>
            <p:spPr bwMode="auto">
              <a:xfrm>
                <a:off x="4032" y="23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8517" name="Group 21"/>
            <p:cNvGrpSpPr>
              <a:grpSpLocks/>
            </p:cNvGrpSpPr>
            <p:nvPr/>
          </p:nvGrpSpPr>
          <p:grpSpPr bwMode="auto">
            <a:xfrm>
              <a:off x="768" y="3136"/>
              <a:ext cx="2592" cy="288"/>
              <a:chOff x="960" y="3072"/>
              <a:chExt cx="2592" cy="288"/>
            </a:xfrm>
          </p:grpSpPr>
          <p:sp>
            <p:nvSpPr>
              <p:cNvPr id="618518" name="Oval 22"/>
              <p:cNvSpPr>
                <a:spLocks noChangeArrowheads="1"/>
              </p:cNvSpPr>
              <p:nvPr/>
            </p:nvSpPr>
            <p:spPr bwMode="auto">
              <a:xfrm>
                <a:off x="1728" y="3072"/>
                <a:ext cx="288" cy="28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19" name="Rectangle 23"/>
              <p:cNvSpPr>
                <a:spLocks noChangeArrowheads="1"/>
              </p:cNvSpPr>
              <p:nvPr/>
            </p:nvSpPr>
            <p:spPr bwMode="auto">
              <a:xfrm>
                <a:off x="960" y="30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20" name="Rectangle 24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21" name="Rectangle 25"/>
              <p:cNvSpPr>
                <a:spLocks noChangeArrowheads="1"/>
              </p:cNvSpPr>
              <p:nvPr/>
            </p:nvSpPr>
            <p:spPr bwMode="auto">
              <a:xfrm>
                <a:off x="2304" y="30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8522" name="Group 26"/>
            <p:cNvGrpSpPr>
              <a:grpSpLocks/>
            </p:cNvGrpSpPr>
            <p:nvPr/>
          </p:nvGrpSpPr>
          <p:grpSpPr bwMode="auto">
            <a:xfrm>
              <a:off x="1008" y="3792"/>
              <a:ext cx="1392" cy="288"/>
              <a:chOff x="1584" y="3792"/>
              <a:chExt cx="1392" cy="288"/>
            </a:xfrm>
          </p:grpSpPr>
          <p:sp>
            <p:nvSpPr>
              <p:cNvPr id="618523" name="Rectangle 27"/>
              <p:cNvSpPr>
                <a:spLocks noChangeArrowheads="1"/>
              </p:cNvSpPr>
              <p:nvPr/>
            </p:nvSpPr>
            <p:spPr bwMode="auto">
              <a:xfrm>
                <a:off x="1584" y="379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24" name="Rectangle 28"/>
              <p:cNvSpPr>
                <a:spLocks noChangeArrowheads="1"/>
              </p:cNvSpPr>
              <p:nvPr/>
            </p:nvSpPr>
            <p:spPr bwMode="auto">
              <a:xfrm>
                <a:off x="2496" y="379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18525" name="Text Box 29"/>
          <p:cNvSpPr txBox="1">
            <a:spLocks noChangeArrowheads="1"/>
          </p:cNvSpPr>
          <p:nvPr/>
        </p:nvSpPr>
        <p:spPr bwMode="auto">
          <a:xfrm>
            <a:off x="2286000" y="32766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8526" name="Text Box 30"/>
          <p:cNvSpPr txBox="1">
            <a:spLocks noChangeArrowheads="1"/>
          </p:cNvSpPr>
          <p:nvPr/>
        </p:nvSpPr>
        <p:spPr bwMode="auto">
          <a:xfrm>
            <a:off x="3870325" y="3290888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18527" name="Text Box 31"/>
          <p:cNvSpPr txBox="1">
            <a:spLocks noChangeArrowheads="1"/>
          </p:cNvSpPr>
          <p:nvPr/>
        </p:nvSpPr>
        <p:spPr bwMode="auto">
          <a:xfrm>
            <a:off x="5241925" y="3290888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g#</a:t>
            </a:r>
          </a:p>
        </p:txBody>
      </p:sp>
      <p:sp>
        <p:nvSpPr>
          <p:cNvPr id="618528" name="Text Box 32"/>
          <p:cNvSpPr txBox="1">
            <a:spLocks noChangeArrowheads="1"/>
          </p:cNvSpPr>
          <p:nvPr/>
        </p:nvSpPr>
        <p:spPr bwMode="auto">
          <a:xfrm>
            <a:off x="6324600" y="3200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8529" name="Text Box 33"/>
          <p:cNvSpPr txBox="1">
            <a:spLocks noChangeArrowheads="1"/>
          </p:cNvSpPr>
          <p:nvPr/>
        </p:nvSpPr>
        <p:spPr bwMode="auto">
          <a:xfrm>
            <a:off x="2270125" y="43434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8530" name="Text Box 34"/>
          <p:cNvSpPr txBox="1">
            <a:spLocks noChangeArrowheads="1"/>
          </p:cNvSpPr>
          <p:nvPr/>
        </p:nvSpPr>
        <p:spPr bwMode="auto">
          <a:xfrm>
            <a:off x="3276600" y="4433888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18531" name="Text Box 35"/>
          <p:cNvSpPr txBox="1">
            <a:spLocks noChangeArrowheads="1"/>
          </p:cNvSpPr>
          <p:nvPr/>
        </p:nvSpPr>
        <p:spPr bwMode="auto">
          <a:xfrm>
            <a:off x="4175125" y="4433888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g#</a:t>
            </a:r>
          </a:p>
        </p:txBody>
      </p:sp>
      <p:sp>
        <p:nvSpPr>
          <p:cNvPr id="618532" name="Text Box 36"/>
          <p:cNvSpPr txBox="1">
            <a:spLocks noChangeArrowheads="1"/>
          </p:cNvSpPr>
          <p:nvPr/>
        </p:nvSpPr>
        <p:spPr bwMode="auto">
          <a:xfrm>
            <a:off x="4860925" y="4343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8533" name="Text Box 37"/>
          <p:cNvSpPr txBox="1">
            <a:spLocks noChangeArrowheads="1"/>
          </p:cNvSpPr>
          <p:nvPr/>
        </p:nvSpPr>
        <p:spPr bwMode="auto">
          <a:xfrm>
            <a:off x="2057400" y="55626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8534" name="Text Box 38"/>
          <p:cNvSpPr txBox="1">
            <a:spLocks noChangeArrowheads="1"/>
          </p:cNvSpPr>
          <p:nvPr/>
        </p:nvSpPr>
        <p:spPr bwMode="auto">
          <a:xfrm>
            <a:off x="3946525" y="5576888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8535" name="Text Box 39"/>
          <p:cNvSpPr txBox="1">
            <a:spLocks noChangeArrowheads="1"/>
          </p:cNvSpPr>
          <p:nvPr/>
        </p:nvSpPr>
        <p:spPr bwMode="auto">
          <a:xfrm>
            <a:off x="1660525" y="39004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3</a:t>
            </a:r>
          </a:p>
        </p:txBody>
      </p:sp>
      <p:sp>
        <p:nvSpPr>
          <p:cNvPr id="618536" name="Text Box 40"/>
          <p:cNvSpPr txBox="1">
            <a:spLocks noChangeArrowheads="1"/>
          </p:cNvSpPr>
          <p:nvPr/>
        </p:nvSpPr>
        <p:spPr bwMode="auto">
          <a:xfrm>
            <a:off x="1968500" y="49672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2</a:t>
            </a:r>
          </a:p>
        </p:txBody>
      </p:sp>
      <p:sp>
        <p:nvSpPr>
          <p:cNvPr id="618537" name="Text Box 41"/>
          <p:cNvSpPr txBox="1">
            <a:spLocks noChangeArrowheads="1"/>
          </p:cNvSpPr>
          <p:nvPr/>
        </p:nvSpPr>
        <p:spPr bwMode="auto">
          <a:xfrm>
            <a:off x="2346325" y="60340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1</a:t>
            </a:r>
          </a:p>
        </p:txBody>
      </p:sp>
      <p:sp>
        <p:nvSpPr>
          <p:cNvPr id="618538" name="Text Box 42"/>
          <p:cNvSpPr txBox="1">
            <a:spLocks noChangeArrowheads="1"/>
          </p:cNvSpPr>
          <p:nvPr/>
        </p:nvSpPr>
        <p:spPr bwMode="auto">
          <a:xfrm>
            <a:off x="4098925" y="49672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4</a:t>
            </a:r>
          </a:p>
        </p:txBody>
      </p:sp>
      <p:sp>
        <p:nvSpPr>
          <p:cNvPr id="618539" name="Text Box 43"/>
          <p:cNvSpPr txBox="1">
            <a:spLocks noChangeArrowheads="1"/>
          </p:cNvSpPr>
          <p:nvPr/>
        </p:nvSpPr>
        <p:spPr bwMode="auto">
          <a:xfrm>
            <a:off x="3794125" y="6034088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1</a:t>
            </a:r>
          </a:p>
        </p:txBody>
      </p:sp>
      <p:sp>
        <p:nvSpPr>
          <p:cNvPr id="618540" name="Text Box 44"/>
          <p:cNvSpPr txBox="1">
            <a:spLocks noChangeArrowheads="1"/>
          </p:cNvSpPr>
          <p:nvPr/>
        </p:nvSpPr>
        <p:spPr bwMode="auto">
          <a:xfrm>
            <a:off x="5318125" y="4967288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2</a:t>
            </a:r>
          </a:p>
        </p:txBody>
      </p:sp>
      <p:sp>
        <p:nvSpPr>
          <p:cNvPr id="618541" name="Text Box 45"/>
          <p:cNvSpPr txBox="1">
            <a:spLocks noChangeArrowheads="1"/>
          </p:cNvSpPr>
          <p:nvPr/>
        </p:nvSpPr>
        <p:spPr bwMode="auto">
          <a:xfrm>
            <a:off x="7146925" y="3870325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3</a:t>
            </a:r>
          </a:p>
        </p:txBody>
      </p:sp>
      <p:sp>
        <p:nvSpPr>
          <p:cNvPr id="618542" name="Text Box 46"/>
          <p:cNvSpPr txBox="1">
            <a:spLocks noChangeArrowheads="1"/>
          </p:cNvSpPr>
          <p:nvPr/>
        </p:nvSpPr>
        <p:spPr bwMode="auto">
          <a:xfrm>
            <a:off x="5241925" y="39766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5</a:t>
            </a:r>
          </a:p>
        </p:txBody>
      </p:sp>
      <p:sp>
        <p:nvSpPr>
          <p:cNvPr id="618543" name="Text Box 47"/>
          <p:cNvSpPr txBox="1">
            <a:spLocks noChangeArrowheads="1"/>
          </p:cNvSpPr>
          <p:nvPr/>
        </p:nvSpPr>
        <p:spPr bwMode="auto">
          <a:xfrm>
            <a:off x="914400" y="2284413"/>
            <a:ext cx="22082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Genome A:  </a:t>
            </a:r>
            <a:r>
              <a:rPr lang="en-US" sz="2000" b="1" dirty="0" err="1">
                <a:solidFill>
                  <a:srgbClr val="006600"/>
                </a:solidFill>
              </a:rPr>
              <a:t>ccacg</a:t>
            </a:r>
            <a:r>
              <a:rPr lang="en-US" sz="2000" b="1" dirty="0">
                <a:solidFill>
                  <a:srgbClr val="006600"/>
                </a:solidFill>
              </a:rPr>
              <a:t>#</a:t>
            </a:r>
          </a:p>
        </p:txBody>
      </p:sp>
      <p:sp>
        <p:nvSpPr>
          <p:cNvPr id="618544" name="Text Box 48"/>
          <p:cNvSpPr txBox="1">
            <a:spLocks noChangeArrowheads="1"/>
          </p:cNvSpPr>
          <p:nvPr/>
        </p:nvSpPr>
        <p:spPr bwMode="auto">
          <a:xfrm>
            <a:off x="914400" y="2879725"/>
            <a:ext cx="19129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Genome B:  </a:t>
            </a:r>
            <a:r>
              <a:rPr lang="en-US" sz="2000" b="1">
                <a:solidFill>
                  <a:schemeClr val="tx2"/>
                </a:solidFill>
              </a:rPr>
              <a:t>cct$</a:t>
            </a:r>
          </a:p>
        </p:txBody>
      </p:sp>
      <p:sp>
        <p:nvSpPr>
          <p:cNvPr id="618545" name="Text Box 49"/>
          <p:cNvSpPr txBox="1">
            <a:spLocks noChangeArrowheads="1"/>
          </p:cNvSpPr>
          <p:nvPr/>
        </p:nvSpPr>
        <p:spPr bwMode="auto">
          <a:xfrm>
            <a:off x="5562600" y="2209800"/>
            <a:ext cx="3578148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each internal node represents </a:t>
            </a:r>
          </a:p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a repeated sequence</a:t>
            </a:r>
          </a:p>
        </p:txBody>
      </p:sp>
      <p:sp>
        <p:nvSpPr>
          <p:cNvPr id="618546" name="Text Box 50"/>
          <p:cNvSpPr txBox="1">
            <a:spLocks noChangeArrowheads="1"/>
          </p:cNvSpPr>
          <p:nvPr/>
        </p:nvSpPr>
        <p:spPr bwMode="auto">
          <a:xfrm>
            <a:off x="5715000" y="6156325"/>
            <a:ext cx="339067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each leaf represents a suffix</a:t>
            </a:r>
          </a:p>
          <a:p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and its position in sequence</a:t>
            </a:r>
          </a:p>
        </p:txBody>
      </p:sp>
      <p:cxnSp>
        <p:nvCxnSpPr>
          <p:cNvPr id="618548" name="AutoShape 52"/>
          <p:cNvCxnSpPr>
            <a:cxnSpLocks noChangeShapeType="1"/>
            <a:stCxn id="618545" idx="1"/>
            <a:endCxn id="618514" idx="6"/>
          </p:cNvCxnSpPr>
          <p:nvPr/>
        </p:nvCxnSpPr>
        <p:spPr bwMode="auto">
          <a:xfrm rot="10800000" flipV="1">
            <a:off x="3987800" y="2563742"/>
            <a:ext cx="1574800" cy="1525657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none" w="lg" len="sm"/>
            <a:tailEnd type="triangle" w="lg" len="sm"/>
          </a:ln>
          <a:effectLst/>
        </p:spPr>
      </p:cxnSp>
      <p:cxnSp>
        <p:nvCxnSpPr>
          <p:cNvPr id="618549" name="AutoShape 53"/>
          <p:cNvCxnSpPr>
            <a:cxnSpLocks noChangeShapeType="1"/>
            <a:stCxn id="618546" idx="1"/>
            <a:endCxn id="618524" idx="3"/>
          </p:cNvCxnSpPr>
          <p:nvPr/>
        </p:nvCxnSpPr>
        <p:spPr bwMode="auto">
          <a:xfrm rot="10800000">
            <a:off x="4495800" y="6248400"/>
            <a:ext cx="1219200" cy="261868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none" w="lg" len="sm"/>
            <a:tailEnd type="triangle" w="lg" len="sm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524000" y="6553200"/>
            <a:ext cx="1905000" cy="457200"/>
          </a:xfrm>
        </p:spPr>
        <p:txBody>
          <a:bodyPr/>
          <a:lstStyle/>
          <a:p>
            <a:fld id="{7E647C6E-D3E3-A742-B5AC-82224CF04B4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MUMs and Suffix Trees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/>
              <a:t>Unique match</a:t>
            </a:r>
            <a:r>
              <a:rPr lang="en-US" sz="2400" dirty="0"/>
              <a:t>: internal node with 2 children, leaf nodes from different genomes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But these matches are not necessarily maximal</a:t>
            </a:r>
          </a:p>
        </p:txBody>
      </p:sp>
      <p:sp>
        <p:nvSpPr>
          <p:cNvPr id="619524" name="Line 4"/>
          <p:cNvSpPr>
            <a:spLocks noChangeShapeType="1"/>
          </p:cNvSpPr>
          <p:nvPr/>
        </p:nvSpPr>
        <p:spPr bwMode="auto">
          <a:xfrm>
            <a:off x="3352800" y="5334000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5" name="Line 5"/>
          <p:cNvSpPr>
            <a:spLocks noChangeShapeType="1"/>
          </p:cNvSpPr>
          <p:nvPr/>
        </p:nvSpPr>
        <p:spPr bwMode="auto">
          <a:xfrm flipH="1">
            <a:off x="1905000" y="3124200"/>
            <a:ext cx="2743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6" name="Line 6"/>
          <p:cNvSpPr>
            <a:spLocks noChangeShapeType="1"/>
          </p:cNvSpPr>
          <p:nvPr/>
        </p:nvSpPr>
        <p:spPr bwMode="auto">
          <a:xfrm flipH="1">
            <a:off x="3733800" y="3124200"/>
            <a:ext cx="990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7" name="Line 7"/>
          <p:cNvSpPr>
            <a:spLocks noChangeShapeType="1"/>
          </p:cNvSpPr>
          <p:nvPr/>
        </p:nvSpPr>
        <p:spPr bwMode="auto">
          <a:xfrm>
            <a:off x="4724400" y="31242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8" name="Line 8"/>
          <p:cNvSpPr>
            <a:spLocks noChangeShapeType="1"/>
          </p:cNvSpPr>
          <p:nvPr/>
        </p:nvSpPr>
        <p:spPr bwMode="auto">
          <a:xfrm>
            <a:off x="4724400" y="3124200"/>
            <a:ext cx="2895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9" name="Line 9"/>
          <p:cNvSpPr>
            <a:spLocks noChangeShapeType="1"/>
          </p:cNvSpPr>
          <p:nvPr/>
        </p:nvSpPr>
        <p:spPr bwMode="auto">
          <a:xfrm flipH="1">
            <a:off x="2133600" y="4191000"/>
            <a:ext cx="1600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0" name="Line 10"/>
          <p:cNvSpPr>
            <a:spLocks noChangeShapeType="1"/>
          </p:cNvSpPr>
          <p:nvPr/>
        </p:nvSpPr>
        <p:spPr bwMode="auto">
          <a:xfrm flipH="1">
            <a:off x="3352800" y="4191000"/>
            <a:ext cx="381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1" name="Line 11"/>
          <p:cNvSpPr>
            <a:spLocks noChangeShapeType="1"/>
          </p:cNvSpPr>
          <p:nvPr/>
        </p:nvSpPr>
        <p:spPr bwMode="auto">
          <a:xfrm>
            <a:off x="3733800" y="4191000"/>
            <a:ext cx="685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2" name="Line 12"/>
          <p:cNvSpPr>
            <a:spLocks noChangeShapeType="1"/>
          </p:cNvSpPr>
          <p:nvPr/>
        </p:nvSpPr>
        <p:spPr bwMode="auto">
          <a:xfrm>
            <a:off x="3733800" y="4191000"/>
            <a:ext cx="1981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3" name="Line 13"/>
          <p:cNvSpPr>
            <a:spLocks noChangeShapeType="1"/>
          </p:cNvSpPr>
          <p:nvPr/>
        </p:nvSpPr>
        <p:spPr bwMode="auto">
          <a:xfrm flipH="1">
            <a:off x="2514600" y="5334000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4" name="Oval 14"/>
          <p:cNvSpPr>
            <a:spLocks noChangeArrowheads="1"/>
          </p:cNvSpPr>
          <p:nvPr/>
        </p:nvSpPr>
        <p:spPr bwMode="auto">
          <a:xfrm>
            <a:off x="4495800" y="2819400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5" name="Rectangle 15"/>
          <p:cNvSpPr>
            <a:spLocks noChangeArrowheads="1"/>
          </p:cNvSpPr>
          <p:nvPr/>
        </p:nvSpPr>
        <p:spPr bwMode="auto">
          <a:xfrm>
            <a:off x="1600200" y="3860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6" name="Oval 16"/>
          <p:cNvSpPr>
            <a:spLocks noChangeArrowheads="1"/>
          </p:cNvSpPr>
          <p:nvPr/>
        </p:nvSpPr>
        <p:spPr bwMode="auto">
          <a:xfrm>
            <a:off x="3530600" y="3860800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5156200" y="39370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8" name="Rectangle 18"/>
          <p:cNvSpPr>
            <a:spLocks noChangeArrowheads="1"/>
          </p:cNvSpPr>
          <p:nvPr/>
        </p:nvSpPr>
        <p:spPr bwMode="auto">
          <a:xfrm>
            <a:off x="7086600" y="3860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9" name="Oval 19"/>
          <p:cNvSpPr>
            <a:spLocks noChangeArrowheads="1"/>
          </p:cNvSpPr>
          <p:nvPr/>
        </p:nvSpPr>
        <p:spPr bwMode="auto">
          <a:xfrm>
            <a:off x="3124200" y="4978400"/>
            <a:ext cx="457200" cy="4572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0" name="Rectangle 20"/>
          <p:cNvSpPr>
            <a:spLocks noChangeArrowheads="1"/>
          </p:cNvSpPr>
          <p:nvPr/>
        </p:nvSpPr>
        <p:spPr bwMode="auto">
          <a:xfrm>
            <a:off x="1905000" y="49784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1" name="Rectangle 21"/>
          <p:cNvSpPr>
            <a:spLocks noChangeArrowheads="1"/>
          </p:cNvSpPr>
          <p:nvPr/>
        </p:nvSpPr>
        <p:spPr bwMode="auto">
          <a:xfrm>
            <a:off x="5257800" y="49784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2" name="Rectangle 22"/>
          <p:cNvSpPr>
            <a:spLocks noChangeArrowheads="1"/>
          </p:cNvSpPr>
          <p:nvPr/>
        </p:nvSpPr>
        <p:spPr bwMode="auto">
          <a:xfrm>
            <a:off x="4038600" y="49784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3" name="Rectangle 23"/>
          <p:cNvSpPr>
            <a:spLocks noChangeArrowheads="1"/>
          </p:cNvSpPr>
          <p:nvPr/>
        </p:nvSpPr>
        <p:spPr bwMode="auto">
          <a:xfrm>
            <a:off x="2286000" y="6019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4" name="Rectangle 24"/>
          <p:cNvSpPr>
            <a:spLocks noChangeArrowheads="1"/>
          </p:cNvSpPr>
          <p:nvPr/>
        </p:nvSpPr>
        <p:spPr bwMode="auto">
          <a:xfrm>
            <a:off x="3733800" y="6019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5" name="Text Box 25"/>
          <p:cNvSpPr txBox="1">
            <a:spLocks noChangeArrowheads="1"/>
          </p:cNvSpPr>
          <p:nvPr/>
        </p:nvSpPr>
        <p:spPr bwMode="auto">
          <a:xfrm>
            <a:off x="2362200" y="32766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9546" name="Text Box 26"/>
          <p:cNvSpPr txBox="1">
            <a:spLocks noChangeArrowheads="1"/>
          </p:cNvSpPr>
          <p:nvPr/>
        </p:nvSpPr>
        <p:spPr bwMode="auto">
          <a:xfrm>
            <a:off x="3870325" y="3290888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19547" name="Text Box 27"/>
          <p:cNvSpPr txBox="1">
            <a:spLocks noChangeArrowheads="1"/>
          </p:cNvSpPr>
          <p:nvPr/>
        </p:nvSpPr>
        <p:spPr bwMode="auto">
          <a:xfrm>
            <a:off x="5241925" y="3290888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g#</a:t>
            </a:r>
          </a:p>
        </p:txBody>
      </p:sp>
      <p:sp>
        <p:nvSpPr>
          <p:cNvPr id="619548" name="Text Box 28"/>
          <p:cNvSpPr txBox="1">
            <a:spLocks noChangeArrowheads="1"/>
          </p:cNvSpPr>
          <p:nvPr/>
        </p:nvSpPr>
        <p:spPr bwMode="auto">
          <a:xfrm>
            <a:off x="6324600" y="3200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9549" name="Text Box 29"/>
          <p:cNvSpPr txBox="1">
            <a:spLocks noChangeArrowheads="1"/>
          </p:cNvSpPr>
          <p:nvPr/>
        </p:nvSpPr>
        <p:spPr bwMode="auto">
          <a:xfrm>
            <a:off x="2209800" y="43434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9550" name="Text Box 30"/>
          <p:cNvSpPr txBox="1">
            <a:spLocks noChangeArrowheads="1"/>
          </p:cNvSpPr>
          <p:nvPr/>
        </p:nvSpPr>
        <p:spPr bwMode="auto">
          <a:xfrm>
            <a:off x="3276600" y="4433888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19551" name="Text Box 31"/>
          <p:cNvSpPr txBox="1">
            <a:spLocks noChangeArrowheads="1"/>
          </p:cNvSpPr>
          <p:nvPr/>
        </p:nvSpPr>
        <p:spPr bwMode="auto">
          <a:xfrm>
            <a:off x="4175125" y="4433888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g#</a:t>
            </a:r>
          </a:p>
        </p:txBody>
      </p:sp>
      <p:sp>
        <p:nvSpPr>
          <p:cNvPr id="619552" name="Text Box 32"/>
          <p:cNvSpPr txBox="1">
            <a:spLocks noChangeArrowheads="1"/>
          </p:cNvSpPr>
          <p:nvPr/>
        </p:nvSpPr>
        <p:spPr bwMode="auto">
          <a:xfrm>
            <a:off x="4860925" y="4343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9553" name="Text Box 33"/>
          <p:cNvSpPr txBox="1">
            <a:spLocks noChangeArrowheads="1"/>
          </p:cNvSpPr>
          <p:nvPr/>
        </p:nvSpPr>
        <p:spPr bwMode="auto">
          <a:xfrm>
            <a:off x="2133600" y="5576888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9554" name="Text Box 34"/>
          <p:cNvSpPr txBox="1">
            <a:spLocks noChangeArrowheads="1"/>
          </p:cNvSpPr>
          <p:nvPr/>
        </p:nvSpPr>
        <p:spPr bwMode="auto">
          <a:xfrm>
            <a:off x="3946525" y="5576888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9555" name="Text Box 35"/>
          <p:cNvSpPr txBox="1">
            <a:spLocks noChangeArrowheads="1"/>
          </p:cNvSpPr>
          <p:nvPr/>
        </p:nvSpPr>
        <p:spPr bwMode="auto">
          <a:xfrm>
            <a:off x="1660525" y="39004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3</a:t>
            </a:r>
          </a:p>
        </p:txBody>
      </p:sp>
      <p:sp>
        <p:nvSpPr>
          <p:cNvPr id="619556" name="Text Box 36"/>
          <p:cNvSpPr txBox="1">
            <a:spLocks noChangeArrowheads="1"/>
          </p:cNvSpPr>
          <p:nvPr/>
        </p:nvSpPr>
        <p:spPr bwMode="auto">
          <a:xfrm>
            <a:off x="1968500" y="49672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2</a:t>
            </a:r>
          </a:p>
        </p:txBody>
      </p:sp>
      <p:sp>
        <p:nvSpPr>
          <p:cNvPr id="619557" name="Text Box 37"/>
          <p:cNvSpPr txBox="1">
            <a:spLocks noChangeArrowheads="1"/>
          </p:cNvSpPr>
          <p:nvPr/>
        </p:nvSpPr>
        <p:spPr bwMode="auto">
          <a:xfrm>
            <a:off x="2346325" y="60340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1</a:t>
            </a:r>
          </a:p>
        </p:txBody>
      </p:sp>
      <p:sp>
        <p:nvSpPr>
          <p:cNvPr id="619558" name="Text Box 38"/>
          <p:cNvSpPr txBox="1">
            <a:spLocks noChangeArrowheads="1"/>
          </p:cNvSpPr>
          <p:nvPr/>
        </p:nvSpPr>
        <p:spPr bwMode="auto">
          <a:xfrm>
            <a:off x="4098925" y="49672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4</a:t>
            </a:r>
          </a:p>
        </p:txBody>
      </p:sp>
      <p:sp>
        <p:nvSpPr>
          <p:cNvPr id="619559" name="Text Box 39"/>
          <p:cNvSpPr txBox="1">
            <a:spLocks noChangeArrowheads="1"/>
          </p:cNvSpPr>
          <p:nvPr/>
        </p:nvSpPr>
        <p:spPr bwMode="auto">
          <a:xfrm>
            <a:off x="3794125" y="6034088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1</a:t>
            </a:r>
          </a:p>
        </p:txBody>
      </p:sp>
      <p:sp>
        <p:nvSpPr>
          <p:cNvPr id="619560" name="Text Box 40"/>
          <p:cNvSpPr txBox="1">
            <a:spLocks noChangeArrowheads="1"/>
          </p:cNvSpPr>
          <p:nvPr/>
        </p:nvSpPr>
        <p:spPr bwMode="auto">
          <a:xfrm>
            <a:off x="5318125" y="4967288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2</a:t>
            </a:r>
          </a:p>
        </p:txBody>
      </p:sp>
      <p:sp>
        <p:nvSpPr>
          <p:cNvPr id="619561" name="Text Box 41"/>
          <p:cNvSpPr txBox="1">
            <a:spLocks noChangeArrowheads="1"/>
          </p:cNvSpPr>
          <p:nvPr/>
        </p:nvSpPr>
        <p:spPr bwMode="auto">
          <a:xfrm>
            <a:off x="7146925" y="3870325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3</a:t>
            </a:r>
          </a:p>
        </p:txBody>
      </p:sp>
      <p:sp>
        <p:nvSpPr>
          <p:cNvPr id="619562" name="Text Box 42"/>
          <p:cNvSpPr txBox="1">
            <a:spLocks noChangeArrowheads="1"/>
          </p:cNvSpPr>
          <p:nvPr/>
        </p:nvSpPr>
        <p:spPr bwMode="auto">
          <a:xfrm>
            <a:off x="5241925" y="39766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5</a:t>
            </a:r>
          </a:p>
        </p:txBody>
      </p:sp>
      <p:sp>
        <p:nvSpPr>
          <p:cNvPr id="619563" name="Text Box 43"/>
          <p:cNvSpPr txBox="1">
            <a:spLocks noChangeArrowheads="1"/>
          </p:cNvSpPr>
          <p:nvPr/>
        </p:nvSpPr>
        <p:spPr bwMode="auto">
          <a:xfrm>
            <a:off x="914400" y="2498725"/>
            <a:ext cx="22082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Genome A:  </a:t>
            </a:r>
            <a:r>
              <a:rPr lang="en-US" sz="2000" b="1">
                <a:solidFill>
                  <a:srgbClr val="006600"/>
                </a:solidFill>
              </a:rPr>
              <a:t>ccacg#</a:t>
            </a:r>
          </a:p>
        </p:txBody>
      </p:sp>
      <p:sp>
        <p:nvSpPr>
          <p:cNvPr id="619564" name="Text Box 44"/>
          <p:cNvSpPr txBox="1">
            <a:spLocks noChangeArrowheads="1"/>
          </p:cNvSpPr>
          <p:nvPr/>
        </p:nvSpPr>
        <p:spPr bwMode="auto">
          <a:xfrm>
            <a:off x="914400" y="2879725"/>
            <a:ext cx="19129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Genome B:  </a:t>
            </a:r>
            <a:r>
              <a:rPr lang="en-US" sz="2000" b="1">
                <a:solidFill>
                  <a:schemeClr val="tx2"/>
                </a:solidFill>
              </a:rPr>
              <a:t>cct$</a:t>
            </a:r>
          </a:p>
        </p:txBody>
      </p:sp>
      <p:sp>
        <p:nvSpPr>
          <p:cNvPr id="619565" name="Text Box 45"/>
          <p:cNvSpPr txBox="1">
            <a:spLocks noChangeArrowheads="1"/>
          </p:cNvSpPr>
          <p:nvPr/>
        </p:nvSpPr>
        <p:spPr bwMode="auto">
          <a:xfrm>
            <a:off x="5013325" y="5851525"/>
            <a:ext cx="3007579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represents unique match</a:t>
            </a:r>
          </a:p>
        </p:txBody>
      </p:sp>
      <p:sp>
        <p:nvSpPr>
          <p:cNvPr id="619566" name="Line 46"/>
          <p:cNvSpPr>
            <a:spLocks noChangeShapeType="1"/>
          </p:cNvSpPr>
          <p:nvPr/>
        </p:nvSpPr>
        <p:spPr bwMode="auto">
          <a:xfrm flipH="1" flipV="1">
            <a:off x="3657600" y="5410200"/>
            <a:ext cx="1371600" cy="609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 err="1"/>
              <a:t>MUMs</a:t>
            </a:r>
            <a:r>
              <a:rPr lang="en-US" sz="4000"/>
              <a:t> and Suffix Trees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219200"/>
          </a:xfrm>
        </p:spPr>
        <p:txBody>
          <a:bodyPr/>
          <a:lstStyle/>
          <a:p>
            <a:r>
              <a:rPr lang="en-US" sz="2400" dirty="0"/>
              <a:t>To identify </a:t>
            </a:r>
            <a:r>
              <a:rPr lang="en-US" sz="2400" u="sng" dirty="0"/>
              <a:t>maximal</a:t>
            </a:r>
            <a:r>
              <a:rPr lang="en-US" sz="2400" dirty="0"/>
              <a:t> matches, can compare suffixes following unique match nodes </a:t>
            </a:r>
          </a:p>
        </p:txBody>
      </p:sp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906463" y="2193925"/>
            <a:ext cx="20669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Genome A:  </a:t>
            </a:r>
            <a:r>
              <a:rPr lang="en-US" sz="2000" b="1">
                <a:solidFill>
                  <a:srgbClr val="006600"/>
                </a:solidFill>
              </a:rPr>
              <a:t>acat#</a:t>
            </a:r>
          </a:p>
        </p:txBody>
      </p:sp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906463" y="2438400"/>
            <a:ext cx="20955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Genome B:  </a:t>
            </a:r>
            <a:r>
              <a:rPr lang="en-US" sz="2000" b="1" dirty="0" err="1">
                <a:solidFill>
                  <a:schemeClr val="tx2"/>
                </a:solidFill>
              </a:rPr>
              <a:t>acaa</a:t>
            </a:r>
            <a:r>
              <a:rPr lang="en-US" sz="2000" b="1" dirty="0">
                <a:solidFill>
                  <a:schemeClr val="tx2"/>
                </a:solidFill>
              </a:rPr>
              <a:t>$</a:t>
            </a:r>
          </a:p>
        </p:txBody>
      </p:sp>
      <p:grpSp>
        <p:nvGrpSpPr>
          <p:cNvPr id="620550" name="Group 6"/>
          <p:cNvGrpSpPr>
            <a:grpSpLocks/>
          </p:cNvGrpSpPr>
          <p:nvPr/>
        </p:nvGrpSpPr>
        <p:grpSpPr bwMode="auto">
          <a:xfrm>
            <a:off x="838200" y="2514600"/>
            <a:ext cx="7772400" cy="3795713"/>
            <a:chOff x="245" y="1488"/>
            <a:chExt cx="4896" cy="2391"/>
          </a:xfrm>
        </p:grpSpPr>
        <p:sp>
          <p:nvSpPr>
            <p:cNvPr id="620551" name="Line 7"/>
            <p:cNvSpPr>
              <a:spLocks noChangeShapeType="1"/>
            </p:cNvSpPr>
            <p:nvPr/>
          </p:nvSpPr>
          <p:spPr bwMode="auto">
            <a:xfrm>
              <a:off x="1339" y="2352"/>
              <a:ext cx="28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2" name="Line 8"/>
            <p:cNvSpPr>
              <a:spLocks noChangeShapeType="1"/>
            </p:cNvSpPr>
            <p:nvPr/>
          </p:nvSpPr>
          <p:spPr bwMode="auto">
            <a:xfrm flipH="1">
              <a:off x="1291" y="3024"/>
              <a:ext cx="33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3" name="Line 9"/>
            <p:cNvSpPr>
              <a:spLocks noChangeShapeType="1"/>
            </p:cNvSpPr>
            <p:nvPr/>
          </p:nvSpPr>
          <p:spPr bwMode="auto">
            <a:xfrm>
              <a:off x="1675" y="3024"/>
              <a:ext cx="67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4" name="Line 10"/>
            <p:cNvSpPr>
              <a:spLocks noChangeShapeType="1"/>
            </p:cNvSpPr>
            <p:nvPr/>
          </p:nvSpPr>
          <p:spPr bwMode="auto">
            <a:xfrm>
              <a:off x="3067" y="2256"/>
              <a:ext cx="4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5" name="Line 11"/>
            <p:cNvSpPr>
              <a:spLocks noChangeShapeType="1"/>
            </p:cNvSpPr>
            <p:nvPr/>
          </p:nvSpPr>
          <p:spPr bwMode="auto">
            <a:xfrm>
              <a:off x="3067" y="2256"/>
              <a:ext cx="72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6" name="Line 12"/>
            <p:cNvSpPr>
              <a:spLocks noChangeShapeType="1"/>
            </p:cNvSpPr>
            <p:nvPr/>
          </p:nvSpPr>
          <p:spPr bwMode="auto">
            <a:xfrm>
              <a:off x="1339" y="2304"/>
              <a:ext cx="91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7" name="Line 13"/>
            <p:cNvSpPr>
              <a:spLocks noChangeShapeType="1"/>
            </p:cNvSpPr>
            <p:nvPr/>
          </p:nvSpPr>
          <p:spPr bwMode="auto">
            <a:xfrm>
              <a:off x="3067" y="168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8" name="Line 14"/>
            <p:cNvSpPr>
              <a:spLocks noChangeShapeType="1"/>
            </p:cNvSpPr>
            <p:nvPr/>
          </p:nvSpPr>
          <p:spPr bwMode="auto">
            <a:xfrm flipH="1">
              <a:off x="1291" y="1680"/>
              <a:ext cx="17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9" name="Line 15"/>
            <p:cNvSpPr>
              <a:spLocks noChangeShapeType="1"/>
            </p:cNvSpPr>
            <p:nvPr/>
          </p:nvSpPr>
          <p:spPr bwMode="auto">
            <a:xfrm>
              <a:off x="3067" y="1680"/>
              <a:ext cx="182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0" name="Line 16"/>
            <p:cNvSpPr>
              <a:spLocks noChangeShapeType="1"/>
            </p:cNvSpPr>
            <p:nvPr/>
          </p:nvSpPr>
          <p:spPr bwMode="auto">
            <a:xfrm flipH="1">
              <a:off x="283" y="2352"/>
              <a:ext cx="100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1" name="Line 17"/>
            <p:cNvSpPr>
              <a:spLocks noChangeShapeType="1"/>
            </p:cNvSpPr>
            <p:nvPr/>
          </p:nvSpPr>
          <p:spPr bwMode="auto">
            <a:xfrm flipH="1">
              <a:off x="1051" y="2352"/>
              <a:ext cx="24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2" name="Oval 18"/>
            <p:cNvSpPr>
              <a:spLocks noChangeArrowheads="1"/>
            </p:cNvSpPr>
            <p:nvPr/>
          </p:nvSpPr>
          <p:spPr bwMode="auto">
            <a:xfrm>
              <a:off x="2947" y="1488"/>
              <a:ext cx="288" cy="2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3" name="Oval 19"/>
            <p:cNvSpPr>
              <a:spLocks noChangeArrowheads="1"/>
            </p:cNvSpPr>
            <p:nvPr/>
          </p:nvSpPr>
          <p:spPr bwMode="auto">
            <a:xfrm>
              <a:off x="2947" y="2112"/>
              <a:ext cx="288" cy="2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4" name="Oval 20"/>
            <p:cNvSpPr>
              <a:spLocks noChangeArrowheads="1"/>
            </p:cNvSpPr>
            <p:nvPr/>
          </p:nvSpPr>
          <p:spPr bwMode="auto">
            <a:xfrm>
              <a:off x="1531" y="2832"/>
              <a:ext cx="288" cy="2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5" name="Rectangle 21"/>
            <p:cNvSpPr>
              <a:spLocks noChangeArrowheads="1"/>
            </p:cNvSpPr>
            <p:nvPr/>
          </p:nvSpPr>
          <p:spPr bwMode="auto">
            <a:xfrm>
              <a:off x="2923" y="281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6" name="Rectangle 22"/>
            <p:cNvSpPr>
              <a:spLocks noChangeArrowheads="1"/>
            </p:cNvSpPr>
            <p:nvPr/>
          </p:nvSpPr>
          <p:spPr bwMode="auto">
            <a:xfrm>
              <a:off x="245" y="2839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7" name="Rectangle 23"/>
            <p:cNvSpPr>
              <a:spLocks noChangeArrowheads="1"/>
            </p:cNvSpPr>
            <p:nvPr/>
          </p:nvSpPr>
          <p:spPr bwMode="auto">
            <a:xfrm>
              <a:off x="4661" y="2119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8" name="Rectangle 24"/>
            <p:cNvSpPr>
              <a:spLocks noChangeArrowheads="1"/>
            </p:cNvSpPr>
            <p:nvPr/>
          </p:nvSpPr>
          <p:spPr bwMode="auto">
            <a:xfrm>
              <a:off x="2011" y="281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9" name="Rectangle 25"/>
            <p:cNvSpPr>
              <a:spLocks noChangeArrowheads="1"/>
            </p:cNvSpPr>
            <p:nvPr/>
          </p:nvSpPr>
          <p:spPr bwMode="auto">
            <a:xfrm>
              <a:off x="1061" y="3591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70" name="Text Box 26"/>
            <p:cNvSpPr txBox="1">
              <a:spLocks noChangeArrowheads="1"/>
            </p:cNvSpPr>
            <p:nvPr/>
          </p:nvSpPr>
          <p:spPr bwMode="auto">
            <a:xfrm>
              <a:off x="1617" y="1776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20571" name="Text Box 27"/>
            <p:cNvSpPr txBox="1">
              <a:spLocks noChangeArrowheads="1"/>
            </p:cNvSpPr>
            <p:nvPr/>
          </p:nvSpPr>
          <p:spPr bwMode="auto">
            <a:xfrm>
              <a:off x="3024" y="1824"/>
              <a:ext cx="25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ca</a:t>
              </a:r>
            </a:p>
          </p:txBody>
        </p:sp>
        <p:sp>
          <p:nvSpPr>
            <p:cNvPr id="620572" name="Text Box 28"/>
            <p:cNvSpPr txBox="1">
              <a:spLocks noChangeArrowheads="1"/>
            </p:cNvSpPr>
            <p:nvPr/>
          </p:nvSpPr>
          <p:spPr bwMode="auto">
            <a:xfrm>
              <a:off x="4075" y="1728"/>
              <a:ext cx="24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t#</a:t>
              </a:r>
            </a:p>
          </p:txBody>
        </p:sp>
        <p:sp>
          <p:nvSpPr>
            <p:cNvPr id="620573" name="Text Box 29"/>
            <p:cNvSpPr txBox="1">
              <a:spLocks noChangeArrowheads="1"/>
            </p:cNvSpPr>
            <p:nvPr/>
          </p:nvSpPr>
          <p:spPr bwMode="auto">
            <a:xfrm>
              <a:off x="1531" y="2496"/>
              <a:ext cx="25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ca</a:t>
              </a:r>
            </a:p>
          </p:txBody>
        </p:sp>
        <p:sp>
          <p:nvSpPr>
            <p:cNvPr id="620574" name="Text Box 30"/>
            <p:cNvSpPr txBox="1">
              <a:spLocks noChangeArrowheads="1"/>
            </p:cNvSpPr>
            <p:nvPr/>
          </p:nvSpPr>
          <p:spPr bwMode="auto">
            <a:xfrm>
              <a:off x="2779" y="2496"/>
              <a:ext cx="24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t#</a:t>
              </a:r>
            </a:p>
          </p:txBody>
        </p:sp>
        <p:sp>
          <p:nvSpPr>
            <p:cNvPr id="620575" name="Text Box 31"/>
            <p:cNvSpPr txBox="1">
              <a:spLocks noChangeArrowheads="1"/>
            </p:cNvSpPr>
            <p:nvPr/>
          </p:nvSpPr>
          <p:spPr bwMode="auto">
            <a:xfrm>
              <a:off x="2059" y="2496"/>
              <a:ext cx="24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t#</a:t>
              </a:r>
            </a:p>
          </p:txBody>
        </p:sp>
        <p:sp>
          <p:nvSpPr>
            <p:cNvPr id="620576" name="Text Box 32"/>
            <p:cNvSpPr txBox="1">
              <a:spLocks noChangeArrowheads="1"/>
            </p:cNvSpPr>
            <p:nvPr/>
          </p:nvSpPr>
          <p:spPr bwMode="auto">
            <a:xfrm>
              <a:off x="2155" y="3264"/>
              <a:ext cx="26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a$</a:t>
              </a:r>
            </a:p>
          </p:txBody>
        </p:sp>
        <p:sp>
          <p:nvSpPr>
            <p:cNvPr id="620577" name="Text Box 33"/>
            <p:cNvSpPr txBox="1">
              <a:spLocks noChangeArrowheads="1"/>
            </p:cNvSpPr>
            <p:nvPr/>
          </p:nvSpPr>
          <p:spPr bwMode="auto">
            <a:xfrm>
              <a:off x="1099" y="3264"/>
              <a:ext cx="24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t#</a:t>
              </a:r>
            </a:p>
          </p:txBody>
        </p:sp>
        <p:sp>
          <p:nvSpPr>
            <p:cNvPr id="620578" name="Text Box 34"/>
            <p:cNvSpPr txBox="1">
              <a:spLocks noChangeArrowheads="1"/>
            </p:cNvSpPr>
            <p:nvPr/>
          </p:nvSpPr>
          <p:spPr bwMode="auto">
            <a:xfrm>
              <a:off x="2923" y="2832"/>
              <a:ext cx="3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A, 2</a:t>
              </a:r>
            </a:p>
          </p:txBody>
        </p:sp>
        <p:sp>
          <p:nvSpPr>
            <p:cNvPr id="620579" name="Text Box 35"/>
            <p:cNvSpPr txBox="1">
              <a:spLocks noChangeArrowheads="1"/>
            </p:cNvSpPr>
            <p:nvPr/>
          </p:nvSpPr>
          <p:spPr bwMode="auto">
            <a:xfrm>
              <a:off x="2059" y="2851"/>
              <a:ext cx="3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A, 3</a:t>
              </a:r>
            </a:p>
          </p:txBody>
        </p:sp>
        <p:sp>
          <p:nvSpPr>
            <p:cNvPr id="620580" name="Text Box 36"/>
            <p:cNvSpPr txBox="1">
              <a:spLocks noChangeArrowheads="1"/>
            </p:cNvSpPr>
            <p:nvPr/>
          </p:nvSpPr>
          <p:spPr bwMode="auto">
            <a:xfrm>
              <a:off x="4699" y="2112"/>
              <a:ext cx="3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A, 4</a:t>
              </a:r>
            </a:p>
          </p:txBody>
        </p:sp>
        <p:sp>
          <p:nvSpPr>
            <p:cNvPr id="620581" name="Text Box 37"/>
            <p:cNvSpPr txBox="1">
              <a:spLocks noChangeArrowheads="1"/>
            </p:cNvSpPr>
            <p:nvPr/>
          </p:nvSpPr>
          <p:spPr bwMode="auto">
            <a:xfrm>
              <a:off x="1099" y="3600"/>
              <a:ext cx="3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A, 1</a:t>
              </a:r>
            </a:p>
          </p:txBody>
        </p:sp>
        <p:sp>
          <p:nvSpPr>
            <p:cNvPr id="620582" name="Text Box 38"/>
            <p:cNvSpPr txBox="1">
              <a:spLocks noChangeArrowheads="1"/>
            </p:cNvSpPr>
            <p:nvPr/>
          </p:nvSpPr>
          <p:spPr bwMode="auto">
            <a:xfrm>
              <a:off x="283" y="2851"/>
              <a:ext cx="38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B, 4</a:t>
              </a:r>
            </a:p>
          </p:txBody>
        </p:sp>
        <p:sp>
          <p:nvSpPr>
            <p:cNvPr id="620583" name="Oval 39"/>
            <p:cNvSpPr>
              <a:spLocks noChangeArrowheads="1"/>
            </p:cNvSpPr>
            <p:nvPr/>
          </p:nvSpPr>
          <p:spPr bwMode="auto">
            <a:xfrm>
              <a:off x="1147" y="2112"/>
              <a:ext cx="288" cy="2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84" name="Text Box 40"/>
            <p:cNvSpPr txBox="1">
              <a:spLocks noChangeArrowheads="1"/>
            </p:cNvSpPr>
            <p:nvPr/>
          </p:nvSpPr>
          <p:spPr bwMode="auto">
            <a:xfrm>
              <a:off x="427" y="2496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$</a:t>
              </a:r>
            </a:p>
          </p:txBody>
        </p:sp>
        <p:sp>
          <p:nvSpPr>
            <p:cNvPr id="620585" name="Text Box 41"/>
            <p:cNvSpPr txBox="1">
              <a:spLocks noChangeArrowheads="1"/>
            </p:cNvSpPr>
            <p:nvPr/>
          </p:nvSpPr>
          <p:spPr bwMode="auto">
            <a:xfrm>
              <a:off x="907" y="2496"/>
              <a:ext cx="26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a$</a:t>
              </a:r>
            </a:p>
          </p:txBody>
        </p:sp>
        <p:sp>
          <p:nvSpPr>
            <p:cNvPr id="620586" name="Rectangle 42"/>
            <p:cNvSpPr>
              <a:spLocks noChangeArrowheads="1"/>
            </p:cNvSpPr>
            <p:nvPr/>
          </p:nvSpPr>
          <p:spPr bwMode="auto">
            <a:xfrm>
              <a:off x="869" y="2839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87" name="Text Box 43"/>
            <p:cNvSpPr txBox="1">
              <a:spLocks noChangeArrowheads="1"/>
            </p:cNvSpPr>
            <p:nvPr/>
          </p:nvSpPr>
          <p:spPr bwMode="auto">
            <a:xfrm>
              <a:off x="907" y="2851"/>
              <a:ext cx="38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B, 3</a:t>
              </a:r>
            </a:p>
          </p:txBody>
        </p:sp>
        <p:sp>
          <p:nvSpPr>
            <p:cNvPr id="620588" name="Rectangle 44"/>
            <p:cNvSpPr>
              <a:spLocks noChangeArrowheads="1"/>
            </p:cNvSpPr>
            <p:nvPr/>
          </p:nvSpPr>
          <p:spPr bwMode="auto">
            <a:xfrm>
              <a:off x="3507" y="2811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89" name="Text Box 45"/>
            <p:cNvSpPr txBox="1">
              <a:spLocks noChangeArrowheads="1"/>
            </p:cNvSpPr>
            <p:nvPr/>
          </p:nvSpPr>
          <p:spPr bwMode="auto">
            <a:xfrm>
              <a:off x="3547" y="2832"/>
              <a:ext cx="38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B, 2</a:t>
              </a:r>
            </a:p>
          </p:txBody>
        </p:sp>
        <p:sp>
          <p:nvSpPr>
            <p:cNvPr id="620590" name="Text Box 46"/>
            <p:cNvSpPr txBox="1">
              <a:spLocks noChangeArrowheads="1"/>
            </p:cNvSpPr>
            <p:nvPr/>
          </p:nvSpPr>
          <p:spPr bwMode="auto">
            <a:xfrm>
              <a:off x="3547" y="2448"/>
              <a:ext cx="26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a$</a:t>
              </a:r>
            </a:p>
          </p:txBody>
        </p:sp>
        <p:sp>
          <p:nvSpPr>
            <p:cNvPr id="620591" name="Rectangle 47"/>
            <p:cNvSpPr>
              <a:spLocks noChangeArrowheads="1"/>
            </p:cNvSpPr>
            <p:nvPr/>
          </p:nvSpPr>
          <p:spPr bwMode="auto">
            <a:xfrm>
              <a:off x="2021" y="3591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92" name="Text Box 48"/>
            <p:cNvSpPr txBox="1">
              <a:spLocks noChangeArrowheads="1"/>
            </p:cNvSpPr>
            <p:nvPr/>
          </p:nvSpPr>
          <p:spPr bwMode="auto">
            <a:xfrm>
              <a:off x="2059" y="3600"/>
              <a:ext cx="38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B, 1</a:t>
              </a:r>
            </a:p>
          </p:txBody>
        </p:sp>
      </p:grpSp>
      <p:sp>
        <p:nvSpPr>
          <p:cNvPr id="620593" name="Freeform 49"/>
          <p:cNvSpPr>
            <a:spLocks/>
          </p:cNvSpPr>
          <p:nvPr/>
        </p:nvSpPr>
        <p:spPr bwMode="auto">
          <a:xfrm>
            <a:off x="3200400" y="5334000"/>
            <a:ext cx="2590800" cy="13843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1248" y="672"/>
              </a:cxn>
              <a:cxn ang="0">
                <a:pos x="1632" y="0"/>
              </a:cxn>
            </a:cxnLst>
            <a:rect l="0" t="0" r="r" b="b"/>
            <a:pathLst>
              <a:path w="1632" h="776">
                <a:moveTo>
                  <a:pt x="0" y="624"/>
                </a:moveTo>
                <a:cubicBezTo>
                  <a:pt x="488" y="700"/>
                  <a:pt x="976" y="776"/>
                  <a:pt x="1248" y="672"/>
                </a:cubicBezTo>
                <a:cubicBezTo>
                  <a:pt x="1520" y="568"/>
                  <a:pt x="1568" y="112"/>
                  <a:pt x="1632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triangle" w="lg" len="sm"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594" name="Text Box 50"/>
          <p:cNvSpPr txBox="1">
            <a:spLocks noChangeArrowheads="1"/>
          </p:cNvSpPr>
          <p:nvPr/>
        </p:nvSpPr>
        <p:spPr bwMode="auto">
          <a:xfrm>
            <a:off x="5867400" y="5257800"/>
            <a:ext cx="3429000" cy="163121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the suffixes following</a:t>
            </a:r>
          </a:p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these two match nodes </a:t>
            </a:r>
          </a:p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are the same; the left one represents a longer match (</a:t>
            </a:r>
            <a:r>
              <a:rPr lang="en-US" sz="2000" b="1" dirty="0" err="1">
                <a:solidFill>
                  <a:schemeClr val="tx2"/>
                </a:solidFill>
                <a:latin typeface="Times"/>
                <a:cs typeface="Times"/>
              </a:rPr>
              <a:t>aca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rIns="34290"/>
          <a:lstStyle/>
          <a:p>
            <a:r>
              <a:rPr lang="en-US" dirty="0"/>
              <a:t>Using Suffix Trees to Find </a:t>
            </a:r>
            <a:r>
              <a:rPr lang="en-US" dirty="0" err="1"/>
              <a:t>MUMs</a:t>
            </a:r>
            <a:endParaRPr lang="en-US" dirty="0"/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114800"/>
          </a:xfrm>
          <a:ln/>
        </p:spPr>
        <p:txBody>
          <a:bodyPr rIns="34290" anchor="ctr"/>
          <a:lstStyle/>
          <a:p>
            <a:pPr marL="711200" indent="-457200">
              <a:buFont typeface="Times" pitchFamily="-111" charset="0"/>
              <a:buChar char="•"/>
            </a:pPr>
            <a:r>
              <a:rPr lang="en-US" sz="2400" dirty="0" err="1"/>
              <a:t>O(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 time to construct suffix tree for both sequences (of lengths ≤ 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</a:t>
            </a:r>
          </a:p>
          <a:p>
            <a:pPr marL="711200" indent="-457200">
              <a:buFont typeface="Times" pitchFamily="-111" charset="0"/>
              <a:buChar char="•"/>
            </a:pPr>
            <a:r>
              <a:rPr lang="en-US" sz="2400" dirty="0" err="1"/>
              <a:t>O(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 time to find </a:t>
            </a:r>
            <a:r>
              <a:rPr lang="en-US" sz="2400" dirty="0" err="1"/>
              <a:t>MUMs</a:t>
            </a:r>
            <a:r>
              <a:rPr lang="en-US" sz="2400" dirty="0"/>
              <a:t> - one scan of the tree (which is </a:t>
            </a:r>
            <a:r>
              <a:rPr lang="en-US" sz="2400" dirty="0" err="1"/>
              <a:t>O(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 in size)</a:t>
            </a:r>
          </a:p>
          <a:p>
            <a:pPr marL="711200" indent="-457200">
              <a:buFont typeface="Times" pitchFamily="-111" charset="0"/>
              <a:buChar char="•"/>
            </a:pPr>
            <a:r>
              <a:rPr lang="en-US" sz="2400" dirty="0" err="1"/>
              <a:t>O(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 possible </a:t>
            </a:r>
            <a:r>
              <a:rPr lang="en-US" sz="2400" dirty="0" err="1"/>
              <a:t>MUMs</a:t>
            </a:r>
            <a:r>
              <a:rPr lang="en-US" sz="2400" dirty="0"/>
              <a:t> in contrast to O(</a:t>
            </a:r>
            <a:r>
              <a:rPr lang="en-US" sz="2400" i="1" dirty="0">
                <a:latin typeface="Times"/>
                <a:cs typeface="Times"/>
              </a:rPr>
              <a:t>n</a:t>
            </a:r>
            <a:r>
              <a:rPr lang="en-US" sz="2400" baseline="32000" dirty="0"/>
              <a:t>2</a:t>
            </a:r>
            <a:r>
              <a:rPr lang="en-US" sz="2400" dirty="0"/>
              <a:t>) possible exact matches</a:t>
            </a:r>
          </a:p>
          <a:p>
            <a:pPr marL="711200" indent="-457200">
              <a:buFont typeface="Times" pitchFamily="-111" charset="0"/>
              <a:buChar char="•"/>
            </a:pPr>
            <a:endParaRPr lang="en-US" sz="2400" dirty="0"/>
          </a:p>
          <a:p>
            <a:pPr marL="711200" indent="-457200">
              <a:buFont typeface="Times" pitchFamily="-111" charset="0"/>
              <a:buChar char="•"/>
            </a:pPr>
            <a:r>
              <a:rPr lang="en-US" sz="2400" dirty="0"/>
              <a:t>Main parameter of approach: length of shortest MUM that should be identified (20 – 50 bases)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/>
              <a:t>Goals for Lecture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Key concepts</a:t>
            </a:r>
          </a:p>
          <a:p>
            <a:r>
              <a:rPr lang="en-US" sz="2400" dirty="0"/>
              <a:t>how large-scale alignment differs from the simple case</a:t>
            </a:r>
          </a:p>
          <a:p>
            <a:r>
              <a:rPr lang="en-US" sz="2400" dirty="0"/>
              <a:t>the canonical three step approach of large-scale aligners</a:t>
            </a:r>
          </a:p>
          <a:p>
            <a:r>
              <a:rPr lang="en-US" sz="2400" dirty="0"/>
              <a:t>using suffix trees to find maximal unique matching subsequences (MUMs)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MUMmer</a:t>
            </a:r>
            <a:r>
              <a:rPr lang="en-US" sz="2400" dirty="0"/>
              <a:t> system for whole-genome alignment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/>
              <a:t>Step 2: Chaining in </a:t>
            </a:r>
            <a:r>
              <a:rPr lang="en-US" sz="4000" dirty="0" err="1"/>
              <a:t>MUMmer</a:t>
            </a:r>
            <a:endParaRPr lang="en-US" sz="4000" dirty="0"/>
          </a:p>
        </p:txBody>
      </p:sp>
      <p:pic>
        <p:nvPicPr>
          <p:cNvPr id="622595" name="Picture 3" descr="ali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8343900" cy="2781300"/>
          </a:xfrm>
          <a:prstGeom prst="rect">
            <a:avLst/>
          </a:prstGeom>
          <a:noFill/>
        </p:spPr>
      </p:pic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400050" y="6324600"/>
            <a:ext cx="45735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from: </a:t>
            </a:r>
            <a:r>
              <a:rPr lang="en-US" sz="1400" dirty="0" err="1">
                <a:solidFill>
                  <a:schemeClr val="tx2"/>
                </a:solidFill>
              </a:rPr>
              <a:t>Delcher</a:t>
            </a:r>
            <a:r>
              <a:rPr lang="en-US" sz="1400" dirty="0">
                <a:solidFill>
                  <a:schemeClr val="tx2"/>
                </a:solidFill>
              </a:rPr>
              <a:t> et al.,  </a:t>
            </a:r>
            <a:r>
              <a:rPr lang="en-US" sz="1400" i="1" dirty="0">
                <a:solidFill>
                  <a:schemeClr val="tx2"/>
                </a:solidFill>
              </a:rPr>
              <a:t>Nucleic Acids Research</a:t>
            </a:r>
            <a:r>
              <a:rPr lang="en-US" sz="1400" dirty="0">
                <a:solidFill>
                  <a:schemeClr val="tx2"/>
                </a:solidFill>
              </a:rPr>
              <a:t> 27, 1999</a:t>
            </a:r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z="2400" dirty="0"/>
              <a:t>Sort MUMs according to position in genome </a:t>
            </a:r>
            <a:r>
              <a:rPr lang="en-US" sz="2400" dirty="0">
                <a:latin typeface="Times"/>
                <a:cs typeface="Times"/>
              </a:rPr>
              <a:t>A</a:t>
            </a:r>
          </a:p>
          <a:p>
            <a:r>
              <a:rPr lang="en-US" sz="2400" dirty="0"/>
              <a:t>Solve variation of </a:t>
            </a:r>
            <a:r>
              <a:rPr lang="en-US" sz="2400" i="1" dirty="0"/>
              <a:t>Longest Increasing Subsequence</a:t>
            </a:r>
            <a:r>
              <a:rPr lang="en-US" sz="2400" dirty="0"/>
              <a:t> (LIS) problem to find sequences in ascending order in both genomes</a:t>
            </a:r>
          </a:p>
        </p:txBody>
      </p:sp>
      <p:sp>
        <p:nvSpPr>
          <p:cNvPr id="622598" name="Rectangle 6"/>
          <p:cNvSpPr>
            <a:spLocks noChangeArrowheads="1"/>
          </p:cNvSpPr>
          <p:nvPr/>
        </p:nvSpPr>
        <p:spPr bwMode="auto">
          <a:xfrm>
            <a:off x="2209800" y="5562600"/>
            <a:ext cx="5334000" cy="533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/>
              <a:t>Finding Longest Subsequence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en-US" sz="2400" dirty="0"/>
              <a:t>Unlike ordinary LIS problems, </a:t>
            </a:r>
            <a:r>
              <a:rPr lang="en-US" sz="2400" dirty="0" err="1"/>
              <a:t>MUMmer</a:t>
            </a:r>
            <a:r>
              <a:rPr lang="en-US" sz="2400" dirty="0"/>
              <a:t> takes into account</a:t>
            </a:r>
          </a:p>
          <a:p>
            <a:pPr lvl="1"/>
            <a:r>
              <a:rPr lang="en-US" sz="2400" dirty="0"/>
              <a:t>lengths of sequences represented by </a:t>
            </a:r>
            <a:r>
              <a:rPr lang="en-US" sz="2400" dirty="0" err="1"/>
              <a:t>MUMs</a:t>
            </a:r>
            <a:endParaRPr lang="en-US" sz="2400" dirty="0"/>
          </a:p>
          <a:p>
            <a:pPr lvl="1"/>
            <a:r>
              <a:rPr lang="en-US" sz="2400" dirty="0"/>
              <a:t>overlaps</a:t>
            </a:r>
          </a:p>
          <a:p>
            <a:r>
              <a:rPr lang="en-US" sz="2400" dirty="0"/>
              <a:t>Requires                  time where </a:t>
            </a:r>
            <a:r>
              <a:rPr lang="en-US" sz="2400" i="1" dirty="0">
                <a:latin typeface="Times"/>
                <a:cs typeface="Times"/>
              </a:rPr>
              <a:t>k</a:t>
            </a:r>
            <a:r>
              <a:rPr lang="en-US" sz="2400" dirty="0"/>
              <a:t> is number of MUMs</a:t>
            </a:r>
          </a:p>
          <a:p>
            <a:pPr>
              <a:buFontTx/>
              <a:buNone/>
            </a:pPr>
            <a:endParaRPr lang="en-US" sz="2400" dirty="0"/>
          </a:p>
        </p:txBody>
      </p:sp>
      <p:graphicFrame>
        <p:nvGraphicFramePr>
          <p:cNvPr id="623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64319"/>
              </p:ext>
            </p:extLst>
          </p:nvPr>
        </p:nvGraphicFramePr>
        <p:xfrm>
          <a:off x="2342744" y="3495472"/>
          <a:ext cx="1371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22" name="Equation" r:id="rId4" imgW="660240" imgH="203040" progId="Equation.3">
                  <p:embed/>
                </p:oleObj>
              </mc:Choice>
              <mc:Fallback>
                <p:oleObj name="Equation" r:id="rId4" imgW="6602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744" y="3495472"/>
                        <a:ext cx="13716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4000" dirty="0"/>
              <a:t>Recall: Three Main Steps of Large-Scale Alignment</a:t>
            </a:r>
          </a:p>
        </p:txBody>
      </p:sp>
      <p:pic>
        <p:nvPicPr>
          <p:cNvPr id="628741" name="Picture 5" descr="alignment-oveview"/>
          <p:cNvPicPr>
            <a:picLocks noChangeAspect="1" noChangeArrowheads="1"/>
          </p:cNvPicPr>
          <p:nvPr/>
        </p:nvPicPr>
        <p:blipFill>
          <a:blip r:embed="rId3"/>
          <a:srcRect l="52438" r="4878" b="50104"/>
          <a:stretch>
            <a:fillRect/>
          </a:stretch>
        </p:blipFill>
        <p:spPr bwMode="auto">
          <a:xfrm>
            <a:off x="951688" y="1295400"/>
            <a:ext cx="2667000" cy="2286000"/>
          </a:xfrm>
          <a:prstGeom prst="rect">
            <a:avLst/>
          </a:prstGeom>
          <a:noFill/>
        </p:spPr>
      </p:pic>
      <p:sp>
        <p:nvSpPr>
          <p:cNvPr id="628747" name="Text Box 11"/>
          <p:cNvSpPr txBox="1">
            <a:spLocks noChangeArrowheads="1"/>
          </p:cNvSpPr>
          <p:nvPr/>
        </p:nvSpPr>
        <p:spPr bwMode="auto">
          <a:xfrm>
            <a:off x="951688" y="3937337"/>
            <a:ext cx="2667000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latin typeface="Arial"/>
              </a:rPr>
              <a:t>Pattern matching to find seeds for global alignment</a:t>
            </a:r>
          </a:p>
        </p:txBody>
      </p:sp>
      <p:pic>
        <p:nvPicPr>
          <p:cNvPr id="628744" name="Picture 8" descr="alignment-oveview"/>
          <p:cNvPicPr>
            <a:picLocks noChangeAspect="1" noChangeArrowheads="1"/>
          </p:cNvPicPr>
          <p:nvPr/>
        </p:nvPicPr>
        <p:blipFill>
          <a:blip r:embed="rId3"/>
          <a:srcRect t="49896" r="59756"/>
          <a:stretch>
            <a:fillRect/>
          </a:stretch>
        </p:blipFill>
        <p:spPr bwMode="auto">
          <a:xfrm>
            <a:off x="3771088" y="1219200"/>
            <a:ext cx="2514600" cy="2295525"/>
          </a:xfrm>
          <a:prstGeom prst="rect">
            <a:avLst/>
          </a:prstGeom>
          <a:noFill/>
        </p:spPr>
      </p:pic>
      <p:sp>
        <p:nvSpPr>
          <p:cNvPr id="628748" name="Text Box 12"/>
          <p:cNvSpPr txBox="1">
            <a:spLocks noChangeArrowheads="1"/>
          </p:cNvSpPr>
          <p:nvPr/>
        </p:nvSpPr>
        <p:spPr bwMode="auto">
          <a:xfrm>
            <a:off x="3602813" y="3937337"/>
            <a:ext cx="2759075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>
                <a:latin typeface="Arial"/>
              </a:rPr>
              <a:t>Find a good chain of anchors</a:t>
            </a:r>
          </a:p>
        </p:txBody>
      </p:sp>
      <p:pic>
        <p:nvPicPr>
          <p:cNvPr id="628745" name="Picture 9" descr="alignment-oveview"/>
          <p:cNvPicPr>
            <a:picLocks noChangeAspect="1" noChangeArrowheads="1"/>
          </p:cNvPicPr>
          <p:nvPr/>
        </p:nvPicPr>
        <p:blipFill>
          <a:blip r:embed="rId3"/>
          <a:srcRect l="53659" t="49896" r="4878"/>
          <a:stretch>
            <a:fillRect/>
          </a:stretch>
        </p:blipFill>
        <p:spPr bwMode="auto">
          <a:xfrm>
            <a:off x="6361888" y="1219200"/>
            <a:ext cx="2590800" cy="2295525"/>
          </a:xfrm>
          <a:prstGeom prst="rect">
            <a:avLst/>
          </a:prstGeom>
          <a:noFill/>
        </p:spPr>
      </p:pic>
      <p:sp>
        <p:nvSpPr>
          <p:cNvPr id="628749" name="Text Box 13"/>
          <p:cNvSpPr txBox="1">
            <a:spLocks noChangeArrowheads="1"/>
          </p:cNvSpPr>
          <p:nvPr/>
        </p:nvSpPr>
        <p:spPr bwMode="auto">
          <a:xfrm>
            <a:off x="6346013" y="3937337"/>
            <a:ext cx="281893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>
                <a:latin typeface="Arial"/>
              </a:rPr>
              <a:t>Fill in with standard but constrained alignment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 rot="16200000">
            <a:off x="7529047" y="2242520"/>
            <a:ext cx="2964017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</a:rPr>
              <a:t>Brudno</a:t>
            </a:r>
            <a:r>
              <a:rPr lang="en-US" sz="1400" dirty="0">
                <a:solidFill>
                  <a:schemeClr val="tx2"/>
                </a:solidFill>
              </a:rPr>
              <a:t> et al.  </a:t>
            </a:r>
            <a:r>
              <a:rPr lang="en-US" sz="1400" i="1" dirty="0">
                <a:solidFill>
                  <a:schemeClr val="tx2"/>
                </a:solidFill>
              </a:rPr>
              <a:t>Genome Research</a:t>
            </a:r>
            <a:r>
              <a:rPr lang="en-US" sz="1400" dirty="0">
                <a:solidFill>
                  <a:schemeClr val="tx2"/>
                </a:solidFill>
              </a:rPr>
              <a:t>, 2003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51688" y="5410200"/>
            <a:ext cx="2667000" cy="707886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/>
              </a:rPr>
              <a:t>Suffix trees to obtain MUMs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602813" y="5410200"/>
            <a:ext cx="2759075" cy="707886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>
                <a:solidFill>
                  <a:schemeClr val="tx2"/>
                </a:solidFill>
                <a:latin typeface="Arial"/>
              </a:rPr>
              <a:t>LIS to find </a:t>
            </a:r>
            <a:r>
              <a:rPr lang="en-US" sz="2000" dirty="0" err="1">
                <a:solidFill>
                  <a:schemeClr val="tx2"/>
                </a:solidFill>
                <a:latin typeface="Arial"/>
              </a:rPr>
              <a:t>colinear</a:t>
            </a:r>
            <a:r>
              <a:rPr lang="en-US" sz="2000" dirty="0">
                <a:solidFill>
                  <a:schemeClr val="tx2"/>
                </a:solidFill>
                <a:latin typeface="Arial"/>
              </a:rPr>
              <a:t> MUMs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346013" y="5410200"/>
            <a:ext cx="2759075" cy="1323439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>
                <a:solidFill>
                  <a:schemeClr val="tx2"/>
                </a:solidFill>
                <a:latin typeface="Arial"/>
              </a:rPr>
              <a:t>Smith-Waterman and recursive </a:t>
            </a:r>
            <a:r>
              <a:rPr lang="en-US" sz="2000" dirty="0" err="1">
                <a:solidFill>
                  <a:schemeClr val="tx2"/>
                </a:solidFill>
                <a:latin typeface="Arial"/>
              </a:rPr>
              <a:t>MUMmer</a:t>
            </a:r>
            <a:r>
              <a:rPr lang="en-US" sz="2000" dirty="0">
                <a:solidFill>
                  <a:schemeClr val="tx2"/>
                </a:solidFill>
                <a:latin typeface="Arial"/>
              </a:rPr>
              <a:t> for gap filling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-38912" y="3562290"/>
            <a:ext cx="18288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</a:rPr>
              <a:t>General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-38912" y="5029200"/>
            <a:ext cx="18288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Arial"/>
              </a:rPr>
              <a:t>MUMmer</a:t>
            </a:r>
            <a:endParaRPr lang="en-US" sz="2000" b="1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979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43" name="Picture 3" descr="ga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58875"/>
            <a:ext cx="7086600" cy="5394325"/>
          </a:xfrm>
          <a:prstGeom prst="rect">
            <a:avLst/>
          </a:prstGeom>
          <a:noFill/>
        </p:spPr>
      </p:pic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839200" cy="990600"/>
          </a:xfrm>
        </p:spPr>
        <p:txBody>
          <a:bodyPr/>
          <a:lstStyle/>
          <a:p>
            <a:r>
              <a:rPr lang="en-US" sz="4000" dirty="0"/>
              <a:t>Types of Gaps in a </a:t>
            </a:r>
            <a:r>
              <a:rPr lang="en-US" sz="4000" dirty="0" err="1"/>
              <a:t>MUMmer</a:t>
            </a:r>
            <a:r>
              <a:rPr lang="en-US" sz="4000" dirty="0"/>
              <a:t> Alignment</a:t>
            </a:r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3829050" y="6477000"/>
            <a:ext cx="45735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Figure from: Delcher et al.,  </a:t>
            </a:r>
            <a:r>
              <a:rPr lang="en-US" sz="1400" i="1">
                <a:solidFill>
                  <a:schemeClr val="tx2"/>
                </a:solidFill>
              </a:rPr>
              <a:t>Nucleic Acids Research</a:t>
            </a:r>
            <a:r>
              <a:rPr lang="en-US" sz="1400">
                <a:solidFill>
                  <a:schemeClr val="tx2"/>
                </a:solidFill>
              </a:rPr>
              <a:t> 27, 1999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838200"/>
          </a:xfrm>
        </p:spPr>
        <p:txBody>
          <a:bodyPr/>
          <a:lstStyle/>
          <a:p>
            <a:r>
              <a:rPr lang="en-US" sz="4000"/>
              <a:t>Step 3: Close the Gaps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400" dirty="0"/>
              <a:t>SNPs:</a:t>
            </a:r>
          </a:p>
          <a:p>
            <a:pPr lvl="1"/>
            <a:r>
              <a:rPr lang="en-US" sz="2400" dirty="0"/>
              <a:t>between MUMs: trivial to detect</a:t>
            </a:r>
          </a:p>
          <a:p>
            <a:pPr lvl="1"/>
            <a:r>
              <a:rPr lang="en-US" sz="2400" dirty="0"/>
              <a:t>otherwise: handle like repeats</a:t>
            </a:r>
          </a:p>
          <a:p>
            <a:r>
              <a:rPr lang="en-US" sz="2400" dirty="0"/>
              <a:t>Insertions</a:t>
            </a:r>
          </a:p>
          <a:p>
            <a:pPr lvl="1"/>
            <a:r>
              <a:rPr lang="en-US" sz="2400" dirty="0"/>
              <a:t>simple insertions: trivial to detect</a:t>
            </a:r>
          </a:p>
          <a:p>
            <a:pPr lvl="1"/>
            <a:r>
              <a:rPr lang="en-US" sz="2400" dirty="0"/>
              <a:t>transpositions (subsequences that were deleted from one location and inserted elsewhere): look for out-of-sequence MUMs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sz="4000"/>
              <a:t>Step 3: Close the Gaps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r>
              <a:rPr lang="en-US" sz="2400" dirty="0"/>
              <a:t>Polymorphic regions</a:t>
            </a:r>
          </a:p>
          <a:p>
            <a:pPr lvl="1"/>
            <a:r>
              <a:rPr lang="en-US" sz="2400" dirty="0"/>
              <a:t>short ones: align them with dynamic programming method</a:t>
            </a:r>
          </a:p>
          <a:p>
            <a:pPr lvl="1"/>
            <a:r>
              <a:rPr lang="en-US" sz="2400" dirty="0"/>
              <a:t>long ones: call </a:t>
            </a:r>
            <a:r>
              <a:rPr lang="en-US" sz="2400" dirty="0" err="1"/>
              <a:t>MUMmer</a:t>
            </a:r>
            <a:r>
              <a:rPr lang="en-US" sz="2400" dirty="0"/>
              <a:t> recursively with reduced minimum MUM length</a:t>
            </a:r>
          </a:p>
          <a:p>
            <a:r>
              <a:rPr lang="en-US" sz="2400" dirty="0"/>
              <a:t>Repeats</a:t>
            </a:r>
          </a:p>
          <a:p>
            <a:pPr lvl="1"/>
            <a:r>
              <a:rPr lang="en-US" sz="2400" dirty="0"/>
              <a:t>detected by overlapping MUMs</a:t>
            </a:r>
          </a:p>
        </p:txBody>
      </p:sp>
      <p:pic>
        <p:nvPicPr>
          <p:cNvPr id="626692" name="Picture 4" descr="repea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724400"/>
            <a:ext cx="5581650" cy="1481138"/>
          </a:xfrm>
          <a:prstGeom prst="rect">
            <a:avLst/>
          </a:prstGeom>
          <a:noFill/>
        </p:spPr>
      </p:pic>
      <p:sp>
        <p:nvSpPr>
          <p:cNvPr id="626693" name="Text Box 5"/>
          <p:cNvSpPr txBox="1">
            <a:spLocks noChangeArrowheads="1"/>
          </p:cNvSpPr>
          <p:nvPr/>
        </p:nvSpPr>
        <p:spPr bwMode="auto">
          <a:xfrm>
            <a:off x="2057400" y="6324600"/>
            <a:ext cx="45481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from: </a:t>
            </a:r>
            <a:r>
              <a:rPr lang="en-US" sz="1400" dirty="0" err="1">
                <a:solidFill>
                  <a:schemeClr val="tx2"/>
                </a:solidFill>
              </a:rPr>
              <a:t>Delcher</a:t>
            </a:r>
            <a:r>
              <a:rPr lang="en-US" sz="1400" dirty="0">
                <a:solidFill>
                  <a:schemeClr val="tx2"/>
                </a:solidFill>
              </a:rPr>
              <a:t> et al.  Nucleic Acids Research 27, 1999</a:t>
            </a: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4724400" y="4800600"/>
            <a:ext cx="2362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3200400" y="4724400"/>
            <a:ext cx="2133600" cy="3810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696" name="Rectangle 8"/>
          <p:cNvSpPr>
            <a:spLocks noChangeArrowheads="1"/>
          </p:cNvSpPr>
          <p:nvPr/>
        </p:nvSpPr>
        <p:spPr bwMode="auto">
          <a:xfrm>
            <a:off x="3200400" y="5181600"/>
            <a:ext cx="2133600" cy="3810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697" name="Rectangle 9"/>
          <p:cNvSpPr>
            <a:spLocks noChangeArrowheads="1"/>
          </p:cNvSpPr>
          <p:nvPr/>
        </p:nvSpPr>
        <p:spPr bwMode="auto">
          <a:xfrm>
            <a:off x="4114800" y="5181600"/>
            <a:ext cx="29718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 err="1"/>
              <a:t>MUMmer</a:t>
            </a:r>
            <a:r>
              <a:rPr lang="en-US" sz="4000" dirty="0"/>
              <a:t>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33335" y="6400800"/>
            <a:ext cx="45481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Figure from: Delcher et al.  Nucleic Acids Research 27, 1999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22" y="3970931"/>
            <a:ext cx="6520815" cy="2360295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" y="1524000"/>
            <a:ext cx="1828800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</a:rPr>
              <a:t>FASTA on 1000 base pair segments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478" y="4038600"/>
            <a:ext cx="18288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Arial"/>
              </a:rPr>
              <a:t>MUMmer</a:t>
            </a:r>
            <a:endParaRPr lang="en-US" sz="2000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0" y="1524000"/>
            <a:ext cx="65151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25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 err="1"/>
              <a:t>MUMmer</a:t>
            </a:r>
            <a:r>
              <a:rPr lang="en-US" sz="4000" dirty="0"/>
              <a:t> Performance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4724400" cy="4114800"/>
          </a:xfrm>
        </p:spPr>
        <p:txBody>
          <a:bodyPr/>
          <a:lstStyle/>
          <a:p>
            <a:r>
              <a:rPr lang="en-US" sz="2400" i="1" dirty="0"/>
              <a:t>Mycoplasma </a:t>
            </a:r>
            <a:r>
              <a:rPr lang="en-US" sz="2400" dirty="0"/>
              <a:t>test case</a:t>
            </a:r>
          </a:p>
          <a:p>
            <a:r>
              <a:rPr lang="en-US" sz="2400" dirty="0"/>
              <a:t>Suffix tree: 6.5s</a:t>
            </a:r>
          </a:p>
          <a:p>
            <a:r>
              <a:rPr lang="en-US" sz="2400" dirty="0"/>
              <a:t>LIS: 0.02s</a:t>
            </a:r>
          </a:p>
          <a:p>
            <a:r>
              <a:rPr lang="en-US" sz="2400" dirty="0"/>
              <a:t>Smith-Waterman: 116s</a:t>
            </a:r>
          </a:p>
          <a:p>
            <a:endParaRPr lang="en-US" sz="2400" dirty="0"/>
          </a:p>
          <a:p>
            <a:r>
              <a:rPr lang="en-US" sz="2400" dirty="0"/>
              <a:t>FASTA baseline: many hours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62235" y="6093023"/>
            <a:ext cx="2353529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hlinkClick r:id="rId3"/>
              </a:rPr>
              <a:t>Centre for Computing History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688130" name="Picture 2" descr="http://www.computinghistory.org.uk/userdata/images/large/PRODPIC-77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07" y="1882973"/>
            <a:ext cx="2707386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72199" y="1601700"/>
            <a:ext cx="21336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Arial"/>
              </a:rPr>
              <a:t>DEC Alpha 4100</a:t>
            </a:r>
          </a:p>
        </p:txBody>
      </p:sp>
    </p:spTree>
    <p:extLst>
      <p:ext uri="{BB962C8B-B14F-4D97-AF65-F5344CB8AC3E}">
        <p14:creationId xmlns:p14="http://schemas.microsoft.com/office/powerpoint/2010/main" val="236739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332" y="1074516"/>
            <a:ext cx="7134668" cy="4724400"/>
          </a:xfrm>
          <a:prstGeom prst="rect">
            <a:avLst/>
          </a:prstGeom>
        </p:spPr>
      </p:pic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/>
              <a:t>Longevity of </a:t>
            </a:r>
            <a:r>
              <a:rPr lang="en-US" sz="4000" dirty="0" err="1"/>
              <a:t>MUMmer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3200400" cy="4114800"/>
          </a:xfrm>
        </p:spPr>
        <p:txBody>
          <a:bodyPr/>
          <a:lstStyle/>
          <a:p>
            <a:r>
              <a:rPr lang="en-US" sz="2400" dirty="0"/>
              <a:t>Antimicrobial Resistance Identification By Assembly (</a:t>
            </a:r>
            <a:r>
              <a:rPr lang="en-US" sz="2400" dirty="0">
                <a:hlinkClick r:id="rId4"/>
              </a:rPr>
              <a:t>ARIBA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Identify antimicrobial resistance genes from Illumina reads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33900" y="5999020"/>
            <a:ext cx="2920992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from: Hunt et al. </a:t>
            </a:r>
            <a:r>
              <a:rPr lang="en-US" sz="1400" dirty="0" err="1">
                <a:solidFill>
                  <a:schemeClr val="tx2"/>
                </a:solidFill>
              </a:rPr>
              <a:t>bioRxiv</a:t>
            </a:r>
            <a:r>
              <a:rPr lang="en-US" sz="1400" dirty="0">
                <a:solidFill>
                  <a:schemeClr val="tx2"/>
                </a:solidFill>
              </a:rPr>
              <a:t> 2017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259975" y="2971800"/>
            <a:ext cx="822960" cy="0"/>
          </a:xfrm>
          <a:prstGeom prst="line">
            <a:avLst/>
          </a:prstGeom>
          <a:ln w="57150">
            <a:solidFill>
              <a:schemeClr val="tx2"/>
            </a:solidFill>
            <a:headEnd type="none" w="lg" len="sm"/>
            <a:tailEnd type="non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5246225" y="5456500"/>
            <a:ext cx="1005840" cy="0"/>
          </a:xfrm>
          <a:prstGeom prst="line">
            <a:avLst/>
          </a:prstGeom>
          <a:ln w="57150">
            <a:solidFill>
              <a:schemeClr val="tx2"/>
            </a:solidFill>
            <a:headEnd type="none" w="lg" len="sm"/>
            <a:tailEnd type="non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777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/>
              <a:t>Longevity of </a:t>
            </a:r>
            <a:r>
              <a:rPr lang="en-US" sz="4000" dirty="0" err="1"/>
              <a:t>MUMmer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096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2800" kern="0" dirty="0"/>
              <a:t>Whole genome alignment still an active area of research</a:t>
            </a:r>
          </a:p>
          <a:p>
            <a:pPr lvl="1"/>
            <a:r>
              <a:rPr lang="en-US" sz="2400" kern="0" dirty="0">
                <a:cs typeface="Arial"/>
                <a:hlinkClick r:id="rId3"/>
              </a:rPr>
              <a:t>Jain et al. 2018</a:t>
            </a:r>
            <a:r>
              <a:rPr lang="en-US" sz="2400" kern="0" dirty="0">
                <a:cs typeface="Arial"/>
              </a:rPr>
              <a:t> (Mashmap2): “we were able to map an error-corrected whole-genome NA12878 human assembly to the hg38 human reference genome in about </a:t>
            </a:r>
            <a:r>
              <a:rPr lang="en-US" sz="2400" b="1" kern="0" dirty="0">
                <a:cs typeface="Arial"/>
              </a:rPr>
              <a:t>one minute total execution time </a:t>
            </a:r>
            <a:r>
              <a:rPr lang="en-US" sz="2400" kern="0" dirty="0">
                <a:cs typeface="Arial"/>
              </a:rPr>
              <a:t>and </a:t>
            </a:r>
            <a:r>
              <a:rPr lang="en-US" sz="2400" b="1" kern="0" dirty="0">
                <a:cs typeface="Arial"/>
              </a:rPr>
              <a:t>&lt; 4 GB memory </a:t>
            </a:r>
            <a:r>
              <a:rPr lang="en-US" sz="2400" kern="0" dirty="0">
                <a:cs typeface="Arial"/>
              </a:rPr>
              <a:t>using 8 CPU threads”</a:t>
            </a:r>
          </a:p>
          <a:p>
            <a:pPr lvl="1"/>
            <a:r>
              <a:rPr lang="en-US" sz="2400" kern="0" dirty="0">
                <a:cs typeface="Arial"/>
              </a:rPr>
              <a:t>Uses </a:t>
            </a:r>
            <a:r>
              <a:rPr lang="en-US" sz="2400" kern="0" dirty="0" err="1">
                <a:cs typeface="Arial"/>
              </a:rPr>
              <a:t>MUMmer</a:t>
            </a:r>
            <a:r>
              <a:rPr lang="en-US" sz="2400" kern="0" dirty="0">
                <a:cs typeface="Arial"/>
              </a:rPr>
              <a:t> as ground truth in evaluation</a:t>
            </a: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11758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r>
              <a:rPr lang="en-US" sz="4000" dirty="0" err="1"/>
              <a:t>Pairwise</a:t>
            </a:r>
            <a:r>
              <a:rPr lang="en-US" sz="4000" dirty="0"/>
              <a:t> Large-Scale Alignment:</a:t>
            </a:r>
            <a:br>
              <a:rPr lang="en-US" sz="4000" dirty="0"/>
            </a:br>
            <a:r>
              <a:rPr lang="en-US" sz="4000" dirty="0"/>
              <a:t>Task Definition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b="1" dirty="0"/>
              <a:t>Given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pair of large-scale sequences (e.g. chromosomes)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method for scoring the alignment (e.g. substitution matrices, insertion/deletion parameters)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None/>
            </a:pPr>
            <a:r>
              <a:rPr lang="en-US" sz="2400" b="1" dirty="0"/>
              <a:t>Do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construct global alignment: identify all matching positions between the two sequences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US" sz="4000" dirty="0"/>
              <a:t>Limitations of </a:t>
            </a:r>
            <a:r>
              <a:rPr lang="en-US" sz="4000" dirty="0" err="1"/>
              <a:t>MUMmer</a:t>
            </a:r>
            <a:endParaRPr lang="en-US" sz="4000" dirty="0"/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724400"/>
          </a:xfrm>
        </p:spPr>
        <p:txBody>
          <a:bodyPr/>
          <a:lstStyle/>
          <a:p>
            <a:r>
              <a:rPr lang="en-US" sz="2800" dirty="0"/>
              <a:t>MUMs are perfect matches, typically ≥ 20-50 base pairs</a:t>
            </a:r>
            <a:endParaRPr lang="en-US" sz="2800" b="1" dirty="0">
              <a:solidFill>
                <a:srgbClr val="006600"/>
              </a:solidFill>
              <a:cs typeface="Arial"/>
            </a:endParaRPr>
          </a:p>
          <a:p>
            <a:endParaRPr lang="en-US" sz="2800" dirty="0"/>
          </a:p>
          <a:p>
            <a:r>
              <a:rPr lang="en-US" sz="2800" dirty="0"/>
              <a:t>Evolutionarily distant may not have sufficient MUMs to anchor global alignment</a:t>
            </a:r>
            <a:endParaRPr lang="en-US" sz="2800" b="1" dirty="0">
              <a:solidFill>
                <a:srgbClr val="006600"/>
              </a:solidFill>
              <a:cs typeface="Arial"/>
            </a:endParaRP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How can we tolerate minor variation in the seeds?</a:t>
            </a:r>
            <a:endParaRPr lang="en-US" sz="2800" b="1" dirty="0">
              <a:solidFill>
                <a:srgbClr val="006600"/>
              </a:solidFill>
              <a:cs typeface="Arial"/>
            </a:endParaRP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CDB8-99F4-584B-83BB-D205473D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2C68-1952-8247-9CC8-FC58B1F03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MUMmer4</a:t>
            </a:r>
            <a:r>
              <a:rPr lang="en-US" dirty="0"/>
              <a:t> uses a suffix </a:t>
            </a:r>
            <a:r>
              <a:rPr lang="en-US" i="1" dirty="0"/>
              <a:t>array</a:t>
            </a:r>
            <a:r>
              <a:rPr lang="en-US" dirty="0"/>
              <a:t> data structure instead</a:t>
            </a:r>
          </a:p>
          <a:p>
            <a:pPr lvl="1"/>
            <a:r>
              <a:rPr lang="en-US" dirty="0"/>
              <a:t>requires less space than a suffix tree (constant factors are smaller)</a:t>
            </a:r>
          </a:p>
          <a:p>
            <a:r>
              <a:rPr lang="en-US" dirty="0"/>
              <a:t>Compressed data structures related to suffix arrays are in widespread use</a:t>
            </a:r>
          </a:p>
          <a:p>
            <a:pPr lvl="1"/>
            <a:r>
              <a:rPr lang="en-US" dirty="0"/>
              <a:t>Burrows-Wheeler transform (BWT)</a:t>
            </a:r>
          </a:p>
          <a:p>
            <a:pPr lvl="1"/>
            <a:r>
              <a:rPr lang="en-US" dirty="0" err="1"/>
              <a:t>Ferragina</a:t>
            </a:r>
            <a:r>
              <a:rPr lang="en-US" dirty="0"/>
              <a:t>–Manzini index (FM-index)</a:t>
            </a:r>
          </a:p>
          <a:p>
            <a:pPr lvl="1"/>
            <a:r>
              <a:rPr lang="en-US" dirty="0"/>
              <a:t>Most commonly used in read mapping applications (e.g., </a:t>
            </a:r>
            <a:r>
              <a:rPr lang="en-US" dirty="0">
                <a:hlinkClick r:id="rId3"/>
              </a:rPr>
              <a:t>Bowtie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BWA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19B1D-2C82-354E-B363-B74CF7DC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1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06" y="1041817"/>
            <a:ext cx="6609794" cy="4648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387608"/>
            <a:ext cx="1219200" cy="1470392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sz="4000" dirty="0"/>
              <a:t>Large Scale Alignment Example</a:t>
            </a:r>
            <a:br>
              <a:rPr lang="en-US" sz="4000" dirty="0"/>
            </a:br>
            <a:r>
              <a:rPr lang="en-US" sz="2800" dirty="0"/>
              <a:t>Mouse Chr6 vs. Human Chr12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634" y="6503576"/>
            <a:ext cx="45735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from: </a:t>
            </a:r>
            <a:r>
              <a:rPr lang="en-US" sz="1400" dirty="0" err="1">
                <a:solidFill>
                  <a:schemeClr val="tx2"/>
                </a:solidFill>
              </a:rPr>
              <a:t>Delcher</a:t>
            </a:r>
            <a:r>
              <a:rPr lang="en-US" sz="1400" dirty="0">
                <a:solidFill>
                  <a:schemeClr val="tx2"/>
                </a:solidFill>
              </a:rPr>
              <a:t> et al.,  </a:t>
            </a:r>
            <a:r>
              <a:rPr lang="en-US" sz="1400" i="1" dirty="0">
                <a:solidFill>
                  <a:schemeClr val="tx2"/>
                </a:solidFill>
              </a:rPr>
              <a:t>Nucleic Acids Research</a:t>
            </a:r>
            <a:r>
              <a:rPr lang="en-US" sz="1400" dirty="0">
                <a:solidFill>
                  <a:schemeClr val="tx2"/>
                </a:solidFill>
              </a:rPr>
              <a:t> 27, 1999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sz="4000" dirty="0"/>
              <a:t>Why the Problem is Challenging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r>
              <a:rPr lang="en-US" sz="2400" dirty="0"/>
              <a:t>Sequences too big to make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  <a:r>
              <a:rPr lang="en-US" sz="2400" dirty="0"/>
              <a:t>) dynamic-programming methods practical</a:t>
            </a:r>
          </a:p>
          <a:p>
            <a:endParaRPr lang="en-US" sz="2400" dirty="0"/>
          </a:p>
          <a:p>
            <a:r>
              <a:rPr lang="en-US" sz="2400" dirty="0"/>
              <a:t>Long sequences are less likely to be </a:t>
            </a:r>
            <a:r>
              <a:rPr lang="en-US" sz="2400" dirty="0" err="1"/>
              <a:t>colinear</a:t>
            </a:r>
            <a:r>
              <a:rPr lang="en-US" sz="2400" dirty="0"/>
              <a:t> because of </a:t>
            </a:r>
            <a:r>
              <a:rPr lang="en-US" sz="2400" i="1" dirty="0"/>
              <a:t>rearrangements</a:t>
            </a:r>
          </a:p>
          <a:p>
            <a:pPr lvl="1"/>
            <a:r>
              <a:rPr lang="en-US" sz="2400" dirty="0"/>
              <a:t>initially we’ll assume </a:t>
            </a:r>
            <a:r>
              <a:rPr lang="en-US" sz="2400" dirty="0" err="1"/>
              <a:t>colinearity</a:t>
            </a:r>
            <a:endParaRPr lang="en-US" sz="2400" dirty="0"/>
          </a:p>
          <a:p>
            <a:pPr lvl="1"/>
            <a:r>
              <a:rPr lang="en-US" sz="2400" dirty="0"/>
              <a:t>we’ll consider rearrangements next</a:t>
            </a:r>
            <a:endParaRPr lang="en-US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General Strategy</a:t>
            </a:r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4953000" y="1279525"/>
            <a:ext cx="38877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Figure from: Brudno et al.  </a:t>
            </a:r>
            <a:r>
              <a:rPr lang="en-US" sz="1400" i="1">
                <a:solidFill>
                  <a:schemeClr val="tx2"/>
                </a:solidFill>
              </a:rPr>
              <a:t>Genome Research</a:t>
            </a:r>
            <a:r>
              <a:rPr lang="en-US" sz="1400">
                <a:solidFill>
                  <a:schemeClr val="tx2"/>
                </a:solidFill>
              </a:rPr>
              <a:t>, 2003</a:t>
            </a:r>
          </a:p>
        </p:txBody>
      </p:sp>
      <p:grpSp>
        <p:nvGrpSpPr>
          <p:cNvPr id="628750" name="Group 14"/>
          <p:cNvGrpSpPr>
            <a:grpSpLocks/>
          </p:cNvGrpSpPr>
          <p:nvPr/>
        </p:nvGrpSpPr>
        <p:grpSpPr bwMode="auto">
          <a:xfrm>
            <a:off x="76200" y="1660525"/>
            <a:ext cx="3124200" cy="3838575"/>
            <a:chOff x="48" y="1046"/>
            <a:chExt cx="1968" cy="2418"/>
          </a:xfrm>
        </p:grpSpPr>
        <p:pic>
          <p:nvPicPr>
            <p:cNvPr id="628741" name="Picture 5" descr="alignment-oveview"/>
            <p:cNvPicPr>
              <a:picLocks noChangeAspect="1" noChangeArrowheads="1"/>
            </p:cNvPicPr>
            <p:nvPr/>
          </p:nvPicPr>
          <p:blipFill>
            <a:blip r:embed="rId3"/>
            <a:srcRect l="52438" r="4878" b="50104"/>
            <a:stretch>
              <a:fillRect/>
            </a:stretch>
          </p:blipFill>
          <p:spPr bwMode="auto">
            <a:xfrm>
              <a:off x="48" y="1046"/>
              <a:ext cx="1680" cy="1440"/>
            </a:xfrm>
            <a:prstGeom prst="rect">
              <a:avLst/>
            </a:prstGeom>
            <a:noFill/>
          </p:spPr>
        </p:pic>
        <p:sp>
          <p:nvSpPr>
            <p:cNvPr id="628747" name="Text Box 11"/>
            <p:cNvSpPr txBox="1">
              <a:spLocks noChangeArrowheads="1"/>
            </p:cNvSpPr>
            <p:nvPr/>
          </p:nvSpPr>
          <p:spPr bwMode="auto">
            <a:xfrm>
              <a:off x="48" y="2630"/>
              <a:ext cx="1968" cy="8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 sz="2000" dirty="0">
                  <a:latin typeface="Arial"/>
                </a:rPr>
                <a:t>perform pattern matching to find seeds for global alignment</a:t>
              </a:r>
            </a:p>
          </p:txBody>
        </p:sp>
      </p:grpSp>
      <p:grpSp>
        <p:nvGrpSpPr>
          <p:cNvPr id="628751" name="Group 15"/>
          <p:cNvGrpSpPr>
            <a:grpSpLocks/>
          </p:cNvGrpSpPr>
          <p:nvPr/>
        </p:nvGrpSpPr>
        <p:grpSpPr bwMode="auto">
          <a:xfrm>
            <a:off x="3184525" y="1584325"/>
            <a:ext cx="3216275" cy="3292475"/>
            <a:chOff x="2006" y="998"/>
            <a:chExt cx="2026" cy="2074"/>
          </a:xfrm>
        </p:grpSpPr>
        <p:pic>
          <p:nvPicPr>
            <p:cNvPr id="628744" name="Picture 8" descr="alignment-oveview"/>
            <p:cNvPicPr>
              <a:picLocks noChangeAspect="1" noChangeArrowheads="1"/>
            </p:cNvPicPr>
            <p:nvPr/>
          </p:nvPicPr>
          <p:blipFill>
            <a:blip r:embed="rId3"/>
            <a:srcRect t="49896" r="59756"/>
            <a:stretch>
              <a:fillRect/>
            </a:stretch>
          </p:blipFill>
          <p:spPr bwMode="auto">
            <a:xfrm>
              <a:off x="2112" y="998"/>
              <a:ext cx="1584" cy="1446"/>
            </a:xfrm>
            <a:prstGeom prst="rect">
              <a:avLst/>
            </a:prstGeom>
            <a:noFill/>
          </p:spPr>
        </p:pic>
        <p:sp>
          <p:nvSpPr>
            <p:cNvPr id="628748" name="Text Box 12"/>
            <p:cNvSpPr txBox="1">
              <a:spLocks noChangeArrowheads="1"/>
            </p:cNvSpPr>
            <p:nvPr/>
          </p:nvSpPr>
          <p:spPr bwMode="auto">
            <a:xfrm>
              <a:off x="2006" y="2630"/>
              <a:ext cx="2026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2"/>
              </a:pPr>
              <a:r>
                <a:rPr lang="en-US" sz="2000">
                  <a:latin typeface="Arial"/>
                </a:rPr>
                <a:t>find a good chain of anchors</a:t>
              </a:r>
            </a:p>
          </p:txBody>
        </p:sp>
      </p:grpSp>
      <p:grpSp>
        <p:nvGrpSpPr>
          <p:cNvPr id="628752" name="Group 16"/>
          <p:cNvGrpSpPr>
            <a:grpSpLocks/>
          </p:cNvGrpSpPr>
          <p:nvPr/>
        </p:nvGrpSpPr>
        <p:grpSpPr bwMode="auto">
          <a:xfrm>
            <a:off x="6384925" y="1584325"/>
            <a:ext cx="2759075" cy="3902075"/>
            <a:chOff x="4022" y="998"/>
            <a:chExt cx="1738" cy="2458"/>
          </a:xfrm>
        </p:grpSpPr>
        <p:pic>
          <p:nvPicPr>
            <p:cNvPr id="628745" name="Picture 9" descr="alignment-oveview"/>
            <p:cNvPicPr>
              <a:picLocks noChangeAspect="1" noChangeArrowheads="1"/>
            </p:cNvPicPr>
            <p:nvPr/>
          </p:nvPicPr>
          <p:blipFill>
            <a:blip r:embed="rId3"/>
            <a:srcRect l="53659" t="49896" r="4878"/>
            <a:stretch>
              <a:fillRect/>
            </a:stretch>
          </p:blipFill>
          <p:spPr bwMode="auto">
            <a:xfrm>
              <a:off x="4032" y="998"/>
              <a:ext cx="1632" cy="1446"/>
            </a:xfrm>
            <a:prstGeom prst="rect">
              <a:avLst/>
            </a:prstGeom>
            <a:noFill/>
          </p:spPr>
        </p:pic>
        <p:sp>
          <p:nvSpPr>
            <p:cNvPr id="628749" name="Text Box 13"/>
            <p:cNvSpPr txBox="1">
              <a:spLocks noChangeArrowheads="1"/>
            </p:cNvSpPr>
            <p:nvPr/>
          </p:nvSpPr>
          <p:spPr bwMode="auto">
            <a:xfrm>
              <a:off x="4022" y="2630"/>
              <a:ext cx="1738" cy="82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3"/>
              </a:pPr>
              <a:r>
                <a:rPr lang="en-US" sz="2000">
                  <a:latin typeface="Arial"/>
                </a:rPr>
                <a:t>fill in remainder with standard but constrained alignment method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 rIns="34290"/>
          <a:lstStyle/>
          <a:p>
            <a:r>
              <a:rPr lang="en-US" dirty="0"/>
              <a:t>Comparison of Large-Scale Alignment Methods</a:t>
            </a:r>
          </a:p>
        </p:txBody>
      </p:sp>
      <p:graphicFrame>
        <p:nvGraphicFramePr>
          <p:cNvPr id="692271" name="Group 47"/>
          <p:cNvGraphicFramePr>
            <a:graphicFrameLocks noGrp="1"/>
          </p:cNvGraphicFramePr>
          <p:nvPr/>
        </p:nvGraphicFramePr>
        <p:xfrm>
          <a:off x="628650" y="1752600"/>
          <a:ext cx="8047038" cy="4697414"/>
        </p:xfrm>
        <a:graphic>
          <a:graphicData uri="http://schemas.openxmlformats.org/drawingml/2006/table">
            <a:tbl>
              <a:tblPr/>
              <a:tblGrid>
                <a:gridCol w="244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7925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Method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Pattern matching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Chaining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163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MUMmer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suffix tree 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MUMs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LIS variant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163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AVID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suffix tree - exact &amp; wobble matches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Smith-Waterman variant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163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LAGAN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k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-mer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trie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, inexact matches 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sparse DP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8740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The </a:t>
            </a:r>
            <a:r>
              <a:rPr lang="en-US" sz="4000" dirty="0" err="1"/>
              <a:t>MUMmer</a:t>
            </a:r>
            <a:r>
              <a:rPr lang="en-US" sz="4000" dirty="0"/>
              <a:t> System</a:t>
            </a:r>
            <a:br>
              <a:rPr lang="en-US" sz="4000" dirty="0"/>
            </a:br>
            <a:r>
              <a:rPr lang="en-US" sz="2000" dirty="0" err="1"/>
              <a:t>Delcher</a:t>
            </a:r>
            <a:r>
              <a:rPr lang="en-US" sz="2000" dirty="0"/>
              <a:t> et al., </a:t>
            </a:r>
            <a:r>
              <a:rPr lang="en-US" sz="2000" i="1" dirty="0"/>
              <a:t>Nucleic Acids Research</a:t>
            </a:r>
            <a:r>
              <a:rPr lang="en-US" sz="2000" dirty="0"/>
              <a:t>, 1999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114800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r>
              <a:rPr lang="en-US" sz="2400" b="1" dirty="0"/>
              <a:t>Given</a:t>
            </a:r>
            <a:r>
              <a:rPr lang="en-US" sz="2400" dirty="0"/>
              <a:t>: genomes </a:t>
            </a:r>
            <a:r>
              <a:rPr lang="en-US" sz="2400" i="1" dirty="0">
                <a:latin typeface="Times"/>
                <a:cs typeface="Times"/>
              </a:rPr>
              <a:t>A</a:t>
            </a:r>
            <a:r>
              <a:rPr lang="en-US" sz="2400" dirty="0"/>
              <a:t> and </a:t>
            </a:r>
            <a:r>
              <a:rPr lang="en-US" sz="2400" i="1" dirty="0">
                <a:latin typeface="Times"/>
                <a:cs typeface="Times"/>
              </a:rPr>
              <a:t>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find all maximal unique matching subsequences (MUMs)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extract the longest possible set of matches that occur in the same order in both genomes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close the gaps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/>
              <a:t>Step 1: Finding Seeds in </a:t>
            </a:r>
            <a:r>
              <a:rPr lang="en-US" sz="4000" dirty="0" err="1"/>
              <a:t>MUMmer</a:t>
            </a:r>
            <a:endParaRPr lang="en-US" sz="4000" dirty="0"/>
          </a:p>
        </p:txBody>
      </p:sp>
      <p:pic>
        <p:nvPicPr>
          <p:cNvPr id="638979" name="Picture 3" descr="m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8572500" cy="708025"/>
          </a:xfrm>
          <a:prstGeom prst="rect">
            <a:avLst/>
          </a:prstGeom>
          <a:noFill/>
        </p:spPr>
      </p:pic>
      <p:sp>
        <p:nvSpPr>
          <p:cNvPr id="638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1828800"/>
          </a:xfrm>
        </p:spPr>
        <p:txBody>
          <a:bodyPr/>
          <a:lstStyle/>
          <a:p>
            <a:r>
              <a:rPr lang="en-US" sz="2400" i="1" dirty="0"/>
              <a:t>Maximal unique match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occurs exactly once in both genomes </a:t>
            </a:r>
            <a:r>
              <a:rPr lang="en-US" sz="2400" i="1" dirty="0">
                <a:latin typeface="Times"/>
                <a:cs typeface="Times"/>
              </a:rPr>
              <a:t>A</a:t>
            </a:r>
            <a:r>
              <a:rPr lang="en-US" sz="2400" dirty="0"/>
              <a:t> and </a:t>
            </a:r>
            <a:r>
              <a:rPr lang="en-US" sz="2400" i="1" dirty="0">
                <a:latin typeface="Times"/>
                <a:cs typeface="Times"/>
              </a:rPr>
              <a:t>B</a:t>
            </a:r>
          </a:p>
          <a:p>
            <a:pPr lvl="1"/>
            <a:r>
              <a:rPr lang="en-US" sz="2400" dirty="0"/>
              <a:t>not contained in any longer MUM</a:t>
            </a:r>
          </a:p>
        </p:txBody>
      </p:sp>
      <p:sp>
        <p:nvSpPr>
          <p:cNvPr id="638981" name="Rectangle 5"/>
          <p:cNvSpPr>
            <a:spLocks noChangeArrowheads="1"/>
          </p:cNvSpPr>
          <p:nvPr/>
        </p:nvSpPr>
        <p:spPr bwMode="auto">
          <a:xfrm>
            <a:off x="609600" y="5334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Key insight: a significantly long MUM is certain to be part of the global alignment</a:t>
            </a:r>
          </a:p>
        </p:txBody>
      </p:sp>
      <p:sp>
        <p:nvSpPr>
          <p:cNvPr id="638982" name="Text Box 6"/>
          <p:cNvSpPr txBox="1">
            <a:spLocks noChangeArrowheads="1"/>
          </p:cNvSpPr>
          <p:nvPr/>
        </p:nvSpPr>
        <p:spPr bwMode="auto">
          <a:xfrm>
            <a:off x="4564063" y="4857690"/>
            <a:ext cx="1552854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mismatches</a:t>
            </a:r>
          </a:p>
        </p:txBody>
      </p:sp>
      <p:sp>
        <p:nvSpPr>
          <p:cNvPr id="638983" name="Line 7"/>
          <p:cNvSpPr>
            <a:spLocks noChangeShapeType="1"/>
          </p:cNvSpPr>
          <p:nvPr/>
        </p:nvSpPr>
        <p:spPr bwMode="auto">
          <a:xfrm flipH="1" flipV="1">
            <a:off x="2667000" y="4114800"/>
            <a:ext cx="19050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8984" name="Line 8"/>
          <p:cNvSpPr>
            <a:spLocks noChangeShapeType="1"/>
          </p:cNvSpPr>
          <p:nvPr/>
        </p:nvSpPr>
        <p:spPr bwMode="auto">
          <a:xfrm flipV="1">
            <a:off x="6019800" y="4114800"/>
            <a:ext cx="19050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0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lg" len="sm"/>
          <a:tailEnd type="none" w="lg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lg" len="sm"/>
          <a:tailEnd type="none" w="lg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56576</TotalTime>
  <Words>2503</Words>
  <Application>Microsoft Macintosh PowerPoint</Application>
  <PresentationFormat>On-screen Show (4:3)</PresentationFormat>
  <Paragraphs>466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Gill Sans</vt:lpstr>
      <vt:lpstr>Lucida Grande</vt:lpstr>
      <vt:lpstr>Times</vt:lpstr>
      <vt:lpstr>Times New Roman</vt:lpstr>
      <vt:lpstr>Blank Presentation</vt:lpstr>
      <vt:lpstr>Equation</vt:lpstr>
      <vt:lpstr>Alignment of Long Sequences</vt:lpstr>
      <vt:lpstr>Goals for Lecture</vt:lpstr>
      <vt:lpstr>Pairwise Large-Scale Alignment: Task Definition</vt:lpstr>
      <vt:lpstr>Large Scale Alignment Example Mouse Chr6 vs. Human Chr12</vt:lpstr>
      <vt:lpstr>Why the Problem is Challenging</vt:lpstr>
      <vt:lpstr>General Strategy</vt:lpstr>
      <vt:lpstr>Comparison of Large-Scale Alignment Methods</vt:lpstr>
      <vt:lpstr>The MUMmer System Delcher et al., Nucleic Acids Research, 1999 </vt:lpstr>
      <vt:lpstr>Step 1: Finding Seeds in MUMmer</vt:lpstr>
      <vt:lpstr>Suffix Trees</vt:lpstr>
      <vt:lpstr>Suffix Tree Definition</vt:lpstr>
      <vt:lpstr>Suffixes</vt:lpstr>
      <vt:lpstr>Suffix Tree Example</vt:lpstr>
      <vt:lpstr>PowerPoint Presentation</vt:lpstr>
      <vt:lpstr>Solving the Substring Problem</vt:lpstr>
      <vt:lpstr>MUMs and Generalized Suffix Trees</vt:lpstr>
      <vt:lpstr>MUMs and Suffix Trees</vt:lpstr>
      <vt:lpstr>MUMs and Suffix Trees</vt:lpstr>
      <vt:lpstr>Using Suffix Trees to Find MUMs</vt:lpstr>
      <vt:lpstr>Step 2: Chaining in MUMmer</vt:lpstr>
      <vt:lpstr>Finding Longest Subsequence</vt:lpstr>
      <vt:lpstr>Recall: Three Main Steps of Large-Scale Alignment</vt:lpstr>
      <vt:lpstr>Types of Gaps in a MUMmer Alignment</vt:lpstr>
      <vt:lpstr>Step 3: Close the Gaps</vt:lpstr>
      <vt:lpstr>Step 3: Close the Gaps</vt:lpstr>
      <vt:lpstr>MUMmer Performance</vt:lpstr>
      <vt:lpstr>MUMmer Performance</vt:lpstr>
      <vt:lpstr>Longevity of MUMmer</vt:lpstr>
      <vt:lpstr>Longevity of MUMmer</vt:lpstr>
      <vt:lpstr>Limitations of MUMmer</vt:lpstr>
      <vt:lpstr>More recent developments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of Long Sequences</dc:title>
  <dc:creator>Mark Craven</dc:creator>
  <cp:lastModifiedBy>Colin Dewey</cp:lastModifiedBy>
  <cp:revision>1188</cp:revision>
  <cp:lastPrinted>2011-02-24T21:39:17Z</cp:lastPrinted>
  <dcterms:created xsi:type="dcterms:W3CDTF">2011-03-01T05:03:15Z</dcterms:created>
  <dcterms:modified xsi:type="dcterms:W3CDTF">2019-04-25T17:46:54Z</dcterms:modified>
</cp:coreProperties>
</file>