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523" r:id="rId2"/>
    <p:sldId id="639" r:id="rId3"/>
    <p:sldId id="543" r:id="rId4"/>
    <p:sldId id="574" r:id="rId5"/>
    <p:sldId id="576" r:id="rId6"/>
    <p:sldId id="648" r:id="rId7"/>
    <p:sldId id="577" r:id="rId8"/>
    <p:sldId id="644" r:id="rId9"/>
    <p:sldId id="546" r:id="rId10"/>
    <p:sldId id="650" r:id="rId11"/>
    <p:sldId id="527" r:id="rId12"/>
    <p:sldId id="642" r:id="rId13"/>
    <p:sldId id="643" r:id="rId14"/>
    <p:sldId id="550" r:id="rId15"/>
    <p:sldId id="598" r:id="rId16"/>
    <p:sldId id="645" r:id="rId17"/>
    <p:sldId id="530" r:id="rId18"/>
    <p:sldId id="531" r:id="rId19"/>
    <p:sldId id="647" r:id="rId20"/>
    <p:sldId id="529" r:id="rId21"/>
    <p:sldId id="646" r:id="rId22"/>
    <p:sldId id="532" r:id="rId23"/>
    <p:sldId id="533" r:id="rId24"/>
    <p:sldId id="534" r:id="rId25"/>
    <p:sldId id="535" r:id="rId26"/>
    <p:sldId id="536" r:id="rId27"/>
    <p:sldId id="551" r:id="rId28"/>
    <p:sldId id="552" r:id="rId29"/>
    <p:sldId id="553" r:id="rId30"/>
    <p:sldId id="554" r:id="rId31"/>
    <p:sldId id="587" r:id="rId32"/>
    <p:sldId id="640" r:id="rId33"/>
    <p:sldId id="641" r:id="rId34"/>
    <p:sldId id="649" r:id="rId3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lin Dewey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399FF"/>
    <a:srgbClr val="66CCFF"/>
    <a:srgbClr val="0066FF"/>
    <a:srgbClr val="009900"/>
    <a:srgbClr val="990099"/>
    <a:srgbClr val="CC0099"/>
    <a:srgbClr val="FF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98" autoAdjust="0"/>
    <p:restoredTop sz="83847" autoAdjust="0"/>
  </p:normalViewPr>
  <p:slideViewPr>
    <p:cSldViewPr>
      <p:cViewPr varScale="1">
        <p:scale>
          <a:sx n="187" d="100"/>
          <a:sy n="187" d="100"/>
        </p:scale>
        <p:origin x="255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0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8.xml"/><Relationship Id="rId2" Type="http://schemas.openxmlformats.org/officeDocument/2006/relationships/slide" Target="slides/slide27.xml"/><Relationship Id="rId1" Type="http://schemas.openxmlformats.org/officeDocument/2006/relationships/slide" Target="slides/slide9.xml"/><Relationship Id="rId4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wmf"/><Relationship Id="rId7" Type="http://schemas.openxmlformats.org/officeDocument/2006/relationships/image" Target="../media/image18.e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D7712D4A-E95F-2543-BD20-F8A2D4F96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92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fld id="{0CC7075D-D4F4-B044-8002-8B2B3C7BF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69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3865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0053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8343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2018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2092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1462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8284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11944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81080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6527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5650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90156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95453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8636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44419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52346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63418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23601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47563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09052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88345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2285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98343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7005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43202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01563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26341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3162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1801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6526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5663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2259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8693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2286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CFF99-6852-FB47-B842-60EEDB9E6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F76E5-B7BF-EE4D-8879-0C966B12D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98FC7-7C2D-F74C-88A7-8DC3C83D8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31B5B-A50D-6F46-87F8-79B4D8B64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31A6C-B619-1D45-9666-2C8554CF0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F3DD2-4839-DD4F-A812-90B6FDC17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AFB56-7BCE-F448-8398-C69533F34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F7F3D-7BA8-A64A-B0EF-2A83725D0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B8D67-1E4F-3A42-96D7-F0780CE67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1DDD0-E627-0942-A050-E85D2FE2F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E2D6C-4B98-CD4B-8D6D-CB7301869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5F6A9-6D00-9F40-9222-3FF46B484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24205-7057-E541-8D8E-7FB704C28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9ED7BFE-D923-CD4D-A52A-32CE8B166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6.emf"/><Relationship Id="rId18" Type="http://schemas.openxmlformats.org/officeDocument/2006/relationships/oleObject" Target="../embeddings/oleObject15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5" Type="http://schemas.openxmlformats.org/officeDocument/2006/relationships/image" Target="../media/image17.emf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19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hyperlink" Target="http://www.sdsc.edu/~tbailey/papers/thesis.pdf" TargetMode="Externa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5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5.w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3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6.e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43.wmf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1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40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4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46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2.emf"/><Relationship Id="rId4" Type="http://schemas.openxmlformats.org/officeDocument/2006/relationships/oleObject" Target="../embeddings/oleObject4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600200"/>
            <a:ext cx="8686800" cy="1143000"/>
          </a:xfrm>
        </p:spPr>
        <p:txBody>
          <a:bodyPr/>
          <a:lstStyle/>
          <a:p>
            <a:r>
              <a:rPr lang="en-US" sz="4000" dirty="0"/>
              <a:t>Learning Sequence Motif Models Using Expectation Maximization (EM)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r>
              <a:rPr lang="en-US" sz="2800" dirty="0"/>
              <a:t>BMI/CS 776 </a:t>
            </a:r>
          </a:p>
          <a:p>
            <a:r>
              <a:rPr lang="en-US" sz="2800" dirty="0"/>
              <a:t>www.biostat.wisc.edu/bmi776/</a:t>
            </a:r>
          </a:p>
          <a:p>
            <a:r>
              <a:rPr lang="en-US" sz="2800" dirty="0"/>
              <a:t>Spring 2019</a:t>
            </a:r>
          </a:p>
          <a:p>
            <a:r>
              <a:rPr lang="en-US" sz="2800" dirty="0"/>
              <a:t>Colin Dewey</a:t>
            </a:r>
          </a:p>
          <a:p>
            <a:r>
              <a:rPr lang="en-US" sz="2800" dirty="0" err="1"/>
              <a:t>colin.dewey@wisc.edu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-9728" y="661177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These slides, excluding third-party material, are licensed under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hlinkClick r:id="rId3"/>
              </a:rPr>
              <a:t>CC BY-NC 4.0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by Mark Craven, Colin Dewey, and Anthony Gitter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 txBox="1">
            <a:spLocks noChangeArrowheads="1"/>
          </p:cNvSpPr>
          <p:nvPr/>
        </p:nvSpPr>
        <p:spPr bwMode="auto">
          <a:xfrm>
            <a:off x="533400" y="1371600"/>
            <a:ext cx="8153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r>
              <a:rPr lang="en-US" sz="2400" kern="0" dirty="0" err="1"/>
              <a:t>ChIP</a:t>
            </a:r>
            <a:r>
              <a:rPr lang="en-US" sz="2400" kern="0" dirty="0"/>
              <a:t>-chip experiment tells which probes are bound (though this protocol has been replaced by </a:t>
            </a:r>
            <a:r>
              <a:rPr lang="en-US" sz="2400" kern="0" dirty="0" err="1"/>
              <a:t>ChIP-seq</a:t>
            </a:r>
            <a:r>
              <a:rPr lang="en-US" sz="2400" kern="0" dirty="0"/>
              <a:t>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9pPr>
          </a:lstStyle>
          <a:p>
            <a:r>
              <a:rPr lang="en-US" sz="4000" kern="0" dirty="0"/>
              <a:t>Unaligned Sequence Example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6530932"/>
            <a:ext cx="4423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Figure from https://en.wikipedia.org/wiki/ChIP-on-chip</a:t>
            </a:r>
          </a:p>
        </p:txBody>
      </p:sp>
      <p:pic>
        <p:nvPicPr>
          <p:cNvPr id="113666" name="Picture 2" descr="https://upload.wikimedia.org/wikipedia/en/8/8d/ChIP-on-chip_wet-la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092" y="2514600"/>
            <a:ext cx="6379816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60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dirty="0"/>
              <a:t>The Expectation-Maximization (EM) Approach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2133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>
                <a:solidFill>
                  <a:schemeClr val="tx2"/>
                </a:solidFill>
              </a:rPr>
              <a:t>[Lawrence &amp; Reilly, 1990; Bailey &amp; </a:t>
            </a:r>
            <a:r>
              <a:rPr lang="en-US" sz="2000" dirty="0" err="1">
                <a:solidFill>
                  <a:schemeClr val="tx2"/>
                </a:solidFill>
              </a:rPr>
              <a:t>Elkan</a:t>
            </a:r>
            <a:r>
              <a:rPr lang="en-US" sz="2000" dirty="0">
                <a:solidFill>
                  <a:schemeClr val="tx2"/>
                </a:solidFill>
              </a:rPr>
              <a:t>, 1993, 1994, 1995]</a:t>
            </a:r>
          </a:p>
          <a:p>
            <a:pPr>
              <a:buFontTx/>
              <a:buNone/>
            </a:pPr>
            <a:endParaRPr lang="en-US" sz="2000" dirty="0"/>
          </a:p>
          <a:p>
            <a:r>
              <a:rPr lang="en-US" sz="2400" dirty="0"/>
              <a:t>EM is a family of algorithms for learning probabilistic models in problems that involve </a:t>
            </a:r>
            <a:r>
              <a:rPr lang="en-US" sz="2400" i="1" dirty="0"/>
              <a:t>hidden state</a:t>
            </a:r>
          </a:p>
          <a:p>
            <a:r>
              <a:rPr lang="en-US" sz="2400" dirty="0"/>
              <a:t>In our problem, the hidden state is where the motif starts in each training sequence</a:t>
            </a:r>
          </a:p>
          <a:p>
            <a:endParaRPr lang="en-US" sz="2400" dirty="0"/>
          </a:p>
        </p:txBody>
      </p:sp>
      <p:grpSp>
        <p:nvGrpSpPr>
          <p:cNvPr id="29700" name="Group 29"/>
          <p:cNvGrpSpPr>
            <a:grpSpLocks/>
          </p:cNvGrpSpPr>
          <p:nvPr/>
        </p:nvGrpSpPr>
        <p:grpSpPr bwMode="auto">
          <a:xfrm>
            <a:off x="2743200" y="3581400"/>
            <a:ext cx="2590800" cy="381000"/>
            <a:chOff x="1728" y="2352"/>
            <a:chExt cx="1632" cy="240"/>
          </a:xfrm>
        </p:grpSpPr>
        <p:sp>
          <p:nvSpPr>
            <p:cNvPr id="29725" name="Line 7"/>
            <p:cNvSpPr>
              <a:spLocks noChangeShapeType="1"/>
            </p:cNvSpPr>
            <p:nvPr/>
          </p:nvSpPr>
          <p:spPr bwMode="auto">
            <a:xfrm>
              <a:off x="1728" y="2544"/>
              <a:ext cx="163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6" name="Rectangle 8"/>
            <p:cNvSpPr>
              <a:spLocks noChangeArrowheads="1"/>
            </p:cNvSpPr>
            <p:nvPr/>
          </p:nvSpPr>
          <p:spPr bwMode="auto">
            <a:xfrm>
              <a:off x="2688" y="2496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7" name="Line 21"/>
            <p:cNvSpPr>
              <a:spLocks noChangeShapeType="1"/>
            </p:cNvSpPr>
            <p:nvPr/>
          </p:nvSpPr>
          <p:spPr bwMode="auto">
            <a:xfrm flipV="1">
              <a:off x="2688" y="2352"/>
              <a:ext cx="0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701" name="Group 30"/>
          <p:cNvGrpSpPr>
            <a:grpSpLocks/>
          </p:cNvGrpSpPr>
          <p:nvPr/>
        </p:nvGrpSpPr>
        <p:grpSpPr bwMode="auto">
          <a:xfrm>
            <a:off x="2743200" y="4013200"/>
            <a:ext cx="2590800" cy="381000"/>
            <a:chOff x="1728" y="2592"/>
            <a:chExt cx="1632" cy="240"/>
          </a:xfrm>
        </p:grpSpPr>
        <p:sp>
          <p:nvSpPr>
            <p:cNvPr id="29722" name="Line 9"/>
            <p:cNvSpPr>
              <a:spLocks noChangeShapeType="1"/>
            </p:cNvSpPr>
            <p:nvPr/>
          </p:nvSpPr>
          <p:spPr bwMode="auto">
            <a:xfrm>
              <a:off x="1728" y="2768"/>
              <a:ext cx="163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3" name="Rectangle 10"/>
            <p:cNvSpPr>
              <a:spLocks noChangeArrowheads="1"/>
            </p:cNvSpPr>
            <p:nvPr/>
          </p:nvSpPr>
          <p:spPr bwMode="auto">
            <a:xfrm>
              <a:off x="2304" y="2736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4" name="Line 22"/>
            <p:cNvSpPr>
              <a:spLocks noChangeShapeType="1"/>
            </p:cNvSpPr>
            <p:nvPr/>
          </p:nvSpPr>
          <p:spPr bwMode="auto">
            <a:xfrm flipV="1">
              <a:off x="2304" y="2592"/>
              <a:ext cx="0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702" name="Group 31"/>
          <p:cNvGrpSpPr>
            <a:grpSpLocks/>
          </p:cNvGrpSpPr>
          <p:nvPr/>
        </p:nvGrpSpPr>
        <p:grpSpPr bwMode="auto">
          <a:xfrm>
            <a:off x="2743200" y="4445000"/>
            <a:ext cx="2667000" cy="381000"/>
            <a:chOff x="1728" y="2784"/>
            <a:chExt cx="1680" cy="240"/>
          </a:xfrm>
        </p:grpSpPr>
        <p:sp>
          <p:nvSpPr>
            <p:cNvPr id="29719" name="Line 11"/>
            <p:cNvSpPr>
              <a:spLocks noChangeShapeType="1"/>
            </p:cNvSpPr>
            <p:nvPr/>
          </p:nvSpPr>
          <p:spPr bwMode="auto">
            <a:xfrm>
              <a:off x="1728" y="2976"/>
              <a:ext cx="1680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0" name="Rectangle 12"/>
            <p:cNvSpPr>
              <a:spLocks noChangeArrowheads="1"/>
            </p:cNvSpPr>
            <p:nvPr/>
          </p:nvSpPr>
          <p:spPr bwMode="auto">
            <a:xfrm>
              <a:off x="1920" y="2928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1" name="Line 23"/>
            <p:cNvSpPr>
              <a:spLocks noChangeShapeType="1"/>
            </p:cNvSpPr>
            <p:nvPr/>
          </p:nvSpPr>
          <p:spPr bwMode="auto">
            <a:xfrm flipV="1">
              <a:off x="1920" y="2784"/>
              <a:ext cx="0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703" name="Group 32"/>
          <p:cNvGrpSpPr>
            <a:grpSpLocks/>
          </p:cNvGrpSpPr>
          <p:nvPr/>
        </p:nvGrpSpPr>
        <p:grpSpPr bwMode="auto">
          <a:xfrm>
            <a:off x="2743200" y="4876800"/>
            <a:ext cx="2209800" cy="381000"/>
            <a:chOff x="1728" y="3024"/>
            <a:chExt cx="1392" cy="240"/>
          </a:xfrm>
        </p:grpSpPr>
        <p:sp>
          <p:nvSpPr>
            <p:cNvPr id="29716" name="Line 13"/>
            <p:cNvSpPr>
              <a:spLocks noChangeShapeType="1"/>
            </p:cNvSpPr>
            <p:nvPr/>
          </p:nvSpPr>
          <p:spPr bwMode="auto">
            <a:xfrm>
              <a:off x="1728" y="3216"/>
              <a:ext cx="139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7" name="Rectangle 14"/>
            <p:cNvSpPr>
              <a:spLocks noChangeArrowheads="1"/>
            </p:cNvSpPr>
            <p:nvPr/>
          </p:nvSpPr>
          <p:spPr bwMode="auto">
            <a:xfrm>
              <a:off x="2208" y="3168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8" name="Line 24"/>
            <p:cNvSpPr>
              <a:spLocks noChangeShapeType="1"/>
            </p:cNvSpPr>
            <p:nvPr/>
          </p:nvSpPr>
          <p:spPr bwMode="auto">
            <a:xfrm flipV="1">
              <a:off x="2208" y="3024"/>
              <a:ext cx="0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704" name="Group 33"/>
          <p:cNvGrpSpPr>
            <a:grpSpLocks/>
          </p:cNvGrpSpPr>
          <p:nvPr/>
        </p:nvGrpSpPr>
        <p:grpSpPr bwMode="auto">
          <a:xfrm>
            <a:off x="2743200" y="5308600"/>
            <a:ext cx="2362200" cy="381000"/>
            <a:chOff x="1728" y="3264"/>
            <a:chExt cx="1488" cy="240"/>
          </a:xfrm>
        </p:grpSpPr>
        <p:sp>
          <p:nvSpPr>
            <p:cNvPr id="29713" name="Line 15"/>
            <p:cNvSpPr>
              <a:spLocks noChangeShapeType="1"/>
            </p:cNvSpPr>
            <p:nvPr/>
          </p:nvSpPr>
          <p:spPr bwMode="auto">
            <a:xfrm>
              <a:off x="1728" y="3456"/>
              <a:ext cx="148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4" name="Rectangle 16"/>
            <p:cNvSpPr>
              <a:spLocks noChangeArrowheads="1"/>
            </p:cNvSpPr>
            <p:nvPr/>
          </p:nvSpPr>
          <p:spPr bwMode="auto">
            <a:xfrm>
              <a:off x="1968" y="3408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5" name="Line 25"/>
            <p:cNvSpPr>
              <a:spLocks noChangeShapeType="1"/>
            </p:cNvSpPr>
            <p:nvPr/>
          </p:nvSpPr>
          <p:spPr bwMode="auto">
            <a:xfrm flipV="1">
              <a:off x="1968" y="3264"/>
              <a:ext cx="0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705" name="Group 35"/>
          <p:cNvGrpSpPr>
            <a:grpSpLocks/>
          </p:cNvGrpSpPr>
          <p:nvPr/>
        </p:nvGrpSpPr>
        <p:grpSpPr bwMode="auto">
          <a:xfrm>
            <a:off x="2743200" y="6172200"/>
            <a:ext cx="3124200" cy="381000"/>
            <a:chOff x="1728" y="3696"/>
            <a:chExt cx="1968" cy="240"/>
          </a:xfrm>
        </p:grpSpPr>
        <p:sp>
          <p:nvSpPr>
            <p:cNvPr id="29710" name="Line 19"/>
            <p:cNvSpPr>
              <a:spLocks noChangeShapeType="1"/>
            </p:cNvSpPr>
            <p:nvPr/>
          </p:nvSpPr>
          <p:spPr bwMode="auto">
            <a:xfrm>
              <a:off x="1728" y="3888"/>
              <a:ext cx="196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1" name="Rectangle 20"/>
            <p:cNvSpPr>
              <a:spLocks noChangeArrowheads="1"/>
            </p:cNvSpPr>
            <p:nvPr/>
          </p:nvSpPr>
          <p:spPr bwMode="auto">
            <a:xfrm>
              <a:off x="2928" y="3840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2" name="Line 26"/>
            <p:cNvSpPr>
              <a:spLocks noChangeShapeType="1"/>
            </p:cNvSpPr>
            <p:nvPr/>
          </p:nvSpPr>
          <p:spPr bwMode="auto">
            <a:xfrm flipV="1">
              <a:off x="2928" y="3696"/>
              <a:ext cx="0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706" name="Group 34"/>
          <p:cNvGrpSpPr>
            <a:grpSpLocks/>
          </p:cNvGrpSpPr>
          <p:nvPr/>
        </p:nvGrpSpPr>
        <p:grpSpPr bwMode="auto">
          <a:xfrm>
            <a:off x="2743200" y="5740400"/>
            <a:ext cx="2057400" cy="381000"/>
            <a:chOff x="1728" y="3456"/>
            <a:chExt cx="1296" cy="240"/>
          </a:xfrm>
        </p:grpSpPr>
        <p:sp>
          <p:nvSpPr>
            <p:cNvPr id="29707" name="Line 17"/>
            <p:cNvSpPr>
              <a:spLocks noChangeShapeType="1"/>
            </p:cNvSpPr>
            <p:nvPr/>
          </p:nvSpPr>
          <p:spPr bwMode="auto">
            <a:xfrm>
              <a:off x="1728" y="3648"/>
              <a:ext cx="1296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8" name="Rectangle 18"/>
            <p:cNvSpPr>
              <a:spLocks noChangeArrowheads="1"/>
            </p:cNvSpPr>
            <p:nvPr/>
          </p:nvSpPr>
          <p:spPr bwMode="auto">
            <a:xfrm>
              <a:off x="2160" y="3600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9" name="Line 27"/>
            <p:cNvSpPr>
              <a:spLocks noChangeShapeType="1"/>
            </p:cNvSpPr>
            <p:nvPr/>
          </p:nvSpPr>
          <p:spPr bwMode="auto">
            <a:xfrm flipV="1">
              <a:off x="2160" y="3456"/>
              <a:ext cx="0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dirty="0"/>
              <a:t>Overview of EM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772400" cy="5334000"/>
          </a:xfrm>
        </p:spPr>
        <p:txBody>
          <a:bodyPr/>
          <a:lstStyle/>
          <a:p>
            <a:r>
              <a:rPr lang="en-US" sz="2400" dirty="0"/>
              <a:t>Method for finding the maximum likelihood (ML) parameters (</a:t>
            </a:r>
            <a:r>
              <a:rPr lang="el-GR" sz="2400" dirty="0"/>
              <a:t>θ</a:t>
            </a:r>
            <a:r>
              <a:rPr lang="en-US" sz="2400" dirty="0"/>
              <a:t>) for a model (M) and data (D)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Useful when </a:t>
            </a:r>
          </a:p>
          <a:p>
            <a:pPr lvl="1"/>
            <a:r>
              <a:rPr lang="en-US" sz="2000" dirty="0"/>
              <a:t>it is </a:t>
            </a:r>
            <a:r>
              <a:rPr lang="en-US" sz="2000" dirty="0">
                <a:solidFill>
                  <a:srgbClr val="3366FF"/>
                </a:solidFill>
              </a:rPr>
              <a:t>difficult</a:t>
            </a:r>
            <a:r>
              <a:rPr lang="en-US" sz="2000" dirty="0"/>
              <a:t> to optimize               </a:t>
            </a:r>
            <a:r>
              <a:rPr lang="en-US" sz="2000" dirty="0">
                <a:solidFill>
                  <a:srgbClr val="3366FF"/>
                </a:solidFill>
              </a:rPr>
              <a:t>directly</a:t>
            </a:r>
          </a:p>
          <a:p>
            <a:pPr lvl="1"/>
            <a:r>
              <a:rPr lang="en-US" sz="2000" dirty="0"/>
              <a:t>likelihood can be decomposed by the introduction of </a:t>
            </a:r>
            <a:r>
              <a:rPr lang="en-US" sz="2000" dirty="0">
                <a:solidFill>
                  <a:srgbClr val="3366FF"/>
                </a:solidFill>
              </a:rPr>
              <a:t>hidden information</a:t>
            </a:r>
            <a:r>
              <a:rPr lang="en-US" sz="2000" dirty="0"/>
              <a:t> (Z)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1000" dirty="0"/>
          </a:p>
          <a:p>
            <a:pPr lvl="1"/>
            <a:r>
              <a:rPr lang="en-US" sz="2000" dirty="0"/>
              <a:t>and it is </a:t>
            </a:r>
            <a:r>
              <a:rPr lang="en-US" sz="2000" dirty="0">
                <a:solidFill>
                  <a:srgbClr val="3366FF"/>
                </a:solidFill>
              </a:rPr>
              <a:t>easy</a:t>
            </a:r>
            <a:r>
              <a:rPr lang="en-US" sz="2000" dirty="0"/>
              <a:t> to optimize the function (with respect to </a:t>
            </a:r>
            <a:r>
              <a:rPr lang="el-GR" sz="2000" dirty="0"/>
              <a:t>θ</a:t>
            </a:r>
            <a:r>
              <a:rPr lang="en-US" sz="2000" dirty="0"/>
              <a:t>):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055141"/>
              </p:ext>
            </p:extLst>
          </p:nvPr>
        </p:nvGraphicFramePr>
        <p:xfrm>
          <a:off x="2917824" y="2036762"/>
          <a:ext cx="330835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" name="Equation" r:id="rId4" imgW="1600200" imgH="304560" progId="Equation.3">
                  <p:embed/>
                </p:oleObj>
              </mc:Choice>
              <mc:Fallback>
                <p:oleObj name="Equation" r:id="rId4" imgW="1600200" imgH="304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17824" y="2036762"/>
                        <a:ext cx="3308350" cy="630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852551"/>
              </p:ext>
            </p:extLst>
          </p:nvPr>
        </p:nvGraphicFramePr>
        <p:xfrm>
          <a:off x="4179888" y="3200400"/>
          <a:ext cx="98583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" name="Equation" r:id="rId6" imgW="545760" imgH="203040" progId="Equation.3">
                  <p:embed/>
                </p:oleObj>
              </mc:Choice>
              <mc:Fallback>
                <p:oleObj name="Equation" r:id="rId6" imgW="5457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79888" y="3200400"/>
                        <a:ext cx="985837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970072"/>
              </p:ext>
            </p:extLst>
          </p:nvPr>
        </p:nvGraphicFramePr>
        <p:xfrm>
          <a:off x="3008312" y="4360141"/>
          <a:ext cx="31273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" name="Equation" r:id="rId8" imgW="1536480" imgH="342720" progId="Equation.3">
                  <p:embed/>
                </p:oleObj>
              </mc:Choice>
              <mc:Fallback>
                <p:oleObj name="Equation" r:id="rId8" imgW="1536480" imgH="342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08312" y="4360141"/>
                        <a:ext cx="3127375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791200"/>
              </p:ext>
            </p:extLst>
          </p:nvPr>
        </p:nvGraphicFramePr>
        <p:xfrm>
          <a:off x="2026444" y="5626100"/>
          <a:ext cx="509111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" name="Equation" r:id="rId10" imgW="2501640" imgH="342720" progId="Equation.3">
                  <p:embed/>
                </p:oleObj>
              </mc:Choice>
              <mc:Fallback>
                <p:oleObj name="Equation" r:id="rId10" imgW="2501640" imgH="342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26444" y="5626100"/>
                        <a:ext cx="5091112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6421582"/>
            <a:ext cx="6330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(see optional reading and text section 11.6 for details)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05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dirty="0"/>
              <a:t>Applying EM to the Motif Finding Problem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5105400"/>
          </a:xfrm>
        </p:spPr>
        <p:txBody>
          <a:bodyPr/>
          <a:lstStyle/>
          <a:p>
            <a:r>
              <a:rPr lang="en-US" sz="2400" dirty="0"/>
              <a:t>First define the probabilistic model and likelihood function</a:t>
            </a:r>
          </a:p>
          <a:p>
            <a:r>
              <a:rPr lang="en-US" sz="2400" dirty="0"/>
              <a:t>Identify the hidden variables (Z)</a:t>
            </a:r>
          </a:p>
          <a:p>
            <a:pPr lvl="1"/>
            <a:r>
              <a:rPr lang="en-US" sz="2000" dirty="0"/>
              <a:t>In this application, they are the locations of the motifs</a:t>
            </a:r>
          </a:p>
          <a:p>
            <a:r>
              <a:rPr lang="en-US" sz="2400" dirty="0"/>
              <a:t>Write out the Expectation (E) step</a:t>
            </a:r>
          </a:p>
          <a:p>
            <a:pPr lvl="1"/>
            <a:r>
              <a:rPr lang="en-US" sz="2000" dirty="0"/>
              <a:t>Compute the expected values of the hidden variables given current parameter values</a:t>
            </a:r>
          </a:p>
          <a:p>
            <a:r>
              <a:rPr lang="en-US" sz="2400" dirty="0"/>
              <a:t>Write out the Maximization (M) step</a:t>
            </a:r>
          </a:p>
          <a:p>
            <a:pPr lvl="1"/>
            <a:r>
              <a:rPr lang="en-US" sz="2000" dirty="0"/>
              <a:t>Determine the parameters that maximize the Q function, given the expected values of the hidden variables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989728"/>
              </p:ext>
            </p:extLst>
          </p:nvPr>
        </p:nvGraphicFramePr>
        <p:xfrm>
          <a:off x="2347913" y="1676400"/>
          <a:ext cx="1192212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2" name="Equation" r:id="rId4" imgW="545760" imgH="203040" progId="Equation.3">
                  <p:embed/>
                </p:oleObj>
              </mc:Choice>
              <mc:Fallback>
                <p:oleObj name="Equation" r:id="rId4" imgW="5457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7913" y="1676400"/>
                        <a:ext cx="1192212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3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914400"/>
          </a:xfrm>
        </p:spPr>
        <p:txBody>
          <a:bodyPr/>
          <a:lstStyle/>
          <a:p>
            <a:r>
              <a:rPr lang="en-US" sz="4000" dirty="0"/>
              <a:t>Representing Motifs in MEME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4114800"/>
          </a:xfrm>
        </p:spPr>
        <p:txBody>
          <a:bodyPr/>
          <a:lstStyle/>
          <a:p>
            <a:r>
              <a:rPr lang="en-US" sz="2400" dirty="0"/>
              <a:t>MEME: </a:t>
            </a:r>
            <a:r>
              <a:rPr lang="en-US" sz="2400" b="1" dirty="0"/>
              <a:t>M</a:t>
            </a:r>
            <a:r>
              <a:rPr lang="en-US" sz="2400" dirty="0"/>
              <a:t>ultiple </a:t>
            </a:r>
            <a:r>
              <a:rPr lang="en-US" sz="2400" b="1" dirty="0"/>
              <a:t>E</a:t>
            </a:r>
            <a:r>
              <a:rPr lang="en-US" sz="2400" dirty="0"/>
              <a:t>M for </a:t>
            </a:r>
            <a:r>
              <a:rPr lang="en-US" sz="2400" b="1" dirty="0"/>
              <a:t>M</a:t>
            </a:r>
            <a:r>
              <a:rPr lang="en-US" sz="2400" dirty="0"/>
              <a:t>otif </a:t>
            </a:r>
            <a:r>
              <a:rPr lang="en-US" sz="2400" b="1" dirty="0"/>
              <a:t>E</a:t>
            </a:r>
            <a:r>
              <a:rPr lang="en-US" sz="2400" dirty="0"/>
              <a:t>licitation</a:t>
            </a:r>
          </a:p>
          <a:p>
            <a:r>
              <a:rPr lang="en-US" sz="2400" dirty="0"/>
              <a:t>A motif is</a:t>
            </a:r>
          </a:p>
          <a:p>
            <a:pPr lvl="1"/>
            <a:r>
              <a:rPr lang="en-US" sz="2400" dirty="0"/>
              <a:t>assumed to have a fixed width, </a:t>
            </a:r>
            <a:r>
              <a:rPr lang="en-US" sz="2400" i="1" dirty="0"/>
              <a:t>W</a:t>
            </a:r>
            <a:endParaRPr lang="en-US" sz="2400" dirty="0"/>
          </a:p>
          <a:p>
            <a:pPr lvl="1"/>
            <a:r>
              <a:rPr lang="en-US" sz="2400" dirty="0"/>
              <a:t>represented by a matrix of probabilities: </a:t>
            </a:r>
            <a:r>
              <a:rPr lang="en-US" sz="2400" i="1" dirty="0">
                <a:solidFill>
                  <a:srgbClr val="000000"/>
                </a:solidFill>
                <a:latin typeface="Times" pitchFamily="-111" charset="0"/>
              </a:rPr>
              <a:t>p</a:t>
            </a:r>
            <a:r>
              <a:rPr lang="en-US" sz="2400" i="1" baseline="-25000" dirty="0">
                <a:solidFill>
                  <a:srgbClr val="000000"/>
                </a:solidFill>
                <a:latin typeface="Times" pitchFamily="-111" charset="0"/>
              </a:rPr>
              <a:t>c, </a:t>
            </a:r>
            <a:r>
              <a:rPr lang="en-US" sz="2400" i="1" baseline="-25000" dirty="0" err="1">
                <a:solidFill>
                  <a:srgbClr val="000000"/>
                </a:solidFill>
                <a:latin typeface="Times" pitchFamily="-111" charset="0"/>
              </a:rPr>
              <a:t>k</a:t>
            </a:r>
            <a:r>
              <a:rPr lang="en-US" sz="2400" dirty="0"/>
              <a:t> represents the probability of character </a:t>
            </a:r>
            <a:r>
              <a:rPr lang="en-US" sz="2400" i="1" dirty="0" err="1">
                <a:solidFill>
                  <a:srgbClr val="000000"/>
                </a:solidFill>
                <a:latin typeface="Times" pitchFamily="-111" charset="0"/>
              </a:rPr>
              <a:t>c</a:t>
            </a:r>
            <a:r>
              <a:rPr lang="en-US" sz="2400" dirty="0"/>
              <a:t> in column </a:t>
            </a:r>
            <a:r>
              <a:rPr lang="en-US" sz="2400" i="1" dirty="0" err="1">
                <a:solidFill>
                  <a:srgbClr val="000000"/>
                </a:solidFill>
                <a:latin typeface="Times" pitchFamily="-111" charset="0"/>
              </a:rPr>
              <a:t>k</a:t>
            </a:r>
            <a:endParaRPr lang="en-US" sz="2400" i="1" dirty="0">
              <a:solidFill>
                <a:srgbClr val="000000"/>
              </a:solidFill>
            </a:endParaRPr>
          </a:p>
          <a:p>
            <a:endParaRPr lang="en-US" sz="2400" dirty="0"/>
          </a:p>
          <a:p>
            <a:r>
              <a:rPr lang="en-US" sz="2400" dirty="0"/>
              <a:t>Also represent the “background” (i.e. sequence outside the motif):  </a:t>
            </a:r>
            <a:r>
              <a:rPr lang="en-US" sz="2400" i="1" dirty="0">
                <a:solidFill>
                  <a:srgbClr val="000000"/>
                </a:solidFill>
                <a:latin typeface="Times" pitchFamily="-111" charset="0"/>
              </a:rPr>
              <a:t>p</a:t>
            </a:r>
            <a:r>
              <a:rPr lang="en-US" sz="2400" i="1" baseline="-25000" dirty="0">
                <a:solidFill>
                  <a:srgbClr val="000000"/>
                </a:solidFill>
                <a:latin typeface="Times" pitchFamily="-111" charset="0"/>
              </a:rPr>
              <a:t>c,0</a:t>
            </a:r>
            <a:r>
              <a:rPr lang="en-US" sz="2400" dirty="0"/>
              <a:t>  represents the probability of character </a:t>
            </a:r>
            <a:r>
              <a:rPr lang="en-US" sz="2400" i="1" dirty="0" err="1">
                <a:solidFill>
                  <a:srgbClr val="000000"/>
                </a:solidFill>
                <a:latin typeface="Times" pitchFamily="-111" charset="0"/>
              </a:rPr>
              <a:t>c</a:t>
            </a:r>
            <a:r>
              <a:rPr lang="en-US" sz="2400" dirty="0"/>
              <a:t> in the background</a:t>
            </a:r>
          </a:p>
          <a:p>
            <a:endParaRPr lang="en-US" sz="2400" dirty="0"/>
          </a:p>
          <a:p>
            <a:r>
              <a:rPr lang="en-US" sz="2400" dirty="0"/>
              <a:t>Data D is a collection of sequences, denoted </a:t>
            </a:r>
            <a:r>
              <a:rPr lang="en-US" sz="2400" i="1" dirty="0"/>
              <a:t>X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914400"/>
          </a:xfrm>
        </p:spPr>
        <p:txBody>
          <a:bodyPr/>
          <a:lstStyle/>
          <a:p>
            <a:r>
              <a:rPr lang="en-US" sz="4000"/>
              <a:t>Representing Motifs in MEME</a:t>
            </a:r>
          </a:p>
        </p:txBody>
      </p:sp>
      <p:sp>
        <p:nvSpPr>
          <p:cNvPr id="3379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114800"/>
          </a:xfrm>
        </p:spPr>
        <p:txBody>
          <a:bodyPr/>
          <a:lstStyle/>
          <a:p>
            <a:pPr>
              <a:buFontTx/>
              <a:buNone/>
            </a:pPr>
            <a:endParaRPr lang="en-US" sz="2400" dirty="0"/>
          </a:p>
          <a:p>
            <a:r>
              <a:rPr lang="en-US" sz="2400" dirty="0"/>
              <a:t>Example:  a motif model of length 3</a:t>
            </a:r>
          </a:p>
        </p:txBody>
      </p:sp>
      <p:grpSp>
        <p:nvGrpSpPr>
          <p:cNvPr id="33797" name="Group 1028"/>
          <p:cNvGrpSpPr>
            <a:grpSpLocks/>
          </p:cNvGrpSpPr>
          <p:nvPr/>
        </p:nvGrpSpPr>
        <p:grpSpPr bwMode="auto">
          <a:xfrm>
            <a:off x="1600200" y="2417907"/>
            <a:ext cx="6400800" cy="1917700"/>
            <a:chOff x="864" y="2872"/>
            <a:chExt cx="4032" cy="1208"/>
          </a:xfrm>
        </p:grpSpPr>
        <p:sp>
          <p:nvSpPr>
            <p:cNvPr id="33802" name="Text Box 1029"/>
            <p:cNvSpPr txBox="1">
              <a:spLocks noChangeArrowheads="1"/>
            </p:cNvSpPr>
            <p:nvPr/>
          </p:nvSpPr>
          <p:spPr bwMode="auto">
            <a:xfrm>
              <a:off x="1536" y="2872"/>
              <a:ext cx="3360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      0     1    2    3</a:t>
              </a:r>
            </a:p>
            <a:p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A  0.25   0.1  0.5  0.2</a:t>
              </a:r>
            </a:p>
            <a:p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C  0.25   0.4  0.2  0.1</a:t>
              </a:r>
            </a:p>
            <a:p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G  0.25   0.3  0.1  0.6</a:t>
              </a:r>
            </a:p>
            <a:p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T  0.25   0.2  0.2  0.1</a:t>
              </a:r>
            </a:p>
          </p:txBody>
        </p:sp>
        <p:graphicFrame>
          <p:nvGraphicFramePr>
            <p:cNvPr id="3379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8462847"/>
                </p:ext>
              </p:extLst>
            </p:nvPr>
          </p:nvGraphicFramePr>
          <p:xfrm>
            <a:off x="864" y="3352"/>
            <a:ext cx="528" cy="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01" name="Equation" r:id="rId4" imgW="266400" imgH="164880" progId="Equation.3">
                    <p:embed/>
                  </p:oleObj>
                </mc:Choice>
                <mc:Fallback>
                  <p:oleObj name="Equation" r:id="rId4" imgW="266400" imgH="1648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3352"/>
                          <a:ext cx="528" cy="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798" name="Text Box 1031"/>
          <p:cNvSpPr txBox="1">
            <a:spLocks noChangeArrowheads="1"/>
          </p:cNvSpPr>
          <p:nvPr/>
        </p:nvSpPr>
        <p:spPr bwMode="auto">
          <a:xfrm>
            <a:off x="2933700" y="4843607"/>
            <a:ext cx="15113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background</a:t>
            </a:r>
          </a:p>
        </p:txBody>
      </p:sp>
      <p:sp>
        <p:nvSpPr>
          <p:cNvPr id="33799" name="Left Brace 10"/>
          <p:cNvSpPr>
            <a:spLocks/>
          </p:cNvSpPr>
          <p:nvPr/>
        </p:nvSpPr>
        <p:spPr bwMode="auto">
          <a:xfrm rot="16200000">
            <a:off x="3581400" y="4030807"/>
            <a:ext cx="228600" cy="1143000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Text Box 1031"/>
          <p:cNvSpPr txBox="1">
            <a:spLocks noChangeArrowheads="1"/>
          </p:cNvSpPr>
          <p:nvPr/>
        </p:nvSpPr>
        <p:spPr bwMode="auto">
          <a:xfrm>
            <a:off x="4902200" y="4840432"/>
            <a:ext cx="1824038" cy="4000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motif positions</a:t>
            </a:r>
          </a:p>
        </p:txBody>
      </p:sp>
      <p:sp>
        <p:nvSpPr>
          <p:cNvPr id="33801" name="Left Brace 12"/>
          <p:cNvSpPr>
            <a:spLocks/>
          </p:cNvSpPr>
          <p:nvPr/>
        </p:nvSpPr>
        <p:spPr bwMode="auto">
          <a:xfrm rot="16200000">
            <a:off x="5676900" y="3306907"/>
            <a:ext cx="228600" cy="2590800"/>
          </a:xfrm>
          <a:prstGeom prst="leftBrace">
            <a:avLst>
              <a:gd name="adj1" fmla="val 834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 sz="4000" dirty="0"/>
              <a:t>Representing Motif Starting Positions in MEME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56127"/>
            <a:ext cx="8382000" cy="4114800"/>
          </a:xfrm>
        </p:spPr>
        <p:txBody>
          <a:bodyPr/>
          <a:lstStyle/>
          <a:p>
            <a:r>
              <a:rPr lang="en-US" sz="2400" dirty="0"/>
              <a:t>The element </a:t>
            </a:r>
            <a:r>
              <a:rPr lang="en-US" sz="2400" i="1" dirty="0" err="1">
                <a:solidFill>
                  <a:srgbClr val="000000"/>
                </a:solidFill>
                <a:latin typeface="Times" pitchFamily="-111" charset="0"/>
              </a:rPr>
              <a:t>Z</a:t>
            </a:r>
            <a:r>
              <a:rPr lang="en-US" sz="2400" i="1" baseline="-25000" dirty="0" err="1">
                <a:solidFill>
                  <a:srgbClr val="000000"/>
                </a:solidFill>
                <a:latin typeface="Times" pitchFamily="-111" charset="0"/>
              </a:rPr>
              <a:t>i,j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dirty="0"/>
              <a:t>of the matrix </a:t>
            </a:r>
            <a:r>
              <a:rPr lang="en-US" sz="2400" i="1" dirty="0">
                <a:solidFill>
                  <a:srgbClr val="000000"/>
                </a:solidFill>
                <a:latin typeface="Times" pitchFamily="-111" charset="0"/>
              </a:rPr>
              <a:t>Z</a:t>
            </a:r>
            <a:r>
              <a:rPr lang="en-US" sz="2400" dirty="0"/>
              <a:t> is an indicator random variable that takes value 1 if the motif starts in position </a:t>
            </a:r>
            <a:r>
              <a:rPr lang="en-US" sz="2400" i="1" dirty="0">
                <a:solidFill>
                  <a:srgbClr val="000000"/>
                </a:solidFill>
                <a:latin typeface="Times" pitchFamily="-111" charset="0"/>
              </a:rPr>
              <a:t>j</a:t>
            </a:r>
            <a:r>
              <a:rPr lang="en-US" sz="2400" dirty="0"/>
              <a:t> in sequence </a:t>
            </a:r>
            <a:r>
              <a:rPr lang="en-US" sz="2400" i="1" dirty="0" err="1">
                <a:solidFill>
                  <a:srgbClr val="000000"/>
                </a:solidFill>
                <a:latin typeface="Times" pitchFamily="-111" charset="0"/>
              </a:rPr>
              <a:t>i</a:t>
            </a:r>
            <a:r>
              <a:rPr lang="en-US" sz="2400" i="1" dirty="0">
                <a:solidFill>
                  <a:srgbClr val="000000"/>
                </a:solidFill>
                <a:latin typeface="Times" pitchFamily="-111" charset="0"/>
              </a:rPr>
              <a:t> </a:t>
            </a:r>
            <a:r>
              <a:rPr lang="en-US" sz="2400" dirty="0"/>
              <a:t>(and takes</a:t>
            </a:r>
            <a:r>
              <a:rPr lang="en-US" sz="2400" dirty="0">
                <a:solidFill>
                  <a:srgbClr val="000000"/>
                </a:solidFill>
                <a:latin typeface="Times" pitchFamily="-111" charset="0"/>
              </a:rPr>
              <a:t> </a:t>
            </a:r>
            <a:r>
              <a:rPr lang="en-US" sz="2400" dirty="0"/>
              <a:t>value 0 otherwise)</a:t>
            </a:r>
            <a:endParaRPr lang="en-US" sz="2400" i="1" dirty="0">
              <a:solidFill>
                <a:srgbClr val="000000"/>
              </a:solidFill>
            </a:endParaRPr>
          </a:p>
          <a:p>
            <a:r>
              <a:rPr lang="en-US" sz="2400" dirty="0"/>
              <a:t>Example: given DNA sequences where </a:t>
            </a:r>
            <a:r>
              <a:rPr lang="en-US" sz="2400" i="1" dirty="0"/>
              <a:t>L</a:t>
            </a:r>
            <a:r>
              <a:rPr lang="en-US" sz="2400" dirty="0"/>
              <a:t>=6 and </a:t>
            </a:r>
            <a:r>
              <a:rPr lang="en-US" sz="2400" i="1" dirty="0"/>
              <a:t>W</a:t>
            </a:r>
            <a:r>
              <a:rPr lang="en-US" sz="2400" dirty="0"/>
              <a:t>=3</a:t>
            </a:r>
          </a:p>
          <a:p>
            <a:r>
              <a:rPr lang="en-US" sz="2400" dirty="0"/>
              <a:t>Possible starting positions </a:t>
            </a:r>
            <a:r>
              <a:rPr lang="en-US" sz="2400" i="1" dirty="0"/>
              <a:t>m</a:t>
            </a:r>
            <a:r>
              <a:rPr lang="en-US" sz="2400" dirty="0"/>
              <a:t> = </a:t>
            </a:r>
            <a:r>
              <a:rPr lang="en-US" sz="2400" i="1" dirty="0"/>
              <a:t>L</a:t>
            </a:r>
            <a:r>
              <a:rPr lang="en-US" sz="2400" dirty="0"/>
              <a:t> – </a:t>
            </a:r>
            <a:r>
              <a:rPr lang="en-US" sz="2400" i="1" dirty="0"/>
              <a:t>W</a:t>
            </a:r>
            <a:r>
              <a:rPr lang="en-US" sz="2400" dirty="0"/>
              <a:t> + 1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127211" y="4288304"/>
            <a:ext cx="460895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1    2    3    4</a:t>
            </a:r>
          </a:p>
          <a:p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seq1    0    0    1    0</a:t>
            </a:r>
          </a:p>
          <a:p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seq2    1    0    0    0</a:t>
            </a:r>
          </a:p>
          <a:p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seq3    0    0    0    1</a:t>
            </a:r>
          </a:p>
          <a:p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seq4    0    1    0    0</a:t>
            </a: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683068"/>
              </p:ext>
            </p:extLst>
          </p:nvPr>
        </p:nvGraphicFramePr>
        <p:xfrm>
          <a:off x="4127211" y="3818404"/>
          <a:ext cx="762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94" name="Equation" r:id="rId4" imgW="266400" imgH="164880" progId="Equation.3">
                  <p:embed/>
                </p:oleObj>
              </mc:Choice>
              <mc:Fallback>
                <p:oleObj name="Equation" r:id="rId4" imgW="2664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211" y="3818404"/>
                        <a:ext cx="7620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Text Box 13"/>
          <p:cNvSpPr txBox="1">
            <a:spLocks noChangeArrowheads="1"/>
          </p:cNvSpPr>
          <p:nvPr/>
        </p:nvSpPr>
        <p:spPr bwMode="auto">
          <a:xfrm>
            <a:off x="854839" y="4478482"/>
            <a:ext cx="25571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Courier New" pitchFamily="-111" charset="0"/>
              </a:rPr>
              <a:t>G T C A G G 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35847" name="Rectangle 15"/>
          <p:cNvSpPr>
            <a:spLocks noChangeArrowheads="1"/>
          </p:cNvSpPr>
          <p:nvPr/>
        </p:nvSpPr>
        <p:spPr bwMode="auto">
          <a:xfrm>
            <a:off x="1693039" y="4598755"/>
            <a:ext cx="1295400" cy="381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i="1">
              <a:solidFill>
                <a:srgbClr val="006600"/>
              </a:solidFill>
            </a:endParaRPr>
          </a:p>
        </p:txBody>
      </p:sp>
      <p:sp>
        <p:nvSpPr>
          <p:cNvPr id="35848" name="Text Box 16"/>
          <p:cNvSpPr txBox="1">
            <a:spLocks noChangeArrowheads="1"/>
          </p:cNvSpPr>
          <p:nvPr/>
        </p:nvSpPr>
        <p:spPr bwMode="auto">
          <a:xfrm>
            <a:off x="854839" y="4935682"/>
            <a:ext cx="25549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Courier New" pitchFamily="-111" charset="0"/>
              </a:rPr>
              <a:t>G A G A G T 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35849" name="Text Box 17"/>
          <p:cNvSpPr txBox="1">
            <a:spLocks noChangeArrowheads="1"/>
          </p:cNvSpPr>
          <p:nvPr/>
        </p:nvSpPr>
        <p:spPr bwMode="auto">
          <a:xfrm>
            <a:off x="854839" y="5392882"/>
            <a:ext cx="25699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Courier New" pitchFamily="-111" charset="0"/>
              </a:rPr>
              <a:t>A C G G A G 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35850" name="Text Box 18"/>
          <p:cNvSpPr txBox="1">
            <a:spLocks noChangeArrowheads="1"/>
          </p:cNvSpPr>
          <p:nvPr/>
        </p:nvSpPr>
        <p:spPr bwMode="auto">
          <a:xfrm>
            <a:off x="854839" y="5850082"/>
            <a:ext cx="25549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Courier New" pitchFamily="-111" charset="0"/>
              </a:rPr>
              <a:t>C C A G T C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35851" name="Rectangle 19"/>
          <p:cNvSpPr>
            <a:spLocks noChangeArrowheads="1"/>
          </p:cNvSpPr>
          <p:nvPr/>
        </p:nvSpPr>
        <p:spPr bwMode="auto">
          <a:xfrm>
            <a:off x="854839" y="5055955"/>
            <a:ext cx="1295400" cy="381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i="1">
              <a:solidFill>
                <a:srgbClr val="006600"/>
              </a:solidFill>
            </a:endParaRPr>
          </a:p>
        </p:txBody>
      </p:sp>
      <p:sp>
        <p:nvSpPr>
          <p:cNvPr id="35852" name="Rectangle 20"/>
          <p:cNvSpPr>
            <a:spLocks noChangeArrowheads="1"/>
          </p:cNvSpPr>
          <p:nvPr/>
        </p:nvSpPr>
        <p:spPr bwMode="auto">
          <a:xfrm>
            <a:off x="2074039" y="5513155"/>
            <a:ext cx="1295400" cy="381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i="1">
              <a:solidFill>
                <a:srgbClr val="006600"/>
              </a:solidFill>
            </a:endParaRPr>
          </a:p>
        </p:txBody>
      </p:sp>
      <p:sp>
        <p:nvSpPr>
          <p:cNvPr id="35853" name="Rectangle 21"/>
          <p:cNvSpPr>
            <a:spLocks noChangeArrowheads="1"/>
          </p:cNvSpPr>
          <p:nvPr/>
        </p:nvSpPr>
        <p:spPr bwMode="auto">
          <a:xfrm>
            <a:off x="1312039" y="5970355"/>
            <a:ext cx="1295400" cy="381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i="1">
              <a:solidFill>
                <a:srgbClr val="006600"/>
              </a:solidFill>
            </a:endParaRPr>
          </a:p>
        </p:txBody>
      </p:sp>
      <p:sp>
        <p:nvSpPr>
          <p:cNvPr id="35854" name="AutoShape 22"/>
          <p:cNvSpPr>
            <a:spLocks/>
          </p:cNvSpPr>
          <p:nvPr/>
        </p:nvSpPr>
        <p:spPr bwMode="auto">
          <a:xfrm>
            <a:off x="626239" y="4478482"/>
            <a:ext cx="76200" cy="1676400"/>
          </a:xfrm>
          <a:prstGeom prst="leftBrace">
            <a:avLst>
              <a:gd name="adj1" fmla="val 183333"/>
              <a:gd name="adj2" fmla="val 50000"/>
            </a:avLst>
          </a:prstGeom>
          <a:noFill/>
          <a:ln w="28575">
            <a:noFill/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74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1143000"/>
          </a:xfrm>
        </p:spPr>
        <p:txBody>
          <a:bodyPr/>
          <a:lstStyle/>
          <a:p>
            <a:r>
              <a:rPr lang="en-US" sz="4000" dirty="0"/>
              <a:t>Probability of a Sequence Given a Motif Starting Position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439811"/>
              </p:ext>
            </p:extLst>
          </p:nvPr>
        </p:nvGraphicFramePr>
        <p:xfrm>
          <a:off x="541338" y="2667000"/>
          <a:ext cx="8126412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76" name="Equation" r:id="rId4" imgW="2997000" imgH="469800" progId="Equation.3">
                  <p:embed/>
                </p:oleObj>
              </mc:Choice>
              <mc:Fallback>
                <p:oleObj name="Equation" r:id="rId4" imgW="2997000" imgH="469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2667000"/>
                        <a:ext cx="8126412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9" name="Text Box 5"/>
          <p:cNvSpPr txBox="1">
            <a:spLocks noChangeArrowheads="1"/>
          </p:cNvSpPr>
          <p:nvPr/>
        </p:nvSpPr>
        <p:spPr bwMode="auto">
          <a:xfrm>
            <a:off x="1905000" y="4781550"/>
            <a:ext cx="282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is the </a:t>
            </a:r>
            <a:r>
              <a:rPr lang="en-US" sz="2400" i="1" dirty="0" err="1">
                <a:latin typeface="Times" pitchFamily="-111" charset="0"/>
              </a:rPr>
              <a:t>i</a:t>
            </a:r>
            <a:r>
              <a:rPr lang="en-US" sz="2400" i="1" dirty="0"/>
              <a:t> </a:t>
            </a:r>
            <a:r>
              <a:rPr lang="en-US" sz="2400" dirty="0" err="1"/>
              <a:t>th</a:t>
            </a:r>
            <a:r>
              <a:rPr lang="en-US" sz="2400" dirty="0"/>
              <a:t> sequence</a:t>
            </a:r>
          </a:p>
        </p:txBody>
      </p:sp>
      <p:sp>
        <p:nvSpPr>
          <p:cNvPr id="37900" name="Text Box 6"/>
          <p:cNvSpPr txBox="1">
            <a:spLocks noChangeArrowheads="1"/>
          </p:cNvSpPr>
          <p:nvPr/>
        </p:nvSpPr>
        <p:spPr bwMode="auto">
          <a:xfrm>
            <a:off x="1905000" y="5356225"/>
            <a:ext cx="6011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is 1 if motif starts at position </a:t>
            </a:r>
            <a:r>
              <a:rPr lang="en-US" sz="2400" i="1">
                <a:latin typeface="Times" pitchFamily="-111" charset="0"/>
              </a:rPr>
              <a:t>j</a:t>
            </a:r>
            <a:r>
              <a:rPr lang="en-US" sz="2400"/>
              <a:t> in sequence </a:t>
            </a:r>
            <a:r>
              <a:rPr lang="en-US" sz="2400" i="1">
                <a:latin typeface="Times" pitchFamily="-111" charset="0"/>
              </a:rPr>
              <a:t>i</a:t>
            </a:r>
          </a:p>
        </p:txBody>
      </p:sp>
      <p:sp>
        <p:nvSpPr>
          <p:cNvPr id="37901" name="Text Box 7"/>
          <p:cNvSpPr txBox="1">
            <a:spLocks noChangeArrowheads="1"/>
          </p:cNvSpPr>
          <p:nvPr/>
        </p:nvSpPr>
        <p:spPr bwMode="auto">
          <a:xfrm>
            <a:off x="1905000" y="5915025"/>
            <a:ext cx="5859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is the character at position </a:t>
            </a:r>
            <a:r>
              <a:rPr lang="en-US" sz="2400" i="1">
                <a:latin typeface="Times" pitchFamily="-111" charset="0"/>
              </a:rPr>
              <a:t>k</a:t>
            </a:r>
            <a:r>
              <a:rPr lang="en-US" sz="2400"/>
              <a:t> in sequence </a:t>
            </a:r>
            <a:r>
              <a:rPr lang="en-US" sz="2400" i="1">
                <a:latin typeface="Times" pitchFamily="-111" charset="0"/>
              </a:rPr>
              <a:t>i</a:t>
            </a: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642383"/>
              </p:ext>
            </p:extLst>
          </p:nvPr>
        </p:nvGraphicFramePr>
        <p:xfrm>
          <a:off x="1374775" y="5791200"/>
          <a:ext cx="4079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77" name="Equation" r:id="rId6" imgW="164880" imgH="228600" progId="Equation.3">
                  <p:embed/>
                </p:oleObj>
              </mc:Choice>
              <mc:Fallback>
                <p:oleObj name="Equation" r:id="rId6" imgW="16488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5791200"/>
                        <a:ext cx="40798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142282"/>
              </p:ext>
            </p:extLst>
          </p:nvPr>
        </p:nvGraphicFramePr>
        <p:xfrm>
          <a:off x="1227138" y="5334000"/>
          <a:ext cx="690562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78" name="Equation" r:id="rId8" imgW="253800" imgH="241200" progId="Equation.3">
                  <p:embed/>
                </p:oleObj>
              </mc:Choice>
              <mc:Fallback>
                <p:oleObj name="Equation" r:id="rId8" imgW="25380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5334000"/>
                        <a:ext cx="690562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933964"/>
              </p:ext>
            </p:extLst>
          </p:nvPr>
        </p:nvGraphicFramePr>
        <p:xfrm>
          <a:off x="1219200" y="4708525"/>
          <a:ext cx="5524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79" name="Equation" r:id="rId10" imgW="203040" imgH="228600" progId="Equation.3">
                  <p:embed/>
                </p:oleObj>
              </mc:Choice>
              <mc:Fallback>
                <p:oleObj name="Equation" r:id="rId10" imgW="20304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708525"/>
                        <a:ext cx="552450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2" name="AutoShape 11"/>
          <p:cNvSpPr>
            <a:spLocks/>
          </p:cNvSpPr>
          <p:nvPr/>
        </p:nvSpPr>
        <p:spPr bwMode="auto">
          <a:xfrm rot="-5400000">
            <a:off x="4454525" y="3429000"/>
            <a:ext cx="152400" cy="1371600"/>
          </a:xfrm>
          <a:prstGeom prst="leftBrace">
            <a:avLst>
              <a:gd name="adj1" fmla="val 75000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3" name="AutoShape 12"/>
          <p:cNvSpPr>
            <a:spLocks/>
          </p:cNvSpPr>
          <p:nvPr/>
        </p:nvSpPr>
        <p:spPr bwMode="auto">
          <a:xfrm rot="-5400000">
            <a:off x="6092825" y="3314700"/>
            <a:ext cx="152400" cy="1600200"/>
          </a:xfrm>
          <a:prstGeom prst="leftBrace">
            <a:avLst>
              <a:gd name="adj1" fmla="val 87500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4" name="AutoShape 13"/>
          <p:cNvSpPr>
            <a:spLocks/>
          </p:cNvSpPr>
          <p:nvPr/>
        </p:nvSpPr>
        <p:spPr bwMode="auto">
          <a:xfrm rot="-5400000">
            <a:off x="7731125" y="3429000"/>
            <a:ext cx="152400" cy="1371600"/>
          </a:xfrm>
          <a:prstGeom prst="leftBrace">
            <a:avLst>
              <a:gd name="adj1" fmla="val 75000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5" name="Text Box 14"/>
          <p:cNvSpPr txBox="1">
            <a:spLocks noChangeArrowheads="1"/>
          </p:cNvSpPr>
          <p:nvPr/>
        </p:nvSpPr>
        <p:spPr bwMode="auto">
          <a:xfrm>
            <a:off x="3844925" y="4187825"/>
            <a:ext cx="152558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before motif</a:t>
            </a:r>
          </a:p>
        </p:txBody>
      </p:sp>
      <p:sp>
        <p:nvSpPr>
          <p:cNvPr id="37906" name="Text Box 15"/>
          <p:cNvSpPr txBox="1">
            <a:spLocks noChangeArrowheads="1"/>
          </p:cNvSpPr>
          <p:nvPr/>
        </p:nvSpPr>
        <p:spPr bwMode="auto">
          <a:xfrm>
            <a:off x="5826125" y="4187825"/>
            <a:ext cx="73501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motif</a:t>
            </a:r>
          </a:p>
        </p:txBody>
      </p:sp>
      <p:sp>
        <p:nvSpPr>
          <p:cNvPr id="37907" name="Text Box 16"/>
          <p:cNvSpPr txBox="1">
            <a:spLocks noChangeArrowheads="1"/>
          </p:cNvSpPr>
          <p:nvPr/>
        </p:nvSpPr>
        <p:spPr bwMode="auto">
          <a:xfrm>
            <a:off x="7181850" y="4187825"/>
            <a:ext cx="131286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after motif</a:t>
            </a:r>
          </a:p>
        </p:txBody>
      </p:sp>
      <p:grpSp>
        <p:nvGrpSpPr>
          <p:cNvPr id="37908" name="Group 20"/>
          <p:cNvGrpSpPr>
            <a:grpSpLocks/>
          </p:cNvGrpSpPr>
          <p:nvPr/>
        </p:nvGrpSpPr>
        <p:grpSpPr bwMode="auto">
          <a:xfrm>
            <a:off x="1219200" y="2209800"/>
            <a:ext cx="6248400" cy="152400"/>
            <a:chOff x="960" y="1200"/>
            <a:chExt cx="1968" cy="96"/>
          </a:xfrm>
        </p:grpSpPr>
        <p:sp>
          <p:nvSpPr>
            <p:cNvPr id="37913" name="Line 18"/>
            <p:cNvSpPr>
              <a:spLocks noChangeShapeType="1"/>
            </p:cNvSpPr>
            <p:nvPr/>
          </p:nvSpPr>
          <p:spPr bwMode="auto">
            <a:xfrm>
              <a:off x="960" y="1248"/>
              <a:ext cx="196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14" name="Rectangle 19"/>
            <p:cNvSpPr>
              <a:spLocks noChangeArrowheads="1"/>
            </p:cNvSpPr>
            <p:nvPr/>
          </p:nvSpPr>
          <p:spPr bwMode="auto">
            <a:xfrm>
              <a:off x="1536" y="1200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4495800" y="1562100"/>
          <a:ext cx="6667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80" name="Equation" r:id="rId12" imgW="393926" imgH="203509" progId="Equation.3">
                  <p:embed/>
                </p:oleObj>
              </mc:Choice>
              <mc:Fallback>
                <p:oleObj name="Equation" r:id="rId12" imgW="393926" imgH="203509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562100"/>
                        <a:ext cx="66675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1144588" y="1593850"/>
          <a:ext cx="150812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81" name="Equation" r:id="rId14" imgW="89104" imgH="165139" progId="Equation.3">
                  <p:embed/>
                </p:oleObj>
              </mc:Choice>
              <mc:Fallback>
                <p:oleObj name="Equation" r:id="rId14" imgW="89104" imgH="165139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1593850"/>
                        <a:ext cx="150812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6" name="Object 8"/>
          <p:cNvGraphicFramePr>
            <a:graphicFrameLocks noChangeAspect="1"/>
          </p:cNvGraphicFramePr>
          <p:nvPr/>
        </p:nvGraphicFramePr>
        <p:xfrm>
          <a:off x="7307263" y="1593850"/>
          <a:ext cx="236537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82" name="Equation" r:id="rId16" imgW="139975" imgH="165353" progId="Equation.3">
                  <p:embed/>
                </p:oleObj>
              </mc:Choice>
              <mc:Fallback>
                <p:oleObj name="Equation" r:id="rId16" imgW="139975" imgH="165353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7263" y="1593850"/>
                        <a:ext cx="236537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9" name="Line 31"/>
          <p:cNvSpPr>
            <a:spLocks noChangeShapeType="1"/>
          </p:cNvSpPr>
          <p:nvPr/>
        </p:nvSpPr>
        <p:spPr bwMode="auto">
          <a:xfrm flipV="1">
            <a:off x="3048000" y="1905000"/>
            <a:ext cx="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0" name="Line 32"/>
          <p:cNvSpPr>
            <a:spLocks noChangeShapeType="1"/>
          </p:cNvSpPr>
          <p:nvPr/>
        </p:nvSpPr>
        <p:spPr bwMode="auto">
          <a:xfrm flipV="1">
            <a:off x="4800600" y="1905000"/>
            <a:ext cx="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1" name="Line 33"/>
          <p:cNvSpPr>
            <a:spLocks noChangeShapeType="1"/>
          </p:cNvSpPr>
          <p:nvPr/>
        </p:nvSpPr>
        <p:spPr bwMode="auto">
          <a:xfrm flipV="1">
            <a:off x="7391400" y="1905000"/>
            <a:ext cx="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2" name="Line 34"/>
          <p:cNvSpPr>
            <a:spLocks noChangeShapeType="1"/>
          </p:cNvSpPr>
          <p:nvPr/>
        </p:nvSpPr>
        <p:spPr bwMode="auto">
          <a:xfrm flipV="1">
            <a:off x="1219200" y="1905000"/>
            <a:ext cx="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7897" name="Object 9"/>
          <p:cNvGraphicFramePr>
            <a:graphicFrameLocks noChangeAspect="1"/>
          </p:cNvGraphicFramePr>
          <p:nvPr/>
        </p:nvGraphicFramePr>
        <p:xfrm>
          <a:off x="2951163" y="1592263"/>
          <a:ext cx="173037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83" name="Equation" r:id="rId18" imgW="101600" imgH="165100" progId="Equation.3">
                  <p:embed/>
                </p:oleObj>
              </mc:Choice>
              <mc:Fallback>
                <p:oleObj name="Equation" r:id="rId18" imgW="101600" imgH="1651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163" y="1592263"/>
                        <a:ext cx="173037" cy="280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sz="4000" dirty="0"/>
              <a:t>Sequence Probability Example</a:t>
            </a: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32422"/>
              </p:ext>
            </p:extLst>
          </p:nvPr>
        </p:nvGraphicFramePr>
        <p:xfrm>
          <a:off x="836613" y="4403725"/>
          <a:ext cx="7770812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39" name="Equation" r:id="rId4" imgW="2857320" imgH="672840" progId="Equation.3">
                  <p:embed/>
                </p:oleObj>
              </mc:Choice>
              <mc:Fallback>
                <p:oleObj name="Equation" r:id="rId4" imgW="2857320" imgH="6728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4403725"/>
                        <a:ext cx="7770812" cy="181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942" name="Group 11"/>
          <p:cNvGrpSpPr>
            <a:grpSpLocks/>
          </p:cNvGrpSpPr>
          <p:nvPr/>
        </p:nvGrpSpPr>
        <p:grpSpPr bwMode="auto">
          <a:xfrm>
            <a:off x="1371600" y="2286001"/>
            <a:ext cx="6400800" cy="1938338"/>
            <a:chOff x="1344" y="1344"/>
            <a:chExt cx="4032" cy="1221"/>
          </a:xfrm>
        </p:grpSpPr>
        <p:sp>
          <p:nvSpPr>
            <p:cNvPr id="39946" name="Text Box 5"/>
            <p:cNvSpPr txBox="1">
              <a:spLocks noChangeArrowheads="1"/>
            </p:cNvSpPr>
            <p:nvPr/>
          </p:nvSpPr>
          <p:spPr bwMode="auto">
            <a:xfrm>
              <a:off x="2016" y="1344"/>
              <a:ext cx="3360" cy="1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      0    1    2    3</a:t>
              </a:r>
            </a:p>
            <a:p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A  0.25  0.1  0.5  0.2</a:t>
              </a:r>
            </a:p>
            <a:p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C  0.25  0.4  0.2  0.1</a:t>
              </a:r>
            </a:p>
            <a:p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G  0.25  0.3  0.1  0.6</a:t>
              </a:r>
            </a:p>
            <a:p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T  0.25  0.2  0.2  0.1</a:t>
              </a:r>
            </a:p>
          </p:txBody>
        </p:sp>
        <p:graphicFrame>
          <p:nvGraphicFramePr>
            <p:cNvPr id="3994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7814528"/>
                </p:ext>
              </p:extLst>
            </p:nvPr>
          </p:nvGraphicFramePr>
          <p:xfrm>
            <a:off x="1344" y="1824"/>
            <a:ext cx="528" cy="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240" name="Equation" r:id="rId6" imgW="266400" imgH="164880" progId="Equation.3">
                    <p:embed/>
                  </p:oleObj>
                </mc:Choice>
                <mc:Fallback>
                  <p:oleObj name="Equation" r:id="rId6" imgW="266400" imgH="1648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1824"/>
                          <a:ext cx="528" cy="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43" name="Group 10"/>
          <p:cNvGrpSpPr>
            <a:grpSpLocks/>
          </p:cNvGrpSpPr>
          <p:nvPr/>
        </p:nvGrpSpPr>
        <p:grpSpPr bwMode="auto">
          <a:xfrm>
            <a:off x="1447800" y="1295400"/>
            <a:ext cx="4322763" cy="658813"/>
            <a:chOff x="590" y="768"/>
            <a:chExt cx="2723" cy="415"/>
          </a:xfrm>
        </p:grpSpPr>
        <p:sp>
          <p:nvSpPr>
            <p:cNvPr id="39944" name="Text Box 7"/>
            <p:cNvSpPr txBox="1">
              <a:spLocks noChangeArrowheads="1"/>
            </p:cNvSpPr>
            <p:nvPr/>
          </p:nvSpPr>
          <p:spPr bwMode="auto">
            <a:xfrm>
              <a:off x="1200" y="793"/>
              <a:ext cx="211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 b="1" dirty="0">
                  <a:solidFill>
                    <a:srgbClr val="006600"/>
                  </a:solidFill>
                  <a:latin typeface="Courier New" pitchFamily="-111" charset="0"/>
                </a:rPr>
                <a:t>G C T G T A G</a:t>
              </a:r>
              <a:endParaRPr lang="en-US" sz="3200" dirty="0">
                <a:solidFill>
                  <a:srgbClr val="006600"/>
                </a:solidFill>
              </a:endParaRPr>
            </a:p>
          </p:txBody>
        </p:sp>
        <p:graphicFrame>
          <p:nvGraphicFramePr>
            <p:cNvPr id="3993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794754"/>
                </p:ext>
              </p:extLst>
            </p:nvPr>
          </p:nvGraphicFramePr>
          <p:xfrm>
            <a:off x="590" y="768"/>
            <a:ext cx="597" cy="4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241" name="Equation" r:id="rId8" imgW="330120" imgH="228600" progId="Equation.3">
                    <p:embed/>
                  </p:oleObj>
                </mc:Choice>
                <mc:Fallback>
                  <p:oleObj name="Equation" r:id="rId8" imgW="330120" imgH="2286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0" y="768"/>
                          <a:ext cx="597" cy="4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3395446" y="1362074"/>
            <a:ext cx="1405154" cy="53167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i="1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z="4000" dirty="0"/>
              <a:t> Likelihood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2362200"/>
          </a:xfrm>
        </p:spPr>
        <p:txBody>
          <a:bodyPr/>
          <a:lstStyle/>
          <a:p>
            <a:r>
              <a:rPr lang="en-US" sz="2400" dirty="0"/>
              <a:t>EM (indirectly) optimizes log likelihood of observed data</a:t>
            </a:r>
          </a:p>
          <a:p>
            <a:endParaRPr lang="en-US" sz="2400" dirty="0"/>
          </a:p>
          <a:p>
            <a:endParaRPr lang="en-US" sz="1000" dirty="0"/>
          </a:p>
          <a:p>
            <a:r>
              <a:rPr lang="en-US" sz="2400" dirty="0"/>
              <a:t>M step requires joint log likelihood</a:t>
            </a:r>
          </a:p>
          <a:p>
            <a:endParaRPr lang="en-US" sz="24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840853"/>
              </p:ext>
            </p:extLst>
          </p:nvPr>
        </p:nvGraphicFramePr>
        <p:xfrm>
          <a:off x="3854450" y="2177256"/>
          <a:ext cx="14351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8" name="Equation" r:id="rId4" imgW="787320" imgH="203040" progId="Equation.3">
                  <p:embed/>
                </p:oleObj>
              </mc:Choice>
              <mc:Fallback>
                <p:oleObj name="Equation" r:id="rId4" imgW="78732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54450" y="2177256"/>
                        <a:ext cx="1435100" cy="369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6353145"/>
            <a:ext cx="5912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See Section IV.C of </a:t>
            </a:r>
            <a:r>
              <a:rPr lang="en-US" dirty="0">
                <a:hlinkClick r:id="rId6"/>
              </a:rPr>
              <a:t>Bailey’s dissertation</a:t>
            </a:r>
            <a:r>
              <a:rPr lang="en-US" dirty="0"/>
              <a:t> for details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222197"/>
              </p:ext>
            </p:extLst>
          </p:nvPr>
        </p:nvGraphicFramePr>
        <p:xfrm>
          <a:off x="1643063" y="3446463"/>
          <a:ext cx="5857875" cy="268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9" name="Equation" r:id="rId7" imgW="3213000" imgH="1473120" progId="Equation.3">
                  <p:embed/>
                </p:oleObj>
              </mc:Choice>
              <mc:Fallback>
                <p:oleObj name="Equation" r:id="rId7" imgW="3213000" imgH="14731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43063" y="3446463"/>
                        <a:ext cx="5857875" cy="2684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0773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/>
          <a:lstStyle/>
          <a:p>
            <a:r>
              <a:rPr lang="en-US" sz="4000" dirty="0"/>
              <a:t>Goals for Lecture</a:t>
            </a:r>
          </a:p>
        </p:txBody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sz="2400" dirty="0"/>
              <a:t>Key concepts</a:t>
            </a:r>
          </a:p>
          <a:p>
            <a:r>
              <a:rPr lang="en-US" sz="2400" dirty="0"/>
              <a:t>the motif finding problem</a:t>
            </a:r>
          </a:p>
          <a:p>
            <a:r>
              <a:rPr lang="en-US" sz="2400" dirty="0"/>
              <a:t>using EM to address the motif-finding problem</a:t>
            </a:r>
          </a:p>
          <a:p>
            <a:r>
              <a:rPr lang="en-US" sz="2400" dirty="0"/>
              <a:t>the OOPS and ZOOPS models</a:t>
            </a:r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000"/>
              <a:t>Basic EM Approach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/>
              <a:t>given: length parameter </a:t>
            </a:r>
            <a:r>
              <a:rPr lang="en-US" sz="2400" i="1" dirty="0"/>
              <a:t>W, </a:t>
            </a:r>
            <a:r>
              <a:rPr lang="en-US" sz="2400" dirty="0"/>
              <a:t>training set of sequences</a:t>
            </a:r>
          </a:p>
          <a:p>
            <a:pPr lvl="1">
              <a:buFontTx/>
              <a:buNone/>
            </a:pPr>
            <a:r>
              <a:rPr lang="en-US" sz="2400" dirty="0" err="1">
                <a:latin typeface="Times" pitchFamily="-111" charset="0"/>
                <a:ea typeface="Times" pitchFamily="-111" charset="0"/>
                <a:cs typeface="Times" pitchFamily="-111" charset="0"/>
              </a:rPr>
              <a:t>t</a:t>
            </a:r>
            <a:r>
              <a:rPr lang="en-US" sz="2400" dirty="0">
                <a:latin typeface="Times" pitchFamily="-111" charset="0"/>
                <a:ea typeface="Times" pitchFamily="-111" charset="0"/>
                <a:cs typeface="Times" pitchFamily="-111" charset="0"/>
              </a:rPr>
              <a:t>=0</a:t>
            </a:r>
          </a:p>
          <a:p>
            <a:pPr lvl="1">
              <a:buFontTx/>
              <a:buNone/>
            </a:pPr>
            <a:r>
              <a:rPr lang="en-US" sz="2400" dirty="0"/>
              <a:t>set initial values for </a:t>
            </a:r>
            <a:r>
              <a:rPr lang="en-US" sz="2400" i="1" dirty="0">
                <a:latin typeface="Times" pitchFamily="-111" charset="0"/>
              </a:rPr>
              <a:t>p</a:t>
            </a:r>
            <a:r>
              <a:rPr lang="en-US" sz="2400" baseline="30000" dirty="0">
                <a:latin typeface="Times" pitchFamily="-111" charset="0"/>
              </a:rPr>
              <a:t>(0)</a:t>
            </a:r>
            <a:endParaRPr lang="en-US" sz="2400" i="1" baseline="30000" dirty="0"/>
          </a:p>
          <a:p>
            <a:pPr lvl="1">
              <a:buFontTx/>
              <a:buNone/>
            </a:pPr>
            <a:r>
              <a:rPr lang="en-US" sz="2400" dirty="0"/>
              <a:t>do</a:t>
            </a:r>
          </a:p>
          <a:p>
            <a:pPr lvl="1">
              <a:buFontTx/>
              <a:buNone/>
            </a:pPr>
            <a:r>
              <a:rPr lang="en-US" sz="2400" dirty="0"/>
              <a:t>		++</a:t>
            </a:r>
            <a:r>
              <a:rPr lang="en-US" sz="2400" dirty="0" err="1">
                <a:latin typeface="Times" pitchFamily="-111" charset="0"/>
                <a:ea typeface="Times" pitchFamily="-111" charset="0"/>
                <a:cs typeface="Times" pitchFamily="-111" charset="0"/>
              </a:rPr>
              <a:t>t</a:t>
            </a:r>
            <a:endParaRPr lang="en-US" sz="2400" dirty="0">
              <a:latin typeface="Times" pitchFamily="-111" charset="0"/>
              <a:ea typeface="Times" pitchFamily="-111" charset="0"/>
              <a:cs typeface="Times" pitchFamily="-111" charset="0"/>
            </a:endParaRPr>
          </a:p>
          <a:p>
            <a:pPr lvl="2">
              <a:buFontTx/>
              <a:buNone/>
            </a:pPr>
            <a:r>
              <a:rPr lang="en-US" dirty="0"/>
              <a:t>re-estimate </a:t>
            </a:r>
            <a:r>
              <a:rPr lang="en-US" i="1" dirty="0">
                <a:latin typeface="Times" pitchFamily="-111" charset="0"/>
              </a:rPr>
              <a:t>Z</a:t>
            </a:r>
            <a:r>
              <a:rPr lang="en-US" baseline="30000" dirty="0">
                <a:latin typeface="Times" pitchFamily="-111" charset="0"/>
              </a:rPr>
              <a:t>(t)</a:t>
            </a:r>
            <a:r>
              <a:rPr lang="en-US" dirty="0"/>
              <a:t> from </a:t>
            </a:r>
            <a:r>
              <a:rPr lang="en-US" i="1" dirty="0">
                <a:latin typeface="Times" pitchFamily="-111" charset="0"/>
              </a:rPr>
              <a:t>p</a:t>
            </a:r>
            <a:r>
              <a:rPr lang="en-US" baseline="30000" dirty="0">
                <a:latin typeface="Times" pitchFamily="-111" charset="0"/>
              </a:rPr>
              <a:t>(t-1)</a:t>
            </a:r>
            <a:r>
              <a:rPr lang="en-US" i="1" dirty="0">
                <a:sym typeface="Symbol" pitchFamily="-111" charset="2"/>
              </a:rPr>
              <a:t>           </a:t>
            </a:r>
            <a:r>
              <a:rPr lang="en-US" dirty="0">
                <a:solidFill>
                  <a:schemeClr val="tx2"/>
                </a:solidFill>
                <a:sym typeface="Symbol" pitchFamily="-111" charset="2"/>
              </a:rPr>
              <a:t>(E-step)</a:t>
            </a:r>
            <a:endParaRPr lang="en-US" dirty="0">
              <a:solidFill>
                <a:schemeClr val="tx2"/>
              </a:solidFill>
            </a:endParaRPr>
          </a:p>
          <a:p>
            <a:pPr lvl="2">
              <a:buFontTx/>
              <a:buNone/>
            </a:pPr>
            <a:r>
              <a:rPr lang="en-US" dirty="0"/>
              <a:t>re-estimate </a:t>
            </a:r>
            <a:r>
              <a:rPr lang="en-US" i="1" dirty="0">
                <a:latin typeface="Times" pitchFamily="-111" charset="0"/>
              </a:rPr>
              <a:t>p</a:t>
            </a:r>
            <a:r>
              <a:rPr lang="en-US" baseline="30000" dirty="0">
                <a:latin typeface="Times" pitchFamily="-111" charset="0"/>
              </a:rPr>
              <a:t>(t)</a:t>
            </a:r>
            <a:r>
              <a:rPr lang="en-US" dirty="0"/>
              <a:t> from </a:t>
            </a:r>
            <a:r>
              <a:rPr lang="en-US" i="1" dirty="0">
                <a:latin typeface="Times" pitchFamily="-111" charset="0"/>
              </a:rPr>
              <a:t>Z</a:t>
            </a:r>
            <a:r>
              <a:rPr lang="en-US" baseline="30000" dirty="0">
                <a:latin typeface="Times" pitchFamily="-111" charset="0"/>
              </a:rPr>
              <a:t>(t)</a:t>
            </a:r>
            <a:r>
              <a:rPr lang="en-US" i="1" dirty="0"/>
              <a:t>             </a:t>
            </a:r>
            <a:r>
              <a:rPr lang="en-US" dirty="0">
                <a:solidFill>
                  <a:schemeClr val="tx2"/>
                </a:solidFill>
              </a:rPr>
              <a:t>(M-step)</a:t>
            </a:r>
          </a:p>
          <a:p>
            <a:pPr lvl="1">
              <a:buFontTx/>
              <a:buNone/>
            </a:pPr>
            <a:r>
              <a:rPr lang="en-US" sz="2400" dirty="0"/>
              <a:t>until change in </a:t>
            </a:r>
            <a:r>
              <a:rPr lang="en-US" sz="2400" i="1" dirty="0">
                <a:latin typeface="Times" pitchFamily="-111" charset="0"/>
              </a:rPr>
              <a:t>p</a:t>
            </a:r>
            <a:r>
              <a:rPr lang="en-US" sz="2400" baseline="30000" dirty="0">
                <a:latin typeface="Times" pitchFamily="-111" charset="0"/>
              </a:rPr>
              <a:t>(t)</a:t>
            </a:r>
            <a:r>
              <a:rPr lang="en-US" sz="2400" dirty="0"/>
              <a:t> &lt; </a:t>
            </a:r>
            <a:r>
              <a:rPr lang="en-US" sz="2400" dirty="0">
                <a:latin typeface="Symbol" pitchFamily="-111" charset="2"/>
              </a:rPr>
              <a:t>e (</a:t>
            </a:r>
            <a:r>
              <a:rPr lang="en-US" sz="2400" dirty="0"/>
              <a:t>or change in likelihood is &lt; </a:t>
            </a:r>
            <a:r>
              <a:rPr lang="en-US" sz="2400" dirty="0">
                <a:latin typeface="Symbol" pitchFamily="-111" charset="2"/>
              </a:rPr>
              <a:t>e)</a:t>
            </a:r>
          </a:p>
          <a:p>
            <a:pPr>
              <a:buFontTx/>
              <a:buNone/>
            </a:pPr>
            <a:r>
              <a:rPr lang="en-US" sz="2400" dirty="0"/>
              <a:t>return: </a:t>
            </a:r>
            <a:r>
              <a:rPr lang="en-US" sz="2400" i="1" dirty="0" err="1">
                <a:latin typeface="Times" pitchFamily="-111" charset="0"/>
              </a:rPr>
              <a:t>p</a:t>
            </a:r>
            <a:r>
              <a:rPr lang="en-US" sz="2400" baseline="30000" dirty="0" err="1">
                <a:latin typeface="Times" pitchFamily="-111" charset="0"/>
              </a:rPr>
              <a:t>(t</a:t>
            </a:r>
            <a:r>
              <a:rPr lang="en-US" sz="2400" baseline="30000" dirty="0">
                <a:latin typeface="Times" pitchFamily="-111" charset="0"/>
              </a:rPr>
              <a:t>)</a:t>
            </a:r>
            <a:r>
              <a:rPr lang="en-US" sz="2400" i="1" dirty="0">
                <a:sym typeface="Symbol" pitchFamily="-111" charset="2"/>
              </a:rPr>
              <a:t>, </a:t>
            </a:r>
            <a:r>
              <a:rPr lang="en-US" sz="2400" i="1" dirty="0" err="1">
                <a:latin typeface="Times" pitchFamily="-111" charset="0"/>
              </a:rPr>
              <a:t>Z</a:t>
            </a:r>
            <a:r>
              <a:rPr lang="en-US" sz="2400" baseline="30000" dirty="0" err="1">
                <a:latin typeface="Times" pitchFamily="-111" charset="0"/>
              </a:rPr>
              <a:t>(t</a:t>
            </a:r>
            <a:r>
              <a:rPr lang="en-US" sz="2400" baseline="30000" dirty="0">
                <a:latin typeface="Times" pitchFamily="-111" charset="0"/>
              </a:rPr>
              <a:t>)</a:t>
            </a:r>
            <a:endParaRPr lang="en-US" sz="2400" i="1" dirty="0">
              <a:sym typeface="Symbol" pitchFamily="-111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000" dirty="0"/>
              <a:t>Expected Starting Positions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sz="2400" dirty="0">
                <a:sym typeface="Symbol" pitchFamily="-111" charset="2"/>
              </a:rPr>
              <a:t>During the E-step, we compute the expected values of </a:t>
            </a:r>
            <a:r>
              <a:rPr lang="en-US" sz="2400" i="1" dirty="0">
                <a:latin typeface="Times" pitchFamily="-111" charset="0"/>
              </a:rPr>
              <a:t>Z</a:t>
            </a:r>
            <a:r>
              <a:rPr lang="en-US" sz="2400" dirty="0"/>
              <a:t> given </a:t>
            </a:r>
            <a:r>
              <a:rPr lang="en-US" sz="2400" i="1" dirty="0"/>
              <a:t>X </a:t>
            </a:r>
            <a:r>
              <a:rPr lang="en-US" sz="2400" dirty="0"/>
              <a:t>and</a:t>
            </a:r>
            <a:r>
              <a:rPr lang="en-US" sz="2400" i="1" dirty="0"/>
              <a:t> </a:t>
            </a:r>
            <a:r>
              <a:rPr lang="en-US" sz="2400" i="1" dirty="0">
                <a:latin typeface="Times" pitchFamily="-111" charset="0"/>
              </a:rPr>
              <a:t>p</a:t>
            </a:r>
            <a:r>
              <a:rPr lang="en-US" sz="2400" baseline="30000" dirty="0">
                <a:latin typeface="Times" pitchFamily="-111" charset="0"/>
              </a:rPr>
              <a:t>(t-1)</a:t>
            </a:r>
            <a:endParaRPr lang="en-US" sz="2400" i="1" dirty="0">
              <a:sym typeface="Symbol" pitchFamily="-111" charset="2"/>
            </a:endParaRPr>
          </a:p>
          <a:p>
            <a:r>
              <a:rPr lang="en-US" sz="2400" dirty="0">
                <a:sym typeface="Symbol" pitchFamily="-111" charset="2"/>
              </a:rPr>
              <a:t>We denote these expected values </a:t>
            </a:r>
          </a:p>
          <a:p>
            <a:r>
              <a:rPr lang="en-US" sz="2400" dirty="0">
                <a:sym typeface="Symbol" pitchFamily="-111" charset="2"/>
              </a:rPr>
              <a:t>For example: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662767"/>
              </p:ext>
            </p:extLst>
          </p:nvPr>
        </p:nvGraphicFramePr>
        <p:xfrm>
          <a:off x="5791200" y="2590800"/>
          <a:ext cx="32321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01" name="Equation" r:id="rId4" imgW="1307880" imgH="228600" progId="Equation.3">
                  <p:embed/>
                </p:oleObj>
              </mc:Choice>
              <mc:Fallback>
                <p:oleObj name="Equation" r:id="rId4" imgW="1307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590800"/>
                        <a:ext cx="3232150" cy="5619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429000" y="5256213"/>
            <a:ext cx="467898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6600"/>
                </a:solidFill>
              </a:rPr>
              <a:t>                  </a:t>
            </a:r>
            <a:r>
              <a:rPr lang="en-US" sz="2400" b="1" dirty="0">
                <a:solidFill>
                  <a:srgbClr val="006600"/>
                </a:solidFill>
                <a:latin typeface="Courier New" pitchFamily="-111" charset="0"/>
              </a:rPr>
              <a:t>1    2    3    4</a:t>
            </a:r>
          </a:p>
          <a:p>
            <a:r>
              <a:rPr lang="en-US" sz="2400" b="1" dirty="0">
                <a:solidFill>
                  <a:srgbClr val="006600"/>
                </a:solidFill>
                <a:latin typeface="Courier New" pitchFamily="-111" charset="0"/>
              </a:rPr>
              <a:t>seq1  </a:t>
            </a:r>
            <a:r>
              <a:rPr lang="en-US" sz="2400" b="1" dirty="0">
                <a:solidFill>
                  <a:srgbClr val="66CCFF"/>
                </a:solidFill>
                <a:latin typeface="Courier New" pitchFamily="-111" charset="0"/>
              </a:rPr>
              <a:t>0.1</a:t>
            </a:r>
            <a:r>
              <a:rPr lang="en-US" sz="2400" b="1" dirty="0">
                <a:solidFill>
                  <a:srgbClr val="006600"/>
                </a:solidFill>
                <a:latin typeface="Courier New" pitchFamily="-111" charset="0"/>
              </a:rPr>
              <a:t>  </a:t>
            </a:r>
            <a:r>
              <a:rPr lang="en-US" sz="2400" b="1" dirty="0">
                <a:solidFill>
                  <a:srgbClr val="3399FF"/>
                </a:solidFill>
                <a:latin typeface="Courier New" pitchFamily="-111" charset="0"/>
              </a:rPr>
              <a:t>0.1</a:t>
            </a:r>
            <a:r>
              <a:rPr lang="en-US" sz="2400" b="1" dirty="0">
                <a:solidFill>
                  <a:srgbClr val="006600"/>
                </a:solidFill>
                <a:latin typeface="Courier New" pitchFamily="-111" charset="0"/>
              </a:rPr>
              <a:t>  </a:t>
            </a:r>
            <a:r>
              <a:rPr lang="en-US" sz="2400" b="1" dirty="0">
                <a:solidFill>
                  <a:srgbClr val="0000FF"/>
                </a:solidFill>
                <a:latin typeface="Courier New" pitchFamily="-111" charset="0"/>
              </a:rPr>
              <a:t>0.2</a:t>
            </a:r>
            <a:r>
              <a:rPr lang="en-US" sz="2400" b="1" dirty="0">
                <a:solidFill>
                  <a:srgbClr val="006600"/>
                </a:solidFill>
                <a:latin typeface="Courier New" pitchFamily="-111" charset="0"/>
              </a:rPr>
              <a:t>  </a:t>
            </a:r>
            <a:r>
              <a:rPr lang="en-US" sz="2400" b="1" dirty="0">
                <a:solidFill>
                  <a:srgbClr val="000099"/>
                </a:solidFill>
                <a:latin typeface="Courier New" pitchFamily="-111" charset="0"/>
              </a:rPr>
              <a:t>0.6</a:t>
            </a:r>
          </a:p>
          <a:p>
            <a:r>
              <a:rPr lang="en-US" sz="2400" b="1" dirty="0">
                <a:solidFill>
                  <a:srgbClr val="006600"/>
                </a:solidFill>
                <a:latin typeface="Courier New" pitchFamily="-111" charset="0"/>
              </a:rPr>
              <a:t>seq2  0.4  0.2  0.1  0.3</a:t>
            </a:r>
          </a:p>
          <a:p>
            <a:r>
              <a:rPr lang="en-US" sz="2400" b="1" dirty="0">
                <a:solidFill>
                  <a:srgbClr val="006600"/>
                </a:solidFill>
                <a:latin typeface="Courier New" pitchFamily="-111" charset="0"/>
              </a:rPr>
              <a:t>seq3  0.3  0.1  0.5  0.1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778233"/>
              </p:ext>
            </p:extLst>
          </p:nvPr>
        </p:nvGraphicFramePr>
        <p:xfrm>
          <a:off x="2257425" y="5981700"/>
          <a:ext cx="112553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02" name="Equation" r:id="rId6" imgW="393480" imgH="190440" progId="Equation.3">
                  <p:embed/>
                </p:oleObj>
              </mc:Choice>
              <mc:Fallback>
                <p:oleObj name="Equation" r:id="rId6" imgW="3934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425" y="5981700"/>
                        <a:ext cx="1125538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981200" y="3505200"/>
            <a:ext cx="2532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6600"/>
                </a:solidFill>
                <a:latin typeface="Courier New" pitchFamily="-111" charset="0"/>
              </a:rPr>
              <a:t>G C T G T A</a:t>
            </a:r>
            <a:endParaRPr lang="en-US" sz="2800">
              <a:solidFill>
                <a:srgbClr val="006600"/>
              </a:solidFill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981200" y="3581400"/>
            <a:ext cx="1295400" cy="381000"/>
          </a:xfrm>
          <a:prstGeom prst="rect">
            <a:avLst/>
          </a:prstGeom>
          <a:noFill/>
          <a:ln w="285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i="1">
              <a:solidFill>
                <a:srgbClr val="006600"/>
              </a:solidFill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981200" y="3962400"/>
            <a:ext cx="2532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6600"/>
                </a:solidFill>
                <a:latin typeface="Courier New" pitchFamily="-111" charset="0"/>
              </a:rPr>
              <a:t>G C T G T A</a:t>
            </a:r>
            <a:endParaRPr lang="en-US" sz="2800">
              <a:solidFill>
                <a:srgbClr val="006600"/>
              </a:solidFill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981200" y="4419600"/>
            <a:ext cx="2532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6600"/>
                </a:solidFill>
                <a:latin typeface="Courier New" pitchFamily="-111" charset="0"/>
              </a:rPr>
              <a:t>G C T G T A</a:t>
            </a:r>
            <a:endParaRPr lang="en-US" sz="2800">
              <a:solidFill>
                <a:srgbClr val="006600"/>
              </a:solidFill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981200" y="4876800"/>
            <a:ext cx="2532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6600"/>
                </a:solidFill>
                <a:latin typeface="Courier New" pitchFamily="-111" charset="0"/>
              </a:rPr>
              <a:t>G C T G T A</a:t>
            </a:r>
            <a:endParaRPr lang="en-US" sz="2800">
              <a:solidFill>
                <a:srgbClr val="006600"/>
              </a:solidFill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2438400" y="4038600"/>
            <a:ext cx="1295400" cy="381000"/>
          </a:xfrm>
          <a:prstGeom prst="rect">
            <a:avLst/>
          </a:prstGeom>
          <a:noFill/>
          <a:ln w="28575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i="1">
              <a:solidFill>
                <a:srgbClr val="006600"/>
              </a:solidFill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2819400" y="4495800"/>
            <a:ext cx="1295400" cy="381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i="1">
              <a:solidFill>
                <a:srgbClr val="006600"/>
              </a:solidFill>
            </a:endParaRP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3276600" y="4953000"/>
            <a:ext cx="1295400" cy="3810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i="1">
              <a:solidFill>
                <a:srgbClr val="006600"/>
              </a:solidFill>
            </a:endParaRPr>
          </a:p>
        </p:txBody>
      </p:sp>
      <p:sp>
        <p:nvSpPr>
          <p:cNvPr id="15" name="AutoShape 22"/>
          <p:cNvSpPr>
            <a:spLocks/>
          </p:cNvSpPr>
          <p:nvPr/>
        </p:nvSpPr>
        <p:spPr bwMode="auto">
          <a:xfrm>
            <a:off x="1752600" y="3505200"/>
            <a:ext cx="76200" cy="1676400"/>
          </a:xfrm>
          <a:prstGeom prst="leftBrace">
            <a:avLst>
              <a:gd name="adj1" fmla="val 183333"/>
              <a:gd name="adj2" fmla="val 50000"/>
            </a:avLst>
          </a:prstGeom>
          <a:noFill/>
          <a:ln w="28575">
            <a:noFill/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23"/>
          <p:cNvSpPr>
            <a:spLocks/>
          </p:cNvSpPr>
          <p:nvPr/>
        </p:nvSpPr>
        <p:spPr bwMode="auto">
          <a:xfrm>
            <a:off x="1600200" y="3576638"/>
            <a:ext cx="228600" cy="1673225"/>
          </a:xfrm>
          <a:prstGeom prst="leftBrace">
            <a:avLst>
              <a:gd name="adj1" fmla="val 60995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7" name="AutoShape 25"/>
          <p:cNvCxnSpPr>
            <a:cxnSpLocks noChangeShapeType="1"/>
          </p:cNvCxnSpPr>
          <p:nvPr/>
        </p:nvCxnSpPr>
        <p:spPr bwMode="auto">
          <a:xfrm rot="10800000">
            <a:off x="1447800" y="4419600"/>
            <a:ext cx="1981200" cy="1447800"/>
          </a:xfrm>
          <a:prstGeom prst="bentConnector3">
            <a:avLst>
              <a:gd name="adj1" fmla="val 115384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sm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7086600" y="3505200"/>
            <a:ext cx="20938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indicator random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variable</a:t>
            </a: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H="1" flipV="1">
            <a:off x="7259782" y="3068782"/>
            <a:ext cx="182130" cy="45243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5130103" y="4065588"/>
            <a:ext cx="21932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expected value at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iteration </a:t>
            </a:r>
            <a:r>
              <a:rPr lang="en-US" i="1" dirty="0">
                <a:solidFill>
                  <a:schemeClr val="tx2"/>
                </a:solidFill>
              </a:rPr>
              <a:t>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 flipH="1" flipV="1">
            <a:off x="5953195" y="3078162"/>
            <a:ext cx="150937" cy="9874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41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000" dirty="0"/>
              <a:t>The E-step: Computing </a:t>
            </a:r>
            <a:r>
              <a:rPr lang="en-US" sz="4000" i="1" dirty="0">
                <a:latin typeface="Times" pitchFamily="-111" charset="0"/>
              </a:rPr>
              <a:t>Z</a:t>
            </a:r>
            <a:r>
              <a:rPr lang="en-US" sz="4000" i="1" baseline="30000" dirty="0">
                <a:latin typeface="Times" pitchFamily="-111" charset="0"/>
              </a:rPr>
              <a:t>(t)</a:t>
            </a:r>
            <a:endParaRPr lang="en-US" sz="4000" i="1" baseline="30000" dirty="0"/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648200"/>
            <a:ext cx="7772400" cy="1143000"/>
          </a:xfrm>
        </p:spPr>
        <p:txBody>
          <a:bodyPr/>
          <a:lstStyle/>
          <a:p>
            <a:r>
              <a:rPr lang="en-US" sz="2400" dirty="0"/>
              <a:t>This comes from Bayes’ rule applied to</a:t>
            </a:r>
            <a:endParaRPr lang="en-US" sz="2400" i="1" dirty="0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280200"/>
              </p:ext>
            </p:extLst>
          </p:nvPr>
        </p:nvGraphicFramePr>
        <p:xfrm>
          <a:off x="1049338" y="2209800"/>
          <a:ext cx="6985000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40" name="Equation" r:id="rId4" imgW="2501640" imgH="660240" progId="Equation.3">
                  <p:embed/>
                </p:oleObj>
              </mc:Choice>
              <mc:Fallback>
                <p:oleObj name="Equation" r:id="rId4" imgW="2501640" imgH="660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2209800"/>
                        <a:ext cx="6985000" cy="184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685800" y="1524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To estimate the starting positions in </a:t>
            </a:r>
            <a:r>
              <a:rPr lang="en-US" sz="2400" i="1" dirty="0">
                <a:latin typeface="Times" pitchFamily="-111" charset="0"/>
              </a:rPr>
              <a:t>Z</a:t>
            </a:r>
            <a:r>
              <a:rPr lang="en-US" sz="2400" dirty="0"/>
              <a:t> at step </a:t>
            </a:r>
            <a:r>
              <a:rPr lang="en-US" sz="2400" i="1" dirty="0">
                <a:latin typeface="Times" pitchFamily="-111" charset="0"/>
              </a:rPr>
              <a:t>t</a:t>
            </a:r>
            <a:endParaRPr lang="en-US" sz="2400" i="1" dirty="0"/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281276"/>
              </p:ext>
            </p:extLst>
          </p:nvPr>
        </p:nvGraphicFramePr>
        <p:xfrm>
          <a:off x="2935288" y="5356225"/>
          <a:ext cx="357822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41" name="Equation" r:id="rId6" imgW="1282680" imgH="253800" progId="Equation.3">
                  <p:embed/>
                </p:oleObj>
              </mc:Choice>
              <mc:Fallback>
                <p:oleObj name="Equation" r:id="rId6" imgW="128268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288" y="5356225"/>
                        <a:ext cx="3578225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685800" y="1676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Assume that it is equally likely that the motif will start in any position</a:t>
            </a:r>
            <a:endParaRPr lang="en-US" sz="2400" i="1" dirty="0"/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85201"/>
              </p:ext>
            </p:extLst>
          </p:nvPr>
        </p:nvGraphicFramePr>
        <p:xfrm>
          <a:off x="1112838" y="3962400"/>
          <a:ext cx="6983412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20" name="Equation" r:id="rId4" imgW="2501640" imgH="660240" progId="Equation.3">
                  <p:embed/>
                </p:oleObj>
              </mc:Choice>
              <mc:Fallback>
                <p:oleObj name="Equation" r:id="rId4" imgW="2501640" imgH="660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838" y="3962400"/>
                        <a:ext cx="6983412" cy="184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943600" y="3979862"/>
            <a:ext cx="2133600" cy="1371600"/>
            <a:chOff x="3504" y="1920"/>
            <a:chExt cx="1344" cy="864"/>
          </a:xfrm>
        </p:grpSpPr>
        <p:grpSp>
          <p:nvGrpSpPr>
            <p:cNvPr id="46086" name="Group 5"/>
            <p:cNvGrpSpPr>
              <a:grpSpLocks/>
            </p:cNvGrpSpPr>
            <p:nvPr/>
          </p:nvGrpSpPr>
          <p:grpSpPr bwMode="auto">
            <a:xfrm>
              <a:off x="3504" y="1920"/>
              <a:ext cx="1152" cy="288"/>
              <a:chOff x="3984" y="1920"/>
              <a:chExt cx="1584" cy="528"/>
            </a:xfrm>
          </p:grpSpPr>
          <p:sp>
            <p:nvSpPr>
              <p:cNvPr id="46090" name="Line 6"/>
              <p:cNvSpPr>
                <a:spLocks noChangeShapeType="1"/>
              </p:cNvSpPr>
              <p:nvPr/>
            </p:nvSpPr>
            <p:spPr bwMode="auto">
              <a:xfrm>
                <a:off x="3984" y="2016"/>
                <a:ext cx="1584" cy="432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91" name="Line 7"/>
              <p:cNvSpPr>
                <a:spLocks noChangeShapeType="1"/>
              </p:cNvSpPr>
              <p:nvPr/>
            </p:nvSpPr>
            <p:spPr bwMode="auto">
              <a:xfrm flipV="1">
                <a:off x="4032" y="1920"/>
                <a:ext cx="1440" cy="528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6087" name="Group 13"/>
            <p:cNvGrpSpPr>
              <a:grpSpLocks/>
            </p:cNvGrpSpPr>
            <p:nvPr/>
          </p:nvGrpSpPr>
          <p:grpSpPr bwMode="auto">
            <a:xfrm>
              <a:off x="3696" y="2496"/>
              <a:ext cx="1152" cy="288"/>
              <a:chOff x="3984" y="1920"/>
              <a:chExt cx="1584" cy="528"/>
            </a:xfrm>
          </p:grpSpPr>
          <p:sp>
            <p:nvSpPr>
              <p:cNvPr id="46088" name="Line 14"/>
              <p:cNvSpPr>
                <a:spLocks noChangeShapeType="1"/>
              </p:cNvSpPr>
              <p:nvPr/>
            </p:nvSpPr>
            <p:spPr bwMode="auto">
              <a:xfrm>
                <a:off x="3984" y="2016"/>
                <a:ext cx="1584" cy="432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89" name="Line 15"/>
              <p:cNvSpPr>
                <a:spLocks noChangeShapeType="1"/>
              </p:cNvSpPr>
              <p:nvPr/>
            </p:nvSpPr>
            <p:spPr bwMode="auto">
              <a:xfrm flipV="1">
                <a:off x="4032" y="1920"/>
                <a:ext cx="1440" cy="528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641843"/>
              </p:ext>
            </p:extLst>
          </p:nvPr>
        </p:nvGraphicFramePr>
        <p:xfrm>
          <a:off x="3233738" y="2743200"/>
          <a:ext cx="2632075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21" name="Equation" r:id="rId6" imgW="914400" imgH="241200" progId="Equation.3">
                  <p:embed/>
                </p:oleObj>
              </mc:Choice>
              <mc:Fallback>
                <p:oleObj name="Equation" r:id="rId6" imgW="9144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33738" y="2743200"/>
                        <a:ext cx="2632075" cy="693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000" dirty="0"/>
              <a:t>The E-step: Computing </a:t>
            </a:r>
            <a:r>
              <a:rPr lang="en-US" sz="4000" i="1" dirty="0">
                <a:latin typeface="Times" pitchFamily="-111" charset="0"/>
              </a:rPr>
              <a:t>Z</a:t>
            </a:r>
            <a:r>
              <a:rPr lang="en-US" sz="4000" i="1" baseline="30000" dirty="0">
                <a:latin typeface="Times" pitchFamily="-111" charset="0"/>
              </a:rPr>
              <a:t>(t)</a:t>
            </a:r>
            <a:endParaRPr lang="en-US" sz="4000" i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914400"/>
          </a:xfrm>
        </p:spPr>
        <p:txBody>
          <a:bodyPr/>
          <a:lstStyle/>
          <a:p>
            <a:r>
              <a:rPr lang="en-US" sz="4000" dirty="0"/>
              <a:t>Example: Computing </a:t>
            </a:r>
            <a:r>
              <a:rPr lang="en-US" sz="4000" i="1" dirty="0">
                <a:latin typeface="Times" pitchFamily="-111" charset="0"/>
              </a:rPr>
              <a:t>Z</a:t>
            </a:r>
            <a:r>
              <a:rPr lang="en-US" sz="4000" i="1" baseline="30000" dirty="0">
                <a:latin typeface="Times" pitchFamily="-111" charset="0"/>
              </a:rPr>
              <a:t>(t)</a:t>
            </a:r>
            <a:endParaRPr lang="en-US" sz="4000" i="1" dirty="0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154243"/>
              </p:ext>
            </p:extLst>
          </p:nvPr>
        </p:nvGraphicFramePr>
        <p:xfrm>
          <a:off x="-20638" y="3797300"/>
          <a:ext cx="89773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30" name="Equation" r:id="rId4" imgW="4190760" imgH="253800" progId="Equation.3">
                  <p:embed/>
                </p:oleObj>
              </mc:Choice>
              <mc:Fallback>
                <p:oleObj name="Equation" r:id="rId4" imgW="419076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0638" y="3797300"/>
                        <a:ext cx="8977313" cy="5429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219102"/>
              </p:ext>
            </p:extLst>
          </p:nvPr>
        </p:nvGraphicFramePr>
        <p:xfrm>
          <a:off x="-7938" y="4268788"/>
          <a:ext cx="8931276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31" name="Equation" r:id="rId6" imgW="4241520" imgH="253800" progId="Equation.3">
                  <p:embed/>
                </p:oleObj>
              </mc:Choice>
              <mc:Fallback>
                <p:oleObj name="Equation" r:id="rId6" imgW="424152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938" y="4268788"/>
                        <a:ext cx="8931276" cy="5349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6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85800" y="5562600"/>
            <a:ext cx="7772400" cy="838200"/>
          </a:xfrm>
        </p:spPr>
        <p:txBody>
          <a:bodyPr/>
          <a:lstStyle/>
          <a:p>
            <a:r>
              <a:rPr lang="en-US" sz="2400" dirty="0"/>
              <a:t>Then normalize so that</a:t>
            </a:r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755371"/>
              </p:ext>
            </p:extLst>
          </p:nvPr>
        </p:nvGraphicFramePr>
        <p:xfrm>
          <a:off x="4503738" y="5408613"/>
          <a:ext cx="1935162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32" name="Equation" r:id="rId8" imgW="761760" imgH="444240" progId="Equation.3">
                  <p:embed/>
                </p:oleObj>
              </mc:Choice>
              <mc:Fallback>
                <p:oleObj name="Equation" r:id="rId8" imgW="761760" imgH="4442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738" y="5408613"/>
                        <a:ext cx="1935162" cy="1127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7" name="Text Box 13"/>
          <p:cNvSpPr txBox="1">
            <a:spLocks noChangeArrowheads="1"/>
          </p:cNvSpPr>
          <p:nvPr/>
        </p:nvSpPr>
        <p:spPr bwMode="auto">
          <a:xfrm rot="5400000">
            <a:off x="2967832" y="4734719"/>
            <a:ext cx="692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800" dirty="0"/>
              <a:t>...</a:t>
            </a:r>
          </a:p>
        </p:txBody>
      </p:sp>
      <p:grpSp>
        <p:nvGrpSpPr>
          <p:cNvPr id="48138" name="Group 24"/>
          <p:cNvGrpSpPr>
            <a:grpSpLocks/>
          </p:cNvGrpSpPr>
          <p:nvPr/>
        </p:nvGrpSpPr>
        <p:grpSpPr bwMode="auto">
          <a:xfrm>
            <a:off x="927101" y="1752600"/>
            <a:ext cx="6540501" cy="1917700"/>
            <a:chOff x="584" y="1248"/>
            <a:chExt cx="4120" cy="1208"/>
          </a:xfrm>
        </p:grpSpPr>
        <p:sp>
          <p:nvSpPr>
            <p:cNvPr id="48141" name="Text Box 16"/>
            <p:cNvSpPr txBox="1">
              <a:spLocks noChangeArrowheads="1"/>
            </p:cNvSpPr>
            <p:nvPr/>
          </p:nvSpPr>
          <p:spPr bwMode="auto">
            <a:xfrm>
              <a:off x="1344" y="1248"/>
              <a:ext cx="3360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rgbClr val="006600"/>
                  </a:solidFill>
                  <a:latin typeface="Courier New" pitchFamily="-111" charset="0"/>
                </a:rPr>
                <a:t>      0     1    2    3</a:t>
              </a:r>
            </a:p>
            <a:p>
              <a:r>
                <a:rPr lang="en-US" sz="2400" b="1">
                  <a:solidFill>
                    <a:srgbClr val="006600"/>
                  </a:solidFill>
                  <a:latin typeface="Courier New" pitchFamily="-111" charset="0"/>
                </a:rPr>
                <a:t>A  0.25   0.1  0.5  0.2</a:t>
              </a:r>
            </a:p>
            <a:p>
              <a:r>
                <a:rPr lang="en-US" sz="2400" b="1">
                  <a:solidFill>
                    <a:srgbClr val="006600"/>
                  </a:solidFill>
                  <a:latin typeface="Courier New" pitchFamily="-111" charset="0"/>
                </a:rPr>
                <a:t>C  0.25   0.4  0.2  0.1</a:t>
              </a:r>
            </a:p>
            <a:p>
              <a:r>
                <a:rPr lang="en-US" sz="2400" b="1">
                  <a:solidFill>
                    <a:srgbClr val="006600"/>
                  </a:solidFill>
                  <a:latin typeface="Courier New" pitchFamily="-111" charset="0"/>
                </a:rPr>
                <a:t>G  0.25   0.3  0.1  0.6</a:t>
              </a:r>
            </a:p>
            <a:p>
              <a:r>
                <a:rPr lang="en-US" sz="2400" b="1">
                  <a:solidFill>
                    <a:srgbClr val="006600"/>
                  </a:solidFill>
                  <a:latin typeface="Courier New" pitchFamily="-111" charset="0"/>
                </a:rPr>
                <a:t>T  0.25   0.2  0.2  0.1</a:t>
              </a:r>
            </a:p>
          </p:txBody>
        </p:sp>
        <p:graphicFrame>
          <p:nvGraphicFramePr>
            <p:cNvPr id="4813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9312058"/>
                </p:ext>
              </p:extLst>
            </p:nvPr>
          </p:nvGraphicFramePr>
          <p:xfrm>
            <a:off x="584" y="1767"/>
            <a:ext cx="848" cy="4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633" name="Equation" r:id="rId10" imgW="469800" imgH="228600" progId="Equation.3">
                    <p:embed/>
                  </p:oleObj>
                </mc:Choice>
                <mc:Fallback>
                  <p:oleObj name="Equation" r:id="rId10" imgW="469800" imgH="2286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" y="1767"/>
                          <a:ext cx="848" cy="4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8139" name="Group 23"/>
          <p:cNvGrpSpPr>
            <a:grpSpLocks/>
          </p:cNvGrpSpPr>
          <p:nvPr/>
        </p:nvGrpSpPr>
        <p:grpSpPr bwMode="auto">
          <a:xfrm>
            <a:off x="1143000" y="1143000"/>
            <a:ext cx="3773488" cy="530225"/>
            <a:chOff x="768" y="768"/>
            <a:chExt cx="2377" cy="334"/>
          </a:xfrm>
        </p:grpSpPr>
        <p:sp>
          <p:nvSpPr>
            <p:cNvPr id="48140" name="Text Box 19"/>
            <p:cNvSpPr txBox="1">
              <a:spLocks noChangeArrowheads="1"/>
            </p:cNvSpPr>
            <p:nvPr/>
          </p:nvSpPr>
          <p:spPr bwMode="auto">
            <a:xfrm>
              <a:off x="1282" y="772"/>
              <a:ext cx="186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rgbClr val="006600"/>
                  </a:solidFill>
                  <a:latin typeface="Courier New" pitchFamily="-111" charset="0"/>
                </a:rPr>
                <a:t>G C T G T A G</a:t>
              </a:r>
              <a:endParaRPr lang="en-US" sz="2800">
                <a:solidFill>
                  <a:srgbClr val="006600"/>
                </a:solidFill>
              </a:endParaRPr>
            </a:p>
          </p:txBody>
        </p:sp>
        <p:graphicFrame>
          <p:nvGraphicFramePr>
            <p:cNvPr id="4813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2340511"/>
                </p:ext>
              </p:extLst>
            </p:nvPr>
          </p:nvGraphicFramePr>
          <p:xfrm>
            <a:off x="768" y="768"/>
            <a:ext cx="480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634" name="Equation" r:id="rId12" imgW="330120" imgH="228600" progId="Equation.3">
                    <p:embed/>
                  </p:oleObj>
                </mc:Choice>
                <mc:Fallback>
                  <p:oleObj name="Equation" r:id="rId12" imgW="330120" imgH="2286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768"/>
                          <a:ext cx="480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990600"/>
          </a:xfrm>
        </p:spPr>
        <p:txBody>
          <a:bodyPr/>
          <a:lstStyle/>
          <a:p>
            <a:r>
              <a:rPr lang="en-US" sz="4000"/>
              <a:t>The M-step: Estimating </a:t>
            </a:r>
            <a:r>
              <a:rPr lang="en-US" sz="4000" i="1">
                <a:latin typeface="Times" pitchFamily="-111" charset="0"/>
              </a:rPr>
              <a:t>p</a:t>
            </a:r>
            <a:endParaRPr lang="en-US" sz="4000" i="1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188075" y="2573338"/>
            <a:ext cx="1851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pseudo-counts</a:t>
            </a:r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 flipH="1" flipV="1">
            <a:off x="4740275" y="2271713"/>
            <a:ext cx="144780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 flipH="1">
            <a:off x="5197475" y="2805113"/>
            <a:ext cx="990600" cy="76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82000" cy="4114800"/>
          </a:xfrm>
        </p:spPr>
        <p:txBody>
          <a:bodyPr/>
          <a:lstStyle/>
          <a:p>
            <a:r>
              <a:rPr lang="en-US" sz="2400" dirty="0"/>
              <a:t>Recall         represents the probability of character </a:t>
            </a:r>
            <a:r>
              <a:rPr lang="en-US" sz="2400" i="1" dirty="0">
                <a:latin typeface="Times" pitchFamily="-111" charset="0"/>
                <a:ea typeface="Times" pitchFamily="-111" charset="0"/>
                <a:cs typeface="Times" pitchFamily="-111" charset="0"/>
              </a:rPr>
              <a:t>c</a:t>
            </a:r>
            <a:r>
              <a:rPr lang="en-US" sz="2400" dirty="0"/>
              <a:t> in position </a:t>
            </a:r>
            <a:r>
              <a:rPr lang="en-US" sz="2400" i="1" dirty="0">
                <a:latin typeface="Times" pitchFamily="-111" charset="0"/>
              </a:rPr>
              <a:t>k</a:t>
            </a:r>
            <a:r>
              <a:rPr lang="en-US" sz="2400" i="1" dirty="0"/>
              <a:t> </a:t>
            </a:r>
            <a:r>
              <a:rPr lang="en-US" sz="2400" dirty="0"/>
              <a:t>; values for </a:t>
            </a:r>
            <a:r>
              <a:rPr lang="en-US" sz="2400" i="1" dirty="0">
                <a:latin typeface="Times" pitchFamily="-111" charset="0"/>
              </a:rPr>
              <a:t>k=0</a:t>
            </a:r>
            <a:r>
              <a:rPr lang="en-US" sz="2400" dirty="0"/>
              <a:t> represent the background</a:t>
            </a:r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850636"/>
              </p:ext>
            </p:extLst>
          </p:nvPr>
        </p:nvGraphicFramePr>
        <p:xfrm>
          <a:off x="1752600" y="1052513"/>
          <a:ext cx="6096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94" name="Equation" r:id="rId4" imgW="266865" imgH="241487" progId="Equation.3">
                  <p:embed/>
                </p:oleObj>
              </mc:Choice>
              <mc:Fallback>
                <p:oleObj name="Equation" r:id="rId4" imgW="266865" imgH="241487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052513"/>
                        <a:ext cx="609600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86474" y="3716338"/>
            <a:ext cx="8132039" cy="2760138"/>
            <a:chOff x="286454" y="3716338"/>
            <a:chExt cx="8132468" cy="2760138"/>
          </a:xfrm>
        </p:grpSpPr>
        <p:graphicFrame>
          <p:nvGraphicFramePr>
            <p:cNvPr id="5017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2638403"/>
                </p:ext>
              </p:extLst>
            </p:nvPr>
          </p:nvGraphicFramePr>
          <p:xfrm>
            <a:off x="1081109" y="3716338"/>
            <a:ext cx="6253493" cy="2611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495" name="Equation" r:id="rId6" imgW="2070000" imgH="863280" progId="Equation.3">
                    <p:embed/>
                  </p:oleObj>
                </mc:Choice>
                <mc:Fallback>
                  <p:oleObj name="Equation" r:id="rId6" imgW="2070000" imgH="8632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1109" y="3716338"/>
                          <a:ext cx="6253493" cy="26114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87" name="Text Box 10"/>
            <p:cNvSpPr txBox="1">
              <a:spLocks noChangeArrowheads="1"/>
            </p:cNvSpPr>
            <p:nvPr/>
          </p:nvSpPr>
          <p:spPr bwMode="auto">
            <a:xfrm>
              <a:off x="286454" y="5774801"/>
              <a:ext cx="1539875" cy="7016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total # of </a:t>
              </a:r>
              <a:r>
                <a:rPr lang="en-US" i="1" dirty="0">
                  <a:solidFill>
                    <a:schemeClr val="tx2"/>
                  </a:solidFill>
                  <a:latin typeface="Times" pitchFamily="-111" charset="0"/>
                  <a:ea typeface="Times" pitchFamily="-111" charset="0"/>
                  <a:cs typeface="Times" pitchFamily="-111" charset="0"/>
                </a:rPr>
                <a:t>c</a:t>
              </a:r>
              <a:r>
                <a:rPr lang="en-US" dirty="0">
                  <a:solidFill>
                    <a:schemeClr val="tx2"/>
                  </a:solidFill>
                </a:rPr>
                <a:t>’s</a:t>
              </a:r>
            </a:p>
            <a:p>
              <a:r>
                <a:rPr lang="en-US" dirty="0">
                  <a:solidFill>
                    <a:schemeClr val="tx2"/>
                  </a:solidFill>
                </a:rPr>
                <a:t>in data set</a:t>
              </a:r>
            </a:p>
          </p:txBody>
        </p:sp>
        <p:sp>
          <p:nvSpPr>
            <p:cNvPr id="50188" name="Line 13"/>
            <p:cNvSpPr>
              <a:spLocks noChangeShapeType="1"/>
            </p:cNvSpPr>
            <p:nvPr/>
          </p:nvSpPr>
          <p:spPr bwMode="auto">
            <a:xfrm flipV="1">
              <a:off x="1734251" y="5854176"/>
              <a:ext cx="838200" cy="3048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89" name="Text Box 10"/>
            <p:cNvSpPr txBox="1">
              <a:spLocks noChangeArrowheads="1"/>
            </p:cNvSpPr>
            <p:nvPr/>
          </p:nvSpPr>
          <p:spPr bwMode="auto">
            <a:xfrm>
              <a:off x="6096000" y="4549914"/>
              <a:ext cx="2322922" cy="70788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sum over positions</a:t>
              </a:r>
            </a:p>
            <a:p>
              <a:r>
                <a:rPr lang="en-US" dirty="0">
                  <a:solidFill>
                    <a:schemeClr val="tx2"/>
                  </a:solidFill>
                </a:rPr>
                <a:t>where </a:t>
              </a:r>
              <a:r>
                <a:rPr lang="en-US" i="1" dirty="0">
                  <a:solidFill>
                    <a:schemeClr val="tx2"/>
                  </a:solidFill>
                  <a:latin typeface="Times" pitchFamily="-111" charset="0"/>
                  <a:ea typeface="Times" pitchFamily="-111" charset="0"/>
                  <a:cs typeface="Times" pitchFamily="-111" charset="0"/>
                </a:rPr>
                <a:t>c</a:t>
              </a:r>
              <a:r>
                <a:rPr lang="en-US" dirty="0">
                  <a:solidFill>
                    <a:schemeClr val="tx2"/>
                  </a:solidFill>
                </a:rPr>
                <a:t> appears</a:t>
              </a:r>
            </a:p>
          </p:txBody>
        </p:sp>
        <p:sp>
          <p:nvSpPr>
            <p:cNvPr id="50190" name="Line 13"/>
            <p:cNvSpPr>
              <a:spLocks noChangeShapeType="1"/>
            </p:cNvSpPr>
            <p:nvPr/>
          </p:nvSpPr>
          <p:spPr bwMode="auto">
            <a:xfrm flipH="1" flipV="1">
              <a:off x="4740490" y="4692651"/>
              <a:ext cx="1355511" cy="260349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01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29585"/>
              </p:ext>
            </p:extLst>
          </p:nvPr>
        </p:nvGraphicFramePr>
        <p:xfrm>
          <a:off x="914400" y="1930400"/>
          <a:ext cx="4310062" cy="161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96" name="Equation" r:id="rId8" imgW="1523880" imgH="571320" progId="Equation.3">
                  <p:embed/>
                </p:oleObj>
              </mc:Choice>
              <mc:Fallback>
                <p:oleObj name="Equation" r:id="rId8" imgW="1523880" imgH="5713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30400"/>
                        <a:ext cx="4310062" cy="161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1143000"/>
          </a:xfrm>
        </p:spPr>
        <p:txBody>
          <a:bodyPr/>
          <a:lstStyle/>
          <a:p>
            <a:r>
              <a:rPr lang="en-US" sz="4000"/>
              <a:t>Example: Estimating </a:t>
            </a:r>
            <a:r>
              <a:rPr lang="en-US" sz="4000" i="1">
                <a:latin typeface="Times" pitchFamily="-111" charset="0"/>
              </a:rPr>
              <a:t>p</a:t>
            </a:r>
            <a:endParaRPr lang="en-US" sz="4000" i="1"/>
          </a:p>
        </p:txBody>
      </p:sp>
      <p:sp>
        <p:nvSpPr>
          <p:cNvPr id="52233" name="Text Box 3"/>
          <p:cNvSpPr txBox="1">
            <a:spLocks noChangeArrowheads="1"/>
          </p:cNvSpPr>
          <p:nvPr/>
        </p:nvSpPr>
        <p:spPr bwMode="auto">
          <a:xfrm>
            <a:off x="1295400" y="1905000"/>
            <a:ext cx="2867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Courier New" pitchFamily="-111" charset="0"/>
              </a:rPr>
              <a:t>A G G C A G</a:t>
            </a:r>
            <a:endParaRPr lang="en-US" sz="3200">
              <a:solidFill>
                <a:srgbClr val="006600"/>
              </a:solidFill>
            </a:endParaRPr>
          </a:p>
        </p:txBody>
      </p:sp>
      <p:sp>
        <p:nvSpPr>
          <p:cNvPr id="52234" name="Text Box 4"/>
          <p:cNvSpPr txBox="1">
            <a:spLocks noChangeArrowheads="1"/>
          </p:cNvSpPr>
          <p:nvPr/>
        </p:nvSpPr>
        <p:spPr bwMode="auto">
          <a:xfrm>
            <a:off x="1295400" y="914400"/>
            <a:ext cx="2867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Courier New" pitchFamily="-111" charset="0"/>
              </a:rPr>
              <a:t>A C A G C A</a:t>
            </a:r>
            <a:endParaRPr lang="en-US" sz="3200">
              <a:solidFill>
                <a:srgbClr val="006600"/>
              </a:solidFill>
            </a:endParaRPr>
          </a:p>
        </p:txBody>
      </p:sp>
      <p:sp>
        <p:nvSpPr>
          <p:cNvPr id="52235" name="Text Box 5"/>
          <p:cNvSpPr txBox="1">
            <a:spLocks noChangeArrowheads="1"/>
          </p:cNvSpPr>
          <p:nvPr/>
        </p:nvSpPr>
        <p:spPr bwMode="auto">
          <a:xfrm>
            <a:off x="1295400" y="2951163"/>
            <a:ext cx="3429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Courier New" pitchFamily="-111" charset="0"/>
              </a:rPr>
              <a:t>T C A G T C</a:t>
            </a:r>
            <a:endParaRPr lang="en-US" sz="3200">
              <a:solidFill>
                <a:srgbClr val="006600"/>
              </a:solidFill>
            </a:endParaRP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32694"/>
              </p:ext>
            </p:extLst>
          </p:nvPr>
        </p:nvGraphicFramePr>
        <p:xfrm>
          <a:off x="847725" y="1371600"/>
          <a:ext cx="69246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09" name="Equation" r:id="rId4" imgW="3022560" imgH="228600" progId="Equation.3">
                  <p:embed/>
                </p:oleObj>
              </mc:Choice>
              <mc:Fallback>
                <p:oleObj name="Equation" r:id="rId4" imgW="302256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" y="1371600"/>
                        <a:ext cx="692467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075614"/>
              </p:ext>
            </p:extLst>
          </p:nvPr>
        </p:nvGraphicFramePr>
        <p:xfrm>
          <a:off x="835025" y="2362200"/>
          <a:ext cx="7094538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10" name="Equation" r:id="rId6" imgW="3098520" imgH="228600" progId="Equation.3">
                  <p:embed/>
                </p:oleObj>
              </mc:Choice>
              <mc:Fallback>
                <p:oleObj name="Equation" r:id="rId6" imgW="309852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2362200"/>
                        <a:ext cx="7094538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113750"/>
              </p:ext>
            </p:extLst>
          </p:nvPr>
        </p:nvGraphicFramePr>
        <p:xfrm>
          <a:off x="862013" y="3408363"/>
          <a:ext cx="704056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11" name="Equation" r:id="rId8" imgW="3073320" imgH="228600" progId="Equation.3">
                  <p:embed/>
                </p:oleObj>
              </mc:Choice>
              <mc:Fallback>
                <p:oleObj name="Equation" r:id="rId8" imgW="307332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3408363"/>
                        <a:ext cx="7040562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054074"/>
              </p:ext>
            </p:extLst>
          </p:nvPr>
        </p:nvGraphicFramePr>
        <p:xfrm>
          <a:off x="1006475" y="4065588"/>
          <a:ext cx="6072188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12" name="Equation" r:id="rId10" imgW="2717640" imgH="444240" progId="Equation.3">
                  <p:embed/>
                </p:oleObj>
              </mc:Choice>
              <mc:Fallback>
                <p:oleObj name="Equation" r:id="rId10" imgW="2717640" imgH="4442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75" y="4065588"/>
                        <a:ext cx="6072188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356045"/>
              </p:ext>
            </p:extLst>
          </p:nvPr>
        </p:nvGraphicFramePr>
        <p:xfrm>
          <a:off x="1062038" y="5297488"/>
          <a:ext cx="6100762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13" name="Equation" r:id="rId12" imgW="2730240" imgH="444240" progId="Equation.3">
                  <p:embed/>
                </p:oleObj>
              </mc:Choice>
              <mc:Fallback>
                <p:oleObj name="Equation" r:id="rId12" imgW="2730240" imgH="4442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038" y="5297488"/>
                        <a:ext cx="6100762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000"/>
              <a:t>The ZOOPS Model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The approach as we’ve outlined it, assumes that each sequence has exactly </a:t>
            </a:r>
            <a:r>
              <a:rPr lang="en-US" sz="2400" u="sng" dirty="0"/>
              <a:t>o</a:t>
            </a:r>
            <a:r>
              <a:rPr lang="en-US" sz="2400" dirty="0"/>
              <a:t>ne motif </a:t>
            </a:r>
            <a:r>
              <a:rPr lang="en-US" sz="2400" u="sng" dirty="0"/>
              <a:t>o</a:t>
            </a:r>
            <a:r>
              <a:rPr lang="en-US" sz="2400" dirty="0"/>
              <a:t>ccurrence </a:t>
            </a:r>
            <a:r>
              <a:rPr lang="en-US" sz="2400" u="sng" dirty="0"/>
              <a:t>p</a:t>
            </a:r>
            <a:r>
              <a:rPr lang="en-US" sz="2400" dirty="0"/>
              <a:t>er </a:t>
            </a:r>
            <a:r>
              <a:rPr lang="en-US" sz="2400" u="sng" dirty="0"/>
              <a:t>s</a:t>
            </a:r>
            <a:r>
              <a:rPr lang="en-US" sz="2400" dirty="0"/>
              <a:t>equence; this is the OOPS model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The ZOOPS model assumes </a:t>
            </a:r>
            <a:r>
              <a:rPr lang="en-US" sz="2400" i="1" u="sng" dirty="0"/>
              <a:t>z</a:t>
            </a:r>
            <a:r>
              <a:rPr lang="en-US" sz="2400" i="1" dirty="0"/>
              <a:t>ero or </a:t>
            </a:r>
            <a:r>
              <a:rPr lang="en-US" sz="2400" i="1" u="sng" dirty="0"/>
              <a:t>o</a:t>
            </a:r>
            <a:r>
              <a:rPr lang="en-US" sz="2400" i="1" dirty="0"/>
              <a:t>ne</a:t>
            </a:r>
            <a:r>
              <a:rPr lang="en-US" sz="2400" dirty="0"/>
              <a:t> </a:t>
            </a:r>
            <a:r>
              <a:rPr lang="en-US" sz="2400" u="sng" dirty="0"/>
              <a:t>o</a:t>
            </a:r>
            <a:r>
              <a:rPr lang="en-US" sz="2400" dirty="0"/>
              <a:t>ccurrences </a:t>
            </a:r>
            <a:r>
              <a:rPr lang="en-US" sz="2400" u="sng" dirty="0"/>
              <a:t>p</a:t>
            </a:r>
            <a:r>
              <a:rPr lang="en-US" sz="2400" dirty="0"/>
              <a:t>er </a:t>
            </a:r>
            <a:r>
              <a:rPr lang="en-US" sz="2400" u="sng" dirty="0"/>
              <a:t>s</a:t>
            </a:r>
            <a:r>
              <a:rPr lang="en-US" sz="2400" dirty="0"/>
              <a:t>equence</a:t>
            </a:r>
          </a:p>
        </p:txBody>
      </p:sp>
      <p:grpSp>
        <p:nvGrpSpPr>
          <p:cNvPr id="54276" name="Group 21"/>
          <p:cNvGrpSpPr>
            <a:grpSpLocks/>
          </p:cNvGrpSpPr>
          <p:nvPr/>
        </p:nvGrpSpPr>
        <p:grpSpPr bwMode="auto">
          <a:xfrm>
            <a:off x="2971800" y="3657600"/>
            <a:ext cx="2590800" cy="152400"/>
            <a:chOff x="1872" y="2304"/>
            <a:chExt cx="1632" cy="96"/>
          </a:xfrm>
        </p:grpSpPr>
        <p:sp>
          <p:nvSpPr>
            <p:cNvPr id="54291" name="Line 7"/>
            <p:cNvSpPr>
              <a:spLocks noChangeShapeType="1"/>
            </p:cNvSpPr>
            <p:nvPr/>
          </p:nvSpPr>
          <p:spPr bwMode="auto">
            <a:xfrm>
              <a:off x="1872" y="2352"/>
              <a:ext cx="163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2" name="Rectangle 8"/>
            <p:cNvSpPr>
              <a:spLocks noChangeArrowheads="1"/>
            </p:cNvSpPr>
            <p:nvPr/>
          </p:nvSpPr>
          <p:spPr bwMode="auto">
            <a:xfrm>
              <a:off x="2832" y="2304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277" name="Group 22"/>
          <p:cNvGrpSpPr>
            <a:grpSpLocks/>
          </p:cNvGrpSpPr>
          <p:nvPr/>
        </p:nvGrpSpPr>
        <p:grpSpPr bwMode="auto">
          <a:xfrm>
            <a:off x="2971800" y="4114800"/>
            <a:ext cx="2590800" cy="152400"/>
            <a:chOff x="1872" y="2544"/>
            <a:chExt cx="1632" cy="96"/>
          </a:xfrm>
        </p:grpSpPr>
        <p:sp>
          <p:nvSpPr>
            <p:cNvPr id="54289" name="Line 9"/>
            <p:cNvSpPr>
              <a:spLocks noChangeShapeType="1"/>
            </p:cNvSpPr>
            <p:nvPr/>
          </p:nvSpPr>
          <p:spPr bwMode="auto">
            <a:xfrm>
              <a:off x="1872" y="2576"/>
              <a:ext cx="163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0" name="Rectangle 10"/>
            <p:cNvSpPr>
              <a:spLocks noChangeArrowheads="1"/>
            </p:cNvSpPr>
            <p:nvPr/>
          </p:nvSpPr>
          <p:spPr bwMode="auto">
            <a:xfrm>
              <a:off x="2448" y="2544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278" name="Group 23"/>
          <p:cNvGrpSpPr>
            <a:grpSpLocks/>
          </p:cNvGrpSpPr>
          <p:nvPr/>
        </p:nvGrpSpPr>
        <p:grpSpPr bwMode="auto">
          <a:xfrm>
            <a:off x="2971800" y="4572000"/>
            <a:ext cx="2667000" cy="152400"/>
            <a:chOff x="1872" y="2736"/>
            <a:chExt cx="1680" cy="96"/>
          </a:xfrm>
        </p:grpSpPr>
        <p:sp>
          <p:nvSpPr>
            <p:cNvPr id="54287" name="Line 11"/>
            <p:cNvSpPr>
              <a:spLocks noChangeShapeType="1"/>
            </p:cNvSpPr>
            <p:nvPr/>
          </p:nvSpPr>
          <p:spPr bwMode="auto">
            <a:xfrm>
              <a:off x="1872" y="2784"/>
              <a:ext cx="1680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8" name="Rectangle 12"/>
            <p:cNvSpPr>
              <a:spLocks noChangeArrowheads="1"/>
            </p:cNvSpPr>
            <p:nvPr/>
          </p:nvSpPr>
          <p:spPr bwMode="auto">
            <a:xfrm>
              <a:off x="2064" y="2736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279" name="Line 13"/>
          <p:cNvSpPr>
            <a:spLocks noChangeShapeType="1"/>
          </p:cNvSpPr>
          <p:nvPr/>
        </p:nvSpPr>
        <p:spPr bwMode="auto">
          <a:xfrm>
            <a:off x="2971800" y="5029200"/>
            <a:ext cx="22098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4280" name="Group 24"/>
          <p:cNvGrpSpPr>
            <a:grpSpLocks/>
          </p:cNvGrpSpPr>
          <p:nvPr/>
        </p:nvGrpSpPr>
        <p:grpSpPr bwMode="auto">
          <a:xfrm>
            <a:off x="2971800" y="5334000"/>
            <a:ext cx="2362200" cy="152400"/>
            <a:chOff x="1872" y="3216"/>
            <a:chExt cx="1488" cy="96"/>
          </a:xfrm>
        </p:grpSpPr>
        <p:sp>
          <p:nvSpPr>
            <p:cNvPr id="54285" name="Line 15"/>
            <p:cNvSpPr>
              <a:spLocks noChangeShapeType="1"/>
            </p:cNvSpPr>
            <p:nvPr/>
          </p:nvSpPr>
          <p:spPr bwMode="auto">
            <a:xfrm>
              <a:off x="1872" y="3264"/>
              <a:ext cx="148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6" name="Rectangle 16"/>
            <p:cNvSpPr>
              <a:spLocks noChangeArrowheads="1"/>
            </p:cNvSpPr>
            <p:nvPr/>
          </p:nvSpPr>
          <p:spPr bwMode="auto">
            <a:xfrm>
              <a:off x="2112" y="3216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281" name="Line 17"/>
          <p:cNvSpPr>
            <a:spLocks noChangeShapeType="1"/>
          </p:cNvSpPr>
          <p:nvPr/>
        </p:nvSpPr>
        <p:spPr bwMode="auto">
          <a:xfrm>
            <a:off x="2971800" y="5791200"/>
            <a:ext cx="2057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4282" name="Group 25"/>
          <p:cNvGrpSpPr>
            <a:grpSpLocks/>
          </p:cNvGrpSpPr>
          <p:nvPr/>
        </p:nvGrpSpPr>
        <p:grpSpPr bwMode="auto">
          <a:xfrm>
            <a:off x="2971800" y="6096000"/>
            <a:ext cx="3124200" cy="152400"/>
            <a:chOff x="1872" y="3648"/>
            <a:chExt cx="1968" cy="96"/>
          </a:xfrm>
        </p:grpSpPr>
        <p:sp>
          <p:nvSpPr>
            <p:cNvPr id="54283" name="Line 19"/>
            <p:cNvSpPr>
              <a:spLocks noChangeShapeType="1"/>
            </p:cNvSpPr>
            <p:nvPr/>
          </p:nvSpPr>
          <p:spPr bwMode="auto">
            <a:xfrm>
              <a:off x="1872" y="3696"/>
              <a:ext cx="196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4" name="Rectangle 20"/>
            <p:cNvSpPr>
              <a:spLocks noChangeArrowheads="1"/>
            </p:cNvSpPr>
            <p:nvPr/>
          </p:nvSpPr>
          <p:spPr bwMode="auto">
            <a:xfrm>
              <a:off x="3072" y="3648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r>
              <a:rPr lang="en-US" sz="4000"/>
              <a:t>E-step in the ZOOPS Model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1295400"/>
          </a:xfrm>
        </p:spPr>
        <p:txBody>
          <a:bodyPr/>
          <a:lstStyle/>
          <a:p>
            <a:r>
              <a:rPr lang="en-US" sz="2400" dirty="0"/>
              <a:t>We need to consider another alternative: the </a:t>
            </a:r>
            <a:r>
              <a:rPr lang="en-US" sz="2400" i="1" dirty="0" err="1">
                <a:latin typeface="Times" pitchFamily="-111" charset="0"/>
              </a:rPr>
              <a:t>i</a:t>
            </a:r>
            <a:r>
              <a:rPr lang="en-US" sz="2400" dirty="0" err="1"/>
              <a:t>th</a:t>
            </a:r>
            <a:r>
              <a:rPr lang="en-US" sz="2400" dirty="0"/>
              <a:t> sequence doesn’t contain the motif</a:t>
            </a:r>
          </a:p>
          <a:p>
            <a:r>
              <a:rPr lang="en-US" sz="2400" dirty="0"/>
              <a:t>We add another parameter (and its relative)</a:t>
            </a: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851272"/>
              </p:ext>
            </p:extLst>
          </p:nvPr>
        </p:nvGraphicFramePr>
        <p:xfrm>
          <a:off x="431800" y="3962400"/>
          <a:ext cx="3154363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4" name="Equation" r:id="rId4" imgW="1257120" imgH="419040" progId="Equation.3">
                  <p:embed/>
                </p:oleObj>
              </mc:Choice>
              <mc:Fallback>
                <p:oleObj name="Equation" r:id="rId4" imgW="125712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3962400"/>
                        <a:ext cx="3154363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341703"/>
              </p:ext>
            </p:extLst>
          </p:nvPr>
        </p:nvGraphicFramePr>
        <p:xfrm>
          <a:off x="2430463" y="3171825"/>
          <a:ext cx="3206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5" name="Equation" r:id="rId6" imgW="126720" imgH="164880" progId="Equation.3">
                  <p:embed/>
                </p:oleObj>
              </mc:Choice>
              <mc:Fallback>
                <p:oleObj name="Equation" r:id="rId6" imgW="126720" imgH="164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463" y="3171825"/>
                        <a:ext cx="320675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6" name="Rectangle 21"/>
          <p:cNvSpPr>
            <a:spLocks noChangeArrowheads="1"/>
          </p:cNvSpPr>
          <p:nvPr/>
        </p:nvSpPr>
        <p:spPr bwMode="auto">
          <a:xfrm>
            <a:off x="3962400" y="2971800"/>
            <a:ext cx="457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-111" charset="2"/>
              <a:buChar char="§"/>
            </a:pPr>
            <a:r>
              <a:rPr lang="en-US" sz="2400" dirty="0"/>
              <a:t>prior probability of a sequence containing a motif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-111" charset="2"/>
              <a:buChar char="§"/>
            </a:pPr>
            <a:r>
              <a:rPr lang="en-US" sz="2400" dirty="0"/>
              <a:t>prior probability that any position in a sequence is the start of a motif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-111" charset="2"/>
              <a:buChar char="§"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11"/>
          <p:cNvSpPr>
            <a:spLocks noChangeArrowheads="1"/>
          </p:cNvSpPr>
          <p:nvPr/>
        </p:nvSpPr>
        <p:spPr bwMode="auto">
          <a:xfrm>
            <a:off x="6099464" y="1552720"/>
            <a:ext cx="609600" cy="381000"/>
          </a:xfrm>
          <a:prstGeom prst="rect">
            <a:avLst/>
          </a:prstGeom>
          <a:solidFill>
            <a:srgbClr val="FFFF99">
              <a:alpha val="50195"/>
            </a:srgbClr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8374" name="Rectangle 12"/>
          <p:cNvSpPr>
            <a:spLocks noChangeArrowheads="1"/>
          </p:cNvSpPr>
          <p:nvPr/>
        </p:nvSpPr>
        <p:spPr bwMode="auto">
          <a:xfrm>
            <a:off x="969818" y="2286000"/>
            <a:ext cx="3962400" cy="533400"/>
          </a:xfrm>
          <a:prstGeom prst="rect">
            <a:avLst/>
          </a:prstGeom>
          <a:solidFill>
            <a:srgbClr val="FFFF99">
              <a:alpha val="50195"/>
            </a:srgbClr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5" name="Rectangle 13"/>
          <p:cNvSpPr>
            <a:spLocks noChangeArrowheads="1"/>
          </p:cNvSpPr>
          <p:nvPr/>
        </p:nvSpPr>
        <p:spPr bwMode="auto">
          <a:xfrm>
            <a:off x="8478982" y="2273300"/>
            <a:ext cx="609600" cy="457200"/>
          </a:xfrm>
          <a:prstGeom prst="rect">
            <a:avLst/>
          </a:prstGeom>
          <a:solidFill>
            <a:srgbClr val="FFFF99">
              <a:alpha val="50195"/>
            </a:srgbClr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000"/>
              <a:t>E-step in the ZOOPS Model</a:t>
            </a:r>
          </a:p>
        </p:txBody>
      </p:sp>
      <p:sp>
        <p:nvSpPr>
          <p:cNvPr id="58377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276600"/>
            <a:ext cx="7772400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 </a:t>
            </a:r>
            <a:r>
              <a:rPr lang="en-US" sz="2800" i="1" dirty="0">
                <a:solidFill>
                  <a:srgbClr val="000000"/>
                </a:solidFill>
                <a:latin typeface="Times" pitchFamily="-111" charset="0"/>
              </a:rPr>
              <a:t>Q</a:t>
            </a:r>
            <a:r>
              <a:rPr lang="en-US" sz="2800" i="1" baseline="-25000" dirty="0">
                <a:solidFill>
                  <a:srgbClr val="000000"/>
                </a:solidFill>
                <a:latin typeface="Times" pitchFamily="-111" charset="0"/>
              </a:rPr>
              <a:t>i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400" dirty="0"/>
              <a:t>is a random variable for which </a:t>
            </a:r>
            <a:r>
              <a:rPr lang="en-US" sz="2800" i="1" dirty="0">
                <a:solidFill>
                  <a:srgbClr val="000000"/>
                </a:solidFill>
                <a:latin typeface="Times" pitchFamily="-111" charset="0"/>
              </a:rPr>
              <a:t>Q</a:t>
            </a:r>
            <a:r>
              <a:rPr lang="en-US" sz="2800" i="1" baseline="-25000" dirty="0">
                <a:solidFill>
                  <a:srgbClr val="000000"/>
                </a:solidFill>
                <a:latin typeface="Times" pitchFamily="-111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Times" pitchFamily="-111" charset="0"/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 1</a:t>
            </a:r>
            <a:r>
              <a:rPr lang="en-US" sz="2400" dirty="0"/>
              <a:t> if sequence </a:t>
            </a:r>
            <a:r>
              <a:rPr lang="en-US" sz="2800" i="1" dirty="0">
                <a:solidFill>
                  <a:srgbClr val="000000"/>
                </a:solidFill>
                <a:latin typeface="Times" pitchFamily="-111" charset="0"/>
              </a:rPr>
              <a:t>X</a:t>
            </a:r>
            <a:r>
              <a:rPr lang="en-US" sz="2800" i="1" baseline="-25000" dirty="0">
                <a:solidFill>
                  <a:srgbClr val="000000"/>
                </a:solidFill>
                <a:latin typeface="Times" pitchFamily="-111" charset="0"/>
              </a:rPr>
              <a:t>i</a:t>
            </a:r>
            <a:r>
              <a:rPr lang="en-US" sz="2400" dirty="0">
                <a:latin typeface="Times" pitchFamily="-111" charset="0"/>
              </a:rPr>
              <a:t> </a:t>
            </a:r>
            <a:r>
              <a:rPr lang="en-US" sz="2400" dirty="0"/>
              <a:t>contains a motif, </a:t>
            </a:r>
            <a:r>
              <a:rPr lang="en-US" sz="2800" i="1" dirty="0">
                <a:solidFill>
                  <a:srgbClr val="000000"/>
                </a:solidFill>
                <a:latin typeface="Times" pitchFamily="-111" charset="0"/>
              </a:rPr>
              <a:t>Q</a:t>
            </a:r>
            <a:r>
              <a:rPr lang="en-US" sz="2800" i="1" baseline="-25000" dirty="0">
                <a:solidFill>
                  <a:srgbClr val="000000"/>
                </a:solidFill>
                <a:latin typeface="Times" pitchFamily="-111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Times" pitchFamily="-111" charset="0"/>
              </a:rPr>
              <a:t> = 0</a:t>
            </a:r>
            <a:r>
              <a:rPr lang="en-US" sz="2400" dirty="0"/>
              <a:t> otherwise </a:t>
            </a:r>
          </a:p>
        </p:txBody>
      </p:sp>
      <p:graphicFrame>
        <p:nvGraphicFramePr>
          <p:cNvPr id="5140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096252"/>
              </p:ext>
            </p:extLst>
          </p:nvPr>
        </p:nvGraphicFramePr>
        <p:xfrm>
          <a:off x="3941763" y="4114800"/>
          <a:ext cx="16129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02" name="Equation" r:id="rId4" imgW="736560" imgH="444240" progId="Equation.3">
                  <p:embed/>
                </p:oleObj>
              </mc:Choice>
              <mc:Fallback>
                <p:oleObj name="Equation" r:id="rId4" imgW="736560" imgH="4442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763" y="4114800"/>
                        <a:ext cx="1612900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06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944687"/>
              </p:ext>
            </p:extLst>
          </p:nvPr>
        </p:nvGraphicFramePr>
        <p:xfrm>
          <a:off x="574675" y="5486400"/>
          <a:ext cx="417353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03" name="Equation" r:id="rId6" imgW="1904760" imgH="457200" progId="Equation.3">
                  <p:embed/>
                </p:oleObj>
              </mc:Choice>
              <mc:Fallback>
                <p:oleObj name="Equation" r:id="rId6" imgW="190476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" y="5486400"/>
                        <a:ext cx="4173538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713299"/>
              </p:ext>
            </p:extLst>
          </p:nvPr>
        </p:nvGraphicFramePr>
        <p:xfrm>
          <a:off x="9525" y="1524000"/>
          <a:ext cx="9197975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04" name="Equation" r:id="rId8" imgW="4063680" imgH="660240" progId="Equation.3">
                  <p:embed/>
                </p:oleObj>
              </mc:Choice>
              <mc:Fallback>
                <p:oleObj name="Equation" r:id="rId8" imgW="4063680" imgH="660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" y="1524000"/>
                        <a:ext cx="9197975" cy="1497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31B5B-A50D-6F46-87F8-79B4D8B648C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775479"/>
              </p:ext>
            </p:extLst>
          </p:nvPr>
        </p:nvGraphicFramePr>
        <p:xfrm>
          <a:off x="5334000" y="5672138"/>
          <a:ext cx="269716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05" name="Equation" r:id="rId10" imgW="1231560" imgH="241200" progId="Equation.3">
                  <p:embed/>
                </p:oleObj>
              </mc:Choice>
              <mc:Fallback>
                <p:oleObj name="Equation" r:id="rId10" imgW="1231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672138"/>
                        <a:ext cx="2697162" cy="53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US" sz="4000"/>
              <a:t>Sequence Motifs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What is a sequence </a:t>
            </a:r>
            <a:r>
              <a:rPr lang="en-US" sz="2400" i="1" dirty="0"/>
              <a:t>motif</a:t>
            </a:r>
            <a:r>
              <a:rPr lang="en-US" sz="2400" dirty="0"/>
              <a:t> ?</a:t>
            </a:r>
            <a:endParaRPr lang="en-US" sz="2400" i="1" dirty="0"/>
          </a:p>
          <a:p>
            <a:pPr lvl="1">
              <a:lnSpc>
                <a:spcPct val="90000"/>
              </a:lnSpc>
            </a:pPr>
            <a:r>
              <a:rPr lang="en-US" sz="2400" dirty="0"/>
              <a:t>a sequence pattern of biological significance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Examples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DNA sequences corresponding to protein binding sites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protein sequences corresponding to common functions or conserved pieces of structure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r>
              <a:rPr lang="en-US" sz="4000"/>
              <a:t>M-step in the ZOOPS Model</a:t>
            </a:r>
          </a:p>
        </p:txBody>
      </p:sp>
      <p:sp>
        <p:nvSpPr>
          <p:cNvPr id="60421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772400" cy="1447800"/>
          </a:xfrm>
        </p:spPr>
        <p:txBody>
          <a:bodyPr/>
          <a:lstStyle/>
          <a:p>
            <a:r>
              <a:rPr lang="en-US" sz="2400" dirty="0"/>
              <a:t>Update </a:t>
            </a:r>
            <a:r>
              <a:rPr lang="en-US" sz="2400" i="1" dirty="0">
                <a:solidFill>
                  <a:srgbClr val="000000"/>
                </a:solidFill>
                <a:latin typeface="Times" pitchFamily="-111" charset="0"/>
              </a:rPr>
              <a:t>p</a:t>
            </a:r>
            <a:r>
              <a:rPr lang="en-US" sz="2400" dirty="0"/>
              <a:t> same as before</a:t>
            </a:r>
          </a:p>
          <a:p>
            <a:r>
              <a:rPr lang="en-US" sz="2400" dirty="0"/>
              <a:t>Update      as follows:</a:t>
            </a:r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910225"/>
              </p:ext>
            </p:extLst>
          </p:nvPr>
        </p:nvGraphicFramePr>
        <p:xfrm>
          <a:off x="2209800" y="2192338"/>
          <a:ext cx="3651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20" name="Equation" r:id="rId4" imgW="126720" imgH="164880" progId="Equation.3">
                  <p:embed/>
                </p:oleObj>
              </mc:Choice>
              <mc:Fallback>
                <p:oleObj name="Equation" r:id="rId4" imgW="126720" imgH="164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192338"/>
                        <a:ext cx="365125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781859"/>
              </p:ext>
            </p:extLst>
          </p:nvPr>
        </p:nvGraphicFramePr>
        <p:xfrm>
          <a:off x="3124200" y="2959893"/>
          <a:ext cx="3519487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21" name="Equation" r:id="rId6" imgW="1396800" imgH="431640" progId="Equation.3">
                  <p:embed/>
                </p:oleObj>
              </mc:Choice>
              <mc:Fallback>
                <p:oleObj name="Equation" r:id="rId6" imgW="139680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959893"/>
                        <a:ext cx="3519487" cy="1090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sz="4000"/>
              <a:t>Extensions to the Basic EM Approach in MEME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2362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Varying the approach (TCM model) to assume </a:t>
            </a:r>
            <a:r>
              <a:rPr lang="en-US" sz="2400" i="1" dirty="0"/>
              <a:t>zero or </a:t>
            </a:r>
            <a:r>
              <a:rPr lang="en-US" sz="2400" i="1" u="sng" dirty="0"/>
              <a:t>more</a:t>
            </a:r>
            <a:r>
              <a:rPr lang="en-US" sz="2400" u="sng" dirty="0"/>
              <a:t> </a:t>
            </a:r>
            <a:r>
              <a:rPr lang="en-US" sz="2400" dirty="0"/>
              <a:t>motif occurrences per sequence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Choosing the width of the motif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Finding multiple motifs in a group of sequences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  <a:buFont typeface="Wingdings" charset="2"/>
              <a:buChar char="ü"/>
            </a:pPr>
            <a:r>
              <a:rPr lang="en-US" sz="2400" dirty="0"/>
              <a:t>Choosing good starting points for the parameters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  <a:buFont typeface="Wingdings" pitchFamily="-111" charset="2"/>
              <a:buChar char="ü"/>
            </a:pPr>
            <a:r>
              <a:rPr lang="en-US" sz="2400" dirty="0"/>
              <a:t>Using background knowledge to bias the parameters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sz="4000" dirty="0"/>
              <a:t>Starting Points in MEME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sz="2400" dirty="0"/>
              <a:t>EM is susceptible to local maxima, so it’s a good idea to try multiple starting points</a:t>
            </a:r>
          </a:p>
          <a:p>
            <a:r>
              <a:rPr lang="en-US" sz="2400" dirty="0"/>
              <a:t>Insight: motif must be similar to </a:t>
            </a:r>
            <a:r>
              <a:rPr lang="en-US" sz="2400" i="1" dirty="0"/>
              <a:t>some </a:t>
            </a:r>
            <a:r>
              <a:rPr lang="en-US" sz="2400" dirty="0"/>
              <a:t>subsequence in data set</a:t>
            </a:r>
          </a:p>
          <a:p>
            <a:r>
              <a:rPr lang="en-US" sz="2400" dirty="0"/>
              <a:t>For every distinct subsequence of length </a:t>
            </a:r>
            <a:r>
              <a:rPr lang="en-US" sz="2400" i="1" dirty="0"/>
              <a:t>W</a:t>
            </a:r>
            <a:r>
              <a:rPr lang="en-US" sz="2400" dirty="0"/>
              <a:t> in the training set</a:t>
            </a:r>
          </a:p>
          <a:p>
            <a:pPr lvl="1"/>
            <a:r>
              <a:rPr lang="en-US" sz="2400" dirty="0"/>
              <a:t>derive an initial </a:t>
            </a:r>
            <a:r>
              <a:rPr lang="en-US" sz="2400" i="1" dirty="0" err="1"/>
              <a:t>p</a:t>
            </a:r>
            <a:r>
              <a:rPr lang="en-US" sz="2400" dirty="0"/>
              <a:t> matrix from this subsequence</a:t>
            </a:r>
          </a:p>
          <a:p>
            <a:pPr lvl="1"/>
            <a:r>
              <a:rPr lang="en-US" sz="2400" dirty="0"/>
              <a:t>run EM for 1 iteration</a:t>
            </a:r>
          </a:p>
          <a:p>
            <a:r>
              <a:rPr lang="en-US" sz="2400" dirty="0"/>
              <a:t>Choose motif model (i.e. </a:t>
            </a:r>
            <a:r>
              <a:rPr lang="en-US" sz="2400" i="1" dirty="0" err="1"/>
              <a:t>p</a:t>
            </a:r>
            <a:r>
              <a:rPr lang="en-US" sz="2400" dirty="0"/>
              <a:t> matrix) with highest likelihood</a:t>
            </a:r>
          </a:p>
          <a:p>
            <a:r>
              <a:rPr lang="en-US" sz="2400" dirty="0"/>
              <a:t>Run EM to convergence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000"/>
              <a:t>Using Subsequences as Starting Points for EM</a:t>
            </a:r>
          </a:p>
        </p:txBody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Set values matching letters in the subsequence to some value </a:t>
            </a:r>
            <a:r>
              <a:rPr lang="el-GR" sz="2400" i="1" dirty="0">
                <a:ea typeface="Times New Roman" pitchFamily="-111" charset="0"/>
                <a:cs typeface="Times New Roman" pitchFamily="-111" charset="0"/>
              </a:rPr>
              <a:t>π</a:t>
            </a:r>
          </a:p>
          <a:p>
            <a:r>
              <a:rPr lang="en-US" sz="2400" dirty="0"/>
              <a:t>Set other values to </a:t>
            </a:r>
            <a:r>
              <a:rPr lang="en-US" sz="2400" dirty="0">
                <a:latin typeface="Times" pitchFamily="-111" charset="0"/>
              </a:rPr>
              <a:t>(1- </a:t>
            </a:r>
            <a:r>
              <a:rPr lang="el-GR" sz="2400" i="1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π</a:t>
            </a:r>
            <a:r>
              <a:rPr lang="en-US" sz="2400" dirty="0">
                <a:latin typeface="Times" pitchFamily="-111" charset="0"/>
              </a:rPr>
              <a:t>)/(</a:t>
            </a:r>
            <a:r>
              <a:rPr lang="en-US" sz="2400" i="1" dirty="0">
                <a:latin typeface="Times" pitchFamily="-111" charset="0"/>
              </a:rPr>
              <a:t>M</a:t>
            </a:r>
            <a:r>
              <a:rPr lang="en-US" sz="2400" dirty="0">
                <a:latin typeface="Times" pitchFamily="-111" charset="0"/>
              </a:rPr>
              <a:t>-1)</a:t>
            </a:r>
            <a:r>
              <a:rPr lang="en-US" sz="2400" dirty="0"/>
              <a:t> where </a:t>
            </a:r>
            <a:r>
              <a:rPr lang="en-US" sz="2400" i="1" dirty="0">
                <a:latin typeface="Times" pitchFamily="-111" charset="0"/>
              </a:rPr>
              <a:t>M</a:t>
            </a:r>
            <a:r>
              <a:rPr lang="en-US" sz="2400" dirty="0"/>
              <a:t> is the length of the alphabet</a:t>
            </a:r>
          </a:p>
          <a:p>
            <a:r>
              <a:rPr lang="en-US" sz="2400" dirty="0"/>
              <a:t>Example: for the subsequence </a:t>
            </a:r>
            <a:r>
              <a:rPr lang="en-US" sz="2400" dirty="0">
                <a:solidFill>
                  <a:srgbClr val="006600"/>
                </a:solidFill>
              </a:rPr>
              <a:t>TAT</a:t>
            </a:r>
            <a:r>
              <a:rPr lang="en-US" sz="2400" dirty="0"/>
              <a:t> with </a:t>
            </a:r>
            <a:r>
              <a:rPr lang="el-GR" sz="2400" i="1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π</a:t>
            </a:r>
            <a:r>
              <a:rPr lang="en-US" sz="2400" dirty="0">
                <a:latin typeface="Times" pitchFamily="-111" charset="0"/>
              </a:rPr>
              <a:t> =0.7</a:t>
            </a:r>
          </a:p>
        </p:txBody>
      </p:sp>
      <p:sp>
        <p:nvSpPr>
          <p:cNvPr id="563204" name="Text Box 4"/>
          <p:cNvSpPr txBox="1">
            <a:spLocks noChangeArrowheads="1"/>
          </p:cNvSpPr>
          <p:nvPr/>
        </p:nvSpPr>
        <p:spPr bwMode="auto">
          <a:xfrm>
            <a:off x="3276600" y="4495800"/>
            <a:ext cx="4318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1    2    3</a:t>
            </a:r>
          </a:p>
          <a:p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 0.1  0.7  0.1</a:t>
            </a:r>
          </a:p>
          <a:p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  0.1  0.1  0.1</a:t>
            </a:r>
          </a:p>
          <a:p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  0.1  0.1  0.1</a:t>
            </a:r>
          </a:p>
          <a:p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  0.7  0.1  0.7</a:t>
            </a:r>
          </a:p>
        </p:txBody>
      </p:sp>
      <p:graphicFrame>
        <p:nvGraphicFramePr>
          <p:cNvPr id="563205" name="Object 5"/>
          <p:cNvGraphicFramePr>
            <a:graphicFrameLocks noChangeAspect="1"/>
          </p:cNvGraphicFramePr>
          <p:nvPr/>
        </p:nvGraphicFramePr>
        <p:xfrm>
          <a:off x="2209800" y="5410200"/>
          <a:ext cx="990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39" name="Equation" r:id="rId4" imgW="266750" imgH="165282" progId="Equation.3">
                  <p:embed/>
                </p:oleObj>
              </mc:Choice>
              <mc:Fallback>
                <p:oleObj name="Equation" r:id="rId4" imgW="266750" imgH="165282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410200"/>
                        <a:ext cx="990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609600"/>
          </a:xfrm>
        </p:spPr>
        <p:txBody>
          <a:bodyPr/>
          <a:lstStyle/>
          <a:p>
            <a:r>
              <a:rPr lang="en-US" dirty="0"/>
              <a:t>MEME web server</a:t>
            </a:r>
          </a:p>
        </p:txBody>
      </p:sp>
      <p:sp>
        <p:nvSpPr>
          <p:cNvPr id="4" name="Rectangle 3"/>
          <p:cNvSpPr/>
          <p:nvPr/>
        </p:nvSpPr>
        <p:spPr>
          <a:xfrm>
            <a:off x="3159537" y="6208921"/>
            <a:ext cx="26725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http://meme-suite.org/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936" y="1075797"/>
            <a:ext cx="5157728" cy="499596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35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50800"/>
            <a:ext cx="7772400" cy="762000"/>
          </a:xfrm>
        </p:spPr>
        <p:txBody>
          <a:bodyPr/>
          <a:lstStyle/>
          <a:p>
            <a:r>
              <a:rPr lang="en-US" sz="4000" dirty="0"/>
              <a:t>Sequence Motifs Example</a:t>
            </a:r>
          </a:p>
        </p:txBody>
      </p:sp>
      <p:pic>
        <p:nvPicPr>
          <p:cNvPr id="21507" name="Picture 1029" descr="motif-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50" y="838200"/>
            <a:ext cx="47085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1030"/>
          <p:cNvSpPr txBox="1">
            <a:spLocks noChangeArrowheads="1"/>
          </p:cNvSpPr>
          <p:nvPr/>
        </p:nvSpPr>
        <p:spPr bwMode="auto">
          <a:xfrm>
            <a:off x="5181600" y="6317476"/>
            <a:ext cx="3696653" cy="276999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Crooks et al., </a:t>
            </a:r>
            <a:r>
              <a:rPr lang="en-US" sz="1200" i="1" dirty="0">
                <a:solidFill>
                  <a:schemeClr val="tx2"/>
                </a:solidFill>
              </a:rPr>
              <a:t>Genome Research</a:t>
            </a:r>
            <a:r>
              <a:rPr lang="en-US" sz="1200" dirty="0">
                <a:solidFill>
                  <a:schemeClr val="tx2"/>
                </a:solidFill>
              </a:rPr>
              <a:t> 14:1188-90, 2004.</a:t>
            </a:r>
          </a:p>
        </p:txBody>
      </p:sp>
      <p:sp>
        <p:nvSpPr>
          <p:cNvPr id="21509" name="Text Box 1031"/>
          <p:cNvSpPr txBox="1">
            <a:spLocks noChangeArrowheads="1"/>
          </p:cNvSpPr>
          <p:nvPr/>
        </p:nvSpPr>
        <p:spPr bwMode="auto">
          <a:xfrm>
            <a:off x="5181600" y="3200400"/>
            <a:ext cx="3521075" cy="10064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CAP-binding motif model based on 59 binding sites in E.coli</a:t>
            </a:r>
          </a:p>
        </p:txBody>
      </p:sp>
      <p:sp>
        <p:nvSpPr>
          <p:cNvPr id="21510" name="Text Box 1032"/>
          <p:cNvSpPr txBox="1">
            <a:spLocks noChangeArrowheads="1"/>
          </p:cNvSpPr>
          <p:nvPr/>
        </p:nvSpPr>
        <p:spPr bwMode="auto">
          <a:xfrm>
            <a:off x="5181600" y="5029200"/>
            <a:ext cx="3521075" cy="10064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helix-turn-helix motif model based on 100 aligned protein sequences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dirty="0"/>
              <a:t>The Motif Model Learning Task</a:t>
            </a:r>
          </a:p>
        </p:txBody>
      </p:sp>
      <p:sp>
        <p:nvSpPr>
          <p:cNvPr id="23555" name="Rectangle 1091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914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given:</a:t>
            </a:r>
            <a:r>
              <a:rPr lang="en-US" sz="2400" dirty="0"/>
              <a:t> a set of sequences that are thought to contain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          occurrences of an unknown motif of interest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do:</a:t>
            </a:r>
            <a:r>
              <a:rPr lang="en-US" sz="24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infer a model of the motif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predict the locations of the motif occurrences in the given sequences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 further our understanding of which regions of sequences are “functional”</a:t>
            </a:r>
          </a:p>
          <a:p>
            <a:r>
              <a:rPr lang="en-US" dirty="0"/>
              <a:t>DNA: biochemical mechanisms by which the expression of genes are regulated</a:t>
            </a:r>
          </a:p>
          <a:p>
            <a:r>
              <a:rPr lang="en-US" dirty="0"/>
              <a:t>Proteins: which regions of proteins interface with other molecules (e.g., DNA binding sites)</a:t>
            </a:r>
          </a:p>
          <a:p>
            <a:r>
              <a:rPr lang="en-US" dirty="0"/>
              <a:t>Mutations in these regions may be significant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5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3600" dirty="0"/>
              <a:t>Motifs and </a:t>
            </a:r>
            <a:r>
              <a:rPr lang="en-US" sz="3600" i="1" dirty="0"/>
              <a:t>Profile Matrices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(a.k.a. </a:t>
            </a:r>
            <a:r>
              <a:rPr lang="en-US" sz="3600" i="1" dirty="0"/>
              <a:t>Position Weight Matrices</a:t>
            </a:r>
            <a:r>
              <a:rPr lang="en-US" sz="3600" dirty="0"/>
              <a:t>)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375275" y="2473325"/>
            <a:ext cx="235902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sequence positions</a:t>
            </a:r>
          </a:p>
        </p:txBody>
      </p:sp>
      <p:sp>
        <p:nvSpPr>
          <p:cNvPr id="25604" name="AutoShape 4"/>
          <p:cNvSpPr>
            <a:spLocks/>
          </p:cNvSpPr>
          <p:nvPr/>
        </p:nvSpPr>
        <p:spPr bwMode="auto">
          <a:xfrm rot="5400000">
            <a:off x="6254750" y="1060450"/>
            <a:ext cx="373063" cy="4056063"/>
          </a:xfrm>
          <a:prstGeom prst="leftBrace">
            <a:avLst>
              <a:gd name="adj1" fmla="val 90603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413250" y="357346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4927600" y="3573463"/>
            <a:ext cx="515938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8018463" y="3573463"/>
            <a:ext cx="515937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7504113" y="357346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6988175" y="3573463"/>
            <a:ext cx="515938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6473825" y="357346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5957888" y="3573463"/>
            <a:ext cx="515937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5443538" y="357346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4413250" y="4070350"/>
            <a:ext cx="514350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4927600" y="4070350"/>
            <a:ext cx="515938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8018463" y="4070350"/>
            <a:ext cx="515937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7504113" y="4070350"/>
            <a:ext cx="514350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6988175" y="4070350"/>
            <a:ext cx="515938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6473825" y="4070350"/>
            <a:ext cx="514350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5957888" y="4070350"/>
            <a:ext cx="515937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5443538" y="4070350"/>
            <a:ext cx="514350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4413250" y="4567238"/>
            <a:ext cx="514350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4927600" y="4567238"/>
            <a:ext cx="515938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8018463" y="4567238"/>
            <a:ext cx="515937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7504113" y="4567238"/>
            <a:ext cx="514350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6988175" y="4567238"/>
            <a:ext cx="515938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6473825" y="4567238"/>
            <a:ext cx="514350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5957888" y="4567238"/>
            <a:ext cx="515937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5443538" y="4567238"/>
            <a:ext cx="514350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4413250" y="506571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4927600" y="5065713"/>
            <a:ext cx="515938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8018463" y="5065713"/>
            <a:ext cx="515937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7504113" y="506571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3" name="Rectangle 33"/>
          <p:cNvSpPr>
            <a:spLocks noChangeArrowheads="1"/>
          </p:cNvSpPr>
          <p:nvPr/>
        </p:nvSpPr>
        <p:spPr bwMode="auto">
          <a:xfrm>
            <a:off x="6988175" y="5065713"/>
            <a:ext cx="515938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4" name="Rectangle 34"/>
          <p:cNvSpPr>
            <a:spLocks noChangeArrowheads="1"/>
          </p:cNvSpPr>
          <p:nvPr/>
        </p:nvSpPr>
        <p:spPr bwMode="auto">
          <a:xfrm>
            <a:off x="6473825" y="506571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5" name="Rectangle 35"/>
          <p:cNvSpPr>
            <a:spLocks noChangeArrowheads="1"/>
          </p:cNvSpPr>
          <p:nvPr/>
        </p:nvSpPr>
        <p:spPr bwMode="auto">
          <a:xfrm>
            <a:off x="5957888" y="5065713"/>
            <a:ext cx="515937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6" name="Rectangle 36"/>
          <p:cNvSpPr>
            <a:spLocks noChangeArrowheads="1"/>
          </p:cNvSpPr>
          <p:nvPr/>
        </p:nvSpPr>
        <p:spPr bwMode="auto">
          <a:xfrm>
            <a:off x="5443538" y="506571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7" name="Text Box 37"/>
          <p:cNvSpPr txBox="1">
            <a:spLocks noChangeArrowheads="1"/>
          </p:cNvSpPr>
          <p:nvPr/>
        </p:nvSpPr>
        <p:spPr bwMode="auto">
          <a:xfrm>
            <a:off x="3962400" y="3632200"/>
            <a:ext cx="35401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25638" name="Text Box 38"/>
          <p:cNvSpPr txBox="1">
            <a:spLocks noChangeArrowheads="1"/>
          </p:cNvSpPr>
          <p:nvPr/>
        </p:nvSpPr>
        <p:spPr bwMode="auto">
          <a:xfrm>
            <a:off x="3962400" y="4129088"/>
            <a:ext cx="3683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25639" name="Text Box 39"/>
          <p:cNvSpPr txBox="1">
            <a:spLocks noChangeArrowheads="1"/>
          </p:cNvSpPr>
          <p:nvPr/>
        </p:nvSpPr>
        <p:spPr bwMode="auto">
          <a:xfrm>
            <a:off x="3962400" y="4627563"/>
            <a:ext cx="3810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G</a:t>
            </a:r>
          </a:p>
        </p:txBody>
      </p:sp>
      <p:sp>
        <p:nvSpPr>
          <p:cNvPr id="25640" name="Text Box 40"/>
          <p:cNvSpPr txBox="1">
            <a:spLocks noChangeArrowheads="1"/>
          </p:cNvSpPr>
          <p:nvPr/>
        </p:nvSpPr>
        <p:spPr bwMode="auto">
          <a:xfrm>
            <a:off x="3962400" y="5124450"/>
            <a:ext cx="33972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25641" name="Text Box 41"/>
          <p:cNvSpPr txBox="1">
            <a:spLocks noChangeArrowheads="1"/>
          </p:cNvSpPr>
          <p:nvPr/>
        </p:nvSpPr>
        <p:spPr bwMode="auto">
          <a:xfrm>
            <a:off x="4529138" y="3146425"/>
            <a:ext cx="325437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5642" name="Text Box 42"/>
          <p:cNvSpPr txBox="1">
            <a:spLocks noChangeArrowheads="1"/>
          </p:cNvSpPr>
          <p:nvPr/>
        </p:nvSpPr>
        <p:spPr bwMode="auto">
          <a:xfrm>
            <a:off x="5033963" y="3146425"/>
            <a:ext cx="325437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25643" name="Text Box 43"/>
          <p:cNvSpPr txBox="1">
            <a:spLocks noChangeArrowheads="1"/>
          </p:cNvSpPr>
          <p:nvPr/>
        </p:nvSpPr>
        <p:spPr bwMode="auto">
          <a:xfrm>
            <a:off x="5540375" y="3146425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25644" name="Text Box 44"/>
          <p:cNvSpPr txBox="1">
            <a:spLocks noChangeArrowheads="1"/>
          </p:cNvSpPr>
          <p:nvPr/>
        </p:nvSpPr>
        <p:spPr bwMode="auto">
          <a:xfrm>
            <a:off x="6045200" y="3146425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25645" name="Text Box 45"/>
          <p:cNvSpPr txBox="1">
            <a:spLocks noChangeArrowheads="1"/>
          </p:cNvSpPr>
          <p:nvPr/>
        </p:nvSpPr>
        <p:spPr bwMode="auto">
          <a:xfrm>
            <a:off x="6551613" y="3146425"/>
            <a:ext cx="325437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25646" name="Text Box 46"/>
          <p:cNvSpPr txBox="1">
            <a:spLocks noChangeArrowheads="1"/>
          </p:cNvSpPr>
          <p:nvPr/>
        </p:nvSpPr>
        <p:spPr bwMode="auto">
          <a:xfrm>
            <a:off x="7058025" y="3146425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25647" name="Text Box 47"/>
          <p:cNvSpPr txBox="1">
            <a:spLocks noChangeArrowheads="1"/>
          </p:cNvSpPr>
          <p:nvPr/>
        </p:nvSpPr>
        <p:spPr bwMode="auto">
          <a:xfrm>
            <a:off x="7562850" y="3146425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25648" name="Text Box 48"/>
          <p:cNvSpPr txBox="1">
            <a:spLocks noChangeArrowheads="1"/>
          </p:cNvSpPr>
          <p:nvPr/>
        </p:nvSpPr>
        <p:spPr bwMode="auto">
          <a:xfrm>
            <a:off x="8070850" y="3146425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8</a:t>
            </a:r>
          </a:p>
        </p:txBody>
      </p:sp>
      <p:sp>
        <p:nvSpPr>
          <p:cNvPr id="25649" name="Text Box 49"/>
          <p:cNvSpPr txBox="1">
            <a:spLocks noChangeArrowheads="1"/>
          </p:cNvSpPr>
          <p:nvPr/>
        </p:nvSpPr>
        <p:spPr bwMode="auto">
          <a:xfrm>
            <a:off x="5452745" y="361632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0.1</a:t>
            </a:r>
          </a:p>
        </p:txBody>
      </p:sp>
      <p:sp>
        <p:nvSpPr>
          <p:cNvPr id="25650" name="Text Box 50"/>
          <p:cNvSpPr txBox="1">
            <a:spLocks noChangeArrowheads="1"/>
          </p:cNvSpPr>
          <p:nvPr/>
        </p:nvSpPr>
        <p:spPr bwMode="auto">
          <a:xfrm>
            <a:off x="5430838" y="40957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25651" name="Text Box 51"/>
          <p:cNvSpPr txBox="1">
            <a:spLocks noChangeArrowheads="1"/>
          </p:cNvSpPr>
          <p:nvPr/>
        </p:nvSpPr>
        <p:spPr bwMode="auto">
          <a:xfrm>
            <a:off x="5430838" y="464026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0.6</a:t>
            </a:r>
          </a:p>
        </p:txBody>
      </p:sp>
      <p:sp>
        <p:nvSpPr>
          <p:cNvPr id="25652" name="Text Box 52"/>
          <p:cNvSpPr txBox="1">
            <a:spLocks noChangeArrowheads="1"/>
          </p:cNvSpPr>
          <p:nvPr/>
        </p:nvSpPr>
        <p:spPr bwMode="auto">
          <a:xfrm>
            <a:off x="5430838" y="5126038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25653" name="Line 53"/>
          <p:cNvSpPr>
            <a:spLocks noChangeShapeType="1"/>
          </p:cNvSpPr>
          <p:nvPr/>
        </p:nvSpPr>
        <p:spPr bwMode="auto">
          <a:xfrm>
            <a:off x="533400" y="3276600"/>
            <a:ext cx="25908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54" name="Line 54"/>
          <p:cNvSpPr>
            <a:spLocks noChangeShapeType="1"/>
          </p:cNvSpPr>
          <p:nvPr/>
        </p:nvSpPr>
        <p:spPr bwMode="auto">
          <a:xfrm>
            <a:off x="304800" y="3632200"/>
            <a:ext cx="25908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55" name="Line 55"/>
          <p:cNvSpPr>
            <a:spLocks noChangeShapeType="1"/>
          </p:cNvSpPr>
          <p:nvPr/>
        </p:nvSpPr>
        <p:spPr bwMode="auto">
          <a:xfrm>
            <a:off x="457200" y="3962400"/>
            <a:ext cx="26670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56" name="Line 56"/>
          <p:cNvSpPr>
            <a:spLocks noChangeShapeType="1"/>
          </p:cNvSpPr>
          <p:nvPr/>
        </p:nvSpPr>
        <p:spPr bwMode="auto">
          <a:xfrm>
            <a:off x="457200" y="4343400"/>
            <a:ext cx="22098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57" name="Line 57"/>
          <p:cNvSpPr>
            <a:spLocks noChangeShapeType="1"/>
          </p:cNvSpPr>
          <p:nvPr/>
        </p:nvSpPr>
        <p:spPr bwMode="auto">
          <a:xfrm>
            <a:off x="457200" y="4724400"/>
            <a:ext cx="23622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58" name="Line 58"/>
          <p:cNvSpPr>
            <a:spLocks noChangeShapeType="1"/>
          </p:cNvSpPr>
          <p:nvPr/>
        </p:nvSpPr>
        <p:spPr bwMode="auto">
          <a:xfrm>
            <a:off x="533400" y="5029200"/>
            <a:ext cx="2057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59" name="Line 59"/>
          <p:cNvSpPr>
            <a:spLocks noChangeShapeType="1"/>
          </p:cNvSpPr>
          <p:nvPr/>
        </p:nvSpPr>
        <p:spPr bwMode="auto">
          <a:xfrm>
            <a:off x="304800" y="5410200"/>
            <a:ext cx="31242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60" name="Rectangle 60"/>
          <p:cNvSpPr>
            <a:spLocks noChangeArrowheads="1"/>
          </p:cNvSpPr>
          <p:nvPr/>
        </p:nvSpPr>
        <p:spPr bwMode="auto">
          <a:xfrm>
            <a:off x="1219200" y="3200400"/>
            <a:ext cx="838200" cy="152400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61" name="Rectangle 61"/>
          <p:cNvSpPr>
            <a:spLocks noChangeArrowheads="1"/>
          </p:cNvSpPr>
          <p:nvPr/>
        </p:nvSpPr>
        <p:spPr bwMode="auto">
          <a:xfrm>
            <a:off x="1219200" y="3581400"/>
            <a:ext cx="838200" cy="152400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62" name="Rectangle 62"/>
          <p:cNvSpPr>
            <a:spLocks noChangeArrowheads="1"/>
          </p:cNvSpPr>
          <p:nvPr/>
        </p:nvSpPr>
        <p:spPr bwMode="auto">
          <a:xfrm>
            <a:off x="1219200" y="3886200"/>
            <a:ext cx="838200" cy="152400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63" name="Rectangle 63"/>
          <p:cNvSpPr>
            <a:spLocks noChangeArrowheads="1"/>
          </p:cNvSpPr>
          <p:nvPr/>
        </p:nvSpPr>
        <p:spPr bwMode="auto">
          <a:xfrm>
            <a:off x="1219200" y="4267200"/>
            <a:ext cx="838200" cy="152400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64" name="Rectangle 64"/>
          <p:cNvSpPr>
            <a:spLocks noChangeArrowheads="1"/>
          </p:cNvSpPr>
          <p:nvPr/>
        </p:nvSpPr>
        <p:spPr bwMode="auto">
          <a:xfrm>
            <a:off x="1219200" y="4648200"/>
            <a:ext cx="838200" cy="152400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65" name="Rectangle 65"/>
          <p:cNvSpPr>
            <a:spLocks noChangeArrowheads="1"/>
          </p:cNvSpPr>
          <p:nvPr/>
        </p:nvSpPr>
        <p:spPr bwMode="auto">
          <a:xfrm>
            <a:off x="1219200" y="4953000"/>
            <a:ext cx="838200" cy="152400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66" name="Rectangle 66"/>
          <p:cNvSpPr>
            <a:spLocks noChangeArrowheads="1"/>
          </p:cNvSpPr>
          <p:nvPr/>
        </p:nvSpPr>
        <p:spPr bwMode="auto">
          <a:xfrm>
            <a:off x="1219200" y="5334000"/>
            <a:ext cx="838200" cy="152400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67" name="Rectangle 67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914400"/>
          </a:xfrm>
        </p:spPr>
        <p:txBody>
          <a:bodyPr/>
          <a:lstStyle/>
          <a:p>
            <a:r>
              <a:rPr lang="en-US" sz="2400" dirty="0"/>
              <a:t>Given a set of aligned sequences, it is straightforward to construct a profile matrix characterizing a motif of interest</a:t>
            </a:r>
          </a:p>
        </p:txBody>
      </p:sp>
      <p:sp>
        <p:nvSpPr>
          <p:cNvPr id="25668" name="Text Box 68"/>
          <p:cNvSpPr txBox="1">
            <a:spLocks noChangeArrowheads="1"/>
          </p:cNvSpPr>
          <p:nvPr/>
        </p:nvSpPr>
        <p:spPr bwMode="auto">
          <a:xfrm>
            <a:off x="4419600" y="361632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25669" name="Text Box 69"/>
          <p:cNvSpPr txBox="1">
            <a:spLocks noChangeArrowheads="1"/>
          </p:cNvSpPr>
          <p:nvPr/>
        </p:nvSpPr>
        <p:spPr bwMode="auto">
          <a:xfrm>
            <a:off x="4419600" y="40957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0.5</a:t>
            </a:r>
          </a:p>
        </p:txBody>
      </p:sp>
      <p:sp>
        <p:nvSpPr>
          <p:cNvPr id="25670" name="Text Box 70"/>
          <p:cNvSpPr txBox="1">
            <a:spLocks noChangeArrowheads="1"/>
          </p:cNvSpPr>
          <p:nvPr/>
        </p:nvSpPr>
        <p:spPr bwMode="auto">
          <a:xfrm>
            <a:off x="4419600" y="464026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25671" name="Text Box 71"/>
          <p:cNvSpPr txBox="1">
            <a:spLocks noChangeArrowheads="1"/>
          </p:cNvSpPr>
          <p:nvPr/>
        </p:nvSpPr>
        <p:spPr bwMode="auto">
          <a:xfrm>
            <a:off x="4419600" y="51244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25672" name="Text Box 72"/>
          <p:cNvSpPr txBox="1">
            <a:spLocks noChangeArrowheads="1"/>
          </p:cNvSpPr>
          <p:nvPr/>
        </p:nvSpPr>
        <p:spPr bwMode="auto">
          <a:xfrm>
            <a:off x="4916488" y="51244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0.3</a:t>
            </a:r>
          </a:p>
        </p:txBody>
      </p:sp>
      <p:sp>
        <p:nvSpPr>
          <p:cNvPr id="25673" name="Text Box 73"/>
          <p:cNvSpPr txBox="1">
            <a:spLocks noChangeArrowheads="1"/>
          </p:cNvSpPr>
          <p:nvPr/>
        </p:nvSpPr>
        <p:spPr bwMode="auto">
          <a:xfrm>
            <a:off x="4916488" y="464026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25674" name="Text Box 74"/>
          <p:cNvSpPr txBox="1">
            <a:spLocks noChangeArrowheads="1"/>
          </p:cNvSpPr>
          <p:nvPr/>
        </p:nvSpPr>
        <p:spPr bwMode="auto">
          <a:xfrm>
            <a:off x="4916488" y="40957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25675" name="Text Box 75"/>
          <p:cNvSpPr txBox="1">
            <a:spLocks noChangeArrowheads="1"/>
          </p:cNvSpPr>
          <p:nvPr/>
        </p:nvSpPr>
        <p:spPr bwMode="auto">
          <a:xfrm>
            <a:off x="4919345" y="361632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0.3</a:t>
            </a:r>
          </a:p>
        </p:txBody>
      </p:sp>
      <p:sp>
        <p:nvSpPr>
          <p:cNvPr id="25676" name="Text Box 76"/>
          <p:cNvSpPr txBox="1">
            <a:spLocks noChangeArrowheads="1"/>
          </p:cNvSpPr>
          <p:nvPr/>
        </p:nvSpPr>
        <p:spPr bwMode="auto">
          <a:xfrm>
            <a:off x="5947410" y="361632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25677" name="Text Box 77"/>
          <p:cNvSpPr txBox="1">
            <a:spLocks noChangeArrowheads="1"/>
          </p:cNvSpPr>
          <p:nvPr/>
        </p:nvSpPr>
        <p:spPr bwMode="auto">
          <a:xfrm>
            <a:off x="5945188" y="40957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25678" name="Text Box 78"/>
          <p:cNvSpPr txBox="1">
            <a:spLocks noChangeArrowheads="1"/>
          </p:cNvSpPr>
          <p:nvPr/>
        </p:nvSpPr>
        <p:spPr bwMode="auto">
          <a:xfrm>
            <a:off x="5945188" y="464026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0.5</a:t>
            </a:r>
          </a:p>
        </p:txBody>
      </p:sp>
      <p:sp>
        <p:nvSpPr>
          <p:cNvPr id="25679" name="Text Box 79"/>
          <p:cNvSpPr txBox="1">
            <a:spLocks noChangeArrowheads="1"/>
          </p:cNvSpPr>
          <p:nvPr/>
        </p:nvSpPr>
        <p:spPr bwMode="auto">
          <a:xfrm>
            <a:off x="5945188" y="5126038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25680" name="Text Box 80"/>
          <p:cNvSpPr txBox="1">
            <a:spLocks noChangeArrowheads="1"/>
          </p:cNvSpPr>
          <p:nvPr/>
        </p:nvSpPr>
        <p:spPr bwMode="auto">
          <a:xfrm>
            <a:off x="6457950" y="5126038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25681" name="Text Box 81"/>
          <p:cNvSpPr txBox="1">
            <a:spLocks noChangeArrowheads="1"/>
          </p:cNvSpPr>
          <p:nvPr/>
        </p:nvSpPr>
        <p:spPr bwMode="auto">
          <a:xfrm>
            <a:off x="6457950" y="464026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25682" name="Text Box 82"/>
          <p:cNvSpPr txBox="1">
            <a:spLocks noChangeArrowheads="1"/>
          </p:cNvSpPr>
          <p:nvPr/>
        </p:nvSpPr>
        <p:spPr bwMode="auto">
          <a:xfrm>
            <a:off x="6457950" y="40957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0.6</a:t>
            </a:r>
          </a:p>
        </p:txBody>
      </p:sp>
      <p:sp>
        <p:nvSpPr>
          <p:cNvPr id="25683" name="Text Box 83"/>
          <p:cNvSpPr txBox="1">
            <a:spLocks noChangeArrowheads="1"/>
          </p:cNvSpPr>
          <p:nvPr/>
        </p:nvSpPr>
        <p:spPr bwMode="auto">
          <a:xfrm>
            <a:off x="6491288" y="361632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25684" name="Text Box 84"/>
          <p:cNvSpPr txBox="1">
            <a:spLocks noChangeArrowheads="1"/>
          </p:cNvSpPr>
          <p:nvPr/>
        </p:nvSpPr>
        <p:spPr bwMode="auto">
          <a:xfrm>
            <a:off x="6972300" y="51244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0.3</a:t>
            </a:r>
          </a:p>
        </p:txBody>
      </p:sp>
      <p:sp>
        <p:nvSpPr>
          <p:cNvPr id="25685" name="Text Box 85"/>
          <p:cNvSpPr txBox="1">
            <a:spLocks noChangeArrowheads="1"/>
          </p:cNvSpPr>
          <p:nvPr/>
        </p:nvSpPr>
        <p:spPr bwMode="auto">
          <a:xfrm>
            <a:off x="6972300" y="464026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25686" name="Text Box 86"/>
          <p:cNvSpPr txBox="1">
            <a:spLocks noChangeArrowheads="1"/>
          </p:cNvSpPr>
          <p:nvPr/>
        </p:nvSpPr>
        <p:spPr bwMode="auto">
          <a:xfrm>
            <a:off x="6972300" y="40957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25687" name="Text Box 87"/>
          <p:cNvSpPr txBox="1">
            <a:spLocks noChangeArrowheads="1"/>
          </p:cNvSpPr>
          <p:nvPr/>
        </p:nvSpPr>
        <p:spPr bwMode="auto">
          <a:xfrm>
            <a:off x="6994525" y="361632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0.4</a:t>
            </a:r>
          </a:p>
        </p:txBody>
      </p:sp>
      <p:sp>
        <p:nvSpPr>
          <p:cNvPr id="25688" name="Text Box 88"/>
          <p:cNvSpPr txBox="1">
            <a:spLocks noChangeArrowheads="1"/>
          </p:cNvSpPr>
          <p:nvPr/>
        </p:nvSpPr>
        <p:spPr bwMode="auto">
          <a:xfrm>
            <a:off x="8001000" y="51244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25689" name="Text Box 89"/>
          <p:cNvSpPr txBox="1">
            <a:spLocks noChangeArrowheads="1"/>
          </p:cNvSpPr>
          <p:nvPr/>
        </p:nvSpPr>
        <p:spPr bwMode="auto">
          <a:xfrm>
            <a:off x="8001000" y="464026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25690" name="Text Box 90"/>
          <p:cNvSpPr txBox="1">
            <a:spLocks noChangeArrowheads="1"/>
          </p:cNvSpPr>
          <p:nvPr/>
        </p:nvSpPr>
        <p:spPr bwMode="auto">
          <a:xfrm>
            <a:off x="8001000" y="40957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0.7</a:t>
            </a:r>
          </a:p>
        </p:txBody>
      </p:sp>
      <p:sp>
        <p:nvSpPr>
          <p:cNvPr id="25691" name="Text Box 91"/>
          <p:cNvSpPr txBox="1">
            <a:spLocks noChangeArrowheads="1"/>
          </p:cNvSpPr>
          <p:nvPr/>
        </p:nvSpPr>
        <p:spPr bwMode="auto">
          <a:xfrm>
            <a:off x="8001000" y="361632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25692" name="Text Box 92"/>
          <p:cNvSpPr txBox="1">
            <a:spLocks noChangeArrowheads="1"/>
          </p:cNvSpPr>
          <p:nvPr/>
        </p:nvSpPr>
        <p:spPr bwMode="auto">
          <a:xfrm>
            <a:off x="7486650" y="5126038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0.3</a:t>
            </a:r>
          </a:p>
        </p:txBody>
      </p:sp>
      <p:sp>
        <p:nvSpPr>
          <p:cNvPr id="25693" name="Text Box 93"/>
          <p:cNvSpPr txBox="1">
            <a:spLocks noChangeArrowheads="1"/>
          </p:cNvSpPr>
          <p:nvPr/>
        </p:nvSpPr>
        <p:spPr bwMode="auto">
          <a:xfrm>
            <a:off x="7486650" y="464026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25694" name="Text Box 94"/>
          <p:cNvSpPr txBox="1">
            <a:spLocks noChangeArrowheads="1"/>
          </p:cNvSpPr>
          <p:nvPr/>
        </p:nvSpPr>
        <p:spPr bwMode="auto">
          <a:xfrm>
            <a:off x="7486650" y="40957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25695" name="Text Box 95"/>
          <p:cNvSpPr txBox="1">
            <a:spLocks noChangeArrowheads="1"/>
          </p:cNvSpPr>
          <p:nvPr/>
        </p:nvSpPr>
        <p:spPr bwMode="auto">
          <a:xfrm>
            <a:off x="7497763" y="361632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0.3</a:t>
            </a:r>
          </a:p>
        </p:txBody>
      </p:sp>
      <p:sp>
        <p:nvSpPr>
          <p:cNvPr id="25696" name="AutoShape 96"/>
          <p:cNvSpPr>
            <a:spLocks/>
          </p:cNvSpPr>
          <p:nvPr/>
        </p:nvSpPr>
        <p:spPr bwMode="auto">
          <a:xfrm rot="5400000">
            <a:off x="1524000" y="2514600"/>
            <a:ext cx="228600" cy="838200"/>
          </a:xfrm>
          <a:prstGeom prst="leftBrace">
            <a:avLst>
              <a:gd name="adj1" fmla="val 30556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97" name="Text Box 97"/>
          <p:cNvSpPr txBox="1">
            <a:spLocks noChangeArrowheads="1"/>
          </p:cNvSpPr>
          <p:nvPr/>
        </p:nvSpPr>
        <p:spPr bwMode="auto">
          <a:xfrm>
            <a:off x="914400" y="2473325"/>
            <a:ext cx="1581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shared motif</a:t>
            </a:r>
          </a:p>
        </p:txBody>
      </p:sp>
      <p:sp>
        <p:nvSpPr>
          <p:cNvPr id="25698" name="Line 98"/>
          <p:cNvSpPr>
            <a:spLocks noChangeShapeType="1"/>
          </p:cNvSpPr>
          <p:nvPr/>
        </p:nvSpPr>
        <p:spPr bwMode="auto">
          <a:xfrm>
            <a:off x="3352800" y="2895600"/>
            <a:ext cx="6096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99" name="Rectangle 99"/>
          <p:cNvSpPr>
            <a:spLocks noChangeArrowheads="1"/>
          </p:cNvSpPr>
          <p:nvPr/>
        </p:nvSpPr>
        <p:spPr bwMode="auto">
          <a:xfrm>
            <a:off x="381000" y="57912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Each element represents the probability of given character at a specified position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3600" dirty="0"/>
              <a:t>Sequence Logos</a:t>
            </a:r>
          </a:p>
        </p:txBody>
      </p:sp>
      <p:pic>
        <p:nvPicPr>
          <p:cNvPr id="3" name="Picture 2" descr="frequency_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4800600"/>
            <a:ext cx="4419600" cy="1221889"/>
          </a:xfrm>
          <a:prstGeom prst="rect">
            <a:avLst/>
          </a:prstGeom>
        </p:spPr>
      </p:pic>
      <p:pic>
        <p:nvPicPr>
          <p:cNvPr id="4" name="Picture 3" descr="information_log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756" y="4648200"/>
            <a:ext cx="4953000" cy="1369359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 bwMode="auto">
          <a:xfrm>
            <a:off x="3276600" y="3810000"/>
            <a:ext cx="426719" cy="533400"/>
          </a:xfrm>
          <a:prstGeom prst="down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04" name="Down Arrow 103"/>
          <p:cNvSpPr/>
          <p:nvPr/>
        </p:nvSpPr>
        <p:spPr bwMode="auto">
          <a:xfrm>
            <a:off x="5410200" y="3810000"/>
            <a:ext cx="426719" cy="533400"/>
          </a:xfrm>
          <a:prstGeom prst="down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3810000"/>
            <a:ext cx="415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5943600"/>
            <a:ext cx="1867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 logo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486400" y="5943600"/>
            <a:ext cx="2936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information content logo</a:t>
            </a:r>
          </a:p>
        </p:txBody>
      </p:sp>
      <p:sp>
        <p:nvSpPr>
          <p:cNvPr id="88" name="Rectangle 5"/>
          <p:cNvSpPr>
            <a:spLocks noChangeArrowheads="1"/>
          </p:cNvSpPr>
          <p:nvPr/>
        </p:nvSpPr>
        <p:spPr bwMode="auto">
          <a:xfrm>
            <a:off x="2617360" y="155162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Rectangle 6"/>
          <p:cNvSpPr>
            <a:spLocks noChangeArrowheads="1"/>
          </p:cNvSpPr>
          <p:nvPr/>
        </p:nvSpPr>
        <p:spPr bwMode="auto">
          <a:xfrm>
            <a:off x="3131710" y="1551623"/>
            <a:ext cx="515938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ectangle 7"/>
          <p:cNvSpPr>
            <a:spLocks noChangeArrowheads="1"/>
          </p:cNvSpPr>
          <p:nvPr/>
        </p:nvSpPr>
        <p:spPr bwMode="auto">
          <a:xfrm>
            <a:off x="6222573" y="1551623"/>
            <a:ext cx="515937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Rectangle 8"/>
          <p:cNvSpPr>
            <a:spLocks noChangeArrowheads="1"/>
          </p:cNvSpPr>
          <p:nvPr/>
        </p:nvSpPr>
        <p:spPr bwMode="auto">
          <a:xfrm>
            <a:off x="5708223" y="155162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Rectangle 9"/>
          <p:cNvSpPr>
            <a:spLocks noChangeArrowheads="1"/>
          </p:cNvSpPr>
          <p:nvPr/>
        </p:nvSpPr>
        <p:spPr bwMode="auto">
          <a:xfrm>
            <a:off x="5192285" y="1551623"/>
            <a:ext cx="515938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Rectangle 10"/>
          <p:cNvSpPr>
            <a:spLocks noChangeArrowheads="1"/>
          </p:cNvSpPr>
          <p:nvPr/>
        </p:nvSpPr>
        <p:spPr bwMode="auto">
          <a:xfrm>
            <a:off x="4677935" y="155162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Rectangle 11"/>
          <p:cNvSpPr>
            <a:spLocks noChangeArrowheads="1"/>
          </p:cNvSpPr>
          <p:nvPr/>
        </p:nvSpPr>
        <p:spPr bwMode="auto">
          <a:xfrm>
            <a:off x="4161998" y="1551623"/>
            <a:ext cx="515937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Rectangle 12"/>
          <p:cNvSpPr>
            <a:spLocks noChangeArrowheads="1"/>
          </p:cNvSpPr>
          <p:nvPr/>
        </p:nvSpPr>
        <p:spPr bwMode="auto">
          <a:xfrm>
            <a:off x="3647648" y="155162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Rectangle 13"/>
          <p:cNvSpPr>
            <a:spLocks noChangeArrowheads="1"/>
          </p:cNvSpPr>
          <p:nvPr/>
        </p:nvSpPr>
        <p:spPr bwMode="auto">
          <a:xfrm>
            <a:off x="2617360" y="2048510"/>
            <a:ext cx="514350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Rectangle 14"/>
          <p:cNvSpPr>
            <a:spLocks noChangeArrowheads="1"/>
          </p:cNvSpPr>
          <p:nvPr/>
        </p:nvSpPr>
        <p:spPr bwMode="auto">
          <a:xfrm>
            <a:off x="3131710" y="2048510"/>
            <a:ext cx="515938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Rectangle 15"/>
          <p:cNvSpPr>
            <a:spLocks noChangeArrowheads="1"/>
          </p:cNvSpPr>
          <p:nvPr/>
        </p:nvSpPr>
        <p:spPr bwMode="auto">
          <a:xfrm>
            <a:off x="6222573" y="2048510"/>
            <a:ext cx="515937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Rectangle 16"/>
          <p:cNvSpPr>
            <a:spLocks noChangeArrowheads="1"/>
          </p:cNvSpPr>
          <p:nvPr/>
        </p:nvSpPr>
        <p:spPr bwMode="auto">
          <a:xfrm>
            <a:off x="5708223" y="2048510"/>
            <a:ext cx="514350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Rectangle 17"/>
          <p:cNvSpPr>
            <a:spLocks noChangeArrowheads="1"/>
          </p:cNvSpPr>
          <p:nvPr/>
        </p:nvSpPr>
        <p:spPr bwMode="auto">
          <a:xfrm>
            <a:off x="5192285" y="2048510"/>
            <a:ext cx="515938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Rectangle 18"/>
          <p:cNvSpPr>
            <a:spLocks noChangeArrowheads="1"/>
          </p:cNvSpPr>
          <p:nvPr/>
        </p:nvSpPr>
        <p:spPr bwMode="auto">
          <a:xfrm>
            <a:off x="4677935" y="2048510"/>
            <a:ext cx="514350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Rectangle 19"/>
          <p:cNvSpPr>
            <a:spLocks noChangeArrowheads="1"/>
          </p:cNvSpPr>
          <p:nvPr/>
        </p:nvSpPr>
        <p:spPr bwMode="auto">
          <a:xfrm>
            <a:off x="4161998" y="2048510"/>
            <a:ext cx="515937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Rectangle 20"/>
          <p:cNvSpPr>
            <a:spLocks noChangeArrowheads="1"/>
          </p:cNvSpPr>
          <p:nvPr/>
        </p:nvSpPr>
        <p:spPr bwMode="auto">
          <a:xfrm>
            <a:off x="3647648" y="2048510"/>
            <a:ext cx="514350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Rectangle 21"/>
          <p:cNvSpPr>
            <a:spLocks noChangeArrowheads="1"/>
          </p:cNvSpPr>
          <p:nvPr/>
        </p:nvSpPr>
        <p:spPr bwMode="auto">
          <a:xfrm>
            <a:off x="2617360" y="2545398"/>
            <a:ext cx="514350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Rectangle 22"/>
          <p:cNvSpPr>
            <a:spLocks noChangeArrowheads="1"/>
          </p:cNvSpPr>
          <p:nvPr/>
        </p:nvSpPr>
        <p:spPr bwMode="auto">
          <a:xfrm>
            <a:off x="3131710" y="2545398"/>
            <a:ext cx="515938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Rectangle 23"/>
          <p:cNvSpPr>
            <a:spLocks noChangeArrowheads="1"/>
          </p:cNvSpPr>
          <p:nvPr/>
        </p:nvSpPr>
        <p:spPr bwMode="auto">
          <a:xfrm>
            <a:off x="6222573" y="2545398"/>
            <a:ext cx="515937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Rectangle 24"/>
          <p:cNvSpPr>
            <a:spLocks noChangeArrowheads="1"/>
          </p:cNvSpPr>
          <p:nvPr/>
        </p:nvSpPr>
        <p:spPr bwMode="auto">
          <a:xfrm>
            <a:off x="5708223" y="2545398"/>
            <a:ext cx="514350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Rectangle 25"/>
          <p:cNvSpPr>
            <a:spLocks noChangeArrowheads="1"/>
          </p:cNvSpPr>
          <p:nvPr/>
        </p:nvSpPr>
        <p:spPr bwMode="auto">
          <a:xfrm>
            <a:off x="5192285" y="2545398"/>
            <a:ext cx="515938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Rectangle 26"/>
          <p:cNvSpPr>
            <a:spLocks noChangeArrowheads="1"/>
          </p:cNvSpPr>
          <p:nvPr/>
        </p:nvSpPr>
        <p:spPr bwMode="auto">
          <a:xfrm>
            <a:off x="4677935" y="2545398"/>
            <a:ext cx="514350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Rectangle 27"/>
          <p:cNvSpPr>
            <a:spLocks noChangeArrowheads="1"/>
          </p:cNvSpPr>
          <p:nvPr/>
        </p:nvSpPr>
        <p:spPr bwMode="auto">
          <a:xfrm>
            <a:off x="4161998" y="2545398"/>
            <a:ext cx="515937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Rectangle 28"/>
          <p:cNvSpPr>
            <a:spLocks noChangeArrowheads="1"/>
          </p:cNvSpPr>
          <p:nvPr/>
        </p:nvSpPr>
        <p:spPr bwMode="auto">
          <a:xfrm>
            <a:off x="3647648" y="2545398"/>
            <a:ext cx="514350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Rectangle 29"/>
          <p:cNvSpPr>
            <a:spLocks noChangeArrowheads="1"/>
          </p:cNvSpPr>
          <p:nvPr/>
        </p:nvSpPr>
        <p:spPr bwMode="auto">
          <a:xfrm>
            <a:off x="2617360" y="304387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Rectangle 30"/>
          <p:cNvSpPr>
            <a:spLocks noChangeArrowheads="1"/>
          </p:cNvSpPr>
          <p:nvPr/>
        </p:nvSpPr>
        <p:spPr bwMode="auto">
          <a:xfrm>
            <a:off x="3131710" y="3043873"/>
            <a:ext cx="515938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Rectangle 31"/>
          <p:cNvSpPr>
            <a:spLocks noChangeArrowheads="1"/>
          </p:cNvSpPr>
          <p:nvPr/>
        </p:nvSpPr>
        <p:spPr bwMode="auto">
          <a:xfrm>
            <a:off x="6222573" y="3043873"/>
            <a:ext cx="515937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Rectangle 32"/>
          <p:cNvSpPr>
            <a:spLocks noChangeArrowheads="1"/>
          </p:cNvSpPr>
          <p:nvPr/>
        </p:nvSpPr>
        <p:spPr bwMode="auto">
          <a:xfrm>
            <a:off x="5708223" y="304387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Rectangle 33"/>
          <p:cNvSpPr>
            <a:spLocks noChangeArrowheads="1"/>
          </p:cNvSpPr>
          <p:nvPr/>
        </p:nvSpPr>
        <p:spPr bwMode="auto">
          <a:xfrm>
            <a:off x="5192285" y="3043873"/>
            <a:ext cx="515938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Rectangle 34"/>
          <p:cNvSpPr>
            <a:spLocks noChangeArrowheads="1"/>
          </p:cNvSpPr>
          <p:nvPr/>
        </p:nvSpPr>
        <p:spPr bwMode="auto">
          <a:xfrm>
            <a:off x="4677935" y="304387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Rectangle 35"/>
          <p:cNvSpPr>
            <a:spLocks noChangeArrowheads="1"/>
          </p:cNvSpPr>
          <p:nvPr/>
        </p:nvSpPr>
        <p:spPr bwMode="auto">
          <a:xfrm>
            <a:off x="4161998" y="3043873"/>
            <a:ext cx="515937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Rectangle 36"/>
          <p:cNvSpPr>
            <a:spLocks noChangeArrowheads="1"/>
          </p:cNvSpPr>
          <p:nvPr/>
        </p:nvSpPr>
        <p:spPr bwMode="auto">
          <a:xfrm>
            <a:off x="3647648" y="304387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Text Box 37"/>
          <p:cNvSpPr txBox="1">
            <a:spLocks noChangeArrowheads="1"/>
          </p:cNvSpPr>
          <p:nvPr/>
        </p:nvSpPr>
        <p:spPr bwMode="auto">
          <a:xfrm>
            <a:off x="2166510" y="1610360"/>
            <a:ext cx="35401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23" name="Text Box 38"/>
          <p:cNvSpPr txBox="1">
            <a:spLocks noChangeArrowheads="1"/>
          </p:cNvSpPr>
          <p:nvPr/>
        </p:nvSpPr>
        <p:spPr bwMode="auto">
          <a:xfrm>
            <a:off x="2166510" y="2107248"/>
            <a:ext cx="3683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24" name="Text Box 39"/>
          <p:cNvSpPr txBox="1">
            <a:spLocks noChangeArrowheads="1"/>
          </p:cNvSpPr>
          <p:nvPr/>
        </p:nvSpPr>
        <p:spPr bwMode="auto">
          <a:xfrm>
            <a:off x="2166510" y="2605723"/>
            <a:ext cx="3810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G</a:t>
            </a:r>
          </a:p>
        </p:txBody>
      </p:sp>
      <p:sp>
        <p:nvSpPr>
          <p:cNvPr id="125" name="Text Box 40"/>
          <p:cNvSpPr txBox="1">
            <a:spLocks noChangeArrowheads="1"/>
          </p:cNvSpPr>
          <p:nvPr/>
        </p:nvSpPr>
        <p:spPr bwMode="auto">
          <a:xfrm>
            <a:off x="2166510" y="3102610"/>
            <a:ext cx="33972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126" name="Text Box 41"/>
          <p:cNvSpPr txBox="1">
            <a:spLocks noChangeArrowheads="1"/>
          </p:cNvSpPr>
          <p:nvPr/>
        </p:nvSpPr>
        <p:spPr bwMode="auto">
          <a:xfrm>
            <a:off x="2733248" y="1124585"/>
            <a:ext cx="325437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27" name="Text Box 42"/>
          <p:cNvSpPr txBox="1">
            <a:spLocks noChangeArrowheads="1"/>
          </p:cNvSpPr>
          <p:nvPr/>
        </p:nvSpPr>
        <p:spPr bwMode="auto">
          <a:xfrm>
            <a:off x="3238073" y="1124585"/>
            <a:ext cx="325437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28" name="Text Box 43"/>
          <p:cNvSpPr txBox="1">
            <a:spLocks noChangeArrowheads="1"/>
          </p:cNvSpPr>
          <p:nvPr/>
        </p:nvSpPr>
        <p:spPr bwMode="auto">
          <a:xfrm>
            <a:off x="3744485" y="1124585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29" name="Text Box 44"/>
          <p:cNvSpPr txBox="1">
            <a:spLocks noChangeArrowheads="1"/>
          </p:cNvSpPr>
          <p:nvPr/>
        </p:nvSpPr>
        <p:spPr bwMode="auto">
          <a:xfrm>
            <a:off x="4249310" y="1124585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130" name="Text Box 45"/>
          <p:cNvSpPr txBox="1">
            <a:spLocks noChangeArrowheads="1"/>
          </p:cNvSpPr>
          <p:nvPr/>
        </p:nvSpPr>
        <p:spPr bwMode="auto">
          <a:xfrm>
            <a:off x="4755723" y="1124585"/>
            <a:ext cx="325437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131" name="Text Box 46"/>
          <p:cNvSpPr txBox="1">
            <a:spLocks noChangeArrowheads="1"/>
          </p:cNvSpPr>
          <p:nvPr/>
        </p:nvSpPr>
        <p:spPr bwMode="auto">
          <a:xfrm>
            <a:off x="5262135" y="1124585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132" name="Text Box 47"/>
          <p:cNvSpPr txBox="1">
            <a:spLocks noChangeArrowheads="1"/>
          </p:cNvSpPr>
          <p:nvPr/>
        </p:nvSpPr>
        <p:spPr bwMode="auto">
          <a:xfrm>
            <a:off x="5766960" y="1124585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133" name="Text Box 48"/>
          <p:cNvSpPr txBox="1">
            <a:spLocks noChangeArrowheads="1"/>
          </p:cNvSpPr>
          <p:nvPr/>
        </p:nvSpPr>
        <p:spPr bwMode="auto">
          <a:xfrm>
            <a:off x="6274960" y="1124585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8</a:t>
            </a:r>
          </a:p>
        </p:txBody>
      </p:sp>
      <p:sp>
        <p:nvSpPr>
          <p:cNvPr id="134" name="Text Box 49"/>
          <p:cNvSpPr txBox="1">
            <a:spLocks noChangeArrowheads="1"/>
          </p:cNvSpPr>
          <p:nvPr/>
        </p:nvSpPr>
        <p:spPr bwMode="auto">
          <a:xfrm>
            <a:off x="3656855" y="159448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0.1</a:t>
            </a:r>
          </a:p>
        </p:txBody>
      </p:sp>
      <p:sp>
        <p:nvSpPr>
          <p:cNvPr id="135" name="Text Box 50"/>
          <p:cNvSpPr txBox="1">
            <a:spLocks noChangeArrowheads="1"/>
          </p:cNvSpPr>
          <p:nvPr/>
        </p:nvSpPr>
        <p:spPr bwMode="auto">
          <a:xfrm>
            <a:off x="3634948" y="20739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136" name="Text Box 51"/>
          <p:cNvSpPr txBox="1">
            <a:spLocks noChangeArrowheads="1"/>
          </p:cNvSpPr>
          <p:nvPr/>
        </p:nvSpPr>
        <p:spPr bwMode="auto">
          <a:xfrm>
            <a:off x="3634948" y="261842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0.6</a:t>
            </a:r>
          </a:p>
        </p:txBody>
      </p:sp>
      <p:sp>
        <p:nvSpPr>
          <p:cNvPr id="137" name="Text Box 52"/>
          <p:cNvSpPr txBox="1">
            <a:spLocks noChangeArrowheads="1"/>
          </p:cNvSpPr>
          <p:nvPr/>
        </p:nvSpPr>
        <p:spPr bwMode="auto">
          <a:xfrm>
            <a:off x="3634948" y="3104198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138" name="Text Box 68"/>
          <p:cNvSpPr txBox="1">
            <a:spLocks noChangeArrowheads="1"/>
          </p:cNvSpPr>
          <p:nvPr/>
        </p:nvSpPr>
        <p:spPr bwMode="auto">
          <a:xfrm>
            <a:off x="2623710" y="159448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139" name="Text Box 69"/>
          <p:cNvSpPr txBox="1">
            <a:spLocks noChangeArrowheads="1"/>
          </p:cNvSpPr>
          <p:nvPr/>
        </p:nvSpPr>
        <p:spPr bwMode="auto">
          <a:xfrm>
            <a:off x="2623710" y="20739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0.5</a:t>
            </a:r>
          </a:p>
        </p:txBody>
      </p:sp>
      <p:sp>
        <p:nvSpPr>
          <p:cNvPr id="140" name="Text Box 70"/>
          <p:cNvSpPr txBox="1">
            <a:spLocks noChangeArrowheads="1"/>
          </p:cNvSpPr>
          <p:nvPr/>
        </p:nvSpPr>
        <p:spPr bwMode="auto">
          <a:xfrm>
            <a:off x="2623710" y="261842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141" name="Text Box 71"/>
          <p:cNvSpPr txBox="1">
            <a:spLocks noChangeArrowheads="1"/>
          </p:cNvSpPr>
          <p:nvPr/>
        </p:nvSpPr>
        <p:spPr bwMode="auto">
          <a:xfrm>
            <a:off x="2623710" y="31026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142" name="Text Box 72"/>
          <p:cNvSpPr txBox="1">
            <a:spLocks noChangeArrowheads="1"/>
          </p:cNvSpPr>
          <p:nvPr/>
        </p:nvSpPr>
        <p:spPr bwMode="auto">
          <a:xfrm>
            <a:off x="3120598" y="31026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0.3</a:t>
            </a:r>
          </a:p>
        </p:txBody>
      </p:sp>
      <p:sp>
        <p:nvSpPr>
          <p:cNvPr id="143" name="Text Box 73"/>
          <p:cNvSpPr txBox="1">
            <a:spLocks noChangeArrowheads="1"/>
          </p:cNvSpPr>
          <p:nvPr/>
        </p:nvSpPr>
        <p:spPr bwMode="auto">
          <a:xfrm>
            <a:off x="3120598" y="261842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144" name="Text Box 74"/>
          <p:cNvSpPr txBox="1">
            <a:spLocks noChangeArrowheads="1"/>
          </p:cNvSpPr>
          <p:nvPr/>
        </p:nvSpPr>
        <p:spPr bwMode="auto">
          <a:xfrm>
            <a:off x="3120598" y="20739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145" name="Text Box 75"/>
          <p:cNvSpPr txBox="1">
            <a:spLocks noChangeArrowheads="1"/>
          </p:cNvSpPr>
          <p:nvPr/>
        </p:nvSpPr>
        <p:spPr bwMode="auto">
          <a:xfrm>
            <a:off x="3123455" y="159448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0.3</a:t>
            </a:r>
          </a:p>
        </p:txBody>
      </p:sp>
      <p:sp>
        <p:nvSpPr>
          <p:cNvPr id="146" name="Text Box 76"/>
          <p:cNvSpPr txBox="1">
            <a:spLocks noChangeArrowheads="1"/>
          </p:cNvSpPr>
          <p:nvPr/>
        </p:nvSpPr>
        <p:spPr bwMode="auto">
          <a:xfrm>
            <a:off x="4151520" y="159448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147" name="Text Box 77"/>
          <p:cNvSpPr txBox="1">
            <a:spLocks noChangeArrowheads="1"/>
          </p:cNvSpPr>
          <p:nvPr/>
        </p:nvSpPr>
        <p:spPr bwMode="auto">
          <a:xfrm>
            <a:off x="4149298" y="20739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148" name="Text Box 78"/>
          <p:cNvSpPr txBox="1">
            <a:spLocks noChangeArrowheads="1"/>
          </p:cNvSpPr>
          <p:nvPr/>
        </p:nvSpPr>
        <p:spPr bwMode="auto">
          <a:xfrm>
            <a:off x="4149298" y="261842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0.5</a:t>
            </a:r>
          </a:p>
        </p:txBody>
      </p:sp>
      <p:sp>
        <p:nvSpPr>
          <p:cNvPr id="149" name="Text Box 79"/>
          <p:cNvSpPr txBox="1">
            <a:spLocks noChangeArrowheads="1"/>
          </p:cNvSpPr>
          <p:nvPr/>
        </p:nvSpPr>
        <p:spPr bwMode="auto">
          <a:xfrm>
            <a:off x="4149298" y="3104198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150" name="Text Box 80"/>
          <p:cNvSpPr txBox="1">
            <a:spLocks noChangeArrowheads="1"/>
          </p:cNvSpPr>
          <p:nvPr/>
        </p:nvSpPr>
        <p:spPr bwMode="auto">
          <a:xfrm>
            <a:off x="4662060" y="3104198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151" name="Text Box 81"/>
          <p:cNvSpPr txBox="1">
            <a:spLocks noChangeArrowheads="1"/>
          </p:cNvSpPr>
          <p:nvPr/>
        </p:nvSpPr>
        <p:spPr bwMode="auto">
          <a:xfrm>
            <a:off x="4662060" y="261842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152" name="Text Box 82"/>
          <p:cNvSpPr txBox="1">
            <a:spLocks noChangeArrowheads="1"/>
          </p:cNvSpPr>
          <p:nvPr/>
        </p:nvSpPr>
        <p:spPr bwMode="auto">
          <a:xfrm>
            <a:off x="4662060" y="20739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0.6</a:t>
            </a:r>
          </a:p>
        </p:txBody>
      </p:sp>
      <p:sp>
        <p:nvSpPr>
          <p:cNvPr id="153" name="Text Box 83"/>
          <p:cNvSpPr txBox="1">
            <a:spLocks noChangeArrowheads="1"/>
          </p:cNvSpPr>
          <p:nvPr/>
        </p:nvSpPr>
        <p:spPr bwMode="auto">
          <a:xfrm>
            <a:off x="4695398" y="159448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154" name="Text Box 84"/>
          <p:cNvSpPr txBox="1">
            <a:spLocks noChangeArrowheads="1"/>
          </p:cNvSpPr>
          <p:nvPr/>
        </p:nvSpPr>
        <p:spPr bwMode="auto">
          <a:xfrm>
            <a:off x="5176410" y="31026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0.3</a:t>
            </a:r>
          </a:p>
        </p:txBody>
      </p:sp>
      <p:sp>
        <p:nvSpPr>
          <p:cNvPr id="155" name="Text Box 85"/>
          <p:cNvSpPr txBox="1">
            <a:spLocks noChangeArrowheads="1"/>
          </p:cNvSpPr>
          <p:nvPr/>
        </p:nvSpPr>
        <p:spPr bwMode="auto">
          <a:xfrm>
            <a:off x="5176410" y="261842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156" name="Text Box 86"/>
          <p:cNvSpPr txBox="1">
            <a:spLocks noChangeArrowheads="1"/>
          </p:cNvSpPr>
          <p:nvPr/>
        </p:nvSpPr>
        <p:spPr bwMode="auto">
          <a:xfrm>
            <a:off x="5176410" y="20739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157" name="Text Box 87"/>
          <p:cNvSpPr txBox="1">
            <a:spLocks noChangeArrowheads="1"/>
          </p:cNvSpPr>
          <p:nvPr/>
        </p:nvSpPr>
        <p:spPr bwMode="auto">
          <a:xfrm>
            <a:off x="5198635" y="159448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0.4</a:t>
            </a:r>
          </a:p>
        </p:txBody>
      </p:sp>
      <p:sp>
        <p:nvSpPr>
          <p:cNvPr id="158" name="Text Box 88"/>
          <p:cNvSpPr txBox="1">
            <a:spLocks noChangeArrowheads="1"/>
          </p:cNvSpPr>
          <p:nvPr/>
        </p:nvSpPr>
        <p:spPr bwMode="auto">
          <a:xfrm>
            <a:off x="6205110" y="31026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159" name="Text Box 89"/>
          <p:cNvSpPr txBox="1">
            <a:spLocks noChangeArrowheads="1"/>
          </p:cNvSpPr>
          <p:nvPr/>
        </p:nvSpPr>
        <p:spPr bwMode="auto">
          <a:xfrm>
            <a:off x="6205110" y="261842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160" name="Text Box 90"/>
          <p:cNvSpPr txBox="1">
            <a:spLocks noChangeArrowheads="1"/>
          </p:cNvSpPr>
          <p:nvPr/>
        </p:nvSpPr>
        <p:spPr bwMode="auto">
          <a:xfrm>
            <a:off x="6205110" y="20739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0.7</a:t>
            </a:r>
          </a:p>
        </p:txBody>
      </p:sp>
      <p:sp>
        <p:nvSpPr>
          <p:cNvPr id="161" name="Text Box 91"/>
          <p:cNvSpPr txBox="1">
            <a:spLocks noChangeArrowheads="1"/>
          </p:cNvSpPr>
          <p:nvPr/>
        </p:nvSpPr>
        <p:spPr bwMode="auto">
          <a:xfrm>
            <a:off x="6205110" y="159448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162" name="Text Box 92"/>
          <p:cNvSpPr txBox="1">
            <a:spLocks noChangeArrowheads="1"/>
          </p:cNvSpPr>
          <p:nvPr/>
        </p:nvSpPr>
        <p:spPr bwMode="auto">
          <a:xfrm>
            <a:off x="5690760" y="3104198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0.3</a:t>
            </a:r>
          </a:p>
        </p:txBody>
      </p:sp>
      <p:sp>
        <p:nvSpPr>
          <p:cNvPr id="163" name="Text Box 93"/>
          <p:cNvSpPr txBox="1">
            <a:spLocks noChangeArrowheads="1"/>
          </p:cNvSpPr>
          <p:nvPr/>
        </p:nvSpPr>
        <p:spPr bwMode="auto">
          <a:xfrm>
            <a:off x="5690760" y="261842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164" name="Text Box 94"/>
          <p:cNvSpPr txBox="1">
            <a:spLocks noChangeArrowheads="1"/>
          </p:cNvSpPr>
          <p:nvPr/>
        </p:nvSpPr>
        <p:spPr bwMode="auto">
          <a:xfrm>
            <a:off x="5690760" y="20739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165" name="Text Box 95"/>
          <p:cNvSpPr txBox="1">
            <a:spLocks noChangeArrowheads="1"/>
          </p:cNvSpPr>
          <p:nvPr/>
        </p:nvSpPr>
        <p:spPr bwMode="auto">
          <a:xfrm>
            <a:off x="5701873" y="159448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44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dirty="0"/>
              <a:t>Motifs and Profile Matrices</a:t>
            </a:r>
          </a:p>
        </p:txBody>
      </p:sp>
      <p:grpSp>
        <p:nvGrpSpPr>
          <p:cNvPr id="27651" name="Group 104"/>
          <p:cNvGrpSpPr>
            <a:grpSpLocks/>
          </p:cNvGrpSpPr>
          <p:nvPr/>
        </p:nvGrpSpPr>
        <p:grpSpPr bwMode="auto">
          <a:xfrm>
            <a:off x="2971800" y="3200400"/>
            <a:ext cx="3124200" cy="2286000"/>
            <a:chOff x="192" y="2304"/>
            <a:chExt cx="1968" cy="1440"/>
          </a:xfrm>
        </p:grpSpPr>
        <p:sp>
          <p:nvSpPr>
            <p:cNvPr id="27653" name="Line 53"/>
            <p:cNvSpPr>
              <a:spLocks noChangeShapeType="1"/>
            </p:cNvSpPr>
            <p:nvPr/>
          </p:nvSpPr>
          <p:spPr bwMode="auto">
            <a:xfrm>
              <a:off x="192" y="2352"/>
              <a:ext cx="163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4" name="Rectangle 60"/>
            <p:cNvSpPr>
              <a:spLocks noChangeArrowheads="1"/>
            </p:cNvSpPr>
            <p:nvPr/>
          </p:nvSpPr>
          <p:spPr bwMode="auto">
            <a:xfrm>
              <a:off x="1152" y="2304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5" name="Line 54"/>
            <p:cNvSpPr>
              <a:spLocks noChangeShapeType="1"/>
            </p:cNvSpPr>
            <p:nvPr/>
          </p:nvSpPr>
          <p:spPr bwMode="auto">
            <a:xfrm>
              <a:off x="192" y="2576"/>
              <a:ext cx="163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6" name="Rectangle 61"/>
            <p:cNvSpPr>
              <a:spLocks noChangeArrowheads="1"/>
            </p:cNvSpPr>
            <p:nvPr/>
          </p:nvSpPr>
          <p:spPr bwMode="auto">
            <a:xfrm>
              <a:off x="768" y="2544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7" name="Line 55"/>
            <p:cNvSpPr>
              <a:spLocks noChangeShapeType="1"/>
            </p:cNvSpPr>
            <p:nvPr/>
          </p:nvSpPr>
          <p:spPr bwMode="auto">
            <a:xfrm>
              <a:off x="192" y="2784"/>
              <a:ext cx="1680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8" name="Rectangle 62"/>
            <p:cNvSpPr>
              <a:spLocks noChangeArrowheads="1"/>
            </p:cNvSpPr>
            <p:nvPr/>
          </p:nvSpPr>
          <p:spPr bwMode="auto">
            <a:xfrm>
              <a:off x="384" y="2736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9" name="Line 56"/>
            <p:cNvSpPr>
              <a:spLocks noChangeShapeType="1"/>
            </p:cNvSpPr>
            <p:nvPr/>
          </p:nvSpPr>
          <p:spPr bwMode="auto">
            <a:xfrm>
              <a:off x="192" y="3024"/>
              <a:ext cx="139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0" name="Rectangle 63"/>
            <p:cNvSpPr>
              <a:spLocks noChangeArrowheads="1"/>
            </p:cNvSpPr>
            <p:nvPr/>
          </p:nvSpPr>
          <p:spPr bwMode="auto">
            <a:xfrm>
              <a:off x="672" y="2976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1" name="Line 57"/>
            <p:cNvSpPr>
              <a:spLocks noChangeShapeType="1"/>
            </p:cNvSpPr>
            <p:nvPr/>
          </p:nvSpPr>
          <p:spPr bwMode="auto">
            <a:xfrm>
              <a:off x="192" y="3264"/>
              <a:ext cx="148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2" name="Rectangle 64"/>
            <p:cNvSpPr>
              <a:spLocks noChangeArrowheads="1"/>
            </p:cNvSpPr>
            <p:nvPr/>
          </p:nvSpPr>
          <p:spPr bwMode="auto">
            <a:xfrm>
              <a:off x="432" y="3216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3" name="Line 58"/>
            <p:cNvSpPr>
              <a:spLocks noChangeShapeType="1"/>
            </p:cNvSpPr>
            <p:nvPr/>
          </p:nvSpPr>
          <p:spPr bwMode="auto">
            <a:xfrm>
              <a:off x="192" y="3456"/>
              <a:ext cx="1296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4" name="Rectangle 65"/>
            <p:cNvSpPr>
              <a:spLocks noChangeArrowheads="1"/>
            </p:cNvSpPr>
            <p:nvPr/>
          </p:nvSpPr>
          <p:spPr bwMode="auto">
            <a:xfrm>
              <a:off x="624" y="3408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5" name="Line 59"/>
            <p:cNvSpPr>
              <a:spLocks noChangeShapeType="1"/>
            </p:cNvSpPr>
            <p:nvPr/>
          </p:nvSpPr>
          <p:spPr bwMode="auto">
            <a:xfrm>
              <a:off x="192" y="3696"/>
              <a:ext cx="196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6" name="Rectangle 66"/>
            <p:cNvSpPr>
              <a:spLocks noChangeArrowheads="1"/>
            </p:cNvSpPr>
            <p:nvPr/>
          </p:nvSpPr>
          <p:spPr bwMode="auto">
            <a:xfrm>
              <a:off x="1392" y="3648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652" name="Rectangle 67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53400" cy="1828800"/>
          </a:xfrm>
        </p:spPr>
        <p:txBody>
          <a:bodyPr/>
          <a:lstStyle/>
          <a:p>
            <a:r>
              <a:rPr lang="en-US" sz="2400" dirty="0"/>
              <a:t>How can we construct the profile if the sequences aren’t aligned?  </a:t>
            </a:r>
          </a:p>
          <a:p>
            <a:r>
              <a:rPr lang="en-US" sz="2400" dirty="0"/>
              <a:t>In the typical case we don’t know what the motif looks like.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66"/>
      </a:dk1>
      <a:lt1>
        <a:srgbClr val="FFFFFF"/>
      </a:lt1>
      <a:dk2>
        <a:srgbClr val="8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56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62726</TotalTime>
  <Words>2504</Words>
  <Application>Microsoft Macintosh PowerPoint</Application>
  <PresentationFormat>On-screen Show (4:3)</PresentationFormat>
  <Paragraphs>436</Paragraphs>
  <Slides>34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Courier New</vt:lpstr>
      <vt:lpstr>Symbol</vt:lpstr>
      <vt:lpstr>Times</vt:lpstr>
      <vt:lpstr>Wingdings</vt:lpstr>
      <vt:lpstr>Blank Presentation</vt:lpstr>
      <vt:lpstr>Equation</vt:lpstr>
      <vt:lpstr>Learning Sequence Motif Models Using Expectation Maximization (EM)</vt:lpstr>
      <vt:lpstr>Goals for Lecture</vt:lpstr>
      <vt:lpstr>Sequence Motifs</vt:lpstr>
      <vt:lpstr>Sequence Motifs Example</vt:lpstr>
      <vt:lpstr>The Motif Model Learning Task</vt:lpstr>
      <vt:lpstr>Why is this important?</vt:lpstr>
      <vt:lpstr>Motifs and Profile Matrices  (a.k.a. Position Weight Matrices)</vt:lpstr>
      <vt:lpstr>Sequence Logos</vt:lpstr>
      <vt:lpstr>Motifs and Profile Matrices</vt:lpstr>
      <vt:lpstr>PowerPoint Presentation</vt:lpstr>
      <vt:lpstr>The Expectation-Maximization (EM) Approach</vt:lpstr>
      <vt:lpstr>Overview of EM</vt:lpstr>
      <vt:lpstr>Applying EM to the Motif Finding Problem</vt:lpstr>
      <vt:lpstr>Representing Motifs in MEME</vt:lpstr>
      <vt:lpstr>Representing Motifs in MEME</vt:lpstr>
      <vt:lpstr>Representing Motif Starting Positions in MEME</vt:lpstr>
      <vt:lpstr>Probability of a Sequence Given a Motif Starting Position</vt:lpstr>
      <vt:lpstr>Sequence Probability Example</vt:lpstr>
      <vt:lpstr> Likelihood Function</vt:lpstr>
      <vt:lpstr>Basic EM Approach</vt:lpstr>
      <vt:lpstr>Expected Starting Positions</vt:lpstr>
      <vt:lpstr>The E-step: Computing Z(t)</vt:lpstr>
      <vt:lpstr>The E-step: Computing Z(t)</vt:lpstr>
      <vt:lpstr>Example: Computing Z(t)</vt:lpstr>
      <vt:lpstr>The M-step: Estimating p</vt:lpstr>
      <vt:lpstr>Example: Estimating p</vt:lpstr>
      <vt:lpstr>The ZOOPS Model</vt:lpstr>
      <vt:lpstr>E-step in the ZOOPS Model</vt:lpstr>
      <vt:lpstr>E-step in the ZOOPS Model</vt:lpstr>
      <vt:lpstr>M-step in the ZOOPS Model</vt:lpstr>
      <vt:lpstr>Extensions to the Basic EM Approach in MEME</vt:lpstr>
      <vt:lpstr>Starting Points in MEME</vt:lpstr>
      <vt:lpstr>Using Subsequences as Starting Points for EM</vt:lpstr>
      <vt:lpstr>MEME web server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BMI/CS 776</dc:title>
  <dc:creator>Mark Craven</dc:creator>
  <cp:lastModifiedBy>Colin Dewey</cp:lastModifiedBy>
  <cp:revision>1050</cp:revision>
  <cp:lastPrinted>2009-02-05T19:19:21Z</cp:lastPrinted>
  <dcterms:created xsi:type="dcterms:W3CDTF">2011-01-28T01:20:23Z</dcterms:created>
  <dcterms:modified xsi:type="dcterms:W3CDTF">2019-01-24T17:08:41Z</dcterms:modified>
</cp:coreProperties>
</file>