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theme/theme13.xml" ContentType="application/vnd.openxmlformats-officedocument.theme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theme/theme14.xml" ContentType="application/vnd.openxmlformats-officedocument.theme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theme/theme15.xml" ContentType="application/vnd.openxmlformats-officedocument.theme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6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7.xml" ContentType="application/vnd.openxmlformats-officedocument.theme+xml"/>
  <Override PartName="/ppt/slideLayouts/slideLayout188.xml" ContentType="application/vnd.openxmlformats-officedocument.presentationml.slideLayout+xml"/>
  <Override PartName="/ppt/slideLayouts/slideLayout189.xml" ContentType="application/vnd.openxmlformats-officedocument.presentationml.slideLayout+xml"/>
  <Override PartName="/ppt/slideLayouts/slideLayout190.xml" ContentType="application/vnd.openxmlformats-officedocument.presentationml.slideLayout+xml"/>
  <Override PartName="/ppt/slideLayouts/slideLayout191.xml" ContentType="application/vnd.openxmlformats-officedocument.presentationml.slideLayout+xml"/>
  <Override PartName="/ppt/slideLayouts/slideLayout192.xml" ContentType="application/vnd.openxmlformats-officedocument.presentationml.slideLayout+xml"/>
  <Override PartName="/ppt/slideLayouts/slideLayout193.xml" ContentType="application/vnd.openxmlformats-officedocument.presentationml.slideLayout+xml"/>
  <Override PartName="/ppt/slideLayouts/slideLayout194.xml" ContentType="application/vnd.openxmlformats-officedocument.presentationml.slideLayout+xml"/>
  <Override PartName="/ppt/slideLayouts/slideLayout195.xml" ContentType="application/vnd.openxmlformats-officedocument.presentationml.slideLayout+xml"/>
  <Override PartName="/ppt/slideLayouts/slideLayout196.xml" ContentType="application/vnd.openxmlformats-officedocument.presentationml.slideLayout+xml"/>
  <Override PartName="/ppt/slideLayouts/slideLayout197.xml" ContentType="application/vnd.openxmlformats-officedocument.presentationml.slideLayout+xml"/>
  <Override PartName="/ppt/slideLayouts/slideLayout198.xml" ContentType="application/vnd.openxmlformats-officedocument.presentationml.slideLayout+xml"/>
  <Override PartName="/ppt/theme/theme18.xml" ContentType="application/vnd.openxmlformats-officedocument.theme+xml"/>
  <Override PartName="/ppt/theme/theme1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49" r:id="rId2"/>
    <p:sldMasterId id="2147483652" r:id="rId3"/>
    <p:sldMasterId id="2147483653" r:id="rId4"/>
    <p:sldMasterId id="2147483654" r:id="rId5"/>
    <p:sldMasterId id="2147483655" r:id="rId6"/>
    <p:sldMasterId id="2147483656" r:id="rId7"/>
    <p:sldMasterId id="2147483657" r:id="rId8"/>
    <p:sldMasterId id="2147483658" r:id="rId9"/>
    <p:sldMasterId id="2147483659" r:id="rId10"/>
    <p:sldMasterId id="2147483660" r:id="rId11"/>
    <p:sldMasterId id="2147483661" r:id="rId12"/>
    <p:sldMasterId id="2147483662" r:id="rId13"/>
    <p:sldMasterId id="2147483663" r:id="rId14"/>
    <p:sldMasterId id="2147483664" r:id="rId15"/>
    <p:sldMasterId id="2147483665" r:id="rId16"/>
    <p:sldMasterId id="2147483666" r:id="rId17"/>
    <p:sldMasterId id="2147483667" r:id="rId18"/>
  </p:sldMasterIdLst>
  <p:notesMasterIdLst>
    <p:notesMasterId r:id="rId43"/>
  </p:notesMasterIdLst>
  <p:sldIdLst>
    <p:sldId id="321" r:id="rId19"/>
    <p:sldId id="392" r:id="rId20"/>
    <p:sldId id="607" r:id="rId21"/>
    <p:sldId id="393" r:id="rId22"/>
    <p:sldId id="613" r:id="rId23"/>
    <p:sldId id="570" r:id="rId24"/>
    <p:sldId id="611" r:id="rId25"/>
    <p:sldId id="367" r:id="rId26"/>
    <p:sldId id="614" r:id="rId27"/>
    <p:sldId id="615" r:id="rId28"/>
    <p:sldId id="616" r:id="rId29"/>
    <p:sldId id="619" r:id="rId30"/>
    <p:sldId id="617" r:id="rId31"/>
    <p:sldId id="618" r:id="rId32"/>
    <p:sldId id="620" r:id="rId33"/>
    <p:sldId id="621" r:id="rId34"/>
    <p:sldId id="622" r:id="rId35"/>
    <p:sldId id="623" r:id="rId36"/>
    <p:sldId id="624" r:id="rId37"/>
    <p:sldId id="625" r:id="rId38"/>
    <p:sldId id="626" r:id="rId39"/>
    <p:sldId id="627" r:id="rId40"/>
    <p:sldId id="628" r:id="rId41"/>
    <p:sldId id="629" r:id="rId42"/>
  </p:sldIdLst>
  <p:sldSz cx="13004800" cy="9753600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1pPr>
    <a:lvl2pPr marL="4572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2pPr>
    <a:lvl3pPr marL="9144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3pPr>
    <a:lvl4pPr marL="13716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4pPr>
    <a:lvl5pPr marL="1828800" algn="ctr" rtl="0" fontAlgn="base">
      <a:spcBef>
        <a:spcPct val="0"/>
      </a:spcBef>
      <a:spcAft>
        <a:spcPct val="0"/>
      </a:spcAft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5pPr>
    <a:lvl6pPr marL="22860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6pPr>
    <a:lvl7pPr marL="27432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7pPr>
    <a:lvl8pPr marL="32004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8pPr>
    <a:lvl9pPr marL="3657600" algn="l" defTabSz="457200" rtl="0" eaLnBrk="1" latinLnBrk="0" hangingPunct="1">
      <a:defRPr sz="4200" kern="1200">
        <a:solidFill>
          <a:srgbClr val="000000"/>
        </a:solidFill>
        <a:latin typeface="Helvetica Neue Light" charset="0"/>
        <a:ea typeface="ヒラギノ角ゴ ProN W3" charset="0"/>
        <a:cs typeface="ヒラギノ角ゴ ProN W3" charset="0"/>
        <a:sym typeface="Helvetica Neue Light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913"/>
    <p:restoredTop sz="83267" autoAdjust="0"/>
  </p:normalViewPr>
  <p:slideViewPr>
    <p:cSldViewPr>
      <p:cViewPr varScale="1">
        <p:scale>
          <a:sx n="72" d="100"/>
          <a:sy n="72" d="100"/>
        </p:scale>
        <p:origin x="2296" y="192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3101" y="5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8.xml"/><Relationship Id="rId39" Type="http://schemas.openxmlformats.org/officeDocument/2006/relationships/slide" Target="slides/slide21.xml"/><Relationship Id="rId21" Type="http://schemas.openxmlformats.org/officeDocument/2006/relationships/slide" Target="slides/slide3.xml"/><Relationship Id="rId34" Type="http://schemas.openxmlformats.org/officeDocument/2006/relationships/slide" Target="slides/slide16.xml"/><Relationship Id="rId42" Type="http://schemas.openxmlformats.org/officeDocument/2006/relationships/slide" Target="slides/slide24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9" Type="http://schemas.openxmlformats.org/officeDocument/2006/relationships/slide" Target="slides/slide1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6.xml"/><Relationship Id="rId32" Type="http://schemas.openxmlformats.org/officeDocument/2006/relationships/slide" Target="slides/slide14.xml"/><Relationship Id="rId37" Type="http://schemas.openxmlformats.org/officeDocument/2006/relationships/slide" Target="slides/slide19.xml"/><Relationship Id="rId40" Type="http://schemas.openxmlformats.org/officeDocument/2006/relationships/slide" Target="slides/slide22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5.xml"/><Relationship Id="rId28" Type="http://schemas.openxmlformats.org/officeDocument/2006/relationships/slide" Target="slides/slide10.xml"/><Relationship Id="rId36" Type="http://schemas.openxmlformats.org/officeDocument/2006/relationships/slide" Target="slides/slide18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1.xml"/><Relationship Id="rId31" Type="http://schemas.openxmlformats.org/officeDocument/2006/relationships/slide" Target="slides/slide13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4.xml"/><Relationship Id="rId27" Type="http://schemas.openxmlformats.org/officeDocument/2006/relationships/slide" Target="slides/slide9.xml"/><Relationship Id="rId30" Type="http://schemas.openxmlformats.org/officeDocument/2006/relationships/slide" Target="slides/slide12.xml"/><Relationship Id="rId35" Type="http://schemas.openxmlformats.org/officeDocument/2006/relationships/slide" Target="slides/slide17.xml"/><Relationship Id="rId43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7.xml"/><Relationship Id="rId33" Type="http://schemas.openxmlformats.org/officeDocument/2006/relationships/slide" Target="slides/slide15.xml"/><Relationship Id="rId38" Type="http://schemas.openxmlformats.org/officeDocument/2006/relationships/slide" Target="slides/slide20.xml"/><Relationship Id="rId46" Type="http://schemas.openxmlformats.org/officeDocument/2006/relationships/theme" Target="theme/theme1.xml"/><Relationship Id="rId20" Type="http://schemas.openxmlformats.org/officeDocument/2006/relationships/slide" Target="slides/slide2.xml"/><Relationship Id="rId41" Type="http://schemas.openxmlformats.org/officeDocument/2006/relationships/slide" Target="slides/slide2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25602" name="Rectangle 2"/>
          <p:cNvSpPr>
            <a:spLocks noGrp="1" noChangeArrowheads="1"/>
          </p:cNvSpPr>
          <p:nvPr>
            <p:ph type="body" sz="quarter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07585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tx1"/>
        </a:solidFill>
        <a:latin typeface="Helvetica Neue Light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521807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816746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478696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6872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lg" len="med"/>
              </a14:hiddenLine>
            </a:ext>
          </a:extLst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314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11436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1417065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851893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9516129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64242966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83892058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4433654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00170259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693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77500" y="2324100"/>
            <a:ext cx="1955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98644376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3109820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0074596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2214606"/>
      </p:ext>
    </p:extLst>
  </p:cSld>
  <p:clrMapOvr>
    <a:masterClrMapping/>
  </p:clrMapOvr>
  <p:transition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1615303"/>
      </p:ext>
    </p:extLst>
  </p:cSld>
  <p:clrMapOvr>
    <a:masterClrMapping/>
  </p:clrMapOvr>
  <p:transition/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8151709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0518558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1320800"/>
            <a:ext cx="2965450" cy="687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8743950" cy="687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219484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6672173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25986765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59966109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429813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863600"/>
            <a:ext cx="5854700" cy="802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00141873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3892440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61812705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097514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04562542"/>
      </p:ext>
    </p:extLst>
  </p:cSld>
  <p:clrMapOvr>
    <a:masterClrMapping/>
  </p:clrMapOvr>
  <p:transition/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0180047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16086368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66412881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90525"/>
            <a:ext cx="2965450" cy="84994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90525"/>
            <a:ext cx="8743950" cy="84994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5094171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93256169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2733330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10377880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472769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0692478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451002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9006905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871156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2400"/>
              </a:spcBef>
              <a:defRPr sz="3600"/>
            </a:lvl1pPr>
            <a:lvl2pPr>
              <a:spcBef>
                <a:spcPts val="2400"/>
              </a:spcBef>
              <a:defRPr sz="3600"/>
            </a:lvl2pPr>
            <a:lvl3pPr>
              <a:spcBef>
                <a:spcPts val="2400"/>
              </a:spcBef>
              <a:defRPr sz="3600"/>
            </a:lvl3pPr>
            <a:lvl4pPr>
              <a:spcBef>
                <a:spcPts val="2400"/>
              </a:spcBef>
              <a:defRPr sz="3600"/>
            </a:lvl4pPr>
            <a:lvl5pPr>
              <a:spcBef>
                <a:spcPts val="2400"/>
              </a:spcBef>
              <a:defRPr sz="3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04376162"/>
      </p:ext>
    </p:extLst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75743666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67715619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7601606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394138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42140645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00209868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63470191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01684405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29867639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955222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672192"/>
      </p:ext>
    </p:extLst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4503979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44114122"/>
      </p:ext>
    </p:extLst>
  </p:cSld>
  <p:clrMapOvr>
    <a:masterClrMapping/>
  </p:clrMapOvr>
  <p:transition/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353751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8029140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92168112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7884304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2394713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723715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1248782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75684160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324100"/>
            <a:ext cx="58547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358676"/>
      </p:ext>
    </p:extLst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1396339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19209646"/>
      </p:ext>
    </p:extLst>
  </p:cSld>
  <p:clrMapOvr>
    <a:masterClrMapping/>
  </p:clrMapOvr>
  <p:transition/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0905196"/>
      </p:ext>
    </p:extLst>
  </p:cSld>
  <p:clrMapOvr>
    <a:masterClrMapping/>
  </p:clrMapOvr>
  <p:transition/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97729628"/>
      </p:ext>
    </p:extLst>
  </p:cSld>
  <p:clrMapOvr>
    <a:masterClrMapping/>
  </p:clrMapOvr>
  <p:transition/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28163" y="390525"/>
            <a:ext cx="2925762" cy="83216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390525"/>
            <a:ext cx="8624888" cy="83216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0900242"/>
      </p:ext>
    </p:extLst>
  </p:cSld>
  <p:clrMapOvr>
    <a:masterClrMapping/>
  </p:clrMapOvr>
  <p:transition/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03578055"/>
      </p:ext>
    </p:extLst>
  </p:cSld>
  <p:clrMapOvr>
    <a:masterClrMapping/>
  </p:clrMapOvr>
  <p:transition/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10161245"/>
      </p:ext>
    </p:extLst>
  </p:cSld>
  <p:clrMapOvr>
    <a:masterClrMapping/>
  </p:clrMapOvr>
  <p:transition/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5563222"/>
      </p:ext>
    </p:extLst>
  </p:cSld>
  <p:clrMapOvr>
    <a:masterClrMapping/>
  </p:clrMapOvr>
  <p:transition/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5016500"/>
            <a:ext cx="24638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6651923"/>
      </p:ext>
    </p:extLst>
  </p:cSld>
  <p:clrMapOvr>
    <a:masterClrMapping/>
  </p:clrMapOvr>
  <p:transition/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76166841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8542973"/>
      </p:ext>
    </p:extLst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95813581"/>
      </p:ext>
    </p:extLst>
  </p:cSld>
  <p:clrMapOvr>
    <a:masterClrMapping/>
  </p:clrMapOvr>
  <p:transition/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31156475"/>
      </p:ext>
    </p:extLst>
  </p:cSld>
  <p:clrMapOvr>
    <a:masterClrMapping/>
  </p:clrMapOvr>
  <p:transition/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02963304"/>
      </p:ext>
    </p:extLst>
  </p:cSld>
  <p:clrMapOvr>
    <a:masterClrMapping/>
  </p:clrMapOvr>
  <p:transition/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9978517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7454534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1320800"/>
            <a:ext cx="1270000" cy="6870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1320800"/>
            <a:ext cx="3657600" cy="6870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2743430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892705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50660912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02826075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8486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01300" y="8470900"/>
            <a:ext cx="2400300" cy="508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43834666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637034"/>
      </p:ext>
    </p:extLst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0483279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50982852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2728178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0828691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3345858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481839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53625" y="7785100"/>
            <a:ext cx="2847975" cy="1701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9700" y="7785100"/>
            <a:ext cx="8391525" cy="1701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745145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2721660"/>
      </p:ext>
    </p:extLst>
  </p:cSld>
  <p:clrMapOvr>
    <a:masterClrMapping/>
  </p:clrMapOvr>
  <p:transition/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42185852"/>
      </p:ext>
    </p:extLst>
  </p:cSld>
  <p:clrMapOvr>
    <a:masterClrMapping/>
  </p:clrMapOvr>
  <p:transition/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4946116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5871007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875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276475"/>
            <a:ext cx="5775325" cy="6435725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1408137"/>
      </p:ext>
    </p:extLst>
  </p:cSld>
  <p:clrMapOvr>
    <a:masterClrMapping/>
  </p:clrMapOvr>
  <p:transition/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0752481"/>
      </p:ext>
    </p:extLst>
  </p:cSld>
  <p:clrMapOvr>
    <a:masterClrMapping/>
  </p:clrMapOvr>
  <p:transition/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4220482"/>
      </p:ext>
    </p:extLst>
  </p:cSld>
  <p:clrMapOvr>
    <a:masterClrMapping/>
  </p:clrMapOvr>
  <p:transition/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040504"/>
      </p:ext>
    </p:extLst>
  </p:cSld>
  <p:clrMapOvr>
    <a:masterClrMapping/>
  </p:clrMapOvr>
  <p:transition/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87287302"/>
      </p:ext>
    </p:extLst>
  </p:cSld>
  <p:clrMapOvr>
    <a:masterClrMapping/>
  </p:clrMapOvr>
  <p:transition/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1947377"/>
      </p:ext>
    </p:extLst>
  </p:cSld>
  <p:clrMapOvr>
    <a:masterClrMapping/>
  </p:clrMapOvr>
  <p:transition/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0875" y="2276475"/>
            <a:ext cx="117030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1582390"/>
      </p:ext>
    </p:extLst>
  </p:cSld>
  <p:clrMapOvr>
    <a:masterClrMapping/>
  </p:clrMapOvr>
  <p:transition/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2276475"/>
            <a:ext cx="2965450" cy="64357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2276475"/>
            <a:ext cx="8743950" cy="6435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76779064"/>
      </p:ext>
    </p:extLst>
  </p:cSld>
  <p:clrMapOvr>
    <a:masterClrMapping/>
  </p:clrMapOvr>
  <p:transition/>
</p:sldLayout>
</file>

<file path=ppt/slideLayouts/slideLayout1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854796002"/>
      </p:ext>
    </p:extLst>
  </p:cSld>
  <p:clrMapOvr>
    <a:masterClrMapping/>
  </p:clrMapOvr>
  <p:transition/>
</p:sldLayout>
</file>

<file path=ppt/slideLayouts/slideLayout18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9956879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1326484"/>
      </p:ext>
    </p:extLst>
  </p:cSld>
  <p:clrMapOvr>
    <a:masterClrMapping/>
  </p:clrMapOvr>
  <p:transition/>
</p:sldLayout>
</file>

<file path=ppt/slideLayouts/slideLayout19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90559427"/>
      </p:ext>
    </p:extLst>
  </p:cSld>
  <p:clrMapOvr>
    <a:masterClrMapping/>
  </p:clrMapOvr>
  <p:transition/>
</p:sldLayout>
</file>

<file path=ppt/slideLayouts/slideLayout19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12175742"/>
      </p:ext>
    </p:extLst>
  </p:cSld>
  <p:clrMapOvr>
    <a:masterClrMapping/>
  </p:clrMapOvr>
  <p:transition/>
</p:sldLayout>
</file>

<file path=ppt/slideLayouts/slideLayout19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80786238"/>
      </p:ext>
    </p:extLst>
  </p:cSld>
  <p:clrMapOvr>
    <a:masterClrMapping/>
  </p:clrMapOvr>
  <p:transition/>
</p:sldLayout>
</file>

<file path=ppt/slideLayouts/slideLayout1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6356008"/>
      </p:ext>
    </p:extLst>
  </p:cSld>
  <p:clrMapOvr>
    <a:masterClrMapping/>
  </p:clrMapOvr>
  <p:transition/>
</p:sldLayout>
</file>

<file path=ppt/slideLayouts/slideLayout19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36745166"/>
      </p:ext>
    </p:extLst>
  </p:cSld>
  <p:clrMapOvr>
    <a:masterClrMapping/>
  </p:clrMapOvr>
  <p:transition/>
</p:sldLayout>
</file>

<file path=ppt/slideLayouts/slideLayout19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35837328"/>
      </p:ext>
    </p:extLst>
  </p:cSld>
  <p:clrMapOvr>
    <a:masterClrMapping/>
  </p:clrMapOvr>
  <p:transition/>
</p:sldLayout>
</file>

<file path=ppt/slideLayouts/slideLayout19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0562215"/>
      </p:ext>
    </p:extLst>
  </p:cSld>
  <p:clrMapOvr>
    <a:masterClrMapping/>
  </p:clrMapOvr>
  <p:transition/>
</p:sldLayout>
</file>

<file path=ppt/slideLayouts/slideLayout1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4701499"/>
      </p:ext>
    </p:extLst>
  </p:cSld>
  <p:clrMapOvr>
    <a:masterClrMapping/>
  </p:clrMapOvr>
  <p:transition/>
</p:sldLayout>
</file>

<file path=ppt/slideLayouts/slideLayout1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5189679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4542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830329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98868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0323011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8081515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2677369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3308040"/>
      </p:ext>
    </p:extLst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14836650"/>
      </p:ext>
    </p:extLst>
  </p:cSld>
  <p:clrMapOvr>
    <a:masterClrMapping/>
  </p:clrMapOvr>
  <p:transition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6958385"/>
      </p:ext>
    </p:extLst>
  </p:cSld>
  <p:clrMapOvr>
    <a:masterClrMapping/>
  </p:clrMapOvr>
  <p:transition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7965769"/>
      </p:ext>
    </p:extLst>
  </p:cSld>
  <p:clrMapOvr>
    <a:masterClrMapping/>
  </p:clrMapOvr>
  <p:transition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36762039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77104884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14758976"/>
      </p:ext>
    </p:extLst>
  </p:cSld>
  <p:clrMapOvr>
    <a:masterClrMapping/>
  </p:clrMapOvr>
  <p:transition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7425420"/>
      </p:ext>
    </p:extLst>
  </p:cSld>
  <p:clrMapOvr>
    <a:masterClrMapping/>
  </p:clrMapOvr>
  <p:transition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77291946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55823189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20095812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62702080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83366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15665148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82362807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838648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5016500"/>
            <a:ext cx="5854700" cy="3175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8666200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461205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29857811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80875794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088702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19288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696697417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73008982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55765656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6720020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32303678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874981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853781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516203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18013355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31759755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89349581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9848246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64346981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18117031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868843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22025753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9399727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9673142"/>
      </p:ext>
    </p:extLst>
  </p:cSld>
  <p:clrMapOvr>
    <a:masterClrMapping/>
  </p:clrMapOvr>
  <p:transition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06094508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1738062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63486938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44969818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02509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68312188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62009275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6356346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5702269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747530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7997302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8785369"/>
      </p:ext>
    </p:extLst>
  </p:cSld>
  <p:clrMapOvr>
    <a:masterClrMapping/>
  </p:clrMapOvr>
  <p:transition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21829606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46807532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77942253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76084867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18579964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381500" y="330200"/>
            <a:ext cx="127000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365760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2974227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930853660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682128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116561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4880684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5500" y="8813800"/>
            <a:ext cx="4051300" cy="812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17707467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35993716"/>
      </p:ext>
    </p:extLst>
  </p:cSld>
  <p:clrMapOvr>
    <a:masterClrMapping/>
  </p:clrMapOvr>
  <p:transition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78386326"/>
      </p:ext>
    </p:extLst>
  </p:cSld>
  <p:clrMapOvr>
    <a:masterClrMapping/>
  </p:clrMapOvr>
  <p:transition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84226881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43294870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46792354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0657644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374188" y="390525"/>
            <a:ext cx="2979737" cy="923607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390525"/>
            <a:ext cx="8789988" cy="92360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9769036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74725" y="3030538"/>
            <a:ext cx="11055350" cy="20907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343343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15649912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534673825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23172901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15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87700" y="2324100"/>
            <a:ext cx="2463800" cy="65659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579385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2059506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67520523"/>
      </p:ext>
    </p:extLst>
  </p:cSld>
  <p:clrMapOvr>
    <a:masterClrMapping/>
  </p:clrMapOvr>
  <p:transition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4702207"/>
      </p:ext>
    </p:extLst>
  </p:cSld>
  <p:clrMapOvr>
    <a:masterClrMapping/>
  </p:clrMapOvr>
  <p:transition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2507626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133784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5102981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67850" y="330200"/>
            <a:ext cx="2965450" cy="855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1500" y="330200"/>
            <a:ext cx="8743950" cy="855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637428079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0.xml"/><Relationship Id="rId3" Type="http://schemas.openxmlformats.org/officeDocument/2006/relationships/slideLayout" Target="../slideLayouts/slideLayout135.xml"/><Relationship Id="rId7" Type="http://schemas.openxmlformats.org/officeDocument/2006/relationships/slideLayout" Target="../slideLayouts/slideLayout139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4.xml"/><Relationship Id="rId1" Type="http://schemas.openxmlformats.org/officeDocument/2006/relationships/slideLayout" Target="../slideLayouts/slideLayout133.xml"/><Relationship Id="rId6" Type="http://schemas.openxmlformats.org/officeDocument/2006/relationships/slideLayout" Target="../slideLayouts/slideLayout138.xml"/><Relationship Id="rId11" Type="http://schemas.openxmlformats.org/officeDocument/2006/relationships/slideLayout" Target="../slideLayouts/slideLayout143.xml"/><Relationship Id="rId5" Type="http://schemas.openxmlformats.org/officeDocument/2006/relationships/slideLayout" Target="../slideLayouts/slideLayout137.xml"/><Relationship Id="rId10" Type="http://schemas.openxmlformats.org/officeDocument/2006/relationships/slideLayout" Target="../slideLayouts/slideLayout142.xml"/><Relationship Id="rId4" Type="http://schemas.openxmlformats.org/officeDocument/2006/relationships/slideLayout" Target="../slideLayouts/slideLayout136.xml"/><Relationship Id="rId9" Type="http://schemas.openxmlformats.org/officeDocument/2006/relationships/slideLayout" Target="../slideLayouts/slideLayout141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1.xml"/><Relationship Id="rId3" Type="http://schemas.openxmlformats.org/officeDocument/2006/relationships/slideLayout" Target="../slideLayouts/slideLayout146.xml"/><Relationship Id="rId7" Type="http://schemas.openxmlformats.org/officeDocument/2006/relationships/slideLayout" Target="../slideLayouts/slideLayout150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5.xml"/><Relationship Id="rId1" Type="http://schemas.openxmlformats.org/officeDocument/2006/relationships/slideLayout" Target="../slideLayouts/slideLayout144.xml"/><Relationship Id="rId6" Type="http://schemas.openxmlformats.org/officeDocument/2006/relationships/slideLayout" Target="../slideLayouts/slideLayout149.xml"/><Relationship Id="rId11" Type="http://schemas.openxmlformats.org/officeDocument/2006/relationships/slideLayout" Target="../slideLayouts/slideLayout154.xml"/><Relationship Id="rId5" Type="http://schemas.openxmlformats.org/officeDocument/2006/relationships/slideLayout" Target="../slideLayouts/slideLayout148.xml"/><Relationship Id="rId10" Type="http://schemas.openxmlformats.org/officeDocument/2006/relationships/slideLayout" Target="../slideLayouts/slideLayout153.xml"/><Relationship Id="rId4" Type="http://schemas.openxmlformats.org/officeDocument/2006/relationships/slideLayout" Target="../slideLayouts/slideLayout147.xml"/><Relationship Id="rId9" Type="http://schemas.openxmlformats.org/officeDocument/2006/relationships/slideLayout" Target="../slideLayouts/slideLayout152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2.xml"/><Relationship Id="rId3" Type="http://schemas.openxmlformats.org/officeDocument/2006/relationships/slideLayout" Target="../slideLayouts/slideLayout157.xml"/><Relationship Id="rId7" Type="http://schemas.openxmlformats.org/officeDocument/2006/relationships/slideLayout" Target="../slideLayouts/slideLayout161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56.xml"/><Relationship Id="rId1" Type="http://schemas.openxmlformats.org/officeDocument/2006/relationships/slideLayout" Target="../slideLayouts/slideLayout155.xml"/><Relationship Id="rId6" Type="http://schemas.openxmlformats.org/officeDocument/2006/relationships/slideLayout" Target="../slideLayouts/slideLayout160.xml"/><Relationship Id="rId11" Type="http://schemas.openxmlformats.org/officeDocument/2006/relationships/slideLayout" Target="../slideLayouts/slideLayout165.xml"/><Relationship Id="rId5" Type="http://schemas.openxmlformats.org/officeDocument/2006/relationships/slideLayout" Target="../slideLayouts/slideLayout159.xml"/><Relationship Id="rId10" Type="http://schemas.openxmlformats.org/officeDocument/2006/relationships/slideLayout" Target="../slideLayouts/slideLayout164.xml"/><Relationship Id="rId4" Type="http://schemas.openxmlformats.org/officeDocument/2006/relationships/slideLayout" Target="../slideLayouts/slideLayout158.xml"/><Relationship Id="rId9" Type="http://schemas.openxmlformats.org/officeDocument/2006/relationships/slideLayout" Target="../slideLayouts/slideLayout163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3.xml"/><Relationship Id="rId3" Type="http://schemas.openxmlformats.org/officeDocument/2006/relationships/slideLayout" Target="../slideLayouts/slideLayout168.xml"/><Relationship Id="rId7" Type="http://schemas.openxmlformats.org/officeDocument/2006/relationships/slideLayout" Target="../slideLayouts/slideLayout172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67.xml"/><Relationship Id="rId1" Type="http://schemas.openxmlformats.org/officeDocument/2006/relationships/slideLayout" Target="../slideLayouts/slideLayout166.xml"/><Relationship Id="rId6" Type="http://schemas.openxmlformats.org/officeDocument/2006/relationships/slideLayout" Target="../slideLayouts/slideLayout171.xml"/><Relationship Id="rId11" Type="http://schemas.openxmlformats.org/officeDocument/2006/relationships/slideLayout" Target="../slideLayouts/slideLayout176.xml"/><Relationship Id="rId5" Type="http://schemas.openxmlformats.org/officeDocument/2006/relationships/slideLayout" Target="../slideLayouts/slideLayout170.xml"/><Relationship Id="rId10" Type="http://schemas.openxmlformats.org/officeDocument/2006/relationships/slideLayout" Target="../slideLayouts/slideLayout175.xml"/><Relationship Id="rId4" Type="http://schemas.openxmlformats.org/officeDocument/2006/relationships/slideLayout" Target="../slideLayouts/slideLayout169.xml"/><Relationship Id="rId9" Type="http://schemas.openxmlformats.org/officeDocument/2006/relationships/slideLayout" Target="../slideLayouts/slideLayout174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7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5.xml"/><Relationship Id="rId3" Type="http://schemas.openxmlformats.org/officeDocument/2006/relationships/slideLayout" Target="../slideLayouts/slideLayout190.xml"/><Relationship Id="rId7" Type="http://schemas.openxmlformats.org/officeDocument/2006/relationships/slideLayout" Target="../slideLayouts/slideLayout194.xml"/><Relationship Id="rId12" Type="http://schemas.openxmlformats.org/officeDocument/2006/relationships/theme" Target="../theme/theme18.xml"/><Relationship Id="rId2" Type="http://schemas.openxmlformats.org/officeDocument/2006/relationships/slideLayout" Target="../slideLayouts/slideLayout189.xml"/><Relationship Id="rId1" Type="http://schemas.openxmlformats.org/officeDocument/2006/relationships/slideLayout" Target="../slideLayouts/slideLayout188.xml"/><Relationship Id="rId6" Type="http://schemas.openxmlformats.org/officeDocument/2006/relationships/slideLayout" Target="../slideLayouts/slideLayout193.xml"/><Relationship Id="rId11" Type="http://schemas.openxmlformats.org/officeDocument/2006/relationships/slideLayout" Target="../slideLayouts/slideLayout198.xml"/><Relationship Id="rId5" Type="http://schemas.openxmlformats.org/officeDocument/2006/relationships/slideLayout" Target="../slideLayouts/slideLayout192.xml"/><Relationship Id="rId10" Type="http://schemas.openxmlformats.org/officeDocument/2006/relationships/slideLayout" Target="../slideLayouts/slideLayout197.xml"/><Relationship Id="rId4" Type="http://schemas.openxmlformats.org/officeDocument/2006/relationships/slideLayout" Target="../slideLayouts/slideLayout191.xml"/><Relationship Id="rId9" Type="http://schemas.openxmlformats.org/officeDocument/2006/relationships/slideLayout" Target="../slideLayouts/slideLayout19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6" name="Line 2"/>
          <p:cNvSpPr>
            <a:spLocks noChangeShapeType="1"/>
          </p:cNvSpPr>
          <p:nvPr/>
        </p:nvSpPr>
        <p:spPr bwMode="auto">
          <a:xfrm>
            <a:off x="647700" y="47498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118618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69300" y="2324100"/>
            <a:ext cx="4064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863600"/>
            <a:ext cx="11861800" cy="802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72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4338" name="Line 2"/>
          <p:cNvSpPr>
            <a:spLocks noChangeShapeType="1"/>
          </p:cNvSpPr>
          <p:nvPr/>
        </p:nvSpPr>
        <p:spPr bwMode="auto">
          <a:xfrm flipH="1">
            <a:off x="6502400" y="1803400"/>
            <a:ext cx="0" cy="43180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5363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711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55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6002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2044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501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59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416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73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50165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7410" name="Line 2"/>
          <p:cNvSpPr>
            <a:spLocks noChangeShapeType="1"/>
          </p:cNvSpPr>
          <p:nvPr/>
        </p:nvSpPr>
        <p:spPr bwMode="auto">
          <a:xfrm>
            <a:off x="647700" y="4749800"/>
            <a:ext cx="4881563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1320800"/>
            <a:ext cx="5080000" cy="317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409700" y="7785100"/>
            <a:ext cx="5791200" cy="170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8434" name="Line 2"/>
          <p:cNvSpPr>
            <a:spLocks noChangeShapeType="1"/>
          </p:cNvSpPr>
          <p:nvPr/>
        </p:nvSpPr>
        <p:spPr bwMode="auto">
          <a:xfrm flipH="1">
            <a:off x="7543800" y="7975600"/>
            <a:ext cx="0" cy="142240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848600" y="8470900"/>
            <a:ext cx="4953000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5" r:id="rId1"/>
    <p:sldLayoutId id="2147483856" r:id="rId2"/>
    <p:sldLayoutId id="2147483857" r:id="rId3"/>
    <p:sldLayoutId id="2147483858" r:id="rId4"/>
    <p:sldLayoutId id="2147483859" r:id="rId5"/>
    <p:sldLayoutId id="2147483860" r:id="rId6"/>
    <p:sldLayoutId id="2147483861" r:id="rId7"/>
    <p:sldLayoutId id="2147483862" r:id="rId8"/>
    <p:sldLayoutId id="2147483863" r:id="rId9"/>
    <p:sldLayoutId id="2147483864" r:id="rId10"/>
    <p:sldLayoutId id="214748386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999999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708400"/>
            <a:ext cx="11861800" cy="233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67" r:id="rId2"/>
    <p:sldLayoutId id="2147483868" r:id="rId3"/>
    <p:sldLayoutId id="2147483869" r:id="rId4"/>
    <p:sldLayoutId id="2147483870" r:id="rId5"/>
    <p:sldLayoutId id="2147483871" r:id="rId6"/>
    <p:sldLayoutId id="2147483872" r:id="rId7"/>
    <p:sldLayoutId id="2147483873" r:id="rId8"/>
    <p:sldLayoutId id="2147483874" r:id="rId9"/>
    <p:sldLayoutId id="2147483875" r:id="rId10"/>
    <p:sldLayoutId id="214748387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20482" name="Line 2"/>
          <p:cNvSpPr>
            <a:spLocks noChangeShapeType="1"/>
          </p:cNvSpPr>
          <p:nvPr/>
        </p:nvSpPr>
        <p:spPr bwMode="auto">
          <a:xfrm flipH="1">
            <a:off x="90662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3" name="Line 3"/>
          <p:cNvSpPr>
            <a:spLocks noChangeShapeType="1"/>
          </p:cNvSpPr>
          <p:nvPr/>
        </p:nvSpPr>
        <p:spPr bwMode="auto">
          <a:xfrm>
            <a:off x="9066213" y="30924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9066213" y="5873750"/>
            <a:ext cx="34305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2050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118618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000000"/>
        </a:buClr>
        <a:buSzPct val="100000"/>
        <a:buFont typeface="Helvetica Neue" charset="0"/>
        <a:buChar char="•"/>
        <a:defRPr sz="2600">
          <a:solidFill>
            <a:schemeClr val="tx1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5122" name="Line 2"/>
          <p:cNvSpPr>
            <a:spLocks noChangeShapeType="1"/>
          </p:cNvSpPr>
          <p:nvPr/>
        </p:nvSpPr>
        <p:spPr bwMode="auto">
          <a:xfrm flipH="1">
            <a:off x="4430713" y="1778000"/>
            <a:ext cx="1587" cy="50546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6146" name="Line 2"/>
          <p:cNvSpPr>
            <a:spLocks noChangeShapeType="1"/>
          </p:cNvSpPr>
          <p:nvPr/>
        </p:nvSpPr>
        <p:spPr bwMode="auto">
          <a:xfrm flipH="1">
            <a:off x="6488113" y="508000"/>
            <a:ext cx="1587" cy="801370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9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7170" name="Line 2"/>
          <p:cNvSpPr>
            <a:spLocks noChangeShapeType="1"/>
          </p:cNvSpPr>
          <p:nvPr/>
        </p:nvSpPr>
        <p:spPr bwMode="auto">
          <a:xfrm flipH="1">
            <a:off x="44434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 flipH="1">
            <a:off x="8545513" y="1776413"/>
            <a:ext cx="1587" cy="50688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647700" y="1968500"/>
            <a:ext cx="48768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50800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6" r:id="rId1"/>
    <p:sldLayoutId id="2147483757" r:id="rId2"/>
    <p:sldLayoutId id="2147483758" r:id="rId3"/>
    <p:sldLayoutId id="2147483759" r:id="rId4"/>
    <p:sldLayoutId id="2147483760" r:id="rId5"/>
    <p:sldLayoutId id="2147483761" r:id="rId6"/>
    <p:sldLayoutId id="2147483762" r:id="rId7"/>
    <p:sldLayoutId id="2147483763" r:id="rId8"/>
    <p:sldLayoutId id="2147483764" r:id="rId9"/>
    <p:sldLayoutId id="2147483765" r:id="rId10"/>
    <p:sldLayoutId id="2147483766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8813800"/>
            <a:ext cx="8255000" cy="81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 flipH="1">
            <a:off x="6488113" y="519113"/>
            <a:ext cx="1587" cy="7964487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243" name="Line 3"/>
          <p:cNvSpPr>
            <a:spLocks noChangeShapeType="1"/>
          </p:cNvSpPr>
          <p:nvPr/>
        </p:nvSpPr>
        <p:spPr bwMode="auto">
          <a:xfrm>
            <a:off x="6488113" y="4476750"/>
            <a:ext cx="5995987" cy="0"/>
          </a:xfrm>
          <a:prstGeom prst="line">
            <a:avLst/>
          </a:prstGeom>
          <a:noFill/>
          <a:ln w="12700" cap="flat">
            <a:solidFill>
              <a:srgbClr val="9A9A9A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7" r:id="rId1"/>
    <p:sldLayoutId id="2147483768" r:id="rId2"/>
    <p:sldLayoutId id="2147483769" r:id="rId3"/>
    <p:sldLayoutId id="2147483770" r:id="rId4"/>
    <p:sldLayoutId id="2147483771" r:id="rId5"/>
    <p:sldLayoutId id="2147483772" r:id="rId6"/>
    <p:sldLayoutId id="2147483773" r:id="rId7"/>
    <p:sldLayoutId id="2147483774" r:id="rId8"/>
    <p:sldLayoutId id="2147483775" r:id="rId9"/>
    <p:sldLayoutId id="2147483776" r:id="rId10"/>
    <p:sldLayoutId id="2147483777" r:id="rId11"/>
  </p:sldLayoutIdLst>
  <p:transition/>
  <p:hf hdr="0" ftr="0" dt="0"/>
  <p:txStyles>
    <p:titleStyle>
      <a:lvl1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26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1pPr>
      <a:lvl2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2pPr>
      <a:lvl3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3pPr>
      <a:lvl4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4pPr>
      <a:lvl5pPr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>
          <a:solidFill>
            <a:srgbClr val="727272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71500" y="2324100"/>
            <a:ext cx="5080000" cy="656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" charset="0"/>
              </a:rPr>
              <a:t>Click to edit Master text styles</a:t>
            </a:r>
          </a:p>
          <a:p>
            <a:pPr lvl="1"/>
            <a:r>
              <a:rPr lang="en-US">
                <a:sym typeface="Helvetica Neue" charset="0"/>
              </a:rPr>
              <a:t>Second level</a:t>
            </a:r>
          </a:p>
          <a:p>
            <a:pPr lvl="2"/>
            <a:r>
              <a:rPr lang="en-US">
                <a:sym typeface="Helvetica Neue" charset="0"/>
              </a:rPr>
              <a:t>Third level</a:t>
            </a:r>
          </a:p>
          <a:p>
            <a:pPr lvl="3"/>
            <a:r>
              <a:rPr lang="en-US">
                <a:sym typeface="Helvetica Neue" charset="0"/>
              </a:rPr>
              <a:t>Fourth level</a:t>
            </a:r>
          </a:p>
          <a:p>
            <a:pPr lvl="4"/>
            <a:r>
              <a:rPr lang="en-US">
                <a:sym typeface="Helvetica Neue" charset="0"/>
              </a:rPr>
              <a:t>Fifth level</a:t>
            </a: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1500" y="330200"/>
            <a:ext cx="11861800" cy="139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Helvetica Neue Light" charset="0"/>
              </a:rPr>
              <a:t>Click to edit Master title style</a:t>
            </a:r>
          </a:p>
        </p:txBody>
      </p:sp>
      <p:sp>
        <p:nvSpPr>
          <p:cNvPr id="11267" name="Line 3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>
            <a:solidFill>
              <a:srgbClr val="888888"/>
            </a:solidFill>
            <a:prstDash val="solid"/>
            <a:miter lim="800000"/>
            <a:headEnd type="none" w="med" len="med"/>
            <a:tailEnd type="none" w="med" len="med"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ransition/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+mj-lt"/>
          <a:ea typeface="+mj-ea"/>
          <a:cs typeface="+mj-cs"/>
          <a:sym typeface="Helvetica Neue Light" charset="0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1"/>
          </a:solidFill>
          <a:latin typeface="Helvetica Neue Light" charset="0"/>
          <a:ea typeface="ヒラギノ角ゴ ProN W3" charset="0"/>
          <a:cs typeface="ヒラギノ角ゴ ProN W3" charset="0"/>
          <a:sym typeface="Helvetica Neue Light" charset="0"/>
        </a:defRPr>
      </a:lvl9pPr>
    </p:titleStyle>
    <p:bodyStyle>
      <a:lvl1pPr marL="266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1pPr>
      <a:lvl2pPr marL="660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2pPr>
      <a:lvl3pPr marL="1104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3pPr>
      <a:lvl4pPr marL="15494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4pPr>
      <a:lvl5pPr marL="19939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5pPr>
      <a:lvl6pPr marL="24511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6pPr>
      <a:lvl7pPr marL="29083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7pPr>
      <a:lvl8pPr marL="33655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8pPr>
      <a:lvl9pPr marL="3822700" indent="-266700" algn="l" rtl="0" fontAlgn="base">
        <a:spcBef>
          <a:spcPts val="4800"/>
        </a:spcBef>
        <a:spcAft>
          <a:spcPct val="0"/>
        </a:spcAft>
        <a:buClr>
          <a:srgbClr val="606060"/>
        </a:buClr>
        <a:buSzPct val="100000"/>
        <a:buFont typeface="Helvetica Neue" charset="0"/>
        <a:buChar char="•"/>
        <a:defRPr sz="2600">
          <a:solidFill>
            <a:srgbClr val="606060"/>
          </a:solidFill>
          <a:latin typeface="+mn-lt"/>
          <a:ea typeface="+mn-ea"/>
          <a:cs typeface="+mn-cs"/>
          <a:sym typeface="Helvetica Neue" charset="0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/4.0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1"/>
          <p:cNvSpPr>
            <a:spLocks noGrp="1" noChangeArrowheads="1"/>
          </p:cNvSpPr>
          <p:nvPr>
            <p:ph type="title"/>
          </p:nvPr>
        </p:nvSpPr>
        <p:spPr>
          <a:ln/>
        </p:spPr>
        <p:txBody>
          <a:bodyPr/>
          <a:lstStyle/>
          <a:p>
            <a:pPr algn="ctr"/>
            <a:r>
              <a:rPr lang="en-US" sz="4400" dirty="0"/>
              <a:t>Assembling transcriptomes from RNA-</a:t>
            </a:r>
            <a:r>
              <a:rPr lang="en-US" sz="4400" dirty="0" err="1"/>
              <a:t>seq</a:t>
            </a:r>
            <a:r>
              <a:rPr lang="en-US" sz="4400" dirty="0"/>
              <a:t> data</a:t>
            </a:r>
          </a:p>
        </p:txBody>
      </p:sp>
      <p:sp>
        <p:nvSpPr>
          <p:cNvPr id="2150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BMI/CS 776 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www.biostat.wisc.edu/bmi776/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Spring 2019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Colin Dewey</a:t>
            </a:r>
          </a:p>
          <a:p>
            <a:pPr lvl="0" algn="ctr" eaLnBrk="0" hangingPunct="0">
              <a:spcBef>
                <a:spcPct val="20000"/>
              </a:spcBef>
            </a:pPr>
            <a:r>
              <a:rPr lang="en-US" sz="3200" dirty="0" err="1">
                <a:solidFill>
                  <a:srgbClr val="000066"/>
                </a:solidFill>
                <a:latin typeface="Arial"/>
                <a:ea typeface="ＭＳ Ｐゴシック" pitchFamily="-97" charset="-128"/>
              </a:rPr>
              <a:t>colin.dewey@wisc.edu</a:t>
            </a:r>
            <a:endParaRPr lang="en-US" sz="3200" dirty="0">
              <a:solidFill>
                <a:srgbClr val="000066"/>
              </a:solidFill>
              <a:latin typeface="Arial"/>
              <a:ea typeface="ＭＳ Ｐゴシック" pitchFamily="-97" charset="-128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1494" y="9220200"/>
            <a:ext cx="13004800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0" hangingPunct="0"/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These slides, excluding third-party material, are licensed under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  <a:hlinkClick r:id="rId3"/>
              </a:rPr>
              <a:t>CC BY-NC 4.0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 by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</a:rPr>
              <a:t>Colin Dewey, </a:t>
            </a:r>
            <a:r>
              <a:rPr lang="en-US" sz="1700" dirty="0">
                <a:solidFill>
                  <a:srgbClr val="002060"/>
                </a:solidFill>
                <a:latin typeface="Arial" pitchFamily="-111" charset="0"/>
                <a:ea typeface="+mn-ea"/>
                <a:cs typeface="+mn-cs"/>
              </a:rPr>
              <a:t>Mark Craven, and Anthony Gitter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2BAABD-CE58-9041-8DB2-7052FC399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 of the Cufflinks assembly algorithm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5CBB9-1894-B14D-946E-0FE92FA337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Map (align) reads to the genome (via the </a:t>
            </a:r>
            <a:r>
              <a:rPr lang="en-US" dirty="0" err="1"/>
              <a:t>TopHat</a:t>
            </a:r>
            <a:r>
              <a:rPr lang="en-US" dirty="0"/>
              <a:t> aligner)</a:t>
            </a:r>
          </a:p>
          <a:p>
            <a:r>
              <a:rPr lang="en-US" dirty="0"/>
              <a:t>Partition mapped reads into non-overlapping sets</a:t>
            </a:r>
          </a:p>
          <a:p>
            <a:r>
              <a:rPr lang="en-US" dirty="0"/>
              <a:t>Assemble each partition of reads (fragments) independently</a:t>
            </a:r>
          </a:p>
          <a:p>
            <a:pPr lvl="1"/>
            <a:r>
              <a:rPr lang="en-US" dirty="0"/>
              <a:t>Build an overlap graph of the fragments</a:t>
            </a:r>
          </a:p>
          <a:p>
            <a:pPr lvl="1"/>
            <a:r>
              <a:rPr lang="en-US" dirty="0"/>
              <a:t>Compute transitive reduction of overlap graph</a:t>
            </a:r>
          </a:p>
          <a:p>
            <a:pPr lvl="1"/>
            <a:r>
              <a:rPr lang="en-US" dirty="0"/>
              <a:t>Find a minimum path cover of the graph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6759923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B0C8-D516-AD47-9712-CAC56F025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Overlap graph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59D4438-A5CC-4148-9420-799DA0F099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77800" y="2209800"/>
            <a:ext cx="8382000" cy="594620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C9F9B56-6BFD-5A4E-BEBD-2CDA9103EDF2}"/>
              </a:ext>
            </a:extLst>
          </p:cNvPr>
          <p:cNvSpPr/>
          <p:nvPr/>
        </p:nvSpPr>
        <p:spPr bwMode="auto">
          <a:xfrm>
            <a:off x="330200" y="2209800"/>
            <a:ext cx="914400" cy="609600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4567F8-16DD-004F-B412-46B61ADB0ECC}"/>
              </a:ext>
            </a:extLst>
          </p:cNvPr>
          <p:cNvSpPr txBox="1">
            <a:spLocks/>
          </p:cNvSpPr>
          <p:nvPr/>
        </p:nvSpPr>
        <p:spPr bwMode="auto">
          <a:xfrm>
            <a:off x="8699500" y="2819400"/>
            <a:ext cx="4305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50800" tIns="50800" rIns="50800" bIns="50800" numCol="1" anchor="t" anchorCtr="0" compatLnSpc="1">
            <a:prstTxWarp prst="textNoShape">
              <a:avLst/>
            </a:prstTxWarp>
          </a:bodyPr>
          <a:lstStyle>
            <a:lvl1pPr marL="266700" indent="-2667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1pPr>
            <a:lvl2pPr marL="660400" indent="-2667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2pPr>
            <a:lvl3pPr marL="1104900" indent="-2667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3pPr>
            <a:lvl4pPr marL="1549400" indent="-2667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4pPr>
            <a:lvl5pPr marL="1993900" indent="-266700" algn="l" rtl="0" fontAlgn="base">
              <a:spcBef>
                <a:spcPts val="24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3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5pPr>
            <a:lvl6pPr marL="24511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6pPr>
            <a:lvl7pPr marL="29083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7pPr>
            <a:lvl8pPr marL="33655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8pPr>
            <a:lvl9pPr marL="3822700" indent="-266700" algn="l" rtl="0" fontAlgn="base">
              <a:spcBef>
                <a:spcPts val="48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Helvetica Neue" charset="0"/>
              <a:buChar char="•"/>
              <a:defRPr sz="2600">
                <a:solidFill>
                  <a:schemeClr val="tx1"/>
                </a:solidFill>
                <a:latin typeface="+mn-lt"/>
                <a:ea typeface="+mn-ea"/>
                <a:cs typeface="+mn-cs"/>
                <a:sym typeface="Helvetica Neue" charset="0"/>
              </a:defRPr>
            </a:lvl9pPr>
          </a:lstStyle>
          <a:p>
            <a:r>
              <a:rPr lang="en-US" kern="0" dirty="0"/>
              <a:t>Edge from node (fragment) x to node y if</a:t>
            </a:r>
          </a:p>
          <a:p>
            <a:pPr lvl="1"/>
            <a:r>
              <a:rPr lang="en-US" kern="0" dirty="0"/>
              <a:t>start(x) &lt; start(y)</a:t>
            </a:r>
          </a:p>
          <a:p>
            <a:pPr lvl="1"/>
            <a:r>
              <a:rPr lang="en-US" kern="0" dirty="0"/>
              <a:t>x and y overlap</a:t>
            </a:r>
          </a:p>
          <a:p>
            <a:pPr lvl="1"/>
            <a:r>
              <a:rPr lang="en-US" kern="0" dirty="0"/>
              <a:t>x and y are “compatible”</a:t>
            </a:r>
          </a:p>
          <a:p>
            <a:pPr lvl="1"/>
            <a:endParaRPr lang="en-US" kern="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0616B14-D123-2440-B173-5F5E74C5EFAB}"/>
              </a:ext>
            </a:extLst>
          </p:cNvPr>
          <p:cNvSpPr/>
          <p:nvPr/>
        </p:nvSpPr>
        <p:spPr>
          <a:xfrm>
            <a:off x="177800" y="8173934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Trapnell</a:t>
            </a:r>
            <a:r>
              <a:rPr lang="en-US" sz="2800" dirty="0"/>
              <a:t> et al. </a:t>
            </a:r>
            <a:r>
              <a:rPr lang="en-US" sz="2800" i="1" dirty="0"/>
              <a:t>Nat Biotech</a:t>
            </a:r>
            <a:r>
              <a:rPr lang="en-US" sz="2800" dirty="0"/>
              <a:t>. 2010</a:t>
            </a:r>
          </a:p>
        </p:txBody>
      </p:sp>
    </p:spTree>
    <p:extLst>
      <p:ext uri="{BB962C8B-B14F-4D97-AF65-F5344CB8AC3E}">
        <p14:creationId xmlns:p14="http://schemas.microsoft.com/office/powerpoint/2010/main" val="1976560442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D5E4A-7330-B74D-9BF5-DB071F47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Compatible fragment alignments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029ED-8BF6-7D46-89FB-3421FA86F7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0" y="2900082"/>
            <a:ext cx="9036051" cy="3497826"/>
          </a:xfrm>
          <a:prstGeom prst="rect">
            <a:avLst/>
          </a:prstGeom>
        </p:spPr>
      </p:pic>
      <p:sp>
        <p:nvSpPr>
          <p:cNvPr id="5" name="Left Brace 4">
            <a:extLst>
              <a:ext uri="{FF2B5EF4-FFF2-40B4-BE49-F238E27FC236}">
                <a16:creationId xmlns:a16="http://schemas.microsoft.com/office/drawing/2014/main" id="{B9612BE2-612D-2B46-B53C-33103E729BA5}"/>
              </a:ext>
            </a:extLst>
          </p:cNvPr>
          <p:cNvSpPr/>
          <p:nvPr/>
        </p:nvSpPr>
        <p:spPr bwMode="auto">
          <a:xfrm>
            <a:off x="3159934" y="3075818"/>
            <a:ext cx="381000" cy="8382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CA0E59A-F2ED-934D-860C-382A374614A2}"/>
              </a:ext>
            </a:extLst>
          </p:cNvPr>
          <p:cNvSpPr/>
          <p:nvPr/>
        </p:nvSpPr>
        <p:spPr>
          <a:xfrm>
            <a:off x="7512424" y="6393426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Trapnell</a:t>
            </a:r>
            <a:r>
              <a:rPr lang="en-US" sz="2800" dirty="0"/>
              <a:t> et al. </a:t>
            </a:r>
            <a:r>
              <a:rPr lang="en-US" sz="2800" i="1" dirty="0"/>
              <a:t>Nat Biotech</a:t>
            </a:r>
            <a:r>
              <a:rPr lang="en-US" sz="2800" dirty="0"/>
              <a:t>. 2010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B2AC96-7367-204D-824C-3A2D9E619307}"/>
              </a:ext>
            </a:extLst>
          </p:cNvPr>
          <p:cNvSpPr txBox="1"/>
          <p:nvPr/>
        </p:nvSpPr>
        <p:spPr>
          <a:xfrm>
            <a:off x="291524" y="3125586"/>
            <a:ext cx="274626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compatible</a:t>
            </a:r>
          </a:p>
        </p:txBody>
      </p:sp>
      <p:sp>
        <p:nvSpPr>
          <p:cNvPr id="8" name="Left Brace 7">
            <a:extLst>
              <a:ext uri="{FF2B5EF4-FFF2-40B4-BE49-F238E27FC236}">
                <a16:creationId xmlns:a16="http://schemas.microsoft.com/office/drawing/2014/main" id="{A0FE334D-79BC-AD4A-B27E-71F8DF052C3F}"/>
              </a:ext>
            </a:extLst>
          </p:cNvPr>
          <p:cNvSpPr/>
          <p:nvPr/>
        </p:nvSpPr>
        <p:spPr bwMode="auto">
          <a:xfrm>
            <a:off x="3159934" y="5226777"/>
            <a:ext cx="381000" cy="838200"/>
          </a:xfrm>
          <a:prstGeom prst="leftBrac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D18AE6F-B335-D640-92A1-9ACCD1C37C0B}"/>
              </a:ext>
            </a:extLst>
          </p:cNvPr>
          <p:cNvSpPr txBox="1"/>
          <p:nvPr/>
        </p:nvSpPr>
        <p:spPr>
          <a:xfrm>
            <a:off x="97561" y="5276545"/>
            <a:ext cx="313419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incompatible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D26A90-9F31-2643-AF74-E09C6AA69A98}"/>
              </a:ext>
            </a:extLst>
          </p:cNvPr>
          <p:cNvSpPr txBox="1"/>
          <p:nvPr/>
        </p:nvSpPr>
        <p:spPr>
          <a:xfrm>
            <a:off x="1092200" y="7699682"/>
            <a:ext cx="111322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two fragments are </a:t>
            </a:r>
            <a:r>
              <a:rPr lang="en-US" i="1" dirty="0"/>
              <a:t>compatible</a:t>
            </a:r>
            <a:r>
              <a:rPr lang="en-US" dirty="0"/>
              <a:t> if all implied introns in their overlapping region are the same</a:t>
            </a:r>
          </a:p>
        </p:txBody>
      </p:sp>
    </p:spTree>
    <p:extLst>
      <p:ext uri="{BB962C8B-B14F-4D97-AF65-F5344CB8AC3E}">
        <p14:creationId xmlns:p14="http://schemas.microsoft.com/office/powerpoint/2010/main" val="1506326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070C49-1873-B54E-A15C-E295779DB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Transitive reduction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6CEE8-B769-EB4C-8B30-061794C24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500" y="7014884"/>
            <a:ext cx="11861800" cy="2408516"/>
          </a:xfrm>
        </p:spPr>
        <p:txBody>
          <a:bodyPr/>
          <a:lstStyle/>
          <a:p>
            <a:r>
              <a:rPr lang="en-US" dirty="0"/>
              <a:t>An edge (</a:t>
            </a:r>
            <a:r>
              <a:rPr lang="en-US" dirty="0" err="1"/>
              <a:t>u,v</a:t>
            </a:r>
            <a:r>
              <a:rPr lang="en-US" dirty="0"/>
              <a:t>) of G is in the transitive reduction of G if the length of the </a:t>
            </a:r>
            <a:r>
              <a:rPr lang="en-US" i="1" dirty="0"/>
              <a:t>longest</a:t>
            </a:r>
            <a:r>
              <a:rPr lang="en-US" dirty="0"/>
              <a:t> path from u to v in G is equal to one.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A0B1E6F-524E-084B-9975-543623170884}"/>
              </a:ext>
            </a:extLst>
          </p:cNvPr>
          <p:cNvSpPr/>
          <p:nvPr/>
        </p:nvSpPr>
        <p:spPr bwMode="auto">
          <a:xfrm>
            <a:off x="571500" y="23622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80434F4-2786-E04D-AD4E-910E309409A9}"/>
              </a:ext>
            </a:extLst>
          </p:cNvPr>
          <p:cNvSpPr/>
          <p:nvPr/>
        </p:nvSpPr>
        <p:spPr bwMode="auto">
          <a:xfrm>
            <a:off x="2476500" y="2330824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8C318E07-976C-7645-8F65-C4CCD4DC87B9}"/>
              </a:ext>
            </a:extLst>
          </p:cNvPr>
          <p:cNvSpPr/>
          <p:nvPr/>
        </p:nvSpPr>
        <p:spPr bwMode="auto">
          <a:xfrm>
            <a:off x="4381500" y="23622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3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C7708A1-1EEE-0945-A3FA-159E51B65CD4}"/>
              </a:ext>
            </a:extLst>
          </p:cNvPr>
          <p:cNvSpPr/>
          <p:nvPr/>
        </p:nvSpPr>
        <p:spPr bwMode="auto">
          <a:xfrm>
            <a:off x="3467100" y="3693459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5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1B16357-86E4-4F41-A367-378535306646}"/>
              </a:ext>
            </a:extLst>
          </p:cNvPr>
          <p:cNvSpPr/>
          <p:nvPr/>
        </p:nvSpPr>
        <p:spPr bwMode="auto">
          <a:xfrm>
            <a:off x="1485900" y="37846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4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84712E8-E3E3-DA46-BBAC-2A84CB2F9DD3}"/>
              </a:ext>
            </a:extLst>
          </p:cNvPr>
          <p:cNvSpPr/>
          <p:nvPr/>
        </p:nvSpPr>
        <p:spPr bwMode="auto">
          <a:xfrm>
            <a:off x="4381500" y="5145742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6</a:t>
            </a:r>
          </a:p>
        </p:txBody>
      </p: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12EDB243-13D7-254F-8B5B-E7E91AC0DFFE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 bwMode="auto">
          <a:xfrm flipV="1">
            <a:off x="1485900" y="2788024"/>
            <a:ext cx="990600" cy="31376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CEE3D63-5EDC-394B-825E-74426D7EFA47}"/>
              </a:ext>
            </a:extLst>
          </p:cNvPr>
          <p:cNvCxnSpPr>
            <a:cxnSpLocks/>
            <a:stCxn id="4" idx="5"/>
            <a:endCxn id="8" idx="0"/>
          </p:cNvCxnSpPr>
          <p:nvPr/>
        </p:nvCxnSpPr>
        <p:spPr bwMode="auto">
          <a:xfrm>
            <a:off x="1351989" y="3142689"/>
            <a:ext cx="591111" cy="641911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61925547-33AF-6446-A7C5-FB3C699A1B12}"/>
              </a:ext>
            </a:extLst>
          </p:cNvPr>
          <p:cNvCxnSpPr>
            <a:cxnSpLocks/>
            <a:stCxn id="8" idx="5"/>
            <a:endCxn id="9" idx="1"/>
          </p:cNvCxnSpPr>
          <p:nvPr/>
        </p:nvCxnSpPr>
        <p:spPr bwMode="auto">
          <a:xfrm>
            <a:off x="2266389" y="4565089"/>
            <a:ext cx="2249022" cy="714564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2D3D0EA9-15D0-9B4E-9E46-995613437396}"/>
              </a:ext>
            </a:extLst>
          </p:cNvPr>
          <p:cNvCxnSpPr>
            <a:cxnSpLocks/>
            <a:stCxn id="8" idx="6"/>
            <a:endCxn id="7" idx="2"/>
          </p:cNvCxnSpPr>
          <p:nvPr/>
        </p:nvCxnSpPr>
        <p:spPr bwMode="auto">
          <a:xfrm flipV="1">
            <a:off x="2400300" y="4150659"/>
            <a:ext cx="1066800" cy="91141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146F0007-9290-5440-819E-C3AFF0843E4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 bwMode="auto">
          <a:xfrm>
            <a:off x="3390900" y="2788024"/>
            <a:ext cx="990600" cy="31376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58910CAD-778D-D243-9C5B-45C2A00B53C3}"/>
              </a:ext>
            </a:extLst>
          </p:cNvPr>
          <p:cNvCxnSpPr>
            <a:cxnSpLocks/>
            <a:stCxn id="7" idx="7"/>
            <a:endCxn id="6" idx="4"/>
          </p:cNvCxnSpPr>
          <p:nvPr/>
        </p:nvCxnSpPr>
        <p:spPr bwMode="auto">
          <a:xfrm flipV="1">
            <a:off x="4247589" y="3276600"/>
            <a:ext cx="591111" cy="55077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CFB0B4C7-F993-D44C-8134-3E1BAE2FE458}"/>
              </a:ext>
            </a:extLst>
          </p:cNvPr>
          <p:cNvCxnSpPr>
            <a:cxnSpLocks/>
            <a:stCxn id="4" idx="5"/>
            <a:endCxn id="7" idx="1"/>
          </p:cNvCxnSpPr>
          <p:nvPr/>
        </p:nvCxnSpPr>
        <p:spPr bwMode="auto">
          <a:xfrm>
            <a:off x="1351989" y="3142689"/>
            <a:ext cx="2249022" cy="684681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ADF9B07-5F98-964E-9C9B-4260FBCDB78C}"/>
              </a:ext>
            </a:extLst>
          </p:cNvPr>
          <p:cNvCxnSpPr>
            <a:cxnSpLocks/>
            <a:stCxn id="8" idx="7"/>
            <a:endCxn id="6" idx="3"/>
          </p:cNvCxnSpPr>
          <p:nvPr/>
        </p:nvCxnSpPr>
        <p:spPr bwMode="auto">
          <a:xfrm flipV="1">
            <a:off x="2266389" y="3142689"/>
            <a:ext cx="2249022" cy="775822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A3626C02-A87D-3E42-8132-4D8CCA91DF67}"/>
              </a:ext>
            </a:extLst>
          </p:cNvPr>
          <p:cNvCxnSpPr>
            <a:cxnSpLocks/>
            <a:stCxn id="7" idx="5"/>
            <a:endCxn id="9" idx="0"/>
          </p:cNvCxnSpPr>
          <p:nvPr/>
        </p:nvCxnSpPr>
        <p:spPr bwMode="auto">
          <a:xfrm>
            <a:off x="4247589" y="4473948"/>
            <a:ext cx="591111" cy="671794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67" name="TextBox 66">
            <a:extLst>
              <a:ext uri="{FF2B5EF4-FFF2-40B4-BE49-F238E27FC236}">
                <a16:creationId xmlns:a16="http://schemas.microsoft.com/office/drawing/2014/main" id="{73A0A143-A03F-4A40-A8AC-5137AE60E44B}"/>
              </a:ext>
            </a:extLst>
          </p:cNvPr>
          <p:cNvSpPr txBox="1"/>
          <p:nvPr/>
        </p:nvSpPr>
        <p:spPr>
          <a:xfrm>
            <a:off x="2841451" y="5950697"/>
            <a:ext cx="5838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G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CA0EEADD-E1DE-4B4A-9652-ACC46C34E0E6}"/>
              </a:ext>
            </a:extLst>
          </p:cNvPr>
          <p:cNvSpPr txBox="1"/>
          <p:nvPr/>
        </p:nvSpPr>
        <p:spPr>
          <a:xfrm>
            <a:off x="7385611" y="6057155"/>
            <a:ext cx="531741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/>
              <a:t>transitive_reduction</a:t>
            </a:r>
            <a:r>
              <a:rPr lang="en-US" i="1" dirty="0"/>
              <a:t>(G)</a:t>
            </a:r>
          </a:p>
        </p:txBody>
      </p:sp>
      <p:sp>
        <p:nvSpPr>
          <p:cNvPr id="70" name="Oval 69">
            <a:extLst>
              <a:ext uri="{FF2B5EF4-FFF2-40B4-BE49-F238E27FC236}">
                <a16:creationId xmlns:a16="http://schemas.microsoft.com/office/drawing/2014/main" id="{F692A360-1273-E041-896B-FAAA54C4843B}"/>
              </a:ext>
            </a:extLst>
          </p:cNvPr>
          <p:cNvSpPr/>
          <p:nvPr/>
        </p:nvSpPr>
        <p:spPr bwMode="auto">
          <a:xfrm>
            <a:off x="7251700" y="2371165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</a:t>
            </a:r>
          </a:p>
        </p:txBody>
      </p:sp>
      <p:sp>
        <p:nvSpPr>
          <p:cNvPr id="71" name="Oval 70">
            <a:extLst>
              <a:ext uri="{FF2B5EF4-FFF2-40B4-BE49-F238E27FC236}">
                <a16:creationId xmlns:a16="http://schemas.microsoft.com/office/drawing/2014/main" id="{11728A5E-A9B0-A940-94DF-B71788E51EBA}"/>
              </a:ext>
            </a:extLst>
          </p:cNvPr>
          <p:cNvSpPr/>
          <p:nvPr/>
        </p:nvSpPr>
        <p:spPr bwMode="auto">
          <a:xfrm>
            <a:off x="9156700" y="2339789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2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2D52B529-D16F-5E42-99E8-F8730447CC1C}"/>
              </a:ext>
            </a:extLst>
          </p:cNvPr>
          <p:cNvSpPr/>
          <p:nvPr/>
        </p:nvSpPr>
        <p:spPr bwMode="auto">
          <a:xfrm>
            <a:off x="11061700" y="2371165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3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C37F41A-0CDD-DA40-A633-AC32E531CF30}"/>
              </a:ext>
            </a:extLst>
          </p:cNvPr>
          <p:cNvSpPr/>
          <p:nvPr/>
        </p:nvSpPr>
        <p:spPr bwMode="auto">
          <a:xfrm>
            <a:off x="10147300" y="3702424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5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9F8E931E-27E3-3043-9EAF-C3FD369A116A}"/>
              </a:ext>
            </a:extLst>
          </p:cNvPr>
          <p:cNvSpPr/>
          <p:nvPr/>
        </p:nvSpPr>
        <p:spPr bwMode="auto">
          <a:xfrm>
            <a:off x="8166100" y="3793565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4</a:t>
            </a: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E385B2A3-44BA-5243-A44D-06437B581320}"/>
              </a:ext>
            </a:extLst>
          </p:cNvPr>
          <p:cNvSpPr/>
          <p:nvPr/>
        </p:nvSpPr>
        <p:spPr bwMode="auto">
          <a:xfrm>
            <a:off x="11061700" y="5154707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6</a:t>
            </a:r>
          </a:p>
        </p:txBody>
      </p:sp>
      <p:cxnSp>
        <p:nvCxnSpPr>
          <p:cNvPr id="76" name="Straight Arrow Connector 75">
            <a:extLst>
              <a:ext uri="{FF2B5EF4-FFF2-40B4-BE49-F238E27FC236}">
                <a16:creationId xmlns:a16="http://schemas.microsoft.com/office/drawing/2014/main" id="{58453537-0C9B-B34A-8F9C-573DF9514417}"/>
              </a:ext>
            </a:extLst>
          </p:cNvPr>
          <p:cNvCxnSpPr>
            <a:cxnSpLocks/>
            <a:stCxn id="70" idx="6"/>
            <a:endCxn id="71" idx="2"/>
          </p:cNvCxnSpPr>
          <p:nvPr/>
        </p:nvCxnSpPr>
        <p:spPr bwMode="auto">
          <a:xfrm flipV="1">
            <a:off x="8166100" y="2796989"/>
            <a:ext cx="990600" cy="31376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C3F2163-DA37-F744-81A1-386538ADD3AB}"/>
              </a:ext>
            </a:extLst>
          </p:cNvPr>
          <p:cNvCxnSpPr>
            <a:cxnSpLocks/>
            <a:stCxn id="70" idx="5"/>
            <a:endCxn id="74" idx="0"/>
          </p:cNvCxnSpPr>
          <p:nvPr/>
        </p:nvCxnSpPr>
        <p:spPr bwMode="auto">
          <a:xfrm>
            <a:off x="8032189" y="3151654"/>
            <a:ext cx="591111" cy="641911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FA71269D-8AFD-EE44-945B-393B569B3689}"/>
              </a:ext>
            </a:extLst>
          </p:cNvPr>
          <p:cNvCxnSpPr>
            <a:cxnSpLocks/>
            <a:stCxn id="74" idx="6"/>
            <a:endCxn id="73" idx="2"/>
          </p:cNvCxnSpPr>
          <p:nvPr/>
        </p:nvCxnSpPr>
        <p:spPr bwMode="auto">
          <a:xfrm flipV="1">
            <a:off x="9080500" y="4159624"/>
            <a:ext cx="1066800" cy="91141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4C503E0F-EEAE-6B49-B5A4-998515DE4DB3}"/>
              </a:ext>
            </a:extLst>
          </p:cNvPr>
          <p:cNvCxnSpPr>
            <a:cxnSpLocks/>
            <a:stCxn id="71" idx="6"/>
            <a:endCxn id="72" idx="2"/>
          </p:cNvCxnSpPr>
          <p:nvPr/>
        </p:nvCxnSpPr>
        <p:spPr bwMode="auto">
          <a:xfrm>
            <a:off x="10071100" y="2796989"/>
            <a:ext cx="990600" cy="31376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6A2E2145-E167-CE49-B89A-0FB490EFC110}"/>
              </a:ext>
            </a:extLst>
          </p:cNvPr>
          <p:cNvCxnSpPr>
            <a:cxnSpLocks/>
            <a:stCxn id="73" idx="7"/>
            <a:endCxn id="72" idx="4"/>
          </p:cNvCxnSpPr>
          <p:nvPr/>
        </p:nvCxnSpPr>
        <p:spPr bwMode="auto">
          <a:xfrm flipV="1">
            <a:off x="10927789" y="3285565"/>
            <a:ext cx="591111" cy="550770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388BF5B-51A5-4D47-B420-7665AA1396F3}"/>
              </a:ext>
            </a:extLst>
          </p:cNvPr>
          <p:cNvCxnSpPr>
            <a:cxnSpLocks/>
            <a:stCxn id="73" idx="5"/>
            <a:endCxn id="75" idx="0"/>
          </p:cNvCxnSpPr>
          <p:nvPr/>
        </p:nvCxnSpPr>
        <p:spPr bwMode="auto">
          <a:xfrm>
            <a:off x="10927789" y="4482913"/>
            <a:ext cx="591111" cy="671794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85" name="Right Arrow 84">
            <a:extLst>
              <a:ext uri="{FF2B5EF4-FFF2-40B4-BE49-F238E27FC236}">
                <a16:creationId xmlns:a16="http://schemas.microsoft.com/office/drawing/2014/main" id="{5DB04B39-F08D-2D47-BCAD-F0822C4DD7EC}"/>
              </a:ext>
            </a:extLst>
          </p:cNvPr>
          <p:cNvSpPr/>
          <p:nvPr/>
        </p:nvSpPr>
        <p:spPr bwMode="auto">
          <a:xfrm>
            <a:off x="5819588" y="3612776"/>
            <a:ext cx="1358900" cy="995083"/>
          </a:xfrm>
          <a:prstGeom prst="rightArrow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2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783810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0F82C-E9E3-4848-A62A-AE1AF283E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path cover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E8B4C55-E185-FB49-8BA6-391E4F0734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1600" y="4191000"/>
            <a:ext cx="5823358" cy="5334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92A94-F2A4-2A44-9C16-CA910E795F53}"/>
              </a:ext>
            </a:extLst>
          </p:cNvPr>
          <p:cNvSpPr txBox="1"/>
          <p:nvPr/>
        </p:nvSpPr>
        <p:spPr>
          <a:xfrm>
            <a:off x="406400" y="2116350"/>
            <a:ext cx="1178720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600" dirty="0"/>
              <a:t>Objective: find a </a:t>
            </a:r>
            <a:r>
              <a:rPr lang="en-US" sz="3600" b="1" dirty="0"/>
              <a:t>smallest </a:t>
            </a:r>
            <a:r>
              <a:rPr lang="en-US" sz="3600" dirty="0"/>
              <a:t>set of transcripts such that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Each fragment is consistent with at least one transcript</a:t>
            </a:r>
          </a:p>
          <a:p>
            <a:pPr marL="742950" indent="-742950" algn="l">
              <a:buFont typeface="+mj-lt"/>
              <a:buAutoNum type="arabicPeriod"/>
            </a:pPr>
            <a:r>
              <a:rPr lang="en-US" sz="3600" dirty="0"/>
              <a:t>Every transcript is “tiled” (covered) by reads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EE15EA-2061-7247-8AFF-8240A643585C}"/>
              </a:ext>
            </a:extLst>
          </p:cNvPr>
          <p:cNvSpPr/>
          <p:nvPr/>
        </p:nvSpPr>
        <p:spPr>
          <a:xfrm>
            <a:off x="7340600" y="926339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Trapnell</a:t>
            </a:r>
            <a:r>
              <a:rPr lang="en-US" sz="2800" dirty="0"/>
              <a:t> et al. </a:t>
            </a:r>
            <a:r>
              <a:rPr lang="en-US" sz="2800" i="1" dirty="0"/>
              <a:t>Nat Biotech</a:t>
            </a:r>
            <a:r>
              <a:rPr lang="en-US" sz="2800" dirty="0"/>
              <a:t>. 2010</a:t>
            </a:r>
          </a:p>
        </p:txBody>
      </p:sp>
    </p:spTree>
    <p:extLst>
      <p:ext uri="{BB962C8B-B14F-4D97-AF65-F5344CB8AC3E}">
        <p14:creationId xmlns:p14="http://schemas.microsoft.com/office/powerpoint/2010/main" val="1548469608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6735A-84CC-AB42-B794-1DB0F95164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DAG Paths &lt;-&gt; Chains in a partially ordered set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9A34EA-FB3A-314E-9DBA-D90B9889486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" y="2057400"/>
                <a:ext cx="12331700" cy="6565900"/>
              </a:xfrm>
            </p:spPr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A </a:t>
                </a:r>
                <a:r>
                  <a:rPr lang="en-US" i="1" dirty="0"/>
                  <a:t>partially ordered set </a:t>
                </a:r>
                <a:r>
                  <a:rPr lang="en-US" dirty="0"/>
                  <a:t>is a set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𝑺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with a binary relation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</m:oMath>
                </a14:m>
                <a:r>
                  <a:rPr lang="en-US" dirty="0"/>
                  <a:t> satisfying the following conditions:</a:t>
                </a:r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∀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endParaRPr lang="en-US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𝑧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742950" indent="-74295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→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A</a:t>
                </a:r>
                <a:r>
                  <a:rPr lang="en-US" i="1" dirty="0"/>
                  <a:t> chain </a:t>
                </a:r>
                <a:r>
                  <a:rPr lang="en-US" dirty="0"/>
                  <a:t>is a subset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:r>
                  <a:rPr lang="en-US" dirty="0"/>
                  <a:t>An </a:t>
                </a:r>
                <a:r>
                  <a:rPr lang="en-US" i="1" dirty="0"/>
                  <a:t>antichain </a:t>
                </a:r>
                <a:r>
                  <a:rPr lang="en-US" dirty="0"/>
                  <a:t>is a subset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𝐶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and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≰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In a DAG,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if there exists a path from x to y</a:t>
                </a:r>
              </a:p>
              <a:p>
                <a:pPr marL="0" indent="0">
                  <a:buNone/>
                </a:pPr>
                <a:r>
                  <a:rPr lang="en-US" dirty="0"/>
                  <a:t>DAG path &lt;-&gt; chain in corresponding partially ordered set</a:t>
                </a:r>
              </a:p>
              <a:p>
                <a:pPr marL="742950" indent="-742950">
                  <a:buFont typeface="+mj-lt"/>
                  <a:buAutoNum type="arabicPeriod"/>
                </a:pPr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B9A34EA-FB3A-314E-9DBA-D90B9889486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2057400"/>
                <a:ext cx="12331700" cy="6565900"/>
              </a:xfrm>
              <a:blipFill>
                <a:blip r:embed="rId2"/>
                <a:stretch>
                  <a:fillRect l="-1749" t="-1158" r="-1235" b="-208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7783611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E7301-3437-534D-97F3-A9BD585F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Dilworth’s theorem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16D46D-7042-B14F-9740-15C918E185F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dirty="0"/>
                  <a:t>For a (finite) partially ordered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, the maximum number of elements in any antichain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is the same as the minimum number of chains into which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dirty="0"/>
                  <a:t> may be partitioned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916D46D-7042-B14F-9740-15C918E185F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158" r="-24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4CB62919-639E-584A-B8C7-B4230BDAA7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4600" y="5257800"/>
            <a:ext cx="3429000" cy="3874325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852B63E9-3733-EE44-BD05-AE18743B92DF}"/>
              </a:ext>
            </a:extLst>
          </p:cNvPr>
          <p:cNvSpPr/>
          <p:nvPr/>
        </p:nvSpPr>
        <p:spPr>
          <a:xfrm>
            <a:off x="1130300" y="9139499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Trapnell</a:t>
            </a:r>
            <a:r>
              <a:rPr lang="en-US" sz="1800" dirty="0"/>
              <a:t> et al. </a:t>
            </a:r>
            <a:r>
              <a:rPr lang="en-US" sz="1800" i="1" dirty="0"/>
              <a:t>Nat Biotech</a:t>
            </a:r>
            <a:r>
              <a:rPr lang="en-US" sz="1800" dirty="0"/>
              <a:t>. 2010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5E04AC1-BE13-7C4F-964C-489D349E0075}"/>
              </a:ext>
            </a:extLst>
          </p:cNvPr>
          <p:cNvSpPr txBox="1"/>
          <p:nvPr/>
        </p:nvSpPr>
        <p:spPr>
          <a:xfrm>
            <a:off x="6121400" y="5867400"/>
            <a:ext cx="51235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Maximum # elements in antichain = 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96195FA-6AC9-994E-AFED-2DBF163D4643}"/>
              </a:ext>
            </a:extLst>
          </p:cNvPr>
          <p:cNvSpPr txBox="1"/>
          <p:nvPr/>
        </p:nvSpPr>
        <p:spPr>
          <a:xfrm>
            <a:off x="5800805" y="6553200"/>
            <a:ext cx="57647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Minimum number of chains in partition = 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3F6242-7457-DA4C-BD56-7D5C6D384331}"/>
              </a:ext>
            </a:extLst>
          </p:cNvPr>
          <p:cNvSpPr txBox="1"/>
          <p:nvPr/>
        </p:nvSpPr>
        <p:spPr>
          <a:xfrm>
            <a:off x="545281" y="4902218"/>
            <a:ext cx="36391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Example: (</a:t>
            </a:r>
            <a:r>
              <a:rPr lang="en-US" sz="2400" dirty="0" err="1"/>
              <a:t>Hasse</a:t>
            </a:r>
            <a:r>
              <a:rPr lang="en-US" sz="2400" dirty="0"/>
              <a:t> diagram)</a:t>
            </a:r>
          </a:p>
        </p:txBody>
      </p:sp>
    </p:spTree>
    <p:extLst>
      <p:ext uri="{BB962C8B-B14F-4D97-AF65-F5344CB8AC3E}">
        <p14:creationId xmlns:p14="http://schemas.microsoft.com/office/powerpoint/2010/main" val="4026196356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0F80D6-79AF-EB48-8818-0A953A9028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Dilworth’s theorem &lt;-&gt; König’s theorem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C8897A-E8A5-314A-9F79-75DC8D9D5B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/>
              <a:t>König’s theorem</a:t>
            </a:r>
            <a:r>
              <a:rPr lang="en-US" dirty="0"/>
              <a:t>: In a bipartite graph, # of edges in a maximum matching = # of vertices in a minimum vertex cover</a:t>
            </a:r>
          </a:p>
          <a:p>
            <a:r>
              <a:rPr lang="en-US" b="1" dirty="0"/>
              <a:t>Bipartite graph: </a:t>
            </a:r>
            <a:r>
              <a:rPr lang="en-US" dirty="0"/>
              <a:t>A graph with a partition of vertices into two subsets, L and R, such that every edge is incident to one vertex in L and one vertex in R</a:t>
            </a:r>
            <a:endParaRPr lang="en-US" b="1" dirty="0"/>
          </a:p>
          <a:p>
            <a:r>
              <a:rPr lang="en-US" b="1" dirty="0"/>
              <a:t>Matching</a:t>
            </a:r>
            <a:r>
              <a:rPr lang="en-US" dirty="0"/>
              <a:t>: In a graph, a </a:t>
            </a:r>
            <a:r>
              <a:rPr lang="en-US" i="1" dirty="0"/>
              <a:t>matching </a:t>
            </a:r>
            <a:r>
              <a:rPr lang="en-US" dirty="0"/>
              <a:t>is a subset of edges with the property that no two edges share a common vertex</a:t>
            </a:r>
          </a:p>
          <a:p>
            <a:pPr lvl="1"/>
            <a:r>
              <a:rPr lang="en-US" b="1" dirty="0"/>
              <a:t>Maximum matching</a:t>
            </a:r>
            <a:r>
              <a:rPr lang="en-US" dirty="0"/>
              <a:t>: A matching in a graph with the largest number of possible edges</a:t>
            </a:r>
          </a:p>
          <a:p>
            <a:r>
              <a:rPr lang="en-US" b="1" dirty="0"/>
              <a:t>Vertex cover</a:t>
            </a:r>
            <a:r>
              <a:rPr lang="en-US" dirty="0"/>
              <a:t>: In a graph, a </a:t>
            </a:r>
            <a:r>
              <a:rPr lang="en-US" i="1" dirty="0"/>
              <a:t>vertex cover</a:t>
            </a:r>
            <a:r>
              <a:rPr lang="en-US" dirty="0"/>
              <a:t> is a subset of vertices such every edge is incident to at least one vertex in the subset</a:t>
            </a:r>
          </a:p>
          <a:p>
            <a:pPr lvl="1"/>
            <a:r>
              <a:rPr lang="en-US" b="1" dirty="0"/>
              <a:t>Minimum vertex cover</a:t>
            </a:r>
            <a:r>
              <a:rPr lang="en-US" dirty="0"/>
              <a:t>: The smallest vertex cover in a graph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400215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28245C-89AB-784E-86F2-2FDCA5826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Reachability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850C0-7B68-BD40-A17F-DB86D0B13B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Cufflinks defines a reachability graph</a:t>
                </a:r>
              </a:p>
              <a:p>
                <a:pPr lvl="1"/>
                <a:r>
                  <a:rPr lang="en-US" dirty="0"/>
                  <a:t>A bipartite graph</a:t>
                </a:r>
              </a:p>
              <a:p>
                <a:pPr lvl="1"/>
                <a:r>
                  <a:rPr lang="en-US" dirty="0"/>
                  <a:t>Each fragment has two vertices,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Edge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</m:oMath>
                </a14:m>
                <a:endParaRPr lang="en-US" dirty="0"/>
              </a:p>
              <a:p>
                <a:r>
                  <a:rPr lang="en-US" b="1" dirty="0"/>
                  <a:t>Key ideas</a:t>
                </a:r>
                <a:r>
                  <a:rPr lang="en-US" dirty="0"/>
                  <a:t>: </a:t>
                </a:r>
              </a:p>
              <a:p>
                <a:pPr lvl="1"/>
                <a:r>
                  <a:rPr lang="en-US" dirty="0"/>
                  <a:t>maximum matching in reachability graph -&gt; minimum vertex cover in reachability graph (König’s theorem)</a:t>
                </a:r>
              </a:p>
              <a:p>
                <a:pPr lvl="1"/>
                <a:r>
                  <a:rPr lang="en-US" dirty="0"/>
                  <a:t>minimum vertex cover in reachability graph -&gt; maximum antichain -&gt; minimum number of chains</a:t>
                </a:r>
                <a:endParaRPr lang="en-US" b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BD850C0-7B68-BD40-A17F-DB86D0B13B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158" r="-1070" b="-84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99050835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461FFF-31A9-C143-951D-2DADC01CFE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Maximum matching in a bipartite graph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BC5E8-FC00-A84F-BBE6-8ECB6A0B706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Hopcroft-Karp algorithm solves the maximum matching problem in a bipartite graph</a:t>
                </a:r>
              </a:p>
              <a:p>
                <a:r>
                  <a:rPr lang="en-US" dirty="0"/>
                  <a:t>Computational complexity: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ad>
                      <m:radPr>
                        <m:deg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rad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Implementations available in graph libraries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E0BC5E8-FC00-A84F-BBE6-8ECB6A0B706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158" r="-17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53201136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5689EC-D933-4349-B8A1-B9191B6DBC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Two forms of transcriptome assembly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7295F6-E683-6142-A9B6-20B06D43B4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1200"/>
              </a:spcBef>
            </a:pPr>
            <a:r>
              <a:rPr lang="en-US" sz="3600" dirty="0"/>
              <a:t>Reference-based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Requires knowledge of genome sequence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Alignment of reads to genome provides information regarding overlaps of reads</a:t>
            </a:r>
          </a:p>
          <a:p>
            <a:pPr>
              <a:spcBef>
                <a:spcPts val="1200"/>
              </a:spcBef>
            </a:pPr>
            <a:r>
              <a:rPr lang="en-US" sz="3600" i="1" dirty="0"/>
              <a:t>De novo</a:t>
            </a:r>
            <a:endParaRPr lang="en-US" sz="3600" dirty="0"/>
          </a:p>
          <a:p>
            <a:pPr lvl="1">
              <a:spcBef>
                <a:spcPts val="1200"/>
              </a:spcBef>
            </a:pPr>
            <a:r>
              <a:rPr lang="en-US" sz="3600" dirty="0"/>
              <a:t>Genome sequence not required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Similar to </a:t>
            </a:r>
            <a:r>
              <a:rPr lang="en-US" sz="3600" i="1" dirty="0"/>
              <a:t>de novo </a:t>
            </a:r>
            <a:r>
              <a:rPr lang="en-US" sz="3600" dirty="0"/>
              <a:t>genome assembly</a:t>
            </a:r>
          </a:p>
          <a:p>
            <a:pPr lvl="1">
              <a:spcBef>
                <a:spcPts val="1200"/>
              </a:spcBef>
            </a:pPr>
            <a:r>
              <a:rPr lang="en-US" sz="3600" dirty="0"/>
              <a:t>Read overlaps determined by read to read alignment or indirectly via de </a:t>
            </a:r>
            <a:r>
              <a:rPr lang="en-US" sz="3600" dirty="0" err="1"/>
              <a:t>Bruijn</a:t>
            </a:r>
            <a:r>
              <a:rPr lang="en-US" sz="3600" dirty="0"/>
              <a:t> graphs (or similar) </a:t>
            </a:r>
          </a:p>
        </p:txBody>
      </p:sp>
    </p:spTree>
    <p:extLst>
      <p:ext uri="{BB962C8B-B14F-4D97-AF65-F5344CB8AC3E}">
        <p14:creationId xmlns:p14="http://schemas.microsoft.com/office/powerpoint/2010/main" val="79939111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DDC16A-5622-E849-A0B4-08949CEF21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vertex cover in reachability graph -&gt; maximum antichain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36BA6-7FC4-BE4E-A2D1-86B0C634165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C be the minimum vertex cover in the reachability graph</a:t>
                </a:r>
              </a:p>
              <a:p>
                <a:r>
                  <a:rPr lang="en-US" dirty="0"/>
                  <a:t>Let T be the set of fragments not contained in C</a:t>
                </a:r>
              </a:p>
              <a:p>
                <a:r>
                  <a:rPr lang="en-US" dirty="0"/>
                  <a:t>T must be an antichain</a:t>
                </a:r>
              </a:p>
              <a:p>
                <a:pPr lvl="1"/>
                <a:r>
                  <a:rPr lang="en-US" dirty="0"/>
                  <a:t>if not, there must be two elements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/>
                  <a:t> T such that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or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pPr lvl="2"/>
                <a:r>
                  <a:rPr lang="en-US" dirty="0"/>
                  <a:t>Then there must be an edge between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and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in the reachability graph</a:t>
                </a:r>
              </a:p>
              <a:p>
                <a:pPr lvl="2"/>
                <a:r>
                  <a:rPr lang="en-US" dirty="0"/>
                  <a:t>That edge is not covered by C -&gt; contradiction 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5736BA6-7FC4-BE4E-A2D1-86B0C634165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818" t="-1158" r="-1390" b="-3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6293851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C1E2F3-0D5C-1046-8CCE-9D18CE27F3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of Dilworth’s theorem &lt;-&gt; König’s theorem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703F89F-CCB3-794C-8F1B-BD248B5DAF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322" y="2590800"/>
            <a:ext cx="10937923" cy="576142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7C9D13D-500D-F843-9522-3CB860F3EFDC}"/>
              </a:ext>
            </a:extLst>
          </p:cNvPr>
          <p:cNvSpPr/>
          <p:nvPr/>
        </p:nvSpPr>
        <p:spPr>
          <a:xfrm>
            <a:off x="8636000" y="8816991"/>
            <a:ext cx="3657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err="1"/>
              <a:t>Trapnell</a:t>
            </a:r>
            <a:r>
              <a:rPr lang="en-US" sz="1800" dirty="0"/>
              <a:t> et al. </a:t>
            </a:r>
            <a:r>
              <a:rPr lang="en-US" sz="1800" i="1" dirty="0"/>
              <a:t>Nat Biotech</a:t>
            </a:r>
            <a:r>
              <a:rPr lang="en-US" sz="1800" dirty="0"/>
              <a:t>. 2010</a:t>
            </a:r>
          </a:p>
        </p:txBody>
      </p:sp>
    </p:spTree>
    <p:extLst>
      <p:ext uri="{BB962C8B-B14F-4D97-AF65-F5344CB8AC3E}">
        <p14:creationId xmlns:p14="http://schemas.microsoft.com/office/powerpoint/2010/main" val="2068020320"/>
      </p:ext>
    </p:extLst>
  </p:cSld>
  <p:clrMapOvr>
    <a:masterClrMapping/>
  </p:clrMapOvr>
  <p:transition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CC8D3-F917-6743-BD70-F1E77B600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Minimum path covering is not always unique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E9D795-A0DF-3143-8F00-6688213540A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1500" y="4875021"/>
                <a:ext cx="11861800" cy="4014979"/>
              </a:xfrm>
            </p:spPr>
            <p:txBody>
              <a:bodyPr/>
              <a:lstStyle/>
              <a:p>
                <a:r>
                  <a:rPr lang="en-US" dirty="0"/>
                  <a:t>Edge weights added to reachability graph based on difference in coverage of fragments</a:t>
                </a:r>
              </a:p>
              <a:p>
                <a:r>
                  <a:rPr lang="en-US" dirty="0"/>
                  <a:t>Find </a:t>
                </a:r>
                <a:r>
                  <a:rPr lang="en-US" i="1" dirty="0"/>
                  <a:t>min-cost</a:t>
                </a:r>
                <a:r>
                  <a:rPr lang="en-US" dirty="0"/>
                  <a:t> maximum cardinality matching</a:t>
                </a:r>
              </a:p>
              <a:p>
                <a:r>
                  <a:rPr lang="en-US" dirty="0"/>
                  <a:t>Can be computed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𝑙𝑜𝑔𝑉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𝑉𝐸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time using a different algorithm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0E9D795-A0DF-3143-8F00-6688213540A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1500" y="4875021"/>
                <a:ext cx="11861800" cy="4014979"/>
              </a:xfrm>
              <a:blipFill>
                <a:blip r:embed="rId2"/>
                <a:stretch>
                  <a:fillRect l="-1818" t="-25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ADD280D4-0A3B-4B4E-9949-EA6D7F064F39}"/>
              </a:ext>
            </a:extLst>
          </p:cNvPr>
          <p:cNvSpPr/>
          <p:nvPr/>
        </p:nvSpPr>
        <p:spPr bwMode="auto">
          <a:xfrm>
            <a:off x="1061296" y="2236616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B1145FB-23CA-7142-B1FF-F4C375ADDC91}"/>
              </a:ext>
            </a:extLst>
          </p:cNvPr>
          <p:cNvSpPr/>
          <p:nvPr/>
        </p:nvSpPr>
        <p:spPr bwMode="auto">
          <a:xfrm>
            <a:off x="2768600" y="24638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3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979AFF14-AB80-1C4B-A188-C7079C91B522}"/>
              </a:ext>
            </a:extLst>
          </p:cNvPr>
          <p:cNvSpPr/>
          <p:nvPr/>
        </p:nvSpPr>
        <p:spPr bwMode="auto">
          <a:xfrm>
            <a:off x="4475904" y="2199745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4</a:t>
            </a: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E4DADE9-F0B4-B14C-97A3-0FABD8DB4AB6}"/>
              </a:ext>
            </a:extLst>
          </p:cNvPr>
          <p:cNvSpPr/>
          <p:nvPr/>
        </p:nvSpPr>
        <p:spPr bwMode="auto">
          <a:xfrm>
            <a:off x="1125500" y="3587376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Helvetica Neue Light" charset="0"/>
                <a:ea typeface="ヒラギノ角ゴ ProN W3" charset="0"/>
                <a:cs typeface="ヒラギノ角ゴ ProN W3" charset="0"/>
                <a:sym typeface="Helvetica Neue Light" charset="0"/>
              </a:rPr>
              <a:t>2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B9795B6-C4B1-BF4F-8642-8735CF5010D2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 bwMode="auto">
          <a:xfrm>
            <a:off x="1975696" y="2693816"/>
            <a:ext cx="792904" cy="227184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D2B943F0-8D49-C543-A93B-ECCD364A33FD}"/>
              </a:ext>
            </a:extLst>
          </p:cNvPr>
          <p:cNvCxnSpPr>
            <a:cxnSpLocks/>
            <a:stCxn id="7" idx="7"/>
            <a:endCxn id="5" idx="3"/>
          </p:cNvCxnSpPr>
          <p:nvPr/>
        </p:nvCxnSpPr>
        <p:spPr bwMode="auto">
          <a:xfrm flipV="1">
            <a:off x="1905989" y="3244289"/>
            <a:ext cx="996522" cy="476998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6502B31-7BFD-D740-8531-63B9C8ECD76C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 bwMode="auto">
          <a:xfrm flipV="1">
            <a:off x="3683000" y="2656945"/>
            <a:ext cx="792904" cy="264055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EAF09079-1997-874E-9781-173123D23340}"/>
              </a:ext>
            </a:extLst>
          </p:cNvPr>
          <p:cNvSpPr/>
          <p:nvPr/>
        </p:nvSpPr>
        <p:spPr bwMode="auto">
          <a:xfrm>
            <a:off x="4475904" y="3517900"/>
            <a:ext cx="914400" cy="914400"/>
          </a:xfrm>
          <a:prstGeom prst="ellipse">
            <a:avLst/>
          </a:prstGeom>
          <a:noFill/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/>
              <a:t>5</a:t>
            </a:r>
            <a:endParaRPr kumimoji="0" lang="en-US" sz="42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Helvetica Neue Light" charset="0"/>
              <a:ea typeface="ヒラギノ角ゴ ProN W3" charset="0"/>
              <a:cs typeface="ヒラギノ角ゴ ProN W3" charset="0"/>
              <a:sym typeface="Helvetica Neue Light" charset="0"/>
            </a:endParaRPr>
          </a:p>
        </p:txBody>
      </p: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924683F9-014D-9E47-AD80-CF48172EF728}"/>
              </a:ext>
            </a:extLst>
          </p:cNvPr>
          <p:cNvCxnSpPr>
            <a:cxnSpLocks/>
            <a:stCxn id="5" idx="5"/>
            <a:endCxn id="28" idx="1"/>
          </p:cNvCxnSpPr>
          <p:nvPr/>
        </p:nvCxnSpPr>
        <p:spPr bwMode="auto">
          <a:xfrm>
            <a:off x="3549089" y="3244289"/>
            <a:ext cx="1060726" cy="407522"/>
          </a:xfrm>
          <a:prstGeom prst="straightConnector1">
            <a:avLst/>
          </a:prstGeom>
          <a:solidFill>
            <a:srgbClr val="BFBFBF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F3B3955-E01A-7F45-BF49-E2B6BA9B828C}"/>
              </a:ext>
            </a:extLst>
          </p:cNvPr>
          <p:cNvSpPr txBox="1"/>
          <p:nvPr/>
        </p:nvSpPr>
        <p:spPr>
          <a:xfrm>
            <a:off x="6502400" y="2104092"/>
            <a:ext cx="5248552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1-&gt;3-&gt;4 and 2-&gt;3-&gt;5</a:t>
            </a:r>
          </a:p>
          <a:p>
            <a:r>
              <a:rPr lang="en-US" dirty="0"/>
              <a:t>or</a:t>
            </a:r>
          </a:p>
          <a:p>
            <a:r>
              <a:rPr lang="en-US" dirty="0"/>
              <a:t>2-&gt;3-&gt;4 and 1-&gt;3-&gt;5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947717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890833-1C48-F743-B6AE-B6A6E313A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D6D81B-85AD-2243-87C5-4B5A30069A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0" y="2590800"/>
            <a:ext cx="8929165" cy="62484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63DC8C2F-C56D-3B45-B57F-F1D6DB9A8FC3}"/>
              </a:ext>
            </a:extLst>
          </p:cNvPr>
          <p:cNvSpPr/>
          <p:nvPr/>
        </p:nvSpPr>
        <p:spPr>
          <a:xfrm>
            <a:off x="7264400" y="9161790"/>
            <a:ext cx="548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/>
              <a:t>Trapnell</a:t>
            </a:r>
            <a:r>
              <a:rPr lang="en-US" sz="2800" dirty="0"/>
              <a:t> et al. </a:t>
            </a:r>
            <a:r>
              <a:rPr lang="en-US" sz="2800" i="1" dirty="0"/>
              <a:t>Nat Biotech</a:t>
            </a:r>
            <a:r>
              <a:rPr lang="en-US" sz="2800" dirty="0"/>
              <a:t>. 2010</a:t>
            </a:r>
          </a:p>
        </p:txBody>
      </p:sp>
    </p:spTree>
    <p:extLst>
      <p:ext uri="{BB962C8B-B14F-4D97-AF65-F5344CB8AC3E}">
        <p14:creationId xmlns:p14="http://schemas.microsoft.com/office/powerpoint/2010/main" val="404946606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A2C637-ED6D-1F47-91AC-9794F2939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CF590B-7D3E-1842-86BA-3DA1B87622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Cufflinks takes a parsimonious approach to assembling transcripts</a:t>
            </a:r>
          </a:p>
          <a:p>
            <a:r>
              <a:rPr lang="en-US" dirty="0"/>
              <a:t>Uses graph theoretic algorithms and Dilworth’s theorem</a:t>
            </a:r>
          </a:p>
          <a:p>
            <a:r>
              <a:rPr lang="en-US" dirty="0"/>
              <a:t>Solves the task in polynomial time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955220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99" y="216747"/>
            <a:ext cx="12462933" cy="1625600"/>
          </a:xfrm>
        </p:spPr>
        <p:txBody>
          <a:bodyPr/>
          <a:lstStyle/>
          <a:p>
            <a:r>
              <a:rPr lang="en-US" sz="5689" dirty="0">
                <a:latin typeface="Arial" charset="0"/>
                <a:ea typeface="ＭＳ Ｐゴシック" charset="0"/>
                <a:cs typeface="ＭＳ Ｐゴシック" charset="0"/>
              </a:rPr>
              <a:t>Eukaryotic Gene Structure</a:t>
            </a:r>
          </a:p>
        </p:txBody>
      </p:sp>
      <p:pic>
        <p:nvPicPr>
          <p:cNvPr id="19459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2729" y="2239716"/>
            <a:ext cx="10259342" cy="6755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9BABD57-1B9B-ED41-BD49-7B981BEABE3F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06966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D9AE41-DC2F-B740-823E-B12AF6A5F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 finding before RNA-</a:t>
            </a:r>
            <a:r>
              <a:rPr lang="en-US" dirty="0" err="1"/>
              <a:t>seq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C2ACDF-1FE0-1648-B7BC-689FC48956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1800"/>
              </a:spcBef>
            </a:pPr>
            <a:r>
              <a:rPr lang="en-US" sz="4400" i="1" dirty="0"/>
              <a:t>ab initio</a:t>
            </a:r>
            <a:r>
              <a:rPr lang="en-US" sz="4400" dirty="0"/>
              <a:t> gene finding</a:t>
            </a:r>
          </a:p>
          <a:p>
            <a:pPr lvl="1">
              <a:spcBef>
                <a:spcPts val="1800"/>
              </a:spcBef>
            </a:pPr>
            <a:r>
              <a:rPr lang="en-US" sz="4400" dirty="0"/>
              <a:t>Predict gene structures using genome sequence information alone</a:t>
            </a:r>
          </a:p>
          <a:p>
            <a:pPr lvl="1">
              <a:spcBef>
                <a:spcPts val="1800"/>
              </a:spcBef>
            </a:pPr>
            <a:r>
              <a:rPr lang="en-US" sz="4400" dirty="0"/>
              <a:t>Relies on sequence-based features and statistical patterns of genes</a:t>
            </a:r>
          </a:p>
          <a:p>
            <a:pPr>
              <a:spcBef>
                <a:spcPts val="1800"/>
              </a:spcBef>
            </a:pPr>
            <a:r>
              <a:rPr lang="en-US" sz="4400" dirty="0"/>
              <a:t>Protein and cDNA evidence-based</a:t>
            </a:r>
          </a:p>
          <a:p>
            <a:pPr lvl="1">
              <a:spcBef>
                <a:spcPts val="1800"/>
              </a:spcBef>
            </a:pPr>
            <a:r>
              <a:rPr lang="en-US" sz="4400" dirty="0"/>
              <a:t>Align known proteins and cDNA to genome</a:t>
            </a:r>
          </a:p>
          <a:p>
            <a:pPr>
              <a:spcBef>
                <a:spcPts val="1800"/>
              </a:spcBef>
            </a:pPr>
            <a:r>
              <a:rPr lang="en-US" sz="4400" dirty="0"/>
              <a:t>Comparative</a:t>
            </a:r>
          </a:p>
          <a:p>
            <a:pPr lvl="1">
              <a:spcBef>
                <a:spcPts val="1800"/>
              </a:spcBef>
            </a:pPr>
            <a:r>
              <a:rPr lang="en-US" sz="4400" dirty="0"/>
              <a:t>Use evolutionary conservation information</a:t>
            </a:r>
          </a:p>
          <a:p>
            <a:pPr lvl="1">
              <a:spcBef>
                <a:spcPts val="1800"/>
              </a:spcBef>
            </a:pPr>
            <a:endParaRPr lang="en-US" sz="4400" dirty="0"/>
          </a:p>
          <a:p>
            <a:pPr>
              <a:spcBef>
                <a:spcPts val="1800"/>
              </a:spcBef>
            </a:pP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739512896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783788" y="1093290"/>
            <a:ext cx="11487573" cy="617541"/>
          </a:xfrm>
        </p:spPr>
        <p:txBody>
          <a:bodyPr>
            <a:normAutofit fontScale="90000"/>
          </a:bodyPr>
          <a:lstStyle/>
          <a:p>
            <a:pPr>
              <a:spcBef>
                <a:spcPts val="1800"/>
              </a:spcBef>
            </a:pPr>
            <a:r>
              <a:rPr lang="en-US" sz="6000" dirty="0"/>
              <a:t>Example features for </a:t>
            </a:r>
            <a:r>
              <a:rPr lang="en-US" sz="6000" i="1" dirty="0"/>
              <a:t>ab initio</a:t>
            </a:r>
            <a:r>
              <a:rPr lang="en-US" sz="6000" dirty="0"/>
              <a:t> gene finding: spice sites</a:t>
            </a:r>
          </a:p>
        </p:txBody>
      </p:sp>
      <p:sp>
        <p:nvSpPr>
          <p:cNvPr id="29699" name="Text Box 8"/>
          <p:cNvSpPr txBox="1">
            <a:spLocks noChangeArrowheads="1"/>
          </p:cNvSpPr>
          <p:nvPr/>
        </p:nvSpPr>
        <p:spPr bwMode="auto">
          <a:xfrm>
            <a:off x="5180175" y="6545299"/>
            <a:ext cx="2152256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 dirty="0"/>
              <a:t>Figures from Yi Xing</a:t>
            </a:r>
          </a:p>
        </p:txBody>
      </p:sp>
      <p:sp>
        <p:nvSpPr>
          <p:cNvPr id="29700" name="Text Box 11"/>
          <p:cNvSpPr txBox="1">
            <a:spLocks noChangeArrowheads="1"/>
          </p:cNvSpPr>
          <p:nvPr/>
        </p:nvSpPr>
        <p:spPr bwMode="auto">
          <a:xfrm>
            <a:off x="1070118" y="2198511"/>
            <a:ext cx="2329484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413" i="1" dirty="0">
                <a:solidFill>
                  <a:schemeClr val="tx1"/>
                </a:solidFill>
              </a:rPr>
              <a:t>donor</a:t>
            </a:r>
            <a:r>
              <a:rPr lang="en-US" sz="3413" dirty="0">
                <a:solidFill>
                  <a:schemeClr val="tx1"/>
                </a:solidFill>
              </a:rPr>
              <a:t> sites</a:t>
            </a:r>
          </a:p>
        </p:txBody>
      </p:sp>
      <p:sp>
        <p:nvSpPr>
          <p:cNvPr id="29701" name="Text Box 12"/>
          <p:cNvSpPr txBox="1">
            <a:spLocks noChangeArrowheads="1"/>
          </p:cNvSpPr>
          <p:nvPr/>
        </p:nvSpPr>
        <p:spPr bwMode="auto">
          <a:xfrm>
            <a:off x="7136206" y="2198511"/>
            <a:ext cx="2890535" cy="617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3413" i="1">
                <a:solidFill>
                  <a:schemeClr val="tx1"/>
                </a:solidFill>
              </a:rPr>
              <a:t>acceptor</a:t>
            </a:r>
            <a:r>
              <a:rPr lang="en-US" sz="3413">
                <a:solidFill>
                  <a:schemeClr val="tx1"/>
                </a:solidFill>
              </a:rPr>
              <a:t> sites</a:t>
            </a:r>
          </a:p>
        </p:txBody>
      </p:sp>
      <p:pic>
        <p:nvPicPr>
          <p:cNvPr id="29702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9851" y="3173871"/>
            <a:ext cx="4167858" cy="416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pic>
        <p:nvPicPr>
          <p:cNvPr id="29703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5082" y="3124200"/>
            <a:ext cx="8344747" cy="4167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 type="none" w="lg" len="sm"/>
              </a14:hiddenLine>
            </a:ext>
          </a:extLst>
        </p:spPr>
      </p:pic>
      <p:grpSp>
        <p:nvGrpSpPr>
          <p:cNvPr id="29704" name="Group 23"/>
          <p:cNvGrpSpPr>
            <a:grpSpLocks/>
          </p:cNvGrpSpPr>
          <p:nvPr/>
        </p:nvGrpSpPr>
        <p:grpSpPr bwMode="auto">
          <a:xfrm>
            <a:off x="192373" y="7617181"/>
            <a:ext cx="1517227" cy="650240"/>
            <a:chOff x="672" y="2496"/>
            <a:chExt cx="624" cy="288"/>
          </a:xfrm>
        </p:grpSpPr>
        <p:sp>
          <p:nvSpPr>
            <p:cNvPr id="29721" name="Text Box 10"/>
            <p:cNvSpPr txBox="1">
              <a:spLocks noChangeArrowheads="1"/>
            </p:cNvSpPr>
            <p:nvPr/>
          </p:nvSpPr>
          <p:spPr bwMode="auto">
            <a:xfrm>
              <a:off x="774" y="2520"/>
              <a:ext cx="402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44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22" name="Group 18"/>
            <p:cNvGrpSpPr>
              <a:grpSpLocks/>
            </p:cNvGrpSpPr>
            <p:nvPr/>
          </p:nvGrpSpPr>
          <p:grpSpPr bwMode="auto">
            <a:xfrm>
              <a:off x="672" y="2496"/>
              <a:ext cx="624" cy="288"/>
              <a:chOff x="1776" y="1680"/>
              <a:chExt cx="624" cy="288"/>
            </a:xfrm>
          </p:grpSpPr>
          <p:sp>
            <p:nvSpPr>
              <p:cNvPr id="29723" name="Line 15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973"/>
              </a:p>
            </p:txBody>
          </p:sp>
          <p:sp>
            <p:nvSpPr>
              <p:cNvPr id="29724" name="Line 16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973"/>
              </a:p>
            </p:txBody>
          </p:sp>
          <p:sp>
            <p:nvSpPr>
              <p:cNvPr id="29725" name="Line 17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973"/>
              </a:p>
            </p:txBody>
          </p:sp>
        </p:grpSp>
      </p:grpSp>
      <p:grpSp>
        <p:nvGrpSpPr>
          <p:cNvPr id="29705" name="Group 24"/>
          <p:cNvGrpSpPr>
            <a:grpSpLocks/>
          </p:cNvGrpSpPr>
          <p:nvPr/>
        </p:nvGrpSpPr>
        <p:grpSpPr bwMode="auto">
          <a:xfrm>
            <a:off x="11455584" y="7617179"/>
            <a:ext cx="1408854" cy="650240"/>
            <a:chOff x="3984" y="768"/>
            <a:chExt cx="624" cy="288"/>
          </a:xfrm>
        </p:grpSpPr>
        <p:sp>
          <p:nvSpPr>
            <p:cNvPr id="29716" name="Text Box 9"/>
            <p:cNvSpPr txBox="1">
              <a:spLocks noChangeArrowheads="1"/>
            </p:cNvSpPr>
            <p:nvPr/>
          </p:nvSpPr>
          <p:spPr bwMode="auto">
            <a:xfrm>
              <a:off x="4086" y="792"/>
              <a:ext cx="433" cy="2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28575">
                  <a:solidFill>
                    <a:srgbClr val="000000"/>
                  </a:solidFill>
                  <a:miter lim="800000"/>
                  <a:headEnd/>
                  <a:tailEnd type="none" w="med" len="sm"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 sz="2844">
                  <a:solidFill>
                    <a:schemeClr val="tx1"/>
                  </a:solidFill>
                </a:rPr>
                <a:t>exon</a:t>
              </a:r>
            </a:p>
          </p:txBody>
        </p:sp>
        <p:grpSp>
          <p:nvGrpSpPr>
            <p:cNvPr id="29717" name="Group 19"/>
            <p:cNvGrpSpPr>
              <a:grpSpLocks/>
            </p:cNvGrpSpPr>
            <p:nvPr/>
          </p:nvGrpSpPr>
          <p:grpSpPr bwMode="auto">
            <a:xfrm flipH="1" flipV="1">
              <a:off x="3984" y="768"/>
              <a:ext cx="624" cy="288"/>
              <a:chOff x="1776" y="1680"/>
              <a:chExt cx="624" cy="288"/>
            </a:xfrm>
          </p:grpSpPr>
          <p:sp>
            <p:nvSpPr>
              <p:cNvPr id="29718" name="Line 20"/>
              <p:cNvSpPr>
                <a:spLocks noChangeShapeType="1"/>
              </p:cNvSpPr>
              <p:nvPr/>
            </p:nvSpPr>
            <p:spPr bwMode="auto">
              <a:xfrm>
                <a:off x="1776" y="1968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973"/>
              </a:p>
            </p:txBody>
          </p:sp>
          <p:sp>
            <p:nvSpPr>
              <p:cNvPr id="29719" name="Line 21"/>
              <p:cNvSpPr>
                <a:spLocks noChangeShapeType="1"/>
              </p:cNvSpPr>
              <p:nvPr/>
            </p:nvSpPr>
            <p:spPr bwMode="auto">
              <a:xfrm>
                <a:off x="1776" y="1680"/>
                <a:ext cx="62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973"/>
              </a:p>
            </p:txBody>
          </p:sp>
          <p:sp>
            <p:nvSpPr>
              <p:cNvPr id="29720" name="Line 22"/>
              <p:cNvSpPr>
                <a:spLocks noChangeShapeType="1"/>
              </p:cNvSpPr>
              <p:nvPr/>
            </p:nvSpPr>
            <p:spPr bwMode="auto">
              <a:xfrm>
                <a:off x="2400" y="1680"/>
                <a:ext cx="0" cy="28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none" w="lg" len="sm"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z="5973"/>
              </a:p>
            </p:txBody>
          </p:sp>
        </p:grpSp>
      </p:grpSp>
      <p:sp>
        <p:nvSpPr>
          <p:cNvPr id="29706" name="TextBox 21"/>
          <p:cNvSpPr txBox="1">
            <a:spLocks noChangeArrowheads="1"/>
          </p:cNvSpPr>
          <p:nvPr/>
        </p:nvSpPr>
        <p:spPr bwMode="auto">
          <a:xfrm>
            <a:off x="1159708" y="6177280"/>
            <a:ext cx="378629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-1</a:t>
            </a:r>
          </a:p>
        </p:txBody>
      </p:sp>
      <p:sp>
        <p:nvSpPr>
          <p:cNvPr id="29707" name="TextBox 22"/>
          <p:cNvSpPr txBox="1">
            <a:spLocks noChangeArrowheads="1"/>
          </p:cNvSpPr>
          <p:nvPr/>
        </p:nvSpPr>
        <p:spPr bwMode="auto">
          <a:xfrm>
            <a:off x="783788" y="6177280"/>
            <a:ext cx="378629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-2</a:t>
            </a:r>
          </a:p>
        </p:txBody>
      </p:sp>
      <p:sp>
        <p:nvSpPr>
          <p:cNvPr id="29708" name="TextBox 23"/>
          <p:cNvSpPr txBox="1">
            <a:spLocks noChangeArrowheads="1"/>
          </p:cNvSpPr>
          <p:nvPr/>
        </p:nvSpPr>
        <p:spPr bwMode="auto">
          <a:xfrm>
            <a:off x="364971" y="6177280"/>
            <a:ext cx="378629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-3</a:t>
            </a:r>
          </a:p>
        </p:txBody>
      </p:sp>
      <p:sp>
        <p:nvSpPr>
          <p:cNvPr id="29709" name="TextBox 24"/>
          <p:cNvSpPr txBox="1">
            <a:spLocks noChangeArrowheads="1"/>
          </p:cNvSpPr>
          <p:nvPr/>
        </p:nvSpPr>
        <p:spPr bwMode="auto">
          <a:xfrm>
            <a:off x="1532184" y="6177280"/>
            <a:ext cx="306494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710" name="TextBox 25"/>
          <p:cNvSpPr txBox="1">
            <a:spLocks noChangeArrowheads="1"/>
          </p:cNvSpPr>
          <p:nvPr/>
        </p:nvSpPr>
        <p:spPr bwMode="auto">
          <a:xfrm>
            <a:off x="1930683" y="6177280"/>
            <a:ext cx="306494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9711" name="TextBox 26"/>
          <p:cNvSpPr txBox="1">
            <a:spLocks noChangeArrowheads="1"/>
          </p:cNvSpPr>
          <p:nvPr/>
        </p:nvSpPr>
        <p:spPr bwMode="auto">
          <a:xfrm>
            <a:off x="2328051" y="6177280"/>
            <a:ext cx="306494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9712" name="TextBox 27"/>
          <p:cNvSpPr txBox="1">
            <a:spLocks noChangeArrowheads="1"/>
          </p:cNvSpPr>
          <p:nvPr/>
        </p:nvSpPr>
        <p:spPr bwMode="auto">
          <a:xfrm>
            <a:off x="2726549" y="6177280"/>
            <a:ext cx="306494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713" name="TextBox 28"/>
          <p:cNvSpPr txBox="1">
            <a:spLocks noChangeArrowheads="1"/>
          </p:cNvSpPr>
          <p:nvPr/>
        </p:nvSpPr>
        <p:spPr bwMode="auto">
          <a:xfrm>
            <a:off x="3125048" y="6177280"/>
            <a:ext cx="306494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714" name="TextBox 29"/>
          <p:cNvSpPr txBox="1">
            <a:spLocks noChangeArrowheads="1"/>
          </p:cNvSpPr>
          <p:nvPr/>
        </p:nvSpPr>
        <p:spPr bwMode="auto">
          <a:xfrm>
            <a:off x="3522417" y="6177280"/>
            <a:ext cx="306494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29" name="Rectangle 3"/>
          <p:cNvSpPr txBox="1">
            <a:spLocks noChangeArrowheads="1"/>
          </p:cNvSpPr>
          <p:nvPr/>
        </p:nvSpPr>
        <p:spPr bwMode="auto">
          <a:xfrm>
            <a:off x="680422" y="8592536"/>
            <a:ext cx="11812693" cy="17339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sz="3413" dirty="0">
                <a:solidFill>
                  <a:schemeClr val="tx1"/>
                </a:solidFill>
              </a:rPr>
              <a:t>Informative for inferring hidden state of HMM</a:t>
            </a:r>
          </a:p>
          <a:p>
            <a:pPr>
              <a:lnSpc>
                <a:spcPct val="80000"/>
              </a:lnSpc>
              <a:spcBef>
                <a:spcPct val="20000"/>
              </a:spcBef>
            </a:pPr>
            <a:endParaRPr lang="en-US" sz="3982" dirty="0">
              <a:solidFill>
                <a:schemeClr val="tx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9BABD57-1B9B-ED41-BD49-7B981BEABE3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249372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burge-hm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487"/>
          <a:stretch>
            <a:fillRect/>
          </a:stretch>
        </p:blipFill>
        <p:spPr bwMode="auto">
          <a:xfrm>
            <a:off x="4551681" y="1733974"/>
            <a:ext cx="8204764" cy="79112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5795" name="Text Box 3"/>
          <p:cNvSpPr txBox="1">
            <a:spLocks noChangeArrowheads="1"/>
          </p:cNvSpPr>
          <p:nvPr/>
        </p:nvSpPr>
        <p:spPr bwMode="auto">
          <a:xfrm>
            <a:off x="333892" y="2350348"/>
            <a:ext cx="6046848" cy="959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2560" dirty="0">
                <a:solidFill>
                  <a:schemeClr val="accent2"/>
                </a:solidFill>
              </a:rPr>
              <a:t>Each shape represents a functional unit </a:t>
            </a:r>
          </a:p>
          <a:p>
            <a:pPr eaLnBrk="1" hangingPunct="1">
              <a:spcBef>
                <a:spcPct val="20000"/>
              </a:spcBef>
              <a:buClr>
                <a:schemeClr val="folHlink"/>
              </a:buClr>
              <a:buSzPct val="60000"/>
              <a:buFont typeface="Wingdings" charset="0"/>
              <a:buNone/>
            </a:pPr>
            <a:r>
              <a:rPr lang="en-US" sz="2560" dirty="0">
                <a:solidFill>
                  <a:schemeClr val="accent2"/>
                </a:solidFill>
              </a:rPr>
              <a:t>of a gene or genomic region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31893" y="1842347"/>
            <a:ext cx="6653672" cy="4436534"/>
            <a:chOff x="147" y="720"/>
            <a:chExt cx="2947" cy="1965"/>
          </a:xfrm>
        </p:grpSpPr>
        <p:sp>
          <p:nvSpPr>
            <p:cNvPr id="21514" name="Text Box 5"/>
            <p:cNvSpPr txBox="1">
              <a:spLocks noChangeArrowheads="1"/>
            </p:cNvSpPr>
            <p:nvPr/>
          </p:nvSpPr>
          <p:spPr bwMode="auto">
            <a:xfrm>
              <a:off x="147" y="1841"/>
              <a:ext cx="2947" cy="8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Pairs of intron/exon units represent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the different ways an intron can interrupt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a coding sequence  (after 1</a:t>
              </a:r>
              <a:r>
                <a:rPr lang="en-US" sz="2560" baseline="30000" dirty="0">
                  <a:solidFill>
                    <a:schemeClr val="accent2"/>
                  </a:solidFill>
                </a:rPr>
                <a:t>st</a:t>
              </a:r>
              <a:r>
                <a:rPr lang="en-US" sz="2560" dirty="0">
                  <a:solidFill>
                    <a:schemeClr val="accent2"/>
                  </a:solidFill>
                </a:rPr>
                <a:t> base in codon,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after 2</a:t>
              </a:r>
              <a:r>
                <a:rPr lang="en-US" sz="2560" baseline="30000" dirty="0">
                  <a:solidFill>
                    <a:schemeClr val="accent2"/>
                  </a:solidFill>
                </a:rPr>
                <a:t>nd</a:t>
              </a:r>
              <a:r>
                <a:rPr lang="en-US" sz="2560" dirty="0">
                  <a:solidFill>
                    <a:schemeClr val="accent2"/>
                  </a:solidFill>
                </a:rPr>
                <a:t> base or after 3</a:t>
              </a:r>
              <a:r>
                <a:rPr lang="en-US" sz="2560" baseline="30000" dirty="0">
                  <a:solidFill>
                    <a:schemeClr val="accent2"/>
                  </a:solidFill>
                </a:rPr>
                <a:t>rd</a:t>
              </a:r>
              <a:r>
                <a:rPr lang="en-US" sz="2560" dirty="0">
                  <a:solidFill>
                    <a:schemeClr val="accent2"/>
                  </a:solidFill>
                </a:rPr>
                <a:t> base)</a:t>
              </a:r>
            </a:p>
          </p:txBody>
        </p:sp>
        <p:sp>
          <p:nvSpPr>
            <p:cNvPr id="21515" name="AutoShape 6"/>
            <p:cNvSpPr>
              <a:spLocks/>
            </p:cNvSpPr>
            <p:nvPr/>
          </p:nvSpPr>
          <p:spPr bwMode="auto">
            <a:xfrm>
              <a:off x="2880" y="720"/>
              <a:ext cx="144" cy="1248"/>
            </a:xfrm>
            <a:prstGeom prst="leftBrace">
              <a:avLst>
                <a:gd name="adj1" fmla="val 72222"/>
                <a:gd name="adj2" fmla="val 50000"/>
              </a:avLst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 sz="5973"/>
            </a:p>
          </p:txBody>
        </p:sp>
        <p:sp>
          <p:nvSpPr>
            <p:cNvPr id="21516" name="Freeform 7"/>
            <p:cNvSpPr>
              <a:spLocks/>
            </p:cNvSpPr>
            <p:nvPr/>
          </p:nvSpPr>
          <p:spPr bwMode="auto">
            <a:xfrm>
              <a:off x="2496" y="1392"/>
              <a:ext cx="336" cy="576"/>
            </a:xfrm>
            <a:custGeom>
              <a:avLst/>
              <a:gdLst>
                <a:gd name="T0" fmla="*/ 0 w 336"/>
                <a:gd name="T1" fmla="*/ 576 h 576"/>
                <a:gd name="T2" fmla="*/ 144 w 336"/>
                <a:gd name="T3" fmla="*/ 480 h 576"/>
                <a:gd name="T4" fmla="*/ 336 w 336"/>
                <a:gd name="T5" fmla="*/ 0 h 576"/>
                <a:gd name="T6" fmla="*/ 0 60000 65536"/>
                <a:gd name="T7" fmla="*/ 0 60000 65536"/>
                <a:gd name="T8" fmla="*/ 0 60000 65536"/>
                <a:gd name="T9" fmla="*/ 0 w 336"/>
                <a:gd name="T10" fmla="*/ 0 h 576"/>
                <a:gd name="T11" fmla="*/ 336 w 336"/>
                <a:gd name="T12" fmla="*/ 576 h 57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6" h="576">
                  <a:moveTo>
                    <a:pt x="0" y="576"/>
                  </a:moveTo>
                  <a:cubicBezTo>
                    <a:pt x="44" y="576"/>
                    <a:pt x="88" y="576"/>
                    <a:pt x="144" y="480"/>
                  </a:cubicBezTo>
                  <a:cubicBezTo>
                    <a:pt x="200" y="384"/>
                    <a:pt x="268" y="192"/>
                    <a:pt x="336" y="0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5973"/>
            </a:p>
          </p:txBody>
        </p:sp>
      </p:grpSp>
      <p:grpSp>
        <p:nvGrpSpPr>
          <p:cNvPr id="3" name="Group 8"/>
          <p:cNvGrpSpPr>
            <a:grpSpLocks/>
          </p:cNvGrpSpPr>
          <p:nvPr/>
        </p:nvGrpSpPr>
        <p:grpSpPr bwMode="auto">
          <a:xfrm>
            <a:off x="340924" y="7335521"/>
            <a:ext cx="7245209" cy="2092959"/>
            <a:chOff x="151" y="3153"/>
            <a:chExt cx="3209" cy="927"/>
          </a:xfrm>
        </p:grpSpPr>
        <p:sp>
          <p:nvSpPr>
            <p:cNvPr id="21512" name="Text Box 9"/>
            <p:cNvSpPr txBox="1">
              <a:spLocks noChangeArrowheads="1"/>
            </p:cNvSpPr>
            <p:nvPr/>
          </p:nvSpPr>
          <p:spPr bwMode="auto">
            <a:xfrm>
              <a:off x="151" y="3153"/>
              <a:ext cx="2030" cy="63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marL="342900" indent="-342900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37931725" indent="-37474525"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2pPr>
              <a:lvl3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3pPr>
              <a:lvl4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4pPr>
              <a:lvl5pPr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2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Complementary </a:t>
              </a:r>
              <a:r>
                <a:rPr lang="en-US" sz="2560" dirty="0" err="1">
                  <a:solidFill>
                    <a:schemeClr val="accent2"/>
                  </a:solidFill>
                </a:rPr>
                <a:t>submodel</a:t>
              </a:r>
              <a:r>
                <a:rPr lang="en-US" sz="2560" dirty="0">
                  <a:solidFill>
                    <a:schemeClr val="accent2"/>
                  </a:solidFill>
                </a:rPr>
                <a:t>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(not shown) detects genes on </a:t>
              </a:r>
            </a:p>
            <a:p>
              <a:pPr eaLnBrk="1" hangingPunct="1"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charset="0"/>
                <a:buNone/>
              </a:pPr>
              <a:r>
                <a:rPr lang="en-US" sz="2560" dirty="0">
                  <a:solidFill>
                    <a:schemeClr val="accent2"/>
                  </a:solidFill>
                </a:rPr>
                <a:t>opposite DNA strand</a:t>
              </a:r>
            </a:p>
          </p:txBody>
        </p:sp>
        <p:sp>
          <p:nvSpPr>
            <p:cNvPr id="21513" name="Freeform 10"/>
            <p:cNvSpPr>
              <a:spLocks/>
            </p:cNvSpPr>
            <p:nvPr/>
          </p:nvSpPr>
          <p:spPr bwMode="auto">
            <a:xfrm>
              <a:off x="1968" y="3264"/>
              <a:ext cx="1392" cy="816"/>
            </a:xfrm>
            <a:custGeom>
              <a:avLst/>
              <a:gdLst>
                <a:gd name="T0" fmla="*/ 0 w 1248"/>
                <a:gd name="T1" fmla="*/ 0 h 816"/>
                <a:gd name="T2" fmla="*/ 750 w 1248"/>
                <a:gd name="T3" fmla="*/ 144 h 816"/>
                <a:gd name="T4" fmla="*/ 1392 w 1248"/>
                <a:gd name="T5" fmla="*/ 816 h 816"/>
                <a:gd name="T6" fmla="*/ 0 60000 65536"/>
                <a:gd name="T7" fmla="*/ 0 60000 65536"/>
                <a:gd name="T8" fmla="*/ 0 60000 65536"/>
                <a:gd name="T9" fmla="*/ 0 w 1248"/>
                <a:gd name="T10" fmla="*/ 0 h 816"/>
                <a:gd name="T11" fmla="*/ 1248 w 1248"/>
                <a:gd name="T12" fmla="*/ 816 h 81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248" h="816">
                  <a:moveTo>
                    <a:pt x="0" y="0"/>
                  </a:moveTo>
                  <a:cubicBezTo>
                    <a:pt x="232" y="4"/>
                    <a:pt x="464" y="8"/>
                    <a:pt x="672" y="144"/>
                  </a:cubicBezTo>
                  <a:cubicBezTo>
                    <a:pt x="880" y="280"/>
                    <a:pt x="1064" y="548"/>
                    <a:pt x="1248" y="816"/>
                  </a:cubicBezTo>
                </a:path>
              </a:pathLst>
            </a:custGeom>
            <a:noFill/>
            <a:ln w="25400">
              <a:solidFill>
                <a:schemeClr val="accent2"/>
              </a:solidFill>
              <a:round/>
              <a:headEnd/>
              <a:tailEnd type="triangle" w="lg" len="med"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 sz="5973"/>
            </a:p>
          </p:txBody>
        </p:sp>
      </p:grpSp>
      <p:sp>
        <p:nvSpPr>
          <p:cNvPr id="21510" name="Rectangle 11"/>
          <p:cNvSpPr>
            <a:spLocks noGrp="1" noChangeArrowheads="1"/>
          </p:cNvSpPr>
          <p:nvPr>
            <p:ph type="title"/>
          </p:nvPr>
        </p:nvSpPr>
        <p:spPr>
          <a:xfrm>
            <a:off x="325120" y="216747"/>
            <a:ext cx="12246187" cy="1300480"/>
          </a:xfrm>
        </p:spPr>
        <p:txBody>
          <a:bodyPr/>
          <a:lstStyle/>
          <a:p>
            <a:r>
              <a:rPr lang="en-US" sz="4000" dirty="0">
                <a:latin typeface="Arial" charset="0"/>
                <a:ea typeface="ＭＳ Ｐゴシック" charset="0"/>
                <a:cs typeface="ＭＳ Ｐゴシック" charset="0"/>
              </a:rPr>
              <a:t>The GENSCAN HMM for Eukaryotic Gene Finding 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[Burge &amp; </a:t>
            </a:r>
            <a:r>
              <a:rPr lang="en-US" sz="3200" dirty="0" err="1">
                <a:latin typeface="Arial" charset="0"/>
                <a:ea typeface="ＭＳ Ｐゴシック" charset="0"/>
                <a:cs typeface="ＭＳ Ｐゴシック" charset="0"/>
              </a:rPr>
              <a:t>Karlin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ja-JP" altLang="en-US" sz="3200" dirty="0">
                <a:latin typeface="Arial" charset="0"/>
                <a:ea typeface="ＭＳ Ｐゴシック" charset="0"/>
                <a:cs typeface="ＭＳ Ｐゴシック" charset="0"/>
              </a:rPr>
              <a:t>‘</a:t>
            </a:r>
            <a:r>
              <a:rPr lang="en-US" sz="3200" dirty="0">
                <a:latin typeface="Arial" charset="0"/>
                <a:ea typeface="ＭＳ Ｐゴシック" charset="0"/>
                <a:cs typeface="ＭＳ Ｐゴシック" charset="0"/>
              </a:rPr>
              <a:t>97]</a:t>
            </a:r>
            <a:endParaRPr lang="en-US" sz="4000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1511" name="Text Box 12"/>
          <p:cNvSpPr txBox="1">
            <a:spLocks noChangeArrowheads="1"/>
          </p:cNvSpPr>
          <p:nvPr/>
        </p:nvSpPr>
        <p:spPr bwMode="auto">
          <a:xfrm rot="-5400000">
            <a:off x="9289978" y="5163257"/>
            <a:ext cx="6248827" cy="3550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28575">
                <a:solidFill>
                  <a:srgbClr val="000000"/>
                </a:solidFill>
                <a:miter lim="800000"/>
                <a:headEnd/>
                <a:tailEnd type="none" w="med" len="sm"/>
              </a14:hiddenLine>
            </a:ext>
          </a:extLst>
        </p:spPr>
        <p:txBody>
          <a:bodyPr wrap="none">
            <a:spAutoFit/>
          </a:bodyPr>
          <a:lstStyle>
            <a:lvl1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2pPr>
            <a:lvl3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3pPr>
            <a:lvl4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4pPr>
            <a:lvl5pPr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707"/>
              <a:t>Figure from Burge &amp; Karlin, </a:t>
            </a:r>
            <a:r>
              <a:rPr lang="en-US" sz="1707" i="1"/>
              <a:t>Journal of Molecular Biology</a:t>
            </a:r>
            <a:r>
              <a:rPr lang="en-US" sz="1707"/>
              <a:t>, 1997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9BABD57-1B9B-ED41-BD49-7B981BEABE3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441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5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579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004" name="Text Box 4"/>
          <p:cNvSpPr txBox="1">
            <a:spLocks noChangeArrowheads="1"/>
          </p:cNvSpPr>
          <p:nvPr/>
        </p:nvSpPr>
        <p:spPr bwMode="auto">
          <a:xfrm>
            <a:off x="704307" y="8886613"/>
            <a:ext cx="11974753" cy="267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138" b="1" dirty="0"/>
              <a:t>ACCGTTACGTGTCATTCTACGTGATCATCGGATCCTAGAATCATCGATCCGTGCGATCGATCGGATTAGCTAGCTTAGCTAGGAGAGCATCGATCGGATCGAGGAGGAGCCTATATAAATCAA</a:t>
            </a:r>
          </a:p>
        </p:txBody>
      </p:sp>
      <p:sp>
        <p:nvSpPr>
          <p:cNvPr id="640002" name="Rectangle 2"/>
          <p:cNvSpPr>
            <a:spLocks noGrp="1" noChangeArrowheads="1"/>
          </p:cNvSpPr>
          <p:nvPr>
            <p:ph type="title"/>
          </p:nvPr>
        </p:nvSpPr>
        <p:spPr>
          <a:xfrm>
            <a:off x="866987" y="108373"/>
            <a:ext cx="11487573" cy="1300480"/>
          </a:xfrm>
        </p:spPr>
        <p:txBody>
          <a:bodyPr/>
          <a:lstStyle/>
          <a:p>
            <a:r>
              <a:rPr lang="en-US" sz="4400" dirty="0"/>
              <a:t>Parsing a DNA Sequence</a:t>
            </a:r>
          </a:p>
        </p:txBody>
      </p:sp>
      <p:pic>
        <p:nvPicPr>
          <p:cNvPr id="640003" name="Picture 3" descr="burge-hmm"/>
          <p:cNvPicPr>
            <a:picLocks noChangeAspect="1" noChangeArrowheads="1"/>
          </p:cNvPicPr>
          <p:nvPr/>
        </p:nvPicPr>
        <p:blipFill>
          <a:blip r:embed="rId3"/>
          <a:srcRect b="47823"/>
          <a:stretch>
            <a:fillRect/>
          </a:stretch>
        </p:blipFill>
        <p:spPr bwMode="auto">
          <a:xfrm>
            <a:off x="2817707" y="1408854"/>
            <a:ext cx="6935893" cy="6285653"/>
          </a:xfrm>
          <a:prstGeom prst="rect">
            <a:avLst/>
          </a:prstGeom>
          <a:noFill/>
        </p:spPr>
      </p:pic>
      <p:grpSp>
        <p:nvGrpSpPr>
          <p:cNvPr id="640005" name="Group 5"/>
          <p:cNvGrpSpPr>
            <a:grpSpLocks/>
          </p:cNvGrpSpPr>
          <p:nvPr/>
        </p:nvGrpSpPr>
        <p:grpSpPr bwMode="auto">
          <a:xfrm>
            <a:off x="322864" y="7911254"/>
            <a:ext cx="5962790" cy="979876"/>
            <a:chOff x="143" y="3504"/>
            <a:chExt cx="2641" cy="434"/>
          </a:xfrm>
        </p:grpSpPr>
        <p:sp>
          <p:nvSpPr>
            <p:cNvPr id="640006" name="Line 6"/>
            <p:cNvSpPr>
              <a:spLocks noChangeShapeType="1"/>
            </p:cNvSpPr>
            <p:nvPr/>
          </p:nvSpPr>
          <p:spPr bwMode="auto">
            <a:xfrm flipH="1">
              <a:off x="143" y="3504"/>
              <a:ext cx="2641" cy="434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  <p:sp>
          <p:nvSpPr>
            <p:cNvPr id="640007" name="Line 7"/>
            <p:cNvSpPr>
              <a:spLocks noChangeShapeType="1"/>
            </p:cNvSpPr>
            <p:nvPr/>
          </p:nvSpPr>
          <p:spPr bwMode="auto">
            <a:xfrm flipH="1">
              <a:off x="468" y="3504"/>
              <a:ext cx="2316" cy="432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</p:grpSp>
      <p:grpSp>
        <p:nvGrpSpPr>
          <p:cNvPr id="640008" name="Group 8"/>
          <p:cNvGrpSpPr>
            <a:grpSpLocks/>
          </p:cNvGrpSpPr>
          <p:nvPr/>
        </p:nvGrpSpPr>
        <p:grpSpPr bwMode="auto">
          <a:xfrm>
            <a:off x="1052125" y="6757535"/>
            <a:ext cx="4912926" cy="2167468"/>
            <a:chOff x="466" y="2993"/>
            <a:chExt cx="2176" cy="960"/>
          </a:xfrm>
        </p:grpSpPr>
        <p:grpSp>
          <p:nvGrpSpPr>
            <p:cNvPr id="640009" name="Group 9"/>
            <p:cNvGrpSpPr>
              <a:grpSpLocks/>
            </p:cNvGrpSpPr>
            <p:nvPr/>
          </p:nvGrpSpPr>
          <p:grpSpPr bwMode="auto">
            <a:xfrm>
              <a:off x="466" y="3024"/>
              <a:ext cx="1838" cy="929"/>
              <a:chOff x="466" y="3024"/>
              <a:chExt cx="1838" cy="929"/>
            </a:xfrm>
          </p:grpSpPr>
          <p:sp>
            <p:nvSpPr>
              <p:cNvPr id="640010" name="Line 10"/>
              <p:cNvSpPr>
                <a:spLocks noChangeShapeType="1"/>
              </p:cNvSpPr>
              <p:nvPr/>
            </p:nvSpPr>
            <p:spPr bwMode="auto">
              <a:xfrm flipH="1">
                <a:off x="466" y="3024"/>
                <a:ext cx="1838" cy="914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5973"/>
              </a:p>
            </p:txBody>
          </p:sp>
          <p:sp>
            <p:nvSpPr>
              <p:cNvPr id="640011" name="Line 11"/>
              <p:cNvSpPr>
                <a:spLocks noChangeShapeType="1"/>
              </p:cNvSpPr>
              <p:nvPr/>
            </p:nvSpPr>
            <p:spPr bwMode="auto">
              <a:xfrm flipH="1">
                <a:off x="1397" y="3024"/>
                <a:ext cx="907" cy="929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5973"/>
              </a:p>
            </p:txBody>
          </p:sp>
        </p:grpSp>
        <p:sp>
          <p:nvSpPr>
            <p:cNvPr id="640012" name="Line 12"/>
            <p:cNvSpPr>
              <a:spLocks noChangeShapeType="1"/>
            </p:cNvSpPr>
            <p:nvPr/>
          </p:nvSpPr>
          <p:spPr bwMode="auto">
            <a:xfrm flipH="1" flipV="1">
              <a:off x="2485" y="2993"/>
              <a:ext cx="157" cy="17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</p:grpSp>
      <p:grpSp>
        <p:nvGrpSpPr>
          <p:cNvPr id="640013" name="Group 13"/>
          <p:cNvGrpSpPr>
            <a:grpSpLocks/>
          </p:cNvGrpSpPr>
          <p:nvPr/>
        </p:nvGrpSpPr>
        <p:grpSpPr bwMode="auto">
          <a:xfrm>
            <a:off x="3142827" y="5861192"/>
            <a:ext cx="2140373" cy="3074189"/>
            <a:chOff x="1392" y="2596"/>
            <a:chExt cx="960" cy="1340"/>
          </a:xfrm>
        </p:grpSpPr>
        <p:grpSp>
          <p:nvGrpSpPr>
            <p:cNvPr id="640014" name="Group 14"/>
            <p:cNvGrpSpPr>
              <a:grpSpLocks/>
            </p:cNvGrpSpPr>
            <p:nvPr/>
          </p:nvGrpSpPr>
          <p:grpSpPr bwMode="auto">
            <a:xfrm>
              <a:off x="1392" y="2736"/>
              <a:ext cx="960" cy="1200"/>
              <a:chOff x="1392" y="2736"/>
              <a:chExt cx="960" cy="1200"/>
            </a:xfrm>
          </p:grpSpPr>
          <p:sp>
            <p:nvSpPr>
              <p:cNvPr id="640015" name="Line 15"/>
              <p:cNvSpPr>
                <a:spLocks noChangeShapeType="1"/>
              </p:cNvSpPr>
              <p:nvPr/>
            </p:nvSpPr>
            <p:spPr bwMode="auto">
              <a:xfrm flipH="1">
                <a:off x="1392" y="2736"/>
                <a:ext cx="576" cy="120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5973"/>
              </a:p>
            </p:txBody>
          </p:sp>
          <p:sp>
            <p:nvSpPr>
              <p:cNvPr id="640016" name="Line 16"/>
              <p:cNvSpPr>
                <a:spLocks noChangeShapeType="1"/>
              </p:cNvSpPr>
              <p:nvPr/>
            </p:nvSpPr>
            <p:spPr bwMode="auto">
              <a:xfrm>
                <a:off x="1968" y="2736"/>
                <a:ext cx="384" cy="1200"/>
              </a:xfrm>
              <a:prstGeom prst="line">
                <a:avLst/>
              </a:prstGeom>
              <a:noFill/>
              <a:ln w="19050">
                <a:solidFill>
                  <a:srgbClr val="006600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5973"/>
              </a:p>
            </p:txBody>
          </p:sp>
        </p:grpSp>
        <p:sp>
          <p:nvSpPr>
            <p:cNvPr id="640017" name="Line 17"/>
            <p:cNvSpPr>
              <a:spLocks noChangeShapeType="1"/>
            </p:cNvSpPr>
            <p:nvPr/>
          </p:nvSpPr>
          <p:spPr bwMode="auto">
            <a:xfrm flipH="1" flipV="1">
              <a:off x="2102" y="2596"/>
              <a:ext cx="158" cy="157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</p:grpSp>
      <p:grpSp>
        <p:nvGrpSpPr>
          <p:cNvPr id="640018" name="Group 18"/>
          <p:cNvGrpSpPr>
            <a:grpSpLocks/>
          </p:cNvGrpSpPr>
          <p:nvPr/>
        </p:nvGrpSpPr>
        <p:grpSpPr bwMode="auto">
          <a:xfrm>
            <a:off x="4761655" y="4899382"/>
            <a:ext cx="4102382" cy="4041424"/>
            <a:chOff x="2109" y="2170"/>
            <a:chExt cx="1817" cy="1790"/>
          </a:xfrm>
        </p:grpSpPr>
        <p:grpSp>
          <p:nvGrpSpPr>
            <p:cNvPr id="640019" name="Group 19"/>
            <p:cNvGrpSpPr>
              <a:grpSpLocks/>
            </p:cNvGrpSpPr>
            <p:nvPr/>
          </p:nvGrpSpPr>
          <p:grpSpPr bwMode="auto">
            <a:xfrm>
              <a:off x="2340" y="2208"/>
              <a:ext cx="1586" cy="1752"/>
              <a:chOff x="2340" y="2208"/>
              <a:chExt cx="1586" cy="1752"/>
            </a:xfrm>
          </p:grpSpPr>
          <p:sp>
            <p:nvSpPr>
              <p:cNvPr id="640020" name="Line 20"/>
              <p:cNvSpPr>
                <a:spLocks noChangeShapeType="1"/>
              </p:cNvSpPr>
              <p:nvPr/>
            </p:nvSpPr>
            <p:spPr bwMode="auto">
              <a:xfrm flipH="1">
                <a:off x="2340" y="2208"/>
                <a:ext cx="60" cy="1747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5973"/>
              </a:p>
            </p:txBody>
          </p:sp>
          <p:sp>
            <p:nvSpPr>
              <p:cNvPr id="640021" name="Line 21"/>
              <p:cNvSpPr>
                <a:spLocks noChangeShapeType="1"/>
              </p:cNvSpPr>
              <p:nvPr/>
            </p:nvSpPr>
            <p:spPr bwMode="auto">
              <a:xfrm>
                <a:off x="2400" y="2208"/>
                <a:ext cx="1526" cy="1752"/>
              </a:xfrm>
              <a:prstGeom prst="line">
                <a:avLst/>
              </a:prstGeom>
              <a:noFill/>
              <a:ln w="19050">
                <a:solidFill>
                  <a:schemeClr val="tx2"/>
                </a:solidFill>
                <a:round/>
                <a:headEnd/>
                <a:tailEnd/>
              </a:ln>
              <a:effectLst/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 sz="5973"/>
              </a:p>
            </p:txBody>
          </p:sp>
        </p:grpSp>
        <p:sp>
          <p:nvSpPr>
            <p:cNvPr id="640022" name="Line 22"/>
            <p:cNvSpPr>
              <a:spLocks noChangeShapeType="1"/>
            </p:cNvSpPr>
            <p:nvPr/>
          </p:nvSpPr>
          <p:spPr bwMode="auto">
            <a:xfrm flipV="1">
              <a:off x="2109" y="2170"/>
              <a:ext cx="148" cy="153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</p:grpSp>
      <p:grpSp>
        <p:nvGrpSpPr>
          <p:cNvPr id="640023" name="Group 23"/>
          <p:cNvGrpSpPr>
            <a:grpSpLocks/>
          </p:cNvGrpSpPr>
          <p:nvPr/>
        </p:nvGrpSpPr>
        <p:grpSpPr bwMode="auto">
          <a:xfrm>
            <a:off x="5350935" y="3725335"/>
            <a:ext cx="7556783" cy="5219982"/>
            <a:chOff x="2370" y="1650"/>
            <a:chExt cx="3347" cy="2312"/>
          </a:xfrm>
        </p:grpSpPr>
        <p:sp>
          <p:nvSpPr>
            <p:cNvPr id="640024" name="Line 24"/>
            <p:cNvSpPr>
              <a:spLocks noChangeShapeType="1"/>
            </p:cNvSpPr>
            <p:nvPr/>
          </p:nvSpPr>
          <p:spPr bwMode="auto">
            <a:xfrm>
              <a:off x="2373" y="1662"/>
              <a:ext cx="1553" cy="2298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  <p:sp>
          <p:nvSpPr>
            <p:cNvPr id="640025" name="Line 25"/>
            <p:cNvSpPr>
              <a:spLocks noChangeShapeType="1"/>
            </p:cNvSpPr>
            <p:nvPr/>
          </p:nvSpPr>
          <p:spPr bwMode="auto">
            <a:xfrm>
              <a:off x="2376" y="1666"/>
              <a:ext cx="3341" cy="2296"/>
            </a:xfrm>
            <a:prstGeom prst="line">
              <a:avLst/>
            </a:prstGeom>
            <a:noFill/>
            <a:ln w="19050">
              <a:solidFill>
                <a:srgbClr val="006600"/>
              </a:solidFill>
              <a:round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  <p:sp>
          <p:nvSpPr>
            <p:cNvPr id="640026" name="Line 26"/>
            <p:cNvSpPr>
              <a:spLocks noChangeShapeType="1"/>
            </p:cNvSpPr>
            <p:nvPr/>
          </p:nvSpPr>
          <p:spPr bwMode="auto">
            <a:xfrm flipV="1">
              <a:off x="2370" y="1650"/>
              <a:ext cx="0" cy="242"/>
            </a:xfrm>
            <a:prstGeom prst="line">
              <a:avLst/>
            </a:prstGeom>
            <a:noFill/>
            <a:ln w="50800">
              <a:solidFill>
                <a:schemeClr val="accent2"/>
              </a:solidFill>
              <a:round/>
              <a:headEnd/>
              <a:tailEnd type="triangle" w="med" len="med"/>
            </a:ln>
            <a:effectLst/>
          </p:spPr>
          <p:txBody>
            <a:bodyPr>
              <a:prstTxWarp prst="textNoShape">
                <a:avLst/>
              </a:prstTxWarp>
            </a:bodyPr>
            <a:lstStyle/>
            <a:p>
              <a:endParaRPr lang="en-US" sz="5973"/>
            </a:p>
          </p:txBody>
        </p:sp>
      </p:grpSp>
      <p:sp>
        <p:nvSpPr>
          <p:cNvPr id="640027" name="Text Box 27"/>
          <p:cNvSpPr txBox="1">
            <a:spLocks noChangeArrowheads="1"/>
          </p:cNvSpPr>
          <p:nvPr/>
        </p:nvSpPr>
        <p:spPr bwMode="auto">
          <a:xfrm>
            <a:off x="137660" y="2225412"/>
            <a:ext cx="4815485" cy="1580433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44" dirty="0"/>
              <a:t>The Viterbi path represents </a:t>
            </a:r>
          </a:p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44" dirty="0"/>
              <a:t>a parse of a given sequence,</a:t>
            </a:r>
          </a:p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2844" dirty="0"/>
              <a:t>predicting exons, introns, etc.</a:t>
            </a:r>
          </a:p>
        </p:txBody>
      </p:sp>
      <p:sp>
        <p:nvSpPr>
          <p:cNvPr id="28" name="Text Box 4"/>
          <p:cNvSpPr txBox="1">
            <a:spLocks noChangeArrowheads="1"/>
          </p:cNvSpPr>
          <p:nvPr/>
        </p:nvSpPr>
        <p:spPr bwMode="auto">
          <a:xfrm>
            <a:off x="8936988" y="8888131"/>
            <a:ext cx="3953325" cy="267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138" b="1" dirty="0">
                <a:solidFill>
                  <a:srgbClr val="006600"/>
                </a:solidFill>
              </a:rPr>
              <a:t>GAGCATCGATCGGATCGAGGAGGAGCCTATATAAATCAA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281166" y="8889068"/>
            <a:ext cx="845103" cy="267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138" b="1" dirty="0">
                <a:solidFill>
                  <a:srgbClr val="006600"/>
                </a:solidFill>
              </a:rPr>
              <a:t>ACCGTTA</a:t>
            </a:r>
            <a:endParaRPr lang="en-US" sz="1138" b="1" dirty="0"/>
          </a:p>
        </p:txBody>
      </p:sp>
      <p:sp>
        <p:nvSpPr>
          <p:cNvPr id="30" name="Text Box 4"/>
          <p:cNvSpPr txBox="1">
            <a:spLocks noChangeArrowheads="1"/>
          </p:cNvSpPr>
          <p:nvPr/>
        </p:nvSpPr>
        <p:spPr bwMode="auto">
          <a:xfrm>
            <a:off x="1031736" y="8888077"/>
            <a:ext cx="2153154" cy="267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138" b="1" dirty="0"/>
              <a:t>CGTGTCATTCTACGTGATCAT</a:t>
            </a:r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3123817" y="8889010"/>
            <a:ext cx="2193229" cy="267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138" b="1" dirty="0">
                <a:solidFill>
                  <a:srgbClr val="006600"/>
                </a:solidFill>
              </a:rPr>
              <a:t>CGGATCCTAGAATCATCGATC</a:t>
            </a:r>
            <a:endParaRPr lang="en-US" sz="1138" b="1" dirty="0"/>
          </a:p>
        </p:txBody>
      </p:sp>
      <p:sp>
        <p:nvSpPr>
          <p:cNvPr id="32" name="Text Box 4"/>
          <p:cNvSpPr txBox="1">
            <a:spLocks noChangeArrowheads="1"/>
          </p:cNvSpPr>
          <p:nvPr/>
        </p:nvSpPr>
        <p:spPr bwMode="auto">
          <a:xfrm>
            <a:off x="5309113" y="8889068"/>
            <a:ext cx="3568605" cy="267446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marL="487672" indent="-487672">
              <a:spcBef>
                <a:spcPct val="20000"/>
              </a:spcBef>
              <a:buClr>
                <a:schemeClr val="folHlink"/>
              </a:buClr>
              <a:buSzPct val="60000"/>
            </a:pPr>
            <a:r>
              <a:rPr lang="en-US" sz="1138" b="1" dirty="0"/>
              <a:t>CGTGCGATCGATCGGATTAGCTAGCTTAGCTAGGA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 bwMode="auto">
          <a:xfrm>
            <a:off x="723900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000" kern="1200">
                <a:solidFill>
                  <a:schemeClr val="tx2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79BABD57-1B9B-ED41-BD49-7B981BEABE3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05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0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13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4001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0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  <p:bldP spid="30" grpId="0"/>
      <p:bldP spid="31" grpId="0"/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AutoShape 1"/>
          <p:cNvSpPr>
            <a:spLocks/>
          </p:cNvSpPr>
          <p:nvPr/>
        </p:nvSpPr>
        <p:spPr bwMode="auto">
          <a:xfrm>
            <a:off x="0" y="0"/>
            <a:ext cx="13004800" cy="9753600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127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endParaRPr lang="en-US" sz="3600"/>
          </a:p>
        </p:txBody>
      </p:sp>
      <p:sp>
        <p:nvSpPr>
          <p:cNvPr id="10242" name="Line 2"/>
          <p:cNvSpPr>
            <a:spLocks noChangeShapeType="1"/>
          </p:cNvSpPr>
          <p:nvPr/>
        </p:nvSpPr>
        <p:spPr bwMode="auto">
          <a:xfrm>
            <a:off x="647700" y="1968500"/>
            <a:ext cx="11709400" cy="0"/>
          </a:xfrm>
          <a:prstGeom prst="line">
            <a:avLst/>
          </a:prstGeom>
          <a:noFill/>
          <a:ln w="12700" cap="flat" cmpd="sng">
            <a:solidFill>
              <a:srgbClr val="9A9A9A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l" defTabSz="457200"/>
            <a:endParaRPr lang="en-US" sz="1200">
              <a:latin typeface="Helvetica" charset="0"/>
              <a:cs typeface="Helvetica" charset="0"/>
              <a:sym typeface="Helvetica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 generic RNA-Seq protocol</a:t>
            </a:r>
          </a:p>
        </p:txBody>
      </p:sp>
      <p:sp>
        <p:nvSpPr>
          <p:cNvPr id="10244" name="AutoShape 4"/>
          <p:cNvSpPr>
            <a:spLocks/>
          </p:cNvSpPr>
          <p:nvPr/>
        </p:nvSpPr>
        <p:spPr bwMode="auto">
          <a:xfrm>
            <a:off x="369888" y="3640138"/>
            <a:ext cx="750887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5" name="AutoShape 5"/>
          <p:cNvSpPr>
            <a:spLocks/>
          </p:cNvSpPr>
          <p:nvPr/>
        </p:nvSpPr>
        <p:spPr bwMode="auto">
          <a:xfrm>
            <a:off x="342900" y="7218363"/>
            <a:ext cx="798513" cy="115887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6" name="AutoShape 6"/>
          <p:cNvSpPr>
            <a:spLocks/>
          </p:cNvSpPr>
          <p:nvPr/>
        </p:nvSpPr>
        <p:spPr bwMode="auto">
          <a:xfrm>
            <a:off x="473075" y="4100513"/>
            <a:ext cx="808038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7" name="AutoShape 7"/>
          <p:cNvSpPr>
            <a:spLocks/>
          </p:cNvSpPr>
          <p:nvPr/>
        </p:nvSpPr>
        <p:spPr bwMode="auto">
          <a:xfrm>
            <a:off x="301625" y="4530725"/>
            <a:ext cx="895350" cy="134938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8" name="AutoShape 8"/>
          <p:cNvSpPr>
            <a:spLocks/>
          </p:cNvSpPr>
          <p:nvPr/>
        </p:nvSpPr>
        <p:spPr bwMode="auto">
          <a:xfrm>
            <a:off x="300038" y="4918075"/>
            <a:ext cx="1155700" cy="201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49" name="AutoShape 9"/>
          <p:cNvSpPr>
            <a:spLocks/>
          </p:cNvSpPr>
          <p:nvPr/>
        </p:nvSpPr>
        <p:spPr bwMode="auto">
          <a:xfrm>
            <a:off x="698500" y="5295900"/>
            <a:ext cx="749300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4430" y="0"/>
                </a:lnTo>
                <a:lnTo>
                  <a:pt x="8861" y="8999"/>
                </a:lnTo>
                <a:lnTo>
                  <a:pt x="13846" y="12600"/>
                </a:lnTo>
                <a:lnTo>
                  <a:pt x="18276" y="3600"/>
                </a:lnTo>
                <a:lnTo>
                  <a:pt x="21600" y="1080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0" name="AutoShape 10"/>
          <p:cNvSpPr>
            <a:spLocks/>
          </p:cNvSpPr>
          <p:nvPr/>
        </p:nvSpPr>
        <p:spPr bwMode="auto">
          <a:xfrm>
            <a:off x="342900" y="5676900"/>
            <a:ext cx="798513" cy="1143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0800"/>
                </a:moveTo>
                <a:lnTo>
                  <a:pt x="6766" y="18000"/>
                </a:lnTo>
                <a:lnTo>
                  <a:pt x="9628" y="0"/>
                </a:lnTo>
                <a:lnTo>
                  <a:pt x="13792" y="1800"/>
                </a:lnTo>
                <a:lnTo>
                  <a:pt x="18477" y="21600"/>
                </a:lnTo>
                <a:lnTo>
                  <a:pt x="21600" y="19799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1" name="AutoShape 11"/>
          <p:cNvSpPr>
            <a:spLocks/>
          </p:cNvSpPr>
          <p:nvPr/>
        </p:nvSpPr>
        <p:spPr bwMode="auto">
          <a:xfrm>
            <a:off x="850900" y="5956300"/>
            <a:ext cx="808038" cy="123825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21599"/>
                </a:moveTo>
                <a:lnTo>
                  <a:pt x="2571" y="11630"/>
                </a:lnTo>
                <a:lnTo>
                  <a:pt x="4885" y="11630"/>
                </a:lnTo>
                <a:lnTo>
                  <a:pt x="7714" y="13292"/>
                </a:lnTo>
                <a:lnTo>
                  <a:pt x="8485" y="0"/>
                </a:lnTo>
                <a:lnTo>
                  <a:pt x="11314" y="0"/>
                </a:lnTo>
                <a:lnTo>
                  <a:pt x="15171" y="3323"/>
                </a:lnTo>
                <a:lnTo>
                  <a:pt x="16971" y="9969"/>
                </a:lnTo>
                <a:lnTo>
                  <a:pt x="21600" y="11630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2" name="AutoShape 12"/>
          <p:cNvSpPr>
            <a:spLocks/>
          </p:cNvSpPr>
          <p:nvPr/>
        </p:nvSpPr>
        <p:spPr bwMode="auto">
          <a:xfrm>
            <a:off x="444500" y="6426200"/>
            <a:ext cx="893763" cy="13335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13885"/>
                </a:moveTo>
                <a:lnTo>
                  <a:pt x="4180" y="9257"/>
                </a:lnTo>
                <a:lnTo>
                  <a:pt x="8129" y="0"/>
                </a:lnTo>
                <a:lnTo>
                  <a:pt x="10916" y="10800"/>
                </a:lnTo>
                <a:lnTo>
                  <a:pt x="15096" y="21599"/>
                </a:lnTo>
                <a:lnTo>
                  <a:pt x="18116" y="20057"/>
                </a:lnTo>
                <a:lnTo>
                  <a:pt x="21600" y="6171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3" name="AutoShape 13"/>
          <p:cNvSpPr>
            <a:spLocks/>
          </p:cNvSpPr>
          <p:nvPr/>
        </p:nvSpPr>
        <p:spPr bwMode="auto">
          <a:xfrm>
            <a:off x="292100" y="6718300"/>
            <a:ext cx="1154113" cy="201613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340" y="7200"/>
                </a:lnTo>
                <a:lnTo>
                  <a:pt x="7919" y="10285"/>
                </a:lnTo>
                <a:lnTo>
                  <a:pt x="10979" y="10285"/>
                </a:lnTo>
                <a:lnTo>
                  <a:pt x="13860" y="10285"/>
                </a:lnTo>
                <a:lnTo>
                  <a:pt x="17639" y="21600"/>
                </a:lnTo>
                <a:lnTo>
                  <a:pt x="21600" y="19542"/>
                </a:lnTo>
              </a:path>
            </a:pathLst>
          </a:custGeom>
          <a:noFill/>
          <a:ln w="25400" cap="flat" cmpd="sng">
            <a:solidFill>
              <a:srgbClr val="000000"/>
            </a:solidFill>
            <a:prstDash val="solid"/>
            <a:miter lim="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endParaRPr lang="en-US"/>
          </a:p>
        </p:txBody>
      </p:sp>
      <p:sp>
        <p:nvSpPr>
          <p:cNvPr id="10254" name="AutoShape 14"/>
          <p:cNvSpPr>
            <a:spLocks/>
          </p:cNvSpPr>
          <p:nvPr/>
        </p:nvSpPr>
        <p:spPr bwMode="auto">
          <a:xfrm>
            <a:off x="152400" y="2284413"/>
            <a:ext cx="1473200" cy="1104900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600"/>
                </a:lnTo>
                <a:lnTo>
                  <a:pt x="0" y="2160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 anchor="b"/>
          <a:lstStyle/>
          <a:p>
            <a:r>
              <a:rPr lang="en-US" sz="3300" dirty="0"/>
              <a:t>Sample RNA</a:t>
            </a:r>
            <a:endParaRPr lang="en-US" dirty="0"/>
          </a:p>
        </p:txBody>
      </p:sp>
      <p:grpSp>
        <p:nvGrpSpPr>
          <p:cNvPr id="10255" name="Group 15"/>
          <p:cNvGrpSpPr>
            <a:grpSpLocks/>
          </p:cNvGrpSpPr>
          <p:nvPr/>
        </p:nvGrpSpPr>
        <p:grpSpPr bwMode="auto">
          <a:xfrm>
            <a:off x="8318500" y="2817813"/>
            <a:ext cx="4654783" cy="4034590"/>
            <a:chOff x="0" y="-1"/>
            <a:chExt cx="4655819" cy="4033956"/>
          </a:xfrm>
        </p:grpSpPr>
        <p:sp>
          <p:nvSpPr>
            <p:cNvPr id="10256" name="AutoShape 16"/>
            <p:cNvSpPr>
              <a:spLocks/>
            </p:cNvSpPr>
            <p:nvPr/>
          </p:nvSpPr>
          <p:spPr bwMode="auto">
            <a:xfrm>
              <a:off x="304800" y="1930943"/>
              <a:ext cx="1041400" cy="965201"/>
            </a:xfrm>
            <a:prstGeom prst="rightArrow">
              <a:avLst>
                <a:gd name="adj1" fmla="val 32000"/>
                <a:gd name="adj2" fmla="val 57893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257" name="AutoShape 17"/>
            <p:cNvSpPr>
              <a:spLocks/>
            </p:cNvSpPr>
            <p:nvPr/>
          </p:nvSpPr>
          <p:spPr bwMode="auto">
            <a:xfrm>
              <a:off x="0" y="1087410"/>
              <a:ext cx="1663700" cy="7038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/>
                <a:t>sequencing machine</a:t>
              </a:r>
              <a:endParaRPr lang="en-US"/>
            </a:p>
          </p:txBody>
        </p:sp>
        <p:sp>
          <p:nvSpPr>
            <p:cNvPr id="10258" name="AutoShape 18"/>
            <p:cNvSpPr>
              <a:spLocks/>
            </p:cNvSpPr>
            <p:nvPr/>
          </p:nvSpPr>
          <p:spPr bwMode="auto">
            <a:xfrm>
              <a:off x="2057400" y="-1"/>
              <a:ext cx="1930400" cy="597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reads</a:t>
              </a:r>
              <a:endParaRPr lang="en-US"/>
            </a:p>
          </p:txBody>
        </p:sp>
        <p:sp>
          <p:nvSpPr>
            <p:cNvPr id="10259" name="AutoShape 19"/>
            <p:cNvSpPr>
              <a:spLocks/>
            </p:cNvSpPr>
            <p:nvPr/>
          </p:nvSpPr>
          <p:spPr bwMode="auto">
            <a:xfrm>
              <a:off x="1699245" y="996155"/>
              <a:ext cx="2956574" cy="303780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CCTTCNCACTTCGTTTCCCAC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TTTTTNCAGAGTTTTTTCTTG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GAACANTCCAACGCTTGGTGA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GGAAANAAGACCCTGTTGAGC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CCCGGNGATCCGCTGGGACAA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GCAGCATATTGATAGATAACT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CTAGCTACGCGTACGCGATCG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CATCTAGCATCGCGTTGCGTT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CCCGCGCGCTTAGGCTACTCG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TCACACATCTCTAGCTAGCAT</a:t>
              </a:r>
            </a:p>
            <a:p>
              <a:pPr algn="l"/>
              <a:r>
                <a:rPr lang="en-US" sz="1800" dirty="0">
                  <a:latin typeface="Courier New" panose="02070309020205020404" pitchFamily="49" charset="0"/>
                  <a:cs typeface="Courier New" panose="02070309020205020404" pitchFamily="49" charset="0"/>
                  <a:sym typeface="Monaco" charset="0"/>
                </a:rPr>
                <a:t>CATGCTAGCTATGCCTATCTA</a:t>
              </a:r>
            </a:p>
          </p:txBody>
        </p:sp>
      </p:grpSp>
      <p:grpSp>
        <p:nvGrpSpPr>
          <p:cNvPr id="10260" name="Group 20"/>
          <p:cNvGrpSpPr>
            <a:grpSpLocks/>
          </p:cNvGrpSpPr>
          <p:nvPr/>
        </p:nvGrpSpPr>
        <p:grpSpPr bwMode="auto">
          <a:xfrm>
            <a:off x="5016500" y="2309813"/>
            <a:ext cx="3327400" cy="7267575"/>
            <a:chOff x="0" y="-1"/>
            <a:chExt cx="3327400" cy="7266835"/>
          </a:xfrm>
        </p:grpSpPr>
        <p:sp>
          <p:nvSpPr>
            <p:cNvPr id="10261" name="AutoShape 21"/>
            <p:cNvSpPr>
              <a:spLocks/>
            </p:cNvSpPr>
            <p:nvPr/>
          </p:nvSpPr>
          <p:spPr bwMode="auto">
            <a:xfrm>
              <a:off x="1397000" y="-1"/>
              <a:ext cx="1930400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cDNA fragments</a:t>
              </a:r>
              <a:endParaRPr lang="en-US"/>
            </a:p>
          </p:txBody>
        </p:sp>
        <p:grpSp>
          <p:nvGrpSpPr>
            <p:cNvPr id="10262" name="Group 22"/>
            <p:cNvGrpSpPr>
              <a:grpSpLocks/>
            </p:cNvGrpSpPr>
            <p:nvPr/>
          </p:nvGrpSpPr>
          <p:grpSpPr bwMode="auto">
            <a:xfrm>
              <a:off x="1950037" y="1321747"/>
              <a:ext cx="228601" cy="63501"/>
              <a:chOff x="0" y="0"/>
              <a:chExt cx="228601" cy="63500"/>
            </a:xfrm>
          </p:grpSpPr>
          <p:sp>
            <p:nvSpPr>
              <p:cNvPr id="10263" name="AutoShape 23"/>
              <p:cNvSpPr>
                <a:spLocks/>
              </p:cNvSpPr>
              <p:nvPr/>
            </p:nvSpPr>
            <p:spPr bwMode="auto">
              <a:xfrm>
                <a:off x="0" y="0"/>
                <a:ext cx="224221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64" name="AutoShape 24"/>
              <p:cNvSpPr>
                <a:spLocks/>
              </p:cNvSpPr>
              <p:nvPr/>
            </p:nvSpPr>
            <p:spPr bwMode="auto">
              <a:xfrm>
                <a:off x="4379" y="36946"/>
                <a:ext cx="224222" cy="26554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65" name="Group 25"/>
            <p:cNvGrpSpPr>
              <a:grpSpLocks/>
            </p:cNvGrpSpPr>
            <p:nvPr/>
          </p:nvGrpSpPr>
          <p:grpSpPr bwMode="auto">
            <a:xfrm>
              <a:off x="2120900" y="1649334"/>
              <a:ext cx="167488" cy="72262"/>
              <a:chOff x="0" y="0"/>
              <a:chExt cx="167488" cy="72262"/>
            </a:xfrm>
          </p:grpSpPr>
          <p:sp>
            <p:nvSpPr>
              <p:cNvPr id="10266" name="AutoShape 2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67" name="AutoShape 2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68" name="Group 28"/>
            <p:cNvGrpSpPr>
              <a:grpSpLocks/>
            </p:cNvGrpSpPr>
            <p:nvPr/>
          </p:nvGrpSpPr>
          <p:grpSpPr bwMode="auto">
            <a:xfrm>
              <a:off x="1951476" y="1928489"/>
              <a:ext cx="177594" cy="62880"/>
              <a:chOff x="0" y="0"/>
              <a:chExt cx="177594" cy="62880"/>
            </a:xfrm>
          </p:grpSpPr>
          <p:sp>
            <p:nvSpPr>
              <p:cNvPr id="10269" name="AutoShape 2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0" name="AutoShape 3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1" name="Group 31"/>
            <p:cNvGrpSpPr>
              <a:grpSpLocks/>
            </p:cNvGrpSpPr>
            <p:nvPr/>
          </p:nvGrpSpPr>
          <p:grpSpPr bwMode="auto">
            <a:xfrm>
              <a:off x="2603500" y="1437560"/>
              <a:ext cx="214322" cy="106640"/>
              <a:chOff x="0" y="0"/>
              <a:chExt cx="214322" cy="106639"/>
            </a:xfrm>
          </p:grpSpPr>
          <p:sp>
            <p:nvSpPr>
              <p:cNvPr id="10272" name="AutoShape 3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3" name="AutoShape 3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4" name="Group 34"/>
            <p:cNvGrpSpPr>
              <a:grpSpLocks/>
            </p:cNvGrpSpPr>
            <p:nvPr/>
          </p:nvGrpSpPr>
          <p:grpSpPr bwMode="auto">
            <a:xfrm>
              <a:off x="2400300" y="1880359"/>
              <a:ext cx="196122" cy="108341"/>
              <a:chOff x="0" y="0"/>
              <a:chExt cx="196122" cy="108340"/>
            </a:xfrm>
          </p:grpSpPr>
          <p:sp>
            <p:nvSpPr>
              <p:cNvPr id="10275" name="AutoShape 3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6" name="AutoShape 3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77" name="Group 37"/>
            <p:cNvGrpSpPr>
              <a:grpSpLocks/>
            </p:cNvGrpSpPr>
            <p:nvPr/>
          </p:nvGrpSpPr>
          <p:grpSpPr bwMode="auto">
            <a:xfrm>
              <a:off x="2105493" y="2303905"/>
              <a:ext cx="137473" cy="65391"/>
              <a:chOff x="0" y="0"/>
              <a:chExt cx="137472" cy="65390"/>
            </a:xfrm>
          </p:grpSpPr>
          <p:sp>
            <p:nvSpPr>
              <p:cNvPr id="10278" name="AutoShape 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79" name="AutoShape 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0" name="Group 40"/>
            <p:cNvGrpSpPr>
              <a:grpSpLocks/>
            </p:cNvGrpSpPr>
            <p:nvPr/>
          </p:nvGrpSpPr>
          <p:grpSpPr bwMode="auto">
            <a:xfrm>
              <a:off x="1752600" y="2261143"/>
              <a:ext cx="225724" cy="92078"/>
              <a:chOff x="0" y="0"/>
              <a:chExt cx="225724" cy="92078"/>
            </a:xfrm>
          </p:grpSpPr>
          <p:sp>
            <p:nvSpPr>
              <p:cNvPr id="10281" name="AutoShape 4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2" name="AutoShape 4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3" name="Group 43"/>
            <p:cNvGrpSpPr>
              <a:grpSpLocks/>
            </p:cNvGrpSpPr>
            <p:nvPr/>
          </p:nvGrpSpPr>
          <p:grpSpPr bwMode="auto">
            <a:xfrm>
              <a:off x="1917700" y="2616743"/>
              <a:ext cx="167488" cy="72262"/>
              <a:chOff x="0" y="0"/>
              <a:chExt cx="167488" cy="72262"/>
            </a:xfrm>
          </p:grpSpPr>
          <p:sp>
            <p:nvSpPr>
              <p:cNvPr id="10284" name="AutoShape 4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5" name="AutoShape 4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6" name="Group 46"/>
            <p:cNvGrpSpPr>
              <a:grpSpLocks/>
            </p:cNvGrpSpPr>
            <p:nvPr/>
          </p:nvGrpSpPr>
          <p:grpSpPr bwMode="auto">
            <a:xfrm>
              <a:off x="1752600" y="2896143"/>
              <a:ext cx="177594" cy="62880"/>
              <a:chOff x="0" y="0"/>
              <a:chExt cx="177594" cy="62880"/>
            </a:xfrm>
          </p:grpSpPr>
          <p:sp>
            <p:nvSpPr>
              <p:cNvPr id="10287" name="AutoShape 4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88" name="AutoShape 4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89" name="Group 49"/>
            <p:cNvGrpSpPr>
              <a:grpSpLocks/>
            </p:cNvGrpSpPr>
            <p:nvPr/>
          </p:nvGrpSpPr>
          <p:grpSpPr bwMode="auto">
            <a:xfrm>
              <a:off x="2400300" y="2400843"/>
              <a:ext cx="214322" cy="106639"/>
              <a:chOff x="0" y="0"/>
              <a:chExt cx="214322" cy="106639"/>
            </a:xfrm>
          </p:grpSpPr>
          <p:sp>
            <p:nvSpPr>
              <p:cNvPr id="10290" name="AutoShape 5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1" name="AutoShape 5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2" name="Group 52"/>
            <p:cNvGrpSpPr>
              <a:grpSpLocks/>
            </p:cNvGrpSpPr>
            <p:nvPr/>
          </p:nvGrpSpPr>
          <p:grpSpPr bwMode="auto">
            <a:xfrm>
              <a:off x="2197100" y="2845343"/>
              <a:ext cx="196122" cy="108341"/>
              <a:chOff x="0" y="0"/>
              <a:chExt cx="196122" cy="108340"/>
            </a:xfrm>
          </p:grpSpPr>
          <p:sp>
            <p:nvSpPr>
              <p:cNvPr id="10293" name="AutoShape 5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4" name="AutoShape 5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5" name="Group 55"/>
            <p:cNvGrpSpPr>
              <a:grpSpLocks/>
            </p:cNvGrpSpPr>
            <p:nvPr/>
          </p:nvGrpSpPr>
          <p:grpSpPr bwMode="auto">
            <a:xfrm>
              <a:off x="1905000" y="3264443"/>
              <a:ext cx="137472" cy="65391"/>
              <a:chOff x="0" y="0"/>
              <a:chExt cx="137472" cy="65390"/>
            </a:xfrm>
          </p:grpSpPr>
          <p:sp>
            <p:nvSpPr>
              <p:cNvPr id="10296" name="AutoShape 5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297" name="AutoShape 5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298" name="Group 58"/>
            <p:cNvGrpSpPr>
              <a:grpSpLocks/>
            </p:cNvGrpSpPr>
            <p:nvPr/>
          </p:nvGrpSpPr>
          <p:grpSpPr bwMode="auto">
            <a:xfrm>
              <a:off x="2730500" y="2159543"/>
              <a:ext cx="225724" cy="92078"/>
              <a:chOff x="0" y="0"/>
              <a:chExt cx="225724" cy="92078"/>
            </a:xfrm>
          </p:grpSpPr>
          <p:sp>
            <p:nvSpPr>
              <p:cNvPr id="10299" name="AutoShape 59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0" name="AutoShape 60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1" name="Group 61"/>
            <p:cNvGrpSpPr>
              <a:grpSpLocks/>
            </p:cNvGrpSpPr>
            <p:nvPr/>
          </p:nvGrpSpPr>
          <p:grpSpPr bwMode="auto">
            <a:xfrm>
              <a:off x="2133600" y="3391443"/>
              <a:ext cx="167488" cy="72262"/>
              <a:chOff x="0" y="0"/>
              <a:chExt cx="167488" cy="72262"/>
            </a:xfrm>
          </p:grpSpPr>
          <p:sp>
            <p:nvSpPr>
              <p:cNvPr id="10302" name="AutoShape 6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3" name="AutoShape 6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4" name="Group 64"/>
            <p:cNvGrpSpPr>
              <a:grpSpLocks/>
            </p:cNvGrpSpPr>
            <p:nvPr/>
          </p:nvGrpSpPr>
          <p:grpSpPr bwMode="auto">
            <a:xfrm>
              <a:off x="1968500" y="3670843"/>
              <a:ext cx="177594" cy="62880"/>
              <a:chOff x="0" y="0"/>
              <a:chExt cx="177594" cy="62880"/>
            </a:xfrm>
          </p:grpSpPr>
          <p:sp>
            <p:nvSpPr>
              <p:cNvPr id="10305" name="AutoShape 6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6" name="AutoShape 6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07" name="Group 67"/>
            <p:cNvGrpSpPr>
              <a:grpSpLocks/>
            </p:cNvGrpSpPr>
            <p:nvPr/>
          </p:nvGrpSpPr>
          <p:grpSpPr bwMode="auto">
            <a:xfrm>
              <a:off x="2616200" y="3175543"/>
              <a:ext cx="214322" cy="106639"/>
              <a:chOff x="0" y="0"/>
              <a:chExt cx="214322" cy="106639"/>
            </a:xfrm>
          </p:grpSpPr>
          <p:sp>
            <p:nvSpPr>
              <p:cNvPr id="10308" name="AutoShape 68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09" name="AutoShape 69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0" name="Group 70"/>
            <p:cNvGrpSpPr>
              <a:grpSpLocks/>
            </p:cNvGrpSpPr>
            <p:nvPr/>
          </p:nvGrpSpPr>
          <p:grpSpPr bwMode="auto">
            <a:xfrm>
              <a:off x="2413000" y="3620043"/>
              <a:ext cx="196122" cy="108341"/>
              <a:chOff x="0" y="0"/>
              <a:chExt cx="196122" cy="108340"/>
            </a:xfrm>
          </p:grpSpPr>
          <p:sp>
            <p:nvSpPr>
              <p:cNvPr id="10311" name="AutoShape 71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2" name="AutoShape 72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3" name="Group 73"/>
            <p:cNvGrpSpPr>
              <a:grpSpLocks/>
            </p:cNvGrpSpPr>
            <p:nvPr/>
          </p:nvGrpSpPr>
          <p:grpSpPr bwMode="auto">
            <a:xfrm>
              <a:off x="2120900" y="4039143"/>
              <a:ext cx="137472" cy="65391"/>
              <a:chOff x="0" y="0"/>
              <a:chExt cx="137472" cy="65390"/>
            </a:xfrm>
          </p:grpSpPr>
          <p:sp>
            <p:nvSpPr>
              <p:cNvPr id="10314" name="AutoShape 7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5" name="AutoShape 7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6" name="Group 76"/>
            <p:cNvGrpSpPr>
              <a:grpSpLocks/>
            </p:cNvGrpSpPr>
            <p:nvPr/>
          </p:nvGrpSpPr>
          <p:grpSpPr bwMode="auto">
            <a:xfrm>
              <a:off x="1790700" y="3950243"/>
              <a:ext cx="225724" cy="92078"/>
              <a:chOff x="0" y="0"/>
              <a:chExt cx="225724" cy="92078"/>
            </a:xfrm>
          </p:grpSpPr>
          <p:sp>
            <p:nvSpPr>
              <p:cNvPr id="10317" name="AutoShape 77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18" name="AutoShape 78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19" name="Group 79"/>
            <p:cNvGrpSpPr>
              <a:grpSpLocks/>
            </p:cNvGrpSpPr>
            <p:nvPr/>
          </p:nvGrpSpPr>
          <p:grpSpPr bwMode="auto">
            <a:xfrm>
              <a:off x="1955800" y="4305843"/>
              <a:ext cx="167488" cy="72262"/>
              <a:chOff x="0" y="0"/>
              <a:chExt cx="167488" cy="72262"/>
            </a:xfrm>
          </p:grpSpPr>
          <p:sp>
            <p:nvSpPr>
              <p:cNvPr id="10320" name="AutoShape 80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1" name="AutoShape 81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2" name="Group 82"/>
            <p:cNvGrpSpPr>
              <a:grpSpLocks/>
            </p:cNvGrpSpPr>
            <p:nvPr/>
          </p:nvGrpSpPr>
          <p:grpSpPr bwMode="auto">
            <a:xfrm>
              <a:off x="1790700" y="4585243"/>
              <a:ext cx="177594" cy="62880"/>
              <a:chOff x="0" y="0"/>
              <a:chExt cx="177594" cy="62880"/>
            </a:xfrm>
          </p:grpSpPr>
          <p:sp>
            <p:nvSpPr>
              <p:cNvPr id="10323" name="AutoShape 83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4" name="AutoShape 84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5" name="Group 85"/>
            <p:cNvGrpSpPr>
              <a:grpSpLocks/>
            </p:cNvGrpSpPr>
            <p:nvPr/>
          </p:nvGrpSpPr>
          <p:grpSpPr bwMode="auto">
            <a:xfrm>
              <a:off x="2438400" y="4089943"/>
              <a:ext cx="214322" cy="106639"/>
              <a:chOff x="0" y="0"/>
              <a:chExt cx="214322" cy="106639"/>
            </a:xfrm>
          </p:grpSpPr>
          <p:sp>
            <p:nvSpPr>
              <p:cNvPr id="10326" name="AutoShape 86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27" name="AutoShape 87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28" name="Group 88"/>
            <p:cNvGrpSpPr>
              <a:grpSpLocks/>
            </p:cNvGrpSpPr>
            <p:nvPr/>
          </p:nvGrpSpPr>
          <p:grpSpPr bwMode="auto">
            <a:xfrm>
              <a:off x="2235200" y="4534443"/>
              <a:ext cx="196122" cy="108341"/>
              <a:chOff x="0" y="0"/>
              <a:chExt cx="196122" cy="108340"/>
            </a:xfrm>
          </p:grpSpPr>
          <p:sp>
            <p:nvSpPr>
              <p:cNvPr id="10329" name="AutoShape 89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0" name="AutoShape 90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1" name="Group 91"/>
            <p:cNvGrpSpPr>
              <a:grpSpLocks/>
            </p:cNvGrpSpPr>
            <p:nvPr/>
          </p:nvGrpSpPr>
          <p:grpSpPr bwMode="auto">
            <a:xfrm>
              <a:off x="1943100" y="4953543"/>
              <a:ext cx="137472" cy="65391"/>
              <a:chOff x="0" y="0"/>
              <a:chExt cx="137472" cy="65390"/>
            </a:xfrm>
          </p:grpSpPr>
          <p:sp>
            <p:nvSpPr>
              <p:cNvPr id="10332" name="AutoShape 9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3" name="AutoShape 9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4" name="Group 94"/>
            <p:cNvGrpSpPr>
              <a:grpSpLocks/>
            </p:cNvGrpSpPr>
            <p:nvPr/>
          </p:nvGrpSpPr>
          <p:grpSpPr bwMode="auto">
            <a:xfrm>
              <a:off x="2171700" y="4750343"/>
              <a:ext cx="225724" cy="92078"/>
              <a:chOff x="0" y="0"/>
              <a:chExt cx="225724" cy="92078"/>
            </a:xfrm>
          </p:grpSpPr>
          <p:sp>
            <p:nvSpPr>
              <p:cNvPr id="10335" name="AutoShape 95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6" name="AutoShape 96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37" name="Group 97"/>
            <p:cNvGrpSpPr>
              <a:grpSpLocks/>
            </p:cNvGrpSpPr>
            <p:nvPr/>
          </p:nvGrpSpPr>
          <p:grpSpPr bwMode="auto">
            <a:xfrm>
              <a:off x="2336800" y="5105943"/>
              <a:ext cx="167488" cy="72262"/>
              <a:chOff x="0" y="0"/>
              <a:chExt cx="167488" cy="72262"/>
            </a:xfrm>
          </p:grpSpPr>
          <p:sp>
            <p:nvSpPr>
              <p:cNvPr id="10338" name="AutoShape 9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39" name="AutoShape 9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0" name="Group 100"/>
            <p:cNvGrpSpPr>
              <a:grpSpLocks/>
            </p:cNvGrpSpPr>
            <p:nvPr/>
          </p:nvGrpSpPr>
          <p:grpSpPr bwMode="auto">
            <a:xfrm>
              <a:off x="2171700" y="5385343"/>
              <a:ext cx="177594" cy="62880"/>
              <a:chOff x="0" y="0"/>
              <a:chExt cx="177594" cy="62880"/>
            </a:xfrm>
          </p:grpSpPr>
          <p:sp>
            <p:nvSpPr>
              <p:cNvPr id="10341" name="AutoShape 10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2" name="AutoShape 10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3" name="Group 103"/>
            <p:cNvGrpSpPr>
              <a:grpSpLocks/>
            </p:cNvGrpSpPr>
            <p:nvPr/>
          </p:nvGrpSpPr>
          <p:grpSpPr bwMode="auto">
            <a:xfrm>
              <a:off x="2819400" y="4890043"/>
              <a:ext cx="214322" cy="106639"/>
              <a:chOff x="0" y="0"/>
              <a:chExt cx="214322" cy="106639"/>
            </a:xfrm>
          </p:grpSpPr>
          <p:sp>
            <p:nvSpPr>
              <p:cNvPr id="10344" name="AutoShape 104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5" name="AutoShape 105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6" name="Group 106"/>
            <p:cNvGrpSpPr>
              <a:grpSpLocks/>
            </p:cNvGrpSpPr>
            <p:nvPr/>
          </p:nvGrpSpPr>
          <p:grpSpPr bwMode="auto">
            <a:xfrm>
              <a:off x="2616200" y="5334543"/>
              <a:ext cx="196122" cy="108341"/>
              <a:chOff x="0" y="0"/>
              <a:chExt cx="196122" cy="108340"/>
            </a:xfrm>
          </p:grpSpPr>
          <p:sp>
            <p:nvSpPr>
              <p:cNvPr id="10347" name="AutoShape 107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48" name="AutoShape 108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49" name="Group 109"/>
            <p:cNvGrpSpPr>
              <a:grpSpLocks/>
            </p:cNvGrpSpPr>
            <p:nvPr/>
          </p:nvGrpSpPr>
          <p:grpSpPr bwMode="auto">
            <a:xfrm>
              <a:off x="2324100" y="5753643"/>
              <a:ext cx="137472" cy="65391"/>
              <a:chOff x="0" y="0"/>
              <a:chExt cx="137472" cy="65390"/>
            </a:xfrm>
          </p:grpSpPr>
          <p:sp>
            <p:nvSpPr>
              <p:cNvPr id="10350" name="AutoShape 11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1" name="AutoShape 11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2" name="Group 112"/>
            <p:cNvGrpSpPr>
              <a:grpSpLocks/>
            </p:cNvGrpSpPr>
            <p:nvPr/>
          </p:nvGrpSpPr>
          <p:grpSpPr bwMode="auto">
            <a:xfrm>
              <a:off x="1651000" y="5385343"/>
              <a:ext cx="225724" cy="92078"/>
              <a:chOff x="0" y="0"/>
              <a:chExt cx="225724" cy="92078"/>
            </a:xfrm>
          </p:grpSpPr>
          <p:sp>
            <p:nvSpPr>
              <p:cNvPr id="10353" name="AutoShape 113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4" name="AutoShape 114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5" name="Group 115"/>
            <p:cNvGrpSpPr>
              <a:grpSpLocks/>
            </p:cNvGrpSpPr>
            <p:nvPr/>
          </p:nvGrpSpPr>
          <p:grpSpPr bwMode="auto">
            <a:xfrm>
              <a:off x="1816100" y="5740943"/>
              <a:ext cx="167488" cy="72262"/>
              <a:chOff x="0" y="0"/>
              <a:chExt cx="167488" cy="72262"/>
            </a:xfrm>
          </p:grpSpPr>
          <p:sp>
            <p:nvSpPr>
              <p:cNvPr id="10356" name="AutoShape 11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57" name="AutoShape 11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58" name="Group 118"/>
            <p:cNvGrpSpPr>
              <a:grpSpLocks/>
            </p:cNvGrpSpPr>
            <p:nvPr/>
          </p:nvGrpSpPr>
          <p:grpSpPr bwMode="auto">
            <a:xfrm>
              <a:off x="1651000" y="6020343"/>
              <a:ext cx="177594" cy="62880"/>
              <a:chOff x="0" y="0"/>
              <a:chExt cx="177594" cy="62880"/>
            </a:xfrm>
          </p:grpSpPr>
          <p:sp>
            <p:nvSpPr>
              <p:cNvPr id="10359" name="AutoShape 11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0" name="AutoShape 12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1" name="Group 121"/>
            <p:cNvGrpSpPr>
              <a:grpSpLocks/>
            </p:cNvGrpSpPr>
            <p:nvPr/>
          </p:nvGrpSpPr>
          <p:grpSpPr bwMode="auto">
            <a:xfrm>
              <a:off x="2603500" y="5944143"/>
              <a:ext cx="214322" cy="106639"/>
              <a:chOff x="0" y="0"/>
              <a:chExt cx="214322" cy="106639"/>
            </a:xfrm>
          </p:grpSpPr>
          <p:sp>
            <p:nvSpPr>
              <p:cNvPr id="10362" name="AutoShape 122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3" name="AutoShape 123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4" name="Group 124"/>
            <p:cNvGrpSpPr>
              <a:grpSpLocks/>
            </p:cNvGrpSpPr>
            <p:nvPr/>
          </p:nvGrpSpPr>
          <p:grpSpPr bwMode="auto">
            <a:xfrm>
              <a:off x="2095500" y="5969543"/>
              <a:ext cx="196122" cy="108341"/>
              <a:chOff x="0" y="0"/>
              <a:chExt cx="196122" cy="108340"/>
            </a:xfrm>
          </p:grpSpPr>
          <p:sp>
            <p:nvSpPr>
              <p:cNvPr id="10365" name="AutoShape 125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6" name="AutoShape 126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67" name="Group 127"/>
            <p:cNvGrpSpPr>
              <a:grpSpLocks/>
            </p:cNvGrpSpPr>
            <p:nvPr/>
          </p:nvGrpSpPr>
          <p:grpSpPr bwMode="auto">
            <a:xfrm>
              <a:off x="1803400" y="6388643"/>
              <a:ext cx="137472" cy="65391"/>
              <a:chOff x="0" y="0"/>
              <a:chExt cx="137472" cy="65390"/>
            </a:xfrm>
          </p:grpSpPr>
          <p:sp>
            <p:nvSpPr>
              <p:cNvPr id="10368" name="AutoShape 12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69" name="AutoShape 12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0" name="Group 130"/>
            <p:cNvGrpSpPr>
              <a:grpSpLocks/>
            </p:cNvGrpSpPr>
            <p:nvPr/>
          </p:nvGrpSpPr>
          <p:grpSpPr bwMode="auto">
            <a:xfrm>
              <a:off x="2082800" y="6198143"/>
              <a:ext cx="225724" cy="92078"/>
              <a:chOff x="0" y="0"/>
              <a:chExt cx="225724" cy="92078"/>
            </a:xfrm>
          </p:grpSpPr>
          <p:sp>
            <p:nvSpPr>
              <p:cNvPr id="10371" name="AutoShape 131"/>
              <p:cNvSpPr>
                <a:spLocks/>
              </p:cNvSpPr>
              <p:nvPr/>
            </p:nvSpPr>
            <p:spPr bwMode="auto">
              <a:xfrm>
                <a:off x="0" y="0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2" name="AutoShape 132"/>
              <p:cNvSpPr>
                <a:spLocks/>
              </p:cNvSpPr>
              <p:nvPr/>
            </p:nvSpPr>
            <p:spPr bwMode="auto">
              <a:xfrm>
                <a:off x="4324" y="53573"/>
                <a:ext cx="221400" cy="38505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599"/>
                    </a:moveTo>
                    <a:lnTo>
                      <a:pt x="13147" y="0"/>
                    </a:lnTo>
                    <a:lnTo>
                      <a:pt x="21600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3" name="Group 133"/>
            <p:cNvGrpSpPr>
              <a:grpSpLocks/>
            </p:cNvGrpSpPr>
            <p:nvPr/>
          </p:nvGrpSpPr>
          <p:grpSpPr bwMode="auto">
            <a:xfrm>
              <a:off x="2247900" y="6553743"/>
              <a:ext cx="167488" cy="72262"/>
              <a:chOff x="0" y="0"/>
              <a:chExt cx="167488" cy="72262"/>
            </a:xfrm>
          </p:grpSpPr>
          <p:sp>
            <p:nvSpPr>
              <p:cNvPr id="10374" name="AutoShape 13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5" name="AutoShape 13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6" name="Group 136"/>
            <p:cNvGrpSpPr>
              <a:grpSpLocks/>
            </p:cNvGrpSpPr>
            <p:nvPr/>
          </p:nvGrpSpPr>
          <p:grpSpPr bwMode="auto">
            <a:xfrm>
              <a:off x="2082800" y="6833143"/>
              <a:ext cx="177594" cy="62880"/>
              <a:chOff x="0" y="0"/>
              <a:chExt cx="177594" cy="62880"/>
            </a:xfrm>
          </p:grpSpPr>
          <p:sp>
            <p:nvSpPr>
              <p:cNvPr id="10377" name="AutoShape 13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78" name="AutoShape 13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79" name="Group 139"/>
            <p:cNvGrpSpPr>
              <a:grpSpLocks/>
            </p:cNvGrpSpPr>
            <p:nvPr/>
          </p:nvGrpSpPr>
          <p:grpSpPr bwMode="auto">
            <a:xfrm>
              <a:off x="2730500" y="6337843"/>
              <a:ext cx="214322" cy="106639"/>
              <a:chOff x="0" y="0"/>
              <a:chExt cx="214322" cy="106639"/>
            </a:xfrm>
          </p:grpSpPr>
          <p:sp>
            <p:nvSpPr>
              <p:cNvPr id="10380" name="AutoShape 140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1" name="AutoShape 141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2" name="Group 142"/>
            <p:cNvGrpSpPr>
              <a:grpSpLocks/>
            </p:cNvGrpSpPr>
            <p:nvPr/>
          </p:nvGrpSpPr>
          <p:grpSpPr bwMode="auto">
            <a:xfrm>
              <a:off x="2527300" y="6782343"/>
              <a:ext cx="196122" cy="108341"/>
              <a:chOff x="0" y="0"/>
              <a:chExt cx="196122" cy="108340"/>
            </a:xfrm>
          </p:grpSpPr>
          <p:sp>
            <p:nvSpPr>
              <p:cNvPr id="10383" name="AutoShape 143"/>
              <p:cNvSpPr>
                <a:spLocks/>
              </p:cNvSpPr>
              <p:nvPr/>
            </p:nvSpPr>
            <p:spPr bwMode="auto">
              <a:xfrm>
                <a:off x="3600" y="0"/>
                <a:ext cx="192522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4" name="AutoShape 144"/>
              <p:cNvSpPr>
                <a:spLocks/>
              </p:cNvSpPr>
              <p:nvPr/>
            </p:nvSpPr>
            <p:spPr bwMode="auto">
              <a:xfrm>
                <a:off x="0" y="50583"/>
                <a:ext cx="192521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3600"/>
                    </a:moveTo>
                    <a:lnTo>
                      <a:pt x="16199" y="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5" name="Group 145"/>
            <p:cNvGrpSpPr>
              <a:grpSpLocks/>
            </p:cNvGrpSpPr>
            <p:nvPr/>
          </p:nvGrpSpPr>
          <p:grpSpPr bwMode="auto">
            <a:xfrm>
              <a:off x="2235200" y="7201443"/>
              <a:ext cx="137472" cy="65391"/>
              <a:chOff x="0" y="0"/>
              <a:chExt cx="137472" cy="65390"/>
            </a:xfrm>
          </p:grpSpPr>
          <p:sp>
            <p:nvSpPr>
              <p:cNvPr id="10386" name="AutoShape 146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87" name="AutoShape 147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88" name="Group 148"/>
            <p:cNvGrpSpPr>
              <a:grpSpLocks/>
            </p:cNvGrpSpPr>
            <p:nvPr/>
          </p:nvGrpSpPr>
          <p:grpSpPr bwMode="auto">
            <a:xfrm>
              <a:off x="2641600" y="4420143"/>
              <a:ext cx="167488" cy="72262"/>
              <a:chOff x="0" y="0"/>
              <a:chExt cx="167488" cy="72262"/>
            </a:xfrm>
          </p:grpSpPr>
          <p:sp>
            <p:nvSpPr>
              <p:cNvPr id="10389" name="AutoShape 14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0" name="AutoShape 15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1" name="Group 151"/>
            <p:cNvGrpSpPr>
              <a:grpSpLocks/>
            </p:cNvGrpSpPr>
            <p:nvPr/>
          </p:nvGrpSpPr>
          <p:grpSpPr bwMode="auto">
            <a:xfrm>
              <a:off x="2654300" y="2756443"/>
              <a:ext cx="167488" cy="72262"/>
              <a:chOff x="0" y="0"/>
              <a:chExt cx="167488" cy="72262"/>
            </a:xfrm>
          </p:grpSpPr>
          <p:sp>
            <p:nvSpPr>
              <p:cNvPr id="10392" name="AutoShape 15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3" name="AutoShape 15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4" name="Group 154"/>
            <p:cNvGrpSpPr>
              <a:grpSpLocks/>
            </p:cNvGrpSpPr>
            <p:nvPr/>
          </p:nvGrpSpPr>
          <p:grpSpPr bwMode="auto">
            <a:xfrm>
              <a:off x="2882900" y="4026443"/>
              <a:ext cx="214322" cy="106639"/>
              <a:chOff x="0" y="0"/>
              <a:chExt cx="214322" cy="106639"/>
            </a:xfrm>
          </p:grpSpPr>
          <p:sp>
            <p:nvSpPr>
              <p:cNvPr id="10395" name="AutoShape 155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6" name="AutoShape 156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397" name="Group 157"/>
            <p:cNvGrpSpPr>
              <a:grpSpLocks/>
            </p:cNvGrpSpPr>
            <p:nvPr/>
          </p:nvGrpSpPr>
          <p:grpSpPr bwMode="auto">
            <a:xfrm>
              <a:off x="2705100" y="3556543"/>
              <a:ext cx="167488" cy="72262"/>
              <a:chOff x="0" y="0"/>
              <a:chExt cx="167488" cy="72262"/>
            </a:xfrm>
          </p:grpSpPr>
          <p:sp>
            <p:nvSpPr>
              <p:cNvPr id="10398" name="AutoShape 15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399" name="AutoShape 15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00" name="Group 160"/>
            <p:cNvGrpSpPr>
              <a:grpSpLocks/>
            </p:cNvGrpSpPr>
            <p:nvPr/>
          </p:nvGrpSpPr>
          <p:grpSpPr bwMode="auto">
            <a:xfrm>
              <a:off x="1651000" y="3505743"/>
              <a:ext cx="214322" cy="106639"/>
              <a:chOff x="0" y="0"/>
              <a:chExt cx="214322" cy="106639"/>
            </a:xfrm>
          </p:grpSpPr>
          <p:sp>
            <p:nvSpPr>
              <p:cNvPr id="10401" name="AutoShape 161"/>
              <p:cNvSpPr>
                <a:spLocks/>
              </p:cNvSpPr>
              <p:nvPr/>
            </p:nvSpPr>
            <p:spPr bwMode="auto">
              <a:xfrm>
                <a:off x="2547" y="0"/>
                <a:ext cx="211775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02" name="AutoShape 162"/>
              <p:cNvSpPr>
                <a:spLocks/>
              </p:cNvSpPr>
              <p:nvPr/>
            </p:nvSpPr>
            <p:spPr bwMode="auto">
              <a:xfrm>
                <a:off x="0" y="48882"/>
                <a:ext cx="211774" cy="5775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854" y="21600"/>
                    </a:lnTo>
                    <a:lnTo>
                      <a:pt x="21599" y="180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03" name="Group 163"/>
            <p:cNvGrpSpPr>
              <a:grpSpLocks/>
            </p:cNvGrpSpPr>
            <p:nvPr/>
          </p:nvGrpSpPr>
          <p:grpSpPr bwMode="auto">
            <a:xfrm>
              <a:off x="1765300" y="1638843"/>
              <a:ext cx="137472" cy="65390"/>
              <a:chOff x="0" y="0"/>
              <a:chExt cx="137472" cy="65390"/>
            </a:xfrm>
          </p:grpSpPr>
          <p:sp>
            <p:nvSpPr>
              <p:cNvPr id="10404" name="AutoShape 16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05" name="AutoShape 16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sp>
          <p:nvSpPr>
            <p:cNvPr id="10406" name="AutoShape 166"/>
            <p:cNvSpPr>
              <a:spLocks/>
            </p:cNvSpPr>
            <p:nvPr/>
          </p:nvSpPr>
          <p:spPr bwMode="auto">
            <a:xfrm>
              <a:off x="292100" y="2413543"/>
              <a:ext cx="1333500" cy="965201"/>
            </a:xfrm>
            <a:prstGeom prst="rightArrow">
              <a:avLst>
                <a:gd name="adj1" fmla="val 32000"/>
                <a:gd name="adj2" fmla="val 57892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407" name="AutoShape 167"/>
            <p:cNvSpPr>
              <a:spLocks/>
            </p:cNvSpPr>
            <p:nvPr/>
          </p:nvSpPr>
          <p:spPr bwMode="auto">
            <a:xfrm>
              <a:off x="0" y="985810"/>
              <a:ext cx="1663700" cy="13134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 dirty="0"/>
                <a:t>reverse transcription + amplification</a:t>
              </a:r>
              <a:endParaRPr lang="en-US" dirty="0"/>
            </a:p>
          </p:txBody>
        </p:sp>
        <p:grpSp>
          <p:nvGrpSpPr>
            <p:cNvPr id="10408" name="Group 168"/>
            <p:cNvGrpSpPr>
              <a:grpSpLocks/>
            </p:cNvGrpSpPr>
            <p:nvPr/>
          </p:nvGrpSpPr>
          <p:grpSpPr bwMode="auto">
            <a:xfrm>
              <a:off x="1587500" y="4178843"/>
              <a:ext cx="167488" cy="72262"/>
              <a:chOff x="0" y="0"/>
              <a:chExt cx="167488" cy="72262"/>
            </a:xfrm>
          </p:grpSpPr>
          <p:sp>
            <p:nvSpPr>
              <p:cNvPr id="10409" name="AutoShape 169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0" name="AutoShape 170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1" name="Group 171"/>
            <p:cNvGrpSpPr>
              <a:grpSpLocks/>
            </p:cNvGrpSpPr>
            <p:nvPr/>
          </p:nvGrpSpPr>
          <p:grpSpPr bwMode="auto">
            <a:xfrm>
              <a:off x="1422400" y="4458243"/>
              <a:ext cx="177594" cy="62880"/>
              <a:chOff x="0" y="0"/>
              <a:chExt cx="177594" cy="62880"/>
            </a:xfrm>
          </p:grpSpPr>
          <p:sp>
            <p:nvSpPr>
              <p:cNvPr id="10412" name="AutoShape 172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3" name="AutoShape 173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4" name="Group 174"/>
            <p:cNvGrpSpPr>
              <a:grpSpLocks/>
            </p:cNvGrpSpPr>
            <p:nvPr/>
          </p:nvGrpSpPr>
          <p:grpSpPr bwMode="auto">
            <a:xfrm>
              <a:off x="1574800" y="4826543"/>
              <a:ext cx="137472" cy="65391"/>
              <a:chOff x="0" y="0"/>
              <a:chExt cx="137472" cy="65390"/>
            </a:xfrm>
          </p:grpSpPr>
          <p:sp>
            <p:nvSpPr>
              <p:cNvPr id="10415" name="AutoShape 175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6" name="AutoShape 176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17" name="Group 177"/>
            <p:cNvGrpSpPr>
              <a:grpSpLocks/>
            </p:cNvGrpSpPr>
            <p:nvPr/>
          </p:nvGrpSpPr>
          <p:grpSpPr bwMode="auto">
            <a:xfrm>
              <a:off x="3073400" y="2743743"/>
              <a:ext cx="167488" cy="72262"/>
              <a:chOff x="0" y="0"/>
              <a:chExt cx="167488" cy="72262"/>
            </a:xfrm>
          </p:grpSpPr>
          <p:sp>
            <p:nvSpPr>
              <p:cNvPr id="10418" name="AutoShape 178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19" name="AutoShape 179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0" name="Group 180"/>
            <p:cNvGrpSpPr>
              <a:grpSpLocks/>
            </p:cNvGrpSpPr>
            <p:nvPr/>
          </p:nvGrpSpPr>
          <p:grpSpPr bwMode="auto">
            <a:xfrm>
              <a:off x="2908300" y="3023143"/>
              <a:ext cx="177594" cy="62880"/>
              <a:chOff x="0" y="0"/>
              <a:chExt cx="177594" cy="62880"/>
            </a:xfrm>
          </p:grpSpPr>
          <p:sp>
            <p:nvSpPr>
              <p:cNvPr id="10421" name="AutoShape 181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2" name="AutoShape 182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3" name="Group 183"/>
            <p:cNvGrpSpPr>
              <a:grpSpLocks/>
            </p:cNvGrpSpPr>
            <p:nvPr/>
          </p:nvGrpSpPr>
          <p:grpSpPr bwMode="auto">
            <a:xfrm>
              <a:off x="3060700" y="3391443"/>
              <a:ext cx="137472" cy="65391"/>
              <a:chOff x="0" y="0"/>
              <a:chExt cx="137472" cy="65390"/>
            </a:xfrm>
          </p:grpSpPr>
          <p:sp>
            <p:nvSpPr>
              <p:cNvPr id="10424" name="AutoShape 184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5" name="AutoShape 185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6" name="Group 186"/>
            <p:cNvGrpSpPr>
              <a:grpSpLocks/>
            </p:cNvGrpSpPr>
            <p:nvPr/>
          </p:nvGrpSpPr>
          <p:grpSpPr bwMode="auto">
            <a:xfrm>
              <a:off x="3022600" y="1384843"/>
              <a:ext cx="167488" cy="72262"/>
              <a:chOff x="0" y="0"/>
              <a:chExt cx="167488" cy="72262"/>
            </a:xfrm>
          </p:grpSpPr>
          <p:sp>
            <p:nvSpPr>
              <p:cNvPr id="10427" name="AutoShape 187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28" name="AutoShape 188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29" name="Group 189"/>
            <p:cNvGrpSpPr>
              <a:grpSpLocks/>
            </p:cNvGrpSpPr>
            <p:nvPr/>
          </p:nvGrpSpPr>
          <p:grpSpPr bwMode="auto">
            <a:xfrm>
              <a:off x="2857500" y="1664243"/>
              <a:ext cx="177594" cy="62880"/>
              <a:chOff x="0" y="0"/>
              <a:chExt cx="177594" cy="62880"/>
            </a:xfrm>
          </p:grpSpPr>
          <p:sp>
            <p:nvSpPr>
              <p:cNvPr id="10430" name="AutoShape 190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1" name="AutoShape 191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2" name="Group 192"/>
            <p:cNvGrpSpPr>
              <a:grpSpLocks/>
            </p:cNvGrpSpPr>
            <p:nvPr/>
          </p:nvGrpSpPr>
          <p:grpSpPr bwMode="auto">
            <a:xfrm>
              <a:off x="3009900" y="2032543"/>
              <a:ext cx="137472" cy="65390"/>
              <a:chOff x="0" y="0"/>
              <a:chExt cx="137472" cy="65390"/>
            </a:xfrm>
          </p:grpSpPr>
          <p:sp>
            <p:nvSpPr>
              <p:cNvPr id="10433" name="AutoShape 193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4" name="AutoShape 194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5" name="Group 195"/>
            <p:cNvGrpSpPr>
              <a:grpSpLocks/>
            </p:cNvGrpSpPr>
            <p:nvPr/>
          </p:nvGrpSpPr>
          <p:grpSpPr bwMode="auto">
            <a:xfrm>
              <a:off x="1308100" y="5296443"/>
              <a:ext cx="167488" cy="72262"/>
              <a:chOff x="0" y="0"/>
              <a:chExt cx="167488" cy="72262"/>
            </a:xfrm>
          </p:grpSpPr>
          <p:sp>
            <p:nvSpPr>
              <p:cNvPr id="10436" name="AutoShape 196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37" name="AutoShape 197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38" name="Group 198"/>
            <p:cNvGrpSpPr>
              <a:grpSpLocks/>
            </p:cNvGrpSpPr>
            <p:nvPr/>
          </p:nvGrpSpPr>
          <p:grpSpPr bwMode="auto">
            <a:xfrm>
              <a:off x="1143000" y="5575843"/>
              <a:ext cx="177594" cy="62880"/>
              <a:chOff x="0" y="0"/>
              <a:chExt cx="177594" cy="62880"/>
            </a:xfrm>
          </p:grpSpPr>
          <p:sp>
            <p:nvSpPr>
              <p:cNvPr id="10439" name="AutoShape 199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0" name="AutoShape 200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1" name="Group 201"/>
            <p:cNvGrpSpPr>
              <a:grpSpLocks/>
            </p:cNvGrpSpPr>
            <p:nvPr/>
          </p:nvGrpSpPr>
          <p:grpSpPr bwMode="auto">
            <a:xfrm>
              <a:off x="1295400" y="5944143"/>
              <a:ext cx="137472" cy="65391"/>
              <a:chOff x="0" y="0"/>
              <a:chExt cx="137472" cy="65390"/>
            </a:xfrm>
          </p:grpSpPr>
          <p:sp>
            <p:nvSpPr>
              <p:cNvPr id="10442" name="AutoShape 202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3" name="AutoShape 203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4" name="Group 204"/>
            <p:cNvGrpSpPr>
              <a:grpSpLocks/>
            </p:cNvGrpSpPr>
            <p:nvPr/>
          </p:nvGrpSpPr>
          <p:grpSpPr bwMode="auto">
            <a:xfrm>
              <a:off x="3048000" y="5283743"/>
              <a:ext cx="167488" cy="72262"/>
              <a:chOff x="0" y="0"/>
              <a:chExt cx="167488" cy="72262"/>
            </a:xfrm>
          </p:grpSpPr>
          <p:sp>
            <p:nvSpPr>
              <p:cNvPr id="10445" name="AutoShape 205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6" name="AutoShape 206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47" name="Group 207"/>
            <p:cNvGrpSpPr>
              <a:grpSpLocks/>
            </p:cNvGrpSpPr>
            <p:nvPr/>
          </p:nvGrpSpPr>
          <p:grpSpPr bwMode="auto">
            <a:xfrm>
              <a:off x="2882900" y="5563143"/>
              <a:ext cx="177594" cy="62880"/>
              <a:chOff x="0" y="0"/>
              <a:chExt cx="177594" cy="62880"/>
            </a:xfrm>
          </p:grpSpPr>
          <p:sp>
            <p:nvSpPr>
              <p:cNvPr id="10448" name="AutoShape 208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49" name="AutoShape 209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0" name="Group 210"/>
            <p:cNvGrpSpPr>
              <a:grpSpLocks/>
            </p:cNvGrpSpPr>
            <p:nvPr/>
          </p:nvGrpSpPr>
          <p:grpSpPr bwMode="auto">
            <a:xfrm>
              <a:off x="3035300" y="5931443"/>
              <a:ext cx="137472" cy="65391"/>
              <a:chOff x="0" y="0"/>
              <a:chExt cx="137472" cy="65390"/>
            </a:xfrm>
          </p:grpSpPr>
          <p:sp>
            <p:nvSpPr>
              <p:cNvPr id="10451" name="AutoShape 211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2" name="AutoShape 212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3" name="Group 213"/>
            <p:cNvGrpSpPr>
              <a:grpSpLocks/>
            </p:cNvGrpSpPr>
            <p:nvPr/>
          </p:nvGrpSpPr>
          <p:grpSpPr bwMode="auto">
            <a:xfrm>
              <a:off x="1651000" y="6490243"/>
              <a:ext cx="167488" cy="72262"/>
              <a:chOff x="0" y="0"/>
              <a:chExt cx="167488" cy="72262"/>
            </a:xfrm>
          </p:grpSpPr>
          <p:sp>
            <p:nvSpPr>
              <p:cNvPr id="10454" name="AutoShape 214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5" name="AutoShape 215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6" name="Group 216"/>
            <p:cNvGrpSpPr>
              <a:grpSpLocks/>
            </p:cNvGrpSpPr>
            <p:nvPr/>
          </p:nvGrpSpPr>
          <p:grpSpPr bwMode="auto">
            <a:xfrm>
              <a:off x="1485900" y="6769643"/>
              <a:ext cx="177594" cy="62880"/>
              <a:chOff x="0" y="0"/>
              <a:chExt cx="177594" cy="62880"/>
            </a:xfrm>
          </p:grpSpPr>
          <p:sp>
            <p:nvSpPr>
              <p:cNvPr id="10457" name="AutoShape 217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58" name="AutoShape 218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59" name="Group 219"/>
            <p:cNvGrpSpPr>
              <a:grpSpLocks/>
            </p:cNvGrpSpPr>
            <p:nvPr/>
          </p:nvGrpSpPr>
          <p:grpSpPr bwMode="auto">
            <a:xfrm>
              <a:off x="1638300" y="7137943"/>
              <a:ext cx="137472" cy="65391"/>
              <a:chOff x="0" y="0"/>
              <a:chExt cx="137472" cy="65390"/>
            </a:xfrm>
          </p:grpSpPr>
          <p:sp>
            <p:nvSpPr>
              <p:cNvPr id="10460" name="AutoShape 220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1" name="AutoShape 221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2" name="Group 222"/>
            <p:cNvGrpSpPr>
              <a:grpSpLocks/>
            </p:cNvGrpSpPr>
            <p:nvPr/>
          </p:nvGrpSpPr>
          <p:grpSpPr bwMode="auto">
            <a:xfrm>
              <a:off x="3086100" y="6515643"/>
              <a:ext cx="167488" cy="72262"/>
              <a:chOff x="0" y="0"/>
              <a:chExt cx="167488" cy="72262"/>
            </a:xfrm>
          </p:grpSpPr>
          <p:sp>
            <p:nvSpPr>
              <p:cNvPr id="10463" name="AutoShape 223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4" name="AutoShape 224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5" name="Group 225"/>
            <p:cNvGrpSpPr>
              <a:grpSpLocks/>
            </p:cNvGrpSpPr>
            <p:nvPr/>
          </p:nvGrpSpPr>
          <p:grpSpPr bwMode="auto">
            <a:xfrm>
              <a:off x="2921000" y="6795043"/>
              <a:ext cx="177594" cy="62880"/>
              <a:chOff x="0" y="0"/>
              <a:chExt cx="177594" cy="62880"/>
            </a:xfrm>
          </p:grpSpPr>
          <p:sp>
            <p:nvSpPr>
              <p:cNvPr id="10466" name="AutoShape 226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67" name="AutoShape 227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68" name="Group 228"/>
            <p:cNvGrpSpPr>
              <a:grpSpLocks/>
            </p:cNvGrpSpPr>
            <p:nvPr/>
          </p:nvGrpSpPr>
          <p:grpSpPr bwMode="auto">
            <a:xfrm>
              <a:off x="3073400" y="7163343"/>
              <a:ext cx="137472" cy="65391"/>
              <a:chOff x="0" y="0"/>
              <a:chExt cx="137472" cy="65390"/>
            </a:xfrm>
          </p:grpSpPr>
          <p:sp>
            <p:nvSpPr>
              <p:cNvPr id="10469" name="AutoShape 229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0" name="AutoShape 230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1" name="Group 231"/>
            <p:cNvGrpSpPr>
              <a:grpSpLocks/>
            </p:cNvGrpSpPr>
            <p:nvPr/>
          </p:nvGrpSpPr>
          <p:grpSpPr bwMode="auto">
            <a:xfrm>
              <a:off x="1511300" y="3226343"/>
              <a:ext cx="167488" cy="72262"/>
              <a:chOff x="0" y="0"/>
              <a:chExt cx="167488" cy="72262"/>
            </a:xfrm>
          </p:grpSpPr>
          <p:sp>
            <p:nvSpPr>
              <p:cNvPr id="10472" name="AutoShape 232"/>
              <p:cNvSpPr>
                <a:spLocks/>
              </p:cNvSpPr>
              <p:nvPr/>
            </p:nvSpPr>
            <p:spPr bwMode="auto">
              <a:xfrm>
                <a:off x="3844" y="0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3" name="AutoShape 233"/>
              <p:cNvSpPr>
                <a:spLocks/>
              </p:cNvSpPr>
              <p:nvPr/>
            </p:nvSpPr>
            <p:spPr bwMode="auto">
              <a:xfrm>
                <a:off x="0" y="53009"/>
                <a:ext cx="163644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2705" y="21600"/>
                    </a:lnTo>
                    <a:lnTo>
                      <a:pt x="21599" y="2160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4" name="Group 234"/>
            <p:cNvGrpSpPr>
              <a:grpSpLocks/>
            </p:cNvGrpSpPr>
            <p:nvPr/>
          </p:nvGrpSpPr>
          <p:grpSpPr bwMode="auto">
            <a:xfrm>
              <a:off x="1346200" y="3505743"/>
              <a:ext cx="177594" cy="62880"/>
              <a:chOff x="0" y="0"/>
              <a:chExt cx="177594" cy="62880"/>
            </a:xfrm>
          </p:grpSpPr>
          <p:sp>
            <p:nvSpPr>
              <p:cNvPr id="10475" name="AutoShape 235"/>
              <p:cNvSpPr>
                <a:spLocks/>
              </p:cNvSpPr>
              <p:nvPr/>
            </p:nvSpPr>
            <p:spPr bwMode="auto">
              <a:xfrm>
                <a:off x="0" y="0"/>
                <a:ext cx="173269" cy="9626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6" name="AutoShape 236"/>
              <p:cNvSpPr>
                <a:spLocks/>
              </p:cNvSpPr>
              <p:nvPr/>
            </p:nvSpPr>
            <p:spPr bwMode="auto">
              <a:xfrm>
                <a:off x="4324" y="53253"/>
                <a:ext cx="173270" cy="9627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199" y="21599"/>
                    </a:lnTo>
                    <a:lnTo>
                      <a:pt x="21600" y="21599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  <p:grpSp>
          <p:nvGrpSpPr>
            <p:cNvPr id="10477" name="Group 237"/>
            <p:cNvGrpSpPr>
              <a:grpSpLocks/>
            </p:cNvGrpSpPr>
            <p:nvPr/>
          </p:nvGrpSpPr>
          <p:grpSpPr bwMode="auto">
            <a:xfrm>
              <a:off x="1498600" y="3874043"/>
              <a:ext cx="137472" cy="65391"/>
              <a:chOff x="0" y="0"/>
              <a:chExt cx="137472" cy="65390"/>
            </a:xfrm>
          </p:grpSpPr>
          <p:sp>
            <p:nvSpPr>
              <p:cNvPr id="10478" name="AutoShape 238"/>
              <p:cNvSpPr>
                <a:spLocks/>
              </p:cNvSpPr>
              <p:nvPr/>
            </p:nvSpPr>
            <p:spPr bwMode="auto">
              <a:xfrm>
                <a:off x="0" y="0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  <p:sp>
            <p:nvSpPr>
              <p:cNvPr id="10479" name="AutoShape 239"/>
              <p:cNvSpPr>
                <a:spLocks/>
              </p:cNvSpPr>
              <p:nvPr/>
            </p:nvSpPr>
            <p:spPr bwMode="auto">
              <a:xfrm>
                <a:off x="2707" y="46137"/>
                <a:ext cx="134765" cy="19253"/>
              </a:xfrm>
              <a:custGeom>
                <a:avLst/>
                <a:gdLst>
                  <a:gd name="T0" fmla="*/ 10800 w 21600"/>
                  <a:gd name="T1" fmla="*/ 10800 h 21600"/>
                  <a:gd name="T2" fmla="*/ 10800 w 21600"/>
                  <a:gd name="T3" fmla="*/ 10800 h 21600"/>
                  <a:gd name="T4" fmla="*/ 10800 w 21600"/>
                  <a:gd name="T5" fmla="*/ 10800 h 21600"/>
                  <a:gd name="T6" fmla="*/ 10800 w 21600"/>
                  <a:gd name="T7" fmla="*/ 1080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lnTo>
                      <a:pt x="13885" y="0"/>
                    </a:lnTo>
                    <a:lnTo>
                      <a:pt x="21599" y="0"/>
                    </a:lnTo>
                  </a:path>
                </a:pathLst>
              </a:custGeom>
              <a:noFill/>
              <a:ln w="25400" cap="flat" cmpd="sng">
                <a:solidFill>
                  <a:srgbClr val="000000"/>
                </a:solidFill>
                <a:prstDash val="solid"/>
                <a:miter lim="0"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blurRad="63500" dist="38099" dir="2700000" algn="ctr" rotWithShape="0">
                        <a:srgbClr val="000000">
                          <a:alpha val="74998"/>
                        </a:srgbClr>
                      </a:outerShdw>
                    </a:effectLst>
                  </a14:hiddenEffects>
                </a:ext>
              </a:extLst>
            </p:spPr>
            <p:txBody>
              <a:bodyPr lIns="0" tIns="0" rIns="0" bIns="0" anchor="b"/>
              <a:lstStyle/>
              <a:p>
                <a:endParaRPr lang="en-US"/>
              </a:p>
            </p:txBody>
          </p:sp>
        </p:grpSp>
      </p:grpSp>
      <p:grpSp>
        <p:nvGrpSpPr>
          <p:cNvPr id="10480" name="Group 240"/>
          <p:cNvGrpSpPr>
            <a:grpSpLocks/>
          </p:cNvGrpSpPr>
          <p:nvPr/>
        </p:nvGrpSpPr>
        <p:grpSpPr bwMode="auto">
          <a:xfrm>
            <a:off x="1482725" y="2271713"/>
            <a:ext cx="3636963" cy="4992687"/>
            <a:chOff x="0" y="-1"/>
            <a:chExt cx="3637170" cy="4991794"/>
          </a:xfrm>
        </p:grpSpPr>
        <p:sp>
          <p:nvSpPr>
            <p:cNvPr id="10481" name="AutoShape 241"/>
            <p:cNvSpPr>
              <a:spLocks/>
            </p:cNvSpPr>
            <p:nvPr/>
          </p:nvSpPr>
          <p:spPr bwMode="auto">
            <a:xfrm>
              <a:off x="244284" y="2451643"/>
              <a:ext cx="1435101" cy="965201"/>
            </a:xfrm>
            <a:prstGeom prst="rightArrow">
              <a:avLst>
                <a:gd name="adj1" fmla="val 32000"/>
                <a:gd name="adj2" fmla="val 57897"/>
              </a:avLst>
            </a:prstGeom>
            <a:solidFill>
              <a:srgbClr val="CBCBCB"/>
            </a:solidFill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50800" tIns="50800" rIns="50800" bIns="50800" anchor="ctr"/>
            <a:lstStyle/>
            <a:p>
              <a:endParaRPr lang="en-US" sz="3600"/>
            </a:p>
          </p:txBody>
        </p:sp>
        <p:sp>
          <p:nvSpPr>
            <p:cNvPr id="10482" name="AutoShape 242"/>
            <p:cNvSpPr>
              <a:spLocks/>
            </p:cNvSpPr>
            <p:nvPr/>
          </p:nvSpPr>
          <p:spPr bwMode="auto">
            <a:xfrm>
              <a:off x="1653984" y="-1"/>
              <a:ext cx="1983186" cy="110544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3300"/>
                <a:t>RNA fragments</a:t>
              </a:r>
              <a:endParaRPr lang="en-US"/>
            </a:p>
          </p:txBody>
        </p:sp>
        <p:sp>
          <p:nvSpPr>
            <p:cNvPr id="10483" name="AutoShape 243"/>
            <p:cNvSpPr>
              <a:spLocks/>
            </p:cNvSpPr>
            <p:nvPr/>
          </p:nvSpPr>
          <p:spPr bwMode="auto">
            <a:xfrm>
              <a:off x="0" y="2003014"/>
              <a:ext cx="1690341" cy="39903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r>
                <a:rPr lang="en-US" sz="2000" dirty="0"/>
                <a:t>fragmentation</a:t>
              </a:r>
              <a:endParaRPr lang="en-US" dirty="0"/>
            </a:p>
          </p:txBody>
        </p:sp>
        <p:sp>
          <p:nvSpPr>
            <p:cNvPr id="10484" name="AutoShape 244"/>
            <p:cNvSpPr>
              <a:spLocks/>
            </p:cNvSpPr>
            <p:nvPr/>
          </p:nvSpPr>
          <p:spPr bwMode="auto">
            <a:xfrm>
              <a:off x="2201622" y="1415923"/>
              <a:ext cx="224222" cy="26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5" name="AutoShape 245"/>
            <p:cNvSpPr>
              <a:spLocks/>
            </p:cNvSpPr>
            <p:nvPr/>
          </p:nvSpPr>
          <p:spPr bwMode="auto">
            <a:xfrm>
              <a:off x="2376329" y="1743509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6" name="AutoShape 246"/>
            <p:cNvSpPr>
              <a:spLocks/>
            </p:cNvSpPr>
            <p:nvPr/>
          </p:nvSpPr>
          <p:spPr bwMode="auto">
            <a:xfrm>
              <a:off x="2207385" y="20759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7" name="AutoShape 247"/>
            <p:cNvSpPr>
              <a:spLocks/>
            </p:cNvSpPr>
            <p:nvPr/>
          </p:nvSpPr>
          <p:spPr bwMode="auto">
            <a:xfrm>
              <a:off x="2857632" y="1531736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8" name="AutoShape 248"/>
            <p:cNvSpPr>
              <a:spLocks/>
            </p:cNvSpPr>
            <p:nvPr/>
          </p:nvSpPr>
          <p:spPr bwMode="auto">
            <a:xfrm>
              <a:off x="2655485" y="1974535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89" name="AutoShape 249"/>
            <p:cNvSpPr>
              <a:spLocks/>
            </p:cNvSpPr>
            <p:nvPr/>
          </p:nvSpPr>
          <p:spPr bwMode="auto">
            <a:xfrm>
              <a:off x="2357078" y="2398081"/>
              <a:ext cx="134765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0" name="AutoShape 250"/>
            <p:cNvSpPr>
              <a:spLocks/>
            </p:cNvSpPr>
            <p:nvPr/>
          </p:nvSpPr>
          <p:spPr bwMode="auto">
            <a:xfrm>
              <a:off x="2004184" y="2355318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1" name="AutoShape 251"/>
            <p:cNvSpPr>
              <a:spLocks/>
            </p:cNvSpPr>
            <p:nvPr/>
          </p:nvSpPr>
          <p:spPr bwMode="auto">
            <a:xfrm>
              <a:off x="2173129" y="2710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2" name="AutoShape 252"/>
            <p:cNvSpPr>
              <a:spLocks/>
            </p:cNvSpPr>
            <p:nvPr/>
          </p:nvSpPr>
          <p:spPr bwMode="auto">
            <a:xfrm>
              <a:off x="2004184" y="2990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3" name="AutoShape 253"/>
            <p:cNvSpPr>
              <a:spLocks/>
            </p:cNvSpPr>
            <p:nvPr/>
          </p:nvSpPr>
          <p:spPr bwMode="auto">
            <a:xfrm>
              <a:off x="2654432" y="2495018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4" name="AutoShape 254"/>
            <p:cNvSpPr>
              <a:spLocks/>
            </p:cNvSpPr>
            <p:nvPr/>
          </p:nvSpPr>
          <p:spPr bwMode="auto">
            <a:xfrm>
              <a:off x="2452285" y="2939518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5" name="AutoShape 255"/>
            <p:cNvSpPr>
              <a:spLocks/>
            </p:cNvSpPr>
            <p:nvPr/>
          </p:nvSpPr>
          <p:spPr bwMode="auto">
            <a:xfrm>
              <a:off x="2967283" y="2257374"/>
              <a:ext cx="221401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6" name="AutoShape 256"/>
            <p:cNvSpPr>
              <a:spLocks/>
            </p:cNvSpPr>
            <p:nvPr/>
          </p:nvSpPr>
          <p:spPr bwMode="auto">
            <a:xfrm>
              <a:off x="2909729" y="28506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7" name="AutoShape 257"/>
            <p:cNvSpPr>
              <a:spLocks/>
            </p:cNvSpPr>
            <p:nvPr/>
          </p:nvSpPr>
          <p:spPr bwMode="auto">
            <a:xfrm>
              <a:off x="2016884" y="1733018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8" name="AutoShape 258"/>
            <p:cNvSpPr>
              <a:spLocks/>
            </p:cNvSpPr>
            <p:nvPr/>
          </p:nvSpPr>
          <p:spPr bwMode="auto">
            <a:xfrm>
              <a:off x="3328829" y="28379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499" name="AutoShape 259"/>
            <p:cNvSpPr>
              <a:spLocks/>
            </p:cNvSpPr>
            <p:nvPr/>
          </p:nvSpPr>
          <p:spPr bwMode="auto">
            <a:xfrm>
              <a:off x="3159884" y="31173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0" name="AutoShape 260"/>
            <p:cNvSpPr>
              <a:spLocks/>
            </p:cNvSpPr>
            <p:nvPr/>
          </p:nvSpPr>
          <p:spPr bwMode="auto">
            <a:xfrm>
              <a:off x="3278029" y="1479018"/>
              <a:ext cx="163644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1" name="AutoShape 261"/>
            <p:cNvSpPr>
              <a:spLocks/>
            </p:cNvSpPr>
            <p:nvPr/>
          </p:nvSpPr>
          <p:spPr bwMode="auto">
            <a:xfrm>
              <a:off x="3109084" y="1758418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2" name="AutoShape 262"/>
            <p:cNvSpPr>
              <a:spLocks/>
            </p:cNvSpPr>
            <p:nvPr/>
          </p:nvSpPr>
          <p:spPr bwMode="auto">
            <a:xfrm>
              <a:off x="3261485" y="2126718"/>
              <a:ext cx="134765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3" name="AutoShape 263"/>
            <p:cNvSpPr>
              <a:spLocks/>
            </p:cNvSpPr>
            <p:nvPr/>
          </p:nvSpPr>
          <p:spPr bwMode="auto">
            <a:xfrm>
              <a:off x="2132031" y="3408783"/>
              <a:ext cx="173269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4" name="AutoShape 264"/>
            <p:cNvSpPr>
              <a:spLocks/>
            </p:cNvSpPr>
            <p:nvPr/>
          </p:nvSpPr>
          <p:spPr bwMode="auto">
            <a:xfrm>
              <a:off x="2580131" y="3307399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5" name="AutoShape 265"/>
            <p:cNvSpPr>
              <a:spLocks/>
            </p:cNvSpPr>
            <p:nvPr/>
          </p:nvSpPr>
          <p:spPr bwMode="auto">
            <a:xfrm>
              <a:off x="2281723" y="3730945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6" name="AutoShape 266"/>
            <p:cNvSpPr>
              <a:spLocks/>
            </p:cNvSpPr>
            <p:nvPr/>
          </p:nvSpPr>
          <p:spPr bwMode="auto">
            <a:xfrm>
              <a:off x="2097775" y="4043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7" name="AutoShape 267"/>
            <p:cNvSpPr>
              <a:spLocks/>
            </p:cNvSpPr>
            <p:nvPr/>
          </p:nvSpPr>
          <p:spPr bwMode="auto">
            <a:xfrm>
              <a:off x="2579078" y="3827883"/>
              <a:ext cx="211774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854" y="21600"/>
                  </a:lnTo>
                  <a:lnTo>
                    <a:pt x="21599" y="180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8" name="AutoShape 268"/>
            <p:cNvSpPr>
              <a:spLocks/>
            </p:cNvSpPr>
            <p:nvPr/>
          </p:nvSpPr>
          <p:spPr bwMode="auto">
            <a:xfrm>
              <a:off x="2376931" y="4272383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09" name="AutoShape 269"/>
            <p:cNvSpPr>
              <a:spLocks/>
            </p:cNvSpPr>
            <p:nvPr/>
          </p:nvSpPr>
          <p:spPr bwMode="auto">
            <a:xfrm>
              <a:off x="2891929" y="3590238"/>
              <a:ext cx="221400" cy="3850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0" name="AutoShape 270"/>
            <p:cNvSpPr>
              <a:spLocks/>
            </p:cNvSpPr>
            <p:nvPr/>
          </p:nvSpPr>
          <p:spPr bwMode="auto">
            <a:xfrm>
              <a:off x="2834375" y="41834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1" name="AutoShape 271"/>
            <p:cNvSpPr>
              <a:spLocks/>
            </p:cNvSpPr>
            <p:nvPr/>
          </p:nvSpPr>
          <p:spPr bwMode="auto">
            <a:xfrm>
              <a:off x="3253475" y="4170783"/>
              <a:ext cx="163644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12705" y="2160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2" name="AutoShape 272"/>
            <p:cNvSpPr>
              <a:spLocks/>
            </p:cNvSpPr>
            <p:nvPr/>
          </p:nvSpPr>
          <p:spPr bwMode="auto">
            <a:xfrm>
              <a:off x="3084530" y="4450183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3" name="AutoShape 273"/>
            <p:cNvSpPr>
              <a:spLocks/>
            </p:cNvSpPr>
            <p:nvPr/>
          </p:nvSpPr>
          <p:spPr bwMode="auto">
            <a:xfrm>
              <a:off x="3186130" y="3459583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4" name="AutoShape 274"/>
            <p:cNvSpPr>
              <a:spLocks/>
            </p:cNvSpPr>
            <p:nvPr/>
          </p:nvSpPr>
          <p:spPr bwMode="auto">
            <a:xfrm>
              <a:off x="1962694" y="4650377"/>
              <a:ext cx="173270" cy="1270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7199" y="21600"/>
                  </a:lnTo>
                  <a:lnTo>
                    <a:pt x="21600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5" name="AutoShape 275"/>
            <p:cNvSpPr>
              <a:spLocks/>
            </p:cNvSpPr>
            <p:nvPr/>
          </p:nvSpPr>
          <p:spPr bwMode="auto">
            <a:xfrm>
              <a:off x="2410794" y="4548994"/>
              <a:ext cx="192522" cy="577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3600"/>
                  </a:moveTo>
                  <a:lnTo>
                    <a:pt x="16199" y="0"/>
                  </a:lnTo>
                  <a:lnTo>
                    <a:pt x="21599" y="2160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6" name="AutoShape 276"/>
            <p:cNvSpPr>
              <a:spLocks/>
            </p:cNvSpPr>
            <p:nvPr/>
          </p:nvSpPr>
          <p:spPr bwMode="auto">
            <a:xfrm>
              <a:off x="2112386" y="4972540"/>
              <a:ext cx="134766" cy="1925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7" name="AutoShape 277"/>
            <p:cNvSpPr>
              <a:spLocks/>
            </p:cNvSpPr>
            <p:nvPr/>
          </p:nvSpPr>
          <p:spPr bwMode="auto">
            <a:xfrm>
              <a:off x="2722592" y="4831833"/>
              <a:ext cx="221401" cy="3850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599"/>
                  </a:moveTo>
                  <a:lnTo>
                    <a:pt x="13147" y="0"/>
                  </a:lnTo>
                  <a:lnTo>
                    <a:pt x="21600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  <p:sp>
          <p:nvSpPr>
            <p:cNvPr id="10518" name="AutoShape 278"/>
            <p:cNvSpPr>
              <a:spLocks/>
            </p:cNvSpPr>
            <p:nvPr/>
          </p:nvSpPr>
          <p:spPr bwMode="auto">
            <a:xfrm>
              <a:off x="3016793" y="4701177"/>
              <a:ext cx="134766" cy="1925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lnTo>
                    <a:pt x="13885" y="0"/>
                  </a:lnTo>
                  <a:lnTo>
                    <a:pt x="21599" y="0"/>
                  </a:lnTo>
                </a:path>
              </a:pathLst>
            </a:custGeom>
            <a:noFill/>
            <a:ln w="25400" cap="flat" cmpd="sng">
              <a:solidFill>
                <a:srgbClr val="000000"/>
              </a:solidFill>
              <a:prstDash val="solid"/>
              <a:miter lim="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b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545515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E0C07-0D16-D147-B3DC-55E09BB7C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Cufflinks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9367FF-F18D-8B4F-A067-96DCFB32AE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One of the first assembly methods for RNA-</a:t>
            </a:r>
            <a:r>
              <a:rPr lang="en-US" dirty="0" err="1"/>
              <a:t>seq</a:t>
            </a:r>
            <a:r>
              <a:rPr lang="en-US" dirty="0"/>
              <a:t> data</a:t>
            </a:r>
          </a:p>
          <a:p>
            <a:r>
              <a:rPr lang="en-US" dirty="0"/>
              <a:t>Reference-based method</a:t>
            </a:r>
          </a:p>
          <a:p>
            <a:r>
              <a:rPr lang="en-US" i="1" dirty="0"/>
              <a:t>Key idea</a:t>
            </a:r>
            <a:r>
              <a:rPr lang="en-US" dirty="0"/>
              <a:t>: predict transcript structures based on most parsimonious set of transcripts given reads</a:t>
            </a:r>
          </a:p>
          <a:p>
            <a:pPr lvl="1"/>
            <a:r>
              <a:rPr lang="en-US" dirty="0"/>
              <a:t>here “parsimonious” = smallest number of transcripts</a:t>
            </a:r>
          </a:p>
          <a:p>
            <a:r>
              <a:rPr lang="en-US" dirty="0"/>
              <a:t>Casts the problem in terms of partially ordered sets and various graph optimization problems</a:t>
            </a:r>
          </a:p>
          <a:p>
            <a:r>
              <a:rPr lang="en-US" dirty="0" err="1"/>
              <a:t>Trapnell</a:t>
            </a:r>
            <a:r>
              <a:rPr lang="en-US" dirty="0"/>
              <a:t> et al. Transcript assembly and quantification by RNA-</a:t>
            </a:r>
            <a:r>
              <a:rPr lang="en-US" dirty="0" err="1"/>
              <a:t>Seq</a:t>
            </a:r>
            <a:r>
              <a:rPr lang="en-US" dirty="0"/>
              <a:t> reveals unannotated transcripts and isoform switching during cell differentiation. </a:t>
            </a:r>
            <a:r>
              <a:rPr lang="en-US" i="1" dirty="0"/>
              <a:t>Nat </a:t>
            </a:r>
            <a:r>
              <a:rPr lang="en-US" i="1" dirty="0" err="1"/>
              <a:t>Biotechnol</a:t>
            </a:r>
            <a:r>
              <a:rPr lang="en-US" dirty="0"/>
              <a:t>. 2010;28: 511–515. </a:t>
            </a:r>
          </a:p>
        </p:txBody>
      </p:sp>
    </p:spTree>
    <p:extLst>
      <p:ext uri="{BB962C8B-B14F-4D97-AF65-F5344CB8AC3E}">
        <p14:creationId xmlns:p14="http://schemas.microsoft.com/office/powerpoint/2010/main" val="3379752828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itle &amp; Subtitle">
  <a:themeElements>
    <a:clrScheme name="Custom 5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2060"/>
      </a:hlink>
      <a:folHlink>
        <a:srgbClr val="99CC00"/>
      </a:folHlink>
    </a:clrScheme>
    <a:fontScheme name="Title &amp; Subtitl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Subtitl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Title &amp; Bullets - Righ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Righ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R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Photo - 2 Up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Title &amp; Bullets - 2 Colum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2 Column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2 Colum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Blank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Photo - Vertic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Vertic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Vertic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Photo - Horizontal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Horizontal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Horizontal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Title - Center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- Center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- Cente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8.xml><?xml version="1.0" encoding="utf-8"?>
<a:theme xmlns:a="http://schemas.openxmlformats.org/drawingml/2006/main" name="Photo - 4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4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4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itle &amp; Bullets">
  <a:themeElements>
    <a:clrScheme name="">
      <a:dk1>
        <a:srgbClr val="000000"/>
      </a:dk1>
      <a:lt1>
        <a:srgbClr val="FFFFFF"/>
      </a:lt1>
      <a:dk2>
        <a:srgbClr val="000000"/>
      </a:dk2>
      <a:lt2>
        <a:srgbClr val="00000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Photo - 2 Up Portrait &amp; Landscap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 &amp; Landscape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&amp; Landscap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Photo - 2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2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2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Photo - 3 Up Portrai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 Portrai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Portrai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Photo - Big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Big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Bi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Title, Bullets &amp; Phot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, Bullets &amp; Photo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, Bullets &amp; Phot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Photo - 3 Up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Photo - 3 Up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Photo - 3 Up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Title &amp; Bullets - Left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FBFBF"/>
      </a:accent1>
      <a:accent2>
        <a:srgbClr val="333399"/>
      </a:accent2>
      <a:accent3>
        <a:srgbClr val="FFFFFF"/>
      </a:accent3>
      <a:accent4>
        <a:srgbClr val="000000"/>
      </a:accent4>
      <a:accent5>
        <a:srgbClr val="DCDCDC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 - Left">
      <a:majorFont>
        <a:latin typeface="Helvetica Neue Light"/>
        <a:ea typeface="ヒラギノ角ゴ ProN W3"/>
        <a:cs typeface="ヒラギノ角ゴ ProN W3"/>
      </a:majorFont>
      <a:minorFont>
        <a:latin typeface="Helvetica Neue"/>
        <a:ea typeface="ヒラギノ角ゴ ProN W3"/>
        <a:cs typeface="ヒラギノ角ゴ ProN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BFBFBF"/>
        </a:solidFill>
        <a:ln w="254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2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Helvetica Neue Light" charset="0"/>
            <a:ea typeface="ヒラギノ角ゴ ProN W3" charset="0"/>
            <a:cs typeface="ヒラギノ角ゴ ProN W3" charset="0"/>
            <a:sym typeface="Helvetica Neue Light" charset="0"/>
          </a:defRPr>
        </a:defPPr>
      </a:lstStyle>
    </a:lnDef>
  </a:objectDefaults>
  <a:extraClrSchemeLst>
    <a:extraClrScheme>
      <a:clrScheme name="Title &amp; Bullets - Lef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12610</TotalTime>
  <Pages>0</Pages>
  <Words>1299</Words>
  <Characters>0</Characters>
  <Application>Microsoft Macintosh PowerPoint</Application>
  <PresentationFormat>Custom</PresentationFormat>
  <Lines>0</Lines>
  <Paragraphs>201</Paragraphs>
  <Slides>24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18</vt:i4>
      </vt:variant>
      <vt:variant>
        <vt:lpstr>Slide Titles</vt:lpstr>
      </vt:variant>
      <vt:variant>
        <vt:i4>24</vt:i4>
      </vt:variant>
    </vt:vector>
  </HeadingPairs>
  <TitlesOfParts>
    <vt:vector size="49" baseType="lpstr">
      <vt:lpstr>Arial</vt:lpstr>
      <vt:lpstr>Cambria Math</vt:lpstr>
      <vt:lpstr>Courier New</vt:lpstr>
      <vt:lpstr>Helvetica</vt:lpstr>
      <vt:lpstr>Helvetica Neue</vt:lpstr>
      <vt:lpstr>Helvetica Neue Light</vt:lpstr>
      <vt:lpstr>Wingdings</vt:lpstr>
      <vt:lpstr>Title &amp; Subtitle</vt:lpstr>
      <vt:lpstr>Title &amp; Bullets</vt:lpstr>
      <vt:lpstr>Photo - 2 Up Portrait &amp; Landscape</vt:lpstr>
      <vt:lpstr>Photo - 2 Up Portrait</vt:lpstr>
      <vt:lpstr>Photo - 3 Up Portrait</vt:lpstr>
      <vt:lpstr>Photo - Big</vt:lpstr>
      <vt:lpstr>Title, Bullets &amp; Photo</vt:lpstr>
      <vt:lpstr>Photo - 3 Up</vt:lpstr>
      <vt:lpstr>Title &amp; Bullets - Left</vt:lpstr>
      <vt:lpstr>Title &amp; Bullets - Right</vt:lpstr>
      <vt:lpstr>Bullets</vt:lpstr>
      <vt:lpstr>Photo - 2 Up Landscape</vt:lpstr>
      <vt:lpstr>Title &amp; Bullets - 2 Column</vt:lpstr>
      <vt:lpstr>Blank</vt:lpstr>
      <vt:lpstr>Photo - Vertical</vt:lpstr>
      <vt:lpstr>Photo - Horizontal</vt:lpstr>
      <vt:lpstr>Title - Center</vt:lpstr>
      <vt:lpstr>Photo - 4 Up</vt:lpstr>
      <vt:lpstr>Assembling transcriptomes from RNA-seq data</vt:lpstr>
      <vt:lpstr>Two forms of transcriptome assembly</vt:lpstr>
      <vt:lpstr>Eukaryotic Gene Structure</vt:lpstr>
      <vt:lpstr>Gene finding before RNA-seq</vt:lpstr>
      <vt:lpstr>Example features for ab initio gene finding: spice sites</vt:lpstr>
      <vt:lpstr>The GENSCAN HMM for Eukaryotic Gene Finding [Burge &amp; Karlin ‘97]</vt:lpstr>
      <vt:lpstr>Parsing a DNA Sequence</vt:lpstr>
      <vt:lpstr>A generic RNA-Seq protocol</vt:lpstr>
      <vt:lpstr>Cufflinks</vt:lpstr>
      <vt:lpstr>Outline of the Cufflinks assembly algorithm</vt:lpstr>
      <vt:lpstr>Overlap graph</vt:lpstr>
      <vt:lpstr>Compatible fragment alignments</vt:lpstr>
      <vt:lpstr>Transitive reduction</vt:lpstr>
      <vt:lpstr>Minimum path cover</vt:lpstr>
      <vt:lpstr>DAG Paths &lt;-&gt; Chains in a partially ordered set</vt:lpstr>
      <vt:lpstr>Dilworth’s theorem</vt:lpstr>
      <vt:lpstr>Dilworth’s theorem &lt;-&gt; König’s theorem </vt:lpstr>
      <vt:lpstr>Reachability graph</vt:lpstr>
      <vt:lpstr>Maximum matching in a bipartite graph</vt:lpstr>
      <vt:lpstr>minimum vertex cover in reachability graph -&gt; maximum antichain</vt:lpstr>
      <vt:lpstr>Example of Dilworth’s theorem &lt;-&gt; König’s theorem</vt:lpstr>
      <vt:lpstr>Minimum path covering is not always unique</vt:lpstr>
      <vt:lpstr>Evaluation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transcriptomes with RNA-Seq</dc:title>
  <dc:subject/>
  <dc:creator/>
  <cp:keywords/>
  <dc:description/>
  <cp:lastModifiedBy>Colin Dewey</cp:lastModifiedBy>
  <cp:revision>125</cp:revision>
  <cp:lastPrinted>2019-02-26T18:53:09Z</cp:lastPrinted>
  <dcterms:modified xsi:type="dcterms:W3CDTF">2019-02-26T19:01:36Z</dcterms:modified>
</cp:coreProperties>
</file>