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  <p:sldMasterId id="2147483666" r:id="rId16"/>
    <p:sldMasterId id="2147483667" r:id="rId17"/>
    <p:sldMasterId id="2147483888" r:id="rId18"/>
  </p:sldMasterIdLst>
  <p:notesMasterIdLst>
    <p:notesMasterId r:id="rId30"/>
  </p:notesMasterIdLst>
  <p:sldIdLst>
    <p:sldId id="384" r:id="rId19"/>
    <p:sldId id="374" r:id="rId20"/>
    <p:sldId id="375" r:id="rId21"/>
    <p:sldId id="383" r:id="rId22"/>
    <p:sldId id="376" r:id="rId23"/>
    <p:sldId id="377" r:id="rId24"/>
    <p:sldId id="378" r:id="rId25"/>
    <p:sldId id="379" r:id="rId26"/>
    <p:sldId id="380" r:id="rId27"/>
    <p:sldId id="381" r:id="rId28"/>
    <p:sldId id="382" r:id="rId2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/>
    <p:restoredTop sz="83287" autoAdjust="0"/>
  </p:normalViewPr>
  <p:slideViewPr>
    <p:cSldViewPr>
      <p:cViewPr varScale="1">
        <p:scale>
          <a:sx n="72" d="100"/>
          <a:sy n="72" d="100"/>
        </p:scale>
        <p:origin x="1208" y="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58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30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5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5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60863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98868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598676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96610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9813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14187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89244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81270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09751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56254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18004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4128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32301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09417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25616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3333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7788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72769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69247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51002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0690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7115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7436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08151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71561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60160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39413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14064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20986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47019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68440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8676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5522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039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67736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11412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35375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02914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68112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84304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9471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72371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4878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6841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33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30804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0964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519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72962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90024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57805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16124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632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65192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16684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8135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83665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5647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6330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97851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45453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74343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89270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66091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2607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83466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4832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95838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98285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2817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82869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34585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81839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45145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2166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18585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94611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081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6576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752481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22048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4050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8730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94737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58239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77906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79600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956879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5594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6203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175742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78623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356008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45166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83732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6221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70149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9679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6720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2802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75897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06685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80326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30922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9745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24813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352220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35932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75620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2955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3761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4254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919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231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958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020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3366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6651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3628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386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4612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721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578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57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8870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1928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66974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0089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65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2002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30367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37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586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62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1335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7597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3495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8482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3469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117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8688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257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673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5429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094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380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48693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6981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250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3121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00927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35634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0226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9730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63703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853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2960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075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94225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08486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57996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97422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8536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8212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06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7100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7074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99371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38632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22688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29487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79235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65764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76903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34334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6738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32648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7290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93857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05950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52052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0220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0762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3784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02981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42807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8920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30329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43365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7025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6443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09820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7459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1460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61530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5170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51855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6721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9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cdewey/Dropbox/work/teaching/bmi776/website/lectures/Newt%20Limb%20Regeneration-3.mov" TargetMode="External"/><Relationship Id="rId1" Type="http://schemas.microsoft.com/office/2007/relationships/media" Target="file:////Users/cdewey/Dropbox/work/teaching/bmi776/website/lectures/Newt%20Limb%20Regeneration-3.mov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/>
              <a:t>Comparative RNA-</a:t>
            </a:r>
            <a:r>
              <a:rPr lang="en-US" dirty="0" err="1"/>
              <a:t>seq</a:t>
            </a:r>
            <a:r>
              <a:rPr lang="en-US" dirty="0"/>
              <a:t> for analysis of regeneration in axolotl</a:t>
            </a:r>
            <a:endParaRPr lang="en-US" sz="50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BMI/CS 776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www.biostat.wisc.edu/bmi776/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Spring 2019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Colin Dewey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colin.dewey@wisc.edu</a:t>
            </a:r>
            <a:endParaRPr lang="en-US" sz="3200" dirty="0">
              <a:solidFill>
                <a:srgbClr val="000066"/>
              </a:solidFill>
              <a:latin typeface="Arial"/>
              <a:ea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94" y="9220200"/>
            <a:ext cx="130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11" charset="0"/>
                <a:ea typeface="ヒラギノ角ゴ ProN W3"/>
                <a:cs typeface="+mn-cs"/>
                <a:sym typeface="Helvetica Neue Light" charset="0"/>
              </a:rPr>
              <a:t>These slides, excluding third-party material, are licensed under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11" charset="0"/>
                <a:ea typeface="ヒラギノ角ゴ ProN W3"/>
                <a:cs typeface="+mn-cs"/>
                <a:sym typeface="Helvetica Neue Light" charset="0"/>
                <a:hlinkClick r:id="rId3"/>
              </a:rPr>
              <a:t>CC BY-NC 4.0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11" charset="0"/>
                <a:ea typeface="ヒラギノ角ゴ ProN W3"/>
                <a:cs typeface="+mn-cs"/>
                <a:sym typeface="Helvetica Neue Light" charset="0"/>
              </a:rPr>
              <a:t> by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11" charset="0"/>
                <a:ea typeface="ヒラギノ角ゴ ProN W3" charset="0"/>
                <a:sym typeface="Helvetica Neue Light" charset="0"/>
              </a:rPr>
              <a:t>Colin Dewey,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11" charset="0"/>
                <a:ea typeface="ヒラギノ角ゴ ProN W3"/>
                <a:cs typeface="+mn-cs"/>
                <a:sym typeface="Helvetica Neue Light" charset="0"/>
              </a:rPr>
              <a:t>Mark Craven, and Anthony Gitter</a:t>
            </a:r>
          </a:p>
        </p:txBody>
      </p:sp>
    </p:spTree>
    <p:extLst>
      <p:ext uri="{BB962C8B-B14F-4D97-AF65-F5344CB8AC3E}">
        <p14:creationId xmlns:p14="http://schemas.microsoft.com/office/powerpoint/2010/main" val="26428519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oncogene burst</a:t>
            </a:r>
          </a:p>
        </p:txBody>
      </p:sp>
      <p:pic>
        <p:nvPicPr>
          <p:cNvPr id="61444" name="Picture 4" descr="journal.pcbi.1002936.g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95500"/>
            <a:ext cx="8966200" cy="76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9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Regeneration as controlled cancer</a:t>
            </a: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2705100" y="7251700"/>
            <a:ext cx="7594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1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 Tsonis,  Limb Regeneration, 1996, Cambridge University Press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5106" r="5861" b="2353"/>
          <a:stretch>
            <a:fillRect/>
          </a:stretch>
        </p:blipFill>
        <p:spPr bwMode="auto">
          <a:xfrm>
            <a:off x="2184400" y="2046288"/>
            <a:ext cx="86233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/>
          </p:cNvSpPr>
          <p:nvPr/>
        </p:nvSpPr>
        <p:spPr bwMode="auto">
          <a:xfrm>
            <a:off x="965200" y="7886700"/>
            <a:ext cx="11074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Limb Regeneration -- Oncogenes and tumor suppressors</a:t>
            </a:r>
          </a:p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Controlled Cancer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--&gt; development and differentiation</a:t>
            </a:r>
          </a:p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Salamanders very resistant to tumorigenesis by carcinogens</a:t>
            </a:r>
          </a:p>
        </p:txBody>
      </p:sp>
    </p:spTree>
    <p:extLst>
      <p:ext uri="{BB962C8B-B14F-4D97-AF65-F5344CB8AC3E}">
        <p14:creationId xmlns:p14="http://schemas.microsoft.com/office/powerpoint/2010/main" val="35687884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motivation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9423400" y="3298825"/>
            <a:ext cx="3327400" cy="3136900"/>
            <a:chOff x="0" y="0"/>
            <a:chExt cx="2096" cy="197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6"/>
              <a:ext cx="1824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96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90500" y="3225800"/>
            <a:ext cx="4699000" cy="3441700"/>
            <a:chOff x="0" y="0"/>
            <a:chExt cx="2960" cy="2168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6"/>
              <a:ext cx="2693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60" cy="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5384800" y="2489200"/>
            <a:ext cx="3454400" cy="4762500"/>
            <a:chOff x="0" y="0"/>
            <a:chExt cx="2176" cy="3000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2" t="36633" r="57341" b="21973"/>
            <a:stretch>
              <a:fillRect/>
            </a:stretch>
          </p:blipFill>
          <p:spPr bwMode="auto">
            <a:xfrm>
              <a:off x="136" y="136"/>
              <a:ext cx="1904" cy="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76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584200" y="6642100"/>
            <a:ext cx="393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James Thomson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10109200" y="64008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5143500" y="7213600"/>
            <a:ext cx="393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Ron Stewart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419100" y="8458200"/>
            <a:ext cx="1216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4800"/>
              </a:spcBef>
            </a:pPr>
            <a:r>
              <a:rPr lang="en-US" sz="260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Regenerative Biology Laboratory, Morgridge Institute for Research, Madison, WI</a:t>
            </a:r>
          </a:p>
        </p:txBody>
      </p:sp>
    </p:spTree>
    <p:extLst>
      <p:ext uri="{BB962C8B-B14F-4D97-AF65-F5344CB8AC3E}">
        <p14:creationId xmlns:p14="http://schemas.microsoft.com/office/powerpoint/2010/main" val="2543046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limb regeneration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3314700" y="9156700"/>
            <a:ext cx="637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David Gardiner - HHMI-UCI</a:t>
            </a:r>
          </a:p>
        </p:txBody>
      </p:sp>
      <p:pic>
        <p:nvPicPr>
          <p:cNvPr id="28675" name="Newt Limb Regeneration-4.mov" descr="/Users/cdewey/Dropbox/work/bmi776/website/lectures/rnaseq.ppt_media/Newt Limb Regeneration-4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4225"/>
            <a:ext cx="9486900" cy="711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7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8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6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What are the axolotl </a:t>
            </a:r>
            <a:r>
              <a:rPr lang="en-US">
                <a:solidFill>
                  <a:srgbClr val="D90B00"/>
                </a:solidFill>
              </a:rPr>
              <a:t>genes</a:t>
            </a:r>
            <a:r>
              <a:rPr lang="en-US"/>
              <a:t> that are responsible for this remarkable regenerative ability?</a:t>
            </a:r>
          </a:p>
          <a:p>
            <a:r>
              <a:rPr lang="en-US"/>
              <a:t>Can this knowledge improve our medical treatments of severe wounds and tissue regeneration?</a:t>
            </a:r>
          </a:p>
        </p:txBody>
      </p:sp>
    </p:spTree>
    <p:extLst>
      <p:ext uri="{BB962C8B-B14F-4D97-AF65-F5344CB8AC3E}">
        <p14:creationId xmlns:p14="http://schemas.microsoft.com/office/powerpoint/2010/main" val="11288445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background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4394200"/>
            <a:ext cx="11861800" cy="5118100"/>
          </a:xfrm>
          <a:ln/>
        </p:spPr>
        <p:txBody>
          <a:bodyPr numCol="2"/>
          <a:lstStyle/>
          <a:p>
            <a:r>
              <a:rPr lang="en-US" sz="2300" i="1" dirty="0" err="1"/>
              <a:t>Ambystoma</a:t>
            </a:r>
            <a:r>
              <a:rPr lang="en-US" sz="2300" i="1" dirty="0"/>
              <a:t> </a:t>
            </a:r>
            <a:r>
              <a:rPr lang="en-US" sz="2300" i="1" dirty="0" err="1"/>
              <a:t>mexicanum</a:t>
            </a:r>
            <a:endParaRPr lang="en-US" sz="2300" i="1" dirty="0"/>
          </a:p>
          <a:p>
            <a:pPr>
              <a:spcBef>
                <a:spcPts val="4413"/>
              </a:spcBef>
            </a:pPr>
            <a:r>
              <a:rPr lang="en-US" sz="2300" dirty="0"/>
              <a:t>Natural habitats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Lake </a:t>
            </a:r>
            <a:r>
              <a:rPr lang="en-US" sz="2300" dirty="0" err="1"/>
              <a:t>Xochimilco</a:t>
            </a:r>
            <a:r>
              <a:rPr lang="en-US" sz="2300" dirty="0"/>
              <a:t> (canals)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Lake </a:t>
            </a:r>
            <a:r>
              <a:rPr lang="en-US" sz="2300" dirty="0" err="1"/>
              <a:t>Chalco</a:t>
            </a:r>
            <a:r>
              <a:rPr lang="en-US" sz="2300" dirty="0"/>
              <a:t> (drained)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Endangered</a:t>
            </a:r>
          </a:p>
          <a:p>
            <a:pPr>
              <a:spcBef>
                <a:spcPts val="4413"/>
              </a:spcBef>
            </a:pPr>
            <a:r>
              <a:rPr lang="en-US" sz="2300" dirty="0"/>
              <a:t>Commonly sold as pets</a:t>
            </a:r>
          </a:p>
          <a:p>
            <a:pPr>
              <a:spcBef>
                <a:spcPts val="4413"/>
              </a:spcBef>
            </a:pPr>
            <a:r>
              <a:rPr lang="en-US" sz="2300" dirty="0" err="1"/>
              <a:t>Neotenous</a:t>
            </a:r>
            <a:endParaRPr lang="en-US" sz="2300" dirty="0"/>
          </a:p>
          <a:p>
            <a:pPr>
              <a:spcBef>
                <a:spcPts val="4413"/>
              </a:spcBef>
            </a:pPr>
            <a:r>
              <a:rPr lang="en-US" sz="2300" dirty="0"/>
              <a:t>Regenerative abilities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Limbs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Portions of Heart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Portions of Brain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Tail and spinal cord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146300"/>
            <a:ext cx="73580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444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Challenges with genomic studies of Axolotl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4864100" cy="6565900"/>
          </a:xfrm>
          <a:ln/>
        </p:spPr>
        <p:txBody>
          <a:bodyPr/>
          <a:lstStyle/>
          <a:p>
            <a:r>
              <a:rPr lang="en-US"/>
              <a:t>No genome sequence available</a:t>
            </a:r>
          </a:p>
          <a:p>
            <a:pPr marL="711200" lvl="1"/>
            <a:r>
              <a:rPr lang="en-US"/>
              <a:t>genome estimated to be 10x larger than that of human</a:t>
            </a:r>
          </a:p>
          <a:p>
            <a:r>
              <a:rPr lang="en-US"/>
              <a:t>Distantly related to other model organisms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320925"/>
            <a:ext cx="75819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4000500" y="6913563"/>
            <a:ext cx="2082800" cy="19351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3252788" y="8712200"/>
            <a:ext cx="1546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280 mya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rot="10800000">
            <a:off x="5511800" y="5180013"/>
            <a:ext cx="111125" cy="1050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4813300" y="4711700"/>
            <a:ext cx="1546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340 mya</a:t>
            </a: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10006013" y="9105900"/>
            <a:ext cx="271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Villiard et al. 2007</a:t>
            </a:r>
          </a:p>
        </p:txBody>
      </p:sp>
    </p:spTree>
    <p:extLst>
      <p:ext uri="{BB962C8B-B14F-4D97-AF65-F5344CB8AC3E}">
        <p14:creationId xmlns:p14="http://schemas.microsoft.com/office/powerpoint/2010/main" val="5830244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Prior gene expression studies in Axolotl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Microarrays</a:t>
            </a:r>
          </a:p>
          <a:p>
            <a:pPr marL="711200" lvl="1"/>
            <a:r>
              <a:rPr lang="en-US"/>
              <a:t>Exist, but not very complete</a:t>
            </a:r>
          </a:p>
          <a:p>
            <a:pPr marL="711200" lvl="1"/>
            <a:r>
              <a:rPr lang="en-US"/>
              <a:t>Limited amount of mRNA sequence data from Axolotl</a:t>
            </a:r>
          </a:p>
          <a:p>
            <a:pPr marL="711200" lvl="1"/>
            <a:r>
              <a:rPr lang="en-US"/>
              <a:t>No genome, so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use predicted gene sequences</a:t>
            </a:r>
          </a:p>
        </p:txBody>
      </p:sp>
    </p:spTree>
    <p:extLst>
      <p:ext uri="{BB962C8B-B14F-4D97-AF65-F5344CB8AC3E}">
        <p14:creationId xmlns:p14="http://schemas.microsoft.com/office/powerpoint/2010/main" val="56128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experimental setup</a:t>
            </a:r>
          </a:p>
        </p:txBody>
      </p:sp>
      <p:sp>
        <p:nvSpPr>
          <p:cNvPr id="76802" name="Rectangle 2"/>
          <p:cNvSpPr>
            <a:spLocks/>
          </p:cNvSpPr>
          <p:nvPr/>
        </p:nvSpPr>
        <p:spPr bwMode="auto">
          <a:xfrm>
            <a:off x="519113" y="2171700"/>
            <a:ext cx="6007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36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Samples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Stylopod (upper arm)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Zeugopod (lower arm) 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Autopod (hand) 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Digits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day blastema (5)</a:t>
            </a:r>
          </a:p>
          <a:p>
            <a:pPr algn="l"/>
            <a:endParaRPr lang="en-US" sz="360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4416" r="4642" b="3357"/>
          <a:stretch>
            <a:fillRect/>
          </a:stretch>
        </p:blipFill>
        <p:spPr bwMode="auto">
          <a:xfrm>
            <a:off x="6261100" y="2343150"/>
            <a:ext cx="60071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/>
          </p:cNvSpPr>
          <p:nvPr/>
        </p:nvSpPr>
        <p:spPr bwMode="auto">
          <a:xfrm>
            <a:off x="203200" y="6616700"/>
            <a:ext cx="6121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Comparative RNA-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seq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analysis in the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unsequenced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axolotl: The oncogene burst highlights early gene expression in the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blastema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R. Stewart, C.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Rascón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S. Tian, J.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Nie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C. Barry, L. Chu, R. Wagner, M.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Probasco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J. Bolin, N. Leng, S.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Sengupta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M.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Volkmer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B.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Habermann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E. Tanaka, J. Thomson, and C. Dewey</a:t>
            </a:r>
          </a:p>
          <a:p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PLoS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Computational Biology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 9(3): e1002936.  2013.</a:t>
            </a:r>
            <a:endParaRPr lang="en-US" sz="2300" i="1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60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Human-based analysis of axolotl transcription</a:t>
            </a:r>
          </a:p>
        </p:txBody>
      </p:sp>
      <p:sp>
        <p:nvSpPr>
          <p:cNvPr id="77826" name="Rectangle 2"/>
          <p:cNvSpPr>
            <a:spLocks/>
          </p:cNvSpPr>
          <p:nvPr/>
        </p:nvSpPr>
        <p:spPr bwMode="auto">
          <a:xfrm>
            <a:off x="10287000" y="37211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 transcript contigs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10466388" y="6273800"/>
            <a:ext cx="2082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Human transcripts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10769600" y="8318500"/>
            <a:ext cx="1485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Human genes</a:t>
            </a: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10186988" y="2057400"/>
            <a:ext cx="2654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 RNA-Seq reads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1587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1981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23749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3" name="Rectangle 9"/>
          <p:cNvSpPr>
            <a:spLocks/>
          </p:cNvSpPr>
          <p:nvPr/>
        </p:nvSpPr>
        <p:spPr bwMode="auto">
          <a:xfrm>
            <a:off x="27686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4" name="Rectangle 10"/>
          <p:cNvSpPr>
            <a:spLocks/>
          </p:cNvSpPr>
          <p:nvPr/>
        </p:nvSpPr>
        <p:spPr bwMode="auto">
          <a:xfrm>
            <a:off x="31623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5" name="Rectangle 11"/>
          <p:cNvSpPr>
            <a:spLocks/>
          </p:cNvSpPr>
          <p:nvPr/>
        </p:nvSpPr>
        <p:spPr bwMode="auto">
          <a:xfrm>
            <a:off x="35560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6" name="Rectangle 12"/>
          <p:cNvSpPr>
            <a:spLocks/>
          </p:cNvSpPr>
          <p:nvPr/>
        </p:nvSpPr>
        <p:spPr bwMode="auto">
          <a:xfrm>
            <a:off x="39497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7" name="Rectangle 13"/>
          <p:cNvSpPr>
            <a:spLocks/>
          </p:cNvSpPr>
          <p:nvPr/>
        </p:nvSpPr>
        <p:spPr bwMode="auto">
          <a:xfrm>
            <a:off x="43434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47371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51308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5524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5918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3119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3" name="Rectangle 19"/>
          <p:cNvSpPr>
            <a:spLocks/>
          </p:cNvSpPr>
          <p:nvPr/>
        </p:nvSpPr>
        <p:spPr bwMode="auto">
          <a:xfrm>
            <a:off x="67056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4" name="Rectangle 20"/>
          <p:cNvSpPr>
            <a:spLocks/>
          </p:cNvSpPr>
          <p:nvPr/>
        </p:nvSpPr>
        <p:spPr bwMode="auto">
          <a:xfrm>
            <a:off x="70993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5" name="Rectangle 21"/>
          <p:cNvSpPr>
            <a:spLocks/>
          </p:cNvSpPr>
          <p:nvPr/>
        </p:nvSpPr>
        <p:spPr bwMode="auto">
          <a:xfrm>
            <a:off x="74930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6" name="Rectangle 22"/>
          <p:cNvSpPr>
            <a:spLocks/>
          </p:cNvSpPr>
          <p:nvPr/>
        </p:nvSpPr>
        <p:spPr bwMode="auto">
          <a:xfrm>
            <a:off x="78867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7" name="Rectangle 23"/>
          <p:cNvSpPr>
            <a:spLocks/>
          </p:cNvSpPr>
          <p:nvPr/>
        </p:nvSpPr>
        <p:spPr bwMode="auto">
          <a:xfrm>
            <a:off x="82804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8" name="Rectangle 24"/>
          <p:cNvSpPr>
            <a:spLocks/>
          </p:cNvSpPr>
          <p:nvPr/>
        </p:nvSpPr>
        <p:spPr bwMode="auto">
          <a:xfrm>
            <a:off x="86741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9" name="Rectangle 25"/>
          <p:cNvSpPr>
            <a:spLocks/>
          </p:cNvSpPr>
          <p:nvPr/>
        </p:nvSpPr>
        <p:spPr bwMode="auto">
          <a:xfrm>
            <a:off x="90678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0" name="Rectangle 26"/>
          <p:cNvSpPr>
            <a:spLocks/>
          </p:cNvSpPr>
          <p:nvPr/>
        </p:nvSpPr>
        <p:spPr bwMode="auto">
          <a:xfrm>
            <a:off x="9461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1" name="Rectangle 27"/>
          <p:cNvSpPr>
            <a:spLocks/>
          </p:cNvSpPr>
          <p:nvPr/>
        </p:nvSpPr>
        <p:spPr bwMode="auto">
          <a:xfrm>
            <a:off x="9855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2" name="Rectangle 28"/>
          <p:cNvSpPr>
            <a:spLocks/>
          </p:cNvSpPr>
          <p:nvPr/>
        </p:nvSpPr>
        <p:spPr bwMode="auto">
          <a:xfrm>
            <a:off x="1447800" y="4546600"/>
            <a:ext cx="9271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3" name="Rectangle 29"/>
          <p:cNvSpPr>
            <a:spLocks/>
          </p:cNvSpPr>
          <p:nvPr/>
        </p:nvSpPr>
        <p:spPr bwMode="auto">
          <a:xfrm>
            <a:off x="25908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4" name="Rectangle 30"/>
          <p:cNvSpPr>
            <a:spLocks/>
          </p:cNvSpPr>
          <p:nvPr/>
        </p:nvSpPr>
        <p:spPr bwMode="auto">
          <a:xfrm>
            <a:off x="3403600" y="4546600"/>
            <a:ext cx="6096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5" name="Rectangle 31"/>
          <p:cNvSpPr>
            <a:spLocks/>
          </p:cNvSpPr>
          <p:nvPr/>
        </p:nvSpPr>
        <p:spPr bwMode="auto">
          <a:xfrm>
            <a:off x="4229100" y="4546600"/>
            <a:ext cx="15748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6" name="Rectangle 32"/>
          <p:cNvSpPr>
            <a:spLocks/>
          </p:cNvSpPr>
          <p:nvPr/>
        </p:nvSpPr>
        <p:spPr bwMode="auto">
          <a:xfrm>
            <a:off x="5969000" y="4546600"/>
            <a:ext cx="9271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7" name="Rectangle 33"/>
          <p:cNvSpPr>
            <a:spLocks/>
          </p:cNvSpPr>
          <p:nvPr/>
        </p:nvSpPr>
        <p:spPr bwMode="auto">
          <a:xfrm>
            <a:off x="71120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8" name="Rectangle 34"/>
          <p:cNvSpPr>
            <a:spLocks/>
          </p:cNvSpPr>
          <p:nvPr/>
        </p:nvSpPr>
        <p:spPr bwMode="auto">
          <a:xfrm>
            <a:off x="7874000" y="4546600"/>
            <a:ext cx="15748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9" name="Rectangle 35"/>
          <p:cNvSpPr>
            <a:spLocks/>
          </p:cNvSpPr>
          <p:nvPr/>
        </p:nvSpPr>
        <p:spPr bwMode="auto">
          <a:xfrm>
            <a:off x="96139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0" name="Rectangle 36"/>
          <p:cNvSpPr>
            <a:spLocks/>
          </p:cNvSpPr>
          <p:nvPr/>
        </p:nvSpPr>
        <p:spPr bwMode="auto">
          <a:xfrm>
            <a:off x="26797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1" name="Rectangle 37"/>
          <p:cNvSpPr>
            <a:spLocks/>
          </p:cNvSpPr>
          <p:nvPr/>
        </p:nvSpPr>
        <p:spPr bwMode="auto">
          <a:xfrm>
            <a:off x="73406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2" name="Rectangle 38"/>
          <p:cNvSpPr>
            <a:spLocks/>
          </p:cNvSpPr>
          <p:nvPr/>
        </p:nvSpPr>
        <p:spPr bwMode="auto">
          <a:xfrm>
            <a:off x="50038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3" name="Rectangle 39"/>
          <p:cNvSpPr>
            <a:spLocks/>
          </p:cNvSpPr>
          <p:nvPr/>
        </p:nvSpPr>
        <p:spPr bwMode="auto">
          <a:xfrm>
            <a:off x="17145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4" name="Rectangle 40"/>
          <p:cNvSpPr>
            <a:spLocks/>
          </p:cNvSpPr>
          <p:nvPr/>
        </p:nvSpPr>
        <p:spPr bwMode="auto">
          <a:xfrm>
            <a:off x="3213100" y="6997700"/>
            <a:ext cx="15748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5" name="Rectangle 41"/>
          <p:cNvSpPr>
            <a:spLocks/>
          </p:cNvSpPr>
          <p:nvPr/>
        </p:nvSpPr>
        <p:spPr bwMode="auto">
          <a:xfrm>
            <a:off x="49530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6" name="Rectangle 42"/>
          <p:cNvSpPr>
            <a:spLocks/>
          </p:cNvSpPr>
          <p:nvPr/>
        </p:nvSpPr>
        <p:spPr bwMode="auto">
          <a:xfrm>
            <a:off x="6451600" y="6997700"/>
            <a:ext cx="15748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7" name="Rectangle 43"/>
          <p:cNvSpPr>
            <a:spLocks/>
          </p:cNvSpPr>
          <p:nvPr/>
        </p:nvSpPr>
        <p:spPr bwMode="auto">
          <a:xfrm>
            <a:off x="81915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rot="10800000">
            <a:off x="1719263" y="2520950"/>
            <a:ext cx="1144587" cy="2011363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rot="10800000">
            <a:off x="1816100" y="2525713"/>
            <a:ext cx="4545013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rot="10800000" flipH="1">
            <a:off x="2078038" y="2520950"/>
            <a:ext cx="38100" cy="2011363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1" name="Line 47"/>
          <p:cNvSpPr>
            <a:spLocks noChangeShapeType="1"/>
          </p:cNvSpPr>
          <p:nvPr/>
        </p:nvSpPr>
        <p:spPr bwMode="auto">
          <a:xfrm rot="10800000" flipH="1">
            <a:off x="4776788" y="2525713"/>
            <a:ext cx="87312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2" name="Line 48"/>
          <p:cNvSpPr>
            <a:spLocks noChangeShapeType="1"/>
          </p:cNvSpPr>
          <p:nvPr/>
        </p:nvSpPr>
        <p:spPr bwMode="auto">
          <a:xfrm rot="10800000">
            <a:off x="5267325" y="2540000"/>
            <a:ext cx="3343275" cy="1976438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 rot="10800000" flipH="1">
            <a:off x="2160588" y="2540000"/>
            <a:ext cx="3500437" cy="1970088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4" name="Line 50"/>
          <p:cNvSpPr>
            <a:spLocks noChangeShapeType="1"/>
          </p:cNvSpPr>
          <p:nvPr/>
        </p:nvSpPr>
        <p:spPr bwMode="auto">
          <a:xfrm rot="10800000">
            <a:off x="6473825" y="2538413"/>
            <a:ext cx="2263775" cy="19716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 rot="10800000" flipH="1">
            <a:off x="6743700" y="25130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 rot="10800000" flipH="1">
            <a:off x="5165725" y="2525713"/>
            <a:ext cx="2070100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7" name="Line 53"/>
          <p:cNvSpPr>
            <a:spLocks noChangeShapeType="1"/>
          </p:cNvSpPr>
          <p:nvPr/>
        </p:nvSpPr>
        <p:spPr bwMode="auto">
          <a:xfrm rot="10800000" flipH="1">
            <a:off x="75438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 rot="10800000" flipH="1">
            <a:off x="79502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9" name="Line 55"/>
          <p:cNvSpPr>
            <a:spLocks noChangeShapeType="1"/>
          </p:cNvSpPr>
          <p:nvPr/>
        </p:nvSpPr>
        <p:spPr bwMode="auto">
          <a:xfrm rot="10800000" flipH="1">
            <a:off x="7310438" y="2525713"/>
            <a:ext cx="1131887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0" name="Line 56"/>
          <p:cNvSpPr>
            <a:spLocks noChangeShapeType="1"/>
          </p:cNvSpPr>
          <p:nvPr/>
        </p:nvSpPr>
        <p:spPr bwMode="auto">
          <a:xfrm rot="10800000">
            <a:off x="2498725" y="2513013"/>
            <a:ext cx="1320800" cy="19970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 rot="10800000" flipH="1">
            <a:off x="28194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 rot="10800000">
            <a:off x="3298825" y="2525713"/>
            <a:ext cx="3316288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3" name="Line 59"/>
          <p:cNvSpPr>
            <a:spLocks noChangeShapeType="1"/>
          </p:cNvSpPr>
          <p:nvPr/>
        </p:nvSpPr>
        <p:spPr bwMode="auto">
          <a:xfrm rot="10800000">
            <a:off x="3705225" y="2527300"/>
            <a:ext cx="1946275" cy="199707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 rot="10800000" flipH="1">
            <a:off x="7564438" y="2514600"/>
            <a:ext cx="2427287" cy="1995488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 rot="10800000" flipH="1">
            <a:off x="8783638" y="2514600"/>
            <a:ext cx="827087" cy="2001838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6" name="Line 62"/>
          <p:cNvSpPr>
            <a:spLocks noChangeShapeType="1"/>
          </p:cNvSpPr>
          <p:nvPr/>
        </p:nvSpPr>
        <p:spPr bwMode="auto">
          <a:xfrm rot="10800000">
            <a:off x="9204325" y="2513013"/>
            <a:ext cx="758825" cy="200342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7" name="Line 63"/>
          <p:cNvSpPr>
            <a:spLocks noChangeShapeType="1"/>
          </p:cNvSpPr>
          <p:nvPr/>
        </p:nvSpPr>
        <p:spPr bwMode="auto">
          <a:xfrm rot="10800000" flipH="1">
            <a:off x="43942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8" name="Line 64"/>
          <p:cNvSpPr>
            <a:spLocks noChangeShapeType="1"/>
          </p:cNvSpPr>
          <p:nvPr/>
        </p:nvSpPr>
        <p:spPr bwMode="auto">
          <a:xfrm rot="10800000" flipH="1">
            <a:off x="2960688" y="2513013"/>
            <a:ext cx="5875337" cy="19970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9" name="Line 65"/>
          <p:cNvSpPr>
            <a:spLocks noChangeShapeType="1"/>
          </p:cNvSpPr>
          <p:nvPr/>
        </p:nvSpPr>
        <p:spPr bwMode="auto">
          <a:xfrm rot="10800000">
            <a:off x="1954213" y="4673600"/>
            <a:ext cx="1985962" cy="2273300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0" name="Line 66"/>
          <p:cNvSpPr>
            <a:spLocks noChangeShapeType="1"/>
          </p:cNvSpPr>
          <p:nvPr/>
        </p:nvSpPr>
        <p:spPr bwMode="auto">
          <a:xfrm rot="10800000" flipH="1">
            <a:off x="5703888" y="2500313"/>
            <a:ext cx="33337" cy="20240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1" name="Line 67"/>
          <p:cNvSpPr>
            <a:spLocks noChangeShapeType="1"/>
          </p:cNvSpPr>
          <p:nvPr/>
        </p:nvSpPr>
        <p:spPr bwMode="auto">
          <a:xfrm rot="10800000">
            <a:off x="5003800" y="4621213"/>
            <a:ext cx="3890963" cy="23399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2" name="Line 68"/>
          <p:cNvSpPr>
            <a:spLocks noChangeShapeType="1"/>
          </p:cNvSpPr>
          <p:nvPr/>
        </p:nvSpPr>
        <p:spPr bwMode="auto">
          <a:xfrm rot="10800000" flipH="1">
            <a:off x="5659438" y="4651375"/>
            <a:ext cx="1778000" cy="23018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3" name="Line 69"/>
          <p:cNvSpPr>
            <a:spLocks noChangeShapeType="1"/>
          </p:cNvSpPr>
          <p:nvPr/>
        </p:nvSpPr>
        <p:spPr bwMode="auto">
          <a:xfrm rot="10800000">
            <a:off x="3759200" y="4648200"/>
            <a:ext cx="1511300" cy="23272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4" name="Line 70"/>
          <p:cNvSpPr>
            <a:spLocks noChangeShapeType="1"/>
          </p:cNvSpPr>
          <p:nvPr/>
        </p:nvSpPr>
        <p:spPr bwMode="auto">
          <a:xfrm rot="10800000" flipH="1">
            <a:off x="2571750" y="4645025"/>
            <a:ext cx="328613" cy="2324100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5" name="Line 71"/>
          <p:cNvSpPr>
            <a:spLocks noChangeShapeType="1"/>
          </p:cNvSpPr>
          <p:nvPr/>
        </p:nvSpPr>
        <p:spPr bwMode="auto">
          <a:xfrm rot="10800000" flipH="1">
            <a:off x="7415213" y="4648200"/>
            <a:ext cx="762000" cy="232092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6" name="Line 72"/>
          <p:cNvSpPr>
            <a:spLocks noChangeShapeType="1"/>
          </p:cNvSpPr>
          <p:nvPr/>
        </p:nvSpPr>
        <p:spPr bwMode="auto">
          <a:xfrm rot="10800000" flipH="1">
            <a:off x="7654925" y="4635500"/>
            <a:ext cx="2263775" cy="2325688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7" name="Line 73"/>
          <p:cNvSpPr>
            <a:spLocks noChangeShapeType="1"/>
          </p:cNvSpPr>
          <p:nvPr/>
        </p:nvSpPr>
        <p:spPr bwMode="auto">
          <a:xfrm rot="10800000" flipH="1">
            <a:off x="4202113" y="4659313"/>
            <a:ext cx="588962" cy="23018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8" name="Line 74"/>
          <p:cNvSpPr>
            <a:spLocks noChangeShapeType="1"/>
          </p:cNvSpPr>
          <p:nvPr/>
        </p:nvSpPr>
        <p:spPr bwMode="auto">
          <a:xfrm rot="10800000">
            <a:off x="2616200" y="7096125"/>
            <a:ext cx="957263" cy="193516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9" name="Line 75"/>
          <p:cNvSpPr>
            <a:spLocks noChangeShapeType="1"/>
          </p:cNvSpPr>
          <p:nvPr/>
        </p:nvSpPr>
        <p:spPr bwMode="auto">
          <a:xfrm rot="10800000" flipH="1">
            <a:off x="3790950" y="7080250"/>
            <a:ext cx="260350" cy="1958975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0" name="Line 76"/>
          <p:cNvSpPr>
            <a:spLocks noChangeShapeType="1"/>
          </p:cNvSpPr>
          <p:nvPr/>
        </p:nvSpPr>
        <p:spPr bwMode="auto">
          <a:xfrm rot="10800000">
            <a:off x="5607050" y="7099300"/>
            <a:ext cx="157163" cy="1962150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1" name="Line 77"/>
          <p:cNvSpPr>
            <a:spLocks noChangeShapeType="1"/>
          </p:cNvSpPr>
          <p:nvPr/>
        </p:nvSpPr>
        <p:spPr bwMode="auto">
          <a:xfrm rot="10800000" flipH="1">
            <a:off x="5891213" y="7073900"/>
            <a:ext cx="1352550" cy="197326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2" name="Line 78"/>
          <p:cNvSpPr>
            <a:spLocks noChangeShapeType="1"/>
          </p:cNvSpPr>
          <p:nvPr/>
        </p:nvSpPr>
        <p:spPr bwMode="auto">
          <a:xfrm rot="10800000" flipH="1">
            <a:off x="8162925" y="7073900"/>
            <a:ext cx="720725" cy="197961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3" name="Rectangle 79"/>
          <p:cNvSpPr>
            <a:spLocks/>
          </p:cNvSpPr>
          <p:nvPr/>
        </p:nvSpPr>
        <p:spPr bwMode="auto">
          <a:xfrm>
            <a:off x="-23813" y="2882900"/>
            <a:ext cx="19542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Bowtie/</a:t>
            </a:r>
          </a:p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RSEM</a:t>
            </a:r>
          </a:p>
        </p:txBody>
      </p:sp>
      <p:sp>
        <p:nvSpPr>
          <p:cNvPr id="77904" name="Rectangle 80"/>
          <p:cNvSpPr>
            <a:spLocks/>
          </p:cNvSpPr>
          <p:nvPr/>
        </p:nvSpPr>
        <p:spPr bwMode="auto">
          <a:xfrm>
            <a:off x="-25400" y="5537200"/>
            <a:ext cx="195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36256862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Subtitl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2060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15247</TotalTime>
  <Pages>0</Pages>
  <Words>469</Words>
  <Characters>0</Characters>
  <Application>Microsoft Macintosh PowerPoint</Application>
  <PresentationFormat>Custom</PresentationFormat>
  <Lines>0</Lines>
  <Paragraphs>71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Arial</vt:lpstr>
      <vt:lpstr>Helvetica</vt:lpstr>
      <vt:lpstr>Helvetica Neue</vt:lpstr>
      <vt:lpstr>Helvetica Neue Light</vt:lpstr>
      <vt:lpstr>Lucida Grande</vt:lpstr>
      <vt:lpstr>Title &amp; Bullets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Photo - 2 Up Landscape</vt:lpstr>
      <vt:lpstr>Title &amp; Bullets - 2 Column</vt:lpstr>
      <vt:lpstr>Blank</vt:lpstr>
      <vt:lpstr>Photo - Vertical</vt:lpstr>
      <vt:lpstr>Photo - Horizontal</vt:lpstr>
      <vt:lpstr>Title - Center</vt:lpstr>
      <vt:lpstr>Photo - 4 Up</vt:lpstr>
      <vt:lpstr>Title &amp; Subtitle</vt:lpstr>
      <vt:lpstr>Comparative RNA-seq for analysis of regeneration in axolotl</vt:lpstr>
      <vt:lpstr>Some motivation</vt:lpstr>
      <vt:lpstr>Axolotl limb regeneration</vt:lpstr>
      <vt:lpstr>Goals</vt:lpstr>
      <vt:lpstr>Axolotl background</vt:lpstr>
      <vt:lpstr>Challenges with genomic studies of Axolotl</vt:lpstr>
      <vt:lpstr>Prior gene expression studies in Axolotl</vt:lpstr>
      <vt:lpstr>Axolotl experimental setup</vt:lpstr>
      <vt:lpstr>Human-based analysis of axolotl transcription</vt:lpstr>
      <vt:lpstr>The oncogene burst</vt:lpstr>
      <vt:lpstr>Regeneration as controlled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transcriptomes with RNA-Seq</dc:title>
  <dc:subject/>
  <dc:creator/>
  <cp:keywords/>
  <dc:description/>
  <cp:lastModifiedBy>Colin Dewey</cp:lastModifiedBy>
  <cp:revision>79</cp:revision>
  <cp:lastPrinted>2019-02-12T17:37:07Z</cp:lastPrinted>
  <dcterms:modified xsi:type="dcterms:W3CDTF">2019-02-21T18:33:46Z</dcterms:modified>
</cp:coreProperties>
</file>