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Image"/>
          <p:cNvSpPr/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Image"/>
          <p:cNvSpPr/>
          <p:nvPr>
            <p:ph type="pic" sz="quarter" idx="13"/>
          </p:nvPr>
        </p:nvSpPr>
        <p:spPr>
          <a:xfrm>
            <a:off x="6667500" y="1803400"/>
            <a:ext cx="58166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6" name="Image"/>
          <p:cNvSpPr/>
          <p:nvPr>
            <p:ph type="pic" sz="quarter" idx="14"/>
          </p:nvPr>
        </p:nvSpPr>
        <p:spPr>
          <a:xfrm>
            <a:off x="520700" y="1803400"/>
            <a:ext cx="58039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Image"/>
          <p:cNvSpPr/>
          <p:nvPr>
            <p:ph type="pic" sz="quarter" idx="13"/>
          </p:nvPr>
        </p:nvSpPr>
        <p:spPr>
          <a:xfrm>
            <a:off x="520700" y="1778000"/>
            <a:ext cx="37592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7" name="Image"/>
          <p:cNvSpPr/>
          <p:nvPr>
            <p:ph type="pic" sz="half" idx="14"/>
          </p:nvPr>
        </p:nvSpPr>
        <p:spPr>
          <a:xfrm>
            <a:off x="4622800" y="1778000"/>
            <a:ext cx="78867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Image"/>
          <p:cNvSpPr/>
          <p:nvPr>
            <p:ph type="pic" sz="half" idx="13"/>
          </p:nvPr>
        </p:nvSpPr>
        <p:spPr>
          <a:xfrm>
            <a:off x="469900" y="457200"/>
            <a:ext cx="5842000" cy="8064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8" name="Image"/>
          <p:cNvSpPr/>
          <p:nvPr>
            <p:ph type="pic" sz="half" idx="14"/>
          </p:nvPr>
        </p:nvSpPr>
        <p:spPr>
          <a:xfrm>
            <a:off x="6654800" y="508000"/>
            <a:ext cx="5829300" cy="8013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Line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Image"/>
          <p:cNvSpPr/>
          <p:nvPr>
            <p:ph type="pic" sz="quarter" idx="13"/>
          </p:nvPr>
        </p:nvSpPr>
        <p:spPr>
          <a:xfrm>
            <a:off x="5080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0" name="Image"/>
          <p:cNvSpPr/>
          <p:nvPr>
            <p:ph type="pic" sz="quarter" idx="14"/>
          </p:nvPr>
        </p:nvSpPr>
        <p:spPr>
          <a:xfrm>
            <a:off x="8724900" y="1778000"/>
            <a:ext cx="37592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1" name="Image"/>
          <p:cNvSpPr/>
          <p:nvPr>
            <p:ph type="pic" sz="quarter" idx="15"/>
          </p:nvPr>
        </p:nvSpPr>
        <p:spPr>
          <a:xfrm>
            <a:off x="46228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2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/>
          <p:nvPr>
            <p:ph type="pic" idx="13"/>
          </p:nvPr>
        </p:nvSpPr>
        <p:spPr>
          <a:xfrm>
            <a:off x="533400" y="508000"/>
            <a:ext cx="119380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Line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Image"/>
          <p:cNvSpPr/>
          <p:nvPr>
            <p:ph type="pic" sz="half" idx="13"/>
          </p:nvPr>
        </p:nvSpPr>
        <p:spPr>
          <a:xfrm>
            <a:off x="508000" y="520700"/>
            <a:ext cx="58166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2" name="Image"/>
          <p:cNvSpPr/>
          <p:nvPr>
            <p:ph type="pic" sz="quarter" idx="14"/>
          </p:nvPr>
        </p:nvSpPr>
        <p:spPr>
          <a:xfrm>
            <a:off x="6667500" y="520700"/>
            <a:ext cx="5816600" cy="3810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3" name="Image"/>
          <p:cNvSpPr/>
          <p:nvPr>
            <p:ph type="pic" sz="quarter" idx="15"/>
          </p:nvPr>
        </p:nvSpPr>
        <p:spPr>
          <a:xfrm>
            <a:off x="6667500" y="4660900"/>
            <a:ext cx="5816600" cy="3822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e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3" name="Line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Line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mage"/>
          <p:cNvSpPr/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6" name="Image"/>
          <p:cNvSpPr/>
          <p:nvPr>
            <p:ph type="pic" sz="quarter" idx="14"/>
          </p:nvPr>
        </p:nvSpPr>
        <p:spPr>
          <a:xfrm>
            <a:off x="9220200" y="3289300"/>
            <a:ext cx="3276600" cy="24384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7" name="Image"/>
          <p:cNvSpPr/>
          <p:nvPr>
            <p:ph type="pic" sz="quarter" idx="15"/>
          </p:nvPr>
        </p:nvSpPr>
        <p:spPr>
          <a:xfrm>
            <a:off x="9220200" y="60198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8" name="Image"/>
          <p:cNvSpPr/>
          <p:nvPr>
            <p:ph type="pic" sz="quarter" idx="16"/>
          </p:nvPr>
        </p:nvSpPr>
        <p:spPr>
          <a:xfrm>
            <a:off x="9220200" y="5080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9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7" name="Body Level One…"/>
          <p:cNvSpPr txBox="1"/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  <a:defRPr>
                <a:solidFill>
                  <a:srgbClr val="747474"/>
                </a:solidFill>
              </a:defRPr>
            </a:lvl1pPr>
            <a:lvl2pPr>
              <a:spcBef>
                <a:spcPts val="72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72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7200"/>
              </a:spcBef>
              <a:defRPr>
                <a:solidFill>
                  <a:srgbClr val="747474"/>
                </a:solidFill>
              </a:defRPr>
            </a:lvl4pPr>
            <a:lvl5pPr>
              <a:spcBef>
                <a:spcPts val="7200"/>
              </a:spcBef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Image"/>
          <p:cNvSpPr/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Image"/>
          <p:cNvSpPr/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266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11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155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600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044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489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933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378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3822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iostat.wisc.edu/bmi776/" TargetMode="External"/><Relationship Id="rId3" Type="http://schemas.openxmlformats.org/officeDocument/2006/relationships/hyperlink" Target="mailto:cdewey@biostat.wisc.edu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Inference of alternative splicing from RNA-Seq data with probabilistic splice graph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Inference of alternative splicing from RNA-Seq data with probabilistic splice graphs</a:t>
            </a:r>
          </a:p>
        </p:txBody>
      </p:sp>
      <p:sp>
        <p:nvSpPr>
          <p:cNvPr id="235" name="BMI/CS 776…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BMI/CS 776</a:t>
            </a:r>
          </a:p>
          <a:p>
            <a:pPr algn="ctr"/>
            <a:r>
              <a:rPr u="sng">
                <a:hlinkClick r:id="rId2" invalidUrl="" action="" tgtFrame="" tooltip="" history="1" highlightClick="0" endSnd="0"/>
              </a:rPr>
              <a:t>www.biostat.wisc.edu/bmi776/</a:t>
            </a:r>
          </a:p>
          <a:p>
            <a:pPr algn="ctr"/>
            <a:r>
              <a:t>Spring 2019</a:t>
            </a:r>
          </a:p>
          <a:p>
            <a:pPr algn="ctr"/>
            <a:r>
              <a:t>Colin Dewey</a:t>
            </a:r>
          </a:p>
          <a:p>
            <a:pPr algn="ctr"/>
            <a:r>
              <a:rPr u="sng">
                <a:hlinkClick r:id="rId3" invalidUrl="" action="" tgtFrame="" tooltip="" history="1" highlightClick="0" endSnd="0"/>
              </a:rPr>
              <a:t>cdewey@biostat.wisc.edu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plice Graphs with EST and RNA-Seq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Splice Graphs with EST and RNA-Seq data</a:t>
            </a:r>
          </a:p>
        </p:txBody>
      </p:sp>
      <p:sp>
        <p:nvSpPr>
          <p:cNvPr id="301" name="Xing et al. 200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7215" indent="-287215">
              <a:defRPr sz="2800"/>
            </a:pPr>
            <a:r>
              <a:t>Xing et al. 2006</a:t>
            </a:r>
          </a:p>
          <a:p>
            <a:pPr lvl="1" marL="731715" indent="-287215">
              <a:defRPr sz="2800"/>
            </a:pPr>
            <a:r>
              <a:t>EM algorithm for estimating abundances of </a:t>
            </a:r>
            <a:r>
              <a:rPr>
                <a:solidFill>
                  <a:srgbClr val="E32400"/>
                </a:solidFill>
              </a:rPr>
              <a:t>all possible isoforms</a:t>
            </a:r>
            <a:r>
              <a:t> given splice graph and EST data</a:t>
            </a:r>
          </a:p>
          <a:p>
            <a:pPr marL="287215" indent="-287215">
              <a:defRPr sz="2800"/>
            </a:pPr>
            <a:r>
              <a:t>Montgomery et al. 2010, Singh et al. 2011</a:t>
            </a:r>
          </a:p>
          <a:p>
            <a:pPr lvl="1" marL="731715" indent="-287215">
              <a:defRPr sz="2800"/>
            </a:pPr>
            <a:r>
              <a:t>Graph </a:t>
            </a:r>
            <a:r>
              <a:rPr>
                <a:solidFill>
                  <a:srgbClr val="E32400"/>
                </a:solidFill>
              </a:rPr>
              <a:t>flow-based</a:t>
            </a:r>
            <a:r>
              <a:t> methods for quantification/differential splicing given RNA-Seq data</a:t>
            </a:r>
          </a:p>
          <a:p>
            <a:pPr marL="287215" indent="-287215">
              <a:defRPr sz="2800"/>
            </a:pPr>
            <a:r>
              <a:t>Rogers et al. 2012</a:t>
            </a:r>
          </a:p>
          <a:p>
            <a:pPr lvl="1" marL="731715" indent="-287215">
              <a:defRPr sz="2800"/>
            </a:pPr>
            <a:r>
              <a:t>SpliceGrapher: construct splice graph </a:t>
            </a:r>
            <a:r>
              <a:rPr>
                <a:solidFill>
                  <a:srgbClr val="E32400"/>
                </a:solidFill>
              </a:rPr>
              <a:t>structure</a:t>
            </a:r>
            <a:r>
              <a:t> given RNA-Seq data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robabilistic Splice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rPr b="0" i="1"/>
              <a:t>Probabilistic</a:t>
            </a:r>
            <a:r>
              <a:t>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Splice Graphs</a:t>
            </a:r>
          </a:p>
        </p:txBody>
      </p:sp>
      <p:sp>
        <p:nvSpPr>
          <p:cNvPr id="304" name="Jenkins et al. 2006…"/>
          <p:cNvSpPr txBox="1"/>
          <p:nvPr>
            <p:ph type="body" sz="half" idx="1"/>
          </p:nvPr>
        </p:nvSpPr>
        <p:spPr>
          <a:xfrm>
            <a:off x="584200" y="2247900"/>
            <a:ext cx="11836400" cy="3238500"/>
          </a:xfrm>
          <a:prstGeom prst="rect">
            <a:avLst/>
          </a:prstGeom>
        </p:spPr>
        <p:txBody>
          <a:bodyPr/>
          <a:lstStyle/>
          <a:p>
            <a:pPr marL="307730" indent="-307730">
              <a:defRPr sz="3000"/>
            </a:pPr>
            <a:r>
              <a:t>Jenkins et al. 2006</a:t>
            </a:r>
          </a:p>
          <a:p>
            <a:pPr marL="307730" indent="-307730">
              <a:defRPr sz="3000"/>
            </a:pPr>
            <a:r>
              <a:t>Compact </a:t>
            </a:r>
            <a:r>
              <a:rPr b="1"/>
              <a:t>probabilistic model</a:t>
            </a:r>
            <a:r>
              <a:t> representing isoform frequencies in terms of frequencies of individual splice events</a:t>
            </a:r>
          </a:p>
          <a:p>
            <a:pPr marL="307730" indent="-307730">
              <a:defRPr sz="3000"/>
            </a:pPr>
            <a:r>
              <a:t>Originally used by Jenkins et al. for EST analysis</a:t>
            </a:r>
          </a:p>
        </p:txBody>
      </p:sp>
      <p:pic>
        <p:nvPicPr>
          <p:cNvPr id="305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4380" t="3532" r="6245" b="72010"/>
          <a:stretch>
            <a:fillRect/>
          </a:stretch>
        </p:blipFill>
        <p:spPr>
          <a:xfrm>
            <a:off x="711200" y="5943600"/>
            <a:ext cx="53975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4380" t="30434" r="6245" b="28804"/>
          <a:stretch>
            <a:fillRect/>
          </a:stretch>
        </p:blipFill>
        <p:spPr>
          <a:xfrm>
            <a:off x="6642100" y="6286500"/>
            <a:ext cx="53975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1205" t="79619" r="3070" b="4076"/>
          <a:stretch>
            <a:fillRect/>
          </a:stretch>
        </p:blipFill>
        <p:spPr>
          <a:xfrm>
            <a:off x="495300" y="7683500"/>
            <a:ext cx="58293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0.2"/>
          <p:cNvSpPr txBox="1"/>
          <p:nvPr/>
        </p:nvSpPr>
        <p:spPr>
          <a:xfrm>
            <a:off x="757243" y="8279856"/>
            <a:ext cx="69685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0.2</a:t>
            </a:r>
          </a:p>
        </p:txBody>
      </p:sp>
      <p:sp>
        <p:nvSpPr>
          <p:cNvPr id="309" name="0.8"/>
          <p:cNvSpPr txBox="1"/>
          <p:nvPr/>
        </p:nvSpPr>
        <p:spPr>
          <a:xfrm>
            <a:off x="393699" y="7225756"/>
            <a:ext cx="69685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0.8</a:t>
            </a:r>
          </a:p>
        </p:txBody>
      </p:sp>
      <p:sp>
        <p:nvSpPr>
          <p:cNvPr id="310" name="0.6"/>
          <p:cNvSpPr txBox="1"/>
          <p:nvPr/>
        </p:nvSpPr>
        <p:spPr>
          <a:xfrm>
            <a:off x="4356099" y="7962356"/>
            <a:ext cx="69685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0.6</a:t>
            </a:r>
          </a:p>
        </p:txBody>
      </p:sp>
      <p:sp>
        <p:nvSpPr>
          <p:cNvPr id="311" name="0.4"/>
          <p:cNvSpPr txBox="1"/>
          <p:nvPr/>
        </p:nvSpPr>
        <p:spPr>
          <a:xfrm>
            <a:off x="4622799" y="7251156"/>
            <a:ext cx="69685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0.4</a:t>
            </a:r>
          </a:p>
        </p:txBody>
      </p:sp>
      <p:sp>
        <p:nvSpPr>
          <p:cNvPr id="312" name="0.32"/>
          <p:cNvSpPr txBox="1"/>
          <p:nvPr/>
        </p:nvSpPr>
        <p:spPr>
          <a:xfrm>
            <a:off x="11923090" y="6209756"/>
            <a:ext cx="92986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0.32</a:t>
            </a:r>
          </a:p>
        </p:txBody>
      </p:sp>
      <p:sp>
        <p:nvSpPr>
          <p:cNvPr id="313" name="0.48"/>
          <p:cNvSpPr txBox="1"/>
          <p:nvPr/>
        </p:nvSpPr>
        <p:spPr>
          <a:xfrm>
            <a:off x="11923090" y="6717756"/>
            <a:ext cx="92986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0.48</a:t>
            </a:r>
          </a:p>
        </p:txBody>
      </p:sp>
      <p:sp>
        <p:nvSpPr>
          <p:cNvPr id="314" name="0.08"/>
          <p:cNvSpPr txBox="1"/>
          <p:nvPr/>
        </p:nvSpPr>
        <p:spPr>
          <a:xfrm>
            <a:off x="11923090" y="7225756"/>
            <a:ext cx="92986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0.08</a:t>
            </a:r>
          </a:p>
        </p:txBody>
      </p:sp>
      <p:sp>
        <p:nvSpPr>
          <p:cNvPr id="315" name="0.12"/>
          <p:cNvSpPr txBox="1"/>
          <p:nvPr/>
        </p:nvSpPr>
        <p:spPr>
          <a:xfrm>
            <a:off x="11923090" y="7733756"/>
            <a:ext cx="92986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0.12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robabilistic Splice Graph Complex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Probabilistic Splice Graph Complexity</a:t>
            </a:r>
          </a:p>
        </p:txBody>
      </p:sp>
      <p:pic>
        <p:nvPicPr>
          <p:cNvPr id="318" name="splice_graph_example.pdf" descr="splice_graph_example.pdf"/>
          <p:cNvPicPr>
            <a:picLocks noChangeAspect="1"/>
          </p:cNvPicPr>
          <p:nvPr/>
        </p:nvPicPr>
        <p:blipFill>
          <a:blip r:embed="rId2">
            <a:extLst/>
          </a:blip>
          <a:srcRect l="6564" t="1326" r="1956" b="829"/>
          <a:stretch>
            <a:fillRect/>
          </a:stretch>
        </p:blipFill>
        <p:spPr>
          <a:xfrm>
            <a:off x="749300" y="2146300"/>
            <a:ext cx="8140700" cy="74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known isoforms"/>
          <p:cNvSpPr txBox="1"/>
          <p:nvPr/>
        </p:nvSpPr>
        <p:spPr>
          <a:xfrm>
            <a:off x="9327482" y="2298700"/>
            <a:ext cx="311150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3900"/>
            </a:lvl1pPr>
          </a:lstStyle>
          <a:p>
            <a:pPr/>
            <a:r>
              <a:t>known isoforms</a:t>
            </a:r>
          </a:p>
        </p:txBody>
      </p:sp>
      <p:sp>
        <p:nvSpPr>
          <p:cNvPr id="320" name="“line graph”"/>
          <p:cNvSpPr txBox="1"/>
          <p:nvPr/>
        </p:nvSpPr>
        <p:spPr>
          <a:xfrm>
            <a:off x="9597224" y="3898900"/>
            <a:ext cx="256356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900"/>
            </a:lvl1pPr>
          </a:lstStyle>
          <a:p>
            <a:pPr/>
            <a:r>
              <a:t>“line graph”</a:t>
            </a:r>
          </a:p>
        </p:txBody>
      </p:sp>
      <p:sp>
        <p:nvSpPr>
          <p:cNvPr id="321" name="“exon graph”"/>
          <p:cNvSpPr txBox="1"/>
          <p:nvPr/>
        </p:nvSpPr>
        <p:spPr>
          <a:xfrm>
            <a:off x="9428620" y="4902200"/>
            <a:ext cx="289392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900"/>
            </a:lvl1pPr>
          </a:lstStyle>
          <a:p>
            <a:pPr/>
            <a:r>
              <a:t>“exon graph”</a:t>
            </a:r>
          </a:p>
        </p:txBody>
      </p:sp>
      <p:sp>
        <p:nvSpPr>
          <p:cNvPr id="322" name="“unfactorized graph”"/>
          <p:cNvSpPr txBox="1"/>
          <p:nvPr/>
        </p:nvSpPr>
        <p:spPr>
          <a:xfrm>
            <a:off x="8748400" y="7912100"/>
            <a:ext cx="425450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3900"/>
            </a:lvl1pPr>
          </a:lstStyle>
          <a:p>
            <a:pPr/>
            <a:r>
              <a:t>“unfactorized graph”</a:t>
            </a:r>
          </a:p>
        </p:txBody>
      </p:sp>
      <p:sp>
        <p:nvSpPr>
          <p:cNvPr id="323" name="“higher-order exon graph”"/>
          <p:cNvSpPr txBox="1"/>
          <p:nvPr/>
        </p:nvSpPr>
        <p:spPr>
          <a:xfrm>
            <a:off x="9156700" y="5905500"/>
            <a:ext cx="34290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3900"/>
            </a:lvl1pPr>
          </a:lstStyle>
          <a:p>
            <a:pPr/>
            <a:r>
              <a:t>“higher-order exon graph”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dvantages of PS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Advantages of PSGs</a:t>
            </a:r>
          </a:p>
        </p:txBody>
      </p:sp>
      <p:sp>
        <p:nvSpPr>
          <p:cNvPr id="326" name="Compact description of the possible isoforms of a ge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7730" indent="-307730">
              <a:defRPr sz="3000"/>
            </a:pPr>
            <a:r>
              <a:rPr>
                <a:solidFill>
                  <a:srgbClr val="E32400"/>
                </a:solidFill>
              </a:rPr>
              <a:t>Compact</a:t>
            </a:r>
            <a:r>
              <a:t> description of the possible isoforms of a gene</a:t>
            </a:r>
          </a:p>
          <a:p>
            <a:pPr lvl="1" marL="752230" indent="-307730">
              <a:defRPr sz="3000"/>
            </a:pPr>
            <a:r>
              <a:t>Models the frequencies of potentially exponentially many isoforms with a </a:t>
            </a:r>
            <a:r>
              <a:rPr>
                <a:solidFill>
                  <a:srgbClr val="0061FF"/>
                </a:solidFill>
              </a:rPr>
              <a:t>polynomial</a:t>
            </a:r>
            <a:r>
              <a:t> number of parameters</a:t>
            </a:r>
          </a:p>
          <a:p>
            <a:pPr lvl="1" marL="752230" indent="-307730">
              <a:defRPr sz="3000"/>
            </a:pPr>
            <a:r>
              <a:t>Models </a:t>
            </a:r>
            <a:r>
              <a:rPr>
                <a:solidFill>
                  <a:srgbClr val="0061FF"/>
                </a:solidFill>
              </a:rPr>
              <a:t>dependence or independence</a:t>
            </a:r>
            <a:r>
              <a:t> of splice events</a:t>
            </a:r>
          </a:p>
          <a:p>
            <a:pPr marL="307730" indent="-307730">
              <a:defRPr sz="3000"/>
            </a:pPr>
            <a:r>
              <a:t>The parameters of a PSG are more often </a:t>
            </a:r>
            <a:r>
              <a:rPr>
                <a:solidFill>
                  <a:srgbClr val="E32400"/>
                </a:solidFill>
              </a:rPr>
              <a:t>identifiable</a:t>
            </a:r>
            <a:r>
              <a:t> than a model that has a parameter for every possible isoform</a:t>
            </a:r>
          </a:p>
          <a:p>
            <a:pPr marL="307730" indent="-307730">
              <a:defRPr sz="3000"/>
            </a:pPr>
            <a:r>
              <a:t>Splice graphs are </a:t>
            </a:r>
            <a:r>
              <a:rPr>
                <a:solidFill>
                  <a:srgbClr val="E32400"/>
                </a:solidFill>
              </a:rPr>
              <a:t>naturally-produced structures</a:t>
            </a:r>
            <a:r>
              <a:t> from transcriptome assemblers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SGs are alternative “parsimonious”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PSGs are alternative “parsimonious” models</a:t>
            </a:r>
          </a:p>
        </p:txBody>
      </p:sp>
      <p:sp>
        <p:nvSpPr>
          <p:cNvPr id="329" name="Other methods find smallest set of isoform structures that explain the data…"/>
          <p:cNvSpPr txBox="1"/>
          <p:nvPr>
            <p:ph type="body" idx="1"/>
          </p:nvPr>
        </p:nvSpPr>
        <p:spPr>
          <a:xfrm>
            <a:off x="571500" y="2197100"/>
            <a:ext cx="11836400" cy="7404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61365" indent="-261365" defTabSz="572516">
              <a:spcBef>
                <a:spcPts val="4700"/>
              </a:spcBef>
              <a:defRPr sz="2548"/>
            </a:pPr>
            <a:r>
              <a:t>Other methods find </a:t>
            </a:r>
            <a:r>
              <a:rPr>
                <a:solidFill>
                  <a:srgbClr val="FF2600"/>
                </a:solidFill>
              </a:rPr>
              <a:t>smallest set of isoform structures</a:t>
            </a:r>
            <a:r>
              <a:t> that explain the data</a:t>
            </a:r>
          </a:p>
          <a:p>
            <a:pPr lvl="1" marL="696976" indent="-261365" defTabSz="572516">
              <a:spcBef>
                <a:spcPts val="4700"/>
              </a:spcBef>
              <a:defRPr sz="2548"/>
            </a:pPr>
            <a:r>
              <a:t>Cufflinks (Trapnell et al., 2010)</a:t>
            </a:r>
          </a:p>
          <a:p>
            <a:pPr lvl="1" marL="696976" indent="-261365" defTabSz="572516">
              <a:spcBef>
                <a:spcPts val="4700"/>
              </a:spcBef>
              <a:defRPr sz="2548"/>
            </a:pPr>
            <a:r>
              <a:t>IsoLasso (Li et al., 2011)</a:t>
            </a:r>
          </a:p>
          <a:p>
            <a:pPr lvl="1" marL="696976" indent="-261365" defTabSz="572516">
              <a:spcBef>
                <a:spcPts val="4700"/>
              </a:spcBef>
              <a:defRPr sz="2548"/>
            </a:pPr>
            <a:r>
              <a:t>NSMAP (Xia et al., 2011)</a:t>
            </a:r>
          </a:p>
          <a:p>
            <a:pPr lvl="1" marL="696976" indent="-261365" defTabSz="572516">
              <a:spcBef>
                <a:spcPts val="4700"/>
              </a:spcBef>
              <a:defRPr sz="2548"/>
            </a:pPr>
            <a:r>
              <a:t>SLIDE (Li et al., 2011)</a:t>
            </a:r>
          </a:p>
          <a:p>
            <a:pPr marL="261365" indent="-261365" defTabSz="572516">
              <a:spcBef>
                <a:spcPts val="4700"/>
              </a:spcBef>
              <a:defRPr sz="2548"/>
            </a:pPr>
            <a:r>
              <a:t>PSG models are another form of parsimonious model</a:t>
            </a:r>
          </a:p>
          <a:p>
            <a:pPr lvl="1" marL="696976" indent="-261365" defTabSz="572516">
              <a:spcBef>
                <a:spcPts val="4700"/>
              </a:spcBef>
              <a:defRPr sz="2548">
                <a:solidFill>
                  <a:srgbClr val="FF2600"/>
                </a:solidFill>
              </a:defRPr>
            </a:pPr>
            <a:r>
              <a:t>Minimize the number of splice event parameters</a:t>
            </a:r>
          </a:p>
          <a:p>
            <a:pPr lvl="1" marL="696976" indent="-261365" defTabSz="572516">
              <a:spcBef>
                <a:spcPts val="4700"/>
              </a:spcBef>
              <a:defRPr sz="2548"/>
            </a:pPr>
            <a:r>
              <a:t>Assumption of independence between splice events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Our contrib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contributions</a:t>
            </a:r>
          </a:p>
        </p:txBody>
      </p:sp>
      <p:sp>
        <p:nvSpPr>
          <p:cNvPr id="332" name="Application of PSGs to RNA-Seq data…"/>
          <p:cNvSpPr txBox="1"/>
          <p:nvPr>
            <p:ph type="body" idx="1"/>
          </p:nvPr>
        </p:nvSpPr>
        <p:spPr>
          <a:xfrm>
            <a:off x="571500" y="2324100"/>
            <a:ext cx="11861800" cy="5156200"/>
          </a:xfrm>
          <a:prstGeom prst="rect">
            <a:avLst/>
          </a:prstGeom>
        </p:spPr>
        <p:txBody>
          <a:bodyPr/>
          <a:lstStyle/>
          <a:p>
            <a:pPr marL="276957" indent="-276957">
              <a:defRPr sz="2700"/>
            </a:pPr>
            <a:r>
              <a:t>Application of PSGs to RNA-Seq data</a:t>
            </a:r>
          </a:p>
          <a:p>
            <a:pPr lvl="1" marL="721457" indent="-276957">
              <a:defRPr sz="2700"/>
            </a:pPr>
            <a:r>
              <a:t>Combined model of PSG with RNA-Seq generative model</a:t>
            </a:r>
          </a:p>
          <a:p>
            <a:pPr lvl="1" marL="721457" indent="-276957">
              <a:defRPr sz="2700"/>
            </a:pPr>
            <a:r>
              <a:t>Efficient PSG parameter estimation with EM and dynamic programming</a:t>
            </a:r>
          </a:p>
          <a:p>
            <a:pPr lvl="1" marL="721457" indent="-276957">
              <a:defRPr sz="2700"/>
            </a:pPr>
            <a:r>
              <a:t>Identifiability proofs for PSG with RNA-Seq data</a:t>
            </a:r>
          </a:p>
          <a:p>
            <a:pPr lvl="1" marL="721457" indent="-276957">
              <a:defRPr sz="2700"/>
            </a:pPr>
            <a:r>
              <a:t>Differential processing (splicing) tests</a:t>
            </a:r>
          </a:p>
        </p:txBody>
      </p:sp>
      <p:sp>
        <p:nvSpPr>
          <p:cNvPr id="333" name="L. Legault and C. Dewey. Inference of alternative splicing from RNA-Seq data with probabilistic splice graphs. Bioinformatics 29(18):2300-2310."/>
          <p:cNvSpPr txBox="1"/>
          <p:nvPr/>
        </p:nvSpPr>
        <p:spPr>
          <a:xfrm>
            <a:off x="1905768" y="8149955"/>
            <a:ext cx="9194801" cy="134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defRPr sz="2700"/>
            </a:pPr>
            <a:r>
              <a:t>L. Legault and C. Dewey. Inference of alternative splicing from RNA-Seq data with probabilistic splice graphs.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Bioinformatics</a:t>
            </a:r>
            <a:r>
              <a:t> 29(18):2300-2310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he PSG parameter inference 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PSG parameter inference task</a:t>
            </a:r>
          </a:p>
        </p:txBody>
      </p:sp>
      <p:sp>
        <p:nvSpPr>
          <p:cNvPr id="336" name="Given: RNA-Seq reads and a PSG stru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8246" indent="-328246">
              <a:defRPr sz="3200"/>
            </a:pPr>
            <a:r>
              <a:t>Given: RNA-Seq reads and a PSG structure</a:t>
            </a:r>
          </a:p>
          <a:p>
            <a:pPr marL="328246" indent="-328246">
              <a:defRPr sz="3200"/>
            </a:pPr>
          </a:p>
          <a:p>
            <a:pPr marL="328246" indent="-328246">
              <a:defRPr sz="3200"/>
            </a:pPr>
          </a:p>
          <a:p>
            <a:pPr marL="328246" indent="-328246">
              <a:defRPr sz="3200"/>
            </a:pPr>
            <a:r>
              <a:t>Do: Estimate the (ML or MAP) parameters for the model</a:t>
            </a:r>
          </a:p>
        </p:txBody>
      </p:sp>
      <p:pic>
        <p:nvPicPr>
          <p:cNvPr id="337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1205" t="79619" r="3070" b="4076"/>
          <a:stretch>
            <a:fillRect/>
          </a:stretch>
        </p:blipFill>
        <p:spPr>
          <a:xfrm>
            <a:off x="6705600" y="3759200"/>
            <a:ext cx="58293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CCTTCNCACTTCGTTTCCCAC…"/>
          <p:cNvSpPr txBox="1"/>
          <p:nvPr/>
        </p:nvSpPr>
        <p:spPr>
          <a:xfrm>
            <a:off x="2218714" y="3073400"/>
            <a:ext cx="2514601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CCTTCNCACTTCGTTTCCCAC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TTTTTNCAGAGTTTTTTCTTG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GAACANTCCAACGCTTGGTGA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GGAAANAAGACCCTGTTGAGC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CCCGGNGATCCGCTGGGACAA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GCAGCATATTGATAGATAACT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CTAGCTACGCGTACGCGATCG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CATCTAGCATCGCGTTGCGTT</a:t>
            </a:r>
          </a:p>
        </p:txBody>
      </p:sp>
      <p:pic>
        <p:nvPicPr>
          <p:cNvPr id="339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1205" t="79619" r="3070" b="4076"/>
          <a:stretch>
            <a:fillRect/>
          </a:stretch>
        </p:blipFill>
        <p:spPr>
          <a:xfrm>
            <a:off x="3581400" y="6629400"/>
            <a:ext cx="58293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?"/>
          <p:cNvSpPr txBox="1"/>
          <p:nvPr/>
        </p:nvSpPr>
        <p:spPr>
          <a:xfrm>
            <a:off x="4022089" y="7225756"/>
            <a:ext cx="339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?</a:t>
            </a:r>
          </a:p>
        </p:txBody>
      </p:sp>
      <p:sp>
        <p:nvSpPr>
          <p:cNvPr id="341" name="?"/>
          <p:cNvSpPr txBox="1"/>
          <p:nvPr/>
        </p:nvSpPr>
        <p:spPr>
          <a:xfrm>
            <a:off x="3658546" y="6171656"/>
            <a:ext cx="339357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?</a:t>
            </a:r>
          </a:p>
        </p:txBody>
      </p:sp>
      <p:sp>
        <p:nvSpPr>
          <p:cNvPr id="342" name="?"/>
          <p:cNvSpPr txBox="1"/>
          <p:nvPr/>
        </p:nvSpPr>
        <p:spPr>
          <a:xfrm>
            <a:off x="7620946" y="6908256"/>
            <a:ext cx="339357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?</a:t>
            </a:r>
          </a:p>
        </p:txBody>
      </p:sp>
      <p:sp>
        <p:nvSpPr>
          <p:cNvPr id="343" name="?"/>
          <p:cNvSpPr txBox="1"/>
          <p:nvPr/>
        </p:nvSpPr>
        <p:spPr>
          <a:xfrm>
            <a:off x="7887646" y="6197056"/>
            <a:ext cx="339357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A model of RNA-Seq from PS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model of RNA-Seq from PSGs</a:t>
            </a:r>
          </a:p>
        </p:txBody>
      </p:sp>
      <p:sp>
        <p:nvSpPr>
          <p:cNvPr id="346" name="RSEM model extended to probabilistic splice graphs…"/>
          <p:cNvSpPr txBox="1"/>
          <p:nvPr>
            <p:ph type="body" sz="half" idx="1"/>
          </p:nvPr>
        </p:nvSpPr>
        <p:spPr>
          <a:xfrm>
            <a:off x="571500" y="2324100"/>
            <a:ext cx="11861800" cy="3162300"/>
          </a:xfrm>
          <a:prstGeom prst="rect">
            <a:avLst/>
          </a:prstGeom>
        </p:spPr>
        <p:txBody>
          <a:bodyPr/>
          <a:lstStyle/>
          <a:p>
            <a:pPr/>
            <a:r>
              <a:t>RSEM model extended to probabilistic splice graphs</a:t>
            </a:r>
          </a:p>
          <a:p>
            <a:pPr lvl="1"/>
            <a:r>
              <a:t>fragment length distribution, quality scores, read mapping ambiguity</a:t>
            </a:r>
          </a:p>
          <a:p>
            <a:pPr/>
            <a:r>
              <a:t>Dynamic programming algorithms → polynomial time inference for genes with an exponential number of isoforms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381000" y="5840720"/>
            <a:ext cx="12280900" cy="3735081"/>
            <a:chOff x="0" y="0"/>
            <a:chExt cx="12280900" cy="3735079"/>
          </a:xfrm>
        </p:grpSpPr>
        <p:pic>
          <p:nvPicPr>
            <p:cNvPr id="347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78400" y="204479"/>
              <a:ext cx="7302500" cy="116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24400" y="1728479"/>
              <a:ext cx="6209102" cy="2006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Probability of including vertex j given that vertex i was in transcript"/>
            <p:cNvSpPr txBox="1"/>
            <p:nvPr/>
          </p:nvSpPr>
          <p:spPr>
            <a:xfrm>
              <a:off x="216667" y="0"/>
              <a:ext cx="4445001" cy="1537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Probability of including vertex j given that vertex i was in transcript</a:t>
              </a:r>
            </a:p>
          </p:txBody>
        </p:sp>
        <p:sp>
          <p:nvSpPr>
            <p:cNvPr id="350" name="Expected prefix length"/>
            <p:cNvSpPr txBox="1"/>
            <p:nvPr/>
          </p:nvSpPr>
          <p:spPr>
            <a:xfrm>
              <a:off x="0" y="1917699"/>
              <a:ext cx="4445000" cy="572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Expected prefix length</a:t>
              </a:r>
            </a:p>
          </p:txBody>
        </p:sp>
        <p:sp>
          <p:nvSpPr>
            <p:cNvPr id="351" name="Expected suffix length"/>
            <p:cNvSpPr txBox="1"/>
            <p:nvPr/>
          </p:nvSpPr>
          <p:spPr>
            <a:xfrm>
              <a:off x="0" y="2870199"/>
              <a:ext cx="4445000" cy="572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Expected suffix length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6" grpId="1"/>
      <p:bldP build="whole" bldLvl="1" animBg="1" rev="0" advAuto="0" spid="35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EM for PSG parameter esti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 for PSG parameter estimation</a:t>
            </a:r>
          </a:p>
        </p:txBody>
      </p:sp>
      <p:sp>
        <p:nvSpPr>
          <p:cNvPr id="355" name="E-step: compute the expectation of the number of times edge (i,j) is used…"/>
          <p:cNvSpPr txBox="1"/>
          <p:nvPr>
            <p:ph type="body" idx="1"/>
          </p:nvPr>
        </p:nvSpPr>
        <p:spPr>
          <a:xfrm>
            <a:off x="469900" y="2501900"/>
            <a:ext cx="11861800" cy="6565900"/>
          </a:xfrm>
          <a:prstGeom prst="rect">
            <a:avLst/>
          </a:prstGeom>
        </p:spPr>
        <p:txBody>
          <a:bodyPr/>
          <a:lstStyle/>
          <a:p>
            <a:pPr/>
            <a:r>
              <a:t>E-step: compute the expectation of the number of times edge (i,j) is used</a:t>
            </a:r>
          </a:p>
          <a:p>
            <a:pPr/>
          </a:p>
          <a:p>
            <a:pPr/>
          </a:p>
          <a:p>
            <a:pPr/>
          </a:p>
          <a:p>
            <a:pPr/>
            <a:r>
              <a:t>M-step: maximize the completely-observed likelihood given the edge counts</a:t>
            </a:r>
          </a:p>
        </p:txBody>
      </p:sp>
      <p:pic>
        <p:nvPicPr>
          <p:cNvPr id="35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3111115"/>
            <a:ext cx="5689600" cy="1206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1400" y="4343141"/>
            <a:ext cx="8191500" cy="227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5400" y="7150100"/>
            <a:ext cx="5119688" cy="163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Identifiability of PSGs with RNA-Seq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Identifiability of PSGs with RNA-Seq data</a:t>
            </a:r>
          </a:p>
        </p:txBody>
      </p:sp>
      <p:sp>
        <p:nvSpPr>
          <p:cNvPr id="361" name="Identifiabil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Identifiability: </a:t>
            </a:r>
          </a:p>
          <a:p>
            <a:pPr>
              <a:defRPr i="1"/>
            </a:pPr>
            <a:r>
              <a:t>Proposition: If for all edges (u, v), there exists a read that is uniquely derived from that edge, or v has indegree 1 and there exists a read that is uniquely derived from v, then the PSG is identifiable.</a:t>
            </a:r>
          </a:p>
        </p:txBody>
      </p:sp>
      <p:grpSp>
        <p:nvGrpSpPr>
          <p:cNvPr id="370" name="Group"/>
          <p:cNvGrpSpPr/>
          <p:nvPr/>
        </p:nvGrpSpPr>
        <p:grpSpPr>
          <a:xfrm>
            <a:off x="909363" y="4724400"/>
            <a:ext cx="11181037" cy="4470400"/>
            <a:chOff x="-22" y="0"/>
            <a:chExt cx="11181036" cy="4470400"/>
          </a:xfrm>
        </p:grpSpPr>
        <p:pic>
          <p:nvPicPr>
            <p:cNvPr id="362" name="identifiability.pdf" descr="identifiability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018" t="4347" r="1949" b="0"/>
            <a:stretch>
              <a:fillRect/>
            </a:stretch>
          </p:blipFill>
          <p:spPr>
            <a:xfrm>
              <a:off x="5262813" y="0"/>
              <a:ext cx="5918201" cy="447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identifiable"/>
            <p:cNvSpPr txBox="1"/>
            <p:nvPr/>
          </p:nvSpPr>
          <p:spPr>
            <a:xfrm>
              <a:off x="727573" y="3531161"/>
              <a:ext cx="2188618" cy="647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identifiable</a:t>
              </a:r>
            </a:p>
          </p:txBody>
        </p:sp>
        <p:sp>
          <p:nvSpPr>
            <p:cNvPr id="364" name="not identifiable"/>
            <p:cNvSpPr txBox="1"/>
            <p:nvPr/>
          </p:nvSpPr>
          <p:spPr>
            <a:xfrm>
              <a:off x="-23" y="1956361"/>
              <a:ext cx="2950770" cy="647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not identifiable</a:t>
              </a:r>
            </a:p>
          </p:txBody>
        </p:sp>
        <p:sp>
          <p:nvSpPr>
            <p:cNvPr id="365" name="Line"/>
            <p:cNvSpPr/>
            <p:nvPr/>
          </p:nvSpPr>
          <p:spPr>
            <a:xfrm flipH="1" flipV="1">
              <a:off x="3111480" y="2354100"/>
              <a:ext cx="1716783" cy="27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 flipH="1" flipV="1">
              <a:off x="3141913" y="3848100"/>
              <a:ext cx="1896983" cy="1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369" name="Group"/>
            <p:cNvGrpSpPr/>
            <p:nvPr/>
          </p:nvGrpSpPr>
          <p:grpSpPr>
            <a:xfrm>
              <a:off x="4856413" y="1450785"/>
              <a:ext cx="651037" cy="1664227"/>
              <a:chOff x="0" y="0"/>
              <a:chExt cx="651036" cy="1664226"/>
            </a:xfrm>
          </p:grpSpPr>
          <p:sp>
            <p:nvSpPr>
              <p:cNvPr id="367" name="Line"/>
              <p:cNvSpPr/>
              <p:nvPr/>
            </p:nvSpPr>
            <p:spPr>
              <a:xfrm flipH="1">
                <a:off x="760" y="0"/>
                <a:ext cx="650277" cy="93517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8" name="Line"/>
              <p:cNvSpPr/>
              <p:nvPr/>
            </p:nvSpPr>
            <p:spPr>
              <a:xfrm flipH="1" flipV="1">
                <a:off x="0" y="932191"/>
                <a:ext cx="587712" cy="732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pic>
        <p:nvPicPr>
          <p:cNvPr id="37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2324100"/>
            <a:ext cx="6335184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238" name="Part I - Alternative splicing and the challenges it po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8503" indent="-338503">
              <a:defRPr sz="3300"/>
            </a:pPr>
            <a:r>
              <a:t>Part I - Alternative splicing and the challenges it poses</a:t>
            </a:r>
          </a:p>
          <a:p>
            <a:pPr marL="338503" indent="-338503">
              <a:defRPr sz="3300">
                <a:solidFill>
                  <a:srgbClr val="606060"/>
                </a:solidFill>
              </a:defRPr>
            </a:pPr>
            <a:r>
              <a:t>Part II - A solution: </a:t>
            </a:r>
            <a:r>
              <a:rPr i="1"/>
              <a:t>Probabilistic Splice Graphs (PSGs)</a:t>
            </a:r>
            <a:endParaRPr i="1"/>
          </a:p>
          <a:p>
            <a:pPr marL="338503" indent="-338503">
              <a:defRPr sz="3300">
                <a:solidFill>
                  <a:srgbClr val="606060"/>
                </a:solidFill>
              </a:defRPr>
            </a:pPr>
            <a:r>
              <a:t>Part III - Evaluating PSG methodology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he differential processing (DP) 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differential processing (DP) task</a:t>
            </a:r>
          </a:p>
        </p:txBody>
      </p:sp>
      <p:sp>
        <p:nvSpPr>
          <p:cNvPr id="374" name="Given: RNA-Seq reads from two conditions and a PSG structure…"/>
          <p:cNvSpPr txBox="1"/>
          <p:nvPr>
            <p:ph type="body" idx="1"/>
          </p:nvPr>
        </p:nvSpPr>
        <p:spPr>
          <a:xfrm>
            <a:off x="571500" y="2324100"/>
            <a:ext cx="11861800" cy="4953000"/>
          </a:xfrm>
          <a:prstGeom prst="rect">
            <a:avLst/>
          </a:prstGeom>
        </p:spPr>
        <p:txBody>
          <a:bodyPr/>
          <a:lstStyle/>
          <a:p>
            <a:pPr marL="317988" indent="-317988">
              <a:defRPr sz="3100"/>
            </a:pPr>
            <a:r>
              <a:t>Given: RNA-Seq reads from two conditions and a PSG structure</a:t>
            </a:r>
          </a:p>
          <a:p>
            <a:pPr marL="317988" indent="-317988">
              <a:defRPr sz="3100"/>
            </a:pPr>
          </a:p>
          <a:p>
            <a:pPr marL="317988" indent="-317988">
              <a:defRPr sz="3100"/>
            </a:pPr>
          </a:p>
          <a:p>
            <a:pPr marL="317988" indent="-317988">
              <a:defRPr sz="3100"/>
            </a:pPr>
          </a:p>
          <a:p>
            <a:pPr marL="317988" indent="-317988">
              <a:defRPr sz="3100"/>
            </a:pPr>
            <a:r>
              <a:t>Do: Determine if the processing frequencies are different</a:t>
            </a:r>
          </a:p>
        </p:txBody>
      </p:sp>
      <p:pic>
        <p:nvPicPr>
          <p:cNvPr id="375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1205" t="79619" r="3070" b="4076"/>
          <a:stretch>
            <a:fillRect/>
          </a:stretch>
        </p:blipFill>
        <p:spPr>
          <a:xfrm>
            <a:off x="6794500" y="4495800"/>
            <a:ext cx="58293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CCTTCNCACTTCGTTTCCCAC…"/>
          <p:cNvSpPr txBox="1"/>
          <p:nvPr/>
        </p:nvSpPr>
        <p:spPr>
          <a:xfrm>
            <a:off x="694714" y="3810000"/>
            <a:ext cx="2514601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CCTTCNCACTTCGTTTCCCAC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TTTTTNCAGAGTTTTTTCTTG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GAACANTCCAACGCTTGGTGA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GGAAANAAGACCCTGTTGAGC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CCCGGNGATCCGCTGGGACAA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GCAGCATATTGATAGATAACT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CTAGCTACGCGTACGCGATCG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CATCTAGCATCGCGTTGCGTT</a:t>
            </a:r>
          </a:p>
        </p:txBody>
      </p:sp>
      <p:pic>
        <p:nvPicPr>
          <p:cNvPr id="377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1205" t="79619" r="3070" b="4076"/>
          <a:stretch>
            <a:fillRect/>
          </a:stretch>
        </p:blipFill>
        <p:spPr>
          <a:xfrm>
            <a:off x="330200" y="7632700"/>
            <a:ext cx="58293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CATATCGTCGTAGCTAGTACG…"/>
          <p:cNvSpPr txBox="1"/>
          <p:nvPr/>
        </p:nvSpPr>
        <p:spPr>
          <a:xfrm>
            <a:off x="3949700" y="3810000"/>
            <a:ext cx="2514600" cy="288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CATATCGTCGTAGCTAGTACG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CCACACTAGGCTACGTGCGCA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TCGACGCTACCGGCATCGCGC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ACTAGTACGTACGTAGTAGCT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GGATGCTCAGATGGCTATCGG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CGCATTACGGAAGCTCATCGA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AACCATCGGAAGGCCGTTTAA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CAGCTAGGCGCTAGGCGCTTT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CATGCTAGCGCGATCGCGTAG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GCATCGACTCGCGACCGATCC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t>ACGCATCGACTCGCGCATCGC</a:t>
            </a:r>
          </a:p>
        </p:txBody>
      </p:sp>
      <p:pic>
        <p:nvPicPr>
          <p:cNvPr id="379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1205" t="79619" r="3070" b="4076"/>
          <a:stretch>
            <a:fillRect/>
          </a:stretch>
        </p:blipFill>
        <p:spPr>
          <a:xfrm>
            <a:off x="7112000" y="7632700"/>
            <a:ext cx="58293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condition 1"/>
          <p:cNvSpPr txBox="1"/>
          <p:nvPr/>
        </p:nvSpPr>
        <p:spPr>
          <a:xfrm>
            <a:off x="961478" y="3326856"/>
            <a:ext cx="211718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condition 1</a:t>
            </a:r>
          </a:p>
        </p:txBody>
      </p:sp>
      <p:sp>
        <p:nvSpPr>
          <p:cNvPr id="381" name="condition 2"/>
          <p:cNvSpPr txBox="1"/>
          <p:nvPr/>
        </p:nvSpPr>
        <p:spPr>
          <a:xfrm>
            <a:off x="4146605" y="3326856"/>
            <a:ext cx="2117180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condition 2</a:t>
            </a:r>
          </a:p>
        </p:txBody>
      </p:sp>
      <p:pic>
        <p:nvPicPr>
          <p:cNvPr id="382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4200" y="8178800"/>
            <a:ext cx="12065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7400" y="7226300"/>
            <a:ext cx="4445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2000" y="7226300"/>
            <a:ext cx="4318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7400" y="8178800"/>
            <a:ext cx="12065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8300" y="7340600"/>
            <a:ext cx="4318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5600" y="8229600"/>
            <a:ext cx="12065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962400" y="8229600"/>
            <a:ext cx="12065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43400" y="7353300"/>
            <a:ext cx="4445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27200" y="9055100"/>
            <a:ext cx="4572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23100" y="9055100"/>
            <a:ext cx="42545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ur approach to the differential processing (DP) 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approach to the differential processing (DP) task</a:t>
            </a:r>
          </a:p>
        </p:txBody>
      </p:sp>
      <p:sp>
        <p:nvSpPr>
          <p:cNvPr id="394" name="Simple likelihood ratio tests with PSG model…"/>
          <p:cNvSpPr txBox="1"/>
          <p:nvPr>
            <p:ph type="body" idx="1"/>
          </p:nvPr>
        </p:nvSpPr>
        <p:spPr>
          <a:xfrm>
            <a:off x="571500" y="2324100"/>
            <a:ext cx="11709400" cy="7010400"/>
          </a:xfrm>
          <a:prstGeom prst="rect">
            <a:avLst/>
          </a:prstGeom>
        </p:spPr>
        <p:txBody>
          <a:bodyPr/>
          <a:lstStyle/>
          <a:p>
            <a:pPr marL="317988" indent="-317988">
              <a:defRPr sz="3100"/>
            </a:pPr>
            <a:r>
              <a:t>Simple likelihood ratio tests with PSG model</a:t>
            </a:r>
          </a:p>
          <a:p>
            <a:pPr marL="317988" indent="-317988">
              <a:defRPr sz="3100"/>
            </a:pPr>
            <a:r>
              <a:t>Test for null hypothesis that all frequencies are the same</a:t>
            </a:r>
          </a:p>
          <a:p>
            <a:pPr marL="317988" indent="-317988">
              <a:defRPr sz="3100"/>
            </a:pPr>
          </a:p>
          <a:p>
            <a:pPr marL="317988" indent="-317988">
              <a:defRPr sz="3100"/>
            </a:pPr>
            <a:r>
              <a:t>Test for null hypothesis that frequencies of edges out of one vertex (</a:t>
            </a:r>
            <a:r>
              <a:rPr i="1"/>
              <a:t>i)</a:t>
            </a:r>
            <a:r>
              <a:t> are the same</a:t>
            </a:r>
          </a:p>
        </p:txBody>
      </p:sp>
      <p:pic>
        <p:nvPicPr>
          <p:cNvPr id="39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0338" y="4241800"/>
            <a:ext cx="3673486" cy="1130303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LR ="/>
          <p:cNvSpPr txBox="1"/>
          <p:nvPr/>
        </p:nvSpPr>
        <p:spPr>
          <a:xfrm>
            <a:off x="4357701" y="4448262"/>
            <a:ext cx="1184032" cy="70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500"/>
            </a:lvl1pPr>
          </a:lstStyle>
          <a:p>
            <a:pPr/>
            <a:r>
              <a:t>LR =</a:t>
            </a:r>
          </a:p>
        </p:txBody>
      </p:sp>
      <p:pic>
        <p:nvPicPr>
          <p:cNvPr id="39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0300" y="7442200"/>
            <a:ext cx="4334934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LR ="/>
          <p:cNvSpPr txBox="1"/>
          <p:nvPr/>
        </p:nvSpPr>
        <p:spPr>
          <a:xfrm>
            <a:off x="3695700" y="7480300"/>
            <a:ext cx="1184031" cy="70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500"/>
            </a:lvl1pPr>
          </a:lstStyle>
          <a:p>
            <a:pPr/>
            <a:r>
              <a:t>LR 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401" name="Part I - The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8503" indent="-338503">
              <a:defRPr sz="3300">
                <a:solidFill>
                  <a:srgbClr val="606060"/>
                </a:solidFill>
              </a:defRPr>
            </a:pPr>
            <a:r>
              <a:t>Part I - The problem</a:t>
            </a:r>
          </a:p>
          <a:p>
            <a:pPr marL="338503" indent="-338503">
              <a:defRPr sz="3300">
                <a:solidFill>
                  <a:srgbClr val="606060"/>
                </a:solidFill>
              </a:defRPr>
            </a:pPr>
            <a:r>
              <a:t>Part II - A solution: </a:t>
            </a:r>
            <a:r>
              <a:rPr i="1"/>
              <a:t>Probabilistic Splice Graphs (PSGs)</a:t>
            </a:r>
            <a:endParaRPr i="1"/>
          </a:p>
          <a:p>
            <a:pPr marL="338503" indent="-338503">
              <a:defRPr sz="3300"/>
            </a:pPr>
            <a:r>
              <a:t>Part III - Evaluating PSG methodology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Efficient inference for highly-spliced ge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Efficient inference for highly-spliced genes</a:t>
            </a:r>
          </a:p>
        </p:txBody>
      </p:sp>
      <p:sp>
        <p:nvSpPr>
          <p:cNvPr id="404" name="DSCAM running time test…"/>
          <p:cNvSpPr txBox="1"/>
          <p:nvPr>
            <p:ph type="body" sz="half" idx="1"/>
          </p:nvPr>
        </p:nvSpPr>
        <p:spPr>
          <a:xfrm>
            <a:off x="571500" y="2324100"/>
            <a:ext cx="5486400" cy="6565900"/>
          </a:xfrm>
          <a:prstGeom prst="rect">
            <a:avLst/>
          </a:prstGeom>
        </p:spPr>
        <p:txBody>
          <a:bodyPr/>
          <a:lstStyle/>
          <a:p>
            <a:pPr marL="317988" indent="-317988">
              <a:defRPr sz="3100"/>
            </a:pPr>
            <a:r>
              <a:t>DSCAM running time test</a:t>
            </a:r>
          </a:p>
          <a:p>
            <a:pPr lvl="1" marL="762488" indent="-317988">
              <a:defRPr sz="3100"/>
            </a:pPr>
            <a:r>
              <a:t>23,976 isoforms</a:t>
            </a:r>
          </a:p>
          <a:p>
            <a:pPr lvl="1" marL="762488" indent="-317988">
              <a:defRPr sz="3100"/>
            </a:pPr>
            <a:r>
              <a:t>184 read pairs from a modENCODE sample</a:t>
            </a:r>
          </a:p>
        </p:txBody>
      </p:sp>
      <p:pic>
        <p:nvPicPr>
          <p:cNvPr id="405" name="hgt_genome_6583_b40480.pdf" descr="hgt_genome_6583_b4048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4700" y="2095500"/>
            <a:ext cx="6995619" cy="38735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6" name="Table"/>
          <p:cNvGraphicFramePr/>
          <p:nvPr/>
        </p:nvGraphicFramePr>
        <p:xfrm>
          <a:off x="537174" y="6350000"/>
          <a:ext cx="11938001" cy="21971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2793539"/>
                <a:gridCol w="2793539"/>
                <a:gridCol w="3017051"/>
                <a:gridCol w="3333870"/>
              </a:tblGrid>
              <a:tr h="109855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Method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RSEM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Cufflinks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PSG EM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Running time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Not possible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 6 hours
(&gt; 90 GB RAM)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 3 seconds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 simple method for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simple method for comparison</a:t>
            </a:r>
          </a:p>
        </p:txBody>
      </p:sp>
      <p:sp>
        <p:nvSpPr>
          <p:cNvPr id="409" name="The Junction-Read (JR) method…"/>
          <p:cNvSpPr txBox="1"/>
          <p:nvPr>
            <p:ph type="body" idx="1"/>
          </p:nvPr>
        </p:nvSpPr>
        <p:spPr>
          <a:xfrm>
            <a:off x="533400" y="2324100"/>
            <a:ext cx="11849100" cy="6896100"/>
          </a:xfrm>
          <a:prstGeom prst="rect">
            <a:avLst/>
          </a:prstGeom>
        </p:spPr>
        <p:txBody>
          <a:bodyPr/>
          <a:lstStyle/>
          <a:p>
            <a:pPr marL="297473" indent="-297473">
              <a:defRPr sz="2900"/>
            </a:pPr>
            <a:r>
              <a:t>The </a:t>
            </a:r>
            <a:r>
              <a:rPr b="1"/>
              <a:t>Junction-Read </a:t>
            </a:r>
            <a:r>
              <a:t>(JR) method</a:t>
            </a:r>
          </a:p>
          <a:p>
            <a:pPr marL="297473" indent="-297473">
              <a:defRPr sz="2900"/>
            </a:pPr>
            <a:r>
              <a:t>Keep only reads that align to the splice junctions (edges in the PSG)</a:t>
            </a:r>
          </a:p>
          <a:p>
            <a:pPr marL="297473" indent="-297473">
              <a:defRPr sz="2900"/>
            </a:pPr>
          </a:p>
          <a:p>
            <a:pPr marL="297473" indent="-297473">
              <a:defRPr sz="2900"/>
            </a:pPr>
          </a:p>
          <a:p>
            <a:pPr marL="297473" indent="-297473">
              <a:defRPr sz="2900"/>
            </a:pPr>
          </a:p>
          <a:p>
            <a:pPr marL="297473" indent="-297473">
              <a:defRPr sz="2900"/>
            </a:pPr>
            <a:r>
              <a:t>Throws away data, but is very robust to model assumption violations</a:t>
            </a:r>
          </a:p>
        </p:txBody>
      </p:sp>
      <p:sp>
        <p:nvSpPr>
          <p:cNvPr id="410" name="Rectangle"/>
          <p:cNvSpPr/>
          <p:nvPr/>
        </p:nvSpPr>
        <p:spPr>
          <a:xfrm>
            <a:off x="2806700" y="5473700"/>
            <a:ext cx="2044700" cy="279400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11" name="Rectangle"/>
          <p:cNvSpPr/>
          <p:nvPr/>
        </p:nvSpPr>
        <p:spPr>
          <a:xfrm>
            <a:off x="6934200" y="4737100"/>
            <a:ext cx="2044700" cy="279400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12" name="Rectangle"/>
          <p:cNvSpPr/>
          <p:nvPr/>
        </p:nvSpPr>
        <p:spPr>
          <a:xfrm>
            <a:off x="9740900" y="6311900"/>
            <a:ext cx="2044700" cy="279400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13" name="Line"/>
          <p:cNvSpPr/>
          <p:nvPr/>
        </p:nvSpPr>
        <p:spPr>
          <a:xfrm flipH="1">
            <a:off x="4858528" y="4901301"/>
            <a:ext cx="2017144" cy="714436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4" name="Line"/>
          <p:cNvSpPr/>
          <p:nvPr/>
        </p:nvSpPr>
        <p:spPr>
          <a:xfrm flipH="1" flipV="1">
            <a:off x="4893693" y="5642154"/>
            <a:ext cx="4792933" cy="822387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29" name="Group"/>
          <p:cNvGrpSpPr/>
          <p:nvPr/>
        </p:nvGrpSpPr>
        <p:grpSpPr>
          <a:xfrm>
            <a:off x="3365500" y="4406900"/>
            <a:ext cx="8337790" cy="1745233"/>
            <a:chOff x="0" y="0"/>
            <a:chExt cx="8337789" cy="1745232"/>
          </a:xfrm>
        </p:grpSpPr>
        <p:sp>
          <p:nvSpPr>
            <p:cNvPr id="415" name="Line"/>
            <p:cNvSpPr/>
            <p:nvPr/>
          </p:nvSpPr>
          <p:spPr>
            <a:xfrm>
              <a:off x="691910" y="731268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0" y="850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342900" y="850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054100" y="850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219700" y="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4622800" y="508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3937000" y="1651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4191000" y="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4991100" y="1651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8089900" y="15748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7493000" y="16256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6807200" y="1739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061200" y="15748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7861300" y="1739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430" name="Line"/>
          <p:cNvSpPr/>
          <p:nvPr/>
        </p:nvSpPr>
        <p:spPr>
          <a:xfrm>
            <a:off x="5740400" y="47371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1" name="Line"/>
          <p:cNvSpPr/>
          <p:nvPr/>
        </p:nvSpPr>
        <p:spPr>
          <a:xfrm>
            <a:off x="5740400" y="45720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2" name="Line"/>
          <p:cNvSpPr/>
          <p:nvPr/>
        </p:nvSpPr>
        <p:spPr>
          <a:xfrm>
            <a:off x="5740400" y="48768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3" name="Line"/>
          <p:cNvSpPr/>
          <p:nvPr/>
        </p:nvSpPr>
        <p:spPr>
          <a:xfrm>
            <a:off x="5740400" y="50165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4" name="Line"/>
          <p:cNvSpPr/>
          <p:nvPr/>
        </p:nvSpPr>
        <p:spPr>
          <a:xfrm>
            <a:off x="6045200" y="62230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5" name="Line"/>
          <p:cNvSpPr/>
          <p:nvPr/>
        </p:nvSpPr>
        <p:spPr>
          <a:xfrm>
            <a:off x="6045200" y="60579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6" name="Line"/>
          <p:cNvSpPr/>
          <p:nvPr/>
        </p:nvSpPr>
        <p:spPr>
          <a:xfrm>
            <a:off x="6045200" y="63627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7" name="Line"/>
          <p:cNvSpPr/>
          <p:nvPr/>
        </p:nvSpPr>
        <p:spPr>
          <a:xfrm>
            <a:off x="6045200" y="65024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8" name="Line"/>
          <p:cNvSpPr/>
          <p:nvPr/>
        </p:nvSpPr>
        <p:spPr>
          <a:xfrm>
            <a:off x="6045200" y="66421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9" name="Line"/>
          <p:cNvSpPr/>
          <p:nvPr/>
        </p:nvSpPr>
        <p:spPr>
          <a:xfrm>
            <a:off x="6045200" y="6781800"/>
            <a:ext cx="247890" cy="53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42" name="Group"/>
          <p:cNvGrpSpPr/>
          <p:nvPr/>
        </p:nvGrpSpPr>
        <p:grpSpPr>
          <a:xfrm>
            <a:off x="4876799" y="4395867"/>
            <a:ext cx="808552" cy="2309734"/>
            <a:chOff x="0" y="1667"/>
            <a:chExt cx="808551" cy="2309732"/>
          </a:xfrm>
        </p:grpSpPr>
        <p:sp>
          <p:nvSpPr>
            <p:cNvPr id="440" name="0.4"/>
            <p:cNvSpPr txBox="1"/>
            <p:nvPr/>
          </p:nvSpPr>
          <p:spPr>
            <a:xfrm>
              <a:off x="5783" y="1667"/>
              <a:ext cx="802768" cy="684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3900"/>
              </a:lvl1pPr>
            </a:lstStyle>
            <a:p>
              <a:pPr/>
              <a:r>
                <a:t>0.4</a:t>
              </a:r>
            </a:p>
          </p:txBody>
        </p:sp>
        <p:sp>
          <p:nvSpPr>
            <p:cNvPr id="441" name="0.6"/>
            <p:cNvSpPr txBox="1"/>
            <p:nvPr/>
          </p:nvSpPr>
          <p:spPr>
            <a:xfrm>
              <a:off x="-1" y="1627267"/>
              <a:ext cx="802768" cy="684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3900"/>
              </a:lvl1pPr>
            </a:lstStyle>
            <a:p>
              <a:pPr/>
              <a:r>
                <a:t>0.6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2"/>
      <p:bldP build="whole" bldLvl="1" animBg="1" rev="0" advAuto="0" spid="4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onvergence with simulated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Convergence with simulated data</a:t>
            </a:r>
          </a:p>
        </p:txBody>
      </p:sp>
      <p:pic>
        <p:nvPicPr>
          <p:cNvPr id="445" name="simulation.pdf" descr="simula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003" y="2527300"/>
            <a:ext cx="12435218" cy="615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omparisons on real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Comparisons on real data</a:t>
            </a:r>
          </a:p>
        </p:txBody>
      </p:sp>
      <p:sp>
        <p:nvSpPr>
          <p:cNvPr id="448" name="Require notion of “distance” between estimates from different methods…"/>
          <p:cNvSpPr txBox="1"/>
          <p:nvPr>
            <p:ph type="body" sz="half" idx="1"/>
          </p:nvPr>
        </p:nvSpPr>
        <p:spPr>
          <a:xfrm>
            <a:off x="571500" y="2324100"/>
            <a:ext cx="11861800" cy="4267200"/>
          </a:xfrm>
          <a:prstGeom prst="rect">
            <a:avLst/>
          </a:prstGeom>
        </p:spPr>
        <p:txBody>
          <a:bodyPr/>
          <a:lstStyle/>
          <a:p>
            <a:pPr/>
            <a:r>
              <a:t>Require notion of “distance” between estimates from different methods</a:t>
            </a:r>
          </a:p>
          <a:p>
            <a:pPr/>
            <a:r>
              <a:t>Our distance measure:</a:t>
            </a:r>
          </a:p>
          <a:p>
            <a:pPr lvl="1"/>
            <a:r>
              <a:t>per vertex</a:t>
            </a:r>
          </a:p>
          <a:p>
            <a:pPr lvl="1"/>
            <a:r>
              <a:t>maximum difference between probability estimates on out-edges of vertex (L-∞ norm)</a:t>
            </a:r>
          </a:p>
        </p:txBody>
      </p:sp>
      <p:grpSp>
        <p:nvGrpSpPr>
          <p:cNvPr id="460" name="Group"/>
          <p:cNvGrpSpPr/>
          <p:nvPr/>
        </p:nvGrpSpPr>
        <p:grpSpPr>
          <a:xfrm>
            <a:off x="2400300" y="6374119"/>
            <a:ext cx="3568700" cy="2249181"/>
            <a:chOff x="0" y="0"/>
            <a:chExt cx="3568700" cy="2249179"/>
          </a:xfrm>
        </p:grpSpPr>
        <p:sp>
          <p:nvSpPr>
            <p:cNvPr id="449" name="Rectangle"/>
            <p:cNvSpPr/>
            <p:nvPr/>
          </p:nvSpPr>
          <p:spPr>
            <a:xfrm>
              <a:off x="0" y="1474479"/>
              <a:ext cx="7239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</a:p>
          </p:txBody>
        </p:sp>
        <p:sp>
          <p:nvSpPr>
            <p:cNvPr id="450" name="Rectangle"/>
            <p:cNvSpPr/>
            <p:nvPr/>
          </p:nvSpPr>
          <p:spPr>
            <a:xfrm>
              <a:off x="1892300" y="737880"/>
              <a:ext cx="6223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1" name="Rectangle"/>
            <p:cNvSpPr/>
            <p:nvPr/>
          </p:nvSpPr>
          <p:spPr>
            <a:xfrm>
              <a:off x="1117600" y="1804679"/>
              <a:ext cx="5334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2" name="Line"/>
            <p:cNvSpPr/>
            <p:nvPr/>
          </p:nvSpPr>
          <p:spPr>
            <a:xfrm flipH="1">
              <a:off x="768337" y="886380"/>
              <a:ext cx="1096252" cy="714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 flipH="1">
              <a:off x="725707" y="1268876"/>
              <a:ext cx="2141669" cy="334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Rectangle"/>
            <p:cNvSpPr/>
            <p:nvPr/>
          </p:nvSpPr>
          <p:spPr>
            <a:xfrm>
              <a:off x="2882900" y="1106179"/>
              <a:ext cx="6858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5" name="Line"/>
            <p:cNvSpPr/>
            <p:nvPr/>
          </p:nvSpPr>
          <p:spPr>
            <a:xfrm flipH="1" flipV="1">
              <a:off x="757007" y="1603329"/>
              <a:ext cx="330588" cy="3958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0.2"/>
            <p:cNvSpPr txBox="1"/>
            <p:nvPr/>
          </p:nvSpPr>
          <p:spPr>
            <a:xfrm>
              <a:off x="874781" y="734021"/>
              <a:ext cx="5379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0.2</a:t>
              </a:r>
            </a:p>
          </p:txBody>
        </p:sp>
        <p:sp>
          <p:nvSpPr>
            <p:cNvPr id="457" name="0.5"/>
            <p:cNvSpPr txBox="1"/>
            <p:nvPr/>
          </p:nvSpPr>
          <p:spPr>
            <a:xfrm>
              <a:off x="2095499" y="1381721"/>
              <a:ext cx="5379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0.5</a:t>
              </a:r>
            </a:p>
          </p:txBody>
        </p:sp>
        <p:sp>
          <p:nvSpPr>
            <p:cNvPr id="458" name="0.3"/>
            <p:cNvSpPr txBox="1"/>
            <p:nvPr/>
          </p:nvSpPr>
          <p:spPr>
            <a:xfrm>
              <a:off x="444499" y="1788121"/>
              <a:ext cx="5379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0.3</a:t>
              </a:r>
            </a:p>
          </p:txBody>
        </p:sp>
        <p:sp>
          <p:nvSpPr>
            <p:cNvPr id="459" name="method A"/>
            <p:cNvSpPr txBox="1"/>
            <p:nvPr/>
          </p:nvSpPr>
          <p:spPr>
            <a:xfrm>
              <a:off x="737920" y="0"/>
              <a:ext cx="1776896" cy="57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3100" u="sng"/>
              </a:lvl1pPr>
            </a:lstStyle>
            <a:p>
              <a:pPr/>
              <a:r>
                <a:t>method A</a:t>
              </a:r>
            </a:p>
          </p:txBody>
        </p:sp>
      </p:grpSp>
      <p:grpSp>
        <p:nvGrpSpPr>
          <p:cNvPr id="472" name="Group"/>
          <p:cNvGrpSpPr/>
          <p:nvPr/>
        </p:nvGrpSpPr>
        <p:grpSpPr>
          <a:xfrm>
            <a:off x="7023100" y="6374119"/>
            <a:ext cx="3568700" cy="2249181"/>
            <a:chOff x="0" y="0"/>
            <a:chExt cx="3568700" cy="2249179"/>
          </a:xfrm>
        </p:grpSpPr>
        <p:sp>
          <p:nvSpPr>
            <p:cNvPr id="461" name="Rectangle"/>
            <p:cNvSpPr/>
            <p:nvPr/>
          </p:nvSpPr>
          <p:spPr>
            <a:xfrm>
              <a:off x="0" y="1474479"/>
              <a:ext cx="7239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62" name="Rectangle"/>
            <p:cNvSpPr/>
            <p:nvPr/>
          </p:nvSpPr>
          <p:spPr>
            <a:xfrm>
              <a:off x="1892300" y="737880"/>
              <a:ext cx="6223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63" name="Rectangle"/>
            <p:cNvSpPr/>
            <p:nvPr/>
          </p:nvSpPr>
          <p:spPr>
            <a:xfrm>
              <a:off x="1117600" y="1804679"/>
              <a:ext cx="5334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64" name="Line"/>
            <p:cNvSpPr/>
            <p:nvPr/>
          </p:nvSpPr>
          <p:spPr>
            <a:xfrm flipH="1">
              <a:off x="768337" y="886380"/>
              <a:ext cx="1096252" cy="714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 flipH="1">
              <a:off x="725707" y="1268876"/>
              <a:ext cx="2141669" cy="334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Rectangle"/>
            <p:cNvSpPr/>
            <p:nvPr/>
          </p:nvSpPr>
          <p:spPr>
            <a:xfrm>
              <a:off x="2882900" y="1106179"/>
              <a:ext cx="6858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67" name="Line"/>
            <p:cNvSpPr/>
            <p:nvPr/>
          </p:nvSpPr>
          <p:spPr>
            <a:xfrm flipH="1" flipV="1">
              <a:off x="757007" y="1603329"/>
              <a:ext cx="330588" cy="3958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0.6"/>
            <p:cNvSpPr txBox="1"/>
            <p:nvPr/>
          </p:nvSpPr>
          <p:spPr>
            <a:xfrm>
              <a:off x="874782" y="734021"/>
              <a:ext cx="5379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0.6</a:t>
              </a:r>
            </a:p>
          </p:txBody>
        </p:sp>
        <p:sp>
          <p:nvSpPr>
            <p:cNvPr id="469" name="0.3"/>
            <p:cNvSpPr txBox="1"/>
            <p:nvPr/>
          </p:nvSpPr>
          <p:spPr>
            <a:xfrm>
              <a:off x="2095499" y="1381721"/>
              <a:ext cx="5379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0.3</a:t>
              </a:r>
            </a:p>
          </p:txBody>
        </p:sp>
        <p:sp>
          <p:nvSpPr>
            <p:cNvPr id="470" name="0.1"/>
            <p:cNvSpPr txBox="1"/>
            <p:nvPr/>
          </p:nvSpPr>
          <p:spPr>
            <a:xfrm>
              <a:off x="444499" y="1788121"/>
              <a:ext cx="5379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0.1</a:t>
              </a:r>
            </a:p>
          </p:txBody>
        </p:sp>
        <p:sp>
          <p:nvSpPr>
            <p:cNvPr id="471" name="method B"/>
            <p:cNvSpPr txBox="1"/>
            <p:nvPr/>
          </p:nvSpPr>
          <p:spPr>
            <a:xfrm>
              <a:off x="730638" y="0"/>
              <a:ext cx="1791463" cy="57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 sz="3100" u="sng"/>
              </a:lvl1pPr>
            </a:lstStyle>
            <a:p>
              <a:pPr/>
              <a:r>
                <a:t>method B</a:t>
              </a:r>
            </a:p>
          </p:txBody>
        </p:sp>
      </p:grpSp>
      <p:pic>
        <p:nvPicPr>
          <p:cNvPr id="47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9080500"/>
            <a:ext cx="9824652" cy="36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How close are the estimates from JR and EM on real dat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close are the estimates from JR and EM on real data?</a:t>
            </a:r>
          </a:p>
        </p:txBody>
      </p:sp>
      <p:pic>
        <p:nvPicPr>
          <p:cNvPr id="476" name="em-jr-histograms-eps-converted-to.pdf" descr="em-jr-histograms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2019300"/>
            <a:ext cx="12346821" cy="6705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Vertices from 88 most abundant (&gt; 5000 reads) alternatively-spliced genes  in a modENCODE fly data set"/>
          <p:cNvSpPr txBox="1"/>
          <p:nvPr/>
        </p:nvSpPr>
        <p:spPr>
          <a:xfrm>
            <a:off x="767" y="8685520"/>
            <a:ext cx="12827001" cy="153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3100"/>
            </a:lvl1pPr>
          </a:lstStyle>
          <a:p>
            <a:pPr/>
            <a:r>
              <a:t>Vertices from 88 most abundant (&gt; 5000 reads) alternatively-spliced genes  in a modENCODE fly data 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onvergence of estimates on real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Convergence of estimates on real data</a:t>
            </a:r>
          </a:p>
        </p:txBody>
      </p:sp>
      <p:pic>
        <p:nvPicPr>
          <p:cNvPr id="480" name="mean_convergence.pdf" descr="mean_convergenc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119605"/>
            <a:ext cx="8432800" cy="7519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omparing PSGs of different complex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PSGs of different complexity</a:t>
            </a:r>
          </a:p>
        </p:txBody>
      </p:sp>
      <p:sp>
        <p:nvSpPr>
          <p:cNvPr id="483" name="Same set of fly data…"/>
          <p:cNvSpPr txBox="1"/>
          <p:nvPr>
            <p:ph type="body" sz="half" idx="1"/>
          </p:nvPr>
        </p:nvSpPr>
        <p:spPr>
          <a:xfrm>
            <a:off x="8166100" y="2324100"/>
            <a:ext cx="4305300" cy="6565900"/>
          </a:xfrm>
          <a:prstGeom prst="rect">
            <a:avLst/>
          </a:prstGeom>
        </p:spPr>
        <p:txBody>
          <a:bodyPr/>
          <a:lstStyle/>
          <a:p>
            <a:pPr/>
            <a:r>
              <a:t>Same set of fly data</a:t>
            </a:r>
          </a:p>
          <a:p>
            <a:pPr/>
            <a:r>
              <a:t>Estimated with three classes of PSG: line, exon, full-length</a:t>
            </a:r>
          </a:p>
          <a:p>
            <a:pPr/>
            <a:r>
              <a:t>Compared estimates to those from JR (gold-standard)</a:t>
            </a:r>
          </a:p>
          <a:p>
            <a:pPr/>
            <a:r>
              <a:t>No statistically-significant difference between exon and full-length graph estimates</a:t>
            </a:r>
          </a:p>
        </p:txBody>
      </p:sp>
      <p:pic>
        <p:nvPicPr>
          <p:cNvPr id="484" name="complexity_plot.pdf" descr="complexity_pl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714500"/>
            <a:ext cx="7797800" cy="779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lternative sp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splicing</a:t>
            </a:r>
          </a:p>
        </p:txBody>
      </p:sp>
      <p:pic>
        <p:nvPicPr>
          <p:cNvPr id="241" name="Splicing_overview.png" descr="Splicing_overvi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133600"/>
            <a:ext cx="10034489" cy="717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ummary of Junction-Read comparison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of Junction-Read comparison results</a:t>
            </a:r>
          </a:p>
        </p:txBody>
      </p:sp>
      <p:sp>
        <p:nvSpPr>
          <p:cNvPr id="487" name="Estimates using PSG models are generally close to those from the simplistic JR-method…"/>
          <p:cNvSpPr txBox="1"/>
          <p:nvPr>
            <p:ph type="body" idx="1"/>
          </p:nvPr>
        </p:nvSpPr>
        <p:spPr>
          <a:xfrm>
            <a:off x="584200" y="2336800"/>
            <a:ext cx="11849100" cy="7327900"/>
          </a:xfrm>
          <a:prstGeom prst="rect">
            <a:avLst/>
          </a:prstGeom>
        </p:spPr>
        <p:txBody>
          <a:bodyPr/>
          <a:lstStyle/>
          <a:p>
            <a:pPr/>
            <a:r>
              <a:t>Estimates using PSG models are generally close to those from the simplistic JR-method</a:t>
            </a:r>
          </a:p>
          <a:p>
            <a:pPr lvl="1"/>
            <a:r>
              <a:t>⇒PSG model assumptions appear to be reasonable</a:t>
            </a:r>
          </a:p>
          <a:p>
            <a:pPr/>
            <a:r>
              <a:t>PSG estimates converge more quickly as the data set increases in size</a:t>
            </a:r>
          </a:p>
          <a:p>
            <a:pPr lvl="1"/>
            <a:r>
              <a:t>⇒Our EM estimation procedure uses information from all reads, not just those that span splice junctions</a:t>
            </a:r>
          </a:p>
          <a:p>
            <a:pPr/>
            <a:r>
              <a:t>Exon-graph estimates as good as those using traditional full-length isoform models</a:t>
            </a:r>
          </a:p>
          <a:p>
            <a:pPr lvl="1"/>
            <a:r>
              <a:t>⇒Independence assumptions of exon graphs appear to be reasonable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Differential processing det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processing detection</a:t>
            </a:r>
          </a:p>
        </p:txBody>
      </p:sp>
      <p:pic>
        <p:nvPicPr>
          <p:cNvPr id="490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2569387"/>
            <a:ext cx="7917278" cy="715010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# of DP genes"/>
          <p:cNvSpPr txBox="1"/>
          <p:nvPr/>
        </p:nvSpPr>
        <p:spPr>
          <a:xfrm>
            <a:off x="7924500" y="2129741"/>
            <a:ext cx="198333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r>
              <a:t># of DP genes</a:t>
            </a:r>
          </a:p>
        </p:txBody>
      </p:sp>
      <p:sp>
        <p:nvSpPr>
          <p:cNvPr id="492" name="DP Accuracy on real data"/>
          <p:cNvSpPr txBox="1"/>
          <p:nvPr/>
        </p:nvSpPr>
        <p:spPr>
          <a:xfrm>
            <a:off x="578765" y="1942556"/>
            <a:ext cx="4711409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3300"/>
            </a:lvl1pPr>
          </a:lstStyle>
          <a:p>
            <a:pPr/>
            <a:r>
              <a:t>DP Accuracy on real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rcRect l="3515" t="9795" r="2493" b="1618"/>
          <a:stretch>
            <a:fillRect/>
          </a:stretch>
        </p:blipFill>
        <p:spPr>
          <a:xfrm>
            <a:off x="1289360" y="2135532"/>
            <a:ext cx="10414001" cy="7357718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Differential processing det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Differential processing detection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Next steps for modeling RNA-Seq with PS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steps for modeling RNA-Seq with PSGs</a:t>
            </a:r>
          </a:p>
        </p:txBody>
      </p:sp>
      <p:sp>
        <p:nvSpPr>
          <p:cNvPr id="498" name="Graph construction…"/>
          <p:cNvSpPr txBox="1"/>
          <p:nvPr>
            <p:ph type="body" sz="quarter" idx="1"/>
          </p:nvPr>
        </p:nvSpPr>
        <p:spPr>
          <a:xfrm>
            <a:off x="571500" y="2324100"/>
            <a:ext cx="3429000" cy="6565900"/>
          </a:xfrm>
          <a:prstGeom prst="rect">
            <a:avLst/>
          </a:prstGeom>
        </p:spPr>
        <p:txBody>
          <a:bodyPr/>
          <a:lstStyle/>
          <a:p>
            <a:pPr/>
            <a:r>
              <a:t>Graph construction</a:t>
            </a:r>
          </a:p>
          <a:p>
            <a:pPr lvl="1"/>
            <a:r>
              <a:t>Exon discovery</a:t>
            </a:r>
          </a:p>
          <a:p>
            <a:pPr lvl="1"/>
            <a:r>
              <a:t>Splice junction discovery</a:t>
            </a:r>
          </a:p>
          <a:p>
            <a:pPr/>
            <a:r>
              <a:t>Model selection</a:t>
            </a:r>
          </a:p>
          <a:p>
            <a:pPr lvl="1"/>
            <a:r>
              <a:t>Learning dependencies between splice events</a:t>
            </a:r>
          </a:p>
        </p:txBody>
      </p:sp>
      <p:pic>
        <p:nvPicPr>
          <p:cNvPr id="499" name="splice_graph_example.pdf" descr="splice_graph_example.pdf"/>
          <p:cNvPicPr>
            <a:picLocks noChangeAspect="1"/>
          </p:cNvPicPr>
          <p:nvPr/>
        </p:nvPicPr>
        <p:blipFill>
          <a:blip r:embed="rId2">
            <a:extLst/>
          </a:blip>
          <a:srcRect l="6707" t="829" r="0" b="64344"/>
          <a:stretch>
            <a:fillRect/>
          </a:stretch>
        </p:blipFill>
        <p:spPr>
          <a:xfrm>
            <a:off x="4521200" y="2717800"/>
            <a:ext cx="8302096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splice_graph_example.pdf" descr="splice_graph_example.pdf"/>
          <p:cNvPicPr>
            <a:picLocks noChangeAspect="1"/>
          </p:cNvPicPr>
          <p:nvPr/>
        </p:nvPicPr>
        <p:blipFill>
          <a:blip r:embed="rId2">
            <a:extLst/>
          </a:blip>
          <a:srcRect l="7135" t="36152" r="1528" b="29021"/>
          <a:stretch>
            <a:fillRect/>
          </a:stretch>
        </p:blipFill>
        <p:spPr>
          <a:xfrm>
            <a:off x="4610100" y="6134100"/>
            <a:ext cx="8128000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Arrow"/>
          <p:cNvSpPr/>
          <p:nvPr/>
        </p:nvSpPr>
        <p:spPr>
          <a:xfrm rot="5400000">
            <a:off x="8439150" y="4070350"/>
            <a:ext cx="469900" cy="660400"/>
          </a:xfrm>
          <a:prstGeom prst="rightArrow">
            <a:avLst>
              <a:gd name="adj1" fmla="val 32861"/>
              <a:gd name="adj2" fmla="val 59447"/>
            </a:avLst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502" name="or"/>
          <p:cNvSpPr txBox="1"/>
          <p:nvPr/>
        </p:nvSpPr>
        <p:spPr>
          <a:xfrm>
            <a:off x="8563225" y="6972300"/>
            <a:ext cx="578892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/>
            <a:r>
              <a:t>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505" name="Alternative splicing is a significant complication in RNA-Seq analysis…"/>
          <p:cNvSpPr txBox="1"/>
          <p:nvPr>
            <p:ph type="body" idx="1"/>
          </p:nvPr>
        </p:nvSpPr>
        <p:spPr>
          <a:xfrm>
            <a:off x="571500" y="2324100"/>
            <a:ext cx="11861800" cy="713740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F2600"/>
                </a:solidFill>
              </a:rPr>
              <a:t>Alternative splicing </a:t>
            </a:r>
            <a:r>
              <a:t>is a significant complication in RNA-Seq analysis</a:t>
            </a:r>
          </a:p>
          <a:p>
            <a:pPr/>
            <a:r>
              <a:rPr>
                <a:solidFill>
                  <a:srgbClr val="FF2600"/>
                </a:solidFill>
              </a:rPr>
              <a:t>Probabilistic Splice Graphs </a:t>
            </a:r>
            <a:r>
              <a:t>enable identifiable models for alternatively spliced genes with efficient inference algorithms</a:t>
            </a:r>
          </a:p>
          <a:p>
            <a:pPr/>
            <a:r>
              <a:rPr>
                <a:solidFill>
                  <a:srgbClr val="FF4013"/>
                </a:solidFill>
              </a:rPr>
              <a:t>Differential processing</a:t>
            </a:r>
            <a:r>
              <a:t> (splicing) tests with PSG models look promising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Alt_splicing_bestiary2.png" descr="Alt_splicing_bestiary2.png"/>
          <p:cNvPicPr>
            <a:picLocks noChangeAspect="1"/>
          </p:cNvPicPr>
          <p:nvPr/>
        </p:nvPicPr>
        <p:blipFill>
          <a:blip r:embed="rId2">
            <a:extLst/>
          </a:blip>
          <a:srcRect l="2028" t="2498" r="869" b="2686"/>
          <a:stretch>
            <a:fillRect/>
          </a:stretch>
        </p:blipFill>
        <p:spPr>
          <a:xfrm>
            <a:off x="4368800" y="2032000"/>
            <a:ext cx="42545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lasses of alternative splicing ev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Classes of alternative splicing events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omplication 1: De novo transcriptome assemb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Complication 1: De novo transcriptome assembly</a:t>
            </a:r>
          </a:p>
        </p:txBody>
      </p:sp>
      <p:sp>
        <p:nvSpPr>
          <p:cNvPr id="247" name="RNA-Seq reads/fragments are relatively short…"/>
          <p:cNvSpPr txBox="1"/>
          <p:nvPr>
            <p:ph type="body" sz="half" idx="1"/>
          </p:nvPr>
        </p:nvSpPr>
        <p:spPr>
          <a:xfrm>
            <a:off x="571500" y="2324100"/>
            <a:ext cx="5753100" cy="7353300"/>
          </a:xfrm>
          <a:prstGeom prst="rect">
            <a:avLst/>
          </a:prstGeom>
        </p:spPr>
        <p:txBody>
          <a:bodyPr/>
          <a:lstStyle/>
          <a:p>
            <a:pPr marL="307730" indent="-307730">
              <a:defRPr sz="3000"/>
            </a:pPr>
            <a:r>
              <a:t>RNA-Seq reads/fragments are relatively short</a:t>
            </a:r>
          </a:p>
          <a:p>
            <a:pPr marL="307730" indent="-307730">
              <a:defRPr sz="3000"/>
            </a:pPr>
            <a:r>
              <a:t>Often insufficient to reconstruct full-length isoforms in the presence of alternative splicing </a:t>
            </a:r>
          </a:p>
          <a:p>
            <a:pPr marL="307730" indent="-307730">
              <a:defRPr sz="3000"/>
            </a:pPr>
            <a:r>
              <a:t>Transcriptome assemblies perhaps best left in “graph” form</a:t>
            </a:r>
          </a:p>
          <a:p>
            <a:pPr lvl="1" marL="752230" indent="-307730">
              <a:defRPr sz="3000"/>
            </a:pPr>
            <a:r>
              <a:t>De Bruijn graph</a:t>
            </a:r>
          </a:p>
          <a:p>
            <a:pPr lvl="1" marL="752230" indent="-307730">
              <a:defRPr sz="3000"/>
            </a:pPr>
            <a:r>
              <a:t>String graphs</a:t>
            </a:r>
          </a:p>
        </p:txBody>
      </p:sp>
      <p:pic>
        <p:nvPicPr>
          <p:cNvPr id="24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rcRect l="0" t="14137" r="620" b="0"/>
          <a:stretch>
            <a:fillRect/>
          </a:stretch>
        </p:blipFill>
        <p:spPr>
          <a:xfrm>
            <a:off x="7069081" y="2057400"/>
            <a:ext cx="2727684" cy="754136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Graph constructed by the “Butterfly” module of Trinity…"/>
          <p:cNvSpPr txBox="1"/>
          <p:nvPr/>
        </p:nvSpPr>
        <p:spPr>
          <a:xfrm>
            <a:off x="9385641" y="4454946"/>
            <a:ext cx="3302001" cy="176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defRPr sz="2700"/>
            </a:pPr>
            <a:r>
              <a:t>Graph constructed by the “Butterfly” module of Trinity</a:t>
            </a:r>
          </a:p>
          <a:p>
            <a:pPr>
              <a:defRPr sz="2700"/>
            </a:pPr>
            <a:r>
              <a:t>(Grabherr et al. 2011)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omplication 2: Non-identifiability of full-length isoform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Complication 2: Non-identifiability of full-length isoform models</a:t>
            </a:r>
          </a:p>
        </p:txBody>
      </p:sp>
      <p:pic>
        <p:nvPicPr>
          <p:cNvPr id="252" name="identifiability.pdf" descr="identifiability.pdf"/>
          <p:cNvPicPr>
            <a:picLocks noChangeAspect="1"/>
          </p:cNvPicPr>
          <p:nvPr/>
        </p:nvPicPr>
        <p:blipFill>
          <a:blip r:embed="rId2">
            <a:extLst/>
          </a:blip>
          <a:srcRect l="14576" t="4068" r="6779" b="26633"/>
          <a:stretch>
            <a:fillRect/>
          </a:stretch>
        </p:blipFill>
        <p:spPr>
          <a:xfrm>
            <a:off x="774700" y="2273300"/>
            <a:ext cx="5892800" cy="3568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Group"/>
          <p:cNvGrpSpPr/>
          <p:nvPr/>
        </p:nvGrpSpPr>
        <p:grpSpPr>
          <a:xfrm>
            <a:off x="7937500" y="2923772"/>
            <a:ext cx="4100520" cy="1988670"/>
            <a:chOff x="0" y="2772"/>
            <a:chExt cx="4100519" cy="1988669"/>
          </a:xfrm>
        </p:grpSpPr>
        <p:sp>
          <p:nvSpPr>
            <p:cNvPr id="253" name="Line"/>
            <p:cNvSpPr/>
            <p:nvPr/>
          </p:nvSpPr>
          <p:spPr>
            <a:xfrm flipV="1">
              <a:off x="194596" y="1268125"/>
              <a:ext cx="698560" cy="723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0" y="292100"/>
              <a:ext cx="900120" cy="9721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898363" y="1250218"/>
              <a:ext cx="2293610" cy="52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 flipH="1" flipV="1">
              <a:off x="3200400" y="1257300"/>
              <a:ext cx="698559" cy="723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 flipH="1">
              <a:off x="3200400" y="292100"/>
              <a:ext cx="900120" cy="9721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10"/>
            <p:cNvSpPr txBox="1"/>
            <p:nvPr/>
          </p:nvSpPr>
          <p:spPr>
            <a:xfrm>
              <a:off x="1691746" y="574272"/>
              <a:ext cx="70744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/>
            <a:p>
              <a:pPr/>
              <a:r>
                <a:t>10</a:t>
              </a:r>
            </a:p>
          </p:txBody>
        </p:sp>
        <p:sp>
          <p:nvSpPr>
            <p:cNvPr id="259" name="6"/>
            <p:cNvSpPr txBox="1"/>
            <p:nvPr/>
          </p:nvSpPr>
          <p:spPr>
            <a:xfrm>
              <a:off x="338784" y="27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/>
            <a:p>
              <a:pPr/>
              <a:r>
                <a:t>6</a:t>
              </a:r>
            </a:p>
          </p:txBody>
        </p:sp>
        <p:sp>
          <p:nvSpPr>
            <p:cNvPr id="260" name="6"/>
            <p:cNvSpPr txBox="1"/>
            <p:nvPr/>
          </p:nvSpPr>
          <p:spPr>
            <a:xfrm>
              <a:off x="3657599" y="11076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/>
            <a:p>
              <a:pPr/>
              <a:r>
                <a:t>6</a:t>
              </a:r>
            </a:p>
          </p:txBody>
        </p:sp>
        <p:sp>
          <p:nvSpPr>
            <p:cNvPr id="261" name="4"/>
            <p:cNvSpPr txBox="1"/>
            <p:nvPr/>
          </p:nvSpPr>
          <p:spPr>
            <a:xfrm>
              <a:off x="38099" y="11076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/>
            <a:p>
              <a:pPr/>
              <a:r>
                <a:t>4</a:t>
              </a:r>
            </a:p>
          </p:txBody>
        </p:sp>
        <p:sp>
          <p:nvSpPr>
            <p:cNvPr id="262" name="4"/>
            <p:cNvSpPr txBox="1"/>
            <p:nvPr/>
          </p:nvSpPr>
          <p:spPr>
            <a:xfrm>
              <a:off x="3187699" y="1551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/>
            <a:p>
              <a:pPr/>
              <a:r>
                <a:t>4</a:t>
              </a:r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1485899" y="6413910"/>
            <a:ext cx="4398672" cy="2006191"/>
            <a:chOff x="0" y="0"/>
            <a:chExt cx="4398670" cy="2006189"/>
          </a:xfrm>
        </p:grpSpPr>
        <p:sp>
          <p:nvSpPr>
            <p:cNvPr id="264" name="Line"/>
            <p:cNvSpPr/>
            <p:nvPr/>
          </p:nvSpPr>
          <p:spPr>
            <a:xfrm flipV="1">
              <a:off x="190500" y="1091789"/>
              <a:ext cx="698559" cy="7233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0" y="113889"/>
              <a:ext cx="900120" cy="9721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901700" y="1066389"/>
              <a:ext cx="2293609" cy="52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 flipH="1" flipV="1">
              <a:off x="3200400" y="1079089"/>
              <a:ext cx="698559" cy="7233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 flipH="1">
              <a:off x="3200400" y="113889"/>
              <a:ext cx="900120" cy="9721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34198" y="0"/>
              <a:ext cx="3883451" cy="173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303" y="11145"/>
                  </a:lnTo>
                  <a:lnTo>
                    <a:pt x="16876" y="10956"/>
                  </a:lnTo>
                  <a:lnTo>
                    <a:pt x="21600" y="21600"/>
                  </a:lnTo>
                </a:path>
              </a:pathLst>
            </a:cu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/>
            </a:p>
          </p:txBody>
        </p:sp>
        <p:sp>
          <p:nvSpPr>
            <p:cNvPr id="270" name="6"/>
            <p:cNvSpPr txBox="1"/>
            <p:nvPr/>
          </p:nvSpPr>
          <p:spPr>
            <a:xfrm>
              <a:off x="3987799" y="1031062"/>
              <a:ext cx="410872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271" name="Line"/>
            <p:cNvSpPr/>
            <p:nvPr/>
          </p:nvSpPr>
          <p:spPr>
            <a:xfrm>
              <a:off x="311647" y="51619"/>
              <a:ext cx="3651690" cy="17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716" y="13895"/>
                  </a:lnTo>
                  <a:lnTo>
                    <a:pt x="15669" y="13895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/>
            </a:p>
          </p:txBody>
        </p:sp>
        <p:sp>
          <p:nvSpPr>
            <p:cNvPr id="272" name="4"/>
            <p:cNvSpPr txBox="1"/>
            <p:nvPr/>
          </p:nvSpPr>
          <p:spPr>
            <a:xfrm>
              <a:off x="634999" y="1272362"/>
              <a:ext cx="410872" cy="733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>
                  <a:solidFill>
                    <a:srgbClr val="0433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274" name="Lacroix et al. 2008; Hiller et al. 2009"/>
          <p:cNvSpPr txBox="1"/>
          <p:nvPr/>
        </p:nvSpPr>
        <p:spPr>
          <a:xfrm>
            <a:off x="2210568" y="8939520"/>
            <a:ext cx="8572501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3100"/>
            </a:lvl1pPr>
          </a:lstStyle>
          <a:p>
            <a:pPr/>
            <a:r>
              <a:t>Lacroix et al. 2008; Hiller et al. 2009</a:t>
            </a:r>
          </a:p>
        </p:txBody>
      </p:sp>
      <p:grpSp>
        <p:nvGrpSpPr>
          <p:cNvPr id="286" name="Group"/>
          <p:cNvGrpSpPr/>
          <p:nvPr/>
        </p:nvGrpSpPr>
        <p:grpSpPr>
          <a:xfrm>
            <a:off x="7823200" y="6200372"/>
            <a:ext cx="4398671" cy="2105429"/>
            <a:chOff x="0" y="2772"/>
            <a:chExt cx="4398670" cy="2105427"/>
          </a:xfrm>
        </p:grpSpPr>
        <p:sp>
          <p:nvSpPr>
            <p:cNvPr id="275" name="Line"/>
            <p:cNvSpPr/>
            <p:nvPr/>
          </p:nvSpPr>
          <p:spPr>
            <a:xfrm flipV="1">
              <a:off x="190500" y="1193800"/>
              <a:ext cx="698559" cy="723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0" y="215900"/>
              <a:ext cx="900120" cy="9721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901700" y="1168400"/>
              <a:ext cx="2293609" cy="52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 flipH="1" flipV="1">
              <a:off x="3200400" y="1181100"/>
              <a:ext cx="698559" cy="7233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 flipH="1">
              <a:off x="3200400" y="215900"/>
              <a:ext cx="900120" cy="9721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39700" y="101600"/>
              <a:ext cx="3883450" cy="173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303" y="11145"/>
                  </a:lnTo>
                  <a:lnTo>
                    <a:pt x="16876" y="10956"/>
                  </a:lnTo>
                  <a:lnTo>
                    <a:pt x="21600" y="21600"/>
                  </a:lnTo>
                </a:path>
              </a:pathLst>
            </a:cu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/>
            </a:p>
          </p:txBody>
        </p:sp>
        <p:sp>
          <p:nvSpPr>
            <p:cNvPr id="281" name="2"/>
            <p:cNvSpPr txBox="1"/>
            <p:nvPr/>
          </p:nvSpPr>
          <p:spPr>
            <a:xfrm>
              <a:off x="3987799" y="11330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82" name="Line"/>
            <p:cNvSpPr/>
            <p:nvPr/>
          </p:nvSpPr>
          <p:spPr>
            <a:xfrm>
              <a:off x="317500" y="1282700"/>
              <a:ext cx="3340100" cy="64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063" y="384"/>
                  </a:lnTo>
                  <a:lnTo>
                    <a:pt x="17916" y="0"/>
                  </a:lnTo>
                  <a:lnTo>
                    <a:pt x="21600" y="21280"/>
                  </a:lnTo>
                </a:path>
              </a:pathLst>
            </a:custGeom>
            <a:noFill/>
            <a:ln w="508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/>
            </a:p>
          </p:txBody>
        </p:sp>
        <p:sp>
          <p:nvSpPr>
            <p:cNvPr id="283" name="4"/>
            <p:cNvSpPr txBox="1"/>
            <p:nvPr/>
          </p:nvSpPr>
          <p:spPr>
            <a:xfrm>
              <a:off x="634999" y="13743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>
                  <a:solidFill>
                    <a:srgbClr val="0433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84" name="Line"/>
            <p:cNvSpPr/>
            <p:nvPr/>
          </p:nvSpPr>
          <p:spPr>
            <a:xfrm flipH="1" rot="10800000">
              <a:off x="457200" y="165099"/>
              <a:ext cx="3467100" cy="64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571" y="320"/>
                  </a:lnTo>
                  <a:lnTo>
                    <a:pt x="18051" y="0"/>
                  </a:lnTo>
                  <a:lnTo>
                    <a:pt x="21600" y="21280"/>
                  </a:lnTo>
                </a:path>
              </a:pathLst>
            </a:cu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>
                <a:defRPr>
                  <a:solidFill>
                    <a:srgbClr val="FF9300"/>
                  </a:solidFill>
                </a:defRPr>
              </a:pPr>
            </a:p>
          </p:txBody>
        </p:sp>
        <p:sp>
          <p:nvSpPr>
            <p:cNvPr id="285" name="4"/>
            <p:cNvSpPr txBox="1"/>
            <p:nvPr/>
          </p:nvSpPr>
          <p:spPr>
            <a:xfrm>
              <a:off x="3136899" y="2772"/>
              <a:ext cx="410872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>
                <a:defRPr>
                  <a:solidFill>
                    <a:srgbClr val="F5EC00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2"/>
      <p:bldP build="whole" bldLvl="1" animBg="1" rev="0" advAuto="0" spid="286" grpId="3"/>
      <p:bldP build="whole" bldLvl="1" animBg="1" rev="0" advAuto="0" spid="2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omplication 3: Combinatorial explosion of distinct isofor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Complication 3: Combinatorial explosion of distinct isoforms</a:t>
            </a:r>
          </a:p>
        </p:txBody>
      </p:sp>
      <p:sp>
        <p:nvSpPr>
          <p:cNvPr id="289" name="Combinatorial explosion of the number of possible isoforms for each gene…"/>
          <p:cNvSpPr txBox="1"/>
          <p:nvPr>
            <p:ph type="body" sz="quarter" idx="1"/>
          </p:nvPr>
        </p:nvSpPr>
        <p:spPr>
          <a:xfrm>
            <a:off x="571500" y="2171700"/>
            <a:ext cx="11861800" cy="1905000"/>
          </a:xfrm>
          <a:prstGeom prst="rect">
            <a:avLst/>
          </a:prstGeom>
        </p:spPr>
        <p:txBody>
          <a:bodyPr/>
          <a:lstStyle/>
          <a:p>
            <a:pPr/>
            <a:r>
              <a:t>Combinatorial explosion of the number of possible isoforms for each gene</a:t>
            </a:r>
          </a:p>
          <a:p>
            <a:pPr/>
            <a:r>
              <a:t>Insufficient data to accurately estimate abundances of thousands of isoforms</a:t>
            </a:r>
          </a:p>
        </p:txBody>
      </p:sp>
      <p:pic>
        <p:nvPicPr>
          <p:cNvPr id="290" name="hgt_genome_6583_b40480.pdf" descr="hgt_genome_6583_b4048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4013200"/>
            <a:ext cx="7981887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Drosophila Dscam: more than 38,000 possible isoforms…"/>
          <p:cNvSpPr txBox="1"/>
          <p:nvPr/>
        </p:nvSpPr>
        <p:spPr>
          <a:xfrm>
            <a:off x="2451868" y="8505545"/>
            <a:ext cx="8089901" cy="90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defRPr sz="2600"/>
            </a:pPr>
            <a:r>
              <a:t>Drosophila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Dscam</a:t>
            </a:r>
            <a:r>
              <a:t>: more than 38,000 possible isoforms</a:t>
            </a:r>
          </a:p>
          <a:p>
            <a:pPr>
              <a:defRPr sz="2600"/>
            </a:pPr>
            <a:r>
              <a:t>(Schmucker et al., 2000)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294" name="Part I - Alternative splicing and the challenges it po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8503" indent="-338503">
              <a:defRPr sz="3300">
                <a:solidFill>
                  <a:srgbClr val="606060"/>
                </a:solidFill>
              </a:defRPr>
            </a:pPr>
            <a:r>
              <a:t>Part I - Alternative splicing and the challenges it poses</a:t>
            </a:r>
          </a:p>
          <a:p>
            <a:pPr marL="338503" indent="-338503">
              <a:defRPr sz="3300"/>
            </a:pPr>
            <a:r>
              <a:t>Part II - A solution: </a:t>
            </a:r>
            <a:r>
              <a:rPr i="1"/>
              <a:t>Probabilistic Splice Graphs (PSGs)</a:t>
            </a:r>
            <a:endParaRPr i="1"/>
          </a:p>
          <a:p>
            <a:pPr marL="338503" indent="-338503">
              <a:defRPr sz="3300"/>
            </a:pPr>
            <a:r>
              <a:t>Part III - Evaluating PSG methodology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plice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Splice Graphs</a:t>
            </a:r>
          </a:p>
        </p:txBody>
      </p:sp>
      <p:sp>
        <p:nvSpPr>
          <p:cNvPr id="297" name="Heber et al. 200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6957" indent="-276957">
              <a:defRPr sz="2700"/>
            </a:pPr>
            <a:r>
              <a:t>Heber et al. 2002</a:t>
            </a:r>
          </a:p>
          <a:p>
            <a:pPr marL="276957" indent="-276957">
              <a:defRPr sz="2700"/>
            </a:pPr>
            <a:r>
              <a:t>Compact </a:t>
            </a:r>
            <a:r>
              <a:rPr b="1"/>
              <a:t>data structure</a:t>
            </a:r>
            <a:r>
              <a:rPr b="1" i="1"/>
              <a:t> </a:t>
            </a:r>
            <a:r>
              <a:t>for representing the possible isoforms of a gene</a:t>
            </a:r>
          </a:p>
        </p:txBody>
      </p:sp>
      <p:pic>
        <p:nvPicPr>
          <p:cNvPr id="298" name="splice_graph_example.pdf" descr="splice_graph_example.pdf"/>
          <p:cNvPicPr>
            <a:picLocks noChangeAspect="1"/>
          </p:cNvPicPr>
          <p:nvPr/>
        </p:nvPicPr>
        <p:blipFill>
          <a:blip r:embed="rId2">
            <a:extLst/>
          </a:blip>
          <a:srcRect l="6707" t="1824" r="1671" b="65008"/>
          <a:stretch>
            <a:fillRect/>
          </a:stretch>
        </p:blipFill>
        <p:spPr>
          <a:xfrm>
            <a:off x="177800" y="4737100"/>
            <a:ext cx="12637771" cy="393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