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21" r:id="rId2"/>
    <p:sldId id="765" r:id="rId3"/>
    <p:sldId id="766" r:id="rId4"/>
    <p:sldId id="767" r:id="rId5"/>
    <p:sldId id="768" r:id="rId6"/>
    <p:sldId id="769" r:id="rId7"/>
    <p:sldId id="802" r:id="rId8"/>
    <p:sldId id="812" r:id="rId9"/>
    <p:sldId id="808" r:id="rId10"/>
    <p:sldId id="771" r:id="rId11"/>
    <p:sldId id="772" r:id="rId12"/>
    <p:sldId id="773" r:id="rId13"/>
    <p:sldId id="774" r:id="rId14"/>
    <p:sldId id="803" r:id="rId15"/>
    <p:sldId id="775" r:id="rId16"/>
    <p:sldId id="776" r:id="rId17"/>
    <p:sldId id="777" r:id="rId18"/>
    <p:sldId id="779" r:id="rId19"/>
    <p:sldId id="780" r:id="rId20"/>
    <p:sldId id="781" r:id="rId21"/>
    <p:sldId id="806" r:id="rId22"/>
    <p:sldId id="796" r:id="rId23"/>
    <p:sldId id="804" r:id="rId24"/>
    <p:sldId id="805" r:id="rId25"/>
    <p:sldId id="782" r:id="rId26"/>
    <p:sldId id="783" r:id="rId27"/>
    <p:sldId id="784" r:id="rId28"/>
    <p:sldId id="785" r:id="rId29"/>
    <p:sldId id="786" r:id="rId30"/>
    <p:sldId id="787" r:id="rId31"/>
    <p:sldId id="798" r:id="rId32"/>
    <p:sldId id="788" r:id="rId33"/>
    <p:sldId id="789" r:id="rId34"/>
    <p:sldId id="790" r:id="rId35"/>
    <p:sldId id="807" r:id="rId36"/>
    <p:sldId id="791" r:id="rId37"/>
    <p:sldId id="799" r:id="rId38"/>
    <p:sldId id="809" r:id="rId39"/>
    <p:sldId id="800" r:id="rId40"/>
    <p:sldId id="811" r:id="rId41"/>
    <p:sldId id="792" r:id="rId42"/>
    <p:sldId id="793" r:id="rId43"/>
    <p:sldId id="810" r:id="rId44"/>
    <p:sldId id="794" r:id="rId45"/>
    <p:sldId id="795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6" autoAdjust="0"/>
    <p:restoredTop sz="83848" autoAdjust="0"/>
  </p:normalViewPr>
  <p:slideViewPr>
    <p:cSldViewPr>
      <p:cViewPr varScale="1">
        <p:scale>
          <a:sx n="103" d="100"/>
          <a:sy n="103" d="100"/>
        </p:scale>
        <p:origin x="20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4.xml"/><Relationship Id="rId2" Type="http://schemas.openxmlformats.org/officeDocument/2006/relationships/slide" Target="slides/slide29.xml"/><Relationship Id="rId1" Type="http://schemas.openxmlformats.org/officeDocument/2006/relationships/slide" Target="slides/slide27.xml"/><Relationship Id="rId4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39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675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79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19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953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2149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448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811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163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719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42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434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941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59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231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732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1730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042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400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393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585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72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582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730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979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100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513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018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644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13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05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98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00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71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13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76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ystatistics.org/2016/02/01/a-menagerie-of-messed-up-data-analyses-and-how-to-avoid-the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png"/><Relationship Id="rId5" Type="http://schemas.openxmlformats.org/officeDocument/2006/relationships/image" Target="../media/image13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2.wmf"/><Relationship Id="rId5" Type="http://schemas.openxmlformats.org/officeDocument/2006/relationships/image" Target="../media/image40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llumina.com/technology/beadarray-technology/infinium-hd-assa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6706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npedia.com/index.php/Glossary" TargetMode="External"/><Relationship Id="rId3" Type="http://schemas.openxmlformats.org/officeDocument/2006/relationships/hyperlink" Target="http://www.nature.com/scitable/definition/genotype-234" TargetMode="External"/><Relationship Id="rId7" Type="http://schemas.openxmlformats.org/officeDocument/2006/relationships/hyperlink" Target="http://www.nature.com/nrg/journal/v9/n6/full/nrg2361.html" TargetMode="External"/><Relationship Id="rId2" Type="http://schemas.openxmlformats.org/officeDocument/2006/relationships/hyperlink" Target="http://www.nature.com/scitable/definition/allele-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llele" TargetMode="External"/><Relationship Id="rId5" Type="http://schemas.openxmlformats.org/officeDocument/2006/relationships/hyperlink" Target="http://www.nature.com/scitable/definition/snp-295" TargetMode="External"/><Relationship Id="rId4" Type="http://schemas.openxmlformats.org/officeDocument/2006/relationships/hyperlink" Target="http://www.nature.com/scitable/definition/haplotype-1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Inferring Genetic Variation and Discovering Associations with Phenotypes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2019</a:t>
            </a:r>
          </a:p>
          <a:p>
            <a:r>
              <a:rPr lang="en-US" dirty="0"/>
              <a:t>Colin Dewey</a:t>
            </a:r>
          </a:p>
          <a:p>
            <a:r>
              <a:rPr lang="en-US" dirty="0" err="1"/>
              <a:t>colin.dewey@wisc.edu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>
                <a:latin typeface="Arial" pitchFamily="-111" charset="0"/>
                <a:hlinkClick r:id="rId3"/>
              </a:rPr>
              <a:t>CC BY-NC 4.0</a:t>
            </a:r>
            <a:r>
              <a:rPr lang="en-US" sz="1200" dirty="0">
                <a:latin typeface="Arial" pitchFamily="-111" charset="0"/>
              </a:rPr>
              <a:t> by Mark </a:t>
            </a:r>
            <a:r>
              <a:rPr lang="en-US" sz="1200" dirty="0">
                <a:solidFill>
                  <a:srgbClr val="000066"/>
                </a:solidFill>
                <a:latin typeface="Arial" pitchFamily="-111" charset="0"/>
              </a:rPr>
              <a:t>Craven, Colin Dewey, and Anthony Gitter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1975"/>
            <a:ext cx="7772400" cy="1143000"/>
          </a:xfrm>
        </p:spPr>
        <p:txBody>
          <a:bodyPr/>
          <a:lstStyle/>
          <a:p>
            <a:r>
              <a:rPr lang="en-US" dirty="0"/>
              <a:t>GWAS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95903"/>
              </p:ext>
            </p:extLst>
          </p:nvPr>
        </p:nvGraphicFramePr>
        <p:xfrm>
          <a:off x="457200" y="1371600"/>
          <a:ext cx="8458200" cy="3053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</a:t>
                      </a:r>
                      <a:r>
                        <a:rPr lang="en-US" baseline="0" dirty="0"/>
                        <a:t> at </a:t>
                      </a:r>
                      <a:r>
                        <a:rPr lang="en-US" dirty="0"/>
                        <a:t>Position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 at Position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</a:t>
                      </a:r>
                      <a:r>
                        <a:rPr lang="en-US" baseline="0" dirty="0"/>
                        <a:t> at Position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 at Position </a:t>
                      </a:r>
                      <a:r>
                        <a:rPr lang="en-US" i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Disease?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953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individuals genotyped 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positions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 status (or other phenotype) is measured for each individual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GWAS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i="1" dirty="0"/>
              <a:t>Given</a:t>
            </a:r>
            <a:r>
              <a:rPr lang="en-US" dirty="0"/>
              <a:t>: genotypes and phenotypes of individuals in a population</a:t>
            </a:r>
          </a:p>
          <a:p>
            <a:r>
              <a:rPr lang="en-US" i="1" dirty="0"/>
              <a:t>Do</a:t>
            </a:r>
            <a:r>
              <a:rPr lang="en-US" dirty="0"/>
              <a:t>: identify which genomic positions are associated with a given phenotype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38100"/>
            <a:ext cx="7772400" cy="685800"/>
          </a:xfrm>
        </p:spPr>
        <p:txBody>
          <a:bodyPr/>
          <a:lstStyle/>
          <a:p>
            <a:r>
              <a:rPr lang="en-US" dirty="0"/>
              <a:t>Can we identify causal SNPs?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2971800"/>
          </a:xfrm>
        </p:spPr>
        <p:txBody>
          <a:bodyPr>
            <a:normAutofit/>
          </a:bodyPr>
          <a:lstStyle/>
          <a:p>
            <a:r>
              <a:rPr lang="en-US" sz="2800" dirty="0"/>
              <a:t>Typically only genotype at 1 million sites</a:t>
            </a:r>
          </a:p>
          <a:p>
            <a:r>
              <a:rPr lang="en-US" sz="2800" dirty="0"/>
              <a:t>Humans vary at ~100 million sites</a:t>
            </a:r>
          </a:p>
          <a:p>
            <a:r>
              <a:rPr lang="en-US" sz="2800" dirty="0"/>
              <a:t>Unlikely that an associated SNP is causal</a:t>
            </a:r>
          </a:p>
          <a:p>
            <a:r>
              <a:rPr lang="en-US" sz="2800" b="1" dirty="0"/>
              <a:t>Tag SNPs</a:t>
            </a:r>
            <a:r>
              <a:rPr lang="en-US" sz="2800" dirty="0"/>
              <a:t>: associated SNPs “tag” blocks of the genome that contain the causal variant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90600" y="57150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2" name="Straight Connector 11"/>
          <p:cNvCxnSpPr>
            <a:endCxn id="13" idx="4"/>
          </p:cNvCxnSpPr>
          <p:nvPr/>
        </p:nvCxnSpPr>
        <p:spPr bwMode="auto">
          <a:xfrm flipV="1">
            <a:off x="5029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4953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endCxn id="15" idx="4"/>
          </p:cNvCxnSpPr>
          <p:nvPr/>
        </p:nvCxnSpPr>
        <p:spPr bwMode="auto">
          <a:xfrm flipV="1">
            <a:off x="6934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858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6" name="Straight Connector 15"/>
          <p:cNvCxnSpPr>
            <a:endCxn id="17" idx="4"/>
          </p:cNvCxnSpPr>
          <p:nvPr/>
        </p:nvCxnSpPr>
        <p:spPr bwMode="auto">
          <a:xfrm flipV="1">
            <a:off x="1219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143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8" name="Straight Connector 17"/>
          <p:cNvCxnSpPr>
            <a:endCxn id="19" idx="4"/>
          </p:cNvCxnSpPr>
          <p:nvPr/>
        </p:nvCxnSpPr>
        <p:spPr bwMode="auto">
          <a:xfrm flipV="1">
            <a:off x="22098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21336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0" name="Straight Connector 19"/>
          <p:cNvCxnSpPr>
            <a:endCxn id="21" idx="4"/>
          </p:cNvCxnSpPr>
          <p:nvPr/>
        </p:nvCxnSpPr>
        <p:spPr bwMode="auto">
          <a:xfrm flipV="1">
            <a:off x="28194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7432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2" name="Straight Connector 21"/>
          <p:cNvCxnSpPr>
            <a:endCxn id="23" idx="4"/>
          </p:cNvCxnSpPr>
          <p:nvPr/>
        </p:nvCxnSpPr>
        <p:spPr bwMode="auto">
          <a:xfrm flipV="1">
            <a:off x="3429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352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4" name="Straight Connector 23"/>
          <p:cNvCxnSpPr>
            <a:endCxn id="25" idx="4"/>
          </p:cNvCxnSpPr>
          <p:nvPr/>
        </p:nvCxnSpPr>
        <p:spPr bwMode="auto">
          <a:xfrm flipV="1">
            <a:off x="43434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2672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6" name="Straight Connector 25"/>
          <p:cNvCxnSpPr>
            <a:endCxn id="27" idx="4"/>
          </p:cNvCxnSpPr>
          <p:nvPr/>
        </p:nvCxnSpPr>
        <p:spPr bwMode="auto">
          <a:xfrm flipV="1">
            <a:off x="5562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5486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8" name="Straight Connector 27"/>
          <p:cNvCxnSpPr>
            <a:endCxn id="29" idx="4"/>
          </p:cNvCxnSpPr>
          <p:nvPr/>
        </p:nvCxnSpPr>
        <p:spPr bwMode="auto">
          <a:xfrm flipV="1">
            <a:off x="6477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0" name="Straight Connector 29"/>
          <p:cNvCxnSpPr>
            <a:endCxn id="31" idx="4"/>
          </p:cNvCxnSpPr>
          <p:nvPr/>
        </p:nvCxnSpPr>
        <p:spPr bwMode="auto">
          <a:xfrm flipV="1">
            <a:off x="7848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772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2" name="Straight Connector 31"/>
          <p:cNvCxnSpPr>
            <a:endCxn id="33" idx="4"/>
          </p:cNvCxnSpPr>
          <p:nvPr/>
        </p:nvCxnSpPr>
        <p:spPr bwMode="auto">
          <a:xfrm flipV="1">
            <a:off x="1524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1447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4" name="Straight Connector 33"/>
          <p:cNvCxnSpPr>
            <a:endCxn id="35" idx="4"/>
          </p:cNvCxnSpPr>
          <p:nvPr/>
        </p:nvCxnSpPr>
        <p:spPr bwMode="auto">
          <a:xfrm flipV="1">
            <a:off x="7467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7391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4114800"/>
            <a:ext cx="312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Ungenotyped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causal SNP</a:t>
            </a:r>
          </a:p>
        </p:txBody>
      </p:sp>
      <p:cxnSp>
        <p:nvCxnSpPr>
          <p:cNvPr id="53" name="Straight Connector 52"/>
          <p:cNvCxnSpPr>
            <a:endCxn id="54" idx="4"/>
          </p:cNvCxnSpPr>
          <p:nvPr/>
        </p:nvCxnSpPr>
        <p:spPr bwMode="auto">
          <a:xfrm flipV="1">
            <a:off x="5791200" y="38862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715000" y="37338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55" name="Straight Connector 54"/>
          <p:cNvCxnSpPr>
            <a:endCxn id="56" idx="4"/>
          </p:cNvCxnSpPr>
          <p:nvPr/>
        </p:nvCxnSpPr>
        <p:spPr bwMode="auto">
          <a:xfrm flipV="1">
            <a:off x="5791200" y="43434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5715000" y="41910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57" name="Straight Connector 56"/>
          <p:cNvCxnSpPr>
            <a:endCxn id="58" idx="4"/>
          </p:cNvCxnSpPr>
          <p:nvPr/>
        </p:nvCxnSpPr>
        <p:spPr bwMode="auto">
          <a:xfrm flipV="1">
            <a:off x="5791200" y="4800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19800" y="4572000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Ungenotyped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SNP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9800" y="365760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Genotyped SNP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5257800"/>
            <a:ext cx="2590800" cy="60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91056" y="599177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Haplotype block: interval in which little recombination has been observed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2590800" y="5867400"/>
            <a:ext cx="609600" cy="12437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8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r>
              <a:rPr lang="en-US" dirty="0"/>
              <a:t>Direct and indirect associations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62000" y="39624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7" name="Straight Connector 6"/>
          <p:cNvCxnSpPr>
            <a:endCxn id="8" idx="4"/>
          </p:cNvCxnSpPr>
          <p:nvPr/>
        </p:nvCxnSpPr>
        <p:spPr bwMode="auto">
          <a:xfrm flipV="1">
            <a:off x="4800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724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9" name="Straight Connector 8"/>
          <p:cNvCxnSpPr>
            <a:endCxn id="10" idx="4"/>
          </p:cNvCxnSpPr>
          <p:nvPr/>
        </p:nvCxnSpPr>
        <p:spPr bwMode="auto">
          <a:xfrm flipV="1">
            <a:off x="6705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6629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1" name="Straight Connector 10"/>
          <p:cNvCxnSpPr>
            <a:endCxn id="12" idx="4"/>
          </p:cNvCxnSpPr>
          <p:nvPr/>
        </p:nvCxnSpPr>
        <p:spPr bwMode="auto">
          <a:xfrm flipV="1">
            <a:off x="990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3" name="Straight Connector 12"/>
          <p:cNvCxnSpPr>
            <a:endCxn id="14" idx="4"/>
          </p:cNvCxnSpPr>
          <p:nvPr/>
        </p:nvCxnSpPr>
        <p:spPr bwMode="auto">
          <a:xfrm flipV="1">
            <a:off x="19812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19050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5" name="Straight Connector 14"/>
          <p:cNvCxnSpPr>
            <a:endCxn id="16" idx="4"/>
          </p:cNvCxnSpPr>
          <p:nvPr/>
        </p:nvCxnSpPr>
        <p:spPr bwMode="auto">
          <a:xfrm flipV="1">
            <a:off x="25908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7" name="Straight Connector 16"/>
          <p:cNvCxnSpPr>
            <a:endCxn id="18" idx="4"/>
          </p:cNvCxnSpPr>
          <p:nvPr/>
        </p:nvCxnSpPr>
        <p:spPr bwMode="auto">
          <a:xfrm flipV="1">
            <a:off x="3200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9" name="Straight Connector 18"/>
          <p:cNvCxnSpPr>
            <a:endCxn id="20" idx="4"/>
          </p:cNvCxnSpPr>
          <p:nvPr/>
        </p:nvCxnSpPr>
        <p:spPr bwMode="auto">
          <a:xfrm flipV="1">
            <a:off x="41148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0386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1" name="Straight Connector 20"/>
          <p:cNvCxnSpPr>
            <a:endCxn id="22" idx="4"/>
          </p:cNvCxnSpPr>
          <p:nvPr/>
        </p:nvCxnSpPr>
        <p:spPr bwMode="auto">
          <a:xfrm flipV="1">
            <a:off x="5334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5257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3" name="Straight Connector 22"/>
          <p:cNvCxnSpPr>
            <a:endCxn id="24" idx="4"/>
          </p:cNvCxnSpPr>
          <p:nvPr/>
        </p:nvCxnSpPr>
        <p:spPr bwMode="auto">
          <a:xfrm flipV="1">
            <a:off x="6248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5" name="Straight Connector 24"/>
          <p:cNvCxnSpPr>
            <a:endCxn id="26" idx="4"/>
          </p:cNvCxnSpPr>
          <p:nvPr/>
        </p:nvCxnSpPr>
        <p:spPr bwMode="auto">
          <a:xfrm flipV="1">
            <a:off x="7620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7" name="Straight Connector 26"/>
          <p:cNvCxnSpPr>
            <a:endCxn id="28" idx="4"/>
          </p:cNvCxnSpPr>
          <p:nvPr/>
        </p:nvCxnSpPr>
        <p:spPr bwMode="auto">
          <a:xfrm flipV="1">
            <a:off x="1295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1219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9" name="Straight Connector 28"/>
          <p:cNvCxnSpPr>
            <a:endCxn id="30" idx="4"/>
          </p:cNvCxnSpPr>
          <p:nvPr/>
        </p:nvCxnSpPr>
        <p:spPr bwMode="auto">
          <a:xfrm flipV="1">
            <a:off x="7239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7162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971800" y="3505200"/>
            <a:ext cx="2590800" cy="60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4572000" y="4038600"/>
            <a:ext cx="228600" cy="6096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H="1" flipV="1">
            <a:off x="4191000" y="4038600"/>
            <a:ext cx="381000" cy="6096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99" name="Rounded Rectangle 98"/>
          <p:cNvSpPr/>
          <p:nvPr/>
        </p:nvSpPr>
        <p:spPr>
          <a:xfrm>
            <a:off x="2743200" y="1676400"/>
            <a:ext cx="1447800" cy="533400"/>
          </a:xfrm>
          <a:prstGeom prst="roundRect">
            <a:avLst/>
          </a:prstGeom>
          <a:ln w="28575" cmpd="sng">
            <a:solidFill>
              <a:srgbClr val="00006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cxnSp>
        <p:nvCxnSpPr>
          <p:cNvPr id="101" name="Straight Connector 100"/>
          <p:cNvCxnSpPr>
            <a:endCxn id="20" idx="1"/>
          </p:cNvCxnSpPr>
          <p:nvPr/>
        </p:nvCxnSpPr>
        <p:spPr bwMode="auto">
          <a:xfrm>
            <a:off x="3276600" y="2286000"/>
            <a:ext cx="784318" cy="139391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2548647" y="4666034"/>
            <a:ext cx="418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association (haplotype block)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8178" y="26417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indirect association</a:t>
            </a: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4038600" y="2286000"/>
            <a:ext cx="784318" cy="139391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1285696" y="2647890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association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SNP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/>
              <a:t>Estimate the </a:t>
            </a:r>
            <a:r>
              <a:rPr lang="en-US" dirty="0" err="1"/>
              <a:t>ungenotyped</a:t>
            </a:r>
            <a:r>
              <a:rPr lang="en-US" dirty="0"/>
              <a:t> SNPs using reference haplotypes</a:t>
            </a:r>
            <a:endParaRPr lang="en-US" b="1" dirty="0"/>
          </a:p>
        </p:txBody>
      </p:sp>
      <p:pic>
        <p:nvPicPr>
          <p:cNvPr id="30722" name="Picture 2" descr="Gene sequencing by imput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b="4394"/>
          <a:stretch/>
        </p:blipFill>
        <p:spPr bwMode="auto">
          <a:xfrm>
            <a:off x="2667000" y="2133600"/>
            <a:ext cx="3810000" cy="46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6504722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Nielsen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29" y="2431702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Genomes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51" y="4357167"/>
            <a:ext cx="159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SNP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Basics of association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Test each site individually for association with a statistical test</a:t>
            </a:r>
          </a:p>
          <a:p>
            <a:pPr lvl="1"/>
            <a:r>
              <a:rPr lang="en-US" dirty="0"/>
              <a:t>each site is assigned a </a:t>
            </a:r>
            <a:r>
              <a:rPr lang="en-US" i="1" dirty="0"/>
              <a:t>p</a:t>
            </a:r>
            <a:r>
              <a:rPr lang="en-US" dirty="0"/>
              <a:t>-value for the null hypothesis that the site is </a:t>
            </a:r>
            <a:r>
              <a:rPr lang="en-US" b="1" dirty="0"/>
              <a:t>not</a:t>
            </a:r>
            <a:r>
              <a:rPr lang="en-US" dirty="0"/>
              <a:t> associated with the phenotype</a:t>
            </a:r>
          </a:p>
          <a:p>
            <a:r>
              <a:rPr lang="en-US" dirty="0"/>
              <a:t>Correct for the fact that we are testing </a:t>
            </a:r>
            <a:r>
              <a:rPr lang="en-US" b="1" dirty="0"/>
              <a:t>multiple hypotheses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Basic genotype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z="2400" dirty="0"/>
              <a:t>Assuming binary phenotype (e.g., disease status)</a:t>
            </a:r>
          </a:p>
          <a:p>
            <a:r>
              <a:rPr lang="en-US" sz="2400" dirty="0"/>
              <a:t>Test for significant association with Pearson’s Chi-squared test or Fisher’s Exact 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16756"/>
              </p:ext>
            </p:extLst>
          </p:nvPr>
        </p:nvGraphicFramePr>
        <p:xfrm>
          <a:off x="1752600" y="3962400"/>
          <a:ext cx="60960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>
            <a:off x="1295400" y="4343400"/>
            <a:ext cx="304800" cy="7467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45074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5337810" y="1443990"/>
            <a:ext cx="297180" cy="457200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9578" y="319861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486400"/>
            <a:ext cx="6667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Chi-squared test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= 4.1e-5 (2 degrees of freedom)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Fisher’s Exact Test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= 3.4e-5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/>
              <a:t>Armitage (trend)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r>
              <a:rPr lang="en-US" dirty="0"/>
              <a:t>Can gain more statistical power if we can assume that probability of trait is linear in the number of one of the alleles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362200"/>
            <a:ext cx="4343400" cy="3412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829958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5825098"/>
            <a:ext cx="49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791200"/>
            <a:ext cx="493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791" y="5298635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</a:t>
            </a:r>
          </a:p>
          <a:p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4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Trend test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51373"/>
              </p:ext>
            </p:extLst>
          </p:nvPr>
        </p:nvGraphicFramePr>
        <p:xfrm>
          <a:off x="1981200" y="2011740"/>
          <a:ext cx="60960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>
            <a:off x="1524000" y="2392740"/>
            <a:ext cx="304800" cy="7467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162" y="2566065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sp>
        <p:nvSpPr>
          <p:cNvPr id="7" name="Left Brace 6"/>
          <p:cNvSpPr/>
          <p:nvPr/>
        </p:nvSpPr>
        <p:spPr bwMode="auto">
          <a:xfrm rot="5400000">
            <a:off x="5566410" y="-506670"/>
            <a:ext cx="297180" cy="457200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3247" y="121280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373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Trend in Proportions test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-value = 8.1e-6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(note that this is a smaller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-value than from the basic genotype test)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43430"/>
              </p:ext>
            </p:extLst>
          </p:nvPr>
        </p:nvGraphicFramePr>
        <p:xfrm>
          <a:off x="1981200" y="3383340"/>
          <a:ext cx="6096001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 proportion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0.36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GWAS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Population structure</a:t>
            </a:r>
          </a:p>
          <a:p>
            <a:r>
              <a:rPr lang="en-US" dirty="0"/>
              <a:t>Interacting variants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Interpreting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371600"/>
            <a:ext cx="7772400" cy="4114800"/>
          </a:xfrm>
        </p:spPr>
        <p:txBody>
          <a:bodyPr/>
          <a:lstStyle/>
          <a:p>
            <a:r>
              <a:rPr lang="en-US" dirty="0"/>
              <a:t>Variation detection</a:t>
            </a:r>
          </a:p>
          <a:p>
            <a:pPr lvl="1"/>
            <a:r>
              <a:rPr lang="en-US" dirty="0"/>
              <a:t>Array technologies</a:t>
            </a:r>
          </a:p>
          <a:p>
            <a:pPr lvl="1"/>
            <a:r>
              <a:rPr lang="en-US" dirty="0"/>
              <a:t>Whole-genome sequencing</a:t>
            </a:r>
          </a:p>
          <a:p>
            <a:r>
              <a:rPr lang="en-US" dirty="0"/>
              <a:t>Genome-wide association study (GWAS) basics</a:t>
            </a:r>
          </a:p>
          <a:p>
            <a:pPr lvl="1"/>
            <a:r>
              <a:rPr lang="en-US" dirty="0"/>
              <a:t>Testing SNPs for association</a:t>
            </a:r>
          </a:p>
          <a:p>
            <a:pPr lvl="1"/>
            <a:r>
              <a:rPr lang="en-US" dirty="0"/>
              <a:t>Correcting for multiple-testing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8003" y="3527423"/>
            <a:ext cx="185725" cy="710119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96" y="0"/>
            <a:ext cx="7772400" cy="1143000"/>
          </a:xfrm>
        </p:spPr>
        <p:txBody>
          <a:bodyPr/>
          <a:lstStyle/>
          <a:p>
            <a:r>
              <a:rPr lang="en-US" dirty="0"/>
              <a:t>Population structure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1981200"/>
          </a:xfrm>
        </p:spPr>
        <p:txBody>
          <a:bodyPr/>
          <a:lstStyle/>
          <a:p>
            <a:r>
              <a:rPr lang="en-US" dirty="0"/>
              <a:t>If certain populations disproportionally represent cases or controls, then spurious associations may be identified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128843"/>
            <a:ext cx="5218771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245423"/>
            <a:ext cx="365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63" y="3529657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ACTCTACGTAC</a:t>
            </a:r>
          </a:p>
          <a:p>
            <a:r>
              <a:rPr lang="en-US" dirty="0"/>
              <a:t>ACTCTACGTAC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9287" y="5280023"/>
            <a:ext cx="185725" cy="710119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47" y="5282257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ACTCTTCGTAC</a:t>
            </a:r>
          </a:p>
          <a:p>
            <a:r>
              <a:rPr lang="en-US" dirty="0"/>
              <a:t>ACTCTTCGTAC</a:t>
            </a: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3"/>
          <a:srcRect l="24765" t="66371" r="66474" b="18814"/>
          <a:stretch/>
        </p:blipFill>
        <p:spPr>
          <a:xfrm>
            <a:off x="2590929" y="3653882"/>
            <a:ext cx="457201" cy="457200"/>
          </a:xfrm>
          <a:prstGeom prst="ellipse">
            <a:avLst/>
          </a:prstGeo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 rotWithShape="1">
          <a:blip r:embed="rId3"/>
          <a:srcRect l="24765" t="46223" r="66474" b="38962"/>
          <a:stretch/>
        </p:blipFill>
        <p:spPr>
          <a:xfrm>
            <a:off x="2590006" y="5406482"/>
            <a:ext cx="457201" cy="457200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70" y="4271783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with genotype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70" y="6025147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with genotype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2647890"/>
            <a:ext cx="373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SNP for N = 40 individuals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1247" y="3274713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9180" y="499661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31672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525"/>
            <a:ext cx="7772400" cy="1143000"/>
          </a:xfrm>
        </p:spPr>
        <p:txBody>
          <a:bodyPr/>
          <a:lstStyle/>
          <a:p>
            <a:r>
              <a:rPr lang="en-US" dirty="0"/>
              <a:t>Interacting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traits are </a:t>
            </a:r>
            <a:r>
              <a:rPr lang="en-US" i="1" dirty="0"/>
              <a:t>complex</a:t>
            </a:r>
            <a:r>
              <a:rPr lang="en-US" dirty="0"/>
              <a:t>: not the result of a single gene or genomic position</a:t>
            </a:r>
          </a:p>
          <a:p>
            <a:r>
              <a:rPr lang="en-US" dirty="0"/>
              <a:t>Ideally, we’d like to test </a:t>
            </a:r>
            <a:r>
              <a:rPr lang="en-US" i="1" dirty="0"/>
              <a:t>subsets</a:t>
            </a:r>
            <a:r>
              <a:rPr lang="en-US" dirty="0"/>
              <a:t> of variants for associations with traits</a:t>
            </a:r>
          </a:p>
          <a:p>
            <a:pPr lvl="1"/>
            <a:r>
              <a:rPr lang="en-US" dirty="0"/>
              <a:t>But there are a </a:t>
            </a:r>
            <a:r>
              <a:rPr lang="en-US" i="1" dirty="0"/>
              <a:t>huge</a:t>
            </a:r>
            <a:r>
              <a:rPr lang="en-US" dirty="0"/>
              <a:t> number of subsets!</a:t>
            </a:r>
          </a:p>
          <a:p>
            <a:pPr lvl="1"/>
            <a:r>
              <a:rPr lang="en-US" dirty="0"/>
              <a:t>Multiple testing correction will likely result in zero association calls</a:t>
            </a:r>
          </a:p>
          <a:p>
            <a:r>
              <a:rPr lang="en-US" dirty="0"/>
              <a:t>Area of research</a:t>
            </a:r>
          </a:p>
          <a:p>
            <a:pPr lvl="1"/>
            <a:r>
              <a:rPr lang="en-US" dirty="0"/>
              <a:t>Only test carefully selected subsets</a:t>
            </a:r>
          </a:p>
          <a:p>
            <a:pPr lvl="1"/>
            <a:r>
              <a:rPr lang="en-US" dirty="0"/>
              <a:t>Bayesian version: put prior on subsets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Multiple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In the genome-age, we have the ability to perform large numbers of statistical tests simultaneously</a:t>
            </a:r>
          </a:p>
          <a:p>
            <a:pPr lvl="1"/>
            <a:r>
              <a:rPr lang="en-US" dirty="0"/>
              <a:t>SNP associations (~1 million)</a:t>
            </a:r>
          </a:p>
          <a:p>
            <a:pPr lvl="1"/>
            <a:r>
              <a:rPr lang="en-US" dirty="0"/>
              <a:t>Gene differential expression tests (~ 20 thousand)</a:t>
            </a:r>
          </a:p>
          <a:p>
            <a:r>
              <a:rPr lang="en-US" dirty="0"/>
              <a:t>Do traditional </a:t>
            </a:r>
            <a:r>
              <a:rPr lang="en-US" i="1" dirty="0"/>
              <a:t>p-</a:t>
            </a:r>
            <a:r>
              <a:rPr lang="en-US" dirty="0"/>
              <a:t>value thresholds apply in these cases?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9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Multiple testing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399311"/>
            <a:ext cx="4673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Statistics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 on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messed up data analyses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45165"/>
            <a:ext cx="9233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Bennett et al. “Neural correlates of interspecies perspective taking in the post-mortem Atlantic Salmon:</a:t>
            </a:r>
          </a:p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argument for multiple comparisons correction”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4114800"/>
          </a:xfrm>
        </p:spPr>
        <p:txBody>
          <a:bodyPr/>
          <a:lstStyle/>
          <a:p>
            <a:r>
              <a:rPr lang="en-US" sz="2600" dirty="0"/>
              <a:t>“One mature Atlantic Salmon (Salmo </a:t>
            </a:r>
            <a:r>
              <a:rPr lang="en-US" sz="2600" dirty="0" err="1"/>
              <a:t>salar</a:t>
            </a:r>
            <a:r>
              <a:rPr lang="en-US" sz="2600" dirty="0"/>
              <a:t>) participated in the fMRI study.  The salmon was… not alive at the time of scanning.”</a:t>
            </a:r>
          </a:p>
          <a:p>
            <a:r>
              <a:rPr lang="en-US" sz="2600" dirty="0"/>
              <a:t>“The salmon was shown a series of photographs depicting human individuals… [and] asked to determine what emotion the individual in the photo must have been experiencing.”</a:t>
            </a:r>
          </a:p>
          <a:p>
            <a:r>
              <a:rPr lang="en-US" sz="2600" dirty="0"/>
              <a:t>fMRI to assess changes in brain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64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Multiple testing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45165"/>
            <a:ext cx="9233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Bennett et al. “Neural correlates of interspecies perspective taking in the post-mortem Atlantic Salmon:</a:t>
            </a:r>
          </a:p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argument for multiple comparisons correction”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52337" y="6324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t-test finds 16 significant voxels (</a:t>
            </a:r>
            <a:r>
              <a:rPr lang="en-US" sz="2400" i="1" dirty="0"/>
              <a:t>p</a:t>
            </a:r>
            <a:r>
              <a:rPr lang="en-US" sz="2400" dirty="0"/>
              <a:t> &lt; 0.001)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78879"/>
            <a:ext cx="7239000" cy="39457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BR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b="38817"/>
          <a:stretch>
            <a:fillRect/>
          </a:stretch>
        </p:blipFill>
        <p:spPr bwMode="auto">
          <a:xfrm>
            <a:off x="939800" y="1146175"/>
            <a:ext cx="56134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in BRCA1 and BRCA2 Mutation-Positive Tumors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8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 patients with BRCA1 mutation-positive tumors vs.         7 patients with BRCA2 mutation-positive tumors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5631 genes assayed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307967" y="2286000"/>
            <a:ext cx="2836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Hedenfalk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New England Journal 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 Medicine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344:539-548, 2001.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5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in BRCA1 and BRCA2 Mutation-Positive Tumors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1800" y="2057400"/>
            <a:ext cx="59436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Key question: which genes are differentially expressed in these two sets of tumors?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Methodology: for each gene, use a statistical test to assess the hypothesis that the expression levels differ in the two sets</a:t>
            </a:r>
          </a:p>
        </p:txBody>
      </p:sp>
      <p:pic>
        <p:nvPicPr>
          <p:cNvPr id="19460" name="Picture 12" descr="BR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56653" b="38817"/>
          <a:stretch>
            <a:fillRect/>
          </a:stretch>
        </p:blipFill>
        <p:spPr bwMode="auto">
          <a:xfrm>
            <a:off x="558800" y="1379538"/>
            <a:ext cx="22606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577850" y="4343400"/>
            <a:ext cx="1219200" cy="7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1797050" y="4343400"/>
            <a:ext cx="1098550" cy="7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Hypothesis testing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Consider two competing hypotheses for a given gene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null hypothesis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 expression levels in the first set come from the same distribution as the levels in the second set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alternative hypothesis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they come from different distributions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First calculate a test statistic for these measurements, and then determine its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 probability of observing a test statistic that is as extreme or more extreme than the one we have, assuming the null hypothesis is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Calculating a </a:t>
            </a:r>
            <a:r>
              <a:rPr lang="en-US" sz="40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70032"/>
              </p:ext>
            </p:extLst>
          </p:nvPr>
        </p:nvGraphicFramePr>
        <p:xfrm>
          <a:off x="915988" y="2819400"/>
          <a:ext cx="218281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" name="Equation" r:id="rId4" imgW="888840" imgH="685800" progId="Equation.3">
                  <p:embed/>
                </p:oleObj>
              </mc:Choice>
              <mc:Fallback>
                <p:oleObj name="Equation" r:id="rId4" imgW="8888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2819400"/>
                        <a:ext cx="2182812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84000"/>
              </p:ext>
            </p:extLst>
          </p:nvPr>
        </p:nvGraphicFramePr>
        <p:xfrm>
          <a:off x="1400175" y="5586413"/>
          <a:ext cx="3111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Equation" r:id="rId6" imgW="1473120" imgH="482400" progId="Equation.3">
                  <p:embed/>
                </p:oleObj>
              </mc:Choice>
              <mc:Fallback>
                <p:oleObj name="Equation" r:id="rId6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586413"/>
                        <a:ext cx="3111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13"/>
          <p:cNvGrpSpPr>
            <a:grpSpLocks/>
          </p:cNvGrpSpPr>
          <p:nvPr/>
        </p:nvGrpSpPr>
        <p:grpSpPr bwMode="auto">
          <a:xfrm>
            <a:off x="1828800" y="1905000"/>
            <a:ext cx="1697038" cy="304800"/>
            <a:chOff x="2051" y="2832"/>
            <a:chExt cx="1069" cy="192"/>
          </a:xfrm>
        </p:grpSpPr>
        <p:pic>
          <p:nvPicPr>
            <p:cNvPr id="23571" name="Picture 8" descr="BRC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3" t="48010" r="25751" b="49947"/>
            <a:stretch>
              <a:fillRect/>
            </a:stretch>
          </p:blipFill>
          <p:spPr bwMode="auto">
            <a:xfrm>
              <a:off x="2064" y="2880"/>
              <a:ext cx="10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2" name="Rectangle 10"/>
            <p:cNvSpPr>
              <a:spLocks noChangeArrowheads="1"/>
            </p:cNvSpPr>
            <p:nvPr/>
          </p:nvSpPr>
          <p:spPr bwMode="auto">
            <a:xfrm>
              <a:off x="2051" y="2832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838200" y="1905000"/>
            <a:ext cx="1828800" cy="304800"/>
            <a:chOff x="2160" y="3120"/>
            <a:chExt cx="1152" cy="192"/>
          </a:xfrm>
        </p:grpSpPr>
        <p:pic>
          <p:nvPicPr>
            <p:cNvPr id="23569" name="Picture 9" descr="BRC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3" t="48010" r="25751" b="49947"/>
            <a:stretch>
              <a:fillRect/>
            </a:stretch>
          </p:blipFill>
          <p:spPr bwMode="auto">
            <a:xfrm>
              <a:off x="2160" y="3168"/>
              <a:ext cx="10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Rectangle 11"/>
            <p:cNvSpPr>
              <a:spLocks noChangeArrowheads="1"/>
            </p:cNvSpPr>
            <p:nvPr/>
          </p:nvSpPr>
          <p:spPr bwMode="auto">
            <a:xfrm>
              <a:off x="2736" y="3120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00262"/>
              </p:ext>
            </p:extLst>
          </p:nvPr>
        </p:nvGraphicFramePr>
        <p:xfrm>
          <a:off x="1600200" y="4559300"/>
          <a:ext cx="1795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9" imgW="850680" imgH="482400" progId="Equation.3">
                  <p:embed/>
                </p:oleObj>
              </mc:Choice>
              <mc:Fallback>
                <p:oleObj name="Equation" r:id="rId9" imgW="850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59300"/>
                        <a:ext cx="1795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457200" y="1006475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test statistic      (e.g. T statistic)</a:t>
            </a:r>
          </a:p>
        </p:txBody>
      </p:sp>
      <p:sp>
        <p:nvSpPr>
          <p:cNvPr id="23561" name="Line 19"/>
          <p:cNvSpPr>
            <a:spLocks noChangeShapeType="1"/>
          </p:cNvSpPr>
          <p:nvPr/>
        </p:nvSpPr>
        <p:spPr bwMode="auto">
          <a:xfrm>
            <a:off x="1371600" y="2362200"/>
            <a:ext cx="2286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 flipH="1">
            <a:off x="2895600" y="2362200"/>
            <a:ext cx="2286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423512" y="4774555"/>
            <a:ext cx="102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572000" y="1006475"/>
            <a:ext cx="4495800" cy="4803775"/>
            <a:chOff x="2928" y="634"/>
            <a:chExt cx="2832" cy="3026"/>
          </a:xfrm>
        </p:grpSpPr>
        <p:pic>
          <p:nvPicPr>
            <p:cNvPr id="23565" name="Picture 4" descr="p-valu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36"/>
              <a:ext cx="1881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22"/>
            <p:cNvSpPr txBox="1">
              <a:spLocks noChangeArrowheads="1"/>
            </p:cNvSpPr>
            <p:nvPr/>
          </p:nvSpPr>
          <p:spPr bwMode="auto">
            <a:xfrm>
              <a:off x="2928" y="634"/>
              <a:ext cx="28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buFont typeface="Arial" charset="0"/>
                <a:buAutoNum type="arabicPeriod" startAt="2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how much mass in null distribution with value this extreme or more</a:t>
              </a:r>
            </a:p>
          </p:txBody>
        </p:sp>
        <p:sp>
          <p:nvSpPr>
            <p:cNvPr id="23567" name="Text Box 23"/>
            <p:cNvSpPr txBox="1">
              <a:spLocks noChangeArrowheads="1"/>
            </p:cNvSpPr>
            <p:nvPr/>
          </p:nvSpPr>
          <p:spPr bwMode="auto">
            <a:xfrm>
              <a:off x="3168" y="3408"/>
              <a:ext cx="23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If test statistic is here,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0.034</a:t>
              </a:r>
            </a:p>
          </p:txBody>
        </p:sp>
        <p:sp>
          <p:nvSpPr>
            <p:cNvPr id="23568" name="Freeform 25"/>
            <p:cNvSpPr>
              <a:spLocks/>
            </p:cNvSpPr>
            <p:nvPr/>
          </p:nvSpPr>
          <p:spPr bwMode="auto">
            <a:xfrm>
              <a:off x="3024" y="2832"/>
              <a:ext cx="672" cy="720"/>
            </a:xfrm>
            <a:custGeom>
              <a:avLst/>
              <a:gdLst>
                <a:gd name="T0" fmla="*/ 96 w 672"/>
                <a:gd name="T1" fmla="*/ 720 h 720"/>
                <a:gd name="T2" fmla="*/ 96 w 672"/>
                <a:gd name="T3" fmla="*/ 480 h 720"/>
                <a:gd name="T4" fmla="*/ 672 w 672"/>
                <a:gd name="T5" fmla="*/ 0 h 720"/>
                <a:gd name="T6" fmla="*/ 0 60000 65536"/>
                <a:gd name="T7" fmla="*/ 0 60000 65536"/>
                <a:gd name="T8" fmla="*/ 0 60000 65536"/>
                <a:gd name="T9" fmla="*/ 0 w 672"/>
                <a:gd name="T10" fmla="*/ 0 h 720"/>
                <a:gd name="T11" fmla="*/ 672 w 672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720">
                  <a:moveTo>
                    <a:pt x="96" y="720"/>
                  </a:moveTo>
                  <a:cubicBezTo>
                    <a:pt x="48" y="660"/>
                    <a:pt x="0" y="600"/>
                    <a:pt x="96" y="480"/>
                  </a:cubicBezTo>
                  <a:cubicBezTo>
                    <a:pt x="192" y="360"/>
                    <a:pt x="432" y="180"/>
                    <a:pt x="672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498850" y="1890871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BRAC1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-4762" y="1888123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BRAC2</a:t>
            </a:r>
          </a:p>
        </p:txBody>
      </p:sp>
    </p:spTree>
    <p:extLst>
      <p:ext uri="{BB962C8B-B14F-4D97-AF65-F5344CB8AC3E}">
        <p14:creationId xmlns:p14="http://schemas.microsoft.com/office/powerpoint/2010/main" val="13469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543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Multiple testing problem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we’re testing one gene,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is a useful measure of whether the variation of the gene’s expression across two groups is significant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that most genes are </a:t>
            </a:r>
            <a:r>
              <a:rPr lang="en-US" sz="2400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differentially expressed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we’re testing 5000 genes that </a:t>
            </a:r>
            <a:r>
              <a:rPr lang="en-US" sz="2400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don’t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have a significant change in their expression (i.e. the null hypothesis holds), we’d still expect about 250 of them to have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≤ 0.05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Can think of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as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false positive rate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over null genes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Variation detecting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33" y="1295400"/>
            <a:ext cx="6324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Array-based technologies</a:t>
            </a:r>
          </a:p>
          <a:p>
            <a:pPr lvl="1"/>
            <a:r>
              <a:rPr lang="en-US" dirty="0"/>
              <a:t>Relies on hybridization of sample DNA to pre-specified probes</a:t>
            </a:r>
          </a:p>
          <a:p>
            <a:pPr lvl="1"/>
            <a:r>
              <a:rPr lang="en-US" dirty="0"/>
              <a:t>Each probe is chosen to measure a single possible variant: SNP, CNV, etc.</a:t>
            </a:r>
          </a:p>
          <a:p>
            <a:pPr lvl="1"/>
            <a:endParaRPr lang="en-US" dirty="0"/>
          </a:p>
          <a:p>
            <a:r>
              <a:rPr lang="en-US" dirty="0"/>
              <a:t>Sequencing-based technologies</a:t>
            </a:r>
          </a:p>
          <a:p>
            <a:pPr lvl="1"/>
            <a:r>
              <a:rPr lang="en-US" dirty="0"/>
              <a:t>Whole-genome shotgun sequence, usually at low coverage (e.g., 4-8x)</a:t>
            </a:r>
          </a:p>
          <a:p>
            <a:pPr lvl="1"/>
            <a:r>
              <a:rPr lang="en-US" dirty="0"/>
              <a:t>Align reads to reference genome: mismatches, </a:t>
            </a:r>
            <a:r>
              <a:rPr lang="en-US" dirty="0" err="1"/>
              <a:t>indels</a:t>
            </a:r>
            <a:r>
              <a:rPr lang="en-US" dirty="0"/>
              <a:t>, etc. indicate variations</a:t>
            </a:r>
          </a:p>
          <a:p>
            <a:pPr lvl="1"/>
            <a:r>
              <a:rPr lang="en-US" dirty="0"/>
              <a:t>Long read sequencing</a:t>
            </a:r>
          </a:p>
        </p:txBody>
      </p:sp>
      <p:pic>
        <p:nvPicPr>
          <p:cNvPr id="4" name="Picture 3" descr="microarra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9" y="1676400"/>
            <a:ext cx="2414371" cy="228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559300"/>
            <a:ext cx="2100536" cy="229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3886200"/>
            <a:ext cx="1928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Affymetrix</a:t>
            </a:r>
            <a:r>
              <a:rPr lang="en-US" sz="1600" dirty="0"/>
              <a:t> SNP chip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400800"/>
            <a:ext cx="231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Illumina</a:t>
            </a:r>
            <a:r>
              <a:rPr lang="en-US" sz="1600" dirty="0"/>
              <a:t> </a:t>
            </a:r>
            <a:r>
              <a:rPr lang="en-US" sz="1600" dirty="0" err="1"/>
              <a:t>HiSeq</a:t>
            </a:r>
            <a:r>
              <a:rPr lang="en-US" sz="1600" dirty="0"/>
              <a:t> sequencer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7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60400" y="38100"/>
            <a:ext cx="7772400" cy="685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Family-wise error rate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One way to deal with the multiple testing problem is to control the probability of rejecting 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least one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null hypothesis when all genes are null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This is the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family-wise error rate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(FWER)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you tested 5000 null genes and predicted that all genes with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≤ 0.05 were differentially expressed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you are guaranteed to be wrong at least once!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above assumes tests are independent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562"/>
              </p:ext>
            </p:extLst>
          </p:nvPr>
        </p:nvGraphicFramePr>
        <p:xfrm>
          <a:off x="2806700" y="4572000"/>
          <a:ext cx="347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4" imgW="1739880" imgH="228600" progId="Equation.3">
                  <p:embed/>
                </p:oleObj>
              </mc:Choice>
              <mc:Fallback>
                <p:oleObj name="Equation" r:id="rId4" imgW="1739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6700" y="4572000"/>
                        <a:ext cx="3479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4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Bonferroni</a:t>
            </a:r>
            <a:r>
              <a:rPr lang="en-US" dirty="0"/>
              <a:t>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343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Simplest approach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Choose a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such that the FWER is </a:t>
            </a:r>
            <a:r>
              <a:rPr lang="en-US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≤ </a:t>
            </a:r>
            <a:r>
              <a:rPr lang="en-US" i="1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α</a:t>
            </a:r>
            <a:endParaRPr lang="en-US" i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where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number of genes (tests)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=5000 and </a:t>
            </a:r>
            <a:r>
              <a:rPr lang="en-US" i="1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α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=0.05 we set a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of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β=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1e-5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617559"/>
              </p:ext>
            </p:extLst>
          </p:nvPr>
        </p:nvGraphicFramePr>
        <p:xfrm>
          <a:off x="2695575" y="4078288"/>
          <a:ext cx="33528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3" name="Equation" r:id="rId4" imgW="1282680" imgH="419040" progId="Equation.3">
                  <p:embed/>
                </p:oleObj>
              </mc:Choice>
              <mc:Fallback>
                <p:oleObj name="Equation" r:id="rId4" imgW="1282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5575" y="4078288"/>
                        <a:ext cx="335280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19939"/>
              </p:ext>
            </p:extLst>
          </p:nvPr>
        </p:nvGraphicFramePr>
        <p:xfrm>
          <a:off x="3303588" y="2819400"/>
          <a:ext cx="24558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4" name="Equation" r:id="rId6" imgW="939600" imgH="228600" progId="Equation.3">
                  <p:embed/>
                </p:oleObj>
              </mc:Choice>
              <mc:Fallback>
                <p:oleObj name="Equation" r:id="rId6" imgW="93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3588" y="2819400"/>
                        <a:ext cx="245586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7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Loss of power with FWER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FWER, and Bonferroni in particular, reduce our power to reject null hypotheses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 </a:t>
            </a:r>
            <a:r>
              <a:rPr lang="en-US" sz="2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gets large, </a:t>
            </a:r>
            <a:r>
              <a:rPr lang="en-US" sz="2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gets very small</a:t>
            </a:r>
          </a:p>
          <a:p>
            <a:r>
              <a:rPr lang="en-US" sz="3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expression analysis, FWER and false positive rate are not really the primary concern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can live with false positives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just don’t want too many of them relative to the total number of genes called significant</a:t>
            </a:r>
          </a:p>
          <a:p>
            <a:endParaRPr lang="en-US" sz="3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8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29700" name="Freeform 7"/>
          <p:cNvSpPr>
            <a:spLocks/>
          </p:cNvSpPr>
          <p:nvPr/>
        </p:nvSpPr>
        <p:spPr bwMode="auto">
          <a:xfrm>
            <a:off x="152400" y="3276600"/>
            <a:ext cx="3429000" cy="2540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0" y="1524000"/>
            <a:ext cx="5257800" cy="5638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we pick a threshold, and call genes above this threshold </a:t>
            </a:r>
            <a:r>
              <a:rPr lang="ja-JP" alt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significant</a:t>
            </a:r>
            <a:r>
              <a:rPr lang="ja-JP" alt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”</a:t>
            </a: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</a:t>
            </a:r>
            <a:r>
              <a:rPr lang="en-US" sz="28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false discovery rate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expected fraction of these that are mistakenly called significant (i.e. are truly null)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1684338" y="746125"/>
            <a:ext cx="6141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Hochberg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95;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02]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2" y="1981200"/>
            <a:ext cx="8986838" cy="1708302"/>
          </a:xfrm>
          <a:prstGeom prst="rect">
            <a:avLst/>
          </a:prstGeom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95041" y="4495800"/>
            <a:ext cx="2048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(genes)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8229599" y="3505200"/>
            <a:ext cx="380999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85800" y="4546697"/>
            <a:ext cx="3360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significant at threshold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2514600" y="3449093"/>
            <a:ext cx="457200" cy="104670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343400" y="5206902"/>
            <a:ext cx="1694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 positives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3200401" y="3047999"/>
            <a:ext cx="1805504" cy="215890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7562" y="1219200"/>
            <a:ext cx="3932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false positives (false discoveries)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219200" y="1619310"/>
            <a:ext cx="1752600" cy="106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98796" y="3667780"/>
            <a:ext cx="2327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</p:spTree>
    <p:extLst>
      <p:ext uri="{BB962C8B-B14F-4D97-AF65-F5344CB8AC3E}">
        <p14:creationId xmlns:p14="http://schemas.microsoft.com/office/powerpoint/2010/main" val="1236571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275026"/>
              </p:ext>
            </p:extLst>
          </p:nvPr>
        </p:nvGraphicFramePr>
        <p:xfrm>
          <a:off x="4222750" y="3959225"/>
          <a:ext cx="3835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1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959225"/>
                        <a:ext cx="38354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80216"/>
              </p:ext>
            </p:extLst>
          </p:nvPr>
        </p:nvGraphicFramePr>
        <p:xfrm>
          <a:off x="4316413" y="1219200"/>
          <a:ext cx="3810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2" name="Equation" r:id="rId6" imgW="1815840" imgH="228600" progId="Equation.3">
                  <p:embed/>
                </p:oleObj>
              </mc:Choice>
              <mc:Fallback>
                <p:oleObj name="Equation" r:id="rId6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1219200"/>
                        <a:ext cx="3810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92985"/>
              </p:ext>
            </p:extLst>
          </p:nvPr>
        </p:nvGraphicFramePr>
        <p:xfrm>
          <a:off x="4316413" y="2693987"/>
          <a:ext cx="31972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3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2693987"/>
                        <a:ext cx="31972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52400" y="1550987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31751" name="Freeform 9"/>
          <p:cNvSpPr>
            <a:spLocks/>
          </p:cNvSpPr>
          <p:nvPr/>
        </p:nvSpPr>
        <p:spPr bwMode="auto">
          <a:xfrm>
            <a:off x="152400" y="3455987"/>
            <a:ext cx="3429000" cy="2540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3694113" y="3290599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1" dirty="0"/>
              <a:t>t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7924800" y="2084387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genes</a:t>
            </a:r>
          </a:p>
        </p:txBody>
      </p:sp>
      <p:sp>
        <p:nvSpPr>
          <p:cNvPr id="31754" name="Freeform 13"/>
          <p:cNvSpPr>
            <a:spLocks/>
          </p:cNvSpPr>
          <p:nvPr/>
        </p:nvSpPr>
        <p:spPr bwMode="auto">
          <a:xfrm>
            <a:off x="7759700" y="1703387"/>
            <a:ext cx="165100" cy="533400"/>
          </a:xfrm>
          <a:custGeom>
            <a:avLst/>
            <a:gdLst>
              <a:gd name="T0" fmla="*/ 165100 w 104"/>
              <a:gd name="T1" fmla="*/ 533400 h 336"/>
              <a:gd name="T2" fmla="*/ 12700 w 104"/>
              <a:gd name="T3" fmla="*/ 381000 h 336"/>
              <a:gd name="T4" fmla="*/ 88900 w 104"/>
              <a:gd name="T5" fmla="*/ 0 h 336"/>
              <a:gd name="T6" fmla="*/ 0 60000 65536"/>
              <a:gd name="T7" fmla="*/ 0 60000 65536"/>
              <a:gd name="T8" fmla="*/ 0 60000 65536"/>
              <a:gd name="T9" fmla="*/ 0 w 104"/>
              <a:gd name="T10" fmla="*/ 0 h 336"/>
              <a:gd name="T11" fmla="*/ 104 w 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36">
                <a:moveTo>
                  <a:pt x="104" y="336"/>
                </a:moveTo>
                <a:cubicBezTo>
                  <a:pt x="60" y="316"/>
                  <a:pt x="16" y="296"/>
                  <a:pt x="8" y="240"/>
                </a:cubicBezTo>
                <a:cubicBezTo>
                  <a:pt x="0" y="184"/>
                  <a:pt x="28" y="92"/>
                  <a:pt x="56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8994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11265" y="5524174"/>
            <a:ext cx="2765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threshold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581400" y="3792037"/>
            <a:ext cx="228600" cy="172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57945"/>
              </p:ext>
            </p:extLst>
          </p:nvPr>
        </p:nvGraphicFramePr>
        <p:xfrm>
          <a:off x="841375" y="2333625"/>
          <a:ext cx="38338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7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2333625"/>
                        <a:ext cx="38338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30258"/>
              </p:ext>
            </p:extLst>
          </p:nvPr>
        </p:nvGraphicFramePr>
        <p:xfrm>
          <a:off x="1344613" y="4240213"/>
          <a:ext cx="3810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8" name="Equation" r:id="rId6" imgW="1815840" imgH="228600" progId="Equation.3">
                  <p:embed/>
                </p:oleObj>
              </mc:Choice>
              <mc:Fallback>
                <p:oleObj name="Equation" r:id="rId6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240213"/>
                        <a:ext cx="3810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777567"/>
              </p:ext>
            </p:extLst>
          </p:nvPr>
        </p:nvGraphicFramePr>
        <p:xfrm>
          <a:off x="1343025" y="3706813"/>
          <a:ext cx="31988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9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706813"/>
                        <a:ext cx="31988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1524000"/>
          </a:xfrm>
          <a:noFill/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compute the FDR for a threshold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we need to estimate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)] and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)]</a:t>
            </a:r>
            <a:endParaRPr lang="en-US" sz="2400" i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5539270" y="3048000"/>
            <a:ext cx="35285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 by the observed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 flipH="1" flipV="1">
            <a:off x="4624870" y="3048000"/>
            <a:ext cx="838200" cy="203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609600" y="5105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can we estimate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)]?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6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Estimating </a:t>
            </a:r>
            <a:r>
              <a:rPr lang="en-US" i="1" dirty="0"/>
              <a:t>E</a:t>
            </a:r>
            <a:r>
              <a:rPr lang="en-US" dirty="0"/>
              <a:t>[F(t)]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Two approaches we’ll consider</a:t>
            </a:r>
          </a:p>
          <a:p>
            <a:pPr lvl="1"/>
            <a:r>
              <a:rPr lang="en-US" dirty="0" err="1"/>
              <a:t>Benjamini</a:t>
            </a:r>
            <a:r>
              <a:rPr lang="en-US" dirty="0"/>
              <a:t>-Hochberg</a:t>
            </a:r>
          </a:p>
          <a:p>
            <a:pPr lvl="1"/>
            <a:r>
              <a:rPr lang="en-US" dirty="0" err="1"/>
              <a:t>Storey-Tibshirani</a:t>
            </a:r>
            <a:r>
              <a:rPr lang="en-US" dirty="0"/>
              <a:t> (</a:t>
            </a:r>
            <a:r>
              <a:rPr lang="en-US" i="1" dirty="0"/>
              <a:t>q</a:t>
            </a:r>
            <a:r>
              <a:rPr lang="en-US" dirty="0"/>
              <a:t>-value)</a:t>
            </a:r>
          </a:p>
          <a:p>
            <a:endParaRPr lang="en-US" dirty="0"/>
          </a:p>
          <a:p>
            <a:r>
              <a:rPr lang="en-US" dirty="0"/>
              <a:t>Different assumptions about null features (</a:t>
            </a:r>
            <a:r>
              <a:rPr lang="en-US" i="1" dirty="0"/>
              <a:t>m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0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the fraction of genes that are truly null is very close to 1 so</a:t>
            </a:r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r>
              <a:rPr lang="en-US" dirty="0"/>
              <a:t>Because </a:t>
            </a:r>
            <a:r>
              <a:rPr lang="en-US" i="1" dirty="0"/>
              <a:t>p</a:t>
            </a:r>
            <a:r>
              <a:rPr lang="en-US" dirty="0"/>
              <a:t>-values are uniformly distributed over [0,1] under the null model</a:t>
            </a:r>
          </a:p>
          <a:p>
            <a:r>
              <a:rPr lang="en-US" dirty="0"/>
              <a:t>Suppose we choose a threshold </a:t>
            </a:r>
            <a:r>
              <a:rPr lang="en-US" i="1" dirty="0"/>
              <a:t>t</a:t>
            </a:r>
            <a:r>
              <a:rPr lang="en-US" dirty="0"/>
              <a:t> and observe that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30030"/>
              </p:ext>
            </p:extLst>
          </p:nvPr>
        </p:nvGraphicFramePr>
        <p:xfrm>
          <a:off x="1689100" y="2527300"/>
          <a:ext cx="5354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" name="Equation" r:id="rId4" imgW="2552400" imgH="228600" progId="Equation.3">
                  <p:embed/>
                </p:oleObj>
              </mc:Choice>
              <mc:Fallback>
                <p:oleObj name="Equation" r:id="rId4" imgW="255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527300"/>
                        <a:ext cx="5354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3365500" y="5054600"/>
          <a:ext cx="30892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Equation" r:id="rId6" imgW="1473120" imgH="419040" progId="Equation.3">
                  <p:embed/>
                </p:oleObj>
              </mc:Choice>
              <mc:Fallback>
                <p:oleObj name="Equation" r:id="rId6" imgW="1473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5054600"/>
                        <a:ext cx="30892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21009"/>
              </p:ext>
            </p:extLst>
          </p:nvPr>
        </p:nvGraphicFramePr>
        <p:xfrm>
          <a:off x="6096000" y="1520297"/>
          <a:ext cx="10128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" name="Equation" r:id="rId8" imgW="482400" imgH="228600" progId="Equation.3">
                  <p:embed/>
                </p:oleObj>
              </mc:Choice>
              <mc:Fallback>
                <p:oleObj name="E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0297"/>
                        <a:ext cx="10128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83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/>
              <a:t>Suppose we want FDR ≤ </a:t>
            </a:r>
            <a:r>
              <a:rPr lang="en-US" i="1" dirty="0"/>
              <a:t>α</a:t>
            </a:r>
          </a:p>
          <a:p>
            <a:r>
              <a:rPr lang="en-US" dirty="0"/>
              <a:t>Observation: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54754"/>
              </p:ext>
            </p:extLst>
          </p:nvPr>
        </p:nvGraphicFramePr>
        <p:xfrm>
          <a:off x="3429000" y="2335212"/>
          <a:ext cx="1597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5" name="Equation" r:id="rId4" imgW="761760" imgH="203040" progId="Equation.3">
                  <p:embed/>
                </p:oleObj>
              </mc:Choice>
              <mc:Fallback>
                <p:oleObj name="Equation" r:id="rId4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35212"/>
                        <a:ext cx="15970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18984"/>
              </p:ext>
            </p:extLst>
          </p:nvPr>
        </p:nvGraphicFramePr>
        <p:xfrm>
          <a:off x="4013200" y="2805112"/>
          <a:ext cx="10128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6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805112"/>
                        <a:ext cx="10128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12745"/>
              </p:ext>
            </p:extLst>
          </p:nvPr>
        </p:nvGraphicFramePr>
        <p:xfrm>
          <a:off x="4330169" y="3594100"/>
          <a:ext cx="106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7" name="Equation" r:id="rId8" imgW="507960" imgH="393480" progId="Equation.3">
                  <p:embed/>
                </p:oleObj>
              </mc:Choice>
              <mc:Fallback>
                <p:oleObj name="Equation" r:id="rId8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169" y="3594100"/>
                        <a:ext cx="1066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00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"/>
            <a:ext cx="7772400" cy="1143000"/>
          </a:xfrm>
        </p:spPr>
        <p:txBody>
          <a:bodyPr/>
          <a:lstStyle/>
          <a:p>
            <a:r>
              <a:rPr lang="en-US" dirty="0"/>
              <a:t>Array-based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0950"/>
            <a:ext cx="5638800" cy="4114800"/>
          </a:xfrm>
        </p:spPr>
        <p:txBody>
          <a:bodyPr>
            <a:normAutofit/>
          </a:bodyPr>
          <a:lstStyle/>
          <a:p>
            <a:r>
              <a:rPr lang="en-US" dirty="0"/>
              <a:t>Currently two major players</a:t>
            </a:r>
          </a:p>
          <a:p>
            <a:r>
              <a:rPr lang="en-US" dirty="0" err="1"/>
              <a:t>Affymetrix</a:t>
            </a:r>
            <a:r>
              <a:rPr lang="en-US" dirty="0"/>
              <a:t> Genome-Wide Human SNP Arrays</a:t>
            </a:r>
          </a:p>
          <a:p>
            <a:pPr lvl="1"/>
            <a:r>
              <a:rPr lang="en-US" dirty="0"/>
              <a:t>Used for </a:t>
            </a:r>
            <a:r>
              <a:rPr lang="en-US" dirty="0" err="1"/>
              <a:t>HapMap</a:t>
            </a:r>
            <a:r>
              <a:rPr lang="en-US" dirty="0"/>
              <a:t> project, </a:t>
            </a:r>
            <a:r>
              <a:rPr lang="en-US" dirty="0" err="1"/>
              <a:t>Navigenics</a:t>
            </a:r>
            <a:r>
              <a:rPr lang="en-US" dirty="0"/>
              <a:t> service</a:t>
            </a:r>
          </a:p>
          <a:p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err="1"/>
              <a:t>BeadChips</a:t>
            </a:r>
            <a:endParaRPr lang="en-US" dirty="0"/>
          </a:p>
          <a:p>
            <a:pPr lvl="1"/>
            <a:r>
              <a:rPr lang="en-US" dirty="0"/>
              <a:t>Used by 23andMe, </a:t>
            </a:r>
            <a:r>
              <a:rPr lang="en-US" dirty="0" err="1"/>
              <a:t>deCODEme</a:t>
            </a:r>
            <a:r>
              <a:rPr lang="en-US" dirty="0"/>
              <a:t>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114800"/>
            <a:ext cx="2290572" cy="2120900"/>
          </a:xfrm>
          <a:prstGeom prst="rect">
            <a:avLst/>
          </a:prstGeom>
        </p:spPr>
      </p:pic>
      <p:pic>
        <p:nvPicPr>
          <p:cNvPr id="6" name="Picture 5" descr="affymetri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1476252" cy="23338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/>
              <a:t>Algorithm to obtain FDR ≤ </a:t>
            </a:r>
            <a:r>
              <a:rPr lang="en-US" i="1" dirty="0"/>
              <a:t>α</a:t>
            </a:r>
          </a:p>
          <a:p>
            <a:r>
              <a:rPr lang="en-US" dirty="0"/>
              <a:t>Sort the </a:t>
            </a:r>
            <a:r>
              <a:rPr lang="en-US" i="1" dirty="0"/>
              <a:t>p</a:t>
            </a:r>
            <a:r>
              <a:rPr lang="en-US" dirty="0"/>
              <a:t>-values of the genes so that they are in increasing order</a:t>
            </a:r>
          </a:p>
          <a:p>
            <a:endParaRPr lang="en-US" dirty="0"/>
          </a:p>
          <a:p>
            <a:r>
              <a:rPr lang="en-US" dirty="0"/>
              <a:t>Select the largest </a:t>
            </a:r>
            <a:r>
              <a:rPr lang="en-US" i="1" dirty="0"/>
              <a:t>k</a:t>
            </a:r>
            <a:r>
              <a:rPr lang="en-US" dirty="0"/>
              <a:t> such that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we use </a:t>
            </a:r>
            <a:r>
              <a:rPr lang="en-US" i="1" dirty="0"/>
              <a:t>P</a:t>
            </a:r>
            <a:r>
              <a:rPr lang="en-US" baseline="-25000" dirty="0"/>
              <a:t>(</a:t>
            </a:r>
            <a:r>
              <a:rPr lang="en-US" i="1" baseline="-25000" dirty="0"/>
              <a:t>k</a:t>
            </a:r>
            <a:r>
              <a:rPr lang="en-US" baseline="-25000" dirty="0"/>
              <a:t>)</a:t>
            </a:r>
            <a:r>
              <a:rPr lang="en-US" dirty="0"/>
              <a:t> as the </a:t>
            </a:r>
            <a:r>
              <a:rPr lang="en-US" i="1" dirty="0"/>
              <a:t>p</a:t>
            </a:r>
            <a:r>
              <a:rPr lang="en-US" dirty="0"/>
              <a:t>-value threshold </a:t>
            </a:r>
            <a:r>
              <a:rPr lang="en-US" i="1" dirty="0"/>
              <a:t>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062288" y="2574925"/>
          <a:ext cx="2716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Equation" r:id="rId4" imgW="1104840" imgH="241200" progId="Equation.3">
                  <p:embed/>
                </p:oleObj>
              </mc:Choice>
              <mc:Fallback>
                <p:oleObj name="Equation" r:id="rId4" imgW="1104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2288" y="2574925"/>
                        <a:ext cx="271621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74673"/>
              </p:ext>
            </p:extLst>
          </p:nvPr>
        </p:nvGraphicFramePr>
        <p:xfrm>
          <a:off x="3743325" y="3810000"/>
          <a:ext cx="16557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3325" y="3810000"/>
                        <a:ext cx="1655763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</p:spTree>
    <p:extLst>
      <p:ext uri="{BB962C8B-B14F-4D97-AF65-F5344CB8AC3E}">
        <p14:creationId xmlns:p14="http://schemas.microsoft.com/office/powerpoint/2010/main" val="2859885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 descr="F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6100"/>
            <a:ext cx="48006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What fraction of the genes are truly null?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954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Consider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histogram from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Hedenfalk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et al.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includes both null and alternative genes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but we expect null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to be uniformly distributed</a:t>
            </a:r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914400" y="4953000"/>
            <a:ext cx="4495800" cy="0"/>
          </a:xfrm>
          <a:prstGeom prst="line">
            <a:avLst/>
          </a:prstGeom>
          <a:noFill/>
          <a:ln w="2222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685800" y="6324600"/>
            <a:ext cx="3440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1200" y="3048000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histogram if all genes were null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979550" y="3865749"/>
            <a:ext cx="668649" cy="718614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03211"/>
              </p:ext>
            </p:extLst>
          </p:nvPr>
        </p:nvGraphicFramePr>
        <p:xfrm>
          <a:off x="7620000" y="4239296"/>
          <a:ext cx="10541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239296"/>
                        <a:ext cx="10541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30327" y="2644914"/>
            <a:ext cx="4112073" cy="3398699"/>
            <a:chOff x="4930327" y="2644914"/>
            <a:chExt cx="4112073" cy="3398699"/>
          </a:xfrm>
        </p:grpSpPr>
        <p:sp>
          <p:nvSpPr>
            <p:cNvPr id="35847" name="Text Box 10"/>
            <p:cNvSpPr txBox="1">
              <a:spLocks noChangeArrowheads="1"/>
            </p:cNvSpPr>
            <p:nvPr/>
          </p:nvSpPr>
          <p:spPr bwMode="auto">
            <a:xfrm>
              <a:off x="4930327" y="2644914"/>
              <a:ext cx="25372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estimated proportion of null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-values</a:t>
              </a:r>
            </a:p>
          </p:txBody>
        </p:sp>
        <p:sp>
          <p:nvSpPr>
            <p:cNvPr id="35848" name="Freeform 11"/>
            <p:cNvSpPr>
              <a:spLocks/>
            </p:cNvSpPr>
            <p:nvPr/>
          </p:nvSpPr>
          <p:spPr bwMode="auto">
            <a:xfrm>
              <a:off x="5486400" y="3352800"/>
              <a:ext cx="609600" cy="1600200"/>
            </a:xfrm>
            <a:custGeom>
              <a:avLst/>
              <a:gdLst>
                <a:gd name="T0" fmla="*/ 2057400 w 1368"/>
                <a:gd name="T1" fmla="*/ 0 h 576"/>
                <a:gd name="T2" fmla="*/ 1828800 w 1368"/>
                <a:gd name="T3" fmla="*/ 533400 h 576"/>
                <a:gd name="T4" fmla="*/ 0 w 1368"/>
                <a:gd name="T5" fmla="*/ 914400 h 576"/>
                <a:gd name="T6" fmla="*/ 0 60000 65536"/>
                <a:gd name="T7" fmla="*/ 0 60000 65536"/>
                <a:gd name="T8" fmla="*/ 0 60000 65536"/>
                <a:gd name="T9" fmla="*/ 0 w 1368"/>
                <a:gd name="T10" fmla="*/ 0 h 576"/>
                <a:gd name="T11" fmla="*/ 1368 w 136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576">
                  <a:moveTo>
                    <a:pt x="1296" y="0"/>
                  </a:moveTo>
                  <a:cubicBezTo>
                    <a:pt x="1332" y="120"/>
                    <a:pt x="1368" y="240"/>
                    <a:pt x="1152" y="336"/>
                  </a:cubicBezTo>
                  <a:cubicBezTo>
                    <a:pt x="936" y="432"/>
                    <a:pt x="468" y="504"/>
                    <a:pt x="0" y="57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58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3188018"/>
                </p:ext>
              </p:extLst>
            </p:nvPr>
          </p:nvGraphicFramePr>
          <p:xfrm>
            <a:off x="5662613" y="5233988"/>
            <a:ext cx="3379787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" name="Equation" r:id="rId7" imgW="1752480" imgH="419040" progId="Equation.3">
                    <p:embed/>
                  </p:oleObj>
                </mc:Choice>
                <mc:Fallback>
                  <p:oleObj name="Equation" r:id="rId7" imgW="17524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2613" y="5233988"/>
                          <a:ext cx="3379787" cy="809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857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019800" y="3352800"/>
              <a:ext cx="304800" cy="1981200"/>
            </a:xfrm>
            <a:custGeom>
              <a:avLst/>
              <a:gdLst>
                <a:gd name="T0" fmla="*/ 2057400 w 1368"/>
                <a:gd name="T1" fmla="*/ 0 h 576"/>
                <a:gd name="T2" fmla="*/ 1828800 w 1368"/>
                <a:gd name="T3" fmla="*/ 533400 h 576"/>
                <a:gd name="T4" fmla="*/ 0 w 1368"/>
                <a:gd name="T5" fmla="*/ 914400 h 576"/>
                <a:gd name="T6" fmla="*/ 0 60000 65536"/>
                <a:gd name="T7" fmla="*/ 0 60000 65536"/>
                <a:gd name="T8" fmla="*/ 0 60000 65536"/>
                <a:gd name="T9" fmla="*/ 0 w 1368"/>
                <a:gd name="T10" fmla="*/ 0 h 576"/>
                <a:gd name="T11" fmla="*/ 1368 w 136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576">
                  <a:moveTo>
                    <a:pt x="1296" y="0"/>
                  </a:moveTo>
                  <a:cubicBezTo>
                    <a:pt x="1332" y="120"/>
                    <a:pt x="1368" y="240"/>
                    <a:pt x="1152" y="336"/>
                  </a:cubicBezTo>
                  <a:cubicBezTo>
                    <a:pt x="936" y="432"/>
                    <a:pt x="468" y="504"/>
                    <a:pt x="0" y="57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78823" y="3555831"/>
            <a:ext cx="2537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 proportion of null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flipH="1">
            <a:off x="6881354" y="4038536"/>
            <a:ext cx="642860" cy="545827"/>
          </a:xfrm>
          <a:custGeom>
            <a:avLst/>
            <a:gdLst>
              <a:gd name="T0" fmla="*/ 2057400 w 1368"/>
              <a:gd name="T1" fmla="*/ 0 h 576"/>
              <a:gd name="T2" fmla="*/ 1828800 w 1368"/>
              <a:gd name="T3" fmla="*/ 533400 h 576"/>
              <a:gd name="T4" fmla="*/ 0 w 1368"/>
              <a:gd name="T5" fmla="*/ 914400 h 576"/>
              <a:gd name="T6" fmla="*/ 0 60000 65536"/>
              <a:gd name="T7" fmla="*/ 0 60000 65536"/>
              <a:gd name="T8" fmla="*/ 0 60000 65536"/>
              <a:gd name="T9" fmla="*/ 0 w 1368"/>
              <a:gd name="T10" fmla="*/ 0 h 576"/>
              <a:gd name="T11" fmla="*/ 1368 w 136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76">
                <a:moveTo>
                  <a:pt x="1296" y="0"/>
                </a:moveTo>
                <a:cubicBezTo>
                  <a:pt x="1332" y="120"/>
                  <a:pt x="1368" y="240"/>
                  <a:pt x="1152" y="336"/>
                </a:cubicBezTo>
                <a:cubicBezTo>
                  <a:pt x="936" y="432"/>
                  <a:pt x="468" y="504"/>
                  <a:pt x="0" y="576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Tibshirani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approach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098925" y="2819400"/>
            <a:ext cx="176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-value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0.0010</a:t>
            </a:r>
          </a:p>
          <a:p>
            <a:r>
              <a:rPr lang="en-US" dirty="0">
                <a:solidFill>
                  <a:srgbClr val="006600"/>
                </a:solidFill>
              </a:rPr>
              <a:t>0.0050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0.0600</a:t>
            </a:r>
          </a:p>
          <a:p>
            <a:r>
              <a:rPr lang="en-US" dirty="0">
                <a:solidFill>
                  <a:srgbClr val="006600"/>
                </a:solidFill>
              </a:rPr>
              <a:t>0.0867</a:t>
            </a:r>
          </a:p>
          <a:p>
            <a:r>
              <a:rPr lang="en-US" dirty="0">
                <a:solidFill>
                  <a:srgbClr val="006600"/>
                </a:solidFill>
              </a:rPr>
              <a:t>0.1430</a:t>
            </a:r>
          </a:p>
          <a:p>
            <a:r>
              <a:rPr lang="en-US" dirty="0">
                <a:solidFill>
                  <a:srgbClr val="006600"/>
                </a:solidFill>
              </a:rPr>
              <a:t>0.4380</a:t>
            </a:r>
          </a:p>
          <a:p>
            <a:r>
              <a:rPr lang="en-US" dirty="0">
                <a:solidFill>
                  <a:srgbClr val="006600"/>
                </a:solidFill>
              </a:rPr>
              <a:t>0.5670</a:t>
            </a:r>
          </a:p>
          <a:p>
            <a:r>
              <a:rPr lang="en-US" dirty="0">
                <a:solidFill>
                  <a:srgbClr val="006600"/>
                </a:solidFill>
              </a:rPr>
              <a:t>0.7000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79644"/>
              </p:ext>
            </p:extLst>
          </p:nvPr>
        </p:nvGraphicFramePr>
        <p:xfrm>
          <a:off x="4716463" y="1709738"/>
          <a:ext cx="25844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8" name="Equation" r:id="rId4" imgW="1231560" imgH="431640" progId="Equation.3">
                  <p:embed/>
                </p:oleObj>
              </mc:Choice>
              <mc:Fallback>
                <p:oleObj name="Equation" r:id="rId4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9738"/>
                        <a:ext cx="25844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152400" y="4332288"/>
            <a:ext cx="5029200" cy="373062"/>
          </a:xfrm>
          <a:custGeom>
            <a:avLst/>
            <a:gdLst>
              <a:gd name="T0" fmla="*/ 0 w 2352"/>
              <a:gd name="T1" fmla="*/ 373062 h 144"/>
              <a:gd name="T2" fmla="*/ 5029200 w 2352"/>
              <a:gd name="T3" fmla="*/ 373062 h 144"/>
              <a:gd name="T4" fmla="*/ 50292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257800" y="43910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i="1" dirty="0"/>
              <a:t>t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758627" y="1066800"/>
            <a:ext cx="2803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proportion of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543800" y="1066800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genes</a:t>
            </a:r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>
            <a:off x="5562600" y="1295400"/>
            <a:ext cx="533400" cy="381000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Freeform 11"/>
          <p:cNvSpPr>
            <a:spLocks/>
          </p:cNvSpPr>
          <p:nvPr/>
        </p:nvSpPr>
        <p:spPr bwMode="auto">
          <a:xfrm>
            <a:off x="6781800" y="1206500"/>
            <a:ext cx="685800" cy="546100"/>
          </a:xfrm>
          <a:custGeom>
            <a:avLst/>
            <a:gdLst>
              <a:gd name="T0" fmla="*/ 685800 w 432"/>
              <a:gd name="T1" fmla="*/ 12700 h 344"/>
              <a:gd name="T2" fmla="*/ 381000 w 432"/>
              <a:gd name="T3" fmla="*/ 88900 h 344"/>
              <a:gd name="T4" fmla="*/ 0 w 432"/>
              <a:gd name="T5" fmla="*/ 546100 h 344"/>
              <a:gd name="T6" fmla="*/ 0 60000 65536"/>
              <a:gd name="T7" fmla="*/ 0 60000 65536"/>
              <a:gd name="T8" fmla="*/ 0 60000 65536"/>
              <a:gd name="T9" fmla="*/ 0 w 432"/>
              <a:gd name="T10" fmla="*/ 0 h 344"/>
              <a:gd name="T11" fmla="*/ 432 w 4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4">
                <a:moveTo>
                  <a:pt x="432" y="8"/>
                </a:moveTo>
                <a:cubicBezTo>
                  <a:pt x="372" y="4"/>
                  <a:pt x="312" y="0"/>
                  <a:pt x="240" y="56"/>
                </a:cubicBezTo>
                <a:cubicBezTo>
                  <a:pt x="168" y="112"/>
                  <a:pt x="84" y="228"/>
                  <a:pt x="0" y="34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04168"/>
              </p:ext>
            </p:extLst>
          </p:nvPr>
        </p:nvGraphicFramePr>
        <p:xfrm>
          <a:off x="5903913" y="3416300"/>
          <a:ext cx="26019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9" name="Equation" r:id="rId6" imgW="1244520" imgH="291960" progId="Equation.3">
                  <p:embed/>
                </p:oleObj>
              </mc:Choice>
              <mc:Fallback>
                <p:oleObj name="Equation" r:id="rId6" imgW="12445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3913" y="3416300"/>
                        <a:ext cx="260191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0"/>
          <p:cNvSpPr>
            <a:spLocks/>
          </p:cNvSpPr>
          <p:nvPr/>
        </p:nvSpPr>
        <p:spPr bwMode="auto">
          <a:xfrm flipV="1">
            <a:off x="7086600" y="4038600"/>
            <a:ext cx="76200" cy="685800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0" y="4724401"/>
            <a:ext cx="2819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pick minimum FDR for all greater thresholds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rot="3192522">
            <a:off x="7396328" y="1787559"/>
            <a:ext cx="685800" cy="546100"/>
          </a:xfrm>
          <a:custGeom>
            <a:avLst/>
            <a:gdLst>
              <a:gd name="T0" fmla="*/ 685800 w 432"/>
              <a:gd name="T1" fmla="*/ 12700 h 344"/>
              <a:gd name="T2" fmla="*/ 381000 w 432"/>
              <a:gd name="T3" fmla="*/ 88900 h 344"/>
              <a:gd name="T4" fmla="*/ 0 w 432"/>
              <a:gd name="T5" fmla="*/ 546100 h 344"/>
              <a:gd name="T6" fmla="*/ 0 60000 65536"/>
              <a:gd name="T7" fmla="*/ 0 60000 65536"/>
              <a:gd name="T8" fmla="*/ 0 60000 65536"/>
              <a:gd name="T9" fmla="*/ 0 w 432"/>
              <a:gd name="T10" fmla="*/ 0 h 344"/>
              <a:gd name="T11" fmla="*/ 432 w 4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4">
                <a:moveTo>
                  <a:pt x="432" y="8"/>
                </a:moveTo>
                <a:cubicBezTo>
                  <a:pt x="372" y="4"/>
                  <a:pt x="312" y="0"/>
                  <a:pt x="240" y="56"/>
                </a:cubicBezTo>
                <a:cubicBezTo>
                  <a:pt x="168" y="112"/>
                  <a:pt x="84" y="228"/>
                  <a:pt x="0" y="34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704168" y="2150355"/>
            <a:ext cx="1395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threshold</a:t>
            </a:r>
          </a:p>
        </p:txBody>
      </p:sp>
    </p:spTree>
    <p:extLst>
      <p:ext uri="{BB962C8B-B14F-4D97-AF65-F5344CB8AC3E}">
        <p14:creationId xmlns:p14="http://schemas.microsoft.com/office/powerpoint/2010/main" val="2518792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/>
          <a:lstStyle/>
          <a:p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example for gene J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53756"/>
              </p:ext>
            </p:extLst>
          </p:nvPr>
        </p:nvGraphicFramePr>
        <p:xfrm>
          <a:off x="4186237" y="1141280"/>
          <a:ext cx="25860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4" name="Equation" r:id="rId4" imgW="1231560" imgH="431640" progId="Equation.3">
                  <p:embed/>
                </p:oleObj>
              </mc:Choice>
              <mc:Fallback>
                <p:oleObj name="Equation" r:id="rId4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7" y="1141280"/>
                        <a:ext cx="25860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34023"/>
              </p:ext>
            </p:extLst>
          </p:nvPr>
        </p:nvGraphicFramePr>
        <p:xfrm>
          <a:off x="5980376" y="3665293"/>
          <a:ext cx="26019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5" name="Equation" r:id="rId6" imgW="1244520" imgH="291960" progId="Equation.3">
                  <p:embed/>
                </p:oleObj>
              </mc:Choice>
              <mc:Fallback>
                <p:oleObj name="Equation" r:id="rId6" imgW="12445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0376" y="3665293"/>
                        <a:ext cx="260191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098925" y="2819400"/>
            <a:ext cx="176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-value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0.0010</a:t>
            </a:r>
          </a:p>
          <a:p>
            <a:r>
              <a:rPr lang="en-US" dirty="0">
                <a:solidFill>
                  <a:srgbClr val="006600"/>
                </a:solidFill>
              </a:rPr>
              <a:t>0.0050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0.0600</a:t>
            </a:r>
          </a:p>
          <a:p>
            <a:r>
              <a:rPr lang="en-US" dirty="0">
                <a:solidFill>
                  <a:srgbClr val="006600"/>
                </a:solidFill>
              </a:rPr>
              <a:t>0.0867</a:t>
            </a:r>
          </a:p>
          <a:p>
            <a:r>
              <a:rPr lang="en-US" dirty="0">
                <a:solidFill>
                  <a:srgbClr val="006600"/>
                </a:solidFill>
              </a:rPr>
              <a:t>0.1430</a:t>
            </a:r>
          </a:p>
          <a:p>
            <a:r>
              <a:rPr lang="en-US" dirty="0">
                <a:solidFill>
                  <a:srgbClr val="006600"/>
                </a:solidFill>
              </a:rPr>
              <a:t>0.4380</a:t>
            </a:r>
          </a:p>
          <a:p>
            <a:r>
              <a:rPr lang="en-US" dirty="0">
                <a:solidFill>
                  <a:srgbClr val="006600"/>
                </a:solidFill>
              </a:rPr>
              <a:t>0.5670</a:t>
            </a:r>
          </a:p>
          <a:p>
            <a:r>
              <a:rPr lang="en-US" dirty="0">
                <a:solidFill>
                  <a:srgbClr val="006600"/>
                </a:solidFill>
              </a:rPr>
              <a:t>0.7000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52400" y="4332288"/>
            <a:ext cx="5029200" cy="373062"/>
          </a:xfrm>
          <a:custGeom>
            <a:avLst/>
            <a:gdLst>
              <a:gd name="T0" fmla="*/ 0 w 2352"/>
              <a:gd name="T1" fmla="*/ 373062 h 144"/>
              <a:gd name="T2" fmla="*/ 5029200 w 2352"/>
              <a:gd name="T3" fmla="*/ 373062 h 144"/>
              <a:gd name="T4" fmla="*/ 50292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257800" y="43910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i="1" dirty="0"/>
              <a:t>t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30493"/>
              </p:ext>
            </p:extLst>
          </p:nvPr>
        </p:nvGraphicFramePr>
        <p:xfrm>
          <a:off x="342900" y="1619250"/>
          <a:ext cx="11191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6" name="Equation" r:id="rId8" imgW="533160" imgH="228600" progId="Equation.3">
                  <p:embed/>
                </p:oleObj>
              </mc:Choice>
              <mc:Fallback>
                <p:oleObj name="Equation" r:id="rId8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619250"/>
                        <a:ext cx="11191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145316"/>
              </p:ext>
            </p:extLst>
          </p:nvPr>
        </p:nvGraphicFramePr>
        <p:xfrm>
          <a:off x="1981200" y="1147664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7" name="Equation" r:id="rId10" imgW="583920" imgH="177480" progId="Equation.3">
                  <p:embed/>
                </p:oleObj>
              </mc:Choice>
              <mc:Fallback>
                <p:oleObj name="Equation" r:id="rId10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7664"/>
                        <a:ext cx="12255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22889"/>
              </p:ext>
            </p:extLst>
          </p:nvPr>
        </p:nvGraphicFramePr>
        <p:xfrm>
          <a:off x="342900" y="1147664"/>
          <a:ext cx="9858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8" name="Equation" r:id="rId12" imgW="469800" imgH="177480" progId="Equation.3">
                  <p:embed/>
                </p:oleObj>
              </mc:Choice>
              <mc:Fallback>
                <p:oleObj name="Equation" r:id="rId12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47664"/>
                        <a:ext cx="9858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194444"/>
              </p:ext>
            </p:extLst>
          </p:nvPr>
        </p:nvGraphicFramePr>
        <p:xfrm>
          <a:off x="1981200" y="1619249"/>
          <a:ext cx="17049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9" name="Equation" r:id="rId14" imgW="812520" imgH="228600" progId="Equation.3">
                  <p:embed/>
                </p:oleObj>
              </mc:Choice>
              <mc:Fallback>
                <p:oleObj name="Equation" r:id="rId14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19249"/>
                        <a:ext cx="17049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56491"/>
              </p:ext>
            </p:extLst>
          </p:nvPr>
        </p:nvGraphicFramePr>
        <p:xfrm>
          <a:off x="5229225" y="2154104"/>
          <a:ext cx="35179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0" name="Equation" r:id="rId16" imgW="1676160" imgH="393480" progId="Equation.3">
                  <p:embed/>
                </p:oleObj>
              </mc:Choice>
              <mc:Fallback>
                <p:oleObj name="Equation" r:id="rId16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154104"/>
                        <a:ext cx="35179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867400" y="4332288"/>
            <a:ext cx="2819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case, already have minimum FDR for all greater thresholds</a:t>
            </a:r>
          </a:p>
        </p:txBody>
      </p:sp>
    </p:spTree>
    <p:extLst>
      <p:ext uri="{BB962C8B-B14F-4D97-AF65-F5344CB8AC3E}">
        <p14:creationId xmlns:p14="http://schemas.microsoft.com/office/powerpoint/2010/main" val="3449303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3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vs. </a:t>
            </a:r>
            <a:r>
              <a:rPr lang="en-US" sz="3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for </a:t>
            </a:r>
            <a:r>
              <a:rPr lang="en-US" sz="3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Hedenfalk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et al.</a:t>
            </a:r>
          </a:p>
        </p:txBody>
      </p:sp>
      <p:pic>
        <p:nvPicPr>
          <p:cNvPr id="39939" name="Picture 3" descr="q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7" b="50145"/>
          <a:stretch>
            <a:fillRect/>
          </a:stretch>
        </p:blipFill>
        <p:spPr bwMode="auto">
          <a:xfrm>
            <a:off x="1295400" y="1082675"/>
            <a:ext cx="60960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90536" y="6477667"/>
            <a:ext cx="3440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FDR summary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many high-throughput experiments, we want to know what is different across two sets of conditions/individuals (e.g. which genes are differentially expressed)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Because of the multiple testing problem,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may not be so informative in such cases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FDR, however, tells us which fraction of significant features are likely to be null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based on the FDR can be readily computed from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(see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Storey’s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R package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qvalue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84" y="-9525"/>
            <a:ext cx="7772400" cy="1143000"/>
          </a:xfrm>
        </p:spPr>
        <p:txBody>
          <a:bodyPr/>
          <a:lstStyle/>
          <a:p>
            <a:r>
              <a:rPr lang="en-US" dirty="0" err="1"/>
              <a:t>Affymetrix</a:t>
            </a:r>
            <a:r>
              <a:rPr lang="en-US" dirty="0"/>
              <a:t> SNP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Probes for ~900K SNPs</a:t>
            </a:r>
          </a:p>
          <a:p>
            <a:r>
              <a:rPr lang="en-US" dirty="0"/>
              <a:t>Another ~900K probes for CNV analysis</a:t>
            </a:r>
          </a:p>
          <a:p>
            <a:r>
              <a:rPr lang="en-US" dirty="0"/>
              <a:t>Differential hybridization – one probe for each possible SNP allele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90600" y="6096000"/>
            <a:ext cx="7391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05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057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105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5532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657600" y="2971800"/>
            <a:ext cx="4733074" cy="3322499"/>
            <a:chOff x="3657600" y="2971800"/>
            <a:chExt cx="4733074" cy="3322499"/>
          </a:xfrm>
        </p:grpSpPr>
        <p:sp>
          <p:nvSpPr>
            <p:cNvPr id="21" name="TextBox 20"/>
            <p:cNvSpPr txBox="1"/>
            <p:nvPr/>
          </p:nvSpPr>
          <p:spPr>
            <a:xfrm>
              <a:off x="3657600" y="3124200"/>
              <a:ext cx="33857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/>
                  <a:cs typeface="Courier"/>
                </a:rPr>
                <a:t>C</a:t>
              </a:r>
            </a:p>
            <a:p>
              <a:r>
                <a:rPr lang="en-US" dirty="0">
                  <a:latin typeface="Courier"/>
                  <a:cs typeface="Courier"/>
                </a:rPr>
                <a:t>A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  <a:p>
              <a:r>
                <a:rPr lang="en-US" dirty="0"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latin typeface="Courier"/>
                  <a:cs typeface="Courier"/>
                </a:rPr>
                <a:t>C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  <a:p>
              <a:r>
                <a:rPr lang="en-US" dirty="0">
                  <a:latin typeface="Courier"/>
                  <a:cs typeface="Courier"/>
                </a:rPr>
                <a:t>A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</p:txBody>
        </p:sp>
        <p:sp>
          <p:nvSpPr>
            <p:cNvPr id="22" name="Explosion 1 21"/>
            <p:cNvSpPr/>
            <p:nvPr/>
          </p:nvSpPr>
          <p:spPr bwMode="auto">
            <a:xfrm>
              <a:off x="4038600" y="2971800"/>
              <a:ext cx="304800" cy="304800"/>
            </a:xfrm>
            <a:prstGeom prst="irregularSeal1">
              <a:avLst/>
            </a:prstGeom>
            <a:solidFill>
              <a:srgbClr val="33CC33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3886200" y="3124200"/>
              <a:ext cx="228600" cy="152400"/>
            </a:xfrm>
            <a:prstGeom prst="line">
              <a:avLst/>
            </a:prstGeom>
            <a:noFill/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572000" y="2971800"/>
              <a:ext cx="3818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Fluorescent tag on sample DNA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 flipV="1">
              <a:off x="4372584" y="3159337"/>
              <a:ext cx="228600" cy="1251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753584" y="3352800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sample DNA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>
              <a:off x="3962400" y="3581400"/>
              <a:ext cx="838200" cy="2286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3503576" y="6096000"/>
            <a:ext cx="487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Probes for one SNP at a known locus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3657600" y="5867400"/>
            <a:ext cx="0" cy="304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800600" y="5867400"/>
            <a:ext cx="228600" cy="304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5715000" y="5486400"/>
            <a:ext cx="685800" cy="685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4" name="Straight Connector 43"/>
          <p:cNvCxnSpPr>
            <a:stCxn id="34" idx="1"/>
          </p:cNvCxnSpPr>
          <p:nvPr/>
        </p:nvCxnSpPr>
        <p:spPr bwMode="auto">
          <a:xfrm flipH="1" flipV="1">
            <a:off x="2208176" y="5486401"/>
            <a:ext cx="1295400" cy="80965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err="1"/>
              <a:t>BeadChips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343400" cy="49530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OmniExpress</a:t>
            </a:r>
            <a:r>
              <a:rPr lang="en-US" dirty="0"/>
              <a:t>+</a:t>
            </a:r>
          </a:p>
          <a:p>
            <a:pPr lvl="1"/>
            <a:r>
              <a:rPr lang="en-US" dirty="0"/>
              <a:t>~900K SNPs (700K fixed, 200 custom)</a:t>
            </a:r>
          </a:p>
          <a:p>
            <a:r>
              <a:rPr lang="en-US" dirty="0"/>
              <a:t>Array with probes immediately adjacent to variant location</a:t>
            </a:r>
          </a:p>
          <a:p>
            <a:r>
              <a:rPr lang="en-US" dirty="0"/>
              <a:t>Single base extension (like sequencing) to determine base at variant location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38200"/>
            <a:ext cx="267745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279" y="628775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Illumina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52800" y="4606925"/>
            <a:ext cx="1524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5766" y="3202288"/>
            <a:ext cx="200308" cy="2819400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40" y="0"/>
            <a:ext cx="7772400" cy="1143000"/>
          </a:xfrm>
        </p:spPr>
        <p:txBody>
          <a:bodyPr/>
          <a:lstStyle/>
          <a:p>
            <a:r>
              <a:rPr lang="en-US" dirty="0"/>
              <a:t>Sequencing-based genotyping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673725"/>
            <a:ext cx="6992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ACTCTACGTACGATCGTCGCTACGTGCTAGCTAGTCGCAC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673725"/>
            <a:ext cx="113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5140325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CGTACGATCGTCGCTACGT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8966" y="4821871"/>
            <a:ext cx="3394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ACGATCATCGCTACGTGCT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8366" y="4517071"/>
            <a:ext cx="3377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CTACGTAAGATCATCGCTA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6566" y="4212271"/>
            <a:ext cx="3378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TACGATCGTCTCTACGTGC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1366" y="3907471"/>
            <a:ext cx="3390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CGATCATCGCTACGTGCTA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4677" y="3602671"/>
            <a:ext cx="3392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CTCTACGTACGATCGTCGC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3766" y="3297871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GATCGTCGCTACGTGCTAG</a:t>
            </a:r>
          </a:p>
        </p:txBody>
      </p:sp>
      <p:sp>
        <p:nvSpPr>
          <p:cNvPr id="16" name="Left Brace 15"/>
          <p:cNvSpPr/>
          <p:nvPr/>
        </p:nvSpPr>
        <p:spPr bwMode="auto">
          <a:xfrm>
            <a:off x="838200" y="3311525"/>
            <a:ext cx="304800" cy="21945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4225925"/>
            <a:ext cx="72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reads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45765"/>
              </p:ext>
            </p:extLst>
          </p:nvPr>
        </p:nvGraphicFramePr>
        <p:xfrm>
          <a:off x="977494" y="1524000"/>
          <a:ext cx="52641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" name="Equation" r:id="rId3" imgW="2450880" imgH="342720" progId="Equation.3">
                  <p:embed/>
                </p:oleObj>
              </mc:Choice>
              <mc:Fallback>
                <p:oleObj name="Equation" r:id="rId3" imgW="24508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494" y="1524000"/>
                        <a:ext cx="5264150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155892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4591" y="1558925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genomic position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1600" y="2320925"/>
            <a:ext cx="1881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= GA?</a:t>
            </a:r>
          </a:p>
        </p:txBody>
      </p:sp>
      <p:cxnSp>
        <p:nvCxnSpPr>
          <p:cNvPr id="25" name="Straight Arrow Connector 24"/>
          <p:cNvCxnSpPr>
            <a:stCxn id="23" idx="1"/>
            <a:endCxn id="19" idx="0"/>
          </p:cNvCxnSpPr>
          <p:nvPr/>
        </p:nvCxnSpPr>
        <p:spPr bwMode="auto">
          <a:xfrm flipH="1">
            <a:off x="4255920" y="2520980"/>
            <a:ext cx="925680" cy="68130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14600" y="2854325"/>
            <a:ext cx="838200" cy="175260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24000" y="2473325"/>
            <a:ext cx="2014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sequencing error?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/>
              <a:t>Long read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Pacific Biosciences SMRT</a:t>
            </a:r>
          </a:p>
          <a:p>
            <a:r>
              <a:rPr lang="en-US" dirty="0" err="1"/>
              <a:t>MinION</a:t>
            </a:r>
            <a:r>
              <a:rPr lang="en-US" dirty="0"/>
              <a:t> </a:t>
            </a:r>
            <a:r>
              <a:rPr lang="en-US" dirty="0" err="1"/>
              <a:t>nanopore</a:t>
            </a:r>
            <a:endParaRPr lang="en-US" dirty="0"/>
          </a:p>
          <a:p>
            <a:r>
              <a:rPr lang="en-US" dirty="0"/>
              <a:t>Illumina </a:t>
            </a:r>
            <a:r>
              <a:rPr lang="en-US" dirty="0" err="1"/>
              <a:t>TruSeq</a:t>
            </a:r>
            <a:r>
              <a:rPr lang="en-US" dirty="0"/>
              <a:t> Synthetic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“over 10 Mb of sequences absent from the human GRCh38 reference in each individual”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1121"/>
            <a:ext cx="9144000" cy="23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GWAS jargon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8633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Locus</a:t>
            </a:r>
            <a:r>
              <a:rPr lang="en-US" sz="1600" dirty="0"/>
              <a:t> - genetic position on a chromosome, and a single base pair position in the context of SNPs</a:t>
            </a:r>
          </a:p>
          <a:p>
            <a:pPr marL="0" indent="0">
              <a:buNone/>
            </a:pPr>
            <a:r>
              <a:rPr lang="en-US" sz="1600" b="1" dirty="0"/>
              <a:t>SNP</a:t>
            </a:r>
            <a:r>
              <a:rPr lang="en-US" sz="1600" dirty="0"/>
              <a:t> - a locus (single base pair) that exhibits variation (polymorphism) in a population</a:t>
            </a:r>
          </a:p>
          <a:p>
            <a:pPr marL="0" indent="0">
              <a:buNone/>
            </a:pPr>
            <a:r>
              <a:rPr lang="en-US" sz="1600" b="1" dirty="0"/>
              <a:t>Allele</a:t>
            </a:r>
            <a:r>
              <a:rPr lang="en-US" sz="1600" dirty="0"/>
              <a:t> (in the context of SNPs) - the alternative forms of a nucleotide at a particular locus</a:t>
            </a:r>
          </a:p>
          <a:p>
            <a:pPr marL="0" indent="0">
              <a:buNone/>
            </a:pPr>
            <a:r>
              <a:rPr lang="en-US" sz="1600" b="1" dirty="0"/>
              <a:t>Genotype</a:t>
            </a:r>
            <a:r>
              <a:rPr lang="en-US" sz="1600" dirty="0"/>
              <a:t> - the pair of alleles at a locus, one paternal and one maternal</a:t>
            </a:r>
          </a:p>
          <a:p>
            <a:pPr marL="0" indent="0">
              <a:buNone/>
            </a:pPr>
            <a:r>
              <a:rPr lang="en-US" sz="1600" b="1" dirty="0"/>
              <a:t>Heterozygous</a:t>
            </a:r>
            <a:r>
              <a:rPr lang="en-US" sz="1600" dirty="0"/>
              <a:t> - the two alleles differ at a locus</a:t>
            </a:r>
          </a:p>
          <a:p>
            <a:pPr marL="0" indent="0">
              <a:buNone/>
            </a:pPr>
            <a:r>
              <a:rPr lang="en-US" sz="1600" b="1" dirty="0"/>
              <a:t>Homozygous</a:t>
            </a:r>
            <a:r>
              <a:rPr lang="en-US" sz="1600" dirty="0"/>
              <a:t> - the two alleles are identical at a locus</a:t>
            </a:r>
          </a:p>
          <a:p>
            <a:pPr marL="0" indent="0">
              <a:buNone/>
            </a:pPr>
            <a:r>
              <a:rPr lang="en-US" sz="1600" b="1" dirty="0"/>
              <a:t>Genotyped SNP </a:t>
            </a:r>
            <a:r>
              <a:rPr lang="en-US" sz="1600" dirty="0"/>
              <a:t>- we have observed the genotype at a particular SNP, e.g. because the SNP is among the 1 million on the SNP array we used</a:t>
            </a:r>
          </a:p>
          <a:p>
            <a:pPr marL="0" indent="0">
              <a:buNone/>
            </a:pPr>
            <a:r>
              <a:rPr lang="en-US" sz="1600" b="1" dirty="0" err="1"/>
              <a:t>Ungenotyped</a:t>
            </a:r>
            <a:r>
              <a:rPr lang="en-US" sz="1600" b="1" dirty="0"/>
              <a:t> SNP </a:t>
            </a:r>
            <a:r>
              <a:rPr lang="en-US" sz="1600" dirty="0"/>
              <a:t>- we have not observed the genotype at a particular locus</a:t>
            </a:r>
          </a:p>
          <a:p>
            <a:pPr marL="0" indent="0">
              <a:buNone/>
            </a:pPr>
            <a:r>
              <a:rPr lang="en-US" sz="1600" b="1" dirty="0"/>
              <a:t>Causal SNP </a:t>
            </a:r>
            <a:r>
              <a:rPr lang="en-US" sz="1600" dirty="0"/>
              <a:t>- a SNP that directly affects the phenotype, e.g. a mutation changes the amino acid sequence of a protein and changes the protein's function in a way that directly affects a biological process</a:t>
            </a:r>
          </a:p>
          <a:p>
            <a:pPr marL="0" indent="0">
              <a:buNone/>
            </a:pPr>
            <a:r>
              <a:rPr lang="en-US" sz="1600" b="1" dirty="0"/>
              <a:t>Haplotype</a:t>
            </a:r>
            <a:r>
              <a:rPr lang="en-US" sz="1600" dirty="0"/>
              <a:t> - a group of SNPs that are inherited jointly from a parent</a:t>
            </a:r>
          </a:p>
          <a:p>
            <a:pPr marL="0" indent="0">
              <a:buNone/>
            </a:pPr>
            <a:r>
              <a:rPr lang="en-US" sz="1600" b="1" dirty="0"/>
              <a:t>Linkage disequilibrium </a:t>
            </a:r>
            <a:r>
              <a:rPr lang="en-US" sz="1600" dirty="0"/>
              <a:t>- alleles at multiple loci that exhibit a dependence (nonrandom association)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3" y="5867400"/>
            <a:ext cx="88889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Compiled from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http://www.nature.com/scitable/definition/allele-48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http://www.nature.com/scitable/definition/genotype-234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http://www.nature.com/scitable/definition/haplotype-142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http://www.nature.com/scitable/definition/snp-295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https://en.wikipedia.org/wiki/Allele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http://www.nature.com/nrg/journal/v9/n6/full/nrg2361.html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https://www.snpedia.com/index.php/Glossary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126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7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73441</TotalTime>
  <Words>3324</Words>
  <Application>Microsoft Macintosh PowerPoint</Application>
  <PresentationFormat>On-screen Show (4:3)</PresentationFormat>
  <Paragraphs>621</Paragraphs>
  <Slides>45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Courier</vt:lpstr>
      <vt:lpstr>Times New Roman</vt:lpstr>
      <vt:lpstr>Blank Presentation</vt:lpstr>
      <vt:lpstr>Equation</vt:lpstr>
      <vt:lpstr>Inferring Genetic Variation and Discovering Associations with Phenotypes</vt:lpstr>
      <vt:lpstr>Outline</vt:lpstr>
      <vt:lpstr>Variation detecting technologies</vt:lpstr>
      <vt:lpstr>Array-based technologies</vt:lpstr>
      <vt:lpstr>Affymetrix SNP arrays</vt:lpstr>
      <vt:lpstr>Illumina BeadChips</vt:lpstr>
      <vt:lpstr>Sequencing-based genotyping</vt:lpstr>
      <vt:lpstr>Long read sequencing</vt:lpstr>
      <vt:lpstr>GWAS jargon</vt:lpstr>
      <vt:lpstr>GWAS data</vt:lpstr>
      <vt:lpstr>GWAS task</vt:lpstr>
      <vt:lpstr>Can we identify causal SNPs?</vt:lpstr>
      <vt:lpstr>Direct and indirect associations</vt:lpstr>
      <vt:lpstr>SNP imputation</vt:lpstr>
      <vt:lpstr>Basics of association testing</vt:lpstr>
      <vt:lpstr>Basic genotype test</vt:lpstr>
      <vt:lpstr>Armitage (trend) test</vt:lpstr>
      <vt:lpstr>Trend test example</vt:lpstr>
      <vt:lpstr>GWAS challenges</vt:lpstr>
      <vt:lpstr>Population structure issues</vt:lpstr>
      <vt:lpstr>Interacting variants</vt:lpstr>
      <vt:lpstr>Multiple testing</vt:lpstr>
      <vt:lpstr>Multiple testing</vt:lpstr>
      <vt:lpstr>Multiple testing</vt:lpstr>
      <vt:lpstr>Expression in BRCA1 and BRCA2 Mutation-Positive Tumors</vt:lpstr>
      <vt:lpstr>Expression in BRCA1 and BRCA2 Mutation-Positive Tumors</vt:lpstr>
      <vt:lpstr>Hypothesis testing</vt:lpstr>
      <vt:lpstr>Calculating a p-value</vt:lpstr>
      <vt:lpstr>Multiple testing problem</vt:lpstr>
      <vt:lpstr>Family-wise error rate</vt:lpstr>
      <vt:lpstr>Bonferroni correction</vt:lpstr>
      <vt:lpstr>Loss of power with FWER</vt:lpstr>
      <vt:lpstr>The False Discovery Rate</vt:lpstr>
      <vt:lpstr>The False Discovery Rate</vt:lpstr>
      <vt:lpstr>The False Discovery Rate</vt:lpstr>
      <vt:lpstr>The False Discovery Rate</vt:lpstr>
      <vt:lpstr>Estimating E[F(t)]</vt:lpstr>
      <vt:lpstr>Benjamini-Hochberg</vt:lpstr>
      <vt:lpstr>Benjamini-Hochberg</vt:lpstr>
      <vt:lpstr>Benjamini-Hochberg</vt:lpstr>
      <vt:lpstr>What fraction of the genes are truly null?</vt:lpstr>
      <vt:lpstr>Storey &amp; Tibshirani approach</vt:lpstr>
      <vt:lpstr>q-value example for gene J</vt:lpstr>
      <vt:lpstr>q-values vs. p-values for Hedenfalk et al.</vt:lpstr>
      <vt:lpstr>FDR 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Genetic Variation and Discovering Associations with Phenotypes</dc:title>
  <dc:creator>Mark Craven</dc:creator>
  <cp:lastModifiedBy>Colin Dewey</cp:lastModifiedBy>
  <cp:revision>1272</cp:revision>
  <cp:lastPrinted>2011-04-28T20:18:42Z</cp:lastPrinted>
  <dcterms:created xsi:type="dcterms:W3CDTF">2011-04-26T20:24:20Z</dcterms:created>
  <dcterms:modified xsi:type="dcterms:W3CDTF">2019-04-04T17:25:20Z</dcterms:modified>
</cp:coreProperties>
</file>