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463" r:id="rId2"/>
    <p:sldId id="654" r:id="rId3"/>
    <p:sldId id="582" r:id="rId4"/>
    <p:sldId id="581" r:id="rId5"/>
    <p:sldId id="613" r:id="rId6"/>
    <p:sldId id="561" r:id="rId7"/>
    <p:sldId id="558" r:id="rId8"/>
    <p:sldId id="559" r:id="rId9"/>
    <p:sldId id="557" r:id="rId10"/>
    <p:sldId id="573" r:id="rId11"/>
    <p:sldId id="491" r:id="rId12"/>
    <p:sldId id="583" r:id="rId13"/>
    <p:sldId id="515" r:id="rId14"/>
    <p:sldId id="586" r:id="rId15"/>
    <p:sldId id="511" r:id="rId16"/>
    <p:sldId id="521" r:id="rId17"/>
    <p:sldId id="516" r:id="rId18"/>
    <p:sldId id="518" r:id="rId19"/>
    <p:sldId id="547" r:id="rId20"/>
    <p:sldId id="549" r:id="rId21"/>
    <p:sldId id="550" r:id="rId22"/>
    <p:sldId id="585" r:id="rId23"/>
    <p:sldId id="551" r:id="rId24"/>
    <p:sldId id="579" r:id="rId25"/>
    <p:sldId id="580" r:id="rId26"/>
    <p:sldId id="574" r:id="rId27"/>
    <p:sldId id="584" r:id="rId28"/>
    <p:sldId id="552" r:id="rId29"/>
    <p:sldId id="553" r:id="rId30"/>
    <p:sldId id="605" r:id="rId31"/>
    <p:sldId id="607" r:id="rId32"/>
    <p:sldId id="614" r:id="rId33"/>
    <p:sldId id="652" r:id="rId34"/>
    <p:sldId id="615" r:id="rId35"/>
    <p:sldId id="616" r:id="rId36"/>
    <p:sldId id="593" r:id="rId37"/>
    <p:sldId id="653" r:id="rId38"/>
    <p:sldId id="570" r:id="rId39"/>
    <p:sldId id="611" r:id="rId40"/>
    <p:sldId id="624" r:id="rId41"/>
    <p:sldId id="646" r:id="rId42"/>
    <p:sldId id="599" r:id="rId43"/>
    <p:sldId id="601" r:id="rId44"/>
    <p:sldId id="602" r:id="rId45"/>
    <p:sldId id="647" r:id="rId46"/>
    <p:sldId id="648" r:id="rId47"/>
    <p:sldId id="603" r:id="rId48"/>
    <p:sldId id="597" r:id="rId49"/>
    <p:sldId id="594" r:id="rId50"/>
    <p:sldId id="608" r:id="rId51"/>
    <p:sldId id="630" r:id="rId52"/>
    <p:sldId id="643" r:id="rId53"/>
    <p:sldId id="631" r:id="rId54"/>
    <p:sldId id="632" r:id="rId55"/>
    <p:sldId id="635" r:id="rId56"/>
    <p:sldId id="636" r:id="rId57"/>
    <p:sldId id="637" r:id="rId58"/>
    <p:sldId id="639" r:id="rId59"/>
    <p:sldId id="640" r:id="rId60"/>
    <p:sldId id="641" r:id="rId61"/>
    <p:sldId id="642" r:id="rId62"/>
    <p:sldId id="620" r:id="rId63"/>
    <p:sldId id="650" r:id="rId64"/>
    <p:sldId id="645" r:id="rId65"/>
    <p:sldId id="651" r:id="rId66"/>
    <p:sldId id="609" r:id="rId67"/>
    <p:sldId id="625" r:id="rId68"/>
    <p:sldId id="621" r:id="rId69"/>
    <p:sldId id="622" r:id="rId70"/>
    <p:sldId id="623" r:id="rId7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066"/>
    <a:srgbClr val="0066FF"/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034" autoAdjust="0"/>
  </p:normalViewPr>
  <p:slideViewPr>
    <p:cSldViewPr>
      <p:cViewPr varScale="1">
        <p:scale>
          <a:sx n="108" d="100"/>
          <a:sy n="108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7" Type="http://schemas.openxmlformats.org/officeDocument/2006/relationships/slide" Target="slides/slide28.xml"/><Relationship Id="rId2" Type="http://schemas.openxmlformats.org/officeDocument/2006/relationships/slide" Target="slides/slide16.xml"/><Relationship Id="rId1" Type="http://schemas.openxmlformats.org/officeDocument/2006/relationships/slide" Target="slides/slide13.xml"/><Relationship Id="rId6" Type="http://schemas.openxmlformats.org/officeDocument/2006/relationships/slide" Target="slides/slide20.xml"/><Relationship Id="rId5" Type="http://schemas.openxmlformats.org/officeDocument/2006/relationships/slide" Target="slides/slide19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4" Type="http://schemas.openxmlformats.org/officeDocument/2006/relationships/image" Target="../media/image7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7.wmf"/><Relationship Id="rId4" Type="http://schemas.openxmlformats.org/officeDocument/2006/relationships/image" Target="../media/image22.wmf"/><Relationship Id="rId9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D906E5-BEFD-2A43-A7B5-DBA190EDA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32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64CD80E0-ED2D-094F-969B-E050B1389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43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FAEA0-E9C2-1147-84AC-35AFB8550D83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4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40316-BD44-3549-871E-6C1FC20A0E55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09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85773-9BD9-674A-BEB2-F9E7FB22E1C7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7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26952-E606-624A-9C80-851150B7EC0F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89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3457F-6F1F-E94D-83A4-CB3BD00D3F5B}" type="slidenum">
              <a:rPr lang="en-US"/>
              <a:pPr/>
              <a:t>14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27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3457F-6F1F-E94D-83A4-CB3BD00D3F5B}" type="slidenum">
              <a:rPr lang="en-US"/>
              <a:pPr/>
              <a:t>15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3CF61-1BA3-D545-A8E2-17647A8969EB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89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A98E7-3BEF-F742-B616-7467181C8CFF}" type="slidenum">
              <a:rPr lang="en-US"/>
              <a:pPr/>
              <a:t>17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6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FCEE2-EEF8-D04A-BF21-D4326283B5F5}" type="slidenum">
              <a:rPr lang="en-US"/>
              <a:pPr/>
              <a:t>18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8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D1BAA-BF7E-9944-B398-B9E4EBF712B0}" type="slidenum">
              <a:rPr lang="en-US"/>
              <a:pPr/>
              <a:t>19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2F759-2278-EA41-902A-AD25EA092B13}" type="slidenum">
              <a:rPr lang="en-US"/>
              <a:pPr/>
              <a:t>20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1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0E254-14C5-D449-BE3C-1EBFF968129E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35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AA7BC-067F-E24C-89AB-041BC104C2B9}" type="slidenum">
              <a:rPr lang="en-US"/>
              <a:pPr/>
              <a:t>21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68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AA7BC-067F-E24C-89AB-041BC104C2B9}" type="slidenum">
              <a:rPr lang="en-US"/>
              <a:pPr/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00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5CA1-FCC7-DE46-B3C7-DFD9159E7091}" type="slidenum">
              <a:rPr lang="en-US"/>
              <a:pPr/>
              <a:t>23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87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C7D11-3269-9446-9A8F-95E2E0ADBE1F}" type="slidenum">
              <a:rPr lang="en-US"/>
              <a:pPr/>
              <a:t>24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5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ED857-74F9-AB47-ABFA-1DAA0C89C284}" type="slidenum">
              <a:rPr lang="en-US"/>
              <a:pPr/>
              <a:t>25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00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B4FB5-0290-0B4B-972D-AC6676BB8E07}" type="slidenum">
              <a:rPr lang="en-US"/>
              <a:pPr/>
              <a:t>26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48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B4FB5-0290-0B4B-972D-AC6676BB8E07}" type="slidenum">
              <a:rPr lang="en-US"/>
              <a:pPr/>
              <a:t>27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5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EEF08-6F24-5D4D-AF85-B959F6FCA277}" type="slidenum">
              <a:rPr lang="en-US"/>
              <a:pPr/>
              <a:t>28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5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79FA3-51F6-9A42-B546-8B0E4D553132}" type="slidenum">
              <a:rPr lang="en-US"/>
              <a:pPr/>
              <a:t>29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2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619690B4-539D-8743-AA9D-1060CDCB897A}" type="slidenum">
              <a:rPr lang="en-US" sz="1300">
                <a:solidFill>
                  <a:srgbClr val="006600"/>
                </a:solidFill>
              </a:rPr>
              <a:pPr/>
              <a:t>30</a:t>
            </a:fld>
            <a:endParaRPr lang="en-US" sz="1300">
              <a:solidFill>
                <a:srgbClr val="0066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1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2A329-8629-954D-B759-156B2E6719F8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8060" tIns="49030" rIns="98060" bIns="4903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07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AE703A04-ED7C-4D4A-A1B7-F270E58B8B52}" type="slidenum">
              <a:rPr lang="en-US" sz="1300">
                <a:solidFill>
                  <a:srgbClr val="006600"/>
                </a:solidFill>
              </a:rPr>
              <a:pPr/>
              <a:t>31</a:t>
            </a:fld>
            <a:endParaRPr lang="en-US" sz="1300">
              <a:solidFill>
                <a:srgbClr val="0066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64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2CFC714F-CC0B-9544-A9F9-1FE5D5CF76D7}" type="slidenum">
              <a:rPr lang="en-US" sz="1300">
                <a:solidFill>
                  <a:srgbClr val="006600"/>
                </a:solidFill>
              </a:rPr>
              <a:pPr/>
              <a:t>32</a:t>
            </a:fld>
            <a:endParaRPr lang="en-US" sz="1300">
              <a:solidFill>
                <a:srgbClr val="0066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03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094AF-FC8C-C647-A5CA-FAA82BBC4B23}" type="slidenum">
              <a:rPr lang="en-US"/>
              <a:pPr/>
              <a:t>34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060" tIns="49030" rIns="98060" bIns="49030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236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ECB042EA-E8FD-074E-AF52-46CC5EEA955C}" type="slidenum">
              <a:rPr lang="en-US" sz="1300">
                <a:solidFill>
                  <a:srgbClr val="006600"/>
                </a:solidFill>
              </a:rPr>
              <a:pPr/>
              <a:t>35</a:t>
            </a:fld>
            <a:endParaRPr lang="en-US" sz="1300">
              <a:solidFill>
                <a:srgbClr val="0066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2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C0DFAA10-C14B-104C-AE44-5E6CF1205340}" type="slidenum">
              <a:rPr lang="en-US" sz="1300">
                <a:solidFill>
                  <a:srgbClr val="006600"/>
                </a:solidFill>
              </a:rPr>
              <a:pPr/>
              <a:t>36</a:t>
            </a:fld>
            <a:endParaRPr lang="en-US" sz="1300">
              <a:solidFill>
                <a:srgbClr val="0066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25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094AF-FC8C-C647-A5CA-FAA82BBC4B23}" type="slidenum">
              <a:rPr lang="en-US"/>
              <a:pPr/>
              <a:t>37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060" tIns="49030" rIns="98060" bIns="49030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572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F9BB10DD-C87C-C94D-8861-FFF5D1685057}" type="slidenum">
              <a:rPr lang="en-US" sz="1300">
                <a:solidFill>
                  <a:srgbClr val="006600"/>
                </a:solidFill>
              </a:rPr>
              <a:pPr/>
              <a:t>38</a:t>
            </a:fld>
            <a:endParaRPr lang="en-US" sz="1300">
              <a:solidFill>
                <a:srgbClr val="0066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66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094AF-FC8C-C647-A5CA-FAA82BBC4B23}" type="slidenum">
              <a:rPr lang="en-US"/>
              <a:pPr/>
              <a:t>39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060" tIns="49030" rIns="98060" bIns="49030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8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0135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07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fld id="{2CFC714F-CC0B-9544-A9F9-1FE5D5CF76D7}" type="slidenum">
              <a:rPr lang="en-US" sz="1300">
                <a:solidFill>
                  <a:srgbClr val="006600"/>
                </a:solidFill>
              </a:rPr>
              <a:pPr/>
              <a:t>5</a:t>
            </a:fld>
            <a:endParaRPr lang="en-US" sz="1300">
              <a:solidFill>
                <a:srgbClr val="0066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27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923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9331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942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6144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3507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5930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2312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1976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936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35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6DCF6-29C7-0A48-8C89-137109CAD97C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506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3324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2485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3660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5229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6895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FC29C-4BB1-2848-B1F0-EC5915363282}" type="slidenum">
              <a:rPr lang="en-US"/>
              <a:pPr/>
              <a:t>62</a:t>
            </a:fld>
            <a:endParaRPr 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108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1287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4996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61235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72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ACFCA-D653-9A42-893C-811372633EB4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Tryptophan (</a:t>
            </a:r>
            <a:r>
              <a:rPr lang="en-US" dirty="0" err="1"/>
              <a:t>Trp</a:t>
            </a:r>
            <a:r>
              <a:rPr lang="en-US" dirty="0"/>
              <a:t>)</a:t>
            </a:r>
          </a:p>
          <a:p>
            <a:r>
              <a:rPr lang="en-US" dirty="0"/>
              <a:t>Leucine (Leu)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796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A1175-AEA1-A543-94EA-0EC6DD49AAF0}" type="slidenum">
              <a:rPr lang="en-US"/>
              <a:pPr/>
              <a:t>68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62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A1175-AEA1-A543-94EA-0EC6DD49AAF0}" type="slidenum">
              <a:rPr lang="en-US"/>
              <a:pPr/>
              <a:t>69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758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A1175-AEA1-A543-94EA-0EC6DD49AAF0}" type="slidenum">
              <a:rPr lang="en-US"/>
              <a:pPr/>
              <a:t>70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7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A11F6-1C5D-364F-AAEA-00BA3DE0AC00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D12F9-7E88-964E-9F6E-75EAA747D62F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9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85773-9BD9-674A-BEB2-F9E7FB22E1C7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2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6E91-1B3A-5941-869A-DA845A597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C966-1149-5245-A464-0F0B4AEA6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CB9D-4931-E74E-9559-0DF23FCA7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1AF05-B43C-2244-B358-68C48C525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1CCA-F3AB-B649-B34F-623AFA41D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6EF8-5D27-BB43-81F2-A6521E2E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C915-D0A9-E842-93A3-4C0CA8224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7E1A-2B9F-894E-8766-DBA8941A9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2F9B-4F8F-144C-82D0-0438B5D2A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99A30-64B0-EC42-AE67-7C745836D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77771-1636-B249-A097-67699FF9C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613830-FD30-7742-8203-ACE8DDD2B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cmanes/status/94676792619091968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2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28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anatee.sourceforge.net/jcvi/pdf/overview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8.emf"/><Relationship Id="rId4" Type="http://schemas.openxmlformats.org/officeDocument/2006/relationships/image" Target="../media/image55.jpeg"/><Relationship Id="rId9" Type="http://schemas.openxmlformats.org/officeDocument/2006/relationships/oleObject" Target="../embeddings/oleObject4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9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72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4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sz="4000" dirty="0"/>
              <a:t>Markov Models for Gene Finding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00400"/>
            <a:ext cx="7162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2020</a:t>
            </a:r>
          </a:p>
          <a:p>
            <a:r>
              <a:rPr lang="en-US" sz="2800" dirty="0" err="1"/>
              <a:t>Daifeng</a:t>
            </a:r>
            <a:r>
              <a:rPr lang="en-US" sz="2800" dirty="0"/>
              <a:t> Wang</a:t>
            </a:r>
          </a:p>
          <a:p>
            <a:r>
              <a:rPr lang="en-US" sz="2800" dirty="0" err="1"/>
              <a:t>daifeng.wang@wisc.edu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</a:t>
            </a:r>
            <a:r>
              <a:rPr lang="en-US" sz="1100" dirty="0">
                <a:solidFill>
                  <a:schemeClr val="tx1"/>
                </a:solidFill>
                <a:latin typeface="Arial" pitchFamily="-111" charset="0"/>
              </a:rPr>
              <a:t>under </a:t>
            </a:r>
            <a:r>
              <a:rPr lang="en-US" sz="1100" dirty="0">
                <a:solidFill>
                  <a:schemeClr val="tx1"/>
                </a:solidFill>
                <a:latin typeface="Arial" pitchFamily="-111" charset="0"/>
                <a:hlinkClick r:id="rId3"/>
              </a:rPr>
              <a:t>CC BY-NC 4.0</a:t>
            </a:r>
            <a:r>
              <a:rPr lang="en-US" sz="1100" dirty="0">
                <a:solidFill>
                  <a:schemeClr val="tx1"/>
                </a:solidFill>
                <a:latin typeface="Arial" pitchFamily="-111" charset="0"/>
              </a:rPr>
              <a:t> by Mark 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Craven, Colin Dewey, Anthony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Gitter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and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Daifeng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4000"/>
              <a:t>Open Reading Frames (ORFs)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533400" y="4205288"/>
            <a:ext cx="8131175" cy="595312"/>
            <a:chOff x="480" y="1632"/>
            <a:chExt cx="5122" cy="375"/>
          </a:xfrm>
        </p:grpSpPr>
        <p:sp>
          <p:nvSpPr>
            <p:cNvPr id="31749" name="Text Box 4"/>
            <p:cNvSpPr txBox="1">
              <a:spLocks noChangeArrowheads="1"/>
            </p:cNvSpPr>
            <p:nvPr/>
          </p:nvSpPr>
          <p:spPr bwMode="auto">
            <a:xfrm>
              <a:off x="902" y="170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1750" name="Text Box 5"/>
            <p:cNvSpPr txBox="1">
              <a:spLocks noChangeArrowheads="1"/>
            </p:cNvSpPr>
            <p:nvPr/>
          </p:nvSpPr>
          <p:spPr bwMode="auto">
            <a:xfrm>
              <a:off x="480" y="1680"/>
              <a:ext cx="5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T T </a:t>
              </a:r>
              <a:r>
                <a:rPr lang="en-US" sz="2800" b="1">
                  <a:latin typeface="Courier New" charset="0"/>
                </a:rPr>
                <a:t>A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</a:t>
              </a:r>
              <a:r>
                <a:rPr lang="en-US" sz="2800" b="1">
                  <a:latin typeface="Courier New" charset="0"/>
                </a:rPr>
                <a:t>T G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G C T  </a:t>
              </a:r>
              <a:r>
                <a:rPr lang="en-US" b="1">
                  <a:solidFill>
                    <a:srgbClr val="006600"/>
                  </a:solidFill>
                </a:rPr>
                <a:t>• • • 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T C G </a:t>
              </a:r>
              <a:r>
                <a:rPr lang="en-US" sz="2800" b="1">
                  <a:latin typeface="Courier New" charset="0"/>
                </a:rPr>
                <a:t>T G A</a:t>
              </a:r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 T T</a:t>
              </a:r>
            </a:p>
          </p:txBody>
        </p:sp>
        <p:sp>
          <p:nvSpPr>
            <p:cNvPr id="31751" name="AutoShape 6"/>
            <p:cNvSpPr>
              <a:spLocks/>
            </p:cNvSpPr>
            <p:nvPr/>
          </p:nvSpPr>
          <p:spPr bwMode="auto">
            <a:xfrm rot="5400000">
              <a:off x="1636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2" name="AutoShape 7"/>
            <p:cNvSpPr>
              <a:spLocks/>
            </p:cNvSpPr>
            <p:nvPr/>
          </p:nvSpPr>
          <p:spPr bwMode="auto">
            <a:xfrm rot="5400000">
              <a:off x="2442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3" name="AutoShape 8"/>
            <p:cNvSpPr>
              <a:spLocks/>
            </p:cNvSpPr>
            <p:nvPr/>
          </p:nvSpPr>
          <p:spPr bwMode="auto">
            <a:xfrm rot="5400000">
              <a:off x="3788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4" name="AutoShape 9"/>
            <p:cNvSpPr>
              <a:spLocks/>
            </p:cNvSpPr>
            <p:nvPr/>
          </p:nvSpPr>
          <p:spPr bwMode="auto">
            <a:xfrm rot="5400000">
              <a:off x="4594" y="1330"/>
              <a:ext cx="96" cy="700"/>
            </a:xfrm>
            <a:prstGeom prst="leftBrace">
              <a:avLst>
                <a:gd name="adj1" fmla="val 60764"/>
                <a:gd name="adj2" fmla="val 50000"/>
              </a:avLst>
            </a:prstGeom>
            <a:noFill/>
            <a:ln w="317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4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ORF is a sequence that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starts with a potential start codon (e.g., ATG)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ends with a potential stop codon, </a:t>
            </a:r>
            <a:r>
              <a:rPr lang="en-US" sz="2400" i="1" dirty="0"/>
              <a:t>in the same reading frame </a:t>
            </a:r>
            <a:r>
              <a:rPr lang="en-US" sz="2400" dirty="0"/>
              <a:t>(e.g., </a:t>
            </a:r>
            <a:r>
              <a:rPr lang="en-US" sz="2400" kern="1200" dirty="0">
                <a:latin typeface="Arial" charset="0"/>
                <a:cs typeface="ＭＳ Ｐゴシック" charset="-128"/>
              </a:rPr>
              <a:t>TAG, TAA, TGA)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doesn’t contain another stop codon in-frame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is sufficiently long (say &gt; 100 bases)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An ORF meets the minimal requirements to be a protein-coding gene in an organism without introns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/>
          <a:lstStyle/>
          <a:p>
            <a:r>
              <a:rPr lang="en-US" sz="4000"/>
              <a:t>Markov Models &amp; Reading Frames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1676400"/>
          </a:xfrm>
        </p:spPr>
        <p:txBody>
          <a:bodyPr/>
          <a:lstStyle/>
          <a:p>
            <a:r>
              <a:rPr lang="en-US" sz="2400" dirty="0"/>
              <a:t>Consider modeling a given coding sequence</a:t>
            </a:r>
          </a:p>
          <a:p>
            <a:r>
              <a:rPr lang="en-US" sz="2400" dirty="0"/>
              <a:t>For each “word” we evaluate, we’ll want to consider its position with respect to the reading frame we’re assuming</a:t>
            </a:r>
          </a:p>
        </p:txBody>
      </p:sp>
      <p:grpSp>
        <p:nvGrpSpPr>
          <p:cNvPr id="33796" name="Group 63"/>
          <p:cNvGrpSpPr>
            <a:grpSpLocks/>
          </p:cNvGrpSpPr>
          <p:nvPr/>
        </p:nvGrpSpPr>
        <p:grpSpPr bwMode="auto">
          <a:xfrm>
            <a:off x="822325" y="2986088"/>
            <a:ext cx="7669213" cy="1647825"/>
            <a:chOff x="518" y="2073"/>
            <a:chExt cx="4831" cy="1038"/>
          </a:xfrm>
        </p:grpSpPr>
        <p:sp>
          <p:nvSpPr>
            <p:cNvPr id="33809" name="Rectangle 57"/>
            <p:cNvSpPr>
              <a:spLocks noChangeArrowheads="1"/>
            </p:cNvSpPr>
            <p:nvPr/>
          </p:nvSpPr>
          <p:spPr bwMode="auto">
            <a:xfrm>
              <a:off x="1872" y="2784"/>
              <a:ext cx="240" cy="28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0" name="Text Box 4"/>
            <p:cNvSpPr txBox="1">
              <a:spLocks noChangeArrowheads="1"/>
            </p:cNvSpPr>
            <p:nvPr/>
          </p:nvSpPr>
          <p:spPr bwMode="auto">
            <a:xfrm>
              <a:off x="950" y="242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811" name="Text Box 5"/>
            <p:cNvSpPr txBox="1">
              <a:spLocks noChangeArrowheads="1"/>
            </p:cNvSpPr>
            <p:nvPr/>
          </p:nvSpPr>
          <p:spPr bwMode="auto">
            <a:xfrm>
              <a:off x="528" y="2400"/>
              <a:ext cx="48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C T A C G G A G C T T C G G A G C</a:t>
              </a:r>
            </a:p>
          </p:txBody>
        </p:sp>
        <p:grpSp>
          <p:nvGrpSpPr>
            <p:cNvPr id="33812" name="Group 7"/>
            <p:cNvGrpSpPr>
              <a:grpSpLocks/>
            </p:cNvGrpSpPr>
            <p:nvPr/>
          </p:nvGrpSpPr>
          <p:grpSpPr bwMode="auto">
            <a:xfrm>
              <a:off x="576" y="2352"/>
              <a:ext cx="4732" cy="96"/>
              <a:chOff x="788" y="2496"/>
              <a:chExt cx="4732" cy="96"/>
            </a:xfrm>
          </p:grpSpPr>
          <p:sp>
            <p:nvSpPr>
              <p:cNvPr id="33817" name="AutoShape 8"/>
              <p:cNvSpPr>
                <a:spLocks/>
              </p:cNvSpPr>
              <p:nvPr/>
            </p:nvSpPr>
            <p:spPr bwMode="auto">
              <a:xfrm rot="5400000">
                <a:off x="1090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8" name="AutoShape 9"/>
              <p:cNvSpPr>
                <a:spLocks/>
              </p:cNvSpPr>
              <p:nvPr/>
            </p:nvSpPr>
            <p:spPr bwMode="auto">
              <a:xfrm rot="5400000">
                <a:off x="1896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9" name="AutoShape 10"/>
              <p:cNvSpPr>
                <a:spLocks/>
              </p:cNvSpPr>
              <p:nvPr/>
            </p:nvSpPr>
            <p:spPr bwMode="auto">
              <a:xfrm rot="5400000">
                <a:off x="270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0" name="AutoShape 11"/>
              <p:cNvSpPr>
                <a:spLocks/>
              </p:cNvSpPr>
              <p:nvPr/>
            </p:nvSpPr>
            <p:spPr bwMode="auto">
              <a:xfrm rot="5400000">
                <a:off x="3509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1" name="AutoShape 12"/>
              <p:cNvSpPr>
                <a:spLocks/>
              </p:cNvSpPr>
              <p:nvPr/>
            </p:nvSpPr>
            <p:spPr bwMode="auto">
              <a:xfrm rot="5400000">
                <a:off x="4315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2" name="AutoShape 13"/>
              <p:cNvSpPr>
                <a:spLocks/>
              </p:cNvSpPr>
              <p:nvPr/>
            </p:nvSpPr>
            <p:spPr bwMode="auto">
              <a:xfrm rot="5400000">
                <a:off x="512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13" name="Rectangle 47"/>
            <p:cNvSpPr>
              <a:spLocks noChangeArrowheads="1"/>
            </p:cNvSpPr>
            <p:nvPr/>
          </p:nvSpPr>
          <p:spPr bwMode="auto">
            <a:xfrm>
              <a:off x="576" y="2784"/>
              <a:ext cx="153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Text Box 51"/>
            <p:cNvSpPr txBox="1">
              <a:spLocks noChangeArrowheads="1"/>
            </p:cNvSpPr>
            <p:nvPr/>
          </p:nvSpPr>
          <p:spPr bwMode="auto">
            <a:xfrm>
              <a:off x="528" y="2784"/>
              <a:ext cx="15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C T A C G</a:t>
              </a:r>
            </a:p>
          </p:txBody>
        </p:sp>
        <p:sp>
          <p:nvSpPr>
            <p:cNvPr id="33815" name="Text Box 56"/>
            <p:cNvSpPr txBox="1">
              <a:spLocks noChangeArrowheads="1"/>
            </p:cNvSpPr>
            <p:nvPr/>
          </p:nvSpPr>
          <p:spPr bwMode="auto">
            <a:xfrm>
              <a:off x="518" y="2073"/>
              <a:ext cx="110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reading frame</a:t>
              </a:r>
            </a:p>
          </p:txBody>
        </p:sp>
        <p:sp>
          <p:nvSpPr>
            <p:cNvPr id="33816" name="Text Box 60"/>
            <p:cNvSpPr txBox="1">
              <a:spLocks noChangeArrowheads="1"/>
            </p:cNvSpPr>
            <p:nvPr/>
          </p:nvSpPr>
          <p:spPr bwMode="auto">
            <a:xfrm>
              <a:off x="2774" y="2832"/>
              <a:ext cx="184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  <a:latin typeface="Courier New" charset="0"/>
                </a:rPr>
                <a:t>G</a:t>
              </a:r>
              <a:r>
                <a:rPr lang="en-US">
                  <a:solidFill>
                    <a:schemeClr val="tx1"/>
                  </a:solidFill>
                </a:rPr>
                <a:t> is in 3</a:t>
              </a:r>
              <a:r>
                <a:rPr lang="en-US" baseline="30000">
                  <a:solidFill>
                    <a:schemeClr val="tx1"/>
                  </a:solidFill>
                </a:rPr>
                <a:t>rd</a:t>
              </a:r>
              <a:r>
                <a:rPr lang="en-US">
                  <a:solidFill>
                    <a:schemeClr val="tx1"/>
                  </a:solidFill>
                </a:rPr>
                <a:t> codon position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219200" y="4648200"/>
            <a:ext cx="5329238" cy="519113"/>
            <a:chOff x="768" y="3120"/>
            <a:chExt cx="3357" cy="327"/>
          </a:xfrm>
        </p:grpSpPr>
        <p:sp>
          <p:nvSpPr>
            <p:cNvPr id="33805" name="Rectangle 58"/>
            <p:cNvSpPr>
              <a:spLocks noChangeArrowheads="1"/>
            </p:cNvSpPr>
            <p:nvPr/>
          </p:nvSpPr>
          <p:spPr bwMode="auto">
            <a:xfrm>
              <a:off x="2112" y="3120"/>
              <a:ext cx="240" cy="28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Rectangle 48"/>
            <p:cNvSpPr>
              <a:spLocks noChangeArrowheads="1"/>
            </p:cNvSpPr>
            <p:nvPr/>
          </p:nvSpPr>
          <p:spPr bwMode="auto">
            <a:xfrm>
              <a:off x="816" y="3120"/>
              <a:ext cx="153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7" name="Text Box 52"/>
            <p:cNvSpPr txBox="1">
              <a:spLocks noChangeArrowheads="1"/>
            </p:cNvSpPr>
            <p:nvPr/>
          </p:nvSpPr>
          <p:spPr bwMode="auto">
            <a:xfrm>
              <a:off x="768" y="3120"/>
              <a:ext cx="15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C T A C G G</a:t>
              </a:r>
            </a:p>
          </p:txBody>
        </p:sp>
        <p:sp>
          <p:nvSpPr>
            <p:cNvPr id="33808" name="Text Box 61"/>
            <p:cNvSpPr txBox="1">
              <a:spLocks noChangeArrowheads="1"/>
            </p:cNvSpPr>
            <p:nvPr/>
          </p:nvSpPr>
          <p:spPr bwMode="auto">
            <a:xfrm>
              <a:off x="2774" y="3144"/>
              <a:ext cx="135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  <a:latin typeface="Courier New" charset="0"/>
                </a:rPr>
                <a:t>G</a:t>
              </a:r>
              <a:r>
                <a:rPr lang="en-US">
                  <a:solidFill>
                    <a:schemeClr val="tx1"/>
                  </a:solidFill>
                </a:rPr>
                <a:t> is in 1</a:t>
              </a:r>
              <a:r>
                <a:rPr lang="en-US" baseline="30000">
                  <a:solidFill>
                    <a:schemeClr val="tx1"/>
                  </a:solidFill>
                </a:rPr>
                <a:t>st</a:t>
              </a:r>
              <a:r>
                <a:rPr lang="en-US">
                  <a:solidFill>
                    <a:schemeClr val="tx1"/>
                  </a:solidFill>
                </a:rPr>
                <a:t> position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676400" y="5181600"/>
            <a:ext cx="4927600" cy="609600"/>
            <a:chOff x="1056" y="3456"/>
            <a:chExt cx="3104" cy="384"/>
          </a:xfrm>
        </p:grpSpPr>
        <p:sp>
          <p:nvSpPr>
            <p:cNvPr id="33800" name="Rectangle 59"/>
            <p:cNvSpPr>
              <a:spLocks noChangeArrowheads="1"/>
            </p:cNvSpPr>
            <p:nvPr/>
          </p:nvSpPr>
          <p:spPr bwMode="auto">
            <a:xfrm>
              <a:off x="2400" y="3456"/>
              <a:ext cx="240" cy="28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Rectangle 49"/>
            <p:cNvSpPr>
              <a:spLocks noChangeArrowheads="1"/>
            </p:cNvSpPr>
            <p:nvPr/>
          </p:nvSpPr>
          <p:spPr bwMode="auto">
            <a:xfrm>
              <a:off x="1104" y="3456"/>
              <a:ext cx="153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Text Box 53"/>
            <p:cNvSpPr txBox="1">
              <a:spLocks noChangeArrowheads="1"/>
            </p:cNvSpPr>
            <p:nvPr/>
          </p:nvSpPr>
          <p:spPr bwMode="auto">
            <a:xfrm>
              <a:off x="1056" y="3456"/>
              <a:ext cx="15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T A C G G A</a:t>
              </a:r>
            </a:p>
          </p:txBody>
        </p:sp>
        <p:sp>
          <p:nvSpPr>
            <p:cNvPr id="33803" name="Line 55"/>
            <p:cNvSpPr>
              <a:spLocks noChangeShapeType="1"/>
            </p:cNvSpPr>
            <p:nvPr/>
          </p:nvSpPr>
          <p:spPr bwMode="auto">
            <a:xfrm>
              <a:off x="1536" y="3840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Text Box 62"/>
            <p:cNvSpPr txBox="1">
              <a:spLocks noChangeArrowheads="1"/>
            </p:cNvSpPr>
            <p:nvPr/>
          </p:nvSpPr>
          <p:spPr bwMode="auto">
            <a:xfrm>
              <a:off x="2774" y="3456"/>
              <a:ext cx="138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  <a:latin typeface="Courier New" charset="0"/>
                </a:rPr>
                <a:t>A</a:t>
              </a:r>
              <a:r>
                <a:rPr lang="en-US">
                  <a:solidFill>
                    <a:schemeClr val="tx1"/>
                  </a:solidFill>
                </a:rPr>
                <a:t> is in 2</a:t>
              </a:r>
              <a:r>
                <a:rPr lang="en-US" baseline="30000">
                  <a:solidFill>
                    <a:schemeClr val="tx1"/>
                  </a:solidFill>
                </a:rPr>
                <a:t>nd</a:t>
              </a:r>
              <a:r>
                <a:rPr lang="en-US">
                  <a:solidFill>
                    <a:schemeClr val="tx1"/>
                  </a:solidFill>
                </a:rPr>
                <a:t> position</a:t>
              </a:r>
            </a:p>
          </p:txBody>
        </p:sp>
      </p:grpSp>
      <p:sp>
        <p:nvSpPr>
          <p:cNvPr id="33799" name="Rectangle 66"/>
          <p:cNvSpPr>
            <a:spLocks noChangeArrowheads="1"/>
          </p:cNvSpPr>
          <p:nvPr/>
        </p:nvSpPr>
        <p:spPr bwMode="auto">
          <a:xfrm>
            <a:off x="457200" y="60198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 do this using an inhomogeneous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4000" dirty="0"/>
              <a:t>Inhomogeneous Markov Model</a:t>
            </a:r>
          </a:p>
        </p:txBody>
      </p:sp>
      <p:sp>
        <p:nvSpPr>
          <p:cNvPr id="3174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Homogenous Markov model</a:t>
            </a:r>
            <a:r>
              <a:rPr lang="en-US" sz="2400" dirty="0"/>
              <a:t>: transition probability matrix does not change over time or position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Inhomogenous</a:t>
            </a:r>
            <a:r>
              <a:rPr lang="en-US" sz="2400" b="1" dirty="0"/>
              <a:t> Markov model</a:t>
            </a:r>
            <a:r>
              <a:rPr lang="en-US" sz="2400" dirty="0"/>
              <a:t>: transition probability matrix depends on the time or position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4000" dirty="0"/>
              <a:t>Higher Order Markov Models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772400" cy="2667000"/>
          </a:xfrm>
        </p:spPr>
        <p:txBody>
          <a:bodyPr/>
          <a:lstStyle/>
          <a:p>
            <a:r>
              <a:rPr lang="en-US" sz="2400" dirty="0"/>
              <a:t>Higher order models remember more “history”</a:t>
            </a:r>
          </a:p>
          <a:p>
            <a:pPr lvl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/>
              <a:t>-order</a:t>
            </a:r>
          </a:p>
          <a:p>
            <a:r>
              <a:rPr lang="en-US" sz="2400" dirty="0"/>
              <a:t>Additional history can have predictive value</a:t>
            </a:r>
          </a:p>
          <a:p>
            <a:r>
              <a:rPr lang="en-US" sz="2400" dirty="0"/>
              <a:t>Example:</a:t>
            </a:r>
          </a:p>
          <a:p>
            <a:pPr lvl="1"/>
            <a:r>
              <a:rPr lang="en-US" sz="2400" dirty="0"/>
              <a:t>predict the next word in this sentence fragment  </a:t>
            </a:r>
            <a:r>
              <a:rPr lang="en-US" sz="2400" dirty="0">
                <a:solidFill>
                  <a:srgbClr val="006600"/>
                </a:solidFill>
              </a:rPr>
              <a:t>“…you__”</a:t>
            </a:r>
            <a:r>
              <a:rPr lang="en-US" sz="2400" dirty="0"/>
              <a:t>  (</a:t>
            </a:r>
            <a:r>
              <a:rPr lang="en-US" sz="2400" dirty="0">
                <a:solidFill>
                  <a:srgbClr val="006600"/>
                </a:solidFill>
              </a:rPr>
              <a:t>are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give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passed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say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see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6600"/>
                </a:solidFill>
              </a:rPr>
              <a:t>too</a:t>
            </a:r>
            <a:r>
              <a:rPr lang="en-US" sz="2400" dirty="0"/>
              <a:t>, …?)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3581400"/>
            <a:ext cx="7772400" cy="2057400"/>
            <a:chOff x="480" y="2736"/>
            <a:chExt cx="4896" cy="1296"/>
          </a:xfrm>
        </p:grpSpPr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480" y="2736"/>
              <a:ext cx="48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>
                  <a:solidFill>
                    <a:schemeClr val="tx1"/>
                  </a:solidFill>
                </a:rPr>
                <a:t>now predict it given more history</a:t>
              </a:r>
              <a:endParaRPr lang="en-US" sz="2400" dirty="0">
                <a:solidFill>
                  <a:srgbClr val="006600"/>
                </a:solidFill>
              </a:endParaRPr>
            </a:p>
          </p:txBody>
        </p:sp>
        <p:sp>
          <p:nvSpPr>
            <p:cNvPr id="37899" name="Text Box 8"/>
            <p:cNvSpPr txBox="1">
              <a:spLocks noChangeArrowheads="1"/>
            </p:cNvSpPr>
            <p:nvPr/>
          </p:nvSpPr>
          <p:spPr bwMode="auto">
            <a:xfrm>
              <a:off x="1008" y="3055"/>
              <a:ext cx="1442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6600"/>
                  </a:solidFill>
                </a:rPr>
                <a:t>“…can you___”</a:t>
              </a:r>
            </a:p>
          </p:txBody>
        </p:sp>
      </p:grp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1219200" y="4572000"/>
            <a:ext cx="2853365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“…say can you___”</a:t>
            </a:r>
          </a:p>
        </p:txBody>
      </p: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1219200" y="5105400"/>
            <a:ext cx="3281217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“…oh say can you___”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429760" y="4003040"/>
            <a:ext cx="4542876" cy="2897001"/>
            <a:chOff x="4429760" y="4003040"/>
            <a:chExt cx="4542876" cy="2897001"/>
          </a:xfrm>
        </p:grpSpPr>
        <p:pic>
          <p:nvPicPr>
            <p:cNvPr id="71682" name="Picture 2" descr="https://i.ytimg.com/vi/V5cOvyDpWfM/maxres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657" y="4003040"/>
              <a:ext cx="4456979" cy="2507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77"/>
            <p:cNvSpPr txBox="1">
              <a:spLocks noChangeArrowheads="1"/>
            </p:cNvSpPr>
            <p:nvPr/>
          </p:nvSpPr>
          <p:spPr bwMode="auto">
            <a:xfrm>
              <a:off x="4429760" y="6499931"/>
              <a:ext cx="1193596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YouTube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015CC26-D855-3045-9D24-37B884C74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787" y="1527695"/>
            <a:ext cx="57658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9" grpId="0"/>
      <p:bldP spid="4608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74"/>
          <p:cNvSpPr>
            <a:spLocks noChangeArrowheads="1"/>
          </p:cNvSpPr>
          <p:nvPr/>
        </p:nvSpPr>
        <p:spPr bwMode="auto">
          <a:xfrm>
            <a:off x="22860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A Fifth Order Inhomogeneous Markov Model</a:t>
            </a:r>
          </a:p>
        </p:txBody>
      </p:sp>
      <p:grpSp>
        <p:nvGrpSpPr>
          <p:cNvPr id="35846" name="Group 34"/>
          <p:cNvGrpSpPr>
            <a:grpSpLocks/>
          </p:cNvGrpSpPr>
          <p:nvPr/>
        </p:nvGrpSpPr>
        <p:grpSpPr bwMode="auto">
          <a:xfrm>
            <a:off x="2574925" y="1752600"/>
            <a:ext cx="1246188" cy="4213225"/>
            <a:chOff x="1680" y="1104"/>
            <a:chExt cx="816" cy="3003"/>
          </a:xfrm>
        </p:grpSpPr>
        <p:sp>
          <p:nvSpPr>
            <p:cNvPr id="35899" name="Text Box 3"/>
            <p:cNvSpPr txBox="1">
              <a:spLocks noChangeArrowheads="1"/>
            </p:cNvSpPr>
            <p:nvPr/>
          </p:nvSpPr>
          <p:spPr bwMode="auto">
            <a:xfrm>
              <a:off x="1680" y="3295"/>
              <a:ext cx="71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GCTAC</a:t>
              </a:r>
            </a:p>
          </p:txBody>
        </p:sp>
        <p:sp>
          <p:nvSpPr>
            <p:cNvPr id="35900" name="Text Box 4"/>
            <p:cNvSpPr txBox="1">
              <a:spLocks noChangeArrowheads="1"/>
            </p:cNvSpPr>
            <p:nvPr/>
          </p:nvSpPr>
          <p:spPr bwMode="auto">
            <a:xfrm>
              <a:off x="1680" y="1135"/>
              <a:ext cx="72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AAAAA</a:t>
              </a:r>
            </a:p>
          </p:txBody>
        </p:sp>
        <p:sp>
          <p:nvSpPr>
            <p:cNvPr id="35901" name="Text Box 5"/>
            <p:cNvSpPr txBox="1">
              <a:spLocks noChangeArrowheads="1"/>
            </p:cNvSpPr>
            <p:nvPr/>
          </p:nvSpPr>
          <p:spPr bwMode="auto">
            <a:xfrm>
              <a:off x="1680" y="3824"/>
              <a:ext cx="62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TTTTT</a:t>
              </a:r>
            </a:p>
          </p:txBody>
        </p:sp>
        <p:sp>
          <p:nvSpPr>
            <p:cNvPr id="35902" name="Text Box 6"/>
            <p:cNvSpPr txBox="1">
              <a:spLocks noChangeArrowheads="1"/>
            </p:cNvSpPr>
            <p:nvPr/>
          </p:nvSpPr>
          <p:spPr bwMode="auto">
            <a:xfrm>
              <a:off x="1680" y="2336"/>
              <a:ext cx="71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CTACG</a:t>
              </a:r>
            </a:p>
          </p:txBody>
        </p:sp>
        <p:sp>
          <p:nvSpPr>
            <p:cNvPr id="35903" name="Text Box 7"/>
            <p:cNvSpPr txBox="1">
              <a:spLocks noChangeArrowheads="1"/>
            </p:cNvSpPr>
            <p:nvPr/>
          </p:nvSpPr>
          <p:spPr bwMode="auto">
            <a:xfrm>
              <a:off x="1680" y="1759"/>
              <a:ext cx="70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CTACA</a:t>
              </a:r>
            </a:p>
          </p:txBody>
        </p:sp>
        <p:sp>
          <p:nvSpPr>
            <p:cNvPr id="35904" name="Text Box 8"/>
            <p:cNvSpPr txBox="1">
              <a:spLocks noChangeArrowheads="1"/>
            </p:cNvSpPr>
            <p:nvPr/>
          </p:nvSpPr>
          <p:spPr bwMode="auto">
            <a:xfrm>
              <a:off x="1680" y="2016"/>
              <a:ext cx="79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CTACC</a:t>
              </a:r>
            </a:p>
          </p:txBody>
        </p:sp>
        <p:sp>
          <p:nvSpPr>
            <p:cNvPr id="35905" name="Text Box 9"/>
            <p:cNvSpPr txBox="1">
              <a:spLocks noChangeArrowheads="1"/>
            </p:cNvSpPr>
            <p:nvPr/>
          </p:nvSpPr>
          <p:spPr bwMode="auto">
            <a:xfrm>
              <a:off x="1680" y="2592"/>
              <a:ext cx="78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CTACT</a:t>
              </a:r>
            </a:p>
          </p:txBody>
        </p:sp>
        <p:sp>
          <p:nvSpPr>
            <p:cNvPr id="35906" name="Rectangle 11"/>
            <p:cNvSpPr>
              <a:spLocks noChangeArrowheads="1"/>
            </p:cNvSpPr>
            <p:nvPr/>
          </p:nvSpPr>
          <p:spPr bwMode="auto">
            <a:xfrm>
              <a:off x="1680" y="11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7" name="Rectangle 12"/>
            <p:cNvSpPr>
              <a:spLocks noChangeArrowheads="1"/>
            </p:cNvSpPr>
            <p:nvPr/>
          </p:nvSpPr>
          <p:spPr bwMode="auto">
            <a:xfrm>
              <a:off x="1680" y="1728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8" name="Rectangle 13"/>
            <p:cNvSpPr>
              <a:spLocks noChangeArrowheads="1"/>
            </p:cNvSpPr>
            <p:nvPr/>
          </p:nvSpPr>
          <p:spPr bwMode="auto">
            <a:xfrm>
              <a:off x="1680" y="2016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9" name="Rectangle 14"/>
            <p:cNvSpPr>
              <a:spLocks noChangeArrowheads="1"/>
            </p:cNvSpPr>
            <p:nvPr/>
          </p:nvSpPr>
          <p:spPr bwMode="auto">
            <a:xfrm>
              <a:off x="1680" y="23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0" name="Rectangle 15"/>
            <p:cNvSpPr>
              <a:spLocks noChangeArrowheads="1"/>
            </p:cNvSpPr>
            <p:nvPr/>
          </p:nvSpPr>
          <p:spPr bwMode="auto">
            <a:xfrm>
              <a:off x="1680" y="25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1" name="Rectangle 16"/>
            <p:cNvSpPr>
              <a:spLocks noChangeArrowheads="1"/>
            </p:cNvSpPr>
            <p:nvPr/>
          </p:nvSpPr>
          <p:spPr bwMode="auto">
            <a:xfrm>
              <a:off x="1680" y="326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2" name="Rectangle 17"/>
            <p:cNvSpPr>
              <a:spLocks noChangeArrowheads="1"/>
            </p:cNvSpPr>
            <p:nvPr/>
          </p:nvSpPr>
          <p:spPr bwMode="auto">
            <a:xfrm>
              <a:off x="1680" y="37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47" name="Rectangle 18"/>
          <p:cNvSpPr>
            <a:spLocks noChangeArrowheads="1"/>
          </p:cNvSpPr>
          <p:nvPr/>
        </p:nvSpPr>
        <p:spPr bwMode="auto">
          <a:xfrm>
            <a:off x="228600" y="3327400"/>
            <a:ext cx="1246188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9"/>
          <p:cNvSpPr txBox="1">
            <a:spLocks noChangeArrowheads="1"/>
          </p:cNvSpPr>
          <p:nvPr/>
        </p:nvSpPr>
        <p:spPr bwMode="auto">
          <a:xfrm>
            <a:off x="533400" y="33528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35849" name="Line 20"/>
          <p:cNvSpPr>
            <a:spLocks noChangeShapeType="1"/>
          </p:cNvSpPr>
          <p:nvPr/>
        </p:nvSpPr>
        <p:spPr bwMode="auto">
          <a:xfrm flipV="1">
            <a:off x="1547813" y="2022475"/>
            <a:ext cx="954087" cy="1547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26"/>
          <p:cNvSpPr>
            <a:spLocks noChangeShapeType="1"/>
          </p:cNvSpPr>
          <p:nvPr/>
        </p:nvSpPr>
        <p:spPr bwMode="auto">
          <a:xfrm>
            <a:off x="1547813" y="3570288"/>
            <a:ext cx="954087" cy="148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27"/>
          <p:cNvSpPr>
            <a:spLocks noChangeShapeType="1"/>
          </p:cNvSpPr>
          <p:nvPr/>
        </p:nvSpPr>
        <p:spPr bwMode="auto">
          <a:xfrm>
            <a:off x="1547813" y="3570288"/>
            <a:ext cx="954087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Line 28"/>
          <p:cNvSpPr>
            <a:spLocks noChangeShapeType="1"/>
          </p:cNvSpPr>
          <p:nvPr/>
        </p:nvSpPr>
        <p:spPr bwMode="auto">
          <a:xfrm>
            <a:off x="1547813" y="3570288"/>
            <a:ext cx="954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29"/>
          <p:cNvSpPr>
            <a:spLocks noChangeShapeType="1"/>
          </p:cNvSpPr>
          <p:nvPr/>
        </p:nvSpPr>
        <p:spPr bwMode="auto">
          <a:xfrm flipV="1">
            <a:off x="1547813" y="3233738"/>
            <a:ext cx="954087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30"/>
          <p:cNvSpPr>
            <a:spLocks noChangeShapeType="1"/>
          </p:cNvSpPr>
          <p:nvPr/>
        </p:nvSpPr>
        <p:spPr bwMode="auto">
          <a:xfrm flipV="1">
            <a:off x="1547813" y="2762249"/>
            <a:ext cx="881062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32"/>
          <p:cNvSpPr>
            <a:spLocks noChangeShapeType="1"/>
          </p:cNvSpPr>
          <p:nvPr/>
        </p:nvSpPr>
        <p:spPr bwMode="auto">
          <a:xfrm>
            <a:off x="1547813" y="3570288"/>
            <a:ext cx="881062" cy="2155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65"/>
          <p:cNvSpPr>
            <a:spLocks noChangeShapeType="1"/>
          </p:cNvSpPr>
          <p:nvPr/>
        </p:nvSpPr>
        <p:spPr bwMode="auto">
          <a:xfrm flipV="1">
            <a:off x="3821113" y="2830513"/>
            <a:ext cx="733425" cy="2222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66"/>
          <p:cNvSpPr>
            <a:spLocks noChangeShapeType="1"/>
          </p:cNvSpPr>
          <p:nvPr/>
        </p:nvSpPr>
        <p:spPr bwMode="auto">
          <a:xfrm flipV="1">
            <a:off x="3821113" y="3302000"/>
            <a:ext cx="733425" cy="1751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67"/>
          <p:cNvSpPr>
            <a:spLocks noChangeShapeType="1"/>
          </p:cNvSpPr>
          <p:nvPr/>
        </p:nvSpPr>
        <p:spPr bwMode="auto">
          <a:xfrm flipV="1">
            <a:off x="3821113" y="3705225"/>
            <a:ext cx="733425" cy="1347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68"/>
          <p:cNvSpPr>
            <a:spLocks noChangeShapeType="1"/>
          </p:cNvSpPr>
          <p:nvPr/>
        </p:nvSpPr>
        <p:spPr bwMode="auto">
          <a:xfrm flipV="1">
            <a:off x="3821113" y="4041775"/>
            <a:ext cx="733425" cy="1011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Text Box 77"/>
          <p:cNvSpPr txBox="1">
            <a:spLocks noChangeArrowheads="1"/>
          </p:cNvSpPr>
          <p:nvPr/>
        </p:nvSpPr>
        <p:spPr bwMode="auto">
          <a:xfrm>
            <a:off x="25146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6" name="Object 2"/>
          <p:cNvGraphicFramePr>
            <a:graphicFrameLocks noChangeAspect="1"/>
          </p:cNvGraphicFramePr>
          <p:nvPr/>
        </p:nvGraphicFramePr>
        <p:xfrm>
          <a:off x="4892675" y="3302000"/>
          <a:ext cx="39735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1" name="Equation" r:id="rId4" imgW="1650960" imgH="228600" progId="Equation.DSMT4">
                  <p:embed/>
                </p:oleObj>
              </mc:Choice>
              <mc:Fallback>
                <p:oleObj name="Equation" r:id="rId4" imgW="1650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3302000"/>
                        <a:ext cx="3973513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12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5"/>
          <p:cNvSpPr>
            <a:spLocks noChangeArrowheads="1"/>
          </p:cNvSpPr>
          <p:nvPr/>
        </p:nvSpPr>
        <p:spPr bwMode="auto">
          <a:xfrm>
            <a:off x="44196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Rectangle 76"/>
          <p:cNvSpPr>
            <a:spLocks noChangeArrowheads="1"/>
          </p:cNvSpPr>
          <p:nvPr/>
        </p:nvSpPr>
        <p:spPr bwMode="auto">
          <a:xfrm>
            <a:off x="65532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Rectangle 74"/>
          <p:cNvSpPr>
            <a:spLocks noChangeArrowheads="1"/>
          </p:cNvSpPr>
          <p:nvPr/>
        </p:nvSpPr>
        <p:spPr bwMode="auto">
          <a:xfrm>
            <a:off x="2286000" y="1524000"/>
            <a:ext cx="1752600" cy="4648200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A Fifth Order Inhomogeneous Markov Model</a:t>
            </a:r>
          </a:p>
        </p:txBody>
      </p:sp>
      <p:grpSp>
        <p:nvGrpSpPr>
          <p:cNvPr id="35846" name="Group 34"/>
          <p:cNvGrpSpPr>
            <a:grpSpLocks/>
          </p:cNvGrpSpPr>
          <p:nvPr/>
        </p:nvGrpSpPr>
        <p:grpSpPr bwMode="auto">
          <a:xfrm>
            <a:off x="2574925" y="1752600"/>
            <a:ext cx="1246188" cy="4213225"/>
            <a:chOff x="1680" y="1104"/>
            <a:chExt cx="816" cy="3003"/>
          </a:xfrm>
        </p:grpSpPr>
        <p:sp>
          <p:nvSpPr>
            <p:cNvPr id="35899" name="Text Box 3"/>
            <p:cNvSpPr txBox="1">
              <a:spLocks noChangeArrowheads="1"/>
            </p:cNvSpPr>
            <p:nvPr/>
          </p:nvSpPr>
          <p:spPr bwMode="auto">
            <a:xfrm>
              <a:off x="1680" y="3295"/>
              <a:ext cx="71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GCTAC</a:t>
              </a:r>
            </a:p>
          </p:txBody>
        </p:sp>
        <p:sp>
          <p:nvSpPr>
            <p:cNvPr id="35900" name="Text Box 4"/>
            <p:cNvSpPr txBox="1">
              <a:spLocks noChangeArrowheads="1"/>
            </p:cNvSpPr>
            <p:nvPr/>
          </p:nvSpPr>
          <p:spPr bwMode="auto">
            <a:xfrm>
              <a:off x="1680" y="1135"/>
              <a:ext cx="72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AAAAA</a:t>
              </a:r>
            </a:p>
          </p:txBody>
        </p:sp>
        <p:sp>
          <p:nvSpPr>
            <p:cNvPr id="35901" name="Text Box 5"/>
            <p:cNvSpPr txBox="1">
              <a:spLocks noChangeArrowheads="1"/>
            </p:cNvSpPr>
            <p:nvPr/>
          </p:nvSpPr>
          <p:spPr bwMode="auto">
            <a:xfrm>
              <a:off x="1680" y="3824"/>
              <a:ext cx="62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TTTTT</a:t>
              </a:r>
            </a:p>
          </p:txBody>
        </p:sp>
        <p:sp>
          <p:nvSpPr>
            <p:cNvPr id="35902" name="Text Box 6"/>
            <p:cNvSpPr txBox="1">
              <a:spLocks noChangeArrowheads="1"/>
            </p:cNvSpPr>
            <p:nvPr/>
          </p:nvSpPr>
          <p:spPr bwMode="auto">
            <a:xfrm>
              <a:off x="1680" y="2336"/>
              <a:ext cx="71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CTACG</a:t>
              </a:r>
            </a:p>
          </p:txBody>
        </p:sp>
        <p:sp>
          <p:nvSpPr>
            <p:cNvPr id="35903" name="Text Box 7"/>
            <p:cNvSpPr txBox="1">
              <a:spLocks noChangeArrowheads="1"/>
            </p:cNvSpPr>
            <p:nvPr/>
          </p:nvSpPr>
          <p:spPr bwMode="auto">
            <a:xfrm>
              <a:off x="1680" y="1759"/>
              <a:ext cx="70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CTACA</a:t>
              </a:r>
            </a:p>
          </p:txBody>
        </p:sp>
        <p:sp>
          <p:nvSpPr>
            <p:cNvPr id="35904" name="Text Box 8"/>
            <p:cNvSpPr txBox="1">
              <a:spLocks noChangeArrowheads="1"/>
            </p:cNvSpPr>
            <p:nvPr/>
          </p:nvSpPr>
          <p:spPr bwMode="auto">
            <a:xfrm>
              <a:off x="1680" y="2016"/>
              <a:ext cx="79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CTACC</a:t>
              </a:r>
            </a:p>
          </p:txBody>
        </p:sp>
        <p:sp>
          <p:nvSpPr>
            <p:cNvPr id="35905" name="Text Box 9"/>
            <p:cNvSpPr txBox="1">
              <a:spLocks noChangeArrowheads="1"/>
            </p:cNvSpPr>
            <p:nvPr/>
          </p:nvSpPr>
          <p:spPr bwMode="auto">
            <a:xfrm>
              <a:off x="1680" y="2592"/>
              <a:ext cx="78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CTACT</a:t>
              </a:r>
            </a:p>
          </p:txBody>
        </p:sp>
        <p:sp>
          <p:nvSpPr>
            <p:cNvPr id="35906" name="Rectangle 11"/>
            <p:cNvSpPr>
              <a:spLocks noChangeArrowheads="1"/>
            </p:cNvSpPr>
            <p:nvPr/>
          </p:nvSpPr>
          <p:spPr bwMode="auto">
            <a:xfrm>
              <a:off x="1680" y="11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7" name="Rectangle 12"/>
            <p:cNvSpPr>
              <a:spLocks noChangeArrowheads="1"/>
            </p:cNvSpPr>
            <p:nvPr/>
          </p:nvSpPr>
          <p:spPr bwMode="auto">
            <a:xfrm>
              <a:off x="1680" y="1728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8" name="Rectangle 13"/>
            <p:cNvSpPr>
              <a:spLocks noChangeArrowheads="1"/>
            </p:cNvSpPr>
            <p:nvPr/>
          </p:nvSpPr>
          <p:spPr bwMode="auto">
            <a:xfrm>
              <a:off x="1680" y="2016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9" name="Rectangle 14"/>
            <p:cNvSpPr>
              <a:spLocks noChangeArrowheads="1"/>
            </p:cNvSpPr>
            <p:nvPr/>
          </p:nvSpPr>
          <p:spPr bwMode="auto">
            <a:xfrm>
              <a:off x="1680" y="23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0" name="Rectangle 15"/>
            <p:cNvSpPr>
              <a:spLocks noChangeArrowheads="1"/>
            </p:cNvSpPr>
            <p:nvPr/>
          </p:nvSpPr>
          <p:spPr bwMode="auto">
            <a:xfrm>
              <a:off x="1680" y="25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1" name="Rectangle 16"/>
            <p:cNvSpPr>
              <a:spLocks noChangeArrowheads="1"/>
            </p:cNvSpPr>
            <p:nvPr/>
          </p:nvSpPr>
          <p:spPr bwMode="auto">
            <a:xfrm>
              <a:off x="1680" y="326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2" name="Rectangle 17"/>
            <p:cNvSpPr>
              <a:spLocks noChangeArrowheads="1"/>
            </p:cNvSpPr>
            <p:nvPr/>
          </p:nvSpPr>
          <p:spPr bwMode="auto">
            <a:xfrm>
              <a:off x="1680" y="37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47" name="Rectangle 18"/>
          <p:cNvSpPr>
            <a:spLocks noChangeArrowheads="1"/>
          </p:cNvSpPr>
          <p:nvPr/>
        </p:nvSpPr>
        <p:spPr bwMode="auto">
          <a:xfrm>
            <a:off x="228600" y="3327400"/>
            <a:ext cx="1246188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9"/>
          <p:cNvSpPr txBox="1">
            <a:spLocks noChangeArrowheads="1"/>
          </p:cNvSpPr>
          <p:nvPr/>
        </p:nvSpPr>
        <p:spPr bwMode="auto">
          <a:xfrm>
            <a:off x="533400" y="33528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35849" name="Line 20"/>
          <p:cNvSpPr>
            <a:spLocks noChangeShapeType="1"/>
          </p:cNvSpPr>
          <p:nvPr/>
        </p:nvSpPr>
        <p:spPr bwMode="auto">
          <a:xfrm flipV="1">
            <a:off x="1547813" y="2022475"/>
            <a:ext cx="954087" cy="1547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26"/>
          <p:cNvSpPr>
            <a:spLocks noChangeShapeType="1"/>
          </p:cNvSpPr>
          <p:nvPr/>
        </p:nvSpPr>
        <p:spPr bwMode="auto">
          <a:xfrm>
            <a:off x="1547813" y="3570288"/>
            <a:ext cx="954087" cy="148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27"/>
          <p:cNvSpPr>
            <a:spLocks noChangeShapeType="1"/>
          </p:cNvSpPr>
          <p:nvPr/>
        </p:nvSpPr>
        <p:spPr bwMode="auto">
          <a:xfrm>
            <a:off x="1547813" y="3570288"/>
            <a:ext cx="954087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Line 28"/>
          <p:cNvSpPr>
            <a:spLocks noChangeShapeType="1"/>
          </p:cNvSpPr>
          <p:nvPr/>
        </p:nvSpPr>
        <p:spPr bwMode="auto">
          <a:xfrm>
            <a:off x="1547813" y="3570288"/>
            <a:ext cx="954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29"/>
          <p:cNvSpPr>
            <a:spLocks noChangeShapeType="1"/>
          </p:cNvSpPr>
          <p:nvPr/>
        </p:nvSpPr>
        <p:spPr bwMode="auto">
          <a:xfrm flipV="1">
            <a:off x="1547813" y="3233738"/>
            <a:ext cx="954087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30"/>
          <p:cNvSpPr>
            <a:spLocks noChangeShapeType="1"/>
          </p:cNvSpPr>
          <p:nvPr/>
        </p:nvSpPr>
        <p:spPr bwMode="auto">
          <a:xfrm flipV="1">
            <a:off x="1547813" y="2762249"/>
            <a:ext cx="881062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32"/>
          <p:cNvSpPr>
            <a:spLocks noChangeShapeType="1"/>
          </p:cNvSpPr>
          <p:nvPr/>
        </p:nvSpPr>
        <p:spPr bwMode="auto">
          <a:xfrm>
            <a:off x="1547813" y="3570288"/>
            <a:ext cx="881062" cy="2155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Text Box 52"/>
          <p:cNvSpPr txBox="1">
            <a:spLocks noChangeArrowheads="1"/>
          </p:cNvSpPr>
          <p:nvPr/>
        </p:nvSpPr>
        <p:spPr bwMode="auto">
          <a:xfrm>
            <a:off x="6754813" y="1795463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AAAAA</a:t>
            </a:r>
          </a:p>
        </p:txBody>
      </p:sp>
      <p:sp>
        <p:nvSpPr>
          <p:cNvPr id="35857" name="Text Box 53"/>
          <p:cNvSpPr txBox="1">
            <a:spLocks noChangeArrowheads="1"/>
          </p:cNvSpPr>
          <p:nvPr/>
        </p:nvSpPr>
        <p:spPr bwMode="auto">
          <a:xfrm>
            <a:off x="6754813" y="5567363"/>
            <a:ext cx="96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TTTTT</a:t>
            </a:r>
          </a:p>
        </p:txBody>
      </p:sp>
      <p:sp>
        <p:nvSpPr>
          <p:cNvPr id="35858" name="Text Box 54"/>
          <p:cNvSpPr txBox="1">
            <a:spLocks noChangeArrowheads="1"/>
          </p:cNvSpPr>
          <p:nvPr/>
        </p:nvSpPr>
        <p:spPr bwMode="auto">
          <a:xfrm>
            <a:off x="6754813" y="4354513"/>
            <a:ext cx="108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TACAG</a:t>
            </a:r>
          </a:p>
        </p:txBody>
      </p:sp>
      <p:sp>
        <p:nvSpPr>
          <p:cNvPr id="35859" name="Text Box 55"/>
          <p:cNvSpPr txBox="1">
            <a:spLocks noChangeArrowheads="1"/>
          </p:cNvSpPr>
          <p:nvPr/>
        </p:nvSpPr>
        <p:spPr bwMode="auto">
          <a:xfrm>
            <a:off x="6754813" y="3546475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TACAA</a:t>
            </a:r>
          </a:p>
        </p:txBody>
      </p:sp>
      <p:sp>
        <p:nvSpPr>
          <p:cNvPr id="35860" name="Text Box 56"/>
          <p:cNvSpPr txBox="1">
            <a:spLocks noChangeArrowheads="1"/>
          </p:cNvSpPr>
          <p:nvPr/>
        </p:nvSpPr>
        <p:spPr bwMode="auto">
          <a:xfrm>
            <a:off x="6754813" y="390683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TACAC</a:t>
            </a:r>
          </a:p>
        </p:txBody>
      </p:sp>
      <p:sp>
        <p:nvSpPr>
          <p:cNvPr id="35861" name="Text Box 57"/>
          <p:cNvSpPr txBox="1">
            <a:spLocks noChangeArrowheads="1"/>
          </p:cNvSpPr>
          <p:nvPr/>
        </p:nvSpPr>
        <p:spPr bwMode="auto">
          <a:xfrm>
            <a:off x="6754813" y="4714875"/>
            <a:ext cx="120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TACAT</a:t>
            </a:r>
          </a:p>
        </p:txBody>
      </p:sp>
      <p:sp>
        <p:nvSpPr>
          <p:cNvPr id="35862" name="Rectangle 58"/>
          <p:cNvSpPr>
            <a:spLocks noChangeArrowheads="1"/>
          </p:cNvSpPr>
          <p:nvPr/>
        </p:nvSpPr>
        <p:spPr bwMode="auto">
          <a:xfrm>
            <a:off x="6754813" y="1752600"/>
            <a:ext cx="1246187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Rectangle 59"/>
          <p:cNvSpPr>
            <a:spLocks noChangeArrowheads="1"/>
          </p:cNvSpPr>
          <p:nvPr/>
        </p:nvSpPr>
        <p:spPr bwMode="auto">
          <a:xfrm>
            <a:off x="6754813" y="3503613"/>
            <a:ext cx="1246187" cy="403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Rectangle 60"/>
          <p:cNvSpPr>
            <a:spLocks noChangeArrowheads="1"/>
          </p:cNvSpPr>
          <p:nvPr/>
        </p:nvSpPr>
        <p:spPr bwMode="auto">
          <a:xfrm>
            <a:off x="6754813" y="3906838"/>
            <a:ext cx="1246187" cy="404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Rectangle 61"/>
          <p:cNvSpPr>
            <a:spLocks noChangeArrowheads="1"/>
          </p:cNvSpPr>
          <p:nvPr/>
        </p:nvSpPr>
        <p:spPr bwMode="auto">
          <a:xfrm>
            <a:off x="6754813" y="4311650"/>
            <a:ext cx="1246187" cy="404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Rectangle 62"/>
          <p:cNvSpPr>
            <a:spLocks noChangeArrowheads="1"/>
          </p:cNvSpPr>
          <p:nvPr/>
        </p:nvSpPr>
        <p:spPr bwMode="auto">
          <a:xfrm>
            <a:off x="6754813" y="4716463"/>
            <a:ext cx="1246187" cy="403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Rectangle 64"/>
          <p:cNvSpPr>
            <a:spLocks noChangeArrowheads="1"/>
          </p:cNvSpPr>
          <p:nvPr/>
        </p:nvSpPr>
        <p:spPr bwMode="auto">
          <a:xfrm>
            <a:off x="6754813" y="5524500"/>
            <a:ext cx="1246187" cy="403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65"/>
          <p:cNvSpPr>
            <a:spLocks noChangeShapeType="1"/>
          </p:cNvSpPr>
          <p:nvPr/>
        </p:nvSpPr>
        <p:spPr bwMode="auto">
          <a:xfrm flipV="1">
            <a:off x="3821113" y="2830513"/>
            <a:ext cx="733425" cy="2222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66"/>
          <p:cNvSpPr>
            <a:spLocks noChangeShapeType="1"/>
          </p:cNvSpPr>
          <p:nvPr/>
        </p:nvSpPr>
        <p:spPr bwMode="auto">
          <a:xfrm flipV="1">
            <a:off x="3821113" y="3302000"/>
            <a:ext cx="733425" cy="1751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67"/>
          <p:cNvSpPr>
            <a:spLocks noChangeShapeType="1"/>
          </p:cNvSpPr>
          <p:nvPr/>
        </p:nvSpPr>
        <p:spPr bwMode="auto">
          <a:xfrm flipV="1">
            <a:off x="3821113" y="3705225"/>
            <a:ext cx="733425" cy="1347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68"/>
          <p:cNvSpPr>
            <a:spLocks noChangeShapeType="1"/>
          </p:cNvSpPr>
          <p:nvPr/>
        </p:nvSpPr>
        <p:spPr bwMode="auto">
          <a:xfrm flipV="1">
            <a:off x="3821113" y="4041775"/>
            <a:ext cx="733425" cy="1011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69"/>
          <p:cNvSpPr>
            <a:spLocks noChangeShapeType="1"/>
          </p:cNvSpPr>
          <p:nvPr/>
        </p:nvSpPr>
        <p:spPr bwMode="auto">
          <a:xfrm>
            <a:off x="5948363" y="2897188"/>
            <a:ext cx="733425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70"/>
          <p:cNvSpPr>
            <a:spLocks noChangeShapeType="1"/>
          </p:cNvSpPr>
          <p:nvPr/>
        </p:nvSpPr>
        <p:spPr bwMode="auto">
          <a:xfrm>
            <a:off x="5948363" y="2965450"/>
            <a:ext cx="733425" cy="1144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71"/>
          <p:cNvSpPr>
            <a:spLocks noChangeShapeType="1"/>
          </p:cNvSpPr>
          <p:nvPr/>
        </p:nvSpPr>
        <p:spPr bwMode="auto">
          <a:xfrm>
            <a:off x="5948363" y="2897188"/>
            <a:ext cx="733425" cy="1684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72"/>
          <p:cNvSpPr>
            <a:spLocks noChangeShapeType="1"/>
          </p:cNvSpPr>
          <p:nvPr/>
        </p:nvSpPr>
        <p:spPr bwMode="auto">
          <a:xfrm>
            <a:off x="5948363" y="2897188"/>
            <a:ext cx="733425" cy="2087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876" name="Group 35"/>
          <p:cNvGrpSpPr>
            <a:grpSpLocks/>
          </p:cNvGrpSpPr>
          <p:nvPr/>
        </p:nvGrpSpPr>
        <p:grpSpPr bwMode="auto">
          <a:xfrm>
            <a:off x="4664075" y="1752600"/>
            <a:ext cx="1247775" cy="4211638"/>
            <a:chOff x="1680" y="1104"/>
            <a:chExt cx="816" cy="3002"/>
          </a:xfrm>
        </p:grpSpPr>
        <p:sp>
          <p:nvSpPr>
            <p:cNvPr id="35885" name="Text Box 36"/>
            <p:cNvSpPr txBox="1">
              <a:spLocks noChangeArrowheads="1"/>
            </p:cNvSpPr>
            <p:nvPr/>
          </p:nvSpPr>
          <p:spPr bwMode="auto">
            <a:xfrm>
              <a:off x="1680" y="3295"/>
              <a:ext cx="71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GCTAC</a:t>
              </a:r>
            </a:p>
          </p:txBody>
        </p:sp>
        <p:sp>
          <p:nvSpPr>
            <p:cNvPr id="35886" name="Text Box 37"/>
            <p:cNvSpPr txBox="1">
              <a:spLocks noChangeArrowheads="1"/>
            </p:cNvSpPr>
            <p:nvPr/>
          </p:nvSpPr>
          <p:spPr bwMode="auto">
            <a:xfrm>
              <a:off x="1680" y="1135"/>
              <a:ext cx="72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AAAAA</a:t>
              </a:r>
            </a:p>
          </p:txBody>
        </p:sp>
        <p:sp>
          <p:nvSpPr>
            <p:cNvPr id="35887" name="Text Box 38"/>
            <p:cNvSpPr txBox="1">
              <a:spLocks noChangeArrowheads="1"/>
            </p:cNvSpPr>
            <p:nvPr/>
          </p:nvSpPr>
          <p:spPr bwMode="auto">
            <a:xfrm>
              <a:off x="1680" y="3823"/>
              <a:ext cx="62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TTTTT</a:t>
              </a:r>
            </a:p>
          </p:txBody>
        </p:sp>
        <p:sp>
          <p:nvSpPr>
            <p:cNvPr id="35888" name="Text Box 39"/>
            <p:cNvSpPr txBox="1">
              <a:spLocks noChangeArrowheads="1"/>
            </p:cNvSpPr>
            <p:nvPr/>
          </p:nvSpPr>
          <p:spPr bwMode="auto">
            <a:xfrm>
              <a:off x="1680" y="2335"/>
              <a:ext cx="71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CTACG</a:t>
              </a:r>
            </a:p>
          </p:txBody>
        </p:sp>
        <p:sp>
          <p:nvSpPr>
            <p:cNvPr id="35889" name="Text Box 40"/>
            <p:cNvSpPr txBox="1">
              <a:spLocks noChangeArrowheads="1"/>
            </p:cNvSpPr>
            <p:nvPr/>
          </p:nvSpPr>
          <p:spPr bwMode="auto">
            <a:xfrm>
              <a:off x="1680" y="1759"/>
              <a:ext cx="70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CTACA</a:t>
              </a:r>
            </a:p>
          </p:txBody>
        </p:sp>
        <p:sp>
          <p:nvSpPr>
            <p:cNvPr id="35890" name="Text Box 41"/>
            <p:cNvSpPr txBox="1">
              <a:spLocks noChangeArrowheads="1"/>
            </p:cNvSpPr>
            <p:nvPr/>
          </p:nvSpPr>
          <p:spPr bwMode="auto">
            <a:xfrm>
              <a:off x="1680" y="2016"/>
              <a:ext cx="80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CTACC</a:t>
              </a:r>
            </a:p>
          </p:txBody>
        </p:sp>
        <p:sp>
          <p:nvSpPr>
            <p:cNvPr id="35891" name="Text Box 42"/>
            <p:cNvSpPr txBox="1">
              <a:spLocks noChangeArrowheads="1"/>
            </p:cNvSpPr>
            <p:nvPr/>
          </p:nvSpPr>
          <p:spPr bwMode="auto">
            <a:xfrm>
              <a:off x="1680" y="2592"/>
              <a:ext cx="79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</a:rPr>
                <a:t>CTACT</a:t>
              </a:r>
            </a:p>
          </p:txBody>
        </p:sp>
        <p:sp>
          <p:nvSpPr>
            <p:cNvPr id="35892" name="Rectangle 43"/>
            <p:cNvSpPr>
              <a:spLocks noChangeArrowheads="1"/>
            </p:cNvSpPr>
            <p:nvPr/>
          </p:nvSpPr>
          <p:spPr bwMode="auto">
            <a:xfrm>
              <a:off x="1680" y="11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3" name="Rectangle 44"/>
            <p:cNvSpPr>
              <a:spLocks noChangeArrowheads="1"/>
            </p:cNvSpPr>
            <p:nvPr/>
          </p:nvSpPr>
          <p:spPr bwMode="auto">
            <a:xfrm>
              <a:off x="1680" y="1728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4" name="Rectangle 45"/>
            <p:cNvSpPr>
              <a:spLocks noChangeArrowheads="1"/>
            </p:cNvSpPr>
            <p:nvPr/>
          </p:nvSpPr>
          <p:spPr bwMode="auto">
            <a:xfrm>
              <a:off x="1680" y="2016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5" name="Rectangle 46"/>
            <p:cNvSpPr>
              <a:spLocks noChangeArrowheads="1"/>
            </p:cNvSpPr>
            <p:nvPr/>
          </p:nvSpPr>
          <p:spPr bwMode="auto">
            <a:xfrm>
              <a:off x="1680" y="230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6" name="Rectangle 47"/>
            <p:cNvSpPr>
              <a:spLocks noChangeArrowheads="1"/>
            </p:cNvSpPr>
            <p:nvPr/>
          </p:nvSpPr>
          <p:spPr bwMode="auto">
            <a:xfrm>
              <a:off x="1680" y="25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7" name="Rectangle 48"/>
            <p:cNvSpPr>
              <a:spLocks noChangeArrowheads="1"/>
            </p:cNvSpPr>
            <p:nvPr/>
          </p:nvSpPr>
          <p:spPr bwMode="auto">
            <a:xfrm>
              <a:off x="1680" y="3264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8" name="Rectangle 49"/>
            <p:cNvSpPr>
              <a:spLocks noChangeArrowheads="1"/>
            </p:cNvSpPr>
            <p:nvPr/>
          </p:nvSpPr>
          <p:spPr bwMode="auto">
            <a:xfrm>
              <a:off x="1680" y="3792"/>
              <a:ext cx="816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877" name="Text Box 77"/>
          <p:cNvSpPr txBox="1">
            <a:spLocks noChangeArrowheads="1"/>
          </p:cNvSpPr>
          <p:nvPr/>
        </p:nvSpPr>
        <p:spPr bwMode="auto">
          <a:xfrm>
            <a:off x="25146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2</a:t>
            </a:r>
          </a:p>
        </p:txBody>
      </p:sp>
      <p:sp>
        <p:nvSpPr>
          <p:cNvPr id="35878" name="Text Box 78"/>
          <p:cNvSpPr txBox="1">
            <a:spLocks noChangeArrowheads="1"/>
          </p:cNvSpPr>
          <p:nvPr/>
        </p:nvSpPr>
        <p:spPr bwMode="auto">
          <a:xfrm>
            <a:off x="47244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3</a:t>
            </a:r>
          </a:p>
        </p:txBody>
      </p:sp>
      <p:sp>
        <p:nvSpPr>
          <p:cNvPr id="35879" name="Text Box 79"/>
          <p:cNvSpPr txBox="1">
            <a:spLocks noChangeArrowheads="1"/>
          </p:cNvSpPr>
          <p:nvPr/>
        </p:nvSpPr>
        <p:spPr bwMode="auto">
          <a:xfrm>
            <a:off x="6858000" y="6156325"/>
            <a:ext cx="1271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position 1</a:t>
            </a:r>
          </a:p>
        </p:txBody>
      </p:sp>
      <p:sp>
        <p:nvSpPr>
          <p:cNvPr id="35884" name="Text Box 86"/>
          <p:cNvSpPr txBox="1">
            <a:spLocks noChangeArrowheads="1"/>
          </p:cNvSpPr>
          <p:nvPr/>
        </p:nvSpPr>
        <p:spPr bwMode="auto">
          <a:xfrm>
            <a:off x="8058875" y="3717923"/>
            <a:ext cx="1151277" cy="101566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Trans. </a:t>
            </a:r>
          </a:p>
          <a:p>
            <a:r>
              <a:rPr lang="en-US" dirty="0"/>
              <a:t>to states</a:t>
            </a:r>
          </a:p>
          <a:p>
            <a:r>
              <a:rPr lang="en-US" dirty="0"/>
              <a:t>in pos.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9" name="Text Box 40"/>
          <p:cNvSpPr txBox="1">
            <a:spLocks noChangeArrowheads="1"/>
          </p:cNvSpPr>
          <p:nvPr/>
        </p:nvSpPr>
        <p:spPr bwMode="auto">
          <a:xfrm>
            <a:off x="6754813" y="2670048"/>
            <a:ext cx="1073453" cy="3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CTACA</a:t>
            </a:r>
          </a:p>
        </p:txBody>
      </p:sp>
      <p:sp>
        <p:nvSpPr>
          <p:cNvPr id="90" name="Rectangle 44"/>
          <p:cNvSpPr>
            <a:spLocks noChangeArrowheads="1"/>
          </p:cNvSpPr>
          <p:nvPr/>
        </p:nvSpPr>
        <p:spPr bwMode="auto">
          <a:xfrm>
            <a:off x="6754813" y="2624328"/>
            <a:ext cx="1247775" cy="40404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27"/>
          <p:cNvSpPr>
            <a:spLocks noChangeShapeType="1"/>
          </p:cNvSpPr>
          <p:nvPr/>
        </p:nvSpPr>
        <p:spPr bwMode="auto">
          <a:xfrm flipV="1">
            <a:off x="8018464" y="2438400"/>
            <a:ext cx="881062" cy="127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28"/>
          <p:cNvSpPr>
            <a:spLocks noChangeShapeType="1"/>
          </p:cNvSpPr>
          <p:nvPr/>
        </p:nvSpPr>
        <p:spPr bwMode="auto">
          <a:xfrm flipV="1">
            <a:off x="8018464" y="3546475"/>
            <a:ext cx="881062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29"/>
          <p:cNvSpPr>
            <a:spLocks noChangeShapeType="1"/>
          </p:cNvSpPr>
          <p:nvPr/>
        </p:nvSpPr>
        <p:spPr bwMode="auto">
          <a:xfrm flipV="1">
            <a:off x="8018464" y="3233738"/>
            <a:ext cx="88106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 flipV="1">
            <a:off x="8018463" y="2909886"/>
            <a:ext cx="881062" cy="808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000" dirty="0"/>
              <a:t>Selecting the Order of a </a:t>
            </a:r>
            <a:br>
              <a:rPr lang="en-US" sz="4000" dirty="0"/>
            </a:br>
            <a:r>
              <a:rPr lang="en-US" sz="4000" dirty="0"/>
              <a:t>Markov Model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But the number of parameters we need to estimate grows exponentially with the order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modeling DNA we need                 parameters for an </a:t>
            </a:r>
            <a:r>
              <a:rPr lang="en-US" sz="2400" i="1" dirty="0"/>
              <a:t>n</a:t>
            </a:r>
            <a:r>
              <a:rPr lang="en-US" sz="2400" dirty="0"/>
              <a:t>th order model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higher the order, the less reliable we can expect our parameter estimates to be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Suppose we have 100k bases of sequence to estimate parameters of a model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 2</a:t>
            </a:r>
            <a:r>
              <a:rPr lang="en-US" sz="2400" baseline="30000" dirty="0"/>
              <a:t>nd</a:t>
            </a:r>
            <a:r>
              <a:rPr lang="en-US" sz="2400" dirty="0"/>
              <a:t> order homogeneous Markov chain, we’d see each history 6250 times on average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an 8</a:t>
            </a:r>
            <a:r>
              <a:rPr lang="en-US" sz="2400" baseline="30000" dirty="0"/>
              <a:t>th</a:t>
            </a:r>
            <a:r>
              <a:rPr lang="en-US" sz="2400" dirty="0"/>
              <a:t> order chain, we’d see each history ~ 1.5 times on average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395913" y="2346325"/>
          <a:ext cx="1131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" name="Equation" r:id="rId4" imgW="495482" imgH="228898" progId="Equation.3">
                  <p:embed/>
                </p:oleObj>
              </mc:Choice>
              <mc:Fallback>
                <p:oleObj name="Equation" r:id="rId4" imgW="495482" imgH="22889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2346325"/>
                        <a:ext cx="113188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1600200" y="3280410"/>
            <a:ext cx="533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Interpolated Markov Models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676400"/>
          </a:xfrm>
        </p:spPr>
        <p:txBody>
          <a:bodyPr/>
          <a:lstStyle/>
          <a:p>
            <a:r>
              <a:rPr lang="en-US" sz="2400" dirty="0"/>
              <a:t>The IMM idea: manage this trade-off by interpolating among models of various orders</a:t>
            </a:r>
          </a:p>
          <a:p>
            <a:r>
              <a:rPr lang="en-US" sz="2400" i="1" dirty="0"/>
              <a:t>Simple</a:t>
            </a:r>
            <a:r>
              <a:rPr lang="en-US" sz="2400" dirty="0"/>
              <a:t> linear interpolation: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796073"/>
              </p:ext>
            </p:extLst>
          </p:nvPr>
        </p:nvGraphicFramePr>
        <p:xfrm>
          <a:off x="1355725" y="2973388"/>
          <a:ext cx="6642100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9" name="Equation" r:id="rId4" imgW="2476440" imgH="914400" progId="Equation.3">
                  <p:embed/>
                </p:oleObj>
              </mc:Choice>
              <mc:Fallback>
                <p:oleObj name="Equation" r:id="rId4" imgW="247644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973388"/>
                        <a:ext cx="6642100" cy="2449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050649"/>
              </p:ext>
            </p:extLst>
          </p:nvPr>
        </p:nvGraphicFramePr>
        <p:xfrm>
          <a:off x="2133600" y="5484813"/>
          <a:ext cx="1371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0" name="Equation" r:id="rId6" imgW="558720" imgH="342720" progId="Equation.3">
                  <p:embed/>
                </p:oleObj>
              </mc:Choice>
              <mc:Fallback>
                <p:oleObj name="Equation" r:id="rId6" imgW="55872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84813"/>
                        <a:ext cx="13716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609600" y="54864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3850640" y="4191000"/>
            <a:ext cx="11430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3921760" y="5257800"/>
            <a:ext cx="2133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Interpolated Markov Models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810000"/>
          </a:xfrm>
        </p:spPr>
        <p:txBody>
          <a:bodyPr/>
          <a:lstStyle/>
          <a:p>
            <a:r>
              <a:rPr lang="en-US" sz="2400" dirty="0"/>
              <a:t>We can make the weights depend on the history</a:t>
            </a:r>
          </a:p>
          <a:p>
            <a:pPr lvl="1"/>
            <a:r>
              <a:rPr lang="en-US" sz="2400" dirty="0"/>
              <a:t>for a given order, we may have significantly more data to estimate some words than others</a:t>
            </a:r>
          </a:p>
          <a:p>
            <a:r>
              <a:rPr lang="en-US" sz="2400" i="1" dirty="0"/>
              <a:t>General</a:t>
            </a:r>
            <a:r>
              <a:rPr lang="en-US" sz="2400" dirty="0"/>
              <a:t> linear interpolation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502631"/>
              </p:ext>
            </p:extLst>
          </p:nvPr>
        </p:nvGraphicFramePr>
        <p:xfrm>
          <a:off x="854075" y="3581400"/>
          <a:ext cx="779462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5" name="Equation" r:id="rId4" imgW="3238200" imgH="914400" progId="Equation.3">
                  <p:embed/>
                </p:oleObj>
              </mc:Choice>
              <mc:Fallback>
                <p:oleObj name="Equation" r:id="rId4" imgW="323820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3581400"/>
                        <a:ext cx="7794625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838200" y="5181600"/>
            <a:ext cx="209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λ</a:t>
            </a:r>
            <a:r>
              <a:rPr lang="en-US" dirty="0"/>
              <a:t> is a function of </a:t>
            </a:r>
          </a:p>
          <a:p>
            <a:r>
              <a:rPr lang="en-US" dirty="0"/>
              <a:t>the given history</a:t>
            </a:r>
          </a:p>
        </p:txBody>
      </p:sp>
      <p:cxnSp>
        <p:nvCxnSpPr>
          <p:cNvPr id="44040" name="Straight Arrow Connector 10"/>
          <p:cNvCxnSpPr>
            <a:cxnSpLocks noChangeShapeType="1"/>
            <a:stCxn id="44039" idx="3"/>
          </p:cNvCxnSpPr>
          <p:nvPr/>
        </p:nvCxnSpPr>
        <p:spPr bwMode="auto">
          <a:xfrm flipV="1">
            <a:off x="2933700" y="4648200"/>
            <a:ext cx="1104900" cy="88741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The GLIMMER System</a:t>
            </a:r>
            <a:br>
              <a:rPr lang="en-US" sz="4000"/>
            </a:br>
            <a:r>
              <a:rPr lang="en-US" sz="2000"/>
              <a:t>[Salzberg et al., Nucleic Acids Research, 1998]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810000"/>
          </a:xfrm>
        </p:spPr>
        <p:txBody>
          <a:bodyPr/>
          <a:lstStyle/>
          <a:p>
            <a:r>
              <a:rPr lang="en-US" sz="2400" dirty="0"/>
              <a:t>System for identifying genes in bacterial genomes</a:t>
            </a:r>
          </a:p>
          <a:p>
            <a:r>
              <a:rPr lang="en-US" sz="2400" dirty="0"/>
              <a:t>Uses 8</a:t>
            </a:r>
            <a:r>
              <a:rPr lang="en-US" sz="2400" baseline="30000" dirty="0"/>
              <a:t>th</a:t>
            </a:r>
            <a:r>
              <a:rPr lang="en-US" sz="2400" dirty="0"/>
              <a:t> order, inhomogeneous, interpolated Markov models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9625" y="2819400"/>
            <a:ext cx="7510462" cy="3786188"/>
            <a:chOff x="809625" y="2819400"/>
            <a:chExt cx="7510462" cy="3786188"/>
          </a:xfrm>
        </p:grpSpPr>
        <p:pic>
          <p:nvPicPr>
            <p:cNvPr id="3" name="Picture 2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rcRect t="-1" b="3387"/>
            <a:stretch/>
          </p:blipFill>
          <p:spPr>
            <a:xfrm>
              <a:off x="900112" y="2819400"/>
              <a:ext cx="7419975" cy="23006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625" y="5205413"/>
              <a:ext cx="7372350" cy="14001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A7FF-42DE-6B4D-A905-ECA41432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Gene 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A320-C10B-B94A-9259-A87BA5841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Interpolated Markov Model</a:t>
            </a:r>
          </a:p>
          <a:p>
            <a:pPr lvl="1"/>
            <a:r>
              <a:rPr lang="en-US" dirty="0"/>
              <a:t>Finding bacterial genes </a:t>
            </a:r>
          </a:p>
          <a:p>
            <a:r>
              <a:rPr lang="en-US" dirty="0"/>
              <a:t>Generalized Hidden Markov Model</a:t>
            </a:r>
          </a:p>
          <a:p>
            <a:pPr lvl="1"/>
            <a:r>
              <a:rPr lang="en-US" dirty="0"/>
              <a:t>Finding eukaryotic genes</a:t>
            </a:r>
          </a:p>
          <a:p>
            <a:pPr lvl="1"/>
            <a:r>
              <a:rPr lang="en-US" dirty="0"/>
              <a:t>Comparative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2195B-2680-C741-A975-A0496407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7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12"/>
          <p:cNvSpPr>
            <a:spLocks noChangeArrowheads="1"/>
          </p:cNvSpPr>
          <p:nvPr/>
        </p:nvSpPr>
        <p:spPr bwMode="auto">
          <a:xfrm>
            <a:off x="1595120" y="2959100"/>
            <a:ext cx="6604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Rectangle 13"/>
          <p:cNvSpPr>
            <a:spLocks noChangeArrowheads="1"/>
          </p:cNvSpPr>
          <p:nvPr/>
        </p:nvSpPr>
        <p:spPr bwMode="auto">
          <a:xfrm>
            <a:off x="4866640" y="4102100"/>
            <a:ext cx="7620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sp>
        <p:nvSpPr>
          <p:cNvPr id="48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1524000"/>
          </a:xfrm>
        </p:spPr>
        <p:txBody>
          <a:bodyPr/>
          <a:lstStyle/>
          <a:p>
            <a:r>
              <a:rPr lang="en-US" sz="2400" dirty="0"/>
              <a:t>How does GLIMMER determine the      values?</a:t>
            </a:r>
          </a:p>
          <a:p>
            <a:r>
              <a:rPr lang="en-US" sz="2400" dirty="0"/>
              <a:t>First, let’s express the IMM probability calculation recursively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224891"/>
              </p:ext>
            </p:extLst>
          </p:nvPr>
        </p:nvGraphicFramePr>
        <p:xfrm>
          <a:off x="1385888" y="2708275"/>
          <a:ext cx="6815137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1" name="Equation" r:id="rId4" imgW="2831760" imgH="711000" progId="Equation.3">
                  <p:embed/>
                </p:oleObj>
              </mc:Choice>
              <mc:Fallback>
                <p:oleObj name="Equation" r:id="rId4" imgW="283176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708275"/>
                        <a:ext cx="6815137" cy="171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019800" y="1143000"/>
          <a:ext cx="41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2" name="Equation" r:id="rId6" imgW="139975" imgH="178042" progId="Equation.3">
                  <p:embed/>
                </p:oleObj>
              </mc:Choice>
              <mc:Fallback>
                <p:oleObj name="Equation" r:id="rId6" imgW="139975" imgH="17804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143000"/>
                        <a:ext cx="419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85800" y="4689475"/>
            <a:ext cx="7772400" cy="1574800"/>
            <a:chOff x="432" y="2954"/>
            <a:chExt cx="4896" cy="992"/>
          </a:xfrm>
        </p:grpSpPr>
        <p:sp>
          <p:nvSpPr>
            <p:cNvPr id="48140" name="Rectangle 8"/>
            <p:cNvSpPr>
              <a:spLocks noChangeArrowheads="1"/>
            </p:cNvSpPr>
            <p:nvPr/>
          </p:nvSpPr>
          <p:spPr bwMode="auto">
            <a:xfrm>
              <a:off x="432" y="2976"/>
              <a:ext cx="489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Let                         be the number of times we see the history                     in our training set</a:t>
              </a:r>
            </a:p>
          </p:txBody>
        </p:sp>
        <p:graphicFrame>
          <p:nvGraphicFramePr>
            <p:cNvPr id="4813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3065160"/>
                </p:ext>
              </p:extLst>
            </p:nvPr>
          </p:nvGraphicFramePr>
          <p:xfrm>
            <a:off x="1002" y="2954"/>
            <a:ext cx="129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53" name="Equation" r:id="rId8" imgW="850680" imgH="228600" progId="Equation.3">
                    <p:embed/>
                  </p:oleObj>
                </mc:Choice>
                <mc:Fallback>
                  <p:oleObj name="Equation" r:id="rId8" imgW="85068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2" y="2954"/>
                          <a:ext cx="1290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5979262"/>
                </p:ext>
              </p:extLst>
            </p:nvPr>
          </p:nvGraphicFramePr>
          <p:xfrm>
            <a:off x="1316" y="3178"/>
            <a:ext cx="1002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54" name="Equation" r:id="rId10" imgW="660240" imgH="228600" progId="Equation.3">
                    <p:embed/>
                  </p:oleObj>
                </mc:Choice>
                <mc:Fallback>
                  <p:oleObj name="Equation" r:id="rId10" imgW="66024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3178"/>
                          <a:ext cx="1002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476766"/>
                </p:ext>
              </p:extLst>
            </p:nvPr>
          </p:nvGraphicFramePr>
          <p:xfrm>
            <a:off x="710" y="3600"/>
            <a:ext cx="4005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55" name="Equation" r:id="rId12" imgW="2641320" imgH="228600" progId="Equation.3">
                    <p:embed/>
                  </p:oleObj>
                </mc:Choice>
                <mc:Fallback>
                  <p:oleObj name="Equation" r:id="rId12" imgW="264132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" y="3600"/>
                          <a:ext cx="4005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609600" y="12192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we haven’t seen                     more than 400 times, then compare the counts for the following: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64925"/>
              </p:ext>
            </p:extLst>
          </p:nvPr>
        </p:nvGraphicFramePr>
        <p:xfrm>
          <a:off x="3586480" y="1143000"/>
          <a:ext cx="15890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4" name="Equation" r:id="rId4" imgW="660240" imgH="228600" progId="Equation.3">
                  <p:embed/>
                </p:oleObj>
              </mc:Choice>
              <mc:Fallback>
                <p:oleObj name="Equation" r:id="rId4" imgW="6602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480" y="1143000"/>
                        <a:ext cx="158908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90" name="Group 26"/>
          <p:cNvGrpSpPr>
            <a:grpSpLocks/>
          </p:cNvGrpSpPr>
          <p:nvPr/>
        </p:nvGrpSpPr>
        <p:grpSpPr bwMode="auto">
          <a:xfrm>
            <a:off x="1630363" y="2667000"/>
            <a:ext cx="1987550" cy="2301875"/>
            <a:chOff x="1152" y="1680"/>
            <a:chExt cx="1252" cy="1450"/>
          </a:xfrm>
        </p:grpSpPr>
        <p:graphicFrame>
          <p:nvGraphicFramePr>
            <p:cNvPr id="5018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3764592"/>
                </p:ext>
              </p:extLst>
            </p:nvPr>
          </p:nvGraphicFramePr>
          <p:xfrm>
            <a:off x="1152" y="1680"/>
            <a:ext cx="1233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05" name="Equation" r:id="rId6" imgW="812520" imgH="228600" progId="Equation.3">
                    <p:embed/>
                  </p:oleObj>
                </mc:Choice>
                <mc:Fallback>
                  <p:oleObj name="Equation" r:id="rId6" imgW="81252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680"/>
                          <a:ext cx="1233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4659818"/>
                </p:ext>
              </p:extLst>
            </p:nvPr>
          </p:nvGraphicFramePr>
          <p:xfrm>
            <a:off x="1152" y="2048"/>
            <a:ext cx="121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06" name="Equation" r:id="rId8" imgW="799920" imgH="228600" progId="Equation.3">
                    <p:embed/>
                  </p:oleObj>
                </mc:Choice>
                <mc:Fallback>
                  <p:oleObj name="Equation" r:id="rId8" imgW="79992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048"/>
                          <a:ext cx="121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0715832"/>
                </p:ext>
              </p:extLst>
            </p:nvPr>
          </p:nvGraphicFramePr>
          <p:xfrm>
            <a:off x="1152" y="2416"/>
            <a:ext cx="1252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07" name="Equation" r:id="rId10" imgW="825480" imgH="228600" progId="Equation.3">
                    <p:embed/>
                  </p:oleObj>
                </mc:Choice>
                <mc:Fallback>
                  <p:oleObj name="Equation" r:id="rId10" imgW="825480" imgH="228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416"/>
                          <a:ext cx="1252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5198397"/>
                </p:ext>
              </p:extLst>
            </p:nvPr>
          </p:nvGraphicFramePr>
          <p:xfrm>
            <a:off x="1152" y="2784"/>
            <a:ext cx="119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08" name="Equation" r:id="rId12" imgW="787320" imgH="228600" progId="Equation.3">
                    <p:embed/>
                  </p:oleObj>
                </mc:Choice>
                <mc:Fallback>
                  <p:oleObj name="Equation" r:id="rId12" imgW="787320" imgH="228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784"/>
                          <a:ext cx="119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91" name="Group 27"/>
          <p:cNvGrpSpPr>
            <a:grpSpLocks/>
          </p:cNvGrpSpPr>
          <p:nvPr/>
        </p:nvGrpSpPr>
        <p:grpSpPr bwMode="auto">
          <a:xfrm>
            <a:off x="4953000" y="2667000"/>
            <a:ext cx="2201863" cy="2301875"/>
            <a:chOff x="2861" y="1680"/>
            <a:chExt cx="1387" cy="1450"/>
          </a:xfrm>
        </p:grpSpPr>
        <p:graphicFrame>
          <p:nvGraphicFramePr>
            <p:cNvPr id="5018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9889226"/>
                </p:ext>
              </p:extLst>
            </p:nvPr>
          </p:nvGraphicFramePr>
          <p:xfrm>
            <a:off x="2861" y="1680"/>
            <a:ext cx="1368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09" name="Equation" r:id="rId14" imgW="901440" imgH="228600" progId="Equation.3">
                    <p:embed/>
                  </p:oleObj>
                </mc:Choice>
                <mc:Fallback>
                  <p:oleObj name="Equation" r:id="rId14" imgW="90144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1680"/>
                          <a:ext cx="1368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642150"/>
                </p:ext>
              </p:extLst>
            </p:nvPr>
          </p:nvGraphicFramePr>
          <p:xfrm>
            <a:off x="2861" y="2048"/>
            <a:ext cx="134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10" name="Equation" r:id="rId16" imgW="888840" imgH="228600" progId="Equation.3">
                    <p:embed/>
                  </p:oleObj>
                </mc:Choice>
                <mc:Fallback>
                  <p:oleObj name="Equation" r:id="rId16" imgW="88884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048"/>
                          <a:ext cx="1349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5112958"/>
                </p:ext>
              </p:extLst>
            </p:nvPr>
          </p:nvGraphicFramePr>
          <p:xfrm>
            <a:off x="2861" y="2416"/>
            <a:ext cx="138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11" name="Equation" r:id="rId18" imgW="914400" imgH="228600" progId="Equation.3">
                    <p:embed/>
                  </p:oleObj>
                </mc:Choice>
                <mc:Fallback>
                  <p:oleObj name="Equation" r:id="rId18" imgW="9144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416"/>
                          <a:ext cx="1387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4642803"/>
                </p:ext>
              </p:extLst>
            </p:nvPr>
          </p:nvGraphicFramePr>
          <p:xfrm>
            <a:off x="2861" y="2784"/>
            <a:ext cx="131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12" name="Equation" r:id="rId20" imgW="863280" imgH="228600" progId="Equation.3">
                    <p:embed/>
                  </p:oleObj>
                </mc:Choice>
                <mc:Fallback>
                  <p:oleObj name="Equation" r:id="rId20" imgW="86328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784"/>
                          <a:ext cx="1310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92" name="Text Box 28"/>
          <p:cNvSpPr txBox="1">
            <a:spLocks noChangeArrowheads="1"/>
          </p:cNvSpPr>
          <p:nvPr/>
        </p:nvSpPr>
        <p:spPr bwMode="auto">
          <a:xfrm>
            <a:off x="1371600" y="2286000"/>
            <a:ext cx="28590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th order history + base</a:t>
            </a:r>
          </a:p>
        </p:txBody>
      </p:sp>
      <p:sp>
        <p:nvSpPr>
          <p:cNvPr id="50193" name="Text Box 29"/>
          <p:cNvSpPr txBox="1">
            <a:spLocks noChangeArrowheads="1"/>
          </p:cNvSpPr>
          <p:nvPr/>
        </p:nvSpPr>
        <p:spPr bwMode="auto">
          <a:xfrm>
            <a:off x="4495800" y="2286000"/>
            <a:ext cx="32543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</a:t>
            </a:r>
            <a:r>
              <a:rPr lang="en-US" i="1"/>
              <a:t>n-1</a:t>
            </a:r>
            <a:r>
              <a:rPr lang="en-US"/>
              <a:t>)th order history + base</a:t>
            </a:r>
          </a:p>
        </p:txBody>
      </p:sp>
      <p:sp>
        <p:nvSpPr>
          <p:cNvPr id="50194" name="Line 30"/>
          <p:cNvSpPr>
            <a:spLocks noChangeShapeType="1"/>
          </p:cNvSpPr>
          <p:nvPr/>
        </p:nvSpPr>
        <p:spPr bwMode="auto">
          <a:xfrm>
            <a:off x="1447800" y="2743200"/>
            <a:ext cx="2438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5" name="Line 31"/>
          <p:cNvSpPr>
            <a:spLocks noChangeShapeType="1"/>
          </p:cNvSpPr>
          <p:nvPr/>
        </p:nvSpPr>
        <p:spPr bwMode="auto">
          <a:xfrm>
            <a:off x="4648200" y="2743200"/>
            <a:ext cx="2743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Rectangle 32"/>
          <p:cNvSpPr>
            <a:spLocks noChangeArrowheads="1"/>
          </p:cNvSpPr>
          <p:nvPr/>
        </p:nvSpPr>
        <p:spPr bwMode="auto">
          <a:xfrm>
            <a:off x="609600" y="522598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a statistical test to assess whether the distributions of      depend on the 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878096"/>
              </p:ext>
            </p:extLst>
          </p:nvPr>
        </p:nvGraphicFramePr>
        <p:xfrm>
          <a:off x="3082383" y="5535542"/>
          <a:ext cx="3667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3" name="Equation" r:id="rId22" imgW="152280" imgH="228600" progId="Equation.3">
                  <p:embed/>
                </p:oleObj>
              </mc:Choice>
              <mc:Fallback>
                <p:oleObj name="Equation" r:id="rId22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383" y="5535542"/>
                        <a:ext cx="3667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grpSp>
        <p:nvGrpSpPr>
          <p:cNvPr id="50190" name="Group 26"/>
          <p:cNvGrpSpPr>
            <a:grpSpLocks/>
          </p:cNvGrpSpPr>
          <p:nvPr/>
        </p:nvGrpSpPr>
        <p:grpSpPr bwMode="auto">
          <a:xfrm>
            <a:off x="1630363" y="1508125"/>
            <a:ext cx="1987550" cy="2301875"/>
            <a:chOff x="1152" y="1680"/>
            <a:chExt cx="1252" cy="1450"/>
          </a:xfrm>
        </p:grpSpPr>
        <p:graphicFrame>
          <p:nvGraphicFramePr>
            <p:cNvPr id="50184" name="Object 8"/>
            <p:cNvGraphicFramePr>
              <a:graphicFrameLocks noChangeAspect="1"/>
            </p:cNvGraphicFramePr>
            <p:nvPr/>
          </p:nvGraphicFramePr>
          <p:xfrm>
            <a:off x="1152" y="1680"/>
            <a:ext cx="1233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46" name="Equation" r:id="rId4" imgW="812520" imgH="228600" progId="Equation.3">
                    <p:embed/>
                  </p:oleObj>
                </mc:Choice>
                <mc:Fallback>
                  <p:oleObj name="Equation" r:id="rId4" imgW="8125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680"/>
                          <a:ext cx="1233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5" name="Object 9"/>
            <p:cNvGraphicFramePr>
              <a:graphicFrameLocks noChangeAspect="1"/>
            </p:cNvGraphicFramePr>
            <p:nvPr/>
          </p:nvGraphicFramePr>
          <p:xfrm>
            <a:off x="1152" y="2048"/>
            <a:ext cx="121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47" name="Equation" r:id="rId6" imgW="799920" imgH="228600" progId="Equation.3">
                    <p:embed/>
                  </p:oleObj>
                </mc:Choice>
                <mc:Fallback>
                  <p:oleObj name="Equation" r:id="rId6" imgW="799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048"/>
                          <a:ext cx="121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6" name="Object 10"/>
            <p:cNvGraphicFramePr>
              <a:graphicFrameLocks noChangeAspect="1"/>
            </p:cNvGraphicFramePr>
            <p:nvPr/>
          </p:nvGraphicFramePr>
          <p:xfrm>
            <a:off x="1152" y="2416"/>
            <a:ext cx="1252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48" name="Equation" r:id="rId8" imgW="825480" imgH="228600" progId="Equation.3">
                    <p:embed/>
                  </p:oleObj>
                </mc:Choice>
                <mc:Fallback>
                  <p:oleObj name="Equation" r:id="rId8" imgW="825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416"/>
                          <a:ext cx="1252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7" name="Object 11"/>
            <p:cNvGraphicFramePr>
              <a:graphicFrameLocks noChangeAspect="1"/>
            </p:cNvGraphicFramePr>
            <p:nvPr/>
          </p:nvGraphicFramePr>
          <p:xfrm>
            <a:off x="1152" y="2784"/>
            <a:ext cx="119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49" name="Equation" r:id="rId10" imgW="787320" imgH="228600" progId="Equation.3">
                    <p:embed/>
                  </p:oleObj>
                </mc:Choice>
                <mc:Fallback>
                  <p:oleObj name="Equation" r:id="rId10" imgW="787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784"/>
                          <a:ext cx="1194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91" name="Group 27"/>
          <p:cNvGrpSpPr>
            <a:grpSpLocks/>
          </p:cNvGrpSpPr>
          <p:nvPr/>
        </p:nvGrpSpPr>
        <p:grpSpPr bwMode="auto">
          <a:xfrm>
            <a:off x="4953000" y="1508125"/>
            <a:ext cx="2201863" cy="2301875"/>
            <a:chOff x="2861" y="1680"/>
            <a:chExt cx="1387" cy="1450"/>
          </a:xfrm>
        </p:grpSpPr>
        <p:graphicFrame>
          <p:nvGraphicFramePr>
            <p:cNvPr id="50180" name="Object 4"/>
            <p:cNvGraphicFramePr>
              <a:graphicFrameLocks noChangeAspect="1"/>
            </p:cNvGraphicFramePr>
            <p:nvPr/>
          </p:nvGraphicFramePr>
          <p:xfrm>
            <a:off x="2861" y="1680"/>
            <a:ext cx="1368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50" name="Equation" r:id="rId12" imgW="901440" imgH="228600" progId="Equation.3">
                    <p:embed/>
                  </p:oleObj>
                </mc:Choice>
                <mc:Fallback>
                  <p:oleObj name="Equation" r:id="rId12" imgW="901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1680"/>
                          <a:ext cx="1368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2861" y="2048"/>
            <a:ext cx="134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51" name="Equation" r:id="rId14" imgW="888840" imgH="228600" progId="Equation.3">
                    <p:embed/>
                  </p:oleObj>
                </mc:Choice>
                <mc:Fallback>
                  <p:oleObj name="Equation" r:id="rId14" imgW="888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048"/>
                          <a:ext cx="1349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2" name="Object 6"/>
            <p:cNvGraphicFramePr>
              <a:graphicFrameLocks noChangeAspect="1"/>
            </p:cNvGraphicFramePr>
            <p:nvPr/>
          </p:nvGraphicFramePr>
          <p:xfrm>
            <a:off x="2861" y="2416"/>
            <a:ext cx="1387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52" name="Equation" r:id="rId16" imgW="914400" imgH="228600" progId="Equation.3">
                    <p:embed/>
                  </p:oleObj>
                </mc:Choice>
                <mc:Fallback>
                  <p:oleObj name="Equation" r:id="rId16" imgW="914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416"/>
                          <a:ext cx="1387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2861" y="2784"/>
            <a:ext cx="1310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453" name="Equation" r:id="rId18" imgW="863280" imgH="228600" progId="Equation.3">
                    <p:embed/>
                  </p:oleObj>
                </mc:Choice>
                <mc:Fallback>
                  <p:oleObj name="Equation" r:id="rId18" imgW="863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1" y="2784"/>
                          <a:ext cx="1310" cy="3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92" name="Text Box 28"/>
          <p:cNvSpPr txBox="1">
            <a:spLocks noChangeArrowheads="1"/>
          </p:cNvSpPr>
          <p:nvPr/>
        </p:nvSpPr>
        <p:spPr bwMode="auto">
          <a:xfrm>
            <a:off x="1371600" y="1127125"/>
            <a:ext cx="28590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th order history + base</a:t>
            </a:r>
          </a:p>
        </p:txBody>
      </p:sp>
      <p:sp>
        <p:nvSpPr>
          <p:cNvPr id="50193" name="Text Box 29"/>
          <p:cNvSpPr txBox="1">
            <a:spLocks noChangeArrowheads="1"/>
          </p:cNvSpPr>
          <p:nvPr/>
        </p:nvSpPr>
        <p:spPr bwMode="auto">
          <a:xfrm>
            <a:off x="4495800" y="1127125"/>
            <a:ext cx="32543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</a:t>
            </a:r>
            <a:r>
              <a:rPr lang="en-US" i="1"/>
              <a:t>n-1</a:t>
            </a:r>
            <a:r>
              <a:rPr lang="en-US"/>
              <a:t>)th order history + base</a:t>
            </a:r>
          </a:p>
        </p:txBody>
      </p:sp>
      <p:sp>
        <p:nvSpPr>
          <p:cNvPr id="50194" name="Line 30"/>
          <p:cNvSpPr>
            <a:spLocks noChangeShapeType="1"/>
          </p:cNvSpPr>
          <p:nvPr/>
        </p:nvSpPr>
        <p:spPr bwMode="auto">
          <a:xfrm>
            <a:off x="1447800" y="1584325"/>
            <a:ext cx="2438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5" name="Line 31"/>
          <p:cNvSpPr>
            <a:spLocks noChangeShapeType="1"/>
          </p:cNvSpPr>
          <p:nvPr/>
        </p:nvSpPr>
        <p:spPr bwMode="auto">
          <a:xfrm>
            <a:off x="4648200" y="1584325"/>
            <a:ext cx="2743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Rectangle 32"/>
          <p:cNvSpPr>
            <a:spLocks noChangeArrowheads="1"/>
          </p:cNvSpPr>
          <p:nvPr/>
        </p:nvSpPr>
        <p:spPr bwMode="auto">
          <a:xfrm>
            <a:off x="609600" y="41148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Null hypothesis in      test:      distribution is independent of order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Define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     is small we don’t need the higher order history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484654"/>
              </p:ext>
            </p:extLst>
          </p:nvPr>
        </p:nvGraphicFramePr>
        <p:xfrm>
          <a:off x="3505200" y="406908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4" name="Equation" r:id="rId20" imgW="203040" imgH="228600" progId="Equation.3">
                  <p:embed/>
                </p:oleObj>
              </mc:Choice>
              <mc:Fallback>
                <p:oleObj name="Equation" r:id="rId20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9080"/>
                        <a:ext cx="406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563786"/>
              </p:ext>
            </p:extLst>
          </p:nvPr>
        </p:nvGraphicFramePr>
        <p:xfrm>
          <a:off x="4592151" y="4069080"/>
          <a:ext cx="3667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5" name="Equation" r:id="rId22" imgW="152280" imgH="228600" progId="Equation.3">
                  <p:embed/>
                </p:oleObj>
              </mc:Choice>
              <mc:Fallback>
                <p:oleObj name="Equation" r:id="rId22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151" y="4069080"/>
                        <a:ext cx="3667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740875"/>
              </p:ext>
            </p:extLst>
          </p:nvPr>
        </p:nvGraphicFramePr>
        <p:xfrm>
          <a:off x="1987064" y="4936360"/>
          <a:ext cx="21685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6" name="Equation" r:id="rId24" imgW="901440" imgH="203040" progId="Equation.3">
                  <p:embed/>
                </p:oleObj>
              </mc:Choice>
              <mc:Fallback>
                <p:oleObj name="Equation" r:id="rId24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064" y="4936360"/>
                        <a:ext cx="21685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22085"/>
              </p:ext>
            </p:extLst>
          </p:nvPr>
        </p:nvGraphicFramePr>
        <p:xfrm>
          <a:off x="1273717" y="5364145"/>
          <a:ext cx="3365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7" name="Equation" r:id="rId26" imgW="139680" imgH="177480" progId="Equation.3">
                  <p:embed/>
                </p:oleObj>
              </mc:Choice>
              <mc:Fallback>
                <p:oleObj name="Equation" r:id="rId2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717" y="5364145"/>
                        <a:ext cx="3365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40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dirty="0"/>
              <a:t>IMMs in GLIMMER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744708"/>
              </p:ext>
            </p:extLst>
          </p:nvPr>
        </p:nvGraphicFramePr>
        <p:xfrm>
          <a:off x="152400" y="2209800"/>
          <a:ext cx="8801100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7" name="Equation" r:id="rId4" imgW="3657600" imgH="787320" progId="Equation.3">
                  <p:embed/>
                </p:oleObj>
              </mc:Choice>
              <mc:Fallback>
                <p:oleObj name="Equation" r:id="rId4" imgW="3657600" imgH="787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09800"/>
                        <a:ext cx="8801100" cy="189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838200" y="14478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Putting it all together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why 400?</a:t>
            </a:r>
          </a:p>
          <a:p>
            <a:pPr marL="800100" lvl="1" indent="-342900">
              <a:spcBef>
                <a:spcPct val="20000"/>
              </a:spcBef>
              <a:buFont typeface="System Font Regular"/>
              <a:buChar char="-"/>
            </a:pPr>
            <a:r>
              <a:rPr lang="en-US" sz="2400" dirty="0">
                <a:solidFill>
                  <a:schemeClr val="tx1"/>
                </a:solidFill>
              </a:rPr>
              <a:t>“gives ~95% confidence that the sample probabilities are within ±0.05 of the true probabilities from which the sample was taken”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027922"/>
              </p:ext>
            </p:extLst>
          </p:nvPr>
        </p:nvGraphicFramePr>
        <p:xfrm>
          <a:off x="1981200" y="4394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8" name="Equation" r:id="rId6" imgW="545760" imgH="203040" progId="Equation.3">
                  <p:embed/>
                </p:oleObj>
              </mc:Choice>
              <mc:Fallback>
                <p:oleObj name="Equation" r:id="rId6" imgW="545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94200"/>
                        <a:ext cx="129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15"/>
          <p:cNvSpPr>
            <a:spLocks noChangeArrowheads="1"/>
          </p:cNvSpPr>
          <p:nvPr/>
        </p:nvSpPr>
        <p:spPr bwMode="auto">
          <a:xfrm>
            <a:off x="838200" y="43434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where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/>
              <a:t>IMM Example</a:t>
            </a: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1552575" y="1752600"/>
            <a:ext cx="1555750" cy="1920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A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25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C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40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G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15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ACG</a:t>
            </a:r>
            <a:r>
              <a:rPr lang="en-US" b="1">
                <a:latin typeface="Courier New" charset="0"/>
              </a:rPr>
              <a:t>T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20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 ___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 100</a:t>
            </a: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3770313" y="1752600"/>
            <a:ext cx="1403350" cy="1920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A  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100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C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90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G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35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CG</a:t>
            </a:r>
            <a:r>
              <a:rPr lang="en-US" b="1">
                <a:latin typeface="Courier New" charset="0"/>
              </a:rPr>
              <a:t>T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75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___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300</a:t>
            </a:r>
          </a:p>
        </p:txBody>
      </p:sp>
      <p:sp>
        <p:nvSpPr>
          <p:cNvPr id="54277" name="Text Box 10"/>
          <p:cNvSpPr txBox="1">
            <a:spLocks noChangeArrowheads="1"/>
          </p:cNvSpPr>
          <p:nvPr/>
        </p:nvSpPr>
        <p:spPr bwMode="auto">
          <a:xfrm>
            <a:off x="5835650" y="1752600"/>
            <a:ext cx="1403350" cy="1920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A  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175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C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140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G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 65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G</a:t>
            </a:r>
            <a:r>
              <a:rPr lang="en-US" b="1">
                <a:latin typeface="Courier New" charset="0"/>
              </a:rPr>
              <a:t>T</a:t>
            </a:r>
            <a:r>
              <a:rPr lang="en-US" b="1">
                <a:solidFill>
                  <a:srgbClr val="006600"/>
                </a:solidFill>
                <a:latin typeface="Courier New" charset="0"/>
              </a:rPr>
              <a:t>  120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___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     500</a:t>
            </a:r>
          </a:p>
        </p:txBody>
      </p:sp>
      <p:sp>
        <p:nvSpPr>
          <p:cNvPr id="5427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1600200"/>
          </a:xfrm>
          <a:noFill/>
        </p:spPr>
        <p:txBody>
          <a:bodyPr/>
          <a:lstStyle/>
          <a:p>
            <a:r>
              <a:rPr lang="en-US" sz="2400" dirty="0"/>
              <a:t>Suppose we have the following counts from our training set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09800" y="3521075"/>
            <a:ext cx="2566988" cy="636588"/>
            <a:chOff x="2209800" y="3521075"/>
            <a:chExt cx="2566988" cy="636588"/>
          </a:xfrm>
        </p:grpSpPr>
        <p:sp>
          <p:nvSpPr>
            <p:cNvPr id="54279" name="Freeform 17"/>
            <p:cNvSpPr>
              <a:spLocks/>
            </p:cNvSpPr>
            <p:nvPr/>
          </p:nvSpPr>
          <p:spPr bwMode="auto">
            <a:xfrm>
              <a:off x="3200400" y="3521075"/>
              <a:ext cx="1219200" cy="152400"/>
            </a:xfrm>
            <a:custGeom>
              <a:avLst/>
              <a:gdLst>
                <a:gd name="T0" fmla="*/ 0 w 768"/>
                <a:gd name="T1" fmla="*/ 0 h 96"/>
                <a:gd name="T2" fmla="*/ 609600 w 768"/>
                <a:gd name="T3" fmla="*/ 152400 h 96"/>
                <a:gd name="T4" fmla="*/ 1219200 w 768"/>
                <a:gd name="T5" fmla="*/ 0 h 96"/>
                <a:gd name="T6" fmla="*/ 0 60000 65536"/>
                <a:gd name="T7" fmla="*/ 0 60000 65536"/>
                <a:gd name="T8" fmla="*/ 0 60000 65536"/>
                <a:gd name="T9" fmla="*/ 0 w 768"/>
                <a:gd name="T10" fmla="*/ 0 h 96"/>
                <a:gd name="T11" fmla="*/ 768 w 76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96">
                  <a:moveTo>
                    <a:pt x="0" y="0"/>
                  </a:moveTo>
                  <a:cubicBezTo>
                    <a:pt x="128" y="48"/>
                    <a:pt x="256" y="96"/>
                    <a:pt x="384" y="96"/>
                  </a:cubicBezTo>
                  <a:cubicBezTo>
                    <a:pt x="512" y="96"/>
                    <a:pt x="704" y="16"/>
                    <a:pt x="76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0" name="Text Box 18"/>
            <p:cNvSpPr txBox="1">
              <a:spLocks noChangeArrowheads="1"/>
            </p:cNvSpPr>
            <p:nvPr/>
          </p:nvSpPr>
          <p:spPr bwMode="auto">
            <a:xfrm>
              <a:off x="2209800" y="3700463"/>
              <a:ext cx="2566988" cy="457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χ</a:t>
              </a:r>
              <a:r>
                <a:rPr lang="en-US" sz="2400" baseline="300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test: </a:t>
              </a:r>
              <a:r>
                <a:rPr lang="en-US" sz="2400" i="1" dirty="0" err="1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d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= 0.857 </a:t>
              </a:r>
              <a:endPara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51425" y="3521075"/>
            <a:ext cx="2505063" cy="625178"/>
            <a:chOff x="5051425" y="3521075"/>
            <a:chExt cx="2505063" cy="625178"/>
          </a:xfrm>
        </p:grpSpPr>
        <p:sp>
          <p:nvSpPr>
            <p:cNvPr id="54281" name="Text Box 19"/>
            <p:cNvSpPr txBox="1">
              <a:spLocks noChangeArrowheads="1"/>
            </p:cNvSpPr>
            <p:nvPr/>
          </p:nvSpPr>
          <p:spPr bwMode="auto">
            <a:xfrm>
              <a:off x="5051425" y="3684588"/>
              <a:ext cx="2505063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χ</a:t>
              </a:r>
              <a:r>
                <a:rPr lang="en-US" sz="2400" baseline="300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2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test: </a:t>
              </a:r>
              <a:r>
                <a:rPr lang="en-US" sz="2400" i="1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d</a:t>
              </a:r>
              <a:r>
                <a:rPr lang="en-US" sz="2400" dirty="0">
                  <a:solidFill>
                    <a:schemeClr val="tx1"/>
                  </a:solidFill>
                  <a:ea typeface="Times New Roman" charset="0"/>
                  <a:cs typeface="Times New Roman" charset="0"/>
                </a:rPr>
                <a:t> = 0.140 </a:t>
              </a:r>
              <a:endPara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endParaRPr>
            </a:p>
          </p:txBody>
        </p:sp>
        <p:sp>
          <p:nvSpPr>
            <p:cNvPr id="54282" name="Freeform 20"/>
            <p:cNvSpPr>
              <a:spLocks/>
            </p:cNvSpPr>
            <p:nvPr/>
          </p:nvSpPr>
          <p:spPr bwMode="auto">
            <a:xfrm>
              <a:off x="5257800" y="3521075"/>
              <a:ext cx="1219200" cy="152400"/>
            </a:xfrm>
            <a:custGeom>
              <a:avLst/>
              <a:gdLst>
                <a:gd name="T0" fmla="*/ 0 w 768"/>
                <a:gd name="T1" fmla="*/ 0 h 96"/>
                <a:gd name="T2" fmla="*/ 609600 w 768"/>
                <a:gd name="T3" fmla="*/ 152400 h 96"/>
                <a:gd name="T4" fmla="*/ 1219200 w 768"/>
                <a:gd name="T5" fmla="*/ 0 h 96"/>
                <a:gd name="T6" fmla="*/ 0 60000 65536"/>
                <a:gd name="T7" fmla="*/ 0 60000 65536"/>
                <a:gd name="T8" fmla="*/ 0 60000 65536"/>
                <a:gd name="T9" fmla="*/ 0 w 768"/>
                <a:gd name="T10" fmla="*/ 0 h 96"/>
                <a:gd name="T11" fmla="*/ 768 w 76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96">
                  <a:moveTo>
                    <a:pt x="0" y="0"/>
                  </a:moveTo>
                  <a:cubicBezTo>
                    <a:pt x="128" y="48"/>
                    <a:pt x="256" y="96"/>
                    <a:pt x="384" y="96"/>
                  </a:cubicBezTo>
                  <a:cubicBezTo>
                    <a:pt x="512" y="96"/>
                    <a:pt x="704" y="16"/>
                    <a:pt x="76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3" name="Text Box 21"/>
          <p:cNvSpPr txBox="1">
            <a:spLocks noChangeArrowheads="1"/>
          </p:cNvSpPr>
          <p:nvPr/>
        </p:nvSpPr>
        <p:spPr bwMode="auto">
          <a:xfrm>
            <a:off x="2193925" y="4586288"/>
            <a:ext cx="184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4" name="Text Box 22"/>
          <p:cNvSpPr txBox="1">
            <a:spLocks noChangeArrowheads="1"/>
          </p:cNvSpPr>
          <p:nvPr/>
        </p:nvSpPr>
        <p:spPr bwMode="auto">
          <a:xfrm>
            <a:off x="2743200" y="4572000"/>
            <a:ext cx="4929755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λ</a:t>
            </a:r>
            <a:r>
              <a:rPr lang="en-US" sz="2400" baseline="-25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charset="0"/>
                <a:ea typeface="Times New Roman" charset="0"/>
                <a:cs typeface="Times New Roman" charset="0"/>
              </a:rPr>
              <a:t>ACG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= 0.857 × 100/400 = 0.214   </a:t>
            </a:r>
            <a:endParaRPr lang="el-GR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4285" name="Text Box 23"/>
          <p:cNvSpPr txBox="1">
            <a:spLocks noChangeArrowheads="1"/>
          </p:cNvSpPr>
          <p:nvPr/>
        </p:nvSpPr>
        <p:spPr bwMode="auto">
          <a:xfrm>
            <a:off x="2743200" y="5181600"/>
            <a:ext cx="511016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λ</a:t>
            </a:r>
            <a:r>
              <a:rPr lang="en-US" sz="2400" baseline="-25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charset="0"/>
                <a:ea typeface="Times New Roman" charset="0"/>
                <a:cs typeface="Times New Roman" charset="0"/>
              </a:rPr>
              <a:t>CG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= 0    (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&lt; 0.5,  </a:t>
            </a:r>
            <a:r>
              <a:rPr lang="en-US" sz="2400" i="1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&lt; 400)  </a:t>
            </a:r>
            <a:endParaRPr lang="el-GR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4286" name="Text Box 24"/>
          <p:cNvSpPr txBox="1">
            <a:spLocks noChangeArrowheads="1"/>
          </p:cNvSpPr>
          <p:nvPr/>
        </p:nvSpPr>
        <p:spPr bwMode="auto">
          <a:xfrm>
            <a:off x="2743200" y="5791200"/>
            <a:ext cx="35115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λ</a:t>
            </a:r>
            <a:r>
              <a:rPr lang="en-US" sz="2400" baseline="-25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charset="0"/>
                <a:ea typeface="Times New Roman" charset="0"/>
                <a:cs typeface="Times New Roman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= 1    (</a:t>
            </a:r>
            <a:r>
              <a:rPr lang="en-US" sz="2400" i="1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(</a:t>
            </a:r>
            <a:r>
              <a:rPr lang="en-US" sz="24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) &gt; 400)  </a:t>
            </a:r>
            <a:endParaRPr lang="el-GR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  <p:bldP spid="54285" grpId="0"/>
      <p:bldP spid="542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sz="4000"/>
              <a:t>IMM Example (Continued)</a:t>
            </a:r>
          </a:p>
        </p:txBody>
      </p:sp>
      <p:sp>
        <p:nvSpPr>
          <p:cNvPr id="5632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914400"/>
          </a:xfrm>
          <a:noFill/>
        </p:spPr>
        <p:txBody>
          <a:bodyPr/>
          <a:lstStyle/>
          <a:p>
            <a:r>
              <a:rPr lang="en-US" sz="2400" dirty="0"/>
              <a:t>Now suppose we want to calculate</a:t>
            </a:r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2193925" y="4586288"/>
            <a:ext cx="184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066334"/>
              </p:ext>
            </p:extLst>
          </p:nvPr>
        </p:nvGraphicFramePr>
        <p:xfrm>
          <a:off x="776288" y="1830388"/>
          <a:ext cx="57292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13" name="Equation" r:id="rId4" imgW="3085920" imgH="457200" progId="Equation.3">
                  <p:embed/>
                </p:oleObj>
              </mc:Choice>
              <mc:Fallback>
                <p:oleObj name="Equation" r:id="rId4" imgW="30859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830388"/>
                        <a:ext cx="5729287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23803"/>
              </p:ext>
            </p:extLst>
          </p:nvPr>
        </p:nvGraphicFramePr>
        <p:xfrm>
          <a:off x="773113" y="2933700"/>
          <a:ext cx="69103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14" name="Equation" r:id="rId6" imgW="3720960" imgH="457200" progId="Equation.3">
                  <p:embed/>
                </p:oleObj>
              </mc:Choice>
              <mc:Fallback>
                <p:oleObj name="Equation" r:id="rId6" imgW="37209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2933700"/>
                        <a:ext cx="691038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905854"/>
              </p:ext>
            </p:extLst>
          </p:nvPr>
        </p:nvGraphicFramePr>
        <p:xfrm>
          <a:off x="774700" y="3829050"/>
          <a:ext cx="78994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15" name="Equation" r:id="rId8" imgW="4254480" imgH="685800" progId="Equation.3">
                  <p:embed/>
                </p:oleObj>
              </mc:Choice>
              <mc:Fallback>
                <p:oleObj name="Equation" r:id="rId8" imgW="4254480" imgH="685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829050"/>
                        <a:ext cx="7899400" cy="126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605886"/>
              </p:ext>
            </p:extLst>
          </p:nvPr>
        </p:nvGraphicFramePr>
        <p:xfrm>
          <a:off x="5776913" y="1143000"/>
          <a:ext cx="20193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16" name="Equation" r:id="rId10" imgW="1002960" imgH="241200" progId="Equation.3">
                  <p:embed/>
                </p:oleObj>
              </mc:Choice>
              <mc:Fallback>
                <p:oleObj name="Equation" r:id="rId10" imgW="10029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1143000"/>
                        <a:ext cx="201930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/>
              <a:t>Gene Recognition in GLIMMER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114800"/>
          </a:xfrm>
        </p:spPr>
        <p:txBody>
          <a:bodyPr/>
          <a:lstStyle/>
          <a:p>
            <a:r>
              <a:rPr lang="en-US" sz="2400" dirty="0"/>
              <a:t>Essentially ORF classification</a:t>
            </a:r>
          </a:p>
          <a:p>
            <a:pPr lvl="1"/>
            <a:r>
              <a:rPr lang="en-US" sz="2400" dirty="0"/>
              <a:t>Train and estimate IMMs </a:t>
            </a:r>
          </a:p>
          <a:p>
            <a:r>
              <a:rPr lang="en-US" sz="2400" dirty="0"/>
              <a:t>For each ORF </a:t>
            </a:r>
          </a:p>
          <a:p>
            <a:pPr lvl="1"/>
            <a:r>
              <a:rPr lang="en-US" sz="2400" dirty="0"/>
              <a:t>calculate the probability of the ORF sequence in each of the 6 possible reading frames</a:t>
            </a:r>
          </a:p>
          <a:p>
            <a:pPr lvl="1"/>
            <a:r>
              <a:rPr lang="en-US" sz="2400" dirty="0"/>
              <a:t>if the highest scoring frame corresponds to the reading frame of the ORF, mark the ORF as a gene</a:t>
            </a:r>
          </a:p>
          <a:p>
            <a:r>
              <a:rPr lang="en-US" sz="2400" dirty="0"/>
              <a:t>For overlapping ORFs that look like genes</a:t>
            </a:r>
          </a:p>
          <a:p>
            <a:pPr lvl="1"/>
            <a:r>
              <a:rPr lang="en-US" sz="2400" dirty="0"/>
              <a:t>score overlapping region separately</a:t>
            </a:r>
          </a:p>
          <a:p>
            <a:pPr lvl="1"/>
            <a:r>
              <a:rPr lang="en-US" sz="2400" dirty="0"/>
              <a:t>predict only one of the ORFs as a gene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 dirty="0"/>
              <a:t>Gene Recognition in GLIMMER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17419" y="3494187"/>
            <a:ext cx="616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JCVI</a:t>
            </a:r>
            <a:endParaRPr lang="en-US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" y="1371600"/>
            <a:ext cx="835342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45" y="4067175"/>
            <a:ext cx="8501063" cy="1647825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8933" y="3505200"/>
            <a:ext cx="3916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ORF meeting length requirement</a:t>
            </a:r>
            <a:endParaRPr lang="en-US" dirty="0">
              <a:latin typeface="+mj-lt"/>
            </a:endParaRPr>
          </a:p>
        </p:txBody>
      </p:sp>
      <p:cxnSp>
        <p:nvCxnSpPr>
          <p:cNvPr id="10" name="Straight Arrow Connector 10"/>
          <p:cNvCxnSpPr>
            <a:cxnSpLocks noChangeShapeType="1"/>
          </p:cNvCxnSpPr>
          <p:nvPr/>
        </p:nvCxnSpPr>
        <p:spPr bwMode="auto">
          <a:xfrm flipV="1">
            <a:off x="4114800" y="2617788"/>
            <a:ext cx="848126" cy="942181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40419" y="5915086"/>
            <a:ext cx="21659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Times" charset="0"/>
              </a:rPr>
              <a:t>Low scoring ORF</a:t>
            </a:r>
            <a:endParaRPr lang="en-US" dirty="0">
              <a:latin typeface="+mj-lt"/>
            </a:endParaRPr>
          </a:p>
        </p:txBody>
      </p:sp>
      <p:cxnSp>
        <p:nvCxnSpPr>
          <p:cNvPr id="13" name="Straight Arrow Connector 10"/>
          <p:cNvCxnSpPr>
            <a:cxnSpLocks noChangeShapeType="1"/>
          </p:cNvCxnSpPr>
          <p:nvPr/>
        </p:nvCxnSpPr>
        <p:spPr bwMode="auto">
          <a:xfrm flipV="1">
            <a:off x="3343258" y="5363600"/>
            <a:ext cx="161942" cy="56803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06721" y="6076920"/>
            <a:ext cx="2223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Times" charset="0"/>
              </a:rPr>
              <a:t>High scoring ORF</a:t>
            </a:r>
            <a:endParaRPr lang="en-US" dirty="0">
              <a:latin typeface="+mj-lt"/>
            </a:endParaRPr>
          </a:p>
        </p:txBody>
      </p:sp>
      <p:cxnSp>
        <p:nvCxnSpPr>
          <p:cNvPr id="16" name="Straight Arrow Connector 10"/>
          <p:cNvCxnSpPr>
            <a:cxnSpLocks noChangeShapeType="1"/>
          </p:cNvCxnSpPr>
          <p:nvPr/>
        </p:nvCxnSpPr>
        <p:spPr bwMode="auto">
          <a:xfrm flipV="1">
            <a:off x="7609560" y="5525434"/>
            <a:ext cx="161942" cy="56803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C0DA4E-30C8-D24D-8A61-F872C75EDE24}"/>
              </a:ext>
            </a:extLst>
          </p:cNvPr>
          <p:cNvSpPr txBox="1"/>
          <p:nvPr/>
        </p:nvSpPr>
        <p:spPr>
          <a:xfrm rot="16200000">
            <a:off x="7657047" y="3425538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Six possible frames</a:t>
            </a:r>
          </a:p>
        </p:txBody>
      </p:sp>
    </p:spTree>
    <p:extLst>
      <p:ext uri="{BB962C8B-B14F-4D97-AF65-F5344CB8AC3E}">
        <p14:creationId xmlns:p14="http://schemas.microsoft.com/office/powerpoint/2010/main" val="74628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GLIMMER Experiment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3810000"/>
          </a:xfrm>
        </p:spPr>
        <p:txBody>
          <a:bodyPr/>
          <a:lstStyle/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order IMM vs. 5</a:t>
            </a:r>
            <a:r>
              <a:rPr lang="en-US" sz="2400" baseline="30000" dirty="0"/>
              <a:t>th</a:t>
            </a:r>
            <a:r>
              <a:rPr lang="en-US" sz="2400" dirty="0"/>
              <a:t> order Markov model</a:t>
            </a:r>
          </a:p>
          <a:p>
            <a:r>
              <a:rPr lang="en-US" sz="2400" dirty="0"/>
              <a:t>Trained on 1168 genes (ORFs really)</a:t>
            </a:r>
          </a:p>
          <a:p>
            <a:r>
              <a:rPr lang="en-US" sz="2400" dirty="0"/>
              <a:t>Tested on 1717 annotated (more or less known) genes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/>
              <a:t>GLIMMER Results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352800" y="1355725"/>
            <a:ext cx="508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TP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105400" y="1355725"/>
            <a:ext cx="5222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FN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781800" y="1355725"/>
            <a:ext cx="12858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FP &amp; TP?</a:t>
            </a:r>
          </a:p>
        </p:txBody>
      </p:sp>
      <p:sp>
        <p:nvSpPr>
          <p:cNvPr id="624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143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GLIMMER has greater sensitivity than the baseline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It’s not clear whether its precision/specificity is better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1676400"/>
            <a:ext cx="8285163" cy="2824163"/>
            <a:chOff x="457200" y="1676400"/>
            <a:chExt cx="8285163" cy="2824163"/>
          </a:xfrm>
        </p:grpSpPr>
        <p:pic>
          <p:nvPicPr>
            <p:cNvPr id="62467" name="Picture 3" descr="glimm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676400"/>
              <a:ext cx="8285163" cy="282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glimmer"/>
            <p:cNvPicPr>
              <a:picLocks noChangeAspect="1" noChangeArrowheads="1"/>
            </p:cNvPicPr>
            <p:nvPr/>
          </p:nvPicPr>
          <p:blipFill rotWithShape="1">
            <a:blip r:embed="rId3"/>
            <a:srcRect l="49770" t="46712" r="49231" b="44182"/>
            <a:stretch/>
          </p:blipFill>
          <p:spPr bwMode="auto">
            <a:xfrm>
              <a:off x="4584541" y="2647950"/>
              <a:ext cx="82709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1143000"/>
          </a:xfrm>
        </p:spPr>
        <p:txBody>
          <a:bodyPr/>
          <a:lstStyle/>
          <a:p>
            <a:r>
              <a:rPr lang="en-US" sz="4000" dirty="0"/>
              <a:t>Interpolated Markov Models for Gene Finding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Key concepts</a:t>
            </a:r>
          </a:p>
          <a:p>
            <a:r>
              <a:rPr lang="en-US" sz="2400" dirty="0"/>
              <a:t>the gene-finding task</a:t>
            </a:r>
          </a:p>
          <a:p>
            <a:r>
              <a:rPr lang="en-US" sz="2400" dirty="0"/>
              <a:t>the trade-off between potential predictive value and parameter uncertainty in choosing the order of a Markov model</a:t>
            </a:r>
          </a:p>
          <a:p>
            <a:r>
              <a:rPr lang="en-US" sz="2400" dirty="0"/>
              <a:t>interpolated Markov models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304800"/>
            <a:ext cx="7391400" cy="114300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Eukaryotic and Comparative Gene Finding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Key concepts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Incorporating sequence signals into gene finding with HMMs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Modeling durations with generalized HMMs (</a:t>
            </a:r>
            <a:r>
              <a:rPr lang="en-US" sz="2400" dirty="0"/>
              <a:t>GENSCAN)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Modeling conversation with pair HMMs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Related genomes as an additional source of evidence for gene finding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Extending GENSCAN to emits pairs of observed variables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Modern gene finding and genome annotation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63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52400"/>
            <a:ext cx="8763000" cy="114300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Eukaryotic Gene Structure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574800"/>
            <a:ext cx="72136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68580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Splice Signals Example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3616325" y="4602163"/>
            <a:ext cx="156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Figures from Yi Xing</a:t>
            </a:r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609600" y="838200"/>
            <a:ext cx="167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chemeClr val="tx1"/>
                </a:solidFill>
              </a:rPr>
              <a:t>donor</a:t>
            </a:r>
            <a:r>
              <a:rPr lang="en-US" sz="2400" dirty="0">
                <a:solidFill>
                  <a:schemeClr val="tx1"/>
                </a:solidFill>
              </a:rPr>
              <a:t> sites</a:t>
            </a: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4876800" y="838200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>
                <a:solidFill>
                  <a:schemeClr val="tx1"/>
                </a:solidFill>
              </a:rPr>
              <a:t>acceptor</a:t>
            </a:r>
            <a:r>
              <a:rPr lang="en-US" sz="2400">
                <a:solidFill>
                  <a:schemeClr val="tx1"/>
                </a:solidFill>
              </a:rPr>
              <a:t> sites</a:t>
            </a:r>
          </a:p>
        </p:txBody>
      </p:sp>
      <p:pic>
        <p:nvPicPr>
          <p:cNvPr id="2970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0"/>
            <a:ext cx="29305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</p:pic>
      <p:pic>
        <p:nvPicPr>
          <p:cNvPr id="2970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89075"/>
            <a:ext cx="58674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</p:pic>
      <p:grpSp>
        <p:nvGrpSpPr>
          <p:cNvPr id="29704" name="Group 23"/>
          <p:cNvGrpSpPr>
            <a:grpSpLocks/>
          </p:cNvGrpSpPr>
          <p:nvPr/>
        </p:nvGrpSpPr>
        <p:grpSpPr bwMode="auto">
          <a:xfrm>
            <a:off x="10883" y="4648200"/>
            <a:ext cx="1066800" cy="457200"/>
            <a:chOff x="672" y="2496"/>
            <a:chExt cx="624" cy="288"/>
          </a:xfrm>
        </p:grpSpPr>
        <p:sp>
          <p:nvSpPr>
            <p:cNvPr id="29721" name="Text Box 10"/>
            <p:cNvSpPr txBox="1">
              <a:spLocks noChangeArrowheads="1"/>
            </p:cNvSpPr>
            <p:nvPr/>
          </p:nvSpPr>
          <p:spPr bwMode="auto">
            <a:xfrm>
              <a:off x="744" y="2520"/>
              <a:ext cx="4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exon</a:t>
              </a:r>
            </a:p>
          </p:txBody>
        </p:sp>
        <p:grpSp>
          <p:nvGrpSpPr>
            <p:cNvPr id="29722" name="Group 18"/>
            <p:cNvGrpSpPr>
              <a:grpSpLocks/>
            </p:cNvGrpSpPr>
            <p:nvPr/>
          </p:nvGrpSpPr>
          <p:grpSpPr bwMode="auto">
            <a:xfrm>
              <a:off x="672" y="2496"/>
              <a:ext cx="624" cy="288"/>
              <a:chOff x="1776" y="1680"/>
              <a:chExt cx="624" cy="288"/>
            </a:xfrm>
          </p:grpSpPr>
          <p:sp>
            <p:nvSpPr>
              <p:cNvPr id="29723" name="Line 15"/>
              <p:cNvSpPr>
                <a:spLocks noChangeShapeType="1"/>
              </p:cNvSpPr>
              <p:nvPr/>
            </p:nvSpPr>
            <p:spPr bwMode="auto">
              <a:xfrm>
                <a:off x="1776" y="196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4" name="Line 16"/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5" name="Line 1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05" name="Group 24"/>
          <p:cNvGrpSpPr>
            <a:grpSpLocks/>
          </p:cNvGrpSpPr>
          <p:nvPr/>
        </p:nvGrpSpPr>
        <p:grpSpPr bwMode="auto">
          <a:xfrm>
            <a:off x="8001000" y="4648200"/>
            <a:ext cx="990600" cy="457200"/>
            <a:chOff x="3984" y="768"/>
            <a:chExt cx="624" cy="288"/>
          </a:xfrm>
        </p:grpSpPr>
        <p:sp>
          <p:nvSpPr>
            <p:cNvPr id="29716" name="Text Box 9"/>
            <p:cNvSpPr txBox="1">
              <a:spLocks noChangeArrowheads="1"/>
            </p:cNvSpPr>
            <p:nvPr/>
          </p:nvSpPr>
          <p:spPr bwMode="auto">
            <a:xfrm>
              <a:off x="4072" y="792"/>
              <a:ext cx="4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exon</a:t>
              </a:r>
            </a:p>
          </p:txBody>
        </p:sp>
        <p:grpSp>
          <p:nvGrpSpPr>
            <p:cNvPr id="29717" name="Group 19"/>
            <p:cNvGrpSpPr>
              <a:grpSpLocks/>
            </p:cNvGrpSpPr>
            <p:nvPr/>
          </p:nvGrpSpPr>
          <p:grpSpPr bwMode="auto">
            <a:xfrm flipH="1" flipV="1">
              <a:off x="3984" y="768"/>
              <a:ext cx="624" cy="288"/>
              <a:chOff x="1776" y="1680"/>
              <a:chExt cx="624" cy="288"/>
            </a:xfrm>
          </p:grpSpPr>
          <p:sp>
            <p:nvSpPr>
              <p:cNvPr id="29718" name="Line 20"/>
              <p:cNvSpPr>
                <a:spLocks noChangeShapeType="1"/>
              </p:cNvSpPr>
              <p:nvPr/>
            </p:nvSpPr>
            <p:spPr bwMode="auto">
              <a:xfrm>
                <a:off x="1776" y="196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9" name="Line 21"/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0" name="Line 22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6" name="TextBox 21"/>
          <p:cNvSpPr txBox="1">
            <a:spLocks noChangeArrowheads="1"/>
          </p:cNvSpPr>
          <p:nvPr/>
        </p:nvSpPr>
        <p:spPr bwMode="auto">
          <a:xfrm>
            <a:off x="787400" y="4343400"/>
            <a:ext cx="32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29707" name="TextBox 22"/>
          <p:cNvSpPr txBox="1">
            <a:spLocks noChangeArrowheads="1"/>
          </p:cNvSpPr>
          <p:nvPr/>
        </p:nvSpPr>
        <p:spPr bwMode="auto">
          <a:xfrm>
            <a:off x="523875" y="4343400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29708" name="TextBox 23"/>
          <p:cNvSpPr txBox="1">
            <a:spLocks noChangeArrowheads="1"/>
          </p:cNvSpPr>
          <p:nvPr/>
        </p:nvSpPr>
        <p:spPr bwMode="auto">
          <a:xfrm>
            <a:off x="228600" y="4343400"/>
            <a:ext cx="32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9709" name="TextBox 24"/>
          <p:cNvSpPr txBox="1">
            <a:spLocks noChangeArrowheads="1"/>
          </p:cNvSpPr>
          <p:nvPr/>
        </p:nvSpPr>
        <p:spPr bwMode="auto">
          <a:xfrm>
            <a:off x="1049338" y="4343400"/>
            <a:ext cx="271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710" name="TextBox 25"/>
          <p:cNvSpPr txBox="1">
            <a:spLocks noChangeArrowheads="1"/>
          </p:cNvSpPr>
          <p:nvPr/>
        </p:nvSpPr>
        <p:spPr bwMode="auto">
          <a:xfrm>
            <a:off x="1330325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711" name="TextBox 26"/>
          <p:cNvSpPr txBox="1">
            <a:spLocks noChangeArrowheads="1"/>
          </p:cNvSpPr>
          <p:nvPr/>
        </p:nvSpPr>
        <p:spPr bwMode="auto">
          <a:xfrm>
            <a:off x="1609725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712" name="TextBox 27"/>
          <p:cNvSpPr txBox="1">
            <a:spLocks noChangeArrowheads="1"/>
          </p:cNvSpPr>
          <p:nvPr/>
        </p:nvSpPr>
        <p:spPr bwMode="auto">
          <a:xfrm>
            <a:off x="1889125" y="4343400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13" name="TextBox 28"/>
          <p:cNvSpPr txBox="1">
            <a:spLocks noChangeArrowheads="1"/>
          </p:cNvSpPr>
          <p:nvPr/>
        </p:nvSpPr>
        <p:spPr bwMode="auto">
          <a:xfrm>
            <a:off x="2170113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714" name="TextBox 29"/>
          <p:cNvSpPr txBox="1">
            <a:spLocks noChangeArrowheads="1"/>
          </p:cNvSpPr>
          <p:nvPr/>
        </p:nvSpPr>
        <p:spPr bwMode="auto">
          <a:xfrm>
            <a:off x="2449513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54042" y="5333999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 are significant dependencies among non-adjacent positions in donor splice signals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Informative for inferring hidden state of HMM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92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8700-60DC-1B49-87DE-BF83167F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 (HMM)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F345-CE5C-E24E-8F18-907ADF45F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Hidden states</a:t>
            </a:r>
          </a:p>
          <a:p>
            <a:pPr lvl="1"/>
            <a:r>
              <a:rPr lang="en-US" sz="2000" dirty="0"/>
              <a:t>{fair, biased} for coin tossing</a:t>
            </a:r>
          </a:p>
          <a:p>
            <a:pPr lvl="1"/>
            <a:r>
              <a:rPr lang="en-US" sz="2000" dirty="0"/>
              <a:t>{Exon, Intron, Intergenic} for Eukaryotic gene</a:t>
            </a:r>
          </a:p>
          <a:p>
            <a:r>
              <a:rPr lang="en-US" sz="2400" dirty="0"/>
              <a:t>Emission symbols</a:t>
            </a:r>
          </a:p>
          <a:p>
            <a:pPr lvl="1"/>
            <a:r>
              <a:rPr lang="en-US" sz="2000" dirty="0"/>
              <a:t>{H, T} for coin tossing</a:t>
            </a:r>
          </a:p>
          <a:p>
            <a:pPr lvl="1"/>
            <a:r>
              <a:rPr lang="en-US" sz="2000" dirty="0"/>
              <a:t>{A, T, C, G} for DNA sequence</a:t>
            </a:r>
          </a:p>
          <a:p>
            <a:r>
              <a:rPr lang="en-US" sz="2400" dirty="0"/>
              <a:t>Emission probability from state to symbol</a:t>
            </a:r>
          </a:p>
          <a:p>
            <a:pPr lvl="1"/>
            <a:r>
              <a:rPr lang="en-US" sz="2000" dirty="0"/>
              <a:t>P(A | exon) = 0.85, P(A | intron) = 0.05</a:t>
            </a:r>
          </a:p>
          <a:p>
            <a:r>
              <a:rPr lang="en-US" sz="2400" dirty="0"/>
              <a:t>Transition probability among states</a:t>
            </a:r>
          </a:p>
          <a:p>
            <a:pPr lvl="1"/>
            <a:r>
              <a:rPr lang="en-US" sz="2000" dirty="0"/>
              <a:t>P(Exon | Intergenic)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70FF0-C5D0-6A4F-9C66-54D3841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9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4" name="Text Box 4"/>
          <p:cNvSpPr txBox="1">
            <a:spLocks noChangeArrowheads="1"/>
          </p:cNvSpPr>
          <p:nvPr/>
        </p:nvSpPr>
        <p:spPr bwMode="auto">
          <a:xfrm>
            <a:off x="1828800" y="4657184"/>
            <a:ext cx="6237605" cy="2154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800" b="1" dirty="0">
                <a:solidFill>
                  <a:srgbClr val="000000"/>
                </a:solidFill>
              </a:rPr>
              <a:t>ACCGTTACGTGTCATTCTACGTGATCATCGGATCCTAGAATCATCGATCCGTGCGATCGATCGGATTAGCTAGCTTAGCTAGGA</a:t>
            </a:r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77200" cy="914400"/>
          </a:xfrm>
        </p:spPr>
        <p:txBody>
          <a:bodyPr/>
          <a:lstStyle/>
          <a:p>
            <a:r>
              <a:rPr lang="en-US"/>
              <a:t>Parsing a DNA </a:t>
            </a:r>
            <a:r>
              <a:rPr lang="en-US" sz="4000"/>
              <a:t>Sequence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001000" cy="106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5" charset="-128"/>
                <a:cs typeface="ＭＳ Ｐゴシック" pitchFamily="3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kern="0" dirty="0">
                <a:latin typeface="Arial" charset="0"/>
                <a:ea typeface="ＭＳ Ｐゴシック" charset="0"/>
                <a:cs typeface="ＭＳ Ｐゴシック" charset="0"/>
              </a:rPr>
              <a:t>The HMM Viterbi path represents a parse of a given sequence, predicts exons, acceptor sites, introns, etc.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23104" y="4350603"/>
            <a:ext cx="1758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Observed sequence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23104" y="2236873"/>
            <a:ext cx="1758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Hidden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800" y="2382070"/>
            <a:ext cx="6202680" cy="2493480"/>
            <a:chOff x="1828800" y="2590800"/>
            <a:chExt cx="6202680" cy="2493480"/>
          </a:xfrm>
        </p:grpSpPr>
        <p:sp>
          <p:nvSpPr>
            <p:cNvPr id="640006" name="Line 6"/>
            <p:cNvSpPr>
              <a:spLocks noChangeShapeType="1"/>
            </p:cNvSpPr>
            <p:nvPr/>
          </p:nvSpPr>
          <p:spPr bwMode="auto">
            <a:xfrm flipH="1">
              <a:off x="1903413" y="2980650"/>
              <a:ext cx="679682" cy="188963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007" name="Line 7"/>
            <p:cNvSpPr>
              <a:spLocks noChangeShapeType="1"/>
            </p:cNvSpPr>
            <p:nvPr/>
          </p:nvSpPr>
          <p:spPr bwMode="auto">
            <a:xfrm flipH="1">
              <a:off x="2419350" y="2982375"/>
              <a:ext cx="180115" cy="1884735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0009" name="Group 9"/>
            <p:cNvGrpSpPr>
              <a:grpSpLocks/>
            </p:cNvGrpSpPr>
            <p:nvPr/>
          </p:nvGrpSpPr>
          <p:grpSpPr bwMode="auto">
            <a:xfrm>
              <a:off x="2416175" y="2960527"/>
              <a:ext cx="1477963" cy="1933576"/>
              <a:chOff x="466" y="2735"/>
              <a:chExt cx="931" cy="1218"/>
            </a:xfrm>
          </p:grpSpPr>
          <p:sp>
            <p:nvSpPr>
              <p:cNvPr id="640010" name="Line 10"/>
              <p:cNvSpPr>
                <a:spLocks noChangeShapeType="1"/>
              </p:cNvSpPr>
              <p:nvPr/>
            </p:nvSpPr>
            <p:spPr bwMode="auto">
              <a:xfrm flipH="1">
                <a:off x="466" y="2747"/>
                <a:ext cx="841" cy="119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011" name="Line 11"/>
              <p:cNvSpPr>
                <a:spLocks noChangeShapeType="1"/>
              </p:cNvSpPr>
              <p:nvPr/>
            </p:nvSpPr>
            <p:spPr bwMode="auto">
              <a:xfrm>
                <a:off x="1313" y="2735"/>
                <a:ext cx="84" cy="121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0015" name="Line 15"/>
            <p:cNvSpPr>
              <a:spLocks noChangeShapeType="1"/>
            </p:cNvSpPr>
            <p:nvPr/>
          </p:nvSpPr>
          <p:spPr bwMode="auto">
            <a:xfrm flipH="1">
              <a:off x="3886200" y="2965692"/>
              <a:ext cx="902970" cy="1935707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016" name="Line 16"/>
            <p:cNvSpPr>
              <a:spLocks noChangeShapeType="1"/>
            </p:cNvSpPr>
            <p:nvPr/>
          </p:nvSpPr>
          <p:spPr bwMode="auto">
            <a:xfrm>
              <a:off x="4789170" y="2965692"/>
              <a:ext cx="601980" cy="1935707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0019" name="Group 19"/>
            <p:cNvGrpSpPr>
              <a:grpSpLocks/>
            </p:cNvGrpSpPr>
            <p:nvPr/>
          </p:nvGrpSpPr>
          <p:grpSpPr bwMode="auto">
            <a:xfrm>
              <a:off x="5391150" y="2960525"/>
              <a:ext cx="2517775" cy="1944688"/>
              <a:chOff x="2340" y="2735"/>
              <a:chExt cx="1586" cy="1225"/>
            </a:xfrm>
          </p:grpSpPr>
          <p:sp>
            <p:nvSpPr>
              <p:cNvPr id="640020" name="Line 20"/>
              <p:cNvSpPr>
                <a:spLocks noChangeShapeType="1"/>
              </p:cNvSpPr>
              <p:nvPr/>
            </p:nvSpPr>
            <p:spPr bwMode="auto">
              <a:xfrm flipH="1">
                <a:off x="2340" y="2747"/>
                <a:ext cx="629" cy="120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021" name="Line 21"/>
              <p:cNvSpPr>
                <a:spLocks noChangeShapeType="1"/>
              </p:cNvSpPr>
              <p:nvPr/>
            </p:nvSpPr>
            <p:spPr bwMode="auto">
              <a:xfrm>
                <a:off x="2969" y="2735"/>
                <a:ext cx="957" cy="122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1828800" y="4868836"/>
              <a:ext cx="684803" cy="2154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r>
                <a:rPr lang="en-US" sz="800" b="1" dirty="0">
                  <a:solidFill>
                    <a:srgbClr val="006600"/>
                  </a:solidFill>
                </a:rPr>
                <a:t>ACCGTTA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2324284" y="4868139"/>
              <a:ext cx="1669047" cy="2154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r>
                <a:rPr lang="en-US" sz="800" b="1" dirty="0"/>
                <a:t>CGTGTCATTCTACGTGATCAT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92535" y="4868795"/>
              <a:ext cx="1702710" cy="2154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r>
                <a:rPr lang="en-US" sz="800" b="1" dirty="0">
                  <a:solidFill>
                    <a:srgbClr val="006600"/>
                  </a:solidFill>
                </a:rPr>
                <a:t>CGGATCCTAGAATCATCGATC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5296436" y="4868836"/>
              <a:ext cx="2735044" cy="2154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r>
                <a:rPr lang="en-US" sz="800" b="1" dirty="0"/>
                <a:t>CGTGCGATCGATCGGATTAGCTAGCTTAGCTAGGA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3305391" y="2599871"/>
              <a:ext cx="8386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5’UTR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4412390" y="2613043"/>
              <a:ext cx="710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6600"/>
                  </a:solidFill>
                </a:rPr>
                <a:t>Exon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5982623" y="2614027"/>
              <a:ext cx="7745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Intron</a:t>
              </a: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2016343" y="2590800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6600"/>
                  </a:solidFill>
                </a:rPr>
                <a:t>Intergenic</a:t>
              </a:r>
            </a:p>
          </p:txBody>
        </p:sp>
      </p:grp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609600" y="5487060"/>
            <a:ext cx="7772400" cy="106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5" charset="-128"/>
                <a:cs typeface="ＭＳ Ｐゴシック" pitchFamily="3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kern="0" dirty="0">
                <a:latin typeface="Arial" charset="0"/>
                <a:ea typeface="ＭＳ Ｐゴシック" charset="0"/>
                <a:cs typeface="ＭＳ Ｐゴシック" charset="0"/>
              </a:rPr>
              <a:t>How can we properly model the transitions from one state to another and the emissions of sequences?</a:t>
            </a:r>
          </a:p>
        </p:txBody>
      </p:sp>
    </p:spTree>
    <p:extLst>
      <p:ext uri="{BB962C8B-B14F-4D97-AF65-F5344CB8AC3E}">
        <p14:creationId xmlns:p14="http://schemas.microsoft.com/office/powerpoint/2010/main" val="12144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istrib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1727"/>
          <a:stretch>
            <a:fillRect/>
          </a:stretch>
        </p:blipFill>
        <p:spPr bwMode="auto">
          <a:xfrm>
            <a:off x="533400" y="914400"/>
            <a:ext cx="79248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 rot="-5400000">
            <a:off x="6530976" y="3533775"/>
            <a:ext cx="4411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Figure from Burge &amp; Karlin, </a:t>
            </a:r>
            <a:r>
              <a:rPr lang="en-US" sz="1200" i="1">
                <a:solidFill>
                  <a:schemeClr val="tx1"/>
                </a:solidFill>
              </a:rPr>
              <a:t>Journal of Molecular Biology</a:t>
            </a:r>
            <a:r>
              <a:rPr lang="en-US" sz="1200">
                <a:solidFill>
                  <a:schemeClr val="tx1"/>
                </a:solidFill>
              </a:rPr>
              <a:t>, 1997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txBody>
          <a:bodyPr/>
          <a:lstStyle/>
          <a:p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Length Distributions of Introns/Exons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362200" y="2016125"/>
            <a:ext cx="1862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geometric dist.</a:t>
            </a:r>
          </a:p>
          <a:p>
            <a:r>
              <a:rPr lang="en-US" sz="1800"/>
              <a:t>provides </a:t>
            </a:r>
            <a:r>
              <a:rPr lang="en-US" sz="1800" i="1"/>
              <a:t>good </a:t>
            </a:r>
            <a:r>
              <a:rPr lang="en-US" sz="1800"/>
              <a:t>fit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1524000" y="2286000"/>
            <a:ext cx="8382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1096963" y="762000"/>
            <a:ext cx="8128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</a:rPr>
              <a:t>Introns</a:t>
            </a: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5132388" y="762000"/>
            <a:ext cx="126841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</a:rPr>
              <a:t>Initial exons</a:t>
            </a:r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1143000" y="3929063"/>
            <a:ext cx="1473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</a:rPr>
              <a:t>Internal exons</a:t>
            </a: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5216525" y="3929063"/>
            <a:ext cx="15652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</a:rPr>
              <a:t>Terminal exons</a:t>
            </a:r>
          </a:p>
        </p:txBody>
      </p:sp>
      <p:sp>
        <p:nvSpPr>
          <p:cNvPr id="27659" name="Text Box 5"/>
          <p:cNvSpPr txBox="1">
            <a:spLocks noChangeArrowheads="1"/>
          </p:cNvSpPr>
          <p:nvPr/>
        </p:nvSpPr>
        <p:spPr bwMode="auto">
          <a:xfrm>
            <a:off x="2362200" y="4759325"/>
            <a:ext cx="1827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geometric dist.</a:t>
            </a:r>
          </a:p>
          <a:p>
            <a:r>
              <a:rPr lang="en-US" sz="1800"/>
              <a:t>provides </a:t>
            </a:r>
            <a:r>
              <a:rPr lang="en-US" sz="1800" i="1"/>
              <a:t>poor </a:t>
            </a:r>
            <a:r>
              <a:rPr lang="en-US" sz="1800"/>
              <a:t>fit</a:t>
            </a:r>
          </a:p>
        </p:txBody>
      </p:sp>
      <p:sp>
        <p:nvSpPr>
          <p:cNvPr id="27660" name="Line 6"/>
          <p:cNvSpPr>
            <a:spLocks noChangeShapeType="1"/>
          </p:cNvSpPr>
          <p:nvPr/>
        </p:nvSpPr>
        <p:spPr bwMode="auto">
          <a:xfrm flipH="1">
            <a:off x="1828800" y="5029200"/>
            <a:ext cx="5334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3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Semi-Markov models are well-motivated for some sequence elements (e.g. exons)</a:t>
            </a:r>
          </a:p>
          <a:p>
            <a:pPr lvl="1"/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Semi-Markov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explicitly model length duration of hidden states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Also called generalized hidden Markov model (GHMM)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HMM emits single bases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Semi-Markov or GHMM emits sequences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Duration is sequent length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5" charset="-128"/>
                <a:cs typeface="ＭＳ Ｐゴシック" pitchFamily="3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5" charset="-128"/>
                <a:cs typeface="ＭＳ Ｐゴシック" pitchFamily="3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5" charset="-128"/>
                <a:cs typeface="ＭＳ Ｐゴシック" pitchFamily="3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5" charset="-128"/>
                <a:cs typeface="ＭＳ Ｐゴシック" pitchFamily="3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5" charset="-128"/>
                <a:cs typeface="ＭＳ Ｐゴシック" pitchFamily="3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Arial" charset="0"/>
                <a:ea typeface="ＭＳ Ｐゴシック" charset="0"/>
                <a:cs typeface="ＭＳ Ｐゴシック" charset="0"/>
              </a:rPr>
              <a:t>Duration Modeling in HMMs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2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4" name="Text Box 4"/>
          <p:cNvSpPr txBox="1">
            <a:spLocks noChangeArrowheads="1"/>
          </p:cNvSpPr>
          <p:nvPr/>
        </p:nvSpPr>
        <p:spPr bwMode="auto">
          <a:xfrm>
            <a:off x="1828800" y="4657184"/>
            <a:ext cx="6237605" cy="2154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800" b="1" dirty="0">
                <a:solidFill>
                  <a:srgbClr val="000000"/>
                </a:solidFill>
              </a:rPr>
              <a:t>ACCGTTACGTGTCATTCTACGTGATCATCGGATCCTAGAATCATCGATCCGTGCGATCGATCGGATTAGCTAGCTTAGCTAGGA</a:t>
            </a:r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77200" cy="914400"/>
          </a:xfrm>
        </p:spPr>
        <p:txBody>
          <a:bodyPr/>
          <a:lstStyle/>
          <a:p>
            <a:r>
              <a:rPr lang="en-US" dirty="0"/>
              <a:t>GHMM models DNA </a:t>
            </a:r>
            <a:r>
              <a:rPr lang="en-US" sz="4000" dirty="0"/>
              <a:t>Sequences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571500" y="1012749"/>
            <a:ext cx="8001000" cy="106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5" charset="-128"/>
                <a:cs typeface="ＭＳ Ｐゴシック" pitchFamily="3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kern="0" dirty="0">
                <a:latin typeface="Arial" charset="0"/>
                <a:ea typeface="ＭＳ Ｐゴシック" charset="0"/>
                <a:cs typeface="ＭＳ Ｐゴシック" charset="0"/>
              </a:rPr>
              <a:t>Given a parse </a:t>
            </a:r>
            <a:r>
              <a:rPr lang="el-GR" sz="2400" dirty="0">
                <a:latin typeface="Times" charset="0"/>
                <a:ea typeface="Times New Roman" charset="0"/>
                <a:cs typeface="Times New Roman" charset="0"/>
              </a:rPr>
              <a:t>π</a:t>
            </a:r>
            <a:r>
              <a:rPr lang="en-US" sz="2400" kern="0" dirty="0">
                <a:latin typeface="Arial" charset="0"/>
                <a:ea typeface="ＭＳ Ｐゴシック" charset="0"/>
                <a:cs typeface="ＭＳ Ｐゴシック" charset="0"/>
              </a:rPr>
              <a:t> with the hidden states {</a:t>
            </a:r>
            <a:r>
              <a:rPr lang="en-US" sz="2400" i="1" kern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</a:t>
            </a:r>
            <a:r>
              <a:rPr lang="en-US" sz="2400" i="1" kern="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sz="2400" i="1" kern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q</a:t>
            </a:r>
            <a:r>
              <a:rPr lang="en-US" sz="2400" i="1" kern="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latin typeface="Arial" charset="0"/>
                <a:ea typeface="ＭＳ Ｐゴシック" charset="0"/>
                <a:cs typeface="ＭＳ Ｐゴシック" charset="0"/>
              </a:rPr>
              <a:t>, …} and sequence segments {</a:t>
            </a:r>
            <a:r>
              <a:rPr lang="en-US" sz="2400" i="1" kern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x</a:t>
            </a:r>
            <a:r>
              <a:rPr lang="en-US" sz="2400" i="1" kern="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sz="2400" i="1" kern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x</a:t>
            </a:r>
            <a:r>
              <a:rPr lang="en-US" sz="2400" i="1" kern="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latin typeface="Arial" charset="0"/>
                <a:ea typeface="ＭＳ Ｐゴシック" charset="0"/>
                <a:cs typeface="ＭＳ Ｐゴシック" charset="0"/>
              </a:rPr>
              <a:t>, …, </a:t>
            </a:r>
            <a:r>
              <a:rPr lang="en-US" sz="2400" i="1" kern="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x</a:t>
            </a:r>
            <a:r>
              <a:rPr lang="en-US" sz="2400" i="1" kern="0" baseline="-2500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</a:t>
            </a:r>
            <a:r>
              <a:rPr lang="en-US" sz="2400" kern="0" dirty="0">
                <a:latin typeface="Arial" charset="0"/>
                <a:ea typeface="ＭＳ Ｐゴシック" charset="0"/>
                <a:cs typeface="ＭＳ Ｐゴシック" charset="0"/>
              </a:rPr>
              <a:t>} with lengths {</a:t>
            </a:r>
            <a:r>
              <a:rPr lang="en-US" sz="2400" i="1" kern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</a:t>
            </a:r>
            <a:r>
              <a:rPr lang="en-US" sz="2400" i="1" kern="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sz="2400" i="1" kern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d</a:t>
            </a:r>
            <a:r>
              <a:rPr lang="en-US" sz="2400" i="1" kern="0" baseline="-2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latin typeface="Arial" charset="0"/>
                <a:ea typeface="ＭＳ Ｐゴシック" charset="0"/>
                <a:cs typeface="ＭＳ Ｐゴシック" charset="0"/>
              </a:rPr>
              <a:t>, …, </a:t>
            </a:r>
            <a:r>
              <a:rPr lang="en-US" sz="2400" i="1" kern="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</a:t>
            </a:r>
            <a:r>
              <a:rPr lang="en-US" sz="2400" i="1" kern="0" baseline="-2500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</a:t>
            </a:r>
            <a:r>
              <a:rPr lang="en-US" sz="2400" kern="0" dirty="0">
                <a:latin typeface="Arial" charset="0"/>
                <a:ea typeface="ＭＳ Ｐゴシック" charset="0"/>
                <a:cs typeface="ＭＳ Ｐゴシック" charset="0"/>
              </a:rPr>
              <a:t>} for a sequence </a:t>
            </a:r>
            <a:r>
              <a:rPr lang="en-US" sz="2400" i="1" kern="0" dirty="0">
                <a:latin typeface="Arial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14033" y="4536260"/>
            <a:ext cx="1758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Segment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23104" y="2236873"/>
            <a:ext cx="1758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Hidden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800" y="2382070"/>
            <a:ext cx="6202680" cy="2493480"/>
            <a:chOff x="1828800" y="2590800"/>
            <a:chExt cx="6202680" cy="2493480"/>
          </a:xfrm>
        </p:grpSpPr>
        <p:sp>
          <p:nvSpPr>
            <p:cNvPr id="640006" name="Line 6"/>
            <p:cNvSpPr>
              <a:spLocks noChangeShapeType="1"/>
            </p:cNvSpPr>
            <p:nvPr/>
          </p:nvSpPr>
          <p:spPr bwMode="auto">
            <a:xfrm flipH="1">
              <a:off x="1903413" y="2980650"/>
              <a:ext cx="679682" cy="188963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007" name="Line 7"/>
            <p:cNvSpPr>
              <a:spLocks noChangeShapeType="1"/>
            </p:cNvSpPr>
            <p:nvPr/>
          </p:nvSpPr>
          <p:spPr bwMode="auto">
            <a:xfrm flipH="1">
              <a:off x="2419350" y="2982375"/>
              <a:ext cx="180115" cy="1884735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0009" name="Group 9"/>
            <p:cNvGrpSpPr>
              <a:grpSpLocks/>
            </p:cNvGrpSpPr>
            <p:nvPr/>
          </p:nvGrpSpPr>
          <p:grpSpPr bwMode="auto">
            <a:xfrm>
              <a:off x="2416175" y="2960527"/>
              <a:ext cx="1477963" cy="1933576"/>
              <a:chOff x="466" y="2735"/>
              <a:chExt cx="931" cy="1218"/>
            </a:xfrm>
          </p:grpSpPr>
          <p:sp>
            <p:nvSpPr>
              <p:cNvPr id="640010" name="Line 10"/>
              <p:cNvSpPr>
                <a:spLocks noChangeShapeType="1"/>
              </p:cNvSpPr>
              <p:nvPr/>
            </p:nvSpPr>
            <p:spPr bwMode="auto">
              <a:xfrm flipH="1">
                <a:off x="466" y="2747"/>
                <a:ext cx="841" cy="119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011" name="Line 11"/>
              <p:cNvSpPr>
                <a:spLocks noChangeShapeType="1"/>
              </p:cNvSpPr>
              <p:nvPr/>
            </p:nvSpPr>
            <p:spPr bwMode="auto">
              <a:xfrm>
                <a:off x="1313" y="2735"/>
                <a:ext cx="84" cy="121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0015" name="Line 15"/>
            <p:cNvSpPr>
              <a:spLocks noChangeShapeType="1"/>
            </p:cNvSpPr>
            <p:nvPr/>
          </p:nvSpPr>
          <p:spPr bwMode="auto">
            <a:xfrm flipH="1">
              <a:off x="3886200" y="2965692"/>
              <a:ext cx="902970" cy="1935707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016" name="Line 16"/>
            <p:cNvSpPr>
              <a:spLocks noChangeShapeType="1"/>
            </p:cNvSpPr>
            <p:nvPr/>
          </p:nvSpPr>
          <p:spPr bwMode="auto">
            <a:xfrm>
              <a:off x="4789170" y="2965692"/>
              <a:ext cx="601980" cy="1935707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0019" name="Group 19"/>
            <p:cNvGrpSpPr>
              <a:grpSpLocks/>
            </p:cNvGrpSpPr>
            <p:nvPr/>
          </p:nvGrpSpPr>
          <p:grpSpPr bwMode="auto">
            <a:xfrm>
              <a:off x="5391150" y="2960525"/>
              <a:ext cx="2517775" cy="1944688"/>
              <a:chOff x="2340" y="2735"/>
              <a:chExt cx="1586" cy="1225"/>
            </a:xfrm>
          </p:grpSpPr>
          <p:sp>
            <p:nvSpPr>
              <p:cNvPr id="640020" name="Line 20"/>
              <p:cNvSpPr>
                <a:spLocks noChangeShapeType="1"/>
              </p:cNvSpPr>
              <p:nvPr/>
            </p:nvSpPr>
            <p:spPr bwMode="auto">
              <a:xfrm flipH="1">
                <a:off x="2340" y="2747"/>
                <a:ext cx="629" cy="120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021" name="Line 21"/>
              <p:cNvSpPr>
                <a:spLocks noChangeShapeType="1"/>
              </p:cNvSpPr>
              <p:nvPr/>
            </p:nvSpPr>
            <p:spPr bwMode="auto">
              <a:xfrm>
                <a:off x="2969" y="2735"/>
                <a:ext cx="957" cy="122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1828800" y="4868836"/>
              <a:ext cx="684803" cy="2154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r>
                <a:rPr lang="en-US" sz="800" b="1" dirty="0">
                  <a:solidFill>
                    <a:srgbClr val="006600"/>
                  </a:solidFill>
                </a:rPr>
                <a:t>ACCGTTA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2324284" y="4868139"/>
              <a:ext cx="1669047" cy="2154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r>
                <a:rPr lang="en-US" sz="800" b="1" dirty="0"/>
                <a:t>CGTGTCATTCTACGTGATCAT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92535" y="4868795"/>
              <a:ext cx="1702710" cy="2154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r>
                <a:rPr lang="en-US" sz="800" b="1" dirty="0">
                  <a:solidFill>
                    <a:srgbClr val="006600"/>
                  </a:solidFill>
                </a:rPr>
                <a:t>CGGATCCTAGAATCATCGATC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5296436" y="4868836"/>
              <a:ext cx="2735044" cy="2154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r>
                <a:rPr lang="en-US" sz="800" b="1" dirty="0"/>
                <a:t>CGTGCGATCGATCGGATTAGCTAGCTTAGCTAGGA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3305391" y="2599871"/>
              <a:ext cx="8386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5’UTR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4412390" y="2613043"/>
              <a:ext cx="710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6600"/>
                  </a:solidFill>
                </a:rPr>
                <a:t>Exon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5982623" y="2614027"/>
              <a:ext cx="7745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Intron</a:t>
              </a: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2016343" y="2590800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6600"/>
                  </a:solidFill>
                </a:rPr>
                <a:t>Intergenic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5204777"/>
                <a:ext cx="7772400" cy="1063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pitchFamily="35" charset="-128"/>
                    <a:cs typeface="ＭＳ Ｐゴシック" pitchFamily="35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r>
                  <a:rPr lang="en-US" sz="2400" kern="0" dirty="0">
                    <a:latin typeface="Arial" charset="0"/>
                    <a:ea typeface="ＭＳ Ｐゴシック" charset="0"/>
                    <a:cs typeface="ＭＳ Ｐゴシック" charset="0"/>
                  </a:rPr>
                  <a:t>Joint probability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  <a:ea typeface="ＭＳ Ｐゴシック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ea typeface="ＭＳ Ｐゴシック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0,1</m:t>
                        </m:r>
                      </m:sub>
                    </m:sSub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nary>
                      <m:naryPr>
                        <m:chr m:val="∏"/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−1,</m:t>
                            </m:r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400" i="1" kern="0" dirty="0"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204777"/>
                <a:ext cx="7772400" cy="1063218"/>
              </a:xfrm>
              <a:prstGeom prst="rect">
                <a:avLst/>
              </a:prstGeom>
              <a:blipFill>
                <a:blip r:embed="rId3"/>
                <a:stretch>
                  <a:fillRect l="-1144" t="-20000" b="-61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74951A1-73D0-4746-A310-9C31683FB14F}"/>
              </a:ext>
            </a:extLst>
          </p:cNvPr>
          <p:cNvSpPr/>
          <p:nvPr/>
        </p:nvSpPr>
        <p:spPr>
          <a:xfrm>
            <a:off x="2394652" y="200196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>
                <a:solidFill>
                  <a:srgbClr val="03006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</a:t>
            </a:r>
            <a:r>
              <a:rPr lang="en-US" sz="2400" i="1" kern="0" baseline="-25000" dirty="0">
                <a:solidFill>
                  <a:srgbClr val="03006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030066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A20E4F-E8B2-7942-A698-985ADEBB02B4}"/>
              </a:ext>
            </a:extLst>
          </p:cNvPr>
          <p:cNvSpPr/>
          <p:nvPr/>
        </p:nvSpPr>
        <p:spPr>
          <a:xfrm>
            <a:off x="3509172" y="202686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>
                <a:solidFill>
                  <a:srgbClr val="03006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</a:t>
            </a:r>
            <a:r>
              <a:rPr lang="en-US" sz="2400" i="1" kern="0" baseline="-25000" dirty="0">
                <a:solidFill>
                  <a:srgbClr val="03006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030066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937938-65D4-0E4D-A6C2-DA269831BE22}"/>
              </a:ext>
            </a:extLst>
          </p:cNvPr>
          <p:cNvSpPr/>
          <p:nvPr/>
        </p:nvSpPr>
        <p:spPr>
          <a:xfrm>
            <a:off x="1977238" y="472214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>
                <a:solidFill>
                  <a:srgbClr val="03006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x</a:t>
            </a:r>
            <a:r>
              <a:rPr lang="en-US" sz="2400" i="1" kern="0" baseline="-25000" dirty="0">
                <a:solidFill>
                  <a:srgbClr val="03006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030066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CC5B53E-271D-EC47-B8A7-6B999F19CD02}"/>
              </a:ext>
            </a:extLst>
          </p:cNvPr>
          <p:cNvSpPr/>
          <p:nvPr/>
        </p:nvSpPr>
        <p:spPr>
          <a:xfrm>
            <a:off x="3137689" y="472214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>
                <a:solidFill>
                  <a:srgbClr val="03006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x</a:t>
            </a:r>
            <a:r>
              <a:rPr lang="en-US" sz="2400" i="1" kern="0" baseline="-25000" dirty="0">
                <a:solidFill>
                  <a:srgbClr val="030066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03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6E32B-E463-E64C-BE18-1F003007E414}"/>
              </a:ext>
            </a:extLst>
          </p:cNvPr>
          <p:cNvSpPr txBox="1"/>
          <p:nvPr/>
        </p:nvSpPr>
        <p:spPr>
          <a:xfrm>
            <a:off x="1828800" y="6380589"/>
            <a:ext cx="5270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Length probability from previous distributions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99C37B-252B-CE48-9CA8-D45423470AB2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H="1" flipV="1">
            <a:off x="2044205" y="5979003"/>
            <a:ext cx="2420093" cy="40158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25FB47A-8007-4D43-A484-2BCD8FE72731}"/>
              </a:ext>
            </a:extLst>
          </p:cNvPr>
          <p:cNvSpPr txBox="1"/>
          <p:nvPr/>
        </p:nvSpPr>
        <p:spPr>
          <a:xfrm>
            <a:off x="4632223" y="5079480"/>
            <a:ext cx="2542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 probability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0EC9598-E965-D04C-BE55-7475B4750B11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1" y="5412838"/>
            <a:ext cx="542244" cy="30522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452DE3D-D537-B54D-8B12-0E2B0ED3A3CE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4464298" y="5979003"/>
            <a:ext cx="1307083" cy="40158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727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rge-h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87"/>
          <a:stretch>
            <a:fillRect/>
          </a:stretch>
        </p:blipFill>
        <p:spPr bwMode="auto">
          <a:xfrm>
            <a:off x="3200400" y="1219200"/>
            <a:ext cx="57689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795" name="Text Box 3"/>
          <p:cNvSpPr txBox="1">
            <a:spLocks noChangeArrowheads="1"/>
          </p:cNvSpPr>
          <p:nvPr/>
        </p:nvSpPr>
        <p:spPr bwMode="auto">
          <a:xfrm>
            <a:off x="228600" y="1652588"/>
            <a:ext cx="42640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1800" dirty="0">
                <a:solidFill>
                  <a:schemeClr val="accent2"/>
                </a:solidFill>
              </a:rPr>
              <a:t>Each shape represents a functional unit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1800" dirty="0">
                <a:solidFill>
                  <a:schemeClr val="accent2"/>
                </a:solidFill>
              </a:rPr>
              <a:t>of a gene or genomic region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295400"/>
            <a:ext cx="4687888" cy="3136900"/>
            <a:chOff x="144" y="720"/>
            <a:chExt cx="2953" cy="1976"/>
          </a:xfrm>
        </p:grpSpPr>
        <p:sp>
          <p:nvSpPr>
            <p:cNvPr id="21514" name="Text Box 5"/>
            <p:cNvSpPr txBox="1">
              <a:spLocks noChangeArrowheads="1"/>
            </p:cNvSpPr>
            <p:nvPr/>
          </p:nvSpPr>
          <p:spPr bwMode="auto">
            <a:xfrm>
              <a:off x="144" y="1841"/>
              <a:ext cx="2953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800" dirty="0">
                  <a:solidFill>
                    <a:schemeClr val="accent2"/>
                  </a:solidFill>
                </a:rPr>
                <a:t>Pairs of intron/exon units represent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800" dirty="0">
                  <a:solidFill>
                    <a:schemeClr val="accent2"/>
                  </a:solidFill>
                </a:rPr>
                <a:t>the different ways an intron can interrupt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800" dirty="0">
                  <a:solidFill>
                    <a:schemeClr val="accent2"/>
                  </a:solidFill>
                </a:rPr>
                <a:t>a coding sequence  (after 1</a:t>
              </a:r>
              <a:r>
                <a:rPr lang="en-US" sz="1800" baseline="30000" dirty="0">
                  <a:solidFill>
                    <a:schemeClr val="accent2"/>
                  </a:solidFill>
                </a:rPr>
                <a:t>st</a:t>
              </a:r>
              <a:r>
                <a:rPr lang="en-US" sz="1800" dirty="0">
                  <a:solidFill>
                    <a:schemeClr val="accent2"/>
                  </a:solidFill>
                </a:rPr>
                <a:t> base in codon,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800" dirty="0">
                  <a:solidFill>
                    <a:schemeClr val="accent2"/>
                  </a:solidFill>
                </a:rPr>
                <a:t>after 2</a:t>
              </a:r>
              <a:r>
                <a:rPr lang="en-US" sz="1800" baseline="30000" dirty="0">
                  <a:solidFill>
                    <a:schemeClr val="accent2"/>
                  </a:solidFill>
                </a:rPr>
                <a:t>nd</a:t>
              </a:r>
              <a:r>
                <a:rPr lang="en-US" sz="1800" dirty="0">
                  <a:solidFill>
                    <a:schemeClr val="accent2"/>
                  </a:solidFill>
                </a:rPr>
                <a:t> base or after 3</a:t>
              </a:r>
              <a:r>
                <a:rPr lang="en-US" sz="1800" baseline="30000" dirty="0">
                  <a:solidFill>
                    <a:schemeClr val="accent2"/>
                  </a:solidFill>
                </a:rPr>
                <a:t>rd</a:t>
              </a:r>
              <a:r>
                <a:rPr lang="en-US" sz="1800" dirty="0">
                  <a:solidFill>
                    <a:schemeClr val="accent2"/>
                  </a:solidFill>
                </a:rPr>
                <a:t> base)</a:t>
              </a:r>
            </a:p>
          </p:txBody>
        </p:sp>
        <p:sp>
          <p:nvSpPr>
            <p:cNvPr id="21515" name="AutoShape 6"/>
            <p:cNvSpPr>
              <a:spLocks/>
            </p:cNvSpPr>
            <p:nvPr/>
          </p:nvSpPr>
          <p:spPr bwMode="auto">
            <a:xfrm>
              <a:off x="2880" y="720"/>
              <a:ext cx="144" cy="1248"/>
            </a:xfrm>
            <a:prstGeom prst="leftBrace">
              <a:avLst>
                <a:gd name="adj1" fmla="val 72222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Freeform 7"/>
            <p:cNvSpPr>
              <a:spLocks/>
            </p:cNvSpPr>
            <p:nvPr/>
          </p:nvSpPr>
          <p:spPr bwMode="auto">
            <a:xfrm>
              <a:off x="2496" y="1392"/>
              <a:ext cx="336" cy="576"/>
            </a:xfrm>
            <a:custGeom>
              <a:avLst/>
              <a:gdLst>
                <a:gd name="T0" fmla="*/ 0 w 336"/>
                <a:gd name="T1" fmla="*/ 576 h 576"/>
                <a:gd name="T2" fmla="*/ 144 w 336"/>
                <a:gd name="T3" fmla="*/ 480 h 576"/>
                <a:gd name="T4" fmla="*/ 336 w 336"/>
                <a:gd name="T5" fmla="*/ 0 h 576"/>
                <a:gd name="T6" fmla="*/ 0 60000 65536"/>
                <a:gd name="T7" fmla="*/ 0 60000 65536"/>
                <a:gd name="T8" fmla="*/ 0 60000 65536"/>
                <a:gd name="T9" fmla="*/ 0 w 336"/>
                <a:gd name="T10" fmla="*/ 0 h 576"/>
                <a:gd name="T11" fmla="*/ 336 w 33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576">
                  <a:moveTo>
                    <a:pt x="0" y="576"/>
                  </a:moveTo>
                  <a:cubicBezTo>
                    <a:pt x="44" y="576"/>
                    <a:pt x="88" y="576"/>
                    <a:pt x="144" y="480"/>
                  </a:cubicBezTo>
                  <a:cubicBezTo>
                    <a:pt x="200" y="384"/>
                    <a:pt x="268" y="192"/>
                    <a:pt x="336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8600" y="5157788"/>
            <a:ext cx="5105400" cy="1471612"/>
            <a:chOff x="144" y="3153"/>
            <a:chExt cx="3216" cy="927"/>
          </a:xfrm>
        </p:grpSpPr>
        <p:sp>
          <p:nvSpPr>
            <p:cNvPr id="21512" name="Text Box 9"/>
            <p:cNvSpPr txBox="1">
              <a:spLocks noChangeArrowheads="1"/>
            </p:cNvSpPr>
            <p:nvPr/>
          </p:nvSpPr>
          <p:spPr bwMode="auto">
            <a:xfrm>
              <a:off x="144" y="3153"/>
              <a:ext cx="2045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800" dirty="0">
                  <a:solidFill>
                    <a:schemeClr val="accent2"/>
                  </a:solidFill>
                </a:rPr>
                <a:t>Complementary </a:t>
              </a:r>
              <a:r>
                <a:rPr lang="en-US" sz="1800" dirty="0" err="1">
                  <a:solidFill>
                    <a:schemeClr val="accent2"/>
                  </a:solidFill>
                </a:rPr>
                <a:t>submodel</a:t>
              </a:r>
              <a:r>
                <a:rPr lang="en-US" sz="1800" dirty="0">
                  <a:solidFill>
                    <a:schemeClr val="accent2"/>
                  </a:solidFill>
                </a:rPr>
                <a:t>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800" dirty="0">
                  <a:solidFill>
                    <a:schemeClr val="accent2"/>
                  </a:solidFill>
                </a:rPr>
                <a:t>(not shown) detects genes on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1800" dirty="0">
                  <a:solidFill>
                    <a:schemeClr val="accent2"/>
                  </a:solidFill>
                </a:rPr>
                <a:t>opposite DNA strand</a:t>
              </a:r>
            </a:p>
          </p:txBody>
        </p:sp>
        <p:sp>
          <p:nvSpPr>
            <p:cNvPr id="21513" name="Freeform 10"/>
            <p:cNvSpPr>
              <a:spLocks/>
            </p:cNvSpPr>
            <p:nvPr/>
          </p:nvSpPr>
          <p:spPr bwMode="auto">
            <a:xfrm>
              <a:off x="1968" y="3264"/>
              <a:ext cx="1392" cy="816"/>
            </a:xfrm>
            <a:custGeom>
              <a:avLst/>
              <a:gdLst>
                <a:gd name="T0" fmla="*/ 0 w 1248"/>
                <a:gd name="T1" fmla="*/ 0 h 816"/>
                <a:gd name="T2" fmla="*/ 750 w 1248"/>
                <a:gd name="T3" fmla="*/ 144 h 816"/>
                <a:gd name="T4" fmla="*/ 1392 w 1248"/>
                <a:gd name="T5" fmla="*/ 816 h 816"/>
                <a:gd name="T6" fmla="*/ 0 60000 65536"/>
                <a:gd name="T7" fmla="*/ 0 60000 65536"/>
                <a:gd name="T8" fmla="*/ 0 60000 65536"/>
                <a:gd name="T9" fmla="*/ 0 w 1248"/>
                <a:gd name="T10" fmla="*/ 0 h 816"/>
                <a:gd name="T11" fmla="*/ 1248 w 1248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816">
                  <a:moveTo>
                    <a:pt x="0" y="0"/>
                  </a:moveTo>
                  <a:cubicBezTo>
                    <a:pt x="232" y="4"/>
                    <a:pt x="464" y="8"/>
                    <a:pt x="672" y="144"/>
                  </a:cubicBezTo>
                  <a:cubicBezTo>
                    <a:pt x="880" y="280"/>
                    <a:pt x="1064" y="548"/>
                    <a:pt x="1248" y="816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0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The GENSCAN HMM for Eukaryotic Gene Finding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[Burge &amp;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Karlin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3200" dirty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97]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 rot="-5400000">
            <a:off x="6523037" y="3617913"/>
            <a:ext cx="4411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Figure from Burge &amp; Karlin, </a:t>
            </a:r>
            <a:r>
              <a:rPr lang="en-US" sz="1200" i="1"/>
              <a:t>Journal of Molecular Biology</a:t>
            </a:r>
            <a:r>
              <a:rPr lang="en-US" sz="1200"/>
              <a:t>, 1997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4" name="Text Box 4"/>
          <p:cNvSpPr txBox="1">
            <a:spLocks noChangeArrowheads="1"/>
          </p:cNvSpPr>
          <p:nvPr/>
        </p:nvSpPr>
        <p:spPr bwMode="auto">
          <a:xfrm>
            <a:off x="152400" y="6248400"/>
            <a:ext cx="9105378" cy="2154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800" b="1" dirty="0">
                <a:solidFill>
                  <a:srgbClr val="000000"/>
                </a:solidFill>
              </a:rPr>
              <a:t>ACCGTTACGTGTCATTCTACGTGATCATCGGATCCTAGAATCATCGATCCGTGCGATCGATCGGATTAGCTAGCTTAGCTAGGAGAGCATCGATCGGATCGAGGAGGAGCCTATATAAATCAA</a:t>
            </a:r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77200" cy="914400"/>
          </a:xfrm>
        </p:spPr>
        <p:txBody>
          <a:bodyPr/>
          <a:lstStyle/>
          <a:p>
            <a:r>
              <a:rPr lang="en-US"/>
              <a:t>Parsing a DNA </a:t>
            </a:r>
            <a:r>
              <a:rPr lang="en-US" sz="4000"/>
              <a:t>Sequence</a:t>
            </a:r>
            <a:endParaRPr lang="en-US"/>
          </a:p>
        </p:txBody>
      </p:sp>
      <p:pic>
        <p:nvPicPr>
          <p:cNvPr id="640003" name="Picture 3" descr="burge-hmm"/>
          <p:cNvPicPr>
            <a:picLocks noChangeAspect="1" noChangeArrowheads="1"/>
          </p:cNvPicPr>
          <p:nvPr/>
        </p:nvPicPr>
        <p:blipFill>
          <a:blip r:embed="rId3"/>
          <a:srcRect b="47823"/>
          <a:stretch>
            <a:fillRect/>
          </a:stretch>
        </p:blipFill>
        <p:spPr bwMode="auto">
          <a:xfrm>
            <a:off x="1981200" y="990600"/>
            <a:ext cx="4876800" cy="4419600"/>
          </a:xfrm>
          <a:prstGeom prst="rect">
            <a:avLst/>
          </a:prstGeom>
          <a:noFill/>
        </p:spPr>
      </p:pic>
      <p:grpSp>
        <p:nvGrpSpPr>
          <p:cNvPr id="640005" name="Group 5"/>
          <p:cNvGrpSpPr>
            <a:grpSpLocks/>
          </p:cNvGrpSpPr>
          <p:nvPr/>
        </p:nvGrpSpPr>
        <p:grpSpPr bwMode="auto">
          <a:xfrm>
            <a:off x="227013" y="5562600"/>
            <a:ext cx="4192587" cy="688975"/>
            <a:chOff x="143" y="3504"/>
            <a:chExt cx="2641" cy="434"/>
          </a:xfrm>
        </p:grpSpPr>
        <p:sp>
          <p:nvSpPr>
            <p:cNvPr id="640006" name="Line 6"/>
            <p:cNvSpPr>
              <a:spLocks noChangeShapeType="1"/>
            </p:cNvSpPr>
            <p:nvPr/>
          </p:nvSpPr>
          <p:spPr bwMode="auto">
            <a:xfrm flipH="1">
              <a:off x="143" y="3504"/>
              <a:ext cx="2641" cy="434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007" name="Line 7"/>
            <p:cNvSpPr>
              <a:spLocks noChangeShapeType="1"/>
            </p:cNvSpPr>
            <p:nvPr/>
          </p:nvSpPr>
          <p:spPr bwMode="auto">
            <a:xfrm flipH="1">
              <a:off x="468" y="3504"/>
              <a:ext cx="2316" cy="43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0008" name="Group 8"/>
          <p:cNvGrpSpPr>
            <a:grpSpLocks/>
          </p:cNvGrpSpPr>
          <p:nvPr/>
        </p:nvGrpSpPr>
        <p:grpSpPr bwMode="auto">
          <a:xfrm>
            <a:off x="739775" y="4751391"/>
            <a:ext cx="3454401" cy="1524001"/>
            <a:chOff x="466" y="2993"/>
            <a:chExt cx="2176" cy="960"/>
          </a:xfrm>
        </p:grpSpPr>
        <p:grpSp>
          <p:nvGrpSpPr>
            <p:cNvPr id="640009" name="Group 9"/>
            <p:cNvGrpSpPr>
              <a:grpSpLocks/>
            </p:cNvGrpSpPr>
            <p:nvPr/>
          </p:nvGrpSpPr>
          <p:grpSpPr bwMode="auto">
            <a:xfrm>
              <a:off x="466" y="3024"/>
              <a:ext cx="1838" cy="929"/>
              <a:chOff x="466" y="3024"/>
              <a:chExt cx="1838" cy="929"/>
            </a:xfrm>
          </p:grpSpPr>
          <p:sp>
            <p:nvSpPr>
              <p:cNvPr id="640010" name="Line 10"/>
              <p:cNvSpPr>
                <a:spLocks noChangeShapeType="1"/>
              </p:cNvSpPr>
              <p:nvPr/>
            </p:nvSpPr>
            <p:spPr bwMode="auto">
              <a:xfrm flipH="1">
                <a:off x="466" y="3024"/>
                <a:ext cx="1838" cy="91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011" name="Line 11"/>
              <p:cNvSpPr>
                <a:spLocks noChangeShapeType="1"/>
              </p:cNvSpPr>
              <p:nvPr/>
            </p:nvSpPr>
            <p:spPr bwMode="auto">
              <a:xfrm flipH="1">
                <a:off x="1397" y="3024"/>
                <a:ext cx="907" cy="929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0012" name="Line 12"/>
            <p:cNvSpPr>
              <a:spLocks noChangeShapeType="1"/>
            </p:cNvSpPr>
            <p:nvPr/>
          </p:nvSpPr>
          <p:spPr bwMode="auto">
            <a:xfrm flipH="1" flipV="1">
              <a:off x="2485" y="2993"/>
              <a:ext cx="157" cy="17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0013" name="Group 13"/>
          <p:cNvGrpSpPr>
            <a:grpSpLocks/>
          </p:cNvGrpSpPr>
          <p:nvPr/>
        </p:nvGrpSpPr>
        <p:grpSpPr bwMode="auto">
          <a:xfrm>
            <a:off x="2209800" y="4121150"/>
            <a:ext cx="1504950" cy="2161539"/>
            <a:chOff x="1392" y="2596"/>
            <a:chExt cx="960" cy="1340"/>
          </a:xfrm>
        </p:grpSpPr>
        <p:grpSp>
          <p:nvGrpSpPr>
            <p:cNvPr id="640014" name="Group 14"/>
            <p:cNvGrpSpPr>
              <a:grpSpLocks/>
            </p:cNvGrpSpPr>
            <p:nvPr/>
          </p:nvGrpSpPr>
          <p:grpSpPr bwMode="auto">
            <a:xfrm>
              <a:off x="1392" y="2736"/>
              <a:ext cx="960" cy="1200"/>
              <a:chOff x="1392" y="2736"/>
              <a:chExt cx="960" cy="1200"/>
            </a:xfrm>
          </p:grpSpPr>
          <p:sp>
            <p:nvSpPr>
              <p:cNvPr id="640015" name="Line 15"/>
              <p:cNvSpPr>
                <a:spLocks noChangeShapeType="1"/>
              </p:cNvSpPr>
              <p:nvPr/>
            </p:nvSpPr>
            <p:spPr bwMode="auto">
              <a:xfrm flipH="1">
                <a:off x="1392" y="2736"/>
                <a:ext cx="576" cy="120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016" name="Line 16"/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384" cy="120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0017" name="Line 17"/>
            <p:cNvSpPr>
              <a:spLocks noChangeShapeType="1"/>
            </p:cNvSpPr>
            <p:nvPr/>
          </p:nvSpPr>
          <p:spPr bwMode="auto">
            <a:xfrm flipH="1" flipV="1">
              <a:off x="2102" y="2596"/>
              <a:ext cx="158" cy="15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0018" name="Group 18"/>
          <p:cNvGrpSpPr>
            <a:grpSpLocks/>
          </p:cNvGrpSpPr>
          <p:nvPr/>
        </p:nvGrpSpPr>
        <p:grpSpPr bwMode="auto">
          <a:xfrm>
            <a:off x="3348038" y="3444878"/>
            <a:ext cx="2884487" cy="2841626"/>
            <a:chOff x="2109" y="2170"/>
            <a:chExt cx="1817" cy="1790"/>
          </a:xfrm>
        </p:grpSpPr>
        <p:grpSp>
          <p:nvGrpSpPr>
            <p:cNvPr id="640019" name="Group 19"/>
            <p:cNvGrpSpPr>
              <a:grpSpLocks/>
            </p:cNvGrpSpPr>
            <p:nvPr/>
          </p:nvGrpSpPr>
          <p:grpSpPr bwMode="auto">
            <a:xfrm>
              <a:off x="2340" y="2208"/>
              <a:ext cx="1586" cy="1752"/>
              <a:chOff x="2340" y="2208"/>
              <a:chExt cx="1586" cy="1752"/>
            </a:xfrm>
          </p:grpSpPr>
          <p:sp>
            <p:nvSpPr>
              <p:cNvPr id="640020" name="Line 20"/>
              <p:cNvSpPr>
                <a:spLocks noChangeShapeType="1"/>
              </p:cNvSpPr>
              <p:nvPr/>
            </p:nvSpPr>
            <p:spPr bwMode="auto">
              <a:xfrm flipH="1">
                <a:off x="2340" y="2208"/>
                <a:ext cx="60" cy="174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021" name="Line 21"/>
              <p:cNvSpPr>
                <a:spLocks noChangeShapeType="1"/>
              </p:cNvSpPr>
              <p:nvPr/>
            </p:nvSpPr>
            <p:spPr bwMode="auto">
              <a:xfrm>
                <a:off x="2400" y="2208"/>
                <a:ext cx="1526" cy="175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0022" name="Line 22"/>
            <p:cNvSpPr>
              <a:spLocks noChangeShapeType="1"/>
            </p:cNvSpPr>
            <p:nvPr/>
          </p:nvSpPr>
          <p:spPr bwMode="auto">
            <a:xfrm flipV="1">
              <a:off x="2109" y="2170"/>
              <a:ext cx="148" cy="15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0023" name="Group 23"/>
          <p:cNvGrpSpPr>
            <a:grpSpLocks/>
          </p:cNvGrpSpPr>
          <p:nvPr/>
        </p:nvGrpSpPr>
        <p:grpSpPr bwMode="auto">
          <a:xfrm>
            <a:off x="3762376" y="2619376"/>
            <a:ext cx="5313363" cy="3670300"/>
            <a:chOff x="2370" y="1650"/>
            <a:chExt cx="3347" cy="2312"/>
          </a:xfrm>
        </p:grpSpPr>
        <p:sp>
          <p:nvSpPr>
            <p:cNvPr id="640024" name="Line 24"/>
            <p:cNvSpPr>
              <a:spLocks noChangeShapeType="1"/>
            </p:cNvSpPr>
            <p:nvPr/>
          </p:nvSpPr>
          <p:spPr bwMode="auto">
            <a:xfrm>
              <a:off x="2373" y="1662"/>
              <a:ext cx="1553" cy="2298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025" name="Line 25"/>
            <p:cNvSpPr>
              <a:spLocks noChangeShapeType="1"/>
            </p:cNvSpPr>
            <p:nvPr/>
          </p:nvSpPr>
          <p:spPr bwMode="auto">
            <a:xfrm>
              <a:off x="2376" y="1666"/>
              <a:ext cx="3341" cy="229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026" name="Line 26"/>
            <p:cNvSpPr>
              <a:spLocks noChangeShapeType="1"/>
            </p:cNvSpPr>
            <p:nvPr/>
          </p:nvSpPr>
          <p:spPr bwMode="auto">
            <a:xfrm flipV="1">
              <a:off x="2370" y="1650"/>
              <a:ext cx="0" cy="24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0027" name="Text Box 27"/>
          <p:cNvSpPr txBox="1">
            <a:spLocks noChangeArrowheads="1"/>
          </p:cNvSpPr>
          <p:nvPr/>
        </p:nvSpPr>
        <p:spPr bwMode="auto">
          <a:xfrm>
            <a:off x="76200" y="1143000"/>
            <a:ext cx="3487738" cy="1127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2000" dirty="0"/>
              <a:t>The Viterbi path represents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2000" dirty="0"/>
              <a:t>a parse of a given sequence,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2000" dirty="0"/>
              <a:t>predicting exons, introns, etc.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47441" y="6249467"/>
            <a:ext cx="3052439" cy="2154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800" b="1" dirty="0">
                <a:solidFill>
                  <a:srgbClr val="006600"/>
                </a:solidFill>
              </a:rPr>
              <a:t>GAGCATCGATCGGATCGAGGAGGAGCCTATATAAATCAA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52400" y="6250126"/>
            <a:ext cx="684803" cy="2154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800" b="1" dirty="0">
                <a:solidFill>
                  <a:srgbClr val="006600"/>
                </a:solidFill>
              </a:rPr>
              <a:t>ACCGTTA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47884" y="6249429"/>
            <a:ext cx="1669047" cy="2154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800" b="1" dirty="0"/>
              <a:t>CGTGTCATTCTACGTGATCAT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116135" y="6250085"/>
            <a:ext cx="1702710" cy="2154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800" b="1" dirty="0">
                <a:solidFill>
                  <a:srgbClr val="006600"/>
                </a:solidFill>
              </a:rPr>
              <a:t>CGGATCCTAGAATCATCGATC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620036" y="6250126"/>
            <a:ext cx="2735044" cy="2154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800" b="1" dirty="0"/>
              <a:t>CGTGCGATCGATCGGATTAGCTAGCTTAGCTAGGA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00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/>
              <a:t>The Gene Finding Task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12954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Given</a:t>
            </a:r>
            <a:r>
              <a:rPr lang="en-US" sz="2400" dirty="0">
                <a:solidFill>
                  <a:schemeClr val="tx1"/>
                </a:solidFill>
              </a:rPr>
              <a:t>: an uncharacterized DNA sequence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Do</a:t>
            </a:r>
            <a:r>
              <a:rPr lang="en-US" sz="2400" dirty="0">
                <a:solidFill>
                  <a:schemeClr val="tx1"/>
                </a:solidFill>
              </a:rPr>
              <a:t>: locate the genes in the sequence, including the coordinates of individual </a:t>
            </a:r>
            <a:r>
              <a:rPr lang="en-US" sz="2400" i="1" dirty="0" err="1">
                <a:solidFill>
                  <a:schemeClr val="tx1"/>
                </a:solidFill>
              </a:rPr>
              <a:t>exons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i="1" dirty="0" err="1">
                <a:solidFill>
                  <a:schemeClr val="tx1"/>
                </a:solidFill>
              </a:rPr>
              <a:t>introns</a:t>
            </a:r>
            <a:endParaRPr lang="en-US" sz="2400" i="1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ge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2819400"/>
            <a:ext cx="6838950" cy="3878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762000"/>
          </a:xfrm>
        </p:spPr>
        <p:txBody>
          <a:bodyPr/>
          <a:lstStyle/>
          <a:p>
            <a:r>
              <a:rPr lang="en-US" sz="4000" dirty="0"/>
              <a:t>Comparative methods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114800"/>
          </a:xfrm>
        </p:spPr>
        <p:txBody>
          <a:bodyPr/>
          <a:lstStyle/>
          <a:p>
            <a:r>
              <a:rPr lang="en-US" sz="2400"/>
              <a:t>genes are among the most conserved elements in the genome</a:t>
            </a:r>
          </a:p>
          <a:p>
            <a:pPr lvl="1">
              <a:buFont typeface="Symbol" charset="2"/>
              <a:buChar char=""/>
            </a:pPr>
            <a:r>
              <a:rPr lang="en-US" sz="2400"/>
              <a:t>use conservation to help infer locations of genes</a:t>
            </a:r>
          </a:p>
          <a:p>
            <a:pPr lvl="1"/>
            <a:endParaRPr lang="en-US" sz="2400"/>
          </a:p>
          <a:p>
            <a:r>
              <a:rPr lang="en-US" sz="2400"/>
              <a:t>some signals associated with genes are short and occur frequently</a:t>
            </a:r>
          </a:p>
          <a:p>
            <a:pPr lvl="1">
              <a:buFont typeface="Symbol" charset="2"/>
              <a:buChar char=""/>
            </a:pPr>
            <a:r>
              <a:rPr lang="en-US" sz="2400"/>
              <a:t>use conservation to eliminate from consideration false candidate sites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BEF27-FA6E-934D-A928-AB1EC8A6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as powerful information source</a:t>
            </a:r>
          </a:p>
        </p:txBody>
      </p:sp>
      <p:pic>
        <p:nvPicPr>
          <p:cNvPr id="5" name="Picture 4" descr="genome_browser_sgsh_conserv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8847309" cy="26214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1AADC-7323-7B4F-A7FB-52B5CB69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17E1A-2B9F-894E-8766-DBA8941A91E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6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4000" dirty="0"/>
              <a:t>TWINSCAN </a:t>
            </a:r>
            <a:br>
              <a:rPr lang="en-US" sz="4000" dirty="0"/>
            </a:br>
            <a:r>
              <a:rPr lang="en-US" sz="2000" dirty="0" err="1"/>
              <a:t>Korf</a:t>
            </a:r>
            <a:r>
              <a:rPr lang="en-US" sz="2000" dirty="0"/>
              <a:t> et al., </a:t>
            </a:r>
            <a:r>
              <a:rPr lang="en-US" sz="2000" i="1" dirty="0"/>
              <a:t>Bioinformatics </a:t>
            </a:r>
            <a:r>
              <a:rPr lang="en-US" sz="2000" dirty="0"/>
              <a:t>2001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prediction with TWINSCAN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given: a sequence to be parsed, </a:t>
            </a:r>
            <a:r>
              <a:rPr lang="en-US" sz="2400" i="1" dirty="0" err="1">
                <a:latin typeface="Times" charset="0"/>
              </a:rPr>
              <a:t>x</a:t>
            </a:r>
            <a:endParaRPr lang="en-US" sz="2400" i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using BLAST, construct a conservation sequence, </a:t>
            </a:r>
            <a:r>
              <a:rPr lang="en-US" sz="2400" i="1" dirty="0" err="1">
                <a:latin typeface="Times" charset="0"/>
              </a:rPr>
              <a:t>c</a:t>
            </a:r>
            <a:endParaRPr lang="en-US" sz="2400" i="1" dirty="0">
              <a:latin typeface="Times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have HMM simultaneously parse (using </a:t>
            </a:r>
            <a:r>
              <a:rPr lang="en-US" sz="2400" dirty="0" err="1"/>
              <a:t>Viterbi</a:t>
            </a:r>
            <a:r>
              <a:rPr lang="en-US" sz="2400" dirty="0"/>
              <a:t>) </a:t>
            </a:r>
            <a:r>
              <a:rPr lang="en-US" sz="2400" i="1" dirty="0" err="1">
                <a:latin typeface="Times" charset="0"/>
              </a:rPr>
              <a:t>x</a:t>
            </a:r>
            <a:r>
              <a:rPr lang="en-US" sz="2400" dirty="0"/>
              <a:t> and </a:t>
            </a:r>
            <a:r>
              <a:rPr lang="en-US" sz="2400" i="1" dirty="0" err="1">
                <a:latin typeface="Times" charset="0"/>
              </a:rPr>
              <a:t>c</a:t>
            </a:r>
            <a:endParaRPr lang="en-US" sz="2400" i="1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training with TWINSCAN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given: set of training sequences </a:t>
            </a:r>
            <a:r>
              <a:rPr lang="en-US" sz="2400" i="1" dirty="0">
                <a:latin typeface="Times" charset="0"/>
              </a:rPr>
              <a:t>X</a:t>
            </a:r>
            <a:r>
              <a:rPr lang="en-US" sz="2400" dirty="0">
                <a:latin typeface="Times" charset="0"/>
              </a:rPr>
              <a:t> </a:t>
            </a:r>
            <a:r>
              <a:rPr lang="en-US" sz="2400" dirty="0">
                <a:latin typeface="Arial"/>
                <a:cs typeface="Arial"/>
              </a:rPr>
              <a:t>with known gene structure annotations</a:t>
            </a:r>
            <a:endParaRPr lang="en-US" sz="2400" i="1" dirty="0">
              <a:latin typeface="Arial"/>
              <a:cs typeface="Arial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for each </a:t>
            </a:r>
            <a:r>
              <a:rPr lang="en-US" sz="2400" i="1" dirty="0" err="1">
                <a:latin typeface="Times" charset="0"/>
              </a:rPr>
              <a:t>x</a:t>
            </a:r>
            <a:r>
              <a:rPr lang="en-US" sz="2400" dirty="0"/>
              <a:t> in </a:t>
            </a:r>
            <a:r>
              <a:rPr lang="en-US" sz="2400" i="1" dirty="0">
                <a:latin typeface="Times" charset="0"/>
              </a:rPr>
              <a:t>X</a:t>
            </a:r>
            <a:endParaRPr lang="en-US" sz="2400" i="1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construct a conservation sequence </a:t>
            </a:r>
            <a:r>
              <a:rPr lang="en-US" i="1" dirty="0" err="1">
                <a:latin typeface="Times" charset="0"/>
              </a:rPr>
              <a:t>c</a:t>
            </a:r>
            <a:r>
              <a:rPr lang="en-US" dirty="0"/>
              <a:t> for </a:t>
            </a:r>
            <a:r>
              <a:rPr lang="en-US" i="1" dirty="0" err="1">
                <a:latin typeface="Times" charset="0"/>
              </a:rPr>
              <a:t>x</a:t>
            </a:r>
            <a:endParaRPr lang="en-US" i="1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infer emission parameters for both </a:t>
            </a:r>
            <a:r>
              <a:rPr lang="en-US" i="1" dirty="0" err="1">
                <a:latin typeface="Times" charset="0"/>
              </a:rPr>
              <a:t>x</a:t>
            </a:r>
            <a:r>
              <a:rPr lang="en-US" dirty="0"/>
              <a:t> and </a:t>
            </a:r>
            <a:r>
              <a:rPr lang="en-US" i="1" dirty="0" err="1">
                <a:latin typeface="Times" charset="0"/>
              </a:rPr>
              <a:t>c</a:t>
            </a:r>
            <a:endParaRPr lang="en-US" i="1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09C20D-C632-784E-BDE7-FE9AAB3D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28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3600"/>
              <a:t>Conservation Sequences in TWINSCAN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077200" cy="1371600"/>
          </a:xfrm>
        </p:spPr>
        <p:txBody>
          <a:bodyPr/>
          <a:lstStyle/>
          <a:p>
            <a:r>
              <a:rPr lang="en-US" sz="2400"/>
              <a:t>before processing a given sequence, TWINSCAN first computes a corresponding </a:t>
            </a:r>
            <a:r>
              <a:rPr lang="en-US" sz="2400" i="1"/>
              <a:t>conservation sequence</a:t>
            </a:r>
          </a:p>
          <a:p>
            <a:endParaRPr lang="en-US" sz="2400"/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5534025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ATTTAGCCTACTGAAATGGACCGCTTCAGCATGGTATCC</a:t>
            </a:r>
          </a:p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||</a:t>
            </a:r>
            <a:r>
              <a:rPr lang="en-US" b="1">
                <a:solidFill>
                  <a:srgbClr val="006600"/>
                </a:solidFill>
                <a:latin typeface="Courier New" charset="0"/>
                <a:sym typeface="Wingdings" charset="2"/>
              </a:rPr>
              <a:t>:||..........|:|:|||||||||:||:|||::||</a:t>
            </a:r>
            <a:endParaRPr lang="en-US" b="1">
              <a:solidFill>
                <a:srgbClr val="006600"/>
              </a:solidFill>
              <a:latin typeface="Courier New" charset="0"/>
            </a:endParaRPr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1028700" y="2986088"/>
            <a:ext cx="106045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matched</a:t>
            </a:r>
          </a:p>
        </p:txBody>
      </p:sp>
      <p:sp>
        <p:nvSpPr>
          <p:cNvPr id="589830" name="Text Box 6"/>
          <p:cNvSpPr txBox="1">
            <a:spLocks noChangeArrowheads="1"/>
          </p:cNvSpPr>
          <p:nvPr/>
        </p:nvSpPr>
        <p:spPr bwMode="auto">
          <a:xfrm>
            <a:off x="2476500" y="2986088"/>
            <a:ext cx="1176338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unaligned</a:t>
            </a:r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4648200" y="2986088"/>
            <a:ext cx="141605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mismatched</a:t>
            </a:r>
          </a:p>
        </p:txBody>
      </p:sp>
      <p:sp>
        <p:nvSpPr>
          <p:cNvPr id="589832" name="Line 8"/>
          <p:cNvSpPr>
            <a:spLocks noChangeShapeType="1"/>
          </p:cNvSpPr>
          <p:nvPr/>
        </p:nvSpPr>
        <p:spPr bwMode="auto">
          <a:xfrm flipV="1">
            <a:off x="1524000" y="2743200"/>
            <a:ext cx="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833" name="Line 9"/>
          <p:cNvSpPr>
            <a:spLocks noChangeShapeType="1"/>
          </p:cNvSpPr>
          <p:nvPr/>
        </p:nvSpPr>
        <p:spPr bwMode="auto">
          <a:xfrm flipV="1">
            <a:off x="3048000" y="2743200"/>
            <a:ext cx="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834" name="Line 10"/>
          <p:cNvSpPr>
            <a:spLocks noChangeShapeType="1"/>
          </p:cNvSpPr>
          <p:nvPr/>
        </p:nvSpPr>
        <p:spPr bwMode="auto">
          <a:xfrm flipV="1">
            <a:off x="5372100" y="2743200"/>
            <a:ext cx="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836" name="Rectangle 12"/>
          <p:cNvSpPr>
            <a:spLocks noChangeArrowheads="1"/>
          </p:cNvSpPr>
          <p:nvPr/>
        </p:nvSpPr>
        <p:spPr bwMode="auto">
          <a:xfrm>
            <a:off x="304800" y="3657600"/>
            <a:ext cx="8763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Given: a sequence of length </a:t>
            </a:r>
            <a:r>
              <a:rPr lang="en-US" sz="2400" i="1" dirty="0" err="1">
                <a:latin typeface="Times" charset="0"/>
              </a:rPr>
              <a:t>n</a:t>
            </a:r>
            <a:r>
              <a:rPr lang="en-US" sz="2400" i="1" dirty="0"/>
              <a:t>, </a:t>
            </a:r>
            <a:r>
              <a:rPr lang="en-US" sz="2400" dirty="0"/>
              <a:t>a set of aligned BLAST matches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Times"/>
                <a:cs typeface="Times"/>
              </a:rPr>
              <a:t>c</a:t>
            </a:r>
            <a:r>
              <a:rPr lang="en-US" sz="2400" dirty="0"/>
              <a:t>[1...</a:t>
            </a:r>
            <a:r>
              <a:rPr lang="en-US" sz="2400" i="1" dirty="0" err="1">
                <a:latin typeface="Times" charset="0"/>
              </a:rPr>
              <a:t>n</a:t>
            </a:r>
            <a:r>
              <a:rPr lang="en-US" sz="2400" dirty="0"/>
              <a:t>] = </a:t>
            </a:r>
            <a:r>
              <a:rPr lang="en-US" sz="2400" b="1" dirty="0">
                <a:solidFill>
                  <a:srgbClr val="006600"/>
                </a:solidFill>
                <a:latin typeface="Courier New" charset="0"/>
              </a:rPr>
              <a:t>unaligned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sort BLAST matches by alignment score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for each BLAST match </a:t>
            </a:r>
            <a:r>
              <a:rPr lang="en-US" sz="2400" i="1" dirty="0">
                <a:latin typeface="Times" charset="0"/>
              </a:rPr>
              <a:t>h</a:t>
            </a:r>
            <a:r>
              <a:rPr lang="en-US" sz="2400" dirty="0"/>
              <a:t> (from best to worst)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	</a:t>
            </a:r>
            <a:r>
              <a:rPr lang="en-US" sz="2400" dirty="0">
                <a:latin typeface="+mj-lt"/>
              </a:rPr>
              <a:t>for each position </a:t>
            </a:r>
            <a:r>
              <a:rPr lang="en-US" sz="2400" i="1" dirty="0" err="1">
                <a:latin typeface="Times" charset="0"/>
              </a:rPr>
              <a:t>i</a:t>
            </a:r>
            <a:r>
              <a:rPr lang="en-US" sz="2400" dirty="0">
                <a:latin typeface="+mj-lt"/>
              </a:rPr>
              <a:t> covered by </a:t>
            </a:r>
            <a:r>
              <a:rPr lang="en-US" sz="2400" i="1" dirty="0">
                <a:latin typeface="Times" charset="0"/>
              </a:rPr>
              <a:t>h</a:t>
            </a:r>
            <a:r>
              <a:rPr lang="en-US" sz="2400" i="1" dirty="0"/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/>
              <a:t>		</a:t>
            </a:r>
            <a:r>
              <a:rPr lang="en-US" sz="2400" dirty="0"/>
              <a:t>if </a:t>
            </a:r>
            <a:r>
              <a:rPr lang="en-US" sz="2400" i="1" dirty="0" err="1">
                <a:latin typeface="Times"/>
                <a:cs typeface="Times"/>
              </a:rPr>
              <a:t>c</a:t>
            </a:r>
            <a:r>
              <a:rPr lang="en-US" sz="2400" dirty="0" err="1"/>
              <a:t>[</a:t>
            </a:r>
            <a:r>
              <a:rPr lang="en-US" sz="2400" i="1" dirty="0" err="1">
                <a:latin typeface="Times" charset="0"/>
              </a:rPr>
              <a:t>i</a:t>
            </a:r>
            <a:r>
              <a:rPr lang="en-US" sz="2400" dirty="0"/>
              <a:t>] == </a:t>
            </a:r>
            <a:r>
              <a:rPr lang="en-US" sz="2400" b="1" dirty="0">
                <a:solidFill>
                  <a:srgbClr val="006600"/>
                </a:solidFill>
                <a:latin typeface="Courier New" charset="0"/>
              </a:rPr>
              <a:t>unaligned</a:t>
            </a:r>
            <a:endParaRPr lang="en-US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			</a:t>
            </a:r>
            <a:r>
              <a:rPr lang="en-US" sz="2400" i="1" dirty="0">
                <a:latin typeface="Times"/>
                <a:cs typeface="Times"/>
              </a:rPr>
              <a:t>c</a:t>
            </a:r>
            <a:r>
              <a:rPr lang="en-US" sz="2400" dirty="0"/>
              <a:t>[</a:t>
            </a:r>
            <a:r>
              <a:rPr lang="en-US" sz="2400" i="1" dirty="0" err="1">
                <a:latin typeface="Times" charset="0"/>
              </a:rPr>
              <a:t>i</a:t>
            </a:r>
            <a:r>
              <a:rPr lang="en-US" sz="2400" dirty="0"/>
              <a:t>] = </a:t>
            </a:r>
            <a:r>
              <a:rPr lang="en-US" sz="2400" i="1" dirty="0">
                <a:latin typeface="Times"/>
                <a:cs typeface="Times"/>
              </a:rPr>
              <a:t>h</a:t>
            </a:r>
            <a:r>
              <a:rPr lang="en-US" sz="2400" dirty="0"/>
              <a:t>[</a:t>
            </a:r>
            <a:r>
              <a:rPr lang="en-US" sz="2400" i="1" dirty="0" err="1">
                <a:latin typeface="Times" charset="0"/>
              </a:rPr>
              <a:t>i</a:t>
            </a:r>
            <a:r>
              <a:rPr lang="en-US" sz="2400" dirty="0"/>
              <a:t>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9DDB9F-CC8C-E84F-B063-9239D40A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6" grpId="0"/>
      <p:bldP spid="58983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z="4000"/>
              <a:t>Conservation Sequence Example</a:t>
            </a:r>
          </a:p>
        </p:txBody>
      </p:sp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2720975" y="1295400"/>
            <a:ext cx="5534025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ATTTAGCCTACTGAAATGGACCGCTTCAGCATGGTATCC</a:t>
            </a:r>
          </a:p>
        </p:txBody>
      </p:sp>
      <p:sp>
        <p:nvSpPr>
          <p:cNvPr id="590860" name="Text Box 12"/>
          <p:cNvSpPr txBox="1">
            <a:spLocks noChangeArrowheads="1"/>
          </p:cNvSpPr>
          <p:nvPr/>
        </p:nvSpPr>
        <p:spPr bwMode="auto">
          <a:xfrm>
            <a:off x="2720975" y="3200400"/>
            <a:ext cx="869950" cy="9159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ATTTA</a:t>
            </a:r>
          </a:p>
          <a:p>
            <a:r>
              <a:rPr lang="en-US" b="1">
                <a:solidFill>
                  <a:schemeClr val="tx2"/>
                </a:solidFill>
                <a:latin typeface="Courier New" charset="0"/>
              </a:rPr>
              <a:t>||</a:t>
            </a:r>
            <a:r>
              <a:rPr lang="en-US" b="1">
                <a:solidFill>
                  <a:schemeClr val="tx2"/>
                </a:solidFill>
                <a:latin typeface="Courier New" charset="0"/>
                <a:sym typeface="Wingdings" charset="2"/>
              </a:rPr>
              <a:t>:||</a:t>
            </a:r>
          </a:p>
          <a:p>
            <a:r>
              <a:rPr lang="en-US" b="1">
                <a:solidFill>
                  <a:schemeClr val="tx2"/>
                </a:solidFill>
                <a:latin typeface="Courier New" charset="0"/>
                <a:sym typeface="Wingdings" charset="2"/>
              </a:rPr>
              <a:t>ATCTA</a:t>
            </a:r>
            <a:endParaRPr lang="en-US" b="1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590861" name="Text Box 13"/>
          <p:cNvSpPr txBox="1">
            <a:spLocks noChangeArrowheads="1"/>
          </p:cNvSpPr>
          <p:nvPr/>
        </p:nvSpPr>
        <p:spPr bwMode="auto">
          <a:xfrm>
            <a:off x="4756150" y="1676400"/>
            <a:ext cx="2241550" cy="9159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ATGGACCGCTTCAGC</a:t>
            </a:r>
          </a:p>
          <a:p>
            <a:r>
              <a:rPr lang="en-US" b="1">
                <a:solidFill>
                  <a:srgbClr val="3366FF"/>
                </a:solidFill>
                <a:latin typeface="Courier New" charset="0"/>
                <a:sym typeface="Wingdings" charset="2"/>
              </a:rPr>
              <a:t>|:|:|||||||||:|</a:t>
            </a:r>
          </a:p>
          <a:p>
            <a:r>
              <a:rPr lang="en-US" b="1">
                <a:solidFill>
                  <a:srgbClr val="3366FF"/>
                </a:solidFill>
                <a:latin typeface="Courier New" charset="0"/>
                <a:sym typeface="Wingdings" charset="2"/>
              </a:rPr>
              <a:t>ACGCACCGCTTCATC</a:t>
            </a:r>
            <a:endParaRPr lang="en-US" b="1">
              <a:solidFill>
                <a:srgbClr val="3366FF"/>
              </a:solidFill>
              <a:latin typeface="Courier New" charset="0"/>
            </a:endParaRPr>
          </a:p>
        </p:txBody>
      </p:sp>
      <p:sp>
        <p:nvSpPr>
          <p:cNvPr id="590862" name="Text Box 14"/>
          <p:cNvSpPr txBox="1">
            <a:spLocks noChangeArrowheads="1"/>
          </p:cNvSpPr>
          <p:nvPr/>
        </p:nvSpPr>
        <p:spPr bwMode="auto">
          <a:xfrm>
            <a:off x="6384925" y="2543175"/>
            <a:ext cx="1830388" cy="11906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AGCATGGTATCC</a:t>
            </a:r>
          </a:p>
          <a:p>
            <a:r>
              <a:rPr lang="en-US" b="1">
                <a:solidFill>
                  <a:srgbClr val="FF6600"/>
                </a:solidFill>
                <a:latin typeface="Courier New" charset="0"/>
                <a:sym typeface="Wingdings" charset="2"/>
              </a:rPr>
              <a:t>||:|:|||::||</a:t>
            </a:r>
          </a:p>
          <a:p>
            <a:r>
              <a:rPr lang="en-US" b="1">
                <a:solidFill>
                  <a:srgbClr val="FF6600"/>
                </a:solidFill>
                <a:latin typeface="Courier New" charset="0"/>
                <a:sym typeface="Wingdings" charset="2"/>
              </a:rPr>
              <a:t>AGAAGGGTCACC</a:t>
            </a:r>
          </a:p>
          <a:p>
            <a:endParaRPr lang="en-US" b="1">
              <a:solidFill>
                <a:srgbClr val="FF6600"/>
              </a:solidFill>
              <a:latin typeface="Courier New" charset="0"/>
            </a:endParaRPr>
          </a:p>
        </p:txBody>
      </p:sp>
      <p:sp>
        <p:nvSpPr>
          <p:cNvPr id="590863" name="Text Box 15"/>
          <p:cNvSpPr txBox="1">
            <a:spLocks noChangeArrowheads="1"/>
          </p:cNvSpPr>
          <p:nvPr/>
        </p:nvSpPr>
        <p:spPr bwMode="auto">
          <a:xfrm>
            <a:off x="2698750" y="5149850"/>
            <a:ext cx="5534025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ourier New" charset="0"/>
              </a:rPr>
              <a:t>ATTTAGCCTACTGAAATGGACCGCTTCAGCATGGTATCC</a:t>
            </a:r>
          </a:p>
          <a:p>
            <a:r>
              <a:rPr lang="en-US" b="1">
                <a:solidFill>
                  <a:schemeClr val="tx2"/>
                </a:solidFill>
                <a:latin typeface="Courier New" charset="0"/>
              </a:rPr>
              <a:t>||</a:t>
            </a:r>
            <a:r>
              <a:rPr lang="en-US" b="1">
                <a:solidFill>
                  <a:schemeClr val="tx2"/>
                </a:solidFill>
                <a:latin typeface="Courier New" charset="0"/>
                <a:sym typeface="Wingdings" charset="2"/>
              </a:rPr>
              <a:t>:||</a:t>
            </a:r>
            <a:r>
              <a:rPr lang="en-US" b="1">
                <a:solidFill>
                  <a:srgbClr val="006600"/>
                </a:solidFill>
                <a:latin typeface="Courier New" charset="0"/>
                <a:sym typeface="Wingdings" charset="2"/>
              </a:rPr>
              <a:t>..........</a:t>
            </a:r>
            <a:r>
              <a:rPr lang="en-US" b="1">
                <a:solidFill>
                  <a:srgbClr val="0066FF"/>
                </a:solidFill>
                <a:latin typeface="Courier New" charset="0"/>
                <a:sym typeface="Wingdings" charset="2"/>
              </a:rPr>
              <a:t>|:|:|||||||||:|</a:t>
            </a:r>
            <a:r>
              <a:rPr lang="en-US" b="1">
                <a:solidFill>
                  <a:srgbClr val="FF6600"/>
                </a:solidFill>
                <a:latin typeface="Courier New" charset="0"/>
                <a:sym typeface="Wingdings" charset="2"/>
              </a:rPr>
              <a:t>|:|||::||</a:t>
            </a:r>
            <a:endParaRPr lang="en-US" b="1">
              <a:solidFill>
                <a:srgbClr val="FF6600"/>
              </a:solidFill>
              <a:latin typeface="Courier New" charset="0"/>
            </a:endParaRPr>
          </a:p>
        </p:txBody>
      </p:sp>
      <p:sp>
        <p:nvSpPr>
          <p:cNvPr id="590865" name="AutoShape 17"/>
          <p:cNvSpPr>
            <a:spLocks noChangeArrowheads="1"/>
          </p:cNvSpPr>
          <p:nvPr/>
        </p:nvSpPr>
        <p:spPr bwMode="auto">
          <a:xfrm>
            <a:off x="5006975" y="42672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866" name="AutoShape 18"/>
          <p:cNvSpPr>
            <a:spLocks/>
          </p:cNvSpPr>
          <p:nvPr/>
        </p:nvSpPr>
        <p:spPr bwMode="auto">
          <a:xfrm>
            <a:off x="2209800" y="1828800"/>
            <a:ext cx="304800" cy="2209800"/>
          </a:xfrm>
          <a:prstGeom prst="leftBrace">
            <a:avLst>
              <a:gd name="adj1" fmla="val 604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867" name="Text Box 19"/>
          <p:cNvSpPr txBox="1">
            <a:spLocks noChangeArrowheads="1"/>
          </p:cNvSpPr>
          <p:nvPr/>
        </p:nvSpPr>
        <p:spPr bwMode="auto">
          <a:xfrm>
            <a:off x="304800" y="1187450"/>
            <a:ext cx="1524000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given</a:t>
            </a:r>
          </a:p>
          <a:p>
            <a:r>
              <a:rPr lang="en-US"/>
              <a:t>sequence</a:t>
            </a:r>
          </a:p>
        </p:txBody>
      </p:sp>
      <p:sp>
        <p:nvSpPr>
          <p:cNvPr id="590868" name="Text Box 20"/>
          <p:cNvSpPr txBox="1">
            <a:spLocks noChangeArrowheads="1"/>
          </p:cNvSpPr>
          <p:nvPr/>
        </p:nvSpPr>
        <p:spPr bwMode="auto">
          <a:xfrm>
            <a:off x="304800" y="2314575"/>
            <a:ext cx="1905000" cy="11906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significant BLAST matches</a:t>
            </a:r>
          </a:p>
          <a:p>
            <a:r>
              <a:rPr lang="en-US"/>
              <a:t>ordered from</a:t>
            </a:r>
          </a:p>
          <a:p>
            <a:r>
              <a:rPr lang="en-US"/>
              <a:t>best to worst</a:t>
            </a:r>
          </a:p>
        </p:txBody>
      </p:sp>
      <p:sp>
        <p:nvSpPr>
          <p:cNvPr id="590869" name="Text Box 21"/>
          <p:cNvSpPr txBox="1">
            <a:spLocks noChangeArrowheads="1"/>
          </p:cNvSpPr>
          <p:nvPr/>
        </p:nvSpPr>
        <p:spPr bwMode="auto">
          <a:xfrm>
            <a:off x="304800" y="4875213"/>
            <a:ext cx="2057400" cy="9159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resulting conservation sequence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36E8A-2FF8-5042-9C22-DADA675E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34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/>
          <a:lstStyle/>
          <a:p>
            <a:r>
              <a:rPr lang="en-US" sz="4000"/>
              <a:t>Modeling Sequences in TWINSCAN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114800"/>
          </a:xfrm>
        </p:spPr>
        <p:txBody>
          <a:bodyPr/>
          <a:lstStyle/>
          <a:p>
            <a:r>
              <a:rPr lang="en-US" sz="2400" dirty="0"/>
              <a:t>each state “emits” two sequences</a:t>
            </a:r>
          </a:p>
          <a:p>
            <a:pPr lvl="1"/>
            <a:r>
              <a:rPr lang="en-US" sz="2400" dirty="0"/>
              <a:t>the given DNA sequence, </a:t>
            </a:r>
            <a:r>
              <a:rPr lang="en-US" i="1" dirty="0">
                <a:latin typeface="Times" charset="0"/>
              </a:rPr>
              <a:t>x</a:t>
            </a:r>
            <a:endParaRPr lang="en-US" i="1" dirty="0"/>
          </a:p>
          <a:p>
            <a:pPr lvl="1"/>
            <a:r>
              <a:rPr lang="en-US" sz="2400" dirty="0"/>
              <a:t>the conservation sequence, </a:t>
            </a:r>
            <a:r>
              <a:rPr lang="en-US" i="1" dirty="0">
                <a:latin typeface="Times" charset="0"/>
              </a:rPr>
              <a:t>c</a:t>
            </a:r>
            <a:endParaRPr lang="en-US" i="1" dirty="0"/>
          </a:p>
          <a:p>
            <a:r>
              <a:rPr lang="en-US" sz="2400" dirty="0"/>
              <a:t>it treats them as conditionally independent given the state </a:t>
            </a:r>
          </a:p>
        </p:txBody>
      </p:sp>
      <p:graphicFrame>
        <p:nvGraphicFramePr>
          <p:cNvPr id="619524" name="Object 4"/>
          <p:cNvGraphicFramePr>
            <a:graphicFrameLocks noChangeAspect="1"/>
          </p:cNvGraphicFramePr>
          <p:nvPr/>
        </p:nvGraphicFramePr>
        <p:xfrm>
          <a:off x="990600" y="3106738"/>
          <a:ext cx="71453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" name="Equation" r:id="rId4" imgW="2959497" imgH="228997" progId="Equation.3">
                  <p:embed/>
                </p:oleObj>
              </mc:Choice>
              <mc:Fallback>
                <p:oleObj name="Equation" r:id="rId4" imgW="2959497" imgH="228997" progId="Equation.3">
                  <p:embed/>
                  <p:pic>
                    <p:nvPicPr>
                      <p:cNvPr id="619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06738"/>
                        <a:ext cx="7145338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25" name="Text Box 5"/>
          <p:cNvSpPr txBox="1">
            <a:spLocks noChangeArrowheads="1"/>
          </p:cNvSpPr>
          <p:nvPr/>
        </p:nvSpPr>
        <p:spPr bwMode="auto">
          <a:xfrm>
            <a:off x="1752600" y="5562600"/>
            <a:ext cx="5534025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ATTTAGCCTACTGAAATGGACCGCTTCAGCATGGTATCC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charset="0"/>
              </a:rPr>
              <a:t>||</a:t>
            </a:r>
            <a:r>
              <a:rPr lang="en-US" b="1" dirty="0">
                <a:solidFill>
                  <a:schemeClr val="tx2"/>
                </a:solidFill>
                <a:latin typeface="Courier New" charset="0"/>
                <a:sym typeface="Wingdings" charset="2"/>
              </a:rPr>
              <a:t>:||</a:t>
            </a:r>
            <a:r>
              <a:rPr lang="en-US" b="1" dirty="0">
                <a:solidFill>
                  <a:srgbClr val="006600"/>
                </a:solidFill>
                <a:latin typeface="Courier New" charset="0"/>
                <a:sym typeface="Wingdings" charset="2"/>
              </a:rPr>
              <a:t>..........</a:t>
            </a:r>
            <a:r>
              <a:rPr lang="en-US" b="1" dirty="0">
                <a:solidFill>
                  <a:srgbClr val="0066FF"/>
                </a:solidFill>
                <a:latin typeface="Courier New" charset="0"/>
                <a:sym typeface="Wingdings" charset="2"/>
              </a:rPr>
              <a:t>|:|:|||||||||:|</a:t>
            </a:r>
            <a:r>
              <a:rPr lang="en-US" b="1" dirty="0">
                <a:solidFill>
                  <a:srgbClr val="FF6600"/>
                </a:solidFill>
                <a:latin typeface="Courier New" charset="0"/>
                <a:sym typeface="Wingdings" charset="2"/>
              </a:rPr>
              <a:t>|:|||::||</a:t>
            </a:r>
            <a:endParaRPr lang="en-US" b="1" dirty="0">
              <a:solidFill>
                <a:srgbClr val="FF6600"/>
              </a:solidFill>
              <a:latin typeface="Courier New" charset="0"/>
            </a:endParaRPr>
          </a:p>
        </p:txBody>
      </p:sp>
      <p:grpSp>
        <p:nvGrpSpPr>
          <p:cNvPr id="619526" name="Group 6"/>
          <p:cNvGrpSpPr>
            <a:grpSpLocks/>
          </p:cNvGrpSpPr>
          <p:nvPr/>
        </p:nvGrpSpPr>
        <p:grpSpPr bwMode="auto">
          <a:xfrm>
            <a:off x="4159250" y="3962400"/>
            <a:ext cx="693738" cy="693738"/>
            <a:chOff x="2251" y="2688"/>
            <a:chExt cx="437" cy="437"/>
          </a:xfrm>
        </p:grpSpPr>
        <p:sp>
          <p:nvSpPr>
            <p:cNvPr id="619527" name="Oval 7"/>
            <p:cNvSpPr>
              <a:spLocks noChangeArrowheads="1"/>
            </p:cNvSpPr>
            <p:nvPr/>
          </p:nvSpPr>
          <p:spPr bwMode="auto">
            <a:xfrm>
              <a:off x="2251" y="2688"/>
              <a:ext cx="437" cy="43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528" name="Text Box 8"/>
            <p:cNvSpPr txBox="1">
              <a:spLocks noChangeArrowheads="1"/>
            </p:cNvSpPr>
            <p:nvPr/>
          </p:nvSpPr>
          <p:spPr bwMode="auto">
            <a:xfrm>
              <a:off x="2352" y="2733"/>
              <a:ext cx="265" cy="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 err="1">
                  <a:latin typeface="Times"/>
                  <a:cs typeface="Times"/>
                </a:rPr>
                <a:t>q</a:t>
              </a:r>
              <a:endParaRPr lang="en-US" sz="2400" i="1" dirty="0">
                <a:latin typeface="Times"/>
                <a:cs typeface="Times"/>
              </a:endParaRPr>
            </a:p>
          </p:txBody>
        </p:sp>
      </p:grpSp>
      <p:sp>
        <p:nvSpPr>
          <p:cNvPr id="619530" name="AutoShape 10"/>
          <p:cNvSpPr>
            <a:spLocks/>
          </p:cNvSpPr>
          <p:nvPr/>
        </p:nvSpPr>
        <p:spPr bwMode="auto">
          <a:xfrm rot="16200000" flipV="1">
            <a:off x="4419600" y="3657600"/>
            <a:ext cx="152400" cy="5334000"/>
          </a:xfrm>
          <a:prstGeom prst="leftBrace">
            <a:avLst>
              <a:gd name="adj1" fmla="val 291667"/>
              <a:gd name="adj2" fmla="val 50236"/>
            </a:avLst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19531" name="Object 11"/>
          <p:cNvGraphicFramePr>
            <a:graphicFrameLocks noChangeAspect="1"/>
          </p:cNvGraphicFramePr>
          <p:nvPr/>
        </p:nvGraphicFramePr>
        <p:xfrm>
          <a:off x="1295400" y="5791200"/>
          <a:ext cx="3365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8" name="Equation" r:id="rId6" imgW="140097" imgH="228997" progId="Equation.3">
                  <p:embed/>
                </p:oleObj>
              </mc:Choice>
              <mc:Fallback>
                <p:oleObj name="Equation" r:id="rId6" imgW="140097" imgH="228997" progId="Equation.3">
                  <p:embed/>
                  <p:pic>
                    <p:nvPicPr>
                      <p:cNvPr id="6195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91200"/>
                        <a:ext cx="33655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32" name="Object 12"/>
          <p:cNvGraphicFramePr>
            <a:graphicFrameLocks noChangeAspect="1"/>
          </p:cNvGraphicFramePr>
          <p:nvPr/>
        </p:nvGraphicFramePr>
        <p:xfrm>
          <a:off x="1295400" y="5410200"/>
          <a:ext cx="366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9" name="Equation" r:id="rId8" imgW="152731" imgH="228898" progId="Equation.3">
                  <p:embed/>
                </p:oleObj>
              </mc:Choice>
              <mc:Fallback>
                <p:oleObj name="Equation" r:id="rId8" imgW="152731" imgH="228898" progId="Equation.3">
                  <p:embed/>
                  <p:pic>
                    <p:nvPicPr>
                      <p:cNvPr id="6195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0200"/>
                        <a:ext cx="366713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33" name="Line 13"/>
          <p:cNvSpPr>
            <a:spLocks noChangeShapeType="1"/>
          </p:cNvSpPr>
          <p:nvPr/>
        </p:nvSpPr>
        <p:spPr bwMode="auto">
          <a:xfrm flipH="1">
            <a:off x="1905000" y="4648200"/>
            <a:ext cx="2590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4" name="Line 14"/>
          <p:cNvSpPr>
            <a:spLocks noChangeShapeType="1"/>
          </p:cNvSpPr>
          <p:nvPr/>
        </p:nvSpPr>
        <p:spPr bwMode="auto">
          <a:xfrm>
            <a:off x="4495800" y="4648200"/>
            <a:ext cx="2667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4311650" y="6367463"/>
          <a:ext cx="336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0" name="Equation" r:id="rId10" imgW="139700" imgH="177800" progId="Equation.3">
                  <p:embed/>
                </p:oleObj>
              </mc:Choice>
              <mc:Fallback>
                <p:oleObj name="Equation" r:id="rId10" imgW="139700" imgH="177800" progId="Equation.3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6367463"/>
                        <a:ext cx="336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25AC57-01D3-7E41-A942-9382D6B7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1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762000"/>
          </a:xfrm>
        </p:spPr>
        <p:txBody>
          <a:bodyPr/>
          <a:lstStyle/>
          <a:p>
            <a:r>
              <a:rPr lang="en-US" sz="4000"/>
              <a:t>Modeling Sequences in TWINSCAN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conservation sequence is treated just as a string over a   3-character alphabet (</a:t>
            </a:r>
            <a:r>
              <a:rPr lang="en-US" sz="2400" b="1" dirty="0">
                <a:solidFill>
                  <a:schemeClr val="tx2"/>
                </a:solidFill>
                <a:latin typeface="Courier New" charset="0"/>
              </a:rPr>
              <a:t>|</a:t>
            </a:r>
            <a:r>
              <a:rPr lang="en-US" sz="2400" dirty="0"/>
              <a:t> , </a:t>
            </a:r>
            <a:r>
              <a:rPr lang="en-US" sz="2400" b="1" dirty="0">
                <a:solidFill>
                  <a:schemeClr val="tx2"/>
                </a:solidFill>
                <a:latin typeface="Courier New" charset="0"/>
              </a:rPr>
              <a:t>:</a:t>
            </a:r>
            <a:r>
              <a:rPr lang="en-US" sz="2400" dirty="0"/>
              <a:t> , </a:t>
            </a:r>
            <a:r>
              <a:rPr lang="en-US" sz="2400" b="1" dirty="0">
                <a:solidFill>
                  <a:schemeClr val="tx2"/>
                </a:solidFill>
                <a:latin typeface="Courier New" charset="0"/>
              </a:rPr>
              <a:t>.</a:t>
            </a:r>
            <a:r>
              <a:rPr lang="en-US" sz="2400" dirty="0"/>
              <a:t>)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conservation sequence emissions modeled by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inhomogeneous 2</a:t>
            </a:r>
            <a:r>
              <a:rPr lang="en-US" sz="2400" baseline="30000" dirty="0"/>
              <a:t>nd</a:t>
            </a:r>
            <a:r>
              <a:rPr lang="en-US" sz="2400" dirty="0"/>
              <a:t>-order chains for splice sites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homogeneous 5</a:t>
            </a:r>
            <a:r>
              <a:rPr lang="en-US" sz="2400" baseline="30000" dirty="0"/>
              <a:t>th</a:t>
            </a:r>
            <a:r>
              <a:rPr lang="en-US" sz="2400" dirty="0"/>
              <a:t>-order Markov chains for other states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like GENSCAN, based on hidden semi-Markov models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algorithms for learning, inference same as GENSCAN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39305F-9657-2F40-842F-8A598CD5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80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762000"/>
          </a:xfrm>
        </p:spPr>
        <p:txBody>
          <a:bodyPr/>
          <a:lstStyle/>
          <a:p>
            <a:r>
              <a:rPr lang="en-US" sz="4000"/>
              <a:t>TWINSCAN vs. GENSCAN</a:t>
            </a:r>
          </a:p>
        </p:txBody>
      </p:sp>
      <p:pic>
        <p:nvPicPr>
          <p:cNvPr id="591875" name="Picture 3" descr="Twinscan-prediction"/>
          <p:cNvPicPr>
            <a:picLocks noChangeAspect="1" noChangeArrowheads="1"/>
          </p:cNvPicPr>
          <p:nvPr/>
        </p:nvPicPr>
        <p:blipFill>
          <a:blip r:embed="rId3"/>
          <a:srcRect t="1764"/>
          <a:stretch>
            <a:fillRect/>
          </a:stretch>
        </p:blipFill>
        <p:spPr bwMode="auto">
          <a:xfrm>
            <a:off x="76200" y="1981200"/>
            <a:ext cx="8915400" cy="3448050"/>
          </a:xfrm>
          <a:prstGeom prst="rect">
            <a:avLst/>
          </a:prstGeom>
          <a:noFill/>
        </p:spPr>
      </p:pic>
      <p:grpSp>
        <p:nvGrpSpPr>
          <p:cNvPr id="591876" name="Group 4"/>
          <p:cNvGrpSpPr>
            <a:grpSpLocks/>
          </p:cNvGrpSpPr>
          <p:nvPr/>
        </p:nvGrpSpPr>
        <p:grpSpPr bwMode="auto">
          <a:xfrm>
            <a:off x="5714999" y="758824"/>
            <a:ext cx="3200401" cy="1222375"/>
            <a:chOff x="816" y="574"/>
            <a:chExt cx="2016" cy="770"/>
          </a:xfrm>
        </p:grpSpPr>
        <p:grpSp>
          <p:nvGrpSpPr>
            <p:cNvPr id="591877" name="Group 5"/>
            <p:cNvGrpSpPr>
              <a:grpSpLocks/>
            </p:cNvGrpSpPr>
            <p:nvPr/>
          </p:nvGrpSpPr>
          <p:grpSpPr bwMode="auto">
            <a:xfrm>
              <a:off x="912" y="574"/>
              <a:ext cx="1749" cy="768"/>
              <a:chOff x="912" y="574"/>
              <a:chExt cx="1749" cy="768"/>
            </a:xfrm>
          </p:grpSpPr>
          <p:sp>
            <p:nvSpPr>
              <p:cNvPr id="591878" name="Rectangle 6"/>
              <p:cNvSpPr>
                <a:spLocks noChangeArrowheads="1"/>
              </p:cNvSpPr>
              <p:nvPr/>
            </p:nvSpPr>
            <p:spPr bwMode="auto">
              <a:xfrm>
                <a:off x="912" y="6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879" name="Text Box 7"/>
              <p:cNvSpPr txBox="1">
                <a:spLocks noChangeArrowheads="1"/>
              </p:cNvSpPr>
              <p:nvPr/>
            </p:nvSpPr>
            <p:spPr bwMode="auto">
              <a:xfrm>
                <a:off x="1056" y="574"/>
                <a:ext cx="1285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mouse alignments</a:t>
                </a:r>
              </a:p>
            </p:txBody>
          </p:sp>
          <p:sp>
            <p:nvSpPr>
              <p:cNvPr id="591880" name="Rectangle 8"/>
              <p:cNvSpPr>
                <a:spLocks noChangeArrowheads="1"/>
              </p:cNvSpPr>
              <p:nvPr/>
            </p:nvSpPr>
            <p:spPr bwMode="auto">
              <a:xfrm>
                <a:off x="912" y="84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881" name="Text Box 9"/>
              <p:cNvSpPr txBox="1">
                <a:spLocks noChangeArrowheads="1"/>
              </p:cNvSpPr>
              <p:nvPr/>
            </p:nvSpPr>
            <p:spPr bwMode="auto">
              <a:xfrm>
                <a:off x="1056" y="753"/>
                <a:ext cx="1605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err="1"/>
                  <a:t>RefSeq</a:t>
                </a:r>
                <a:r>
                  <a:rPr lang="en-US" dirty="0"/>
                  <a:t> (gold standard)</a:t>
                </a:r>
              </a:p>
            </p:txBody>
          </p:sp>
          <p:sp>
            <p:nvSpPr>
              <p:cNvPr id="591882" name="Rectangle 10"/>
              <p:cNvSpPr>
                <a:spLocks noChangeArrowheads="1"/>
              </p:cNvSpPr>
              <p:nvPr/>
            </p:nvSpPr>
            <p:spPr bwMode="auto">
              <a:xfrm>
                <a:off x="912" y="1024"/>
                <a:ext cx="96" cy="96"/>
              </a:xfrm>
              <a:prstGeom prst="rect">
                <a:avLst/>
              </a:prstGeom>
              <a:solidFill>
                <a:srgbClr val="CCFF33"/>
              </a:solidFill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883" name="Text Box 11"/>
              <p:cNvSpPr txBox="1">
                <a:spLocks noChangeArrowheads="1"/>
              </p:cNvSpPr>
              <p:nvPr/>
            </p:nvSpPr>
            <p:spPr bwMode="auto">
              <a:xfrm>
                <a:off x="1056" y="932"/>
                <a:ext cx="1493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GENSCAN prediction</a:t>
                </a:r>
              </a:p>
            </p:txBody>
          </p:sp>
          <p:sp>
            <p:nvSpPr>
              <p:cNvPr id="591884" name="Rectangle 12"/>
              <p:cNvSpPr>
                <a:spLocks noChangeArrowheads="1"/>
              </p:cNvSpPr>
              <p:nvPr/>
            </p:nvSpPr>
            <p:spPr bwMode="auto">
              <a:xfrm>
                <a:off x="912" y="120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885" name="Text Box 13"/>
              <p:cNvSpPr txBox="1">
                <a:spLocks noChangeArrowheads="1"/>
              </p:cNvSpPr>
              <p:nvPr/>
            </p:nvSpPr>
            <p:spPr bwMode="auto">
              <a:xfrm>
                <a:off x="1056" y="1111"/>
                <a:ext cx="1548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TWINSCAN prediction</a:t>
                </a:r>
              </a:p>
            </p:txBody>
          </p:sp>
        </p:grpSp>
        <p:sp>
          <p:nvSpPr>
            <p:cNvPr id="591886" name="Rectangle 14"/>
            <p:cNvSpPr>
              <a:spLocks noChangeArrowheads="1"/>
            </p:cNvSpPr>
            <p:nvPr/>
          </p:nvSpPr>
          <p:spPr bwMode="auto">
            <a:xfrm>
              <a:off x="816" y="594"/>
              <a:ext cx="2016" cy="7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1887" name="Text Box 15"/>
          <p:cNvSpPr txBox="1">
            <a:spLocks noChangeArrowheads="1"/>
          </p:cNvSpPr>
          <p:nvPr/>
        </p:nvSpPr>
        <p:spPr bwMode="auto">
          <a:xfrm>
            <a:off x="212725" y="5424488"/>
            <a:ext cx="3597275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591888" name="Group 16"/>
          <p:cNvGrpSpPr>
            <a:grpSpLocks/>
          </p:cNvGrpSpPr>
          <p:nvPr/>
        </p:nvGrpSpPr>
        <p:grpSpPr bwMode="auto">
          <a:xfrm>
            <a:off x="152400" y="4724401"/>
            <a:ext cx="3810000" cy="1928813"/>
            <a:chOff x="96" y="2976"/>
            <a:chExt cx="2400" cy="1215"/>
          </a:xfrm>
        </p:grpSpPr>
        <p:sp>
          <p:nvSpPr>
            <p:cNvPr id="591889" name="Text Box 17"/>
            <p:cNvSpPr txBox="1">
              <a:spLocks noChangeArrowheads="1"/>
            </p:cNvSpPr>
            <p:nvPr/>
          </p:nvSpPr>
          <p:spPr bwMode="auto">
            <a:xfrm>
              <a:off x="96" y="3551"/>
              <a:ext cx="2400" cy="6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TWINSCAN correctly omits this exon prediction because conserved region ends within it</a:t>
              </a:r>
            </a:p>
          </p:txBody>
        </p:sp>
        <p:sp>
          <p:nvSpPr>
            <p:cNvPr id="591890" name="Line 18"/>
            <p:cNvSpPr>
              <a:spLocks noChangeShapeType="1"/>
            </p:cNvSpPr>
            <p:nvPr/>
          </p:nvSpPr>
          <p:spPr bwMode="auto">
            <a:xfrm flipV="1">
              <a:off x="912" y="2976"/>
              <a:ext cx="336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1891" name="Group 19"/>
          <p:cNvGrpSpPr>
            <a:grpSpLocks/>
          </p:cNvGrpSpPr>
          <p:nvPr/>
        </p:nvGrpSpPr>
        <p:grpSpPr bwMode="auto">
          <a:xfrm>
            <a:off x="4327525" y="4876800"/>
            <a:ext cx="4587875" cy="1676400"/>
            <a:chOff x="2726" y="3072"/>
            <a:chExt cx="2890" cy="1056"/>
          </a:xfrm>
        </p:grpSpPr>
        <p:sp>
          <p:nvSpPr>
            <p:cNvPr id="591892" name="Text Box 20"/>
            <p:cNvSpPr txBox="1">
              <a:spLocks noChangeArrowheads="1"/>
            </p:cNvSpPr>
            <p:nvPr/>
          </p:nvSpPr>
          <p:spPr bwMode="auto">
            <a:xfrm>
              <a:off x="2726" y="3551"/>
              <a:ext cx="2890" cy="5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TWINSCAN correctly predicts both splice sites because they are within the aligned regions</a:t>
              </a:r>
            </a:p>
          </p:txBody>
        </p:sp>
        <p:sp>
          <p:nvSpPr>
            <p:cNvPr id="591893" name="Line 21"/>
            <p:cNvSpPr>
              <a:spLocks noChangeShapeType="1"/>
            </p:cNvSpPr>
            <p:nvPr/>
          </p:nvSpPr>
          <p:spPr bwMode="auto">
            <a:xfrm flipV="1">
              <a:off x="3312" y="307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4" name="Line 22"/>
            <p:cNvSpPr>
              <a:spLocks noChangeShapeType="1"/>
            </p:cNvSpPr>
            <p:nvPr/>
          </p:nvSpPr>
          <p:spPr bwMode="auto">
            <a:xfrm flipV="1">
              <a:off x="4848" y="307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1895" name="Group 23"/>
          <p:cNvGrpSpPr>
            <a:grpSpLocks/>
          </p:cNvGrpSpPr>
          <p:nvPr/>
        </p:nvGrpSpPr>
        <p:grpSpPr bwMode="auto">
          <a:xfrm>
            <a:off x="381000" y="990600"/>
            <a:ext cx="5181600" cy="2057400"/>
            <a:chOff x="240" y="624"/>
            <a:chExt cx="3264" cy="1296"/>
          </a:xfrm>
        </p:grpSpPr>
        <p:sp>
          <p:nvSpPr>
            <p:cNvPr id="591896" name="Text Box 24"/>
            <p:cNvSpPr txBox="1">
              <a:spLocks noChangeArrowheads="1"/>
            </p:cNvSpPr>
            <p:nvPr/>
          </p:nvSpPr>
          <p:spPr bwMode="auto">
            <a:xfrm>
              <a:off x="1104" y="624"/>
              <a:ext cx="1584" cy="7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conservation is neither necessary nor sufficient to predict an exon</a:t>
              </a:r>
            </a:p>
          </p:txBody>
        </p:sp>
        <p:sp>
          <p:nvSpPr>
            <p:cNvPr id="591897" name="Line 25"/>
            <p:cNvSpPr>
              <a:spLocks noChangeShapeType="1"/>
            </p:cNvSpPr>
            <p:nvPr/>
          </p:nvSpPr>
          <p:spPr bwMode="auto">
            <a:xfrm flipH="1">
              <a:off x="240" y="960"/>
              <a:ext cx="864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898" name="Line 26"/>
            <p:cNvSpPr>
              <a:spLocks noChangeShapeType="1"/>
            </p:cNvSpPr>
            <p:nvPr/>
          </p:nvSpPr>
          <p:spPr bwMode="auto">
            <a:xfrm>
              <a:off x="2544" y="960"/>
              <a:ext cx="96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B5F975-25BB-0A48-83A1-C8A4D3B9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3600"/>
              <a:t>GENSCAN vs. TWINSCAN: </a:t>
            </a:r>
            <a:br>
              <a:rPr lang="en-US" sz="3600"/>
            </a:br>
            <a:r>
              <a:rPr lang="en-US" sz="3600"/>
              <a:t>Empirical Comparison</a:t>
            </a:r>
          </a:p>
        </p:txBody>
      </p:sp>
      <p:pic>
        <p:nvPicPr>
          <p:cNvPr id="585731" name="Picture 3" descr="Twinscan-Gensc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00200"/>
            <a:ext cx="5715000" cy="3376613"/>
          </a:xfrm>
          <a:prstGeom prst="rect">
            <a:avLst/>
          </a:prstGeom>
          <a:noFill/>
        </p:spPr>
      </p:pic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304800" y="6275388"/>
            <a:ext cx="3563938" cy="274637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Figure from Flicek et al., </a:t>
            </a:r>
            <a:r>
              <a:rPr lang="en-US" sz="1200" i="1">
                <a:solidFill>
                  <a:schemeClr val="tx2"/>
                </a:solidFill>
              </a:rPr>
              <a:t>Genome Research</a:t>
            </a:r>
            <a:r>
              <a:rPr lang="en-US" sz="1200">
                <a:solidFill>
                  <a:schemeClr val="tx2"/>
                </a:solidFill>
              </a:rPr>
              <a:t>, 2003</a:t>
            </a:r>
          </a:p>
        </p:txBody>
      </p:sp>
      <p:sp>
        <p:nvSpPr>
          <p:cNvPr id="585733" name="AutoShape 5"/>
          <p:cNvSpPr>
            <a:spLocks/>
          </p:cNvSpPr>
          <p:nvPr/>
        </p:nvSpPr>
        <p:spPr bwMode="auto">
          <a:xfrm rot="-5400000">
            <a:off x="1485900" y="43053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85735" name="Object 7"/>
          <p:cNvGraphicFramePr>
            <a:graphicFrameLocks noChangeAspect="1"/>
          </p:cNvGraphicFramePr>
          <p:nvPr/>
        </p:nvGraphicFramePr>
        <p:xfrm>
          <a:off x="5900738" y="1731963"/>
          <a:ext cx="3167062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1" name="Equation" r:id="rId5" imgW="1765697" imgH="394097" progId="Equation.3">
                  <p:embed/>
                </p:oleObj>
              </mc:Choice>
              <mc:Fallback>
                <p:oleObj name="Equation" r:id="rId5" imgW="1765697" imgH="394097" progId="Equation.3">
                  <p:embed/>
                  <p:pic>
                    <p:nvPicPr>
                      <p:cNvPr id="5857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8" y="1731963"/>
                        <a:ext cx="3167062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736" name="Object 8"/>
          <p:cNvGraphicFramePr>
            <a:graphicFrameLocks noChangeAspect="1"/>
          </p:cNvGraphicFramePr>
          <p:nvPr/>
        </p:nvGraphicFramePr>
        <p:xfrm>
          <a:off x="5943600" y="2590800"/>
          <a:ext cx="30480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2" name="Equation" r:id="rId7" imgW="1702197" imgH="394097" progId="Equation.3">
                  <p:embed/>
                </p:oleObj>
              </mc:Choice>
              <mc:Fallback>
                <p:oleObj name="Equation" r:id="rId7" imgW="1702197" imgH="394097" progId="Equation.3">
                  <p:embed/>
                  <p:pic>
                    <p:nvPicPr>
                      <p:cNvPr id="5857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90800"/>
                        <a:ext cx="30480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738" name="Text Box 10"/>
          <p:cNvSpPr txBox="1">
            <a:spLocks noChangeArrowheads="1"/>
          </p:cNvSpPr>
          <p:nvPr/>
        </p:nvSpPr>
        <p:spPr bwMode="auto">
          <a:xfrm>
            <a:off x="6019800" y="3429000"/>
            <a:ext cx="2971800" cy="11906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note: the definition of </a:t>
            </a:r>
            <a:r>
              <a:rPr lang="en-US" i="1"/>
              <a:t>specificity</a:t>
            </a:r>
            <a:r>
              <a:rPr lang="en-US"/>
              <a:t> here is somewhat nonstandard; it’s the same as </a:t>
            </a:r>
            <a:r>
              <a:rPr lang="en-US" i="1"/>
              <a:t>precision</a:t>
            </a:r>
          </a:p>
        </p:txBody>
      </p:sp>
      <p:sp>
        <p:nvSpPr>
          <p:cNvPr id="585741" name="AutoShape 13"/>
          <p:cNvSpPr>
            <a:spLocks/>
          </p:cNvSpPr>
          <p:nvPr/>
        </p:nvSpPr>
        <p:spPr bwMode="auto">
          <a:xfrm rot="-5400000">
            <a:off x="3162300" y="43053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742" name="AutoShape 14"/>
          <p:cNvSpPr>
            <a:spLocks/>
          </p:cNvSpPr>
          <p:nvPr/>
        </p:nvSpPr>
        <p:spPr bwMode="auto">
          <a:xfrm rot="-5400000">
            <a:off x="4838700" y="43053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743" name="Text Box 15"/>
          <p:cNvSpPr txBox="1">
            <a:spLocks noChangeArrowheads="1"/>
          </p:cNvSpPr>
          <p:nvPr/>
        </p:nvSpPr>
        <p:spPr bwMode="auto">
          <a:xfrm>
            <a:off x="863600" y="5292725"/>
            <a:ext cx="1582738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genes exactly</a:t>
            </a:r>
          </a:p>
          <a:p>
            <a:r>
              <a:rPr lang="en-US"/>
              <a:t>correct?</a:t>
            </a:r>
          </a:p>
        </p:txBody>
      </p:sp>
      <p:sp>
        <p:nvSpPr>
          <p:cNvPr id="585744" name="Text Box 16"/>
          <p:cNvSpPr txBox="1">
            <a:spLocks noChangeArrowheads="1"/>
          </p:cNvSpPr>
          <p:nvPr/>
        </p:nvSpPr>
        <p:spPr bwMode="auto">
          <a:xfrm>
            <a:off x="2540000" y="5292725"/>
            <a:ext cx="1568450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exons exactly</a:t>
            </a:r>
          </a:p>
          <a:p>
            <a:r>
              <a:rPr lang="en-US"/>
              <a:t>correct?</a:t>
            </a:r>
          </a:p>
        </p:txBody>
      </p:sp>
      <p:sp>
        <p:nvSpPr>
          <p:cNvPr id="585745" name="Text Box 17"/>
          <p:cNvSpPr txBox="1">
            <a:spLocks noChangeArrowheads="1"/>
          </p:cNvSpPr>
          <p:nvPr/>
        </p:nvSpPr>
        <p:spPr bwMode="auto">
          <a:xfrm>
            <a:off x="4337050" y="5292725"/>
            <a:ext cx="1341438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nucleotides</a:t>
            </a:r>
          </a:p>
          <a:p>
            <a:r>
              <a:rPr lang="en-US"/>
              <a:t>correct?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81778-B6DF-C54C-A7E2-D38D8155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15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r>
              <a:rPr lang="en-US" sz="4000"/>
              <a:t>Accuracy of TWINSCAN as a Function of Sequence Coverage</a:t>
            </a:r>
          </a:p>
        </p:txBody>
      </p:sp>
      <p:pic>
        <p:nvPicPr>
          <p:cNvPr id="582663" name="Picture 7" descr="Twinscan-coverage"/>
          <p:cNvPicPr>
            <a:picLocks noChangeAspect="1" noChangeArrowheads="1"/>
          </p:cNvPicPr>
          <p:nvPr/>
        </p:nvPicPr>
        <p:blipFill>
          <a:blip r:embed="rId3"/>
          <a:srcRect b="4289"/>
          <a:stretch>
            <a:fillRect/>
          </a:stretch>
        </p:blipFill>
        <p:spPr bwMode="auto">
          <a:xfrm>
            <a:off x="1066800" y="1724025"/>
            <a:ext cx="6858000" cy="3867150"/>
          </a:xfrm>
          <a:prstGeom prst="rect">
            <a:avLst/>
          </a:prstGeom>
          <a:noFill/>
        </p:spPr>
      </p:pic>
      <p:sp>
        <p:nvSpPr>
          <p:cNvPr id="582664" name="Text Box 8"/>
          <p:cNvSpPr txBox="1">
            <a:spLocks noChangeArrowheads="1"/>
          </p:cNvSpPr>
          <p:nvPr/>
        </p:nvSpPr>
        <p:spPr bwMode="auto">
          <a:xfrm>
            <a:off x="2057400" y="5835650"/>
            <a:ext cx="2065338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very crude mouse</a:t>
            </a:r>
          </a:p>
          <a:p>
            <a:r>
              <a:rPr lang="en-US"/>
              <a:t>genome sequence</a:t>
            </a:r>
          </a:p>
        </p:txBody>
      </p:sp>
      <p:sp>
        <p:nvSpPr>
          <p:cNvPr id="582665" name="Text Box 9"/>
          <p:cNvSpPr txBox="1">
            <a:spLocks noChangeArrowheads="1"/>
          </p:cNvSpPr>
          <p:nvPr/>
        </p:nvSpPr>
        <p:spPr bwMode="auto">
          <a:xfrm>
            <a:off x="5664200" y="5835650"/>
            <a:ext cx="2065338" cy="641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good mouse</a:t>
            </a:r>
          </a:p>
          <a:p>
            <a:r>
              <a:rPr lang="en-US"/>
              <a:t>genome sequence</a:t>
            </a:r>
          </a:p>
        </p:txBody>
      </p:sp>
      <p:sp>
        <p:nvSpPr>
          <p:cNvPr id="582666" name="Line 10"/>
          <p:cNvSpPr>
            <a:spLocks noChangeShapeType="1"/>
          </p:cNvSpPr>
          <p:nvPr/>
        </p:nvSpPr>
        <p:spPr bwMode="auto">
          <a:xfrm flipV="1">
            <a:off x="2895600" y="53816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667" name="Line 11"/>
          <p:cNvSpPr>
            <a:spLocks noChangeShapeType="1"/>
          </p:cNvSpPr>
          <p:nvPr/>
        </p:nvSpPr>
        <p:spPr bwMode="auto">
          <a:xfrm flipV="1">
            <a:off x="6553200" y="53816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C1002-1DCD-9044-97B3-0ED65D60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3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68580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Splice Signals Example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3616325" y="4602163"/>
            <a:ext cx="156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Figures from Yi Xing</a:t>
            </a:r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609600" y="838200"/>
            <a:ext cx="167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chemeClr val="tx1"/>
                </a:solidFill>
              </a:rPr>
              <a:t>donor</a:t>
            </a:r>
            <a:r>
              <a:rPr lang="en-US" sz="2400" dirty="0">
                <a:solidFill>
                  <a:schemeClr val="tx1"/>
                </a:solidFill>
              </a:rPr>
              <a:t> sites</a:t>
            </a: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4876800" y="838200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>
                <a:solidFill>
                  <a:schemeClr val="tx1"/>
                </a:solidFill>
              </a:rPr>
              <a:t>acceptor</a:t>
            </a:r>
            <a:r>
              <a:rPr lang="en-US" sz="2400">
                <a:solidFill>
                  <a:schemeClr val="tx1"/>
                </a:solidFill>
              </a:rPr>
              <a:t> sites</a:t>
            </a:r>
          </a:p>
        </p:txBody>
      </p:sp>
      <p:pic>
        <p:nvPicPr>
          <p:cNvPr id="29702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/>
          <a:stretch/>
        </p:blipFill>
        <p:spPr bwMode="auto">
          <a:xfrm>
            <a:off x="133975" y="1524000"/>
            <a:ext cx="26441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</p:pic>
      <p:pic>
        <p:nvPicPr>
          <p:cNvPr id="2970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89075"/>
            <a:ext cx="58674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</p:pic>
      <p:grpSp>
        <p:nvGrpSpPr>
          <p:cNvPr id="29704" name="Group 23"/>
          <p:cNvGrpSpPr>
            <a:grpSpLocks/>
          </p:cNvGrpSpPr>
          <p:nvPr/>
        </p:nvGrpSpPr>
        <p:grpSpPr bwMode="auto">
          <a:xfrm>
            <a:off x="10883" y="4648200"/>
            <a:ext cx="1066800" cy="457200"/>
            <a:chOff x="672" y="2496"/>
            <a:chExt cx="624" cy="288"/>
          </a:xfrm>
        </p:grpSpPr>
        <p:sp>
          <p:nvSpPr>
            <p:cNvPr id="29721" name="Text Box 10"/>
            <p:cNvSpPr txBox="1">
              <a:spLocks noChangeArrowheads="1"/>
            </p:cNvSpPr>
            <p:nvPr/>
          </p:nvSpPr>
          <p:spPr bwMode="auto">
            <a:xfrm>
              <a:off x="744" y="2520"/>
              <a:ext cx="4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exon</a:t>
              </a:r>
            </a:p>
          </p:txBody>
        </p:sp>
        <p:grpSp>
          <p:nvGrpSpPr>
            <p:cNvPr id="29722" name="Group 18"/>
            <p:cNvGrpSpPr>
              <a:grpSpLocks/>
            </p:cNvGrpSpPr>
            <p:nvPr/>
          </p:nvGrpSpPr>
          <p:grpSpPr bwMode="auto">
            <a:xfrm>
              <a:off x="672" y="2496"/>
              <a:ext cx="624" cy="288"/>
              <a:chOff x="1776" y="1680"/>
              <a:chExt cx="624" cy="288"/>
            </a:xfrm>
          </p:grpSpPr>
          <p:sp>
            <p:nvSpPr>
              <p:cNvPr id="29723" name="Line 15"/>
              <p:cNvSpPr>
                <a:spLocks noChangeShapeType="1"/>
              </p:cNvSpPr>
              <p:nvPr/>
            </p:nvSpPr>
            <p:spPr bwMode="auto">
              <a:xfrm>
                <a:off x="1776" y="196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4" name="Line 16"/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5" name="Line 1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05" name="Group 24"/>
          <p:cNvGrpSpPr>
            <a:grpSpLocks/>
          </p:cNvGrpSpPr>
          <p:nvPr/>
        </p:nvGrpSpPr>
        <p:grpSpPr bwMode="auto">
          <a:xfrm>
            <a:off x="8001000" y="4648200"/>
            <a:ext cx="990600" cy="457200"/>
            <a:chOff x="3984" y="768"/>
            <a:chExt cx="624" cy="288"/>
          </a:xfrm>
        </p:grpSpPr>
        <p:sp>
          <p:nvSpPr>
            <p:cNvPr id="29716" name="Text Box 9"/>
            <p:cNvSpPr txBox="1">
              <a:spLocks noChangeArrowheads="1"/>
            </p:cNvSpPr>
            <p:nvPr/>
          </p:nvSpPr>
          <p:spPr bwMode="auto">
            <a:xfrm>
              <a:off x="4072" y="792"/>
              <a:ext cx="4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exon</a:t>
              </a:r>
            </a:p>
          </p:txBody>
        </p:sp>
        <p:grpSp>
          <p:nvGrpSpPr>
            <p:cNvPr id="29717" name="Group 19"/>
            <p:cNvGrpSpPr>
              <a:grpSpLocks/>
            </p:cNvGrpSpPr>
            <p:nvPr/>
          </p:nvGrpSpPr>
          <p:grpSpPr bwMode="auto">
            <a:xfrm flipH="1" flipV="1">
              <a:off x="3984" y="768"/>
              <a:ext cx="624" cy="288"/>
              <a:chOff x="1776" y="1680"/>
              <a:chExt cx="624" cy="288"/>
            </a:xfrm>
          </p:grpSpPr>
          <p:sp>
            <p:nvSpPr>
              <p:cNvPr id="29718" name="Line 20"/>
              <p:cNvSpPr>
                <a:spLocks noChangeShapeType="1"/>
              </p:cNvSpPr>
              <p:nvPr/>
            </p:nvSpPr>
            <p:spPr bwMode="auto">
              <a:xfrm>
                <a:off x="1776" y="196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9" name="Line 21"/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0" name="Line 22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6" name="TextBox 21"/>
          <p:cNvSpPr txBox="1">
            <a:spLocks noChangeArrowheads="1"/>
          </p:cNvSpPr>
          <p:nvPr/>
        </p:nvSpPr>
        <p:spPr bwMode="auto">
          <a:xfrm>
            <a:off x="787400" y="4343400"/>
            <a:ext cx="32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29707" name="TextBox 22"/>
          <p:cNvSpPr txBox="1">
            <a:spLocks noChangeArrowheads="1"/>
          </p:cNvSpPr>
          <p:nvPr/>
        </p:nvSpPr>
        <p:spPr bwMode="auto">
          <a:xfrm>
            <a:off x="523875" y="4343400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29708" name="TextBox 23"/>
          <p:cNvSpPr txBox="1">
            <a:spLocks noChangeArrowheads="1"/>
          </p:cNvSpPr>
          <p:nvPr/>
        </p:nvSpPr>
        <p:spPr bwMode="auto">
          <a:xfrm>
            <a:off x="228600" y="4343400"/>
            <a:ext cx="32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9709" name="TextBox 24"/>
          <p:cNvSpPr txBox="1">
            <a:spLocks noChangeArrowheads="1"/>
          </p:cNvSpPr>
          <p:nvPr/>
        </p:nvSpPr>
        <p:spPr bwMode="auto">
          <a:xfrm>
            <a:off x="1049338" y="4343400"/>
            <a:ext cx="271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710" name="TextBox 25"/>
          <p:cNvSpPr txBox="1">
            <a:spLocks noChangeArrowheads="1"/>
          </p:cNvSpPr>
          <p:nvPr/>
        </p:nvSpPr>
        <p:spPr bwMode="auto">
          <a:xfrm>
            <a:off x="1330325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711" name="TextBox 26"/>
          <p:cNvSpPr txBox="1">
            <a:spLocks noChangeArrowheads="1"/>
          </p:cNvSpPr>
          <p:nvPr/>
        </p:nvSpPr>
        <p:spPr bwMode="auto">
          <a:xfrm>
            <a:off x="1609725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712" name="TextBox 27"/>
          <p:cNvSpPr txBox="1">
            <a:spLocks noChangeArrowheads="1"/>
          </p:cNvSpPr>
          <p:nvPr/>
        </p:nvSpPr>
        <p:spPr bwMode="auto">
          <a:xfrm>
            <a:off x="1889125" y="4343400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13" name="TextBox 28"/>
          <p:cNvSpPr txBox="1">
            <a:spLocks noChangeArrowheads="1"/>
          </p:cNvSpPr>
          <p:nvPr/>
        </p:nvSpPr>
        <p:spPr bwMode="auto">
          <a:xfrm>
            <a:off x="2170113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714" name="TextBox 29"/>
          <p:cNvSpPr txBox="1">
            <a:spLocks noChangeArrowheads="1"/>
          </p:cNvSpPr>
          <p:nvPr/>
        </p:nvSpPr>
        <p:spPr bwMode="auto">
          <a:xfrm>
            <a:off x="2449513" y="4343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54042" y="5333999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There are significant dependencies among non-adjacent positions in donor splice signals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Informative for inferring hidden state of HMM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BD57-1B9B-ED41-BD49-7B981BEABE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466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4000" dirty="0"/>
              <a:t>SLAM </a:t>
            </a:r>
            <a:br>
              <a:rPr lang="en-US" sz="4000" dirty="0"/>
            </a:br>
            <a:r>
              <a:rPr lang="en-US" sz="2000" dirty="0" err="1"/>
              <a:t>Pachter</a:t>
            </a:r>
            <a:r>
              <a:rPr lang="en-US" sz="2000" dirty="0"/>
              <a:t> et al., </a:t>
            </a:r>
            <a:r>
              <a:rPr lang="en-US" sz="2000" i="1" dirty="0"/>
              <a:t>RECOMB </a:t>
            </a:r>
            <a:r>
              <a:rPr lang="en-US" sz="2000" dirty="0"/>
              <a:t>2001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114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prediction with SLAM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given: a </a:t>
            </a:r>
            <a:r>
              <a:rPr lang="en-US" sz="2400" u="sng" dirty="0"/>
              <a:t>pair</a:t>
            </a:r>
            <a:r>
              <a:rPr lang="en-US" sz="2400" dirty="0"/>
              <a:t> of sequences to be parsed, </a:t>
            </a:r>
            <a:r>
              <a:rPr lang="en-US" sz="2400" i="1" dirty="0" err="1">
                <a:latin typeface="Times" charset="0"/>
              </a:rPr>
              <a:t>x</a:t>
            </a:r>
            <a:r>
              <a:rPr lang="en-US" sz="2400" i="1" dirty="0"/>
              <a:t> </a:t>
            </a:r>
            <a:r>
              <a:rPr lang="en-US" sz="2400" dirty="0"/>
              <a:t>and</a:t>
            </a:r>
            <a:r>
              <a:rPr lang="en-US" sz="2400" i="1" dirty="0"/>
              <a:t> </a:t>
            </a:r>
            <a:r>
              <a:rPr lang="en-US" sz="2400" i="1" dirty="0" err="1">
                <a:latin typeface="Times" charset="0"/>
              </a:rPr>
              <a:t>y</a:t>
            </a:r>
            <a:endParaRPr lang="en-US" sz="2400" i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find approximate alignment of</a:t>
            </a:r>
            <a:r>
              <a:rPr lang="en-US" sz="2400" i="1" dirty="0"/>
              <a:t> </a:t>
            </a:r>
            <a:r>
              <a:rPr lang="en-US" sz="2400" i="1" dirty="0" err="1">
                <a:latin typeface="Times" charset="0"/>
              </a:rPr>
              <a:t>x</a:t>
            </a:r>
            <a:r>
              <a:rPr lang="en-US" sz="2400" i="1" dirty="0"/>
              <a:t> </a:t>
            </a:r>
            <a:r>
              <a:rPr lang="en-US" sz="2400" dirty="0"/>
              <a:t>and</a:t>
            </a:r>
            <a:r>
              <a:rPr lang="en-US" sz="2400" i="1" dirty="0"/>
              <a:t> </a:t>
            </a:r>
            <a:r>
              <a:rPr lang="en-US" sz="2400" i="1" dirty="0" err="1">
                <a:latin typeface="Times" charset="0"/>
              </a:rPr>
              <a:t>y</a:t>
            </a:r>
            <a:endParaRPr lang="en-US" sz="2400" i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run constrained </a:t>
            </a:r>
            <a:r>
              <a:rPr lang="en-US" sz="2400" dirty="0" err="1"/>
              <a:t>Viterbi</a:t>
            </a:r>
            <a:r>
              <a:rPr lang="en-US" sz="2400" dirty="0"/>
              <a:t> to have HMM simultaneously parse and </a:t>
            </a:r>
            <a:r>
              <a:rPr lang="en-US" sz="2400" u="sng" dirty="0"/>
              <a:t>align</a:t>
            </a:r>
            <a:r>
              <a:rPr lang="en-US" sz="2400" dirty="0"/>
              <a:t> </a:t>
            </a:r>
            <a:r>
              <a:rPr lang="en-US" sz="2400" i="1" dirty="0" err="1">
                <a:latin typeface="Times" charset="0"/>
              </a:rPr>
              <a:t>x</a:t>
            </a:r>
            <a:r>
              <a:rPr lang="en-US" sz="2400" dirty="0"/>
              <a:t> and </a:t>
            </a:r>
            <a:r>
              <a:rPr lang="en-US" sz="2400" i="1" dirty="0" err="1">
                <a:latin typeface="Times" charset="0"/>
              </a:rPr>
              <a:t>y</a:t>
            </a:r>
            <a:endParaRPr lang="en-US" sz="2400" i="1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training with SLAM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given: a set of aligned pairs of training sequences </a:t>
            </a:r>
            <a:r>
              <a:rPr lang="en-US" sz="2400" i="1" dirty="0">
                <a:latin typeface="Times" charset="0"/>
              </a:rPr>
              <a:t>X</a:t>
            </a:r>
            <a:endParaRPr lang="en-US" sz="2400" i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for each </a:t>
            </a:r>
            <a:r>
              <a:rPr lang="en-US" sz="2400" i="1" dirty="0" err="1">
                <a:latin typeface="Times" charset="0"/>
              </a:rPr>
              <a:t>x</a:t>
            </a:r>
            <a:r>
              <a:rPr lang="en-US" sz="2400" i="1" dirty="0"/>
              <a:t>, </a:t>
            </a:r>
            <a:r>
              <a:rPr lang="en-US" sz="2400" i="1" dirty="0" err="1">
                <a:latin typeface="Times" charset="0"/>
              </a:rPr>
              <a:t>y</a:t>
            </a:r>
            <a:r>
              <a:rPr lang="en-US" sz="2400" dirty="0"/>
              <a:t> in </a:t>
            </a:r>
            <a:r>
              <a:rPr lang="en-US" sz="2400" i="1" dirty="0">
                <a:latin typeface="Times" charset="0"/>
              </a:rPr>
              <a:t>X</a:t>
            </a:r>
            <a:endParaRPr lang="en-US" sz="2400" i="1" dirty="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dirty="0"/>
              <a:t>infer emission/alignment parameters for both </a:t>
            </a:r>
            <a:r>
              <a:rPr lang="en-US" i="1" dirty="0" err="1">
                <a:latin typeface="Times" charset="0"/>
              </a:rPr>
              <a:t>x</a:t>
            </a:r>
            <a:r>
              <a:rPr lang="en-US" dirty="0"/>
              <a:t> and </a:t>
            </a:r>
            <a:r>
              <a:rPr lang="en-US" i="1" dirty="0" err="1">
                <a:latin typeface="Times" charset="0"/>
              </a:rPr>
              <a:t>y</a:t>
            </a:r>
            <a:endParaRPr lang="en-US" i="1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19DE7F-333C-3949-9F2B-AE4561B9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970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4070350" cy="3554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4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34290"/>
          <a:lstStyle/>
          <a:p>
            <a:r>
              <a:rPr lang="en-US" sz="4000" dirty="0"/>
              <a:t>Pair Hidden Markov Models</a:t>
            </a:r>
          </a:p>
        </p:txBody>
      </p:sp>
      <p:sp>
        <p:nvSpPr>
          <p:cNvPr id="64820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1230312"/>
            <a:ext cx="7359650" cy="903288"/>
          </a:xfrm>
          <a:ln/>
        </p:spPr>
        <p:txBody>
          <a:bodyPr rIns="34290" anchor="ctr"/>
          <a:lstStyle/>
          <a:p>
            <a:pPr marL="698500" indent="-444500">
              <a:lnSpc>
                <a:spcPct val="90000"/>
              </a:lnSpc>
              <a:buFont typeface="Times" charset="0"/>
              <a:buChar char="•"/>
            </a:pPr>
            <a:r>
              <a:rPr lang="en-US" sz="2800" dirty="0"/>
              <a:t>each non-silent state emits one or a pair of characters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5400" y="3276600"/>
            <a:ext cx="1946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I: insert state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5400" y="3962400"/>
            <a:ext cx="216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D: delete state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5400" y="2590800"/>
            <a:ext cx="379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H: homology (match) state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1A85C1-ED00-DE43-A32D-F35C827D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42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2312988"/>
            <a:ext cx="4070350" cy="3554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4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ln/>
        </p:spPr>
        <p:txBody>
          <a:bodyPr rIns="34290"/>
          <a:lstStyle/>
          <a:p>
            <a:r>
              <a:rPr lang="en-US" sz="4000" dirty="0"/>
              <a:t>PHMM Paths = Alignments</a:t>
            </a:r>
          </a:p>
        </p:txBody>
      </p:sp>
      <p:sp>
        <p:nvSpPr>
          <p:cNvPr id="648196" name="Rectangle 4"/>
          <p:cNvSpPr>
            <a:spLocks/>
          </p:cNvSpPr>
          <p:nvPr/>
        </p:nvSpPr>
        <p:spPr bwMode="auto">
          <a:xfrm>
            <a:off x="6451775" y="3203198"/>
            <a:ext cx="271114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  <a:p>
            <a:pPr algn="ctr" defTabSz="822325" eaLnBrk="1" hangingPunct="1"/>
            <a:r>
              <a:rPr lang="en-US" sz="29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  <a:p>
            <a:pPr algn="ctr" defTabSz="822325" eaLnBrk="1" hangingPunct="1"/>
            <a:r>
              <a:rPr lang="en-US" sz="2900" dirty="0">
                <a:solidFill>
                  <a:srgbClr val="0066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8197" name="Rectangle 5"/>
          <p:cNvSpPr>
            <a:spLocks/>
          </p:cNvSpPr>
          <p:nvPr/>
        </p:nvSpPr>
        <p:spPr bwMode="auto">
          <a:xfrm>
            <a:off x="6772450" y="3203198"/>
            <a:ext cx="271114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  <a:p>
            <a:pPr algn="ctr" defTabSz="822325" eaLnBrk="1" hangingPunct="1"/>
            <a:r>
              <a:rPr lang="en-US" sz="29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A</a:t>
            </a:r>
          </a:p>
          <a:p>
            <a:pPr algn="ctr" defTabSz="822325" eaLnBrk="1" hangingPunct="1"/>
            <a:r>
              <a:rPr lang="en-US" sz="2900" dirty="0">
                <a:solidFill>
                  <a:srgbClr val="0066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8198" name="Rectangle 6"/>
          <p:cNvSpPr>
            <a:spLocks/>
          </p:cNvSpPr>
          <p:nvPr/>
        </p:nvSpPr>
        <p:spPr bwMode="auto">
          <a:xfrm>
            <a:off x="7090243" y="3203198"/>
            <a:ext cx="275291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</a:t>
            </a:r>
          </a:p>
          <a:p>
            <a:pPr algn="ctr" defTabSz="822325" eaLnBrk="1" hangingPunct="1"/>
            <a:r>
              <a:rPr lang="en-US" sz="29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8199" name="Rectangle 7"/>
          <p:cNvSpPr>
            <a:spLocks/>
          </p:cNvSpPr>
          <p:nvPr/>
        </p:nvSpPr>
        <p:spPr bwMode="auto">
          <a:xfrm>
            <a:off x="7416910" y="3203198"/>
            <a:ext cx="263306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</a:t>
            </a:r>
          </a:p>
          <a:p>
            <a:pPr algn="ctr" defTabSz="822325" eaLnBrk="1" hangingPunct="1"/>
            <a:r>
              <a:rPr lang="en-US" sz="29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8200" name="Rectangle 8"/>
          <p:cNvSpPr>
            <a:spLocks/>
          </p:cNvSpPr>
          <p:nvPr/>
        </p:nvSpPr>
        <p:spPr bwMode="auto">
          <a:xfrm>
            <a:off x="7730005" y="3203198"/>
            <a:ext cx="275291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  <a:p>
            <a:pPr algn="ctr" defTabSz="822325" eaLnBrk="1" hangingPunct="1"/>
            <a:r>
              <a:rPr lang="en-US" sz="29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  <a:p>
            <a:pPr algn="ctr" defTabSz="822325" eaLnBrk="1" hangingPunct="1"/>
            <a:r>
              <a:rPr lang="en-US" sz="2900" dirty="0">
                <a:solidFill>
                  <a:srgbClr val="0066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</a:t>
            </a: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8201" name="Rectangle 9"/>
          <p:cNvSpPr>
            <a:spLocks/>
          </p:cNvSpPr>
          <p:nvPr/>
        </p:nvSpPr>
        <p:spPr bwMode="auto">
          <a:xfrm>
            <a:off x="8047276" y="3203198"/>
            <a:ext cx="278923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defTabSz="822325" eaLnBrk="1" hangingPunct="1"/>
            <a:r>
              <a:rPr lang="en-US" sz="2900" dirty="0">
                <a:solidFill>
                  <a:srgbClr val="0066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</a:t>
            </a: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8202" name="Rectangle 10"/>
          <p:cNvSpPr>
            <a:spLocks/>
          </p:cNvSpPr>
          <p:nvPr/>
        </p:nvSpPr>
        <p:spPr bwMode="auto">
          <a:xfrm>
            <a:off x="8372650" y="3203198"/>
            <a:ext cx="271114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  <a:p>
            <a:pPr algn="ctr" defTabSz="822325" eaLnBrk="1" hangingPunct="1"/>
            <a:r>
              <a:rPr lang="en-US" sz="29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  <a:p>
            <a:pPr algn="ctr" defTabSz="822325" eaLnBrk="1" hangingPunct="1"/>
            <a:r>
              <a:rPr lang="en-US" sz="2900" dirty="0">
                <a:solidFill>
                  <a:srgbClr val="0066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</a:t>
            </a: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8204" name="Rectangle 12"/>
          <p:cNvSpPr>
            <a:spLocks/>
          </p:cNvSpPr>
          <p:nvPr/>
        </p:nvSpPr>
        <p:spPr bwMode="auto">
          <a:xfrm>
            <a:off x="4873625" y="3292475"/>
            <a:ext cx="1081088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hidden:</a:t>
            </a:r>
          </a:p>
        </p:txBody>
      </p:sp>
      <p:sp>
        <p:nvSpPr>
          <p:cNvPr id="648205" name="Rectangle 13"/>
          <p:cNvSpPr>
            <a:spLocks/>
          </p:cNvSpPr>
          <p:nvPr/>
        </p:nvSpPr>
        <p:spPr bwMode="auto">
          <a:xfrm>
            <a:off x="4502150" y="3875088"/>
            <a:ext cx="1457325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observed:</a:t>
            </a:r>
          </a:p>
        </p:txBody>
      </p:sp>
      <p:sp>
        <p:nvSpPr>
          <p:cNvPr id="648208" name="Rectangle 16"/>
          <p:cNvSpPr>
            <a:spLocks/>
          </p:cNvSpPr>
          <p:nvPr/>
        </p:nvSpPr>
        <p:spPr bwMode="auto">
          <a:xfrm>
            <a:off x="4511814" y="1929397"/>
            <a:ext cx="3260295" cy="446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 dirty="0">
                <a:latin typeface="Arial"/>
                <a:ea typeface="Gill Sans" charset="0"/>
                <a:cs typeface="Arial"/>
                <a:sym typeface="Gill Sans" charset="0"/>
              </a:rPr>
              <a:t>sequence 1</a:t>
            </a:r>
            <a:r>
              <a:rPr lang="en-US" sz="29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: AAGCGC</a:t>
            </a:r>
          </a:p>
        </p:txBody>
      </p:sp>
      <p:sp>
        <p:nvSpPr>
          <p:cNvPr id="648209" name="Rectangle 17"/>
          <p:cNvSpPr>
            <a:spLocks/>
          </p:cNvSpPr>
          <p:nvPr/>
        </p:nvSpPr>
        <p:spPr bwMode="auto">
          <a:xfrm>
            <a:off x="4508723" y="2340444"/>
            <a:ext cx="2900565" cy="446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 dirty="0">
                <a:latin typeface="Arial"/>
                <a:ea typeface="Gill Sans" charset="0"/>
                <a:cs typeface="Arial"/>
                <a:sym typeface="Gill Sans" charset="0"/>
              </a:rPr>
              <a:t>sequence 2</a:t>
            </a:r>
            <a:r>
              <a:rPr lang="en-US" sz="29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: </a:t>
            </a:r>
            <a:r>
              <a:rPr lang="en-US" sz="2900" dirty="0">
                <a:solidFill>
                  <a:srgbClr val="0066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ATGTC</a:t>
            </a:r>
          </a:p>
        </p:txBody>
      </p:sp>
      <p:sp>
        <p:nvSpPr>
          <p:cNvPr id="648210" name="Rectangle 18"/>
          <p:cNvSpPr>
            <a:spLocks/>
          </p:cNvSpPr>
          <p:nvPr/>
        </p:nvSpPr>
        <p:spPr bwMode="auto">
          <a:xfrm>
            <a:off x="6139745" y="3203198"/>
            <a:ext cx="209373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</a:t>
            </a: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8211" name="Rectangle 19"/>
          <p:cNvSpPr>
            <a:spLocks/>
          </p:cNvSpPr>
          <p:nvPr/>
        </p:nvSpPr>
        <p:spPr bwMode="auto">
          <a:xfrm>
            <a:off x="8722414" y="3203198"/>
            <a:ext cx="185948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E</a:t>
            </a: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ctr" defTabSz="822325" eaLnBrk="1" hangingPunct="1"/>
            <a:endParaRPr lang="en-US" sz="29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8212" name="Oval 20"/>
          <p:cNvSpPr>
            <a:spLocks/>
          </p:cNvSpPr>
          <p:nvPr/>
        </p:nvSpPr>
        <p:spPr bwMode="auto">
          <a:xfrm>
            <a:off x="708025" y="3810000"/>
            <a:ext cx="241300" cy="2413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3" name="Oval 21"/>
          <p:cNvSpPr>
            <a:spLocks/>
          </p:cNvSpPr>
          <p:nvPr/>
        </p:nvSpPr>
        <p:spPr bwMode="auto">
          <a:xfrm>
            <a:off x="1577975" y="3684588"/>
            <a:ext cx="593725" cy="595312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4" name="Oval 22"/>
          <p:cNvSpPr>
            <a:spLocks/>
          </p:cNvSpPr>
          <p:nvPr/>
        </p:nvSpPr>
        <p:spPr bwMode="auto">
          <a:xfrm>
            <a:off x="2617788" y="2873375"/>
            <a:ext cx="593725" cy="593725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5" name="Oval 23"/>
          <p:cNvSpPr>
            <a:spLocks/>
          </p:cNvSpPr>
          <p:nvPr/>
        </p:nvSpPr>
        <p:spPr bwMode="auto">
          <a:xfrm>
            <a:off x="1577975" y="3684588"/>
            <a:ext cx="593725" cy="595312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6" name="Oval 24"/>
          <p:cNvSpPr>
            <a:spLocks/>
          </p:cNvSpPr>
          <p:nvPr/>
        </p:nvSpPr>
        <p:spPr bwMode="auto">
          <a:xfrm>
            <a:off x="2617788" y="4427538"/>
            <a:ext cx="593725" cy="595312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7" name="Oval 25"/>
          <p:cNvSpPr>
            <a:spLocks/>
          </p:cNvSpPr>
          <p:nvPr/>
        </p:nvSpPr>
        <p:spPr bwMode="auto">
          <a:xfrm>
            <a:off x="1577975" y="3684588"/>
            <a:ext cx="593725" cy="595312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8" name="Oval 26"/>
          <p:cNvSpPr>
            <a:spLocks/>
          </p:cNvSpPr>
          <p:nvPr/>
        </p:nvSpPr>
        <p:spPr bwMode="auto">
          <a:xfrm>
            <a:off x="4000500" y="3856038"/>
            <a:ext cx="239713" cy="239712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1E255-0E72-4344-99EB-9398245F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2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6" grpId="0" autoUpdateAnimBg="0"/>
      <p:bldP spid="648197" grpId="0" autoUpdateAnimBg="0"/>
      <p:bldP spid="648198" grpId="0" autoUpdateAnimBg="0"/>
      <p:bldP spid="648199" grpId="0" autoUpdateAnimBg="0"/>
      <p:bldP spid="648200" grpId="0" autoUpdateAnimBg="0"/>
      <p:bldP spid="648201" grpId="0" autoUpdateAnimBg="0"/>
      <p:bldP spid="648202" grpId="0" autoUpdateAnimBg="0"/>
      <p:bldP spid="648210" grpId="0" autoUpdateAnimBg="0"/>
      <p:bldP spid="648211" grpId="0" autoUpdateAnimBg="0"/>
      <p:bldP spid="648212" grpId="0" animBg="1"/>
      <p:bldP spid="648212" grpId="1" animBg="1"/>
      <p:bldP spid="648213" grpId="0" animBg="1"/>
      <p:bldP spid="648213" grpId="1" animBg="1"/>
      <p:bldP spid="648214" grpId="0" animBg="1"/>
      <p:bldP spid="648214" grpId="1" animBg="1"/>
      <p:bldP spid="648215" grpId="0" animBg="1"/>
      <p:bldP spid="648215" grpId="1" animBg="1"/>
      <p:bldP spid="648216" grpId="0" animBg="1"/>
      <p:bldP spid="648216" grpId="1" animBg="1"/>
      <p:bldP spid="648217" grpId="0" animBg="1"/>
      <p:bldP spid="648217" grpId="1" animBg="1"/>
      <p:bldP spid="648218" grpId="0" animBg="1"/>
      <p:bldP spid="64821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Transition Probabilities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936625"/>
          </a:xfrm>
          <a:ln/>
        </p:spPr>
        <p:txBody>
          <a:bodyPr rIns="34290" anchor="ctr"/>
          <a:lstStyle/>
          <a:p>
            <a:pPr marL="698500" indent="-444500">
              <a:lnSpc>
                <a:spcPct val="90000"/>
              </a:lnSpc>
              <a:buFont typeface="Times" charset="0"/>
              <a:buChar char="•"/>
            </a:pPr>
            <a:r>
              <a:rPr lang="en-US" sz="2800"/>
              <a:t>probabilities of moving between states at each step</a:t>
            </a:r>
          </a:p>
        </p:txBody>
      </p:sp>
      <p:pic>
        <p:nvPicPr>
          <p:cNvPr id="65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36875"/>
            <a:ext cx="4071938" cy="355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650368" name="Group 128"/>
          <p:cNvGraphicFramePr>
            <a:graphicFrameLocks noGrp="1"/>
          </p:cNvGraphicFramePr>
          <p:nvPr/>
        </p:nvGraphicFramePr>
        <p:xfrm>
          <a:off x="4800600" y="2486025"/>
          <a:ext cx="4021138" cy="4210050"/>
        </p:xfrm>
        <a:graphic>
          <a:graphicData uri="http://schemas.openxmlformats.org/drawingml/2006/table">
            <a:tbl>
              <a:tblPr/>
              <a:tblGrid>
                <a:gridCol w="66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H</a:t>
                      </a: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I</a:t>
                      </a: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D</a:t>
                      </a: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E</a:t>
                      </a: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Grande" charset="0"/>
                          <a:cs typeface="Lucida Grande" charset="0"/>
                        </a:rPr>
                        <a:t>1-2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δ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Grande" charset="0"/>
                          <a:cs typeface="Lucida Grande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τ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δ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δ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τ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H</a:t>
                      </a: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Grande" charset="0"/>
                          <a:cs typeface="Lucida Grande" charset="0"/>
                        </a:rPr>
                        <a:t>1-2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δ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Grande" charset="0"/>
                          <a:cs typeface="Lucida Grande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τ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δ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δ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τ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I</a:t>
                      </a: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Grande" charset="0"/>
                          <a:cs typeface="Lucida Grande" charset="0"/>
                        </a:rPr>
                        <a:t>1-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ε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Grande" charset="0"/>
                          <a:cs typeface="Lucida Grande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τ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ε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τ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D</a:t>
                      </a: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Grande" charset="0"/>
                          <a:cs typeface="Lucida Grande" charset="0"/>
                        </a:rPr>
                        <a:t>1-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ε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Grande" charset="0"/>
                          <a:cs typeface="Lucida Grande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τ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ε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</a:rPr>
                        <a:t>τ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Grande" charset="0"/>
                        <a:cs typeface="Lucida Grande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E</a:t>
                      </a: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2" marR="572" marT="572" marB="57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0366" name="Rectangle 126"/>
          <p:cNvSpPr>
            <a:spLocks/>
          </p:cNvSpPr>
          <p:nvPr/>
        </p:nvSpPr>
        <p:spPr bwMode="auto">
          <a:xfrm>
            <a:off x="6321425" y="2057400"/>
            <a:ext cx="1212850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700">
                <a:latin typeface="Gill Sans" charset="0"/>
                <a:ea typeface="Gill Sans" charset="0"/>
                <a:cs typeface="Gill Sans" charset="0"/>
                <a:sym typeface="Gill Sans" charset="0"/>
              </a:rPr>
              <a:t>state i+1</a:t>
            </a:r>
          </a:p>
        </p:txBody>
      </p:sp>
      <p:sp>
        <p:nvSpPr>
          <p:cNvPr id="650367" name="Rectangle 127"/>
          <p:cNvSpPr>
            <a:spLocks/>
          </p:cNvSpPr>
          <p:nvPr/>
        </p:nvSpPr>
        <p:spPr bwMode="auto">
          <a:xfrm rot="-5400000">
            <a:off x="4150519" y="4169569"/>
            <a:ext cx="84137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700">
                <a:latin typeface="Gill Sans" charset="0"/>
                <a:ea typeface="Gill Sans" charset="0"/>
                <a:cs typeface="Gill Sans" charset="0"/>
                <a:sym typeface="Gill Sans" charset="0"/>
              </a:rPr>
              <a:t>state 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522051-AF36-794C-9F6F-5A60A6F3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0127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Emission Probabilities</a:t>
            </a:r>
          </a:p>
        </p:txBody>
      </p:sp>
      <p:graphicFrame>
        <p:nvGraphicFramePr>
          <p:cNvPr id="651424" name="Group 160"/>
          <p:cNvGraphicFramePr>
            <a:graphicFrameLocks noGrp="1"/>
          </p:cNvGraphicFramePr>
          <p:nvPr/>
        </p:nvGraphicFramePr>
        <p:xfrm>
          <a:off x="617538" y="2805113"/>
          <a:ext cx="1611312" cy="3454400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G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T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51423" name="Group 159"/>
          <p:cNvGraphicFramePr>
            <a:graphicFrameLocks noGrp="1"/>
          </p:cNvGraphicFramePr>
          <p:nvPr/>
        </p:nvGraphicFramePr>
        <p:xfrm>
          <a:off x="3040063" y="2794001"/>
          <a:ext cx="1543050" cy="3454400"/>
        </p:xfrm>
        <a:graphic>
          <a:graphicData uri="http://schemas.openxmlformats.org/drawingml/2006/table">
            <a:tbl>
              <a:tblPr/>
              <a:tblGrid>
                <a:gridCol w="73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G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T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marL="10934" marR="10934" marT="10934" marB="109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51422" name="Group 158"/>
          <p:cNvGraphicFramePr>
            <a:graphicFrameLocks noGrp="1"/>
          </p:cNvGraphicFramePr>
          <p:nvPr/>
        </p:nvGraphicFramePr>
        <p:xfrm>
          <a:off x="5486400" y="2794001"/>
          <a:ext cx="3190875" cy="3452815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0563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</a:endParaRP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G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T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G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35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</a:rPr>
                        <a:t>T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marL="1823" marR="1823" marT="1823" marB="18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1416" name="Rectangle 152"/>
          <p:cNvSpPr>
            <a:spLocks/>
          </p:cNvSpPr>
          <p:nvPr/>
        </p:nvSpPr>
        <p:spPr bwMode="auto">
          <a:xfrm>
            <a:off x="6069013" y="1600200"/>
            <a:ext cx="2020887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700">
                <a:latin typeface="Gill Sans" charset="0"/>
                <a:ea typeface="Gill Sans" charset="0"/>
                <a:cs typeface="Gill Sans" charset="0"/>
                <a:sym typeface="Gill Sans" charset="0"/>
              </a:rPr>
              <a:t>Homology (H)</a:t>
            </a:r>
          </a:p>
        </p:txBody>
      </p:sp>
      <p:sp>
        <p:nvSpPr>
          <p:cNvPr id="651417" name="Rectangle 153"/>
          <p:cNvSpPr>
            <a:spLocks/>
          </p:cNvSpPr>
          <p:nvPr/>
        </p:nvSpPr>
        <p:spPr bwMode="auto">
          <a:xfrm>
            <a:off x="2990850" y="1600200"/>
            <a:ext cx="164147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700">
                <a:latin typeface="Gill Sans" charset="0"/>
                <a:ea typeface="Gill Sans" charset="0"/>
                <a:cs typeface="Gill Sans" charset="0"/>
                <a:sym typeface="Gill Sans" charset="0"/>
              </a:rPr>
              <a:t>Insertion (I)</a:t>
            </a:r>
          </a:p>
        </p:txBody>
      </p:sp>
      <p:sp>
        <p:nvSpPr>
          <p:cNvPr id="651418" name="Rectangle 154"/>
          <p:cNvSpPr>
            <a:spLocks/>
          </p:cNvSpPr>
          <p:nvPr/>
        </p:nvSpPr>
        <p:spPr bwMode="auto">
          <a:xfrm>
            <a:off x="517525" y="1600200"/>
            <a:ext cx="1784350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7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Deletion (D)</a:t>
            </a:r>
          </a:p>
        </p:txBody>
      </p:sp>
      <p:sp>
        <p:nvSpPr>
          <p:cNvPr id="651419" name="Rectangle 155"/>
          <p:cNvSpPr>
            <a:spLocks/>
          </p:cNvSpPr>
          <p:nvPr/>
        </p:nvSpPr>
        <p:spPr bwMode="auto">
          <a:xfrm>
            <a:off x="523875" y="6294438"/>
            <a:ext cx="1771650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200">
                <a:latin typeface="Gill Sans" charset="0"/>
                <a:ea typeface="Gill Sans" charset="0"/>
                <a:cs typeface="Gill Sans" charset="0"/>
                <a:sym typeface="Gill Sans" charset="0"/>
              </a:rPr>
              <a:t>single character</a:t>
            </a:r>
          </a:p>
        </p:txBody>
      </p:sp>
      <p:sp>
        <p:nvSpPr>
          <p:cNvPr id="651420" name="Rectangle 156"/>
          <p:cNvSpPr>
            <a:spLocks/>
          </p:cNvSpPr>
          <p:nvPr/>
        </p:nvSpPr>
        <p:spPr bwMode="auto">
          <a:xfrm>
            <a:off x="2925763" y="6294438"/>
            <a:ext cx="1771650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200">
                <a:latin typeface="Gill Sans" charset="0"/>
                <a:ea typeface="Gill Sans" charset="0"/>
                <a:cs typeface="Gill Sans" charset="0"/>
                <a:sym typeface="Gill Sans" charset="0"/>
              </a:rPr>
              <a:t>single character</a:t>
            </a:r>
          </a:p>
        </p:txBody>
      </p:sp>
      <p:sp>
        <p:nvSpPr>
          <p:cNvPr id="651421" name="Rectangle 157"/>
          <p:cNvSpPr>
            <a:spLocks/>
          </p:cNvSpPr>
          <p:nvPr/>
        </p:nvSpPr>
        <p:spPr bwMode="auto">
          <a:xfrm>
            <a:off x="6138863" y="6294438"/>
            <a:ext cx="2095500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200">
                <a:latin typeface="Gill Sans" charset="0"/>
                <a:ea typeface="Gill Sans" charset="0"/>
                <a:cs typeface="Gill Sans" charset="0"/>
                <a:sym typeface="Gill Sans" charset="0"/>
              </a:rPr>
              <a:t>pairs of characters</a:t>
            </a:r>
          </a:p>
        </p:txBody>
      </p:sp>
      <p:graphicFrame>
        <p:nvGraphicFramePr>
          <p:cNvPr id="636930" name="Object 2"/>
          <p:cNvGraphicFramePr>
            <a:graphicFrameLocks noChangeAspect="1"/>
          </p:cNvGraphicFramePr>
          <p:nvPr/>
        </p:nvGraphicFramePr>
        <p:xfrm>
          <a:off x="6491288" y="2179638"/>
          <a:ext cx="14176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5" name="Equation" r:id="rId5" imgW="596900" imgH="228600" progId="Equation.3">
                  <p:embed/>
                </p:oleObj>
              </mc:Choice>
              <mc:Fallback>
                <p:oleObj name="Equation" r:id="rId5" imgW="596900" imgH="228600" progId="Equation.3">
                  <p:embed/>
                  <p:pic>
                    <p:nvPicPr>
                      <p:cNvPr id="6369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2179638"/>
                        <a:ext cx="1417637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31" name="Object 3"/>
          <p:cNvGraphicFramePr>
            <a:graphicFrameLocks noChangeAspect="1"/>
          </p:cNvGraphicFramePr>
          <p:nvPr/>
        </p:nvGraphicFramePr>
        <p:xfrm>
          <a:off x="990600" y="2239963"/>
          <a:ext cx="9652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6" name="Equation" r:id="rId7" imgW="406400" imgH="177800" progId="Equation.3">
                  <p:embed/>
                </p:oleObj>
              </mc:Choice>
              <mc:Fallback>
                <p:oleObj name="Equation" r:id="rId7" imgW="406400" imgH="177800" progId="Equation.3">
                  <p:embed/>
                  <p:pic>
                    <p:nvPicPr>
                      <p:cNvPr id="6369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39963"/>
                        <a:ext cx="9652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32" name="Object 4"/>
          <p:cNvGraphicFramePr>
            <a:graphicFrameLocks noChangeAspect="1"/>
          </p:cNvGraphicFramePr>
          <p:nvPr/>
        </p:nvGraphicFramePr>
        <p:xfrm>
          <a:off x="3429000" y="2209800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7" name="Equation" r:id="rId9" imgW="406400" imgH="203200" progId="Equation.3">
                  <p:embed/>
                </p:oleObj>
              </mc:Choice>
              <mc:Fallback>
                <p:oleObj name="Equation" r:id="rId9" imgW="406400" imgH="203200" progId="Equation.3">
                  <p:embed/>
                  <p:pic>
                    <p:nvPicPr>
                      <p:cNvPr id="636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09800"/>
                        <a:ext cx="965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FBCB83-A7DF-1A42-B59C-D2313A08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878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PHMM Viterbi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1406525"/>
          </a:xfrm>
          <a:ln/>
        </p:spPr>
        <p:txBody>
          <a:bodyPr rIns="34290" anchor="ctr"/>
          <a:lstStyle/>
          <a:p>
            <a:pPr marL="698500" indent="-444500">
              <a:buFont typeface="Times" charset="0"/>
              <a:buChar char="•"/>
            </a:pPr>
            <a:r>
              <a:rPr lang="en-US" sz="2400"/>
              <a:t>probability of most likely sequence of hidden states generating length </a:t>
            </a:r>
            <a:r>
              <a:rPr lang="en-US" sz="2400" i="1">
                <a:latin typeface="Times" charset="0"/>
              </a:rPr>
              <a:t>i</a:t>
            </a:r>
            <a:r>
              <a:rPr lang="en-US" sz="2400"/>
              <a:t> prefix of </a:t>
            </a:r>
            <a:r>
              <a:rPr lang="en-US" sz="2400" i="1">
                <a:latin typeface="Times" charset="0"/>
              </a:rPr>
              <a:t>x</a:t>
            </a:r>
            <a:r>
              <a:rPr lang="en-US" sz="2400"/>
              <a:t> and length</a:t>
            </a:r>
            <a:r>
              <a:rPr lang="en-US" sz="2400" i="1">
                <a:latin typeface="Times" charset="0"/>
              </a:rPr>
              <a:t> j</a:t>
            </a:r>
            <a:r>
              <a:rPr lang="en-US" sz="2400"/>
              <a:t> prefix of </a:t>
            </a:r>
            <a:r>
              <a:rPr lang="en-US" sz="2400" i="1">
                <a:latin typeface="Times" charset="0"/>
              </a:rPr>
              <a:t>y</a:t>
            </a:r>
            <a:r>
              <a:rPr lang="en-US" sz="2400"/>
              <a:t>, with the last state being:</a:t>
            </a:r>
          </a:p>
        </p:txBody>
      </p:sp>
      <p:pic>
        <p:nvPicPr>
          <p:cNvPr id="65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763" y="3390900"/>
            <a:ext cx="5551487" cy="11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5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2225675"/>
            <a:ext cx="6526213" cy="109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5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1650" y="4591050"/>
            <a:ext cx="5749925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54343" name="Rectangle 7"/>
          <p:cNvSpPr>
            <a:spLocks/>
          </p:cNvSpPr>
          <p:nvPr/>
        </p:nvSpPr>
        <p:spPr bwMode="auto">
          <a:xfrm>
            <a:off x="479425" y="2552700"/>
            <a:ext cx="268288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H</a:t>
            </a:r>
          </a:p>
        </p:txBody>
      </p:sp>
      <p:sp>
        <p:nvSpPr>
          <p:cNvPr id="654344" name="Rectangle 8"/>
          <p:cNvSpPr>
            <a:spLocks/>
          </p:cNvSpPr>
          <p:nvPr/>
        </p:nvSpPr>
        <p:spPr bwMode="auto">
          <a:xfrm>
            <a:off x="568325" y="3741738"/>
            <a:ext cx="92075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I</a:t>
            </a:r>
          </a:p>
        </p:txBody>
      </p:sp>
      <p:sp>
        <p:nvSpPr>
          <p:cNvPr id="654345" name="Rectangle 9"/>
          <p:cNvSpPr>
            <a:spLocks/>
          </p:cNvSpPr>
          <p:nvPr/>
        </p:nvSpPr>
        <p:spPr bwMode="auto">
          <a:xfrm>
            <a:off x="476250" y="4930775"/>
            <a:ext cx="276225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D</a:t>
            </a:r>
          </a:p>
        </p:txBody>
      </p:sp>
      <p:sp>
        <p:nvSpPr>
          <p:cNvPr id="654347" name="Rectangle 11"/>
          <p:cNvSpPr>
            <a:spLocks noChangeArrowheads="1"/>
          </p:cNvSpPr>
          <p:nvPr/>
        </p:nvSpPr>
        <p:spPr bwMode="auto">
          <a:xfrm>
            <a:off x="381000" y="5527675"/>
            <a:ext cx="8229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34290" anchor="ctr">
            <a:prstTxWarp prst="textNoShape">
              <a:avLst/>
            </a:prstTxWarp>
          </a:bodyPr>
          <a:lstStyle/>
          <a:p>
            <a:pPr marL="698500" indent="-444500">
              <a:spcBef>
                <a:spcPct val="20000"/>
              </a:spcBef>
              <a:buFont typeface="Times" charset="0"/>
              <a:buChar char="•"/>
            </a:pPr>
            <a:r>
              <a:rPr lang="en-US" sz="2400" dirty="0"/>
              <a:t>note that the recurrence relations here allow </a:t>
            </a:r>
            <a:r>
              <a:rPr lang="en-US" sz="2400" i="1" dirty="0">
                <a:latin typeface="Times" charset="0"/>
              </a:rPr>
              <a:t>I</a:t>
            </a:r>
            <a:r>
              <a:rPr lang="en-US" sz="2400" dirty="0">
                <a:sym typeface="Symbol" charset="2"/>
              </a:rPr>
              <a:t></a:t>
            </a:r>
            <a:r>
              <a:rPr lang="en-US" sz="2400" i="1" dirty="0">
                <a:latin typeface="Times" charset="0"/>
              </a:rPr>
              <a:t>D </a:t>
            </a:r>
            <a:r>
              <a:rPr lang="en-US" sz="2400" dirty="0"/>
              <a:t>and</a:t>
            </a:r>
            <a:r>
              <a:rPr lang="en-US" sz="2400" i="1" dirty="0">
                <a:latin typeface="Times" charset="0"/>
              </a:rPr>
              <a:t> D</a:t>
            </a:r>
            <a:r>
              <a:rPr lang="en-US" sz="2400" dirty="0">
                <a:sym typeface="Symbol" charset="2"/>
              </a:rPr>
              <a:t></a:t>
            </a:r>
            <a:r>
              <a:rPr lang="en-US" sz="2400" i="1" dirty="0">
                <a:latin typeface="Times" charset="0"/>
              </a:rPr>
              <a:t>I </a:t>
            </a:r>
            <a:r>
              <a:rPr lang="en-US" sz="2400" dirty="0"/>
              <a:t>transitions</a:t>
            </a:r>
            <a:endParaRPr lang="en-US" sz="2400" i="1" dirty="0">
              <a:latin typeface="Time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355943-BC95-4147-8EBA-79B1B2B6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0919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PHMM Alignment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4114800"/>
          </a:xfrm>
          <a:ln/>
        </p:spPr>
        <p:txBody>
          <a:bodyPr rIns="34290" anchor="ctr"/>
          <a:lstStyle/>
          <a:p>
            <a:pPr marL="698500" indent="-444500">
              <a:buFont typeface="Times" charset="0"/>
              <a:buChar char="•"/>
            </a:pPr>
            <a:r>
              <a:rPr lang="en-US" sz="2400" dirty="0"/>
              <a:t>calculate probability of most likely alignment </a:t>
            </a:r>
          </a:p>
          <a:p>
            <a:pPr marL="698500" indent="-444500">
              <a:buFont typeface="Times" charset="0"/>
              <a:buChar char="•"/>
            </a:pPr>
            <a:endParaRPr lang="en-US" sz="2400" dirty="0"/>
          </a:p>
          <a:p>
            <a:pPr marL="698500" indent="-444500">
              <a:buFont typeface="Times" charset="0"/>
              <a:buChar char="•"/>
            </a:pPr>
            <a:endParaRPr lang="en-US" sz="2400" dirty="0"/>
          </a:p>
          <a:p>
            <a:pPr marL="698500" indent="-444500">
              <a:buFont typeface="Times" charset="0"/>
              <a:buChar char="•"/>
            </a:pPr>
            <a:endParaRPr lang="en-US" sz="2400" dirty="0"/>
          </a:p>
          <a:p>
            <a:pPr marL="698500" indent="-444500">
              <a:buFont typeface="Times" charset="0"/>
              <a:buChar char="•"/>
            </a:pPr>
            <a:r>
              <a:rPr lang="en-US" sz="2400" dirty="0" err="1"/>
              <a:t>traceback</a:t>
            </a:r>
            <a:r>
              <a:rPr lang="en-US" sz="2400" dirty="0"/>
              <a:t>, as in Needleman-</a:t>
            </a:r>
            <a:r>
              <a:rPr lang="en-US" sz="2400" dirty="0" err="1"/>
              <a:t>Wunsch</a:t>
            </a:r>
            <a:r>
              <a:rPr lang="en-US" sz="2400" dirty="0"/>
              <a:t> (NW), to obtain sequence of state states giving highest  probability</a:t>
            </a:r>
          </a:p>
        </p:txBody>
      </p:sp>
      <p:pic>
        <p:nvPicPr>
          <p:cNvPr id="65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2514600"/>
            <a:ext cx="8083550" cy="38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55365" name="Rectangle 5"/>
          <p:cNvSpPr>
            <a:spLocks/>
          </p:cNvSpPr>
          <p:nvPr/>
        </p:nvSpPr>
        <p:spPr bwMode="auto">
          <a:xfrm>
            <a:off x="1730375" y="4572000"/>
            <a:ext cx="2689225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900">
                <a:latin typeface="Gill Sans" charset="0"/>
                <a:ea typeface="Gill Sans" charset="0"/>
                <a:cs typeface="Gill Sans" charset="0"/>
                <a:sym typeface="Gill Sans" charset="0"/>
              </a:rPr>
              <a:t>HIDHHDDIIHH...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A88C1-DD95-DB43-9524-15196F33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201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Correspondence with NW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9375"/>
            <a:ext cx="7772400" cy="936625"/>
          </a:xfrm>
          <a:ln/>
        </p:spPr>
        <p:txBody>
          <a:bodyPr rIns="34290" anchor="ctr"/>
          <a:lstStyle/>
          <a:p>
            <a:pPr marL="698500" indent="-444500">
              <a:buFont typeface="Times" charset="0"/>
              <a:buChar char="•"/>
            </a:pPr>
            <a:r>
              <a:rPr lang="en-US" sz="2400"/>
              <a:t>NW values ≈ logarithms of PHMM Viterbi values</a:t>
            </a:r>
          </a:p>
        </p:txBody>
      </p:sp>
      <p:pic>
        <p:nvPicPr>
          <p:cNvPr id="65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5024438"/>
            <a:ext cx="7842250" cy="1071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5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888" y="3657600"/>
            <a:ext cx="8139112" cy="1144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5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2432050"/>
            <a:ext cx="8458200" cy="103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AE880F-288F-A741-975F-BE28032E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8163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11188"/>
          </a:xfrm>
          <a:ln/>
        </p:spPr>
        <p:txBody>
          <a:bodyPr rIns="34290"/>
          <a:lstStyle/>
          <a:p>
            <a:r>
              <a:rPr lang="en-US" sz="4000"/>
              <a:t>Posterior Probabilities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914400"/>
            <a:ext cx="7642225" cy="3532188"/>
          </a:xfrm>
          <a:ln/>
        </p:spPr>
        <p:txBody>
          <a:bodyPr rIns="34290" anchor="ctr"/>
          <a:lstStyle/>
          <a:p>
            <a:pPr marL="698500" indent="-444500">
              <a:buFont typeface="Times" charset="0"/>
              <a:buChar char="•"/>
            </a:pPr>
            <a:r>
              <a:rPr lang="en-US" sz="2400" dirty="0"/>
              <a:t>there are similar recurrences for the </a:t>
            </a:r>
            <a:r>
              <a:rPr lang="en-US" sz="2400" i="1" dirty="0"/>
              <a:t>Forward</a:t>
            </a:r>
            <a:r>
              <a:rPr lang="en-US" sz="2400" dirty="0"/>
              <a:t> and </a:t>
            </a:r>
            <a:r>
              <a:rPr lang="en-US" sz="2400" i="1" dirty="0"/>
              <a:t>Backward </a:t>
            </a:r>
            <a:r>
              <a:rPr lang="en-US" sz="2400" dirty="0"/>
              <a:t> values </a:t>
            </a:r>
          </a:p>
          <a:p>
            <a:pPr marL="698500" indent="-444500">
              <a:buFont typeface="Times" charset="0"/>
              <a:buChar char="•"/>
            </a:pPr>
            <a:r>
              <a:rPr lang="en-US" sz="2400" dirty="0"/>
              <a:t>from the </a:t>
            </a:r>
            <a:r>
              <a:rPr lang="en-US" sz="2400" i="1" dirty="0"/>
              <a:t>Forward </a:t>
            </a:r>
            <a:r>
              <a:rPr lang="en-US" sz="2400" dirty="0"/>
              <a:t>and </a:t>
            </a:r>
            <a:r>
              <a:rPr lang="en-US" sz="2400" i="1" dirty="0"/>
              <a:t>Backward</a:t>
            </a:r>
            <a:r>
              <a:rPr lang="en-US" sz="2400" dirty="0"/>
              <a:t> values, we can calculate the posterior probability of the event that the path passes through a certain state </a:t>
            </a:r>
            <a:r>
              <a:rPr lang="en-US" sz="2400" i="1" dirty="0">
                <a:latin typeface="Times" charset="0"/>
              </a:rPr>
              <a:t>S</a:t>
            </a:r>
            <a:r>
              <a:rPr lang="en-US" sz="2400" dirty="0"/>
              <a:t>, after generating length </a:t>
            </a:r>
            <a:r>
              <a:rPr lang="en-US" sz="2400" i="1" dirty="0" err="1">
                <a:latin typeface="Times" charset="0"/>
              </a:rPr>
              <a:t>i</a:t>
            </a:r>
            <a:r>
              <a:rPr lang="en-US" sz="2400" dirty="0"/>
              <a:t> and </a:t>
            </a:r>
            <a:r>
              <a:rPr lang="en-US" sz="2400" i="1" dirty="0" err="1">
                <a:latin typeface="Times" charset="0"/>
              </a:rPr>
              <a:t>j</a:t>
            </a:r>
            <a:r>
              <a:rPr lang="en-US" sz="2400" dirty="0"/>
              <a:t> prefixes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766A7E-9031-034F-826F-56D27F73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84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Uses for Posterior Probabilities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  <a:ln/>
        </p:spPr>
        <p:txBody>
          <a:bodyPr rIns="34290" anchor="ctr"/>
          <a:lstStyle/>
          <a:p>
            <a:pPr marL="698500" indent="-444500">
              <a:buFont typeface="Times" charset="0"/>
              <a:buChar char="•"/>
            </a:pPr>
            <a:r>
              <a:rPr lang="en-US" sz="2400" dirty="0"/>
              <a:t>sampling of suboptimal alignments</a:t>
            </a:r>
          </a:p>
          <a:p>
            <a:pPr marL="698500" indent="-444500">
              <a:buFont typeface="Times" charset="0"/>
              <a:buChar char="•"/>
            </a:pPr>
            <a:r>
              <a:rPr lang="en-US" sz="2400" dirty="0"/>
              <a:t>posterior probability of pairs of residues being homologous (aligned to each other)</a:t>
            </a:r>
          </a:p>
          <a:p>
            <a:pPr marL="698500" indent="-444500">
              <a:buFont typeface="Times" charset="0"/>
              <a:buChar char="•"/>
            </a:pPr>
            <a:r>
              <a:rPr lang="en-US" sz="2400" dirty="0"/>
              <a:t>posterior probability of a residue being gapped</a:t>
            </a:r>
          </a:p>
          <a:p>
            <a:pPr marL="698500" indent="-444500">
              <a:buFont typeface="Times" charset="0"/>
              <a:buChar char="•"/>
            </a:pPr>
            <a:r>
              <a:rPr lang="en-US" sz="2400" dirty="0"/>
              <a:t>training model parameters (EM)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EA459-E733-6341-9E4A-0BEF867A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392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4000"/>
              <a:t>Sources of Evidence for Gene Finding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Signals</a:t>
            </a:r>
            <a:r>
              <a:rPr lang="en-US" sz="2400" dirty="0"/>
              <a:t>: the sequence </a:t>
            </a:r>
            <a:r>
              <a:rPr lang="en-US" sz="2400" i="1" dirty="0"/>
              <a:t>signals</a:t>
            </a:r>
            <a:r>
              <a:rPr lang="en-US" sz="2400" dirty="0"/>
              <a:t> (e.g. splice junctions) involved in gene expression (e.g., RNA-seq reads)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Content</a:t>
            </a:r>
            <a:r>
              <a:rPr lang="en-US" sz="2400" dirty="0"/>
              <a:t>: statistical properties that distinguish protein-coding DNA from non-coding DNA (</a:t>
            </a:r>
            <a:r>
              <a:rPr lang="en-US" sz="2400" dirty="0">
                <a:solidFill>
                  <a:srgbClr val="FF0000"/>
                </a:solidFill>
              </a:rPr>
              <a:t>focus in this lecture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Conservation</a:t>
            </a:r>
            <a:r>
              <a:rPr lang="en-US" sz="2400" dirty="0"/>
              <a:t>: signal and content properties that are conserved across related sequences (e.g. orthologous regions of the mouse and human genome)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Posterior Probabilities</a:t>
            </a:r>
          </a:p>
        </p:txBody>
      </p:sp>
      <p:pic>
        <p:nvPicPr>
          <p:cNvPr id="66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1571625"/>
            <a:ext cx="8413750" cy="421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61508" name="Rectangle 4"/>
          <p:cNvSpPr>
            <a:spLocks/>
          </p:cNvSpPr>
          <p:nvPr/>
        </p:nvSpPr>
        <p:spPr bwMode="auto">
          <a:xfrm>
            <a:off x="157163" y="6080125"/>
            <a:ext cx="8812212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822325" eaLnBrk="1" hangingPunct="1"/>
            <a:r>
              <a:rPr lang="en-US" sz="2900" dirty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plot of posterior probability of each alignment column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AD76E-E728-B94E-A075-8498E0D3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5127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Parameter Training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1219200"/>
            <a:ext cx="7359650" cy="5040313"/>
          </a:xfrm>
          <a:ln/>
        </p:spPr>
        <p:txBody>
          <a:bodyPr rIns="34290" anchor="ctr"/>
          <a:lstStyle/>
          <a:p>
            <a:pPr marL="698500" indent="-444500"/>
            <a:r>
              <a:rPr lang="en-US" sz="2400"/>
              <a:t>supervised training</a:t>
            </a:r>
          </a:p>
          <a:p>
            <a:pPr marL="1041400" lvl="1" indent="-444500"/>
            <a:r>
              <a:rPr lang="en-US" sz="2400"/>
              <a:t>given: sequences and correct alignments</a:t>
            </a:r>
          </a:p>
          <a:p>
            <a:pPr marL="1041400" lvl="1" indent="-444500"/>
            <a:r>
              <a:rPr lang="en-US" sz="2400"/>
              <a:t>do: calculate parameter values that maximize joint likelihood of sequences and alignments</a:t>
            </a:r>
          </a:p>
          <a:p>
            <a:pPr marL="1041400" lvl="1" indent="-444500"/>
            <a:endParaRPr lang="en-US" sz="2400"/>
          </a:p>
          <a:p>
            <a:pPr marL="698500" indent="-444500"/>
            <a:r>
              <a:rPr lang="en-US" sz="2400"/>
              <a:t>unsupervised training</a:t>
            </a:r>
          </a:p>
          <a:p>
            <a:pPr marL="1041400" lvl="1" indent="-444500"/>
            <a:r>
              <a:rPr lang="en-US" sz="2400"/>
              <a:t>given: sequence pairs, but </a:t>
            </a:r>
            <a:r>
              <a:rPr lang="en-US" sz="2400" i="1"/>
              <a:t>no </a:t>
            </a:r>
            <a:r>
              <a:rPr lang="en-US" sz="2400"/>
              <a:t>alignments</a:t>
            </a:r>
          </a:p>
          <a:p>
            <a:pPr marL="1041400" lvl="1" indent="-444500"/>
            <a:r>
              <a:rPr lang="en-US" sz="2400"/>
              <a:t>do: calculate parameter values that maximize marginal likelihood of sequences (sum over all possible alignments)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89A9C-0EEB-2543-805F-0436CB83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2156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r>
              <a:rPr lang="en-US" sz="4000" i="1" dirty="0"/>
              <a:t>Generalized </a:t>
            </a:r>
            <a:r>
              <a:rPr lang="en-US" sz="4000" dirty="0"/>
              <a:t>Pair </a:t>
            </a:r>
            <a:r>
              <a:rPr lang="en-US" sz="4000" dirty="0" err="1"/>
              <a:t>HMMs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53400" cy="1235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Represent a parse </a:t>
            </a:r>
            <a:r>
              <a:rPr lang="el-GR" sz="2400" dirty="0">
                <a:latin typeface="Times" charset="0"/>
                <a:ea typeface="Times New Roman" charset="0"/>
                <a:cs typeface="Times New Roman" charset="0"/>
              </a:rPr>
              <a:t>π</a:t>
            </a:r>
            <a:r>
              <a:rPr lang="en-US" sz="2400" dirty="0">
                <a:ea typeface="Times New Roman" charset="0"/>
                <a:cs typeface="Times New Roman" charset="0"/>
              </a:rPr>
              <a:t>, </a:t>
            </a:r>
            <a:r>
              <a:rPr lang="en-US" sz="2400" dirty="0"/>
              <a:t>as a sequence of states and a sequence of associated lengths for </a:t>
            </a:r>
            <a:r>
              <a:rPr lang="en-US" sz="2400" u="sng" dirty="0"/>
              <a:t>each</a:t>
            </a:r>
            <a:r>
              <a:rPr lang="en-US" sz="2400" dirty="0"/>
              <a:t> input sequence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606212" name="Object 4"/>
          <p:cNvGraphicFramePr>
            <a:graphicFrameLocks noChangeAspect="1"/>
          </p:cNvGraphicFramePr>
          <p:nvPr/>
        </p:nvGraphicFramePr>
        <p:xfrm>
          <a:off x="112713" y="3048000"/>
          <a:ext cx="23574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8" name="Equation" r:id="rId4" imgW="1104840" imgH="228600" progId="Equation.3">
                  <p:embed/>
                </p:oleObj>
              </mc:Choice>
              <mc:Fallback>
                <p:oleObj name="Equation" r:id="rId4" imgW="1104840" imgH="228600" progId="Equation.3">
                  <p:embed/>
                  <p:pic>
                    <p:nvPicPr>
                      <p:cNvPr id="606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3048000"/>
                        <a:ext cx="235743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13" name="Object 5"/>
          <p:cNvGraphicFramePr>
            <a:graphicFrameLocks noChangeAspect="1"/>
          </p:cNvGraphicFramePr>
          <p:nvPr/>
        </p:nvGraphicFramePr>
        <p:xfrm>
          <a:off x="112713" y="4800600"/>
          <a:ext cx="22494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9" name="Equation" r:id="rId6" imgW="1054080" imgH="228600" progId="Equation.3">
                  <p:embed/>
                </p:oleObj>
              </mc:Choice>
              <mc:Fallback>
                <p:oleObj name="Equation" r:id="rId6" imgW="1054080" imgH="228600" progId="Equation.3">
                  <p:embed/>
                  <p:pic>
                    <p:nvPicPr>
                      <p:cNvPr id="6062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4800600"/>
                        <a:ext cx="224948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6253" name="Group 45"/>
          <p:cNvGrpSpPr>
            <a:grpSpLocks/>
          </p:cNvGrpSpPr>
          <p:nvPr/>
        </p:nvGrpSpPr>
        <p:grpSpPr bwMode="auto">
          <a:xfrm>
            <a:off x="2667000" y="2955925"/>
            <a:ext cx="6477000" cy="1997075"/>
            <a:chOff x="1680" y="2198"/>
            <a:chExt cx="4080" cy="1258"/>
          </a:xfrm>
        </p:grpSpPr>
        <p:sp>
          <p:nvSpPr>
            <p:cNvPr id="606218" name="Line 10"/>
            <p:cNvSpPr>
              <a:spLocks noChangeShapeType="1"/>
            </p:cNvSpPr>
            <p:nvPr/>
          </p:nvSpPr>
          <p:spPr bwMode="auto">
            <a:xfrm>
              <a:off x="1680" y="3254"/>
              <a:ext cx="40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19" name="Line 11"/>
            <p:cNvSpPr>
              <a:spLocks noChangeShapeType="1"/>
            </p:cNvSpPr>
            <p:nvPr/>
          </p:nvSpPr>
          <p:spPr bwMode="auto">
            <a:xfrm>
              <a:off x="2064" y="2774"/>
              <a:ext cx="76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20" name="Line 12"/>
            <p:cNvSpPr>
              <a:spLocks noChangeShapeType="1"/>
            </p:cNvSpPr>
            <p:nvPr/>
          </p:nvSpPr>
          <p:spPr bwMode="auto">
            <a:xfrm>
              <a:off x="2928" y="2678"/>
              <a:ext cx="9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21" name="Line 13"/>
            <p:cNvSpPr>
              <a:spLocks noChangeShapeType="1"/>
            </p:cNvSpPr>
            <p:nvPr/>
          </p:nvSpPr>
          <p:spPr bwMode="auto">
            <a:xfrm>
              <a:off x="3744" y="2774"/>
              <a:ext cx="24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22" name="Line 14"/>
            <p:cNvSpPr>
              <a:spLocks noChangeShapeType="1"/>
            </p:cNvSpPr>
            <p:nvPr/>
          </p:nvSpPr>
          <p:spPr bwMode="auto">
            <a:xfrm>
              <a:off x="4656" y="2678"/>
              <a:ext cx="864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23" name="Line 15"/>
            <p:cNvSpPr>
              <a:spLocks noChangeShapeType="1"/>
            </p:cNvSpPr>
            <p:nvPr/>
          </p:nvSpPr>
          <p:spPr bwMode="auto">
            <a:xfrm flipH="1">
              <a:off x="1680" y="2774"/>
              <a:ext cx="336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06224" name="Group 16"/>
            <p:cNvGrpSpPr>
              <a:grpSpLocks/>
            </p:cNvGrpSpPr>
            <p:nvPr/>
          </p:nvGrpSpPr>
          <p:grpSpPr bwMode="auto">
            <a:xfrm>
              <a:off x="1827" y="2198"/>
              <a:ext cx="3405" cy="480"/>
              <a:chOff x="1011" y="2712"/>
              <a:chExt cx="3405" cy="480"/>
            </a:xfrm>
          </p:grpSpPr>
          <p:grpSp>
            <p:nvGrpSpPr>
              <p:cNvPr id="606225" name="Group 17"/>
              <p:cNvGrpSpPr>
                <a:grpSpLocks/>
              </p:cNvGrpSpPr>
              <p:nvPr/>
            </p:nvGrpSpPr>
            <p:grpSpPr bwMode="auto">
              <a:xfrm>
                <a:off x="1011" y="2712"/>
                <a:ext cx="3073" cy="480"/>
                <a:chOff x="1011" y="2712"/>
                <a:chExt cx="3073" cy="480"/>
              </a:xfrm>
            </p:grpSpPr>
            <p:grpSp>
              <p:nvGrpSpPr>
                <p:cNvPr id="606226" name="Group 18"/>
                <p:cNvGrpSpPr>
                  <a:grpSpLocks/>
                </p:cNvGrpSpPr>
                <p:nvPr/>
              </p:nvGrpSpPr>
              <p:grpSpPr bwMode="auto">
                <a:xfrm>
                  <a:off x="2736" y="2721"/>
                  <a:ext cx="459" cy="462"/>
                  <a:chOff x="2796" y="2736"/>
                  <a:chExt cx="459" cy="462"/>
                </a:xfrm>
              </p:grpSpPr>
              <p:sp>
                <p:nvSpPr>
                  <p:cNvPr id="606227" name="Rectangle 19"/>
                  <p:cNvSpPr>
                    <a:spLocks noChangeArrowheads="1"/>
                  </p:cNvSpPr>
                  <p:nvPr/>
                </p:nvSpPr>
                <p:spPr bwMode="auto">
                  <a:xfrm rot="2825576">
                    <a:off x="2795" y="2737"/>
                    <a:ext cx="462" cy="459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 type="none" w="med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622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8" y="2820"/>
                    <a:ext cx="308" cy="28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 type="none" w="med" len="sm"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400"/>
                      <a:t>F</a:t>
                    </a:r>
                    <a:r>
                      <a:rPr lang="en-US" sz="2400" baseline="30000"/>
                      <a:t>+</a:t>
                    </a:r>
                  </a:p>
                </p:txBody>
              </p:sp>
            </p:grpSp>
            <p:grpSp>
              <p:nvGrpSpPr>
                <p:cNvPr id="606229" name="Group 21"/>
                <p:cNvGrpSpPr>
                  <a:grpSpLocks/>
                </p:cNvGrpSpPr>
                <p:nvPr/>
              </p:nvGrpSpPr>
              <p:grpSpPr bwMode="auto">
                <a:xfrm>
                  <a:off x="1872" y="2712"/>
                  <a:ext cx="480" cy="480"/>
                  <a:chOff x="1464" y="3139"/>
                  <a:chExt cx="480" cy="480"/>
                </a:xfrm>
              </p:grpSpPr>
              <p:sp>
                <p:nvSpPr>
                  <p:cNvPr id="606230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7" y="3232"/>
                    <a:ext cx="319" cy="28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 type="none" w="med" len="sm"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400"/>
                      <a:t>P</a:t>
                    </a:r>
                    <a:r>
                      <a:rPr lang="en-US" sz="2400" baseline="30000"/>
                      <a:t>+</a:t>
                    </a:r>
                  </a:p>
                </p:txBody>
              </p:sp>
              <p:sp>
                <p:nvSpPr>
                  <p:cNvPr id="606231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464" y="3139"/>
                    <a:ext cx="480" cy="48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none" w="med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6232" name="Line 24"/>
                <p:cNvSpPr>
                  <a:spLocks noChangeShapeType="1"/>
                </p:cNvSpPr>
                <p:nvPr/>
              </p:nvSpPr>
              <p:spPr bwMode="auto">
                <a:xfrm>
                  <a:off x="1584" y="2952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6233" name="Line 25"/>
                <p:cNvSpPr>
                  <a:spLocks noChangeShapeType="1"/>
                </p:cNvSpPr>
                <p:nvPr/>
              </p:nvSpPr>
              <p:spPr bwMode="auto">
                <a:xfrm>
                  <a:off x="3312" y="2952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06234" name="Group 26"/>
                <p:cNvGrpSpPr>
                  <a:grpSpLocks/>
                </p:cNvGrpSpPr>
                <p:nvPr/>
              </p:nvGrpSpPr>
              <p:grpSpPr bwMode="auto">
                <a:xfrm>
                  <a:off x="1011" y="2721"/>
                  <a:ext cx="459" cy="462"/>
                  <a:chOff x="1011" y="2688"/>
                  <a:chExt cx="459" cy="462"/>
                </a:xfrm>
              </p:grpSpPr>
              <p:sp>
                <p:nvSpPr>
                  <p:cNvPr id="60623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3" y="2772"/>
                    <a:ext cx="255" cy="28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 type="none" w="med" len="sm"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400"/>
                      <a:t>N</a:t>
                    </a:r>
                  </a:p>
                </p:txBody>
              </p:sp>
              <p:sp>
                <p:nvSpPr>
                  <p:cNvPr id="606236" name="Rectangle 28"/>
                  <p:cNvSpPr>
                    <a:spLocks noChangeArrowheads="1"/>
                  </p:cNvSpPr>
                  <p:nvPr/>
                </p:nvSpPr>
                <p:spPr bwMode="auto">
                  <a:xfrm rot="2825576">
                    <a:off x="1010" y="2689"/>
                    <a:ext cx="462" cy="459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 type="none" w="med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06237" name="Group 29"/>
                <p:cNvGrpSpPr>
                  <a:grpSpLocks/>
                </p:cNvGrpSpPr>
                <p:nvPr/>
              </p:nvGrpSpPr>
              <p:grpSpPr bwMode="auto">
                <a:xfrm>
                  <a:off x="3600" y="2712"/>
                  <a:ext cx="484" cy="480"/>
                  <a:chOff x="2205" y="3235"/>
                  <a:chExt cx="484" cy="480"/>
                </a:xfrm>
              </p:grpSpPr>
              <p:sp>
                <p:nvSpPr>
                  <p:cNvPr id="60623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7" y="3328"/>
                    <a:ext cx="482" cy="288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 type="none" w="med" len="sm"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400"/>
                      <a:t>E</a:t>
                    </a:r>
                    <a:r>
                      <a:rPr lang="en-US" sz="2400" baseline="-25000"/>
                      <a:t>init</a:t>
                    </a:r>
                    <a:r>
                      <a:rPr lang="en-US" sz="2400" baseline="30000"/>
                      <a:t>+</a:t>
                    </a:r>
                  </a:p>
                </p:txBody>
              </p:sp>
              <p:sp>
                <p:nvSpPr>
                  <p:cNvPr id="606239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205" y="3235"/>
                    <a:ext cx="480" cy="48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none" w="med" len="sm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6240" name="Line 32"/>
                <p:cNvSpPr>
                  <a:spLocks noChangeShapeType="1"/>
                </p:cNvSpPr>
                <p:nvPr/>
              </p:nvSpPr>
              <p:spPr bwMode="auto">
                <a:xfrm>
                  <a:off x="2352" y="2952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6241" name="Group 33"/>
              <p:cNvGrpSpPr>
                <a:grpSpLocks/>
              </p:cNvGrpSpPr>
              <p:nvPr/>
            </p:nvGrpSpPr>
            <p:grpSpPr bwMode="auto">
              <a:xfrm>
                <a:off x="4176" y="2928"/>
                <a:ext cx="240" cy="48"/>
                <a:chOff x="4512" y="3168"/>
                <a:chExt cx="240" cy="48"/>
              </a:xfrm>
            </p:grpSpPr>
            <p:sp>
              <p:nvSpPr>
                <p:cNvPr id="606242" name="Oval 34"/>
                <p:cNvSpPr>
                  <a:spLocks noChangeArrowheads="1"/>
                </p:cNvSpPr>
                <p:nvPr/>
              </p:nvSpPr>
              <p:spPr bwMode="auto">
                <a:xfrm>
                  <a:off x="4512" y="316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 type="none" w="med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6243" name="Oval 35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 type="none" w="med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6244" name="Oval 36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 type="none" w="med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06245" name="Line 37"/>
            <p:cNvSpPr>
              <a:spLocks noChangeShapeType="1"/>
            </p:cNvSpPr>
            <p:nvPr/>
          </p:nvSpPr>
          <p:spPr bwMode="auto">
            <a:xfrm flipH="1">
              <a:off x="2833" y="2679"/>
              <a:ext cx="9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46" name="Line 38"/>
            <p:cNvSpPr>
              <a:spLocks noChangeShapeType="1"/>
            </p:cNvSpPr>
            <p:nvPr/>
          </p:nvSpPr>
          <p:spPr bwMode="auto">
            <a:xfrm flipH="1">
              <a:off x="3024" y="2774"/>
              <a:ext cx="72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47" name="Line 39"/>
            <p:cNvSpPr>
              <a:spLocks noChangeShapeType="1"/>
            </p:cNvSpPr>
            <p:nvPr/>
          </p:nvSpPr>
          <p:spPr bwMode="auto">
            <a:xfrm flipH="1">
              <a:off x="3984" y="2678"/>
              <a:ext cx="672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48" name="Line 40"/>
            <p:cNvSpPr>
              <a:spLocks noChangeShapeType="1"/>
            </p:cNvSpPr>
            <p:nvPr/>
          </p:nvSpPr>
          <p:spPr bwMode="auto">
            <a:xfrm>
              <a:off x="1680" y="3408"/>
              <a:ext cx="408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none" w="med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49" name="Rectangle 41"/>
            <p:cNvSpPr>
              <a:spLocks noChangeArrowheads="1"/>
            </p:cNvSpPr>
            <p:nvPr/>
          </p:nvSpPr>
          <p:spPr bwMode="auto">
            <a:xfrm>
              <a:off x="2208" y="3216"/>
              <a:ext cx="288" cy="9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50" name="Rectangle 42"/>
            <p:cNvSpPr>
              <a:spLocks noChangeArrowheads="1"/>
            </p:cNvSpPr>
            <p:nvPr/>
          </p:nvSpPr>
          <p:spPr bwMode="auto">
            <a:xfrm>
              <a:off x="3168" y="3360"/>
              <a:ext cx="528" cy="9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51" name="Rectangle 43"/>
            <p:cNvSpPr>
              <a:spLocks noChangeArrowheads="1"/>
            </p:cNvSpPr>
            <p:nvPr/>
          </p:nvSpPr>
          <p:spPr bwMode="auto">
            <a:xfrm>
              <a:off x="4320" y="3360"/>
              <a:ext cx="192" cy="9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06252" name="Object 44"/>
          <p:cNvGraphicFramePr>
            <a:graphicFrameLocks noChangeAspect="1"/>
          </p:cNvGraphicFramePr>
          <p:nvPr/>
        </p:nvGraphicFramePr>
        <p:xfrm>
          <a:off x="112713" y="4191000"/>
          <a:ext cx="24399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0" name="Equation" r:id="rId8" imgW="1143000" imgH="253800" progId="Equation.3">
                  <p:embed/>
                </p:oleObj>
              </mc:Choice>
              <mc:Fallback>
                <p:oleObj name="Equation" r:id="rId8" imgW="1143000" imgH="253800" progId="Equation.3">
                  <p:embed/>
                  <p:pic>
                    <p:nvPicPr>
                      <p:cNvPr id="60625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4191000"/>
                        <a:ext cx="243998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54" name="Text Box 46"/>
          <p:cNvSpPr txBox="1">
            <a:spLocks noChangeArrowheads="1"/>
          </p:cNvSpPr>
          <p:nvPr/>
        </p:nvSpPr>
        <p:spPr bwMode="auto">
          <a:xfrm>
            <a:off x="4784725" y="5483225"/>
            <a:ext cx="2105025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may be gaps</a:t>
            </a:r>
          </a:p>
          <a:p>
            <a:r>
              <a:rPr lang="en-US" sz="2000" dirty="0"/>
              <a:t>in the sequences</a:t>
            </a:r>
          </a:p>
        </p:txBody>
      </p:sp>
      <p:sp>
        <p:nvSpPr>
          <p:cNvPr id="606255" name="Line 47"/>
          <p:cNvSpPr>
            <a:spLocks noChangeShapeType="1"/>
          </p:cNvSpPr>
          <p:nvPr/>
        </p:nvSpPr>
        <p:spPr bwMode="auto">
          <a:xfrm flipV="1">
            <a:off x="5410200" y="4953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979295" y="5711420"/>
            <a:ext cx="2028825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pair of duration times generated by hidden state</a:t>
            </a:r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H="1" flipV="1">
            <a:off x="2362200" y="5286374"/>
            <a:ext cx="473074" cy="4555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 flipV="1">
            <a:off x="2470149" y="4730749"/>
            <a:ext cx="365125" cy="10111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1146175" y="1959114"/>
            <a:ext cx="2049145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sequence of hidden states</a:t>
            </a:r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 flipH="1">
            <a:off x="1295400" y="2647951"/>
            <a:ext cx="228600" cy="455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0E44-3BCB-1F40-9EEF-82926AD9571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20758" y="6429344"/>
            <a:ext cx="4442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SLAM: </a:t>
            </a:r>
            <a:r>
              <a:rPr lang="en-US" dirty="0" err="1"/>
              <a:t>Pachter</a:t>
            </a:r>
            <a:r>
              <a:rPr lang="en-US" dirty="0"/>
              <a:t> et al. </a:t>
            </a:r>
            <a:r>
              <a:rPr lang="en-US" i="1" dirty="0"/>
              <a:t>RECOMB </a:t>
            </a:r>
            <a:r>
              <a:rPr lang="en-US" dirty="0"/>
              <a:t>2001</a:t>
            </a:r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7062787" y="5221849"/>
            <a:ext cx="2233613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pair of sequences generated by hidden state</a:t>
            </a:r>
          </a:p>
        </p:txBody>
      </p:sp>
      <p:sp>
        <p:nvSpPr>
          <p:cNvPr id="52" name="Line 47"/>
          <p:cNvSpPr>
            <a:spLocks noChangeShapeType="1"/>
          </p:cNvSpPr>
          <p:nvPr/>
        </p:nvSpPr>
        <p:spPr bwMode="auto">
          <a:xfrm flipH="1" flipV="1">
            <a:off x="7391400" y="4876768"/>
            <a:ext cx="527367" cy="3755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 flipH="1" flipV="1">
            <a:off x="7519985" y="4632324"/>
            <a:ext cx="398781" cy="6200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733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4000"/>
              <a:t>Generalized Pair HMMs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2400" dirty="0"/>
              <a:t>representing a parse </a:t>
            </a:r>
            <a:r>
              <a:rPr lang="el-GR" sz="2400" dirty="0">
                <a:latin typeface="Times" charset="0"/>
                <a:ea typeface="Times New Roman" charset="0"/>
                <a:cs typeface="Times New Roman" charset="0"/>
              </a:rPr>
              <a:t>π</a:t>
            </a:r>
            <a:r>
              <a:rPr lang="en-US" sz="2400" dirty="0">
                <a:ea typeface="Times New Roman" charset="0"/>
                <a:cs typeface="Times New Roman" charset="0"/>
              </a:rPr>
              <a:t>, </a:t>
            </a:r>
            <a:r>
              <a:rPr lang="en-US" sz="2400" dirty="0"/>
              <a:t>as a sequence of states and associated lengths (durations)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joint probability of generating parse </a:t>
            </a:r>
            <a:r>
              <a:rPr lang="el-GR" sz="2400" dirty="0">
                <a:latin typeface="Times" charset="0"/>
                <a:ea typeface="Times New Roman" charset="0"/>
                <a:cs typeface="Times New Roman" charset="0"/>
              </a:rPr>
              <a:t>π</a:t>
            </a:r>
            <a:r>
              <a:rPr lang="en-US" sz="2400" dirty="0">
                <a:ea typeface="Times New Roman" charset="0"/>
                <a:cs typeface="Times New Roman" charset="0"/>
              </a:rPr>
              <a:t> and sequences </a:t>
            </a:r>
            <a:r>
              <a:rPr lang="en-US" sz="2400" i="1" dirty="0">
                <a:latin typeface="Times" charset="0"/>
                <a:ea typeface="Times New Roman" charset="0"/>
                <a:cs typeface="Times New Roman" charset="0"/>
              </a:rPr>
              <a:t>x</a:t>
            </a:r>
            <a:r>
              <a:rPr lang="en-US" sz="2400" i="1" dirty="0"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ea typeface="Times New Roman" charset="0"/>
                <a:cs typeface="Times New Roman" charset="0"/>
              </a:rPr>
              <a:t>and</a:t>
            </a:r>
            <a:r>
              <a:rPr lang="en-US" sz="2400" i="1" dirty="0">
                <a:ea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" charset="0"/>
                <a:ea typeface="Times New Roman" charset="0"/>
                <a:cs typeface="Times New Roman" charset="0"/>
              </a:rPr>
              <a:t>y</a:t>
            </a:r>
            <a:endParaRPr lang="el-GR" sz="2400" i="1" dirty="0">
              <a:ea typeface="Times New Roman" charset="0"/>
              <a:cs typeface="Times New Roman" charset="0"/>
            </a:endParaRPr>
          </a:p>
          <a:p>
            <a:endParaRPr lang="en-US" sz="2400" dirty="0"/>
          </a:p>
        </p:txBody>
      </p:sp>
      <p:graphicFrame>
        <p:nvGraphicFramePr>
          <p:cNvPr id="607236" name="Object 4"/>
          <p:cNvGraphicFramePr>
            <a:graphicFrameLocks noChangeAspect="1"/>
          </p:cNvGraphicFramePr>
          <p:nvPr/>
        </p:nvGraphicFramePr>
        <p:xfrm>
          <a:off x="1295400" y="2247900"/>
          <a:ext cx="23574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3" name="Equation" r:id="rId4" imgW="1105297" imgH="228997" progId="Equation.3">
                  <p:embed/>
                </p:oleObj>
              </mc:Choice>
              <mc:Fallback>
                <p:oleObj name="Equation" r:id="rId4" imgW="1105297" imgH="228997" progId="Equation.3">
                  <p:embed/>
                  <p:pic>
                    <p:nvPicPr>
                      <p:cNvPr id="607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47900"/>
                        <a:ext cx="23574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37" name="Object 5"/>
          <p:cNvGraphicFramePr>
            <a:graphicFrameLocks noChangeAspect="1"/>
          </p:cNvGraphicFramePr>
          <p:nvPr/>
        </p:nvGraphicFramePr>
        <p:xfrm>
          <a:off x="1295400" y="2743200"/>
          <a:ext cx="2438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4" name="Equation" r:id="rId6" imgW="1143397" imgH="254397" progId="Equation.3">
                  <p:embed/>
                </p:oleObj>
              </mc:Choice>
              <mc:Fallback>
                <p:oleObj name="Equation" r:id="rId6" imgW="1143397" imgH="254397" progId="Equation.3">
                  <p:embed/>
                  <p:pic>
                    <p:nvPicPr>
                      <p:cNvPr id="607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243840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38" name="Object 6"/>
          <p:cNvGraphicFramePr>
            <a:graphicFrameLocks noChangeAspect="1"/>
          </p:cNvGraphicFramePr>
          <p:nvPr/>
        </p:nvGraphicFramePr>
        <p:xfrm>
          <a:off x="974725" y="4419600"/>
          <a:ext cx="7421563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5" name="Equation" r:id="rId8" imgW="3073400" imgH="685800" progId="Equation.3">
                  <p:embed/>
                </p:oleObj>
              </mc:Choice>
              <mc:Fallback>
                <p:oleObj name="Equation" r:id="rId8" imgW="3073400" imgH="685800" progId="Equation.3">
                  <p:embed/>
                  <p:pic>
                    <p:nvPicPr>
                      <p:cNvPr id="607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4419600"/>
                        <a:ext cx="7421563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44" name="Object 12"/>
          <p:cNvGraphicFramePr>
            <a:graphicFrameLocks noChangeAspect="1"/>
          </p:cNvGraphicFramePr>
          <p:nvPr/>
        </p:nvGraphicFramePr>
        <p:xfrm>
          <a:off x="4038600" y="2819400"/>
          <a:ext cx="22494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6" name="Equation" r:id="rId10" imgW="1054497" imgH="228997" progId="Equation.3">
                  <p:embed/>
                </p:oleObj>
              </mc:Choice>
              <mc:Fallback>
                <p:oleObj name="Equation" r:id="rId10" imgW="1054497" imgH="228997" progId="Equation.3">
                  <p:embed/>
                  <p:pic>
                    <p:nvPicPr>
                      <p:cNvPr id="6072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19400"/>
                        <a:ext cx="2249488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E8BAD4-2D98-7D4C-9233-D948D8FF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954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14400"/>
          </a:xfrm>
        </p:spPr>
        <p:txBody>
          <a:bodyPr/>
          <a:lstStyle/>
          <a:p>
            <a:r>
              <a:rPr lang="en-US" dirty="0"/>
              <a:t>Generalized Pair HMM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Generalized HMM Forward Algorithm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Generalized Pair HMM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Viterbi: replace sum with max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6738" y="1973263"/>
          <a:ext cx="81184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7" name="Equation" r:id="rId3" imgW="3035300" imgH="457200" progId="Equation.3">
                  <p:embed/>
                </p:oleObj>
              </mc:Choice>
              <mc:Fallback>
                <p:oleObj name="Equation" r:id="rId3" imgW="3035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973263"/>
                        <a:ext cx="8118475" cy="121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68" y="4343400"/>
          <a:ext cx="9121775" cy="103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8" name="Equation" r:id="rId5" imgW="4025900" imgH="457200" progId="Equation.3">
                  <p:embed/>
                </p:oleObj>
              </mc:Choice>
              <mc:Fallback>
                <p:oleObj name="Equation" r:id="rId5" imgW="4025900" imgH="4572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" y="4343400"/>
                        <a:ext cx="9121775" cy="1030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65F74-F338-3642-8445-C5C0D917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754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/>
              <a:t>Prediction in SLAM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could find alignment and gene predictions by running Viterbi</a:t>
            </a:r>
          </a:p>
          <a:p>
            <a:pPr>
              <a:lnSpc>
                <a:spcPct val="90000"/>
              </a:lnSpc>
            </a:pPr>
            <a:r>
              <a:rPr lang="en-US" sz="2400"/>
              <a:t>to make it more efficient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find an approximate alignment (using a fast anchor-based approach)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each base in </a:t>
            </a:r>
            <a:r>
              <a:rPr lang="en-US" sz="2400" i="1">
                <a:latin typeface="Times" charset="0"/>
              </a:rPr>
              <a:t>x</a:t>
            </a:r>
            <a:r>
              <a:rPr lang="en-US" sz="2400"/>
              <a:t> constrained to align to a window of size </a:t>
            </a:r>
            <a:r>
              <a:rPr lang="en-US" sz="2400" i="1">
                <a:latin typeface="Times" charset="0"/>
              </a:rPr>
              <a:t>h</a:t>
            </a:r>
            <a:r>
              <a:rPr lang="en-US" sz="2400"/>
              <a:t> in </a:t>
            </a:r>
            <a:r>
              <a:rPr lang="en-US" sz="2400">
                <a:latin typeface="Times" charset="0"/>
              </a:rPr>
              <a:t>y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analogous to banded alignment methods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616453" name="Line 5"/>
          <p:cNvSpPr>
            <a:spLocks noChangeShapeType="1"/>
          </p:cNvSpPr>
          <p:nvPr/>
        </p:nvSpPr>
        <p:spPr bwMode="auto">
          <a:xfrm>
            <a:off x="1524000" y="4183063"/>
            <a:ext cx="6477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83" name="Line 35"/>
          <p:cNvSpPr>
            <a:spLocks noChangeShapeType="1"/>
          </p:cNvSpPr>
          <p:nvPr/>
        </p:nvSpPr>
        <p:spPr bwMode="auto">
          <a:xfrm>
            <a:off x="1524000" y="4960938"/>
            <a:ext cx="6477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none" w="med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87" name="Text Box 39"/>
          <p:cNvSpPr txBox="1">
            <a:spLocks noChangeArrowheads="1"/>
          </p:cNvSpPr>
          <p:nvPr/>
        </p:nvSpPr>
        <p:spPr bwMode="auto">
          <a:xfrm>
            <a:off x="1128713" y="3962400"/>
            <a:ext cx="319087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" charset="0"/>
              </a:rPr>
              <a:t>x</a:t>
            </a:r>
          </a:p>
        </p:txBody>
      </p:sp>
      <p:sp>
        <p:nvSpPr>
          <p:cNvPr id="616488" name="Text Box 40"/>
          <p:cNvSpPr txBox="1">
            <a:spLocks noChangeArrowheads="1"/>
          </p:cNvSpPr>
          <p:nvPr/>
        </p:nvSpPr>
        <p:spPr bwMode="auto">
          <a:xfrm>
            <a:off x="1127125" y="4724400"/>
            <a:ext cx="319088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" charset="0"/>
              </a:rPr>
              <a:t>y</a:t>
            </a:r>
          </a:p>
        </p:txBody>
      </p:sp>
      <p:sp>
        <p:nvSpPr>
          <p:cNvPr id="616489" name="Line 41"/>
          <p:cNvSpPr>
            <a:spLocks noChangeShapeType="1"/>
          </p:cNvSpPr>
          <p:nvPr/>
        </p:nvSpPr>
        <p:spPr bwMode="auto">
          <a:xfrm flipH="1">
            <a:off x="1981200" y="4183063"/>
            <a:ext cx="381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91" name="Line 43"/>
          <p:cNvSpPr>
            <a:spLocks noChangeShapeType="1"/>
          </p:cNvSpPr>
          <p:nvPr/>
        </p:nvSpPr>
        <p:spPr bwMode="auto">
          <a:xfrm>
            <a:off x="2362200" y="4183063"/>
            <a:ext cx="533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93" name="Line 45"/>
          <p:cNvSpPr>
            <a:spLocks noChangeShapeType="1"/>
          </p:cNvSpPr>
          <p:nvPr/>
        </p:nvSpPr>
        <p:spPr bwMode="auto">
          <a:xfrm>
            <a:off x="5257800" y="4183063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94" name="Line 46"/>
          <p:cNvSpPr>
            <a:spLocks noChangeShapeType="1"/>
          </p:cNvSpPr>
          <p:nvPr/>
        </p:nvSpPr>
        <p:spPr bwMode="auto">
          <a:xfrm>
            <a:off x="5257800" y="4183063"/>
            <a:ext cx="914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6502" name="Group 54"/>
          <p:cNvGrpSpPr>
            <a:grpSpLocks/>
          </p:cNvGrpSpPr>
          <p:nvPr/>
        </p:nvGrpSpPr>
        <p:grpSpPr bwMode="auto">
          <a:xfrm>
            <a:off x="1981200" y="5097463"/>
            <a:ext cx="990600" cy="541337"/>
            <a:chOff x="1296" y="3120"/>
            <a:chExt cx="624" cy="341"/>
          </a:xfrm>
        </p:grpSpPr>
        <p:grpSp>
          <p:nvGrpSpPr>
            <p:cNvPr id="616500" name="Group 52"/>
            <p:cNvGrpSpPr>
              <a:grpSpLocks/>
            </p:cNvGrpSpPr>
            <p:nvPr/>
          </p:nvGrpSpPr>
          <p:grpSpPr bwMode="auto">
            <a:xfrm>
              <a:off x="1296" y="3120"/>
              <a:ext cx="624" cy="96"/>
              <a:chOff x="1296" y="3120"/>
              <a:chExt cx="624" cy="96"/>
            </a:xfrm>
          </p:grpSpPr>
          <p:sp>
            <p:nvSpPr>
              <p:cNvPr id="616495" name="Line 47"/>
              <p:cNvSpPr>
                <a:spLocks noChangeShapeType="1"/>
              </p:cNvSpPr>
              <p:nvPr/>
            </p:nvSpPr>
            <p:spPr bwMode="auto">
              <a:xfrm>
                <a:off x="1296" y="316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98" name="Line 50"/>
              <p:cNvSpPr>
                <a:spLocks noChangeShapeType="1"/>
              </p:cNvSpPr>
              <p:nvPr/>
            </p:nvSpPr>
            <p:spPr bwMode="auto">
              <a:xfrm>
                <a:off x="1296" y="31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99" name="Line 51"/>
              <p:cNvSpPr>
                <a:spLocks noChangeShapeType="1"/>
              </p:cNvSpPr>
              <p:nvPr/>
            </p:nvSpPr>
            <p:spPr bwMode="auto">
              <a:xfrm>
                <a:off x="1920" y="31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6501" name="Text Box 53"/>
            <p:cNvSpPr txBox="1">
              <a:spLocks noChangeArrowheads="1"/>
            </p:cNvSpPr>
            <p:nvPr/>
          </p:nvSpPr>
          <p:spPr bwMode="auto">
            <a:xfrm>
              <a:off x="1516" y="3173"/>
              <a:ext cx="212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latin typeface="Times" charset="0"/>
                </a:rPr>
                <a:t>h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D40420-9FD7-714C-A70E-720215E3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837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r>
              <a:rPr lang="en-US" sz="4000"/>
              <a:t>GENSCAN, TWINSCAN, &amp; SLAM</a:t>
            </a:r>
          </a:p>
        </p:txBody>
      </p:sp>
      <p:pic>
        <p:nvPicPr>
          <p:cNvPr id="599043" name="Picture 3" descr="SLAM-results"/>
          <p:cNvPicPr>
            <a:picLocks noChangeAspect="1" noChangeArrowheads="1"/>
          </p:cNvPicPr>
          <p:nvPr/>
        </p:nvPicPr>
        <p:blipFill>
          <a:blip r:embed="rId3"/>
          <a:srcRect t="4851" b="-793"/>
          <a:stretch>
            <a:fillRect/>
          </a:stretch>
        </p:blipFill>
        <p:spPr bwMode="auto">
          <a:xfrm>
            <a:off x="57150" y="990600"/>
            <a:ext cx="9029700" cy="5181600"/>
          </a:xfrm>
          <a:prstGeom prst="rect">
            <a:avLst/>
          </a:prstGeom>
          <a:noFill/>
        </p:spPr>
      </p:pic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1676400" y="3276600"/>
            <a:ext cx="7315200" cy="304800"/>
          </a:xfrm>
          <a:prstGeom prst="rect">
            <a:avLst/>
          </a:prstGeom>
          <a:solidFill>
            <a:srgbClr val="FFFF00">
              <a:alpha val="25000"/>
            </a:srgbClr>
          </a:solidFill>
          <a:ln w="19050">
            <a:noFill/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auto">
          <a:xfrm>
            <a:off x="1676400" y="2286000"/>
            <a:ext cx="1447800" cy="304800"/>
          </a:xfrm>
          <a:prstGeom prst="rect">
            <a:avLst/>
          </a:prstGeom>
          <a:solidFill>
            <a:srgbClr val="FF9900">
              <a:alpha val="24001"/>
            </a:srgbClr>
          </a:solidFill>
          <a:ln w="19050">
            <a:noFill/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046" name="Rectangle 6"/>
          <p:cNvSpPr>
            <a:spLocks noChangeArrowheads="1"/>
          </p:cNvSpPr>
          <p:nvPr/>
        </p:nvSpPr>
        <p:spPr bwMode="auto">
          <a:xfrm>
            <a:off x="4495800" y="2286000"/>
            <a:ext cx="1447800" cy="304800"/>
          </a:xfrm>
          <a:prstGeom prst="rect">
            <a:avLst/>
          </a:prstGeom>
          <a:solidFill>
            <a:srgbClr val="FF9900">
              <a:alpha val="24001"/>
            </a:srgbClr>
          </a:solidFill>
          <a:ln w="19050">
            <a:noFill/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047" name="Rectangle 7"/>
          <p:cNvSpPr>
            <a:spLocks noChangeArrowheads="1"/>
          </p:cNvSpPr>
          <p:nvPr/>
        </p:nvSpPr>
        <p:spPr bwMode="auto">
          <a:xfrm>
            <a:off x="7620000" y="2286000"/>
            <a:ext cx="1447800" cy="304800"/>
          </a:xfrm>
          <a:prstGeom prst="rect">
            <a:avLst/>
          </a:prstGeom>
          <a:solidFill>
            <a:srgbClr val="FF9900">
              <a:alpha val="24001"/>
            </a:srgbClr>
          </a:solidFill>
          <a:ln w="19050">
            <a:noFill/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A0A56-8C54-6347-ACC0-7848250F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99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4000"/>
              <a:t>TWINSCAN vs. SLAM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both use multiple genomes to predict genes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both use generalized HMMs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TWINSCAN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takes as an input a genomic sequence, and a conservation sequence computed from an informant genome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models probability of both sequences; assumes they’re conditionally independent given the state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predicts genes only in the genomic sequence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SLAM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takes as input two genomic sequences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models joint probability of pairs of aligned sequences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simultaneously predict genes and compute alignments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2D7C1A-C52F-7444-AA72-9DFD0917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4000" dirty="0"/>
              <a:t>Modern Genome Annotation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114800"/>
          </a:xfrm>
        </p:spPr>
        <p:txBody>
          <a:bodyPr/>
          <a:lstStyle/>
          <a:p>
            <a:r>
              <a:rPr lang="en-US" sz="2400" dirty="0"/>
              <a:t>RNA-</a:t>
            </a:r>
            <a:r>
              <a:rPr lang="en-US" sz="2400" dirty="0" err="1"/>
              <a:t>Seq</a:t>
            </a:r>
            <a:r>
              <a:rPr lang="en-US" sz="2400" dirty="0"/>
              <a:t>, mass spectrometry, and other technologies provide powerful information for genome annotation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0E44-3BCB-1F40-9EEF-82926AD9571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341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4000" dirty="0"/>
              <a:t>Modern Genome Annotation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0E44-3BCB-1F40-9EEF-82926AD9571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48130" name="Picture 2" descr="A beginner's guide to eukaryotic genome anno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034143"/>
            <a:ext cx="66675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381690"/>
            <a:ext cx="5324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Yandell et al. </a:t>
            </a:r>
            <a:r>
              <a:rPr lang="en-US" i="1" dirty="0"/>
              <a:t>Nature Reviews Genetics </a:t>
            </a:r>
            <a:r>
              <a:rPr lang="en-US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8100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/>
              <a:t>Gene Finding: Search by Content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400" dirty="0"/>
              <a:t>Encoding a protein affects the statistical properties of a DNA sequence</a:t>
            </a:r>
          </a:p>
          <a:p>
            <a:pPr lvl="1"/>
            <a:r>
              <a:rPr lang="en-US" sz="2400" dirty="0"/>
              <a:t>some amino acids are used more frequently than others (</a:t>
            </a:r>
            <a:r>
              <a:rPr lang="en-US" sz="2400" dirty="0" err="1"/>
              <a:t>Leu</a:t>
            </a:r>
            <a:r>
              <a:rPr lang="en-US" sz="2400" dirty="0"/>
              <a:t> more prevalent than </a:t>
            </a:r>
            <a:r>
              <a:rPr lang="en-US" sz="2400" dirty="0" err="1"/>
              <a:t>Trp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different numbers of codons for different amino acids (</a:t>
            </a:r>
            <a:r>
              <a:rPr lang="en-US" sz="2400" dirty="0" err="1"/>
              <a:t>Leu</a:t>
            </a:r>
            <a:r>
              <a:rPr lang="en-US" sz="2400" dirty="0"/>
              <a:t> has 6, </a:t>
            </a:r>
            <a:r>
              <a:rPr lang="en-US" sz="2400" dirty="0" err="1"/>
              <a:t>Trp</a:t>
            </a:r>
            <a:r>
              <a:rPr lang="en-US" sz="2400" dirty="0"/>
              <a:t> has 1)</a:t>
            </a:r>
          </a:p>
          <a:p>
            <a:pPr lvl="1"/>
            <a:r>
              <a:rPr lang="en-US" sz="2400" dirty="0"/>
              <a:t>for a given amino acid, usually one codon is used more frequently than others</a:t>
            </a:r>
          </a:p>
          <a:p>
            <a:pPr lvl="2"/>
            <a:r>
              <a:rPr lang="en-US" dirty="0"/>
              <a:t>this is termed</a:t>
            </a:r>
            <a:r>
              <a:rPr lang="en-US" i="1" dirty="0"/>
              <a:t> codon preference</a:t>
            </a:r>
            <a:endParaRPr lang="en-US" dirty="0"/>
          </a:p>
          <a:p>
            <a:pPr lvl="2"/>
            <a:r>
              <a:rPr lang="en-US" dirty="0"/>
              <a:t>these preferences vary by species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4000" dirty="0"/>
              <a:t>Modern Genome Annotation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0E44-3BCB-1F40-9EEF-82926AD9571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49154" name="Picture 2" descr="A modern view of the genomic landscap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990724"/>
            <a:ext cx="90106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381690"/>
            <a:ext cx="5969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Mudge</a:t>
            </a:r>
            <a:r>
              <a:rPr lang="en-US" dirty="0"/>
              <a:t> and Harrow </a:t>
            </a:r>
            <a:r>
              <a:rPr lang="en-US" i="1" dirty="0"/>
              <a:t>Nature Reviews Genetics </a:t>
            </a:r>
            <a:r>
              <a:rPr lang="en-US" dirty="0"/>
              <a:t>2016</a:t>
            </a: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4876800" y="1197114"/>
            <a:ext cx="4419600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protein-coding genes, isoforms, translated regions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1600200" y="1990724"/>
            <a:ext cx="1884589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small RNAs</a:t>
            </a: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598714" y="2551338"/>
            <a:ext cx="2938237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long non-coding RNAs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762000" y="4572000"/>
            <a:ext cx="1884589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pseudogenes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376058" y="4109200"/>
            <a:ext cx="1884589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promoters and enhancers</a:t>
            </a:r>
          </a:p>
        </p:txBody>
      </p:sp>
    </p:spTree>
    <p:extLst>
      <p:ext uri="{BB962C8B-B14F-4D97-AF65-F5344CB8AC3E}">
        <p14:creationId xmlns:p14="http://schemas.microsoft.com/office/powerpoint/2010/main" val="353152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z="4000"/>
              <a:t>Codon Preference in E. Coli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09800" y="1265238"/>
            <a:ext cx="42084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AA      codon    /1000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----------------------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GGG       1.89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GGA       0.44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GGU      52.99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Gly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GGC      34.55</a:t>
            </a:r>
          </a:p>
          <a:p>
            <a:endParaRPr lang="en-US" sz="2400" b="1" dirty="0">
              <a:solidFill>
                <a:schemeClr val="tx1"/>
              </a:solidFill>
              <a:latin typeface="Courier New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Glu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GAG      15.68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charset="0"/>
              </a:rPr>
              <a:t>Glu</a:t>
            </a:r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     GAA      57.20</a:t>
            </a:r>
          </a:p>
          <a:p>
            <a:endParaRPr lang="en-US" sz="2400" b="1" dirty="0">
              <a:solidFill>
                <a:schemeClr val="tx1"/>
              </a:solidFill>
              <a:latin typeface="Courier New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Asp     GAU      21.63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charset="0"/>
              </a:rPr>
              <a:t>Asp     GAC      43.26</a:t>
            </a:r>
            <a:endParaRPr lang="en-US" sz="2400" dirty="0">
              <a:solidFill>
                <a:schemeClr val="tx1"/>
              </a:solidFill>
              <a:latin typeface="Courier New" charset="0"/>
            </a:endParaRPr>
          </a:p>
          <a:p>
            <a:endParaRPr lang="en-US" sz="240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4000"/>
              <a:t>Reading Frames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400" dirty="0"/>
              <a:t>A given sequence may encode a protein in any of the six reading frames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838200" y="3200400"/>
            <a:ext cx="7653338" cy="2133600"/>
            <a:chOff x="720" y="2160"/>
            <a:chExt cx="4821" cy="1344"/>
          </a:xfrm>
        </p:grpSpPr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1142" y="257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720" y="2544"/>
              <a:ext cx="48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G C T A C G G A G C T T C G G A G C</a:t>
              </a: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20" y="2784"/>
              <a:ext cx="48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charset="0"/>
                </a:rPr>
                <a:t>C G A T G C C T C G A A G C C T C G</a:t>
              </a:r>
            </a:p>
          </p:txBody>
        </p:sp>
        <p:grpSp>
          <p:nvGrpSpPr>
            <p:cNvPr id="29704" name="Group 8"/>
            <p:cNvGrpSpPr>
              <a:grpSpLocks/>
            </p:cNvGrpSpPr>
            <p:nvPr/>
          </p:nvGrpSpPr>
          <p:grpSpPr bwMode="auto">
            <a:xfrm>
              <a:off x="768" y="2496"/>
              <a:ext cx="4732" cy="96"/>
              <a:chOff x="788" y="2496"/>
              <a:chExt cx="4732" cy="96"/>
            </a:xfrm>
          </p:grpSpPr>
          <p:sp>
            <p:nvSpPr>
              <p:cNvPr id="29737" name="AutoShape 9"/>
              <p:cNvSpPr>
                <a:spLocks/>
              </p:cNvSpPr>
              <p:nvPr/>
            </p:nvSpPr>
            <p:spPr bwMode="auto">
              <a:xfrm rot="5400000">
                <a:off x="1090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8" name="AutoShape 10"/>
              <p:cNvSpPr>
                <a:spLocks/>
              </p:cNvSpPr>
              <p:nvPr/>
            </p:nvSpPr>
            <p:spPr bwMode="auto">
              <a:xfrm rot="5400000">
                <a:off x="1896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9" name="AutoShape 11"/>
              <p:cNvSpPr>
                <a:spLocks/>
              </p:cNvSpPr>
              <p:nvPr/>
            </p:nvSpPr>
            <p:spPr bwMode="auto">
              <a:xfrm rot="5400000">
                <a:off x="270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0" name="AutoShape 12"/>
              <p:cNvSpPr>
                <a:spLocks/>
              </p:cNvSpPr>
              <p:nvPr/>
            </p:nvSpPr>
            <p:spPr bwMode="auto">
              <a:xfrm rot="5400000">
                <a:off x="3509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1" name="AutoShape 13"/>
              <p:cNvSpPr>
                <a:spLocks/>
              </p:cNvSpPr>
              <p:nvPr/>
            </p:nvSpPr>
            <p:spPr bwMode="auto">
              <a:xfrm rot="5400000">
                <a:off x="4315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2" name="AutoShape 14"/>
              <p:cNvSpPr>
                <a:spLocks/>
              </p:cNvSpPr>
              <p:nvPr/>
            </p:nvSpPr>
            <p:spPr bwMode="auto">
              <a:xfrm rot="5400000">
                <a:off x="5122" y="2194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05" name="Group 15"/>
            <p:cNvGrpSpPr>
              <a:grpSpLocks/>
            </p:cNvGrpSpPr>
            <p:nvPr/>
          </p:nvGrpSpPr>
          <p:grpSpPr bwMode="auto">
            <a:xfrm>
              <a:off x="1008" y="2328"/>
              <a:ext cx="3925" cy="96"/>
              <a:chOff x="1028" y="2304"/>
              <a:chExt cx="3925" cy="96"/>
            </a:xfrm>
          </p:grpSpPr>
          <p:sp>
            <p:nvSpPr>
              <p:cNvPr id="29732" name="AutoShape 16"/>
              <p:cNvSpPr>
                <a:spLocks/>
              </p:cNvSpPr>
              <p:nvPr/>
            </p:nvSpPr>
            <p:spPr bwMode="auto">
              <a:xfrm rot="5400000">
                <a:off x="1330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3" name="AutoShape 17"/>
              <p:cNvSpPr>
                <a:spLocks/>
              </p:cNvSpPr>
              <p:nvPr/>
            </p:nvSpPr>
            <p:spPr bwMode="auto">
              <a:xfrm rot="5400000">
                <a:off x="2136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4" name="AutoShape 18"/>
              <p:cNvSpPr>
                <a:spLocks/>
              </p:cNvSpPr>
              <p:nvPr/>
            </p:nvSpPr>
            <p:spPr bwMode="auto">
              <a:xfrm rot="5400000">
                <a:off x="2942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5" name="AutoShape 19"/>
              <p:cNvSpPr>
                <a:spLocks/>
              </p:cNvSpPr>
              <p:nvPr/>
            </p:nvSpPr>
            <p:spPr bwMode="auto">
              <a:xfrm rot="5400000">
                <a:off x="3749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6" name="AutoShape 20"/>
              <p:cNvSpPr>
                <a:spLocks/>
              </p:cNvSpPr>
              <p:nvPr/>
            </p:nvSpPr>
            <p:spPr bwMode="auto">
              <a:xfrm rot="5400000">
                <a:off x="4555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06" name="Group 21"/>
            <p:cNvGrpSpPr>
              <a:grpSpLocks/>
            </p:cNvGrpSpPr>
            <p:nvPr/>
          </p:nvGrpSpPr>
          <p:grpSpPr bwMode="auto">
            <a:xfrm>
              <a:off x="1228" y="2160"/>
              <a:ext cx="3925" cy="96"/>
              <a:chOff x="1028" y="2304"/>
              <a:chExt cx="3925" cy="96"/>
            </a:xfrm>
          </p:grpSpPr>
          <p:sp>
            <p:nvSpPr>
              <p:cNvPr id="29727" name="AutoShape 22"/>
              <p:cNvSpPr>
                <a:spLocks/>
              </p:cNvSpPr>
              <p:nvPr/>
            </p:nvSpPr>
            <p:spPr bwMode="auto">
              <a:xfrm rot="5400000">
                <a:off x="1330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8" name="AutoShape 23"/>
              <p:cNvSpPr>
                <a:spLocks/>
              </p:cNvSpPr>
              <p:nvPr/>
            </p:nvSpPr>
            <p:spPr bwMode="auto">
              <a:xfrm rot="5400000">
                <a:off x="2136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9" name="AutoShape 24"/>
              <p:cNvSpPr>
                <a:spLocks/>
              </p:cNvSpPr>
              <p:nvPr/>
            </p:nvSpPr>
            <p:spPr bwMode="auto">
              <a:xfrm rot="5400000">
                <a:off x="2942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0" name="AutoShape 25"/>
              <p:cNvSpPr>
                <a:spLocks/>
              </p:cNvSpPr>
              <p:nvPr/>
            </p:nvSpPr>
            <p:spPr bwMode="auto">
              <a:xfrm rot="5400000">
                <a:off x="3749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1" name="AutoShape 26"/>
              <p:cNvSpPr>
                <a:spLocks/>
              </p:cNvSpPr>
              <p:nvPr/>
            </p:nvSpPr>
            <p:spPr bwMode="auto">
              <a:xfrm rot="5400000">
                <a:off x="4555" y="2002"/>
                <a:ext cx="96" cy="700"/>
              </a:xfrm>
              <a:prstGeom prst="leftBrace">
                <a:avLst>
                  <a:gd name="adj1" fmla="val 60764"/>
                  <a:gd name="adj2" fmla="val 50000"/>
                </a:avLst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707" name="Group 27"/>
            <p:cNvGrpSpPr>
              <a:grpSpLocks/>
            </p:cNvGrpSpPr>
            <p:nvPr/>
          </p:nvGrpSpPr>
          <p:grpSpPr bwMode="auto">
            <a:xfrm flipV="1">
              <a:off x="768" y="3072"/>
              <a:ext cx="4732" cy="432"/>
              <a:chOff x="788" y="2160"/>
              <a:chExt cx="4732" cy="432"/>
            </a:xfrm>
          </p:grpSpPr>
          <p:grpSp>
            <p:nvGrpSpPr>
              <p:cNvPr id="29708" name="Group 28"/>
              <p:cNvGrpSpPr>
                <a:grpSpLocks/>
              </p:cNvGrpSpPr>
              <p:nvPr/>
            </p:nvGrpSpPr>
            <p:grpSpPr bwMode="auto">
              <a:xfrm>
                <a:off x="788" y="2496"/>
                <a:ext cx="4732" cy="96"/>
                <a:chOff x="788" y="2496"/>
                <a:chExt cx="4732" cy="96"/>
              </a:xfrm>
            </p:grpSpPr>
            <p:sp>
              <p:nvSpPr>
                <p:cNvPr id="29721" name="AutoShape 29"/>
                <p:cNvSpPr>
                  <a:spLocks/>
                </p:cNvSpPr>
                <p:nvPr/>
              </p:nvSpPr>
              <p:spPr bwMode="auto">
                <a:xfrm rot="5400000">
                  <a:off x="1090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2" name="AutoShape 30"/>
                <p:cNvSpPr>
                  <a:spLocks/>
                </p:cNvSpPr>
                <p:nvPr/>
              </p:nvSpPr>
              <p:spPr bwMode="auto">
                <a:xfrm rot="5400000">
                  <a:off x="1896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3" name="AutoShape 31"/>
                <p:cNvSpPr>
                  <a:spLocks/>
                </p:cNvSpPr>
                <p:nvPr/>
              </p:nvSpPr>
              <p:spPr bwMode="auto">
                <a:xfrm rot="5400000">
                  <a:off x="2702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4" name="AutoShape 32"/>
                <p:cNvSpPr>
                  <a:spLocks/>
                </p:cNvSpPr>
                <p:nvPr/>
              </p:nvSpPr>
              <p:spPr bwMode="auto">
                <a:xfrm rot="5400000">
                  <a:off x="3509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5" name="AutoShape 33"/>
                <p:cNvSpPr>
                  <a:spLocks/>
                </p:cNvSpPr>
                <p:nvPr/>
              </p:nvSpPr>
              <p:spPr bwMode="auto">
                <a:xfrm rot="5400000">
                  <a:off x="4315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6" name="AutoShape 34"/>
                <p:cNvSpPr>
                  <a:spLocks/>
                </p:cNvSpPr>
                <p:nvPr/>
              </p:nvSpPr>
              <p:spPr bwMode="auto">
                <a:xfrm rot="5400000">
                  <a:off x="5122" y="2194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09" name="Group 35"/>
              <p:cNvGrpSpPr>
                <a:grpSpLocks/>
              </p:cNvGrpSpPr>
              <p:nvPr/>
            </p:nvGrpSpPr>
            <p:grpSpPr bwMode="auto">
              <a:xfrm>
                <a:off x="1028" y="2328"/>
                <a:ext cx="3925" cy="96"/>
                <a:chOff x="1028" y="2304"/>
                <a:chExt cx="3925" cy="96"/>
              </a:xfrm>
            </p:grpSpPr>
            <p:sp>
              <p:nvSpPr>
                <p:cNvPr id="29716" name="AutoShape 36"/>
                <p:cNvSpPr>
                  <a:spLocks/>
                </p:cNvSpPr>
                <p:nvPr/>
              </p:nvSpPr>
              <p:spPr bwMode="auto">
                <a:xfrm rot="5400000">
                  <a:off x="1330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7" name="AutoShape 37"/>
                <p:cNvSpPr>
                  <a:spLocks/>
                </p:cNvSpPr>
                <p:nvPr/>
              </p:nvSpPr>
              <p:spPr bwMode="auto">
                <a:xfrm rot="5400000">
                  <a:off x="2136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8" name="AutoShape 38"/>
                <p:cNvSpPr>
                  <a:spLocks/>
                </p:cNvSpPr>
                <p:nvPr/>
              </p:nvSpPr>
              <p:spPr bwMode="auto">
                <a:xfrm rot="5400000">
                  <a:off x="2942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9" name="AutoShape 39"/>
                <p:cNvSpPr>
                  <a:spLocks/>
                </p:cNvSpPr>
                <p:nvPr/>
              </p:nvSpPr>
              <p:spPr bwMode="auto">
                <a:xfrm rot="5400000">
                  <a:off x="3749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20" name="AutoShape 40"/>
                <p:cNvSpPr>
                  <a:spLocks/>
                </p:cNvSpPr>
                <p:nvPr/>
              </p:nvSpPr>
              <p:spPr bwMode="auto">
                <a:xfrm rot="5400000">
                  <a:off x="4555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710" name="Group 41"/>
              <p:cNvGrpSpPr>
                <a:grpSpLocks/>
              </p:cNvGrpSpPr>
              <p:nvPr/>
            </p:nvGrpSpPr>
            <p:grpSpPr bwMode="auto">
              <a:xfrm>
                <a:off x="1248" y="2160"/>
                <a:ext cx="3925" cy="96"/>
                <a:chOff x="1028" y="2304"/>
                <a:chExt cx="3925" cy="96"/>
              </a:xfrm>
            </p:grpSpPr>
            <p:sp>
              <p:nvSpPr>
                <p:cNvPr id="29711" name="AutoShape 42"/>
                <p:cNvSpPr>
                  <a:spLocks/>
                </p:cNvSpPr>
                <p:nvPr/>
              </p:nvSpPr>
              <p:spPr bwMode="auto">
                <a:xfrm rot="5400000">
                  <a:off x="1330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2" name="AutoShape 43"/>
                <p:cNvSpPr>
                  <a:spLocks/>
                </p:cNvSpPr>
                <p:nvPr/>
              </p:nvSpPr>
              <p:spPr bwMode="auto">
                <a:xfrm rot="5400000">
                  <a:off x="2136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3" name="AutoShape 44"/>
                <p:cNvSpPr>
                  <a:spLocks/>
                </p:cNvSpPr>
                <p:nvPr/>
              </p:nvSpPr>
              <p:spPr bwMode="auto">
                <a:xfrm rot="5400000">
                  <a:off x="2942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4" name="AutoShape 45"/>
                <p:cNvSpPr>
                  <a:spLocks/>
                </p:cNvSpPr>
                <p:nvPr/>
              </p:nvSpPr>
              <p:spPr bwMode="auto">
                <a:xfrm rot="5400000">
                  <a:off x="3749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15" name="AutoShape 46"/>
                <p:cNvSpPr>
                  <a:spLocks/>
                </p:cNvSpPr>
                <p:nvPr/>
              </p:nvSpPr>
              <p:spPr bwMode="auto">
                <a:xfrm rot="5400000">
                  <a:off x="4555" y="2002"/>
                  <a:ext cx="96" cy="700"/>
                </a:xfrm>
                <a:prstGeom prst="leftBrace">
                  <a:avLst>
                    <a:gd name="adj1" fmla="val 60764"/>
                    <a:gd name="adj2" fmla="val 50000"/>
                  </a:avLst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1AF05-B43C-2244-B358-68C48C5252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42077</TotalTime>
  <Words>3200</Words>
  <Application>Microsoft Macintosh PowerPoint</Application>
  <PresentationFormat>On-screen Show (4:3)</PresentationFormat>
  <Paragraphs>777</Paragraphs>
  <Slides>70</Slides>
  <Notes>62</Notes>
  <HiddenSlides>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System Font Regular</vt:lpstr>
      <vt:lpstr>Arial</vt:lpstr>
      <vt:lpstr>Cambria Math</vt:lpstr>
      <vt:lpstr>Courier New</vt:lpstr>
      <vt:lpstr>Gill Sans</vt:lpstr>
      <vt:lpstr>Lucida Grande</vt:lpstr>
      <vt:lpstr>Symbol</vt:lpstr>
      <vt:lpstr>Times</vt:lpstr>
      <vt:lpstr>Times New Roman</vt:lpstr>
      <vt:lpstr>Wingdings</vt:lpstr>
      <vt:lpstr>Blank Presentation</vt:lpstr>
      <vt:lpstr>Equation</vt:lpstr>
      <vt:lpstr>Markov Models for Gene Finding</vt:lpstr>
      <vt:lpstr>Outline for Gene Finding</vt:lpstr>
      <vt:lpstr>Interpolated Markov Models for Gene Finding</vt:lpstr>
      <vt:lpstr>The Gene Finding Task</vt:lpstr>
      <vt:lpstr>Splice Signals Example</vt:lpstr>
      <vt:lpstr>Sources of Evidence for Gene Finding</vt:lpstr>
      <vt:lpstr>Gene Finding: Search by Content</vt:lpstr>
      <vt:lpstr>Codon Preference in E. Coli</vt:lpstr>
      <vt:lpstr>Reading Frames</vt:lpstr>
      <vt:lpstr>Open Reading Frames (ORFs)</vt:lpstr>
      <vt:lpstr>Markov Models &amp; Reading Frames</vt:lpstr>
      <vt:lpstr>Inhomogeneous Markov Model</vt:lpstr>
      <vt:lpstr>Higher Order Markov Models</vt:lpstr>
      <vt:lpstr>A Fifth Order Inhomogeneous Markov Model</vt:lpstr>
      <vt:lpstr>A Fifth Order Inhomogeneous Markov Model</vt:lpstr>
      <vt:lpstr>Selecting the Order of a  Markov Model</vt:lpstr>
      <vt:lpstr>Interpolated Markov Models</vt:lpstr>
      <vt:lpstr>Interpolated Markov Models</vt:lpstr>
      <vt:lpstr>The GLIMMER System [Salzberg et al., Nucleic Acids Research, 1998]</vt:lpstr>
      <vt:lpstr>IMMs in GLIMMER</vt:lpstr>
      <vt:lpstr>IMMs in GLIMMER</vt:lpstr>
      <vt:lpstr>IMMs in GLIMMER</vt:lpstr>
      <vt:lpstr>IMMs in GLIMMER</vt:lpstr>
      <vt:lpstr>IMM Example</vt:lpstr>
      <vt:lpstr>IMM Example (Continued)</vt:lpstr>
      <vt:lpstr>Gene Recognition in GLIMMER</vt:lpstr>
      <vt:lpstr>Gene Recognition in GLIMMER</vt:lpstr>
      <vt:lpstr>GLIMMER Experiment</vt:lpstr>
      <vt:lpstr>GLIMMER Results </vt:lpstr>
      <vt:lpstr>Eukaryotic and Comparative Gene Finding</vt:lpstr>
      <vt:lpstr>Eukaryotic Gene Structure</vt:lpstr>
      <vt:lpstr>Splice Signals Example</vt:lpstr>
      <vt:lpstr>Hidden Markov Model (HMM)</vt:lpstr>
      <vt:lpstr>Parsing a DNA Sequence</vt:lpstr>
      <vt:lpstr>Length Distributions of Introns/Exons</vt:lpstr>
      <vt:lpstr>PowerPoint Presentation</vt:lpstr>
      <vt:lpstr>GHMM models DNA Sequences</vt:lpstr>
      <vt:lpstr>The GENSCAN HMM for Eukaryotic Gene Finding [Burge &amp; Karlin ‘97]</vt:lpstr>
      <vt:lpstr>Parsing a DNA Sequence</vt:lpstr>
      <vt:lpstr>Comparative methods</vt:lpstr>
      <vt:lpstr>Conservation as powerful information source</vt:lpstr>
      <vt:lpstr>TWINSCAN  Korf et al., Bioinformatics 2001</vt:lpstr>
      <vt:lpstr>Conservation Sequences in TWINSCAN</vt:lpstr>
      <vt:lpstr>Conservation Sequence Example</vt:lpstr>
      <vt:lpstr>Modeling Sequences in TWINSCAN</vt:lpstr>
      <vt:lpstr>Modeling Sequences in TWINSCAN</vt:lpstr>
      <vt:lpstr>TWINSCAN vs. GENSCAN</vt:lpstr>
      <vt:lpstr>GENSCAN vs. TWINSCAN:  Empirical Comparison</vt:lpstr>
      <vt:lpstr>Accuracy of TWINSCAN as a Function of Sequence Coverage</vt:lpstr>
      <vt:lpstr>SLAM  Pachter et al., RECOMB 2001</vt:lpstr>
      <vt:lpstr>Pair Hidden Markov Models</vt:lpstr>
      <vt:lpstr>PHMM Paths = Alignments</vt:lpstr>
      <vt:lpstr>Transition Probabilities</vt:lpstr>
      <vt:lpstr>Emission Probabilities</vt:lpstr>
      <vt:lpstr>PHMM Viterbi</vt:lpstr>
      <vt:lpstr>PHMM Alignment</vt:lpstr>
      <vt:lpstr>Correspondence with NW</vt:lpstr>
      <vt:lpstr>Posterior Probabilities</vt:lpstr>
      <vt:lpstr>Uses for Posterior Probabilities</vt:lpstr>
      <vt:lpstr>Posterior Probabilities</vt:lpstr>
      <vt:lpstr>Parameter Training</vt:lpstr>
      <vt:lpstr>Generalized Pair HMMs </vt:lpstr>
      <vt:lpstr>Generalized Pair HMMs</vt:lpstr>
      <vt:lpstr>Generalized Pair HMM Algorithms</vt:lpstr>
      <vt:lpstr>Prediction in SLAM</vt:lpstr>
      <vt:lpstr>GENSCAN, TWINSCAN, &amp; SLAM</vt:lpstr>
      <vt:lpstr>TWINSCAN vs. SLAM</vt:lpstr>
      <vt:lpstr>Modern Genome Annotation</vt:lpstr>
      <vt:lpstr>Modern Genome Annotation</vt:lpstr>
      <vt:lpstr>Modern Genome Annotation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Interpolated Markov Models</dc:title>
  <dc:creator>Mark Craven</dc:creator>
  <cp:lastModifiedBy>DAIFENG WANG</cp:lastModifiedBy>
  <cp:revision>828</cp:revision>
  <cp:lastPrinted>2011-02-15T15:26:04Z</cp:lastPrinted>
  <dcterms:created xsi:type="dcterms:W3CDTF">2011-02-14T03:51:54Z</dcterms:created>
  <dcterms:modified xsi:type="dcterms:W3CDTF">2020-04-23T16:47:05Z</dcterms:modified>
</cp:coreProperties>
</file>