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8" r:id="rId3"/>
    <p:sldId id="665" r:id="rId4"/>
    <p:sldId id="670" r:id="rId5"/>
    <p:sldId id="431" r:id="rId6"/>
    <p:sldId id="432" r:id="rId7"/>
    <p:sldId id="437" r:id="rId8"/>
    <p:sldId id="415" r:id="rId9"/>
    <p:sldId id="438" r:id="rId10"/>
    <p:sldId id="467" r:id="rId11"/>
    <p:sldId id="468" r:id="rId12"/>
    <p:sldId id="469" r:id="rId13"/>
    <p:sldId id="470" r:id="rId14"/>
    <p:sldId id="471" r:id="rId15"/>
    <p:sldId id="485" r:id="rId16"/>
    <p:sldId id="474" r:id="rId17"/>
    <p:sldId id="475" r:id="rId18"/>
    <p:sldId id="476" r:id="rId19"/>
    <p:sldId id="477" r:id="rId20"/>
    <p:sldId id="479" r:id="rId21"/>
    <p:sldId id="480" r:id="rId22"/>
    <p:sldId id="481" r:id="rId23"/>
    <p:sldId id="482" r:id="rId24"/>
    <p:sldId id="483" r:id="rId25"/>
    <p:sldId id="484" r:id="rId26"/>
    <p:sldId id="490" r:id="rId27"/>
    <p:sldId id="491" r:id="rId28"/>
    <p:sldId id="505" r:id="rId29"/>
    <p:sldId id="495" r:id="rId30"/>
    <p:sldId id="510" r:id="rId31"/>
    <p:sldId id="497" r:id="rId32"/>
    <p:sldId id="498" r:id="rId33"/>
    <p:sldId id="499" r:id="rId34"/>
    <p:sldId id="501" r:id="rId35"/>
    <p:sldId id="504" r:id="rId36"/>
    <p:sldId id="506" r:id="rId37"/>
    <p:sldId id="507" r:id="rId38"/>
    <p:sldId id="511" r:id="rId39"/>
    <p:sldId id="509" r:id="rId40"/>
    <p:sldId id="512" r:id="rId41"/>
    <p:sldId id="339" r:id="rId42"/>
    <p:sldId id="341" r:id="rId43"/>
    <p:sldId id="343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7" r:id="rId56"/>
    <p:sldId id="528" r:id="rId57"/>
    <p:sldId id="529" r:id="rId58"/>
    <p:sldId id="530" r:id="rId59"/>
    <p:sldId id="531" r:id="rId60"/>
    <p:sldId id="671" r:id="rId61"/>
    <p:sldId id="533" r:id="rId62"/>
    <p:sldId id="672" r:id="rId63"/>
    <p:sldId id="674" r:id="rId64"/>
    <p:sldId id="673" r:id="rId65"/>
    <p:sldId id="535" r:id="rId66"/>
    <p:sldId id="536" r:id="rId67"/>
    <p:sldId id="537" r:id="rId68"/>
    <p:sldId id="556" r:id="rId69"/>
    <p:sldId id="555" r:id="rId70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7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Machine learning and representation learning (A) The classical machine learning workflow can be broken down into four steps: data pre‐processing, feature extraction, model learning and model evaluation. (B) Supervised machine learning methods relate input features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x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 to an output label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y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, whereas unsupervised method learns factors about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x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 without observed labels. (C) Raw input data are often high‐dimensional and related to the corresponding label in a complicated way, which is challenging for many classical machine learning algorithms (left plot). Alternatively, higher‐level features extracted using a deep model may be able to better discriminate between classes (right plot). (D) Deep networks use a hierarchical structure to learn increasingly abstract feature representations from the raw data.</a:t>
            </a:r>
          </a:p>
        </p:txBody>
      </p:sp>
    </p:spTree>
    <p:extLst>
      <p:ext uri="{BB962C8B-B14F-4D97-AF65-F5344CB8AC3E}">
        <p14:creationId xmlns:p14="http://schemas.microsoft.com/office/powerpoint/2010/main" val="2019780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3">
            <a:extLst>
              <a:ext uri="{FF2B5EF4-FFF2-40B4-BE49-F238E27FC236}">
                <a16:creationId xmlns:a16="http://schemas.microsoft.com/office/drawing/2014/main" id="{3514CC9A-FC57-2F4F-9822-6DF348E03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56D381B-577E-0A4E-B5A9-A7C1589C86E2}" type="slidenum">
              <a:rPr lang="en-GB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41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82593CAB-4347-B44B-87D4-6CD1E135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685800"/>
            <a:ext cx="44989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86488" tIns="43244" rIns="86488" bIns="43244" anchor="ctr"/>
          <a:lstStyle/>
          <a:p>
            <a:pPr defTabSz="432441" eaLnBrk="1" fontAlgn="auto" hangingPunct="1">
              <a:lnSpc>
                <a:spcPts val="3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70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8D66B782-4B73-3E46-B21A-4EE237DE93C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8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3">
            <a:extLst>
              <a:ext uri="{FF2B5EF4-FFF2-40B4-BE49-F238E27FC236}">
                <a16:creationId xmlns:a16="http://schemas.microsoft.com/office/drawing/2014/main" id="{8D0650D2-0F51-7946-BD0A-2C1447DCF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5A432F9-52EB-A445-B71B-D05A263793E2}" type="slidenum">
              <a:rPr lang="en-GB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42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E73E5006-0937-AD4D-BAAD-26964927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685800"/>
            <a:ext cx="44989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86488" tIns="43244" rIns="86488" bIns="43244" anchor="ctr"/>
          <a:lstStyle/>
          <a:p>
            <a:pPr defTabSz="432441" eaLnBrk="1" fontAlgn="auto" hangingPunct="1">
              <a:lnSpc>
                <a:spcPts val="3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70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DDEC5F3C-56A9-284F-87A2-29A69CE8923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02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3">
            <a:extLst>
              <a:ext uri="{FF2B5EF4-FFF2-40B4-BE49-F238E27FC236}">
                <a16:creationId xmlns:a16="http://schemas.microsoft.com/office/drawing/2014/main" id="{6E1E262E-D107-604E-8B81-9F83FD0CA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90C5891-FB05-CF44-BDA7-95D0E9939508}" type="slidenum">
              <a:rPr lang="en-GB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43</a:t>
            </a:fld>
            <a:endParaRPr lang="en-GB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77F5BD01-8E2B-3248-9648-693A19098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685800"/>
            <a:ext cx="44989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86488" tIns="43244" rIns="86488" bIns="43244" anchor="ctr"/>
          <a:lstStyle/>
          <a:p>
            <a:pPr defTabSz="432441" eaLnBrk="1" fontAlgn="auto" hangingPunct="1">
              <a:lnSpc>
                <a:spcPts val="3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700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D9C6CCE6-7B0E-5D4A-A5B1-7111E51500B6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9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69FEF20C-4340-D949-8314-F532D4374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D4E5C012-20B3-114A-B0ED-33CBBD91B6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635827E6-17A4-D747-B0DF-E133FAAE3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57B33B5-BC14-034A-B26F-301E6BFC5F83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6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36177220-7A26-CD4D-A3E4-90A4A8C92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C755A9-945D-B440-9897-B88D6C4B6ED5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C2448497-46DD-3B45-BEA9-F15A445EC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56CFACB-8088-DE4C-9A4A-87D7B3C4C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77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DDA9B191-80A4-3746-A4B8-177E08C36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B27A23F-321C-2C44-A42E-390ADB4DEDA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CEE14CDC-55A2-6B46-870C-E6DE498B9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3E1D22B6-3F1F-2B4B-824B-9C069F5BC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88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D99E050A-14B2-0D44-ADD2-1CEEB3FA7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394520-E88C-674F-ADAB-524C4877434E}" type="slidenum">
              <a:rPr lang="en-US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CCF8DFD2-11E2-F345-86D4-75F36D80C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5EA6934-02F7-9847-9303-ED7AA8C0A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Define D(C, C)=0, the distance between two exactly same clusters is ZERO!</a:t>
            </a:r>
          </a:p>
        </p:txBody>
      </p:sp>
    </p:spTree>
    <p:extLst>
      <p:ext uri="{BB962C8B-B14F-4D97-AF65-F5344CB8AC3E}">
        <p14:creationId xmlns:p14="http://schemas.microsoft.com/office/powerpoint/2010/main" val="159053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17C66CDB-F117-E64B-AA73-41C63B0D4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86C87F-4A85-5B41-BD37-593DD9F2809D}" type="slidenum">
              <a:rPr lang="en-US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EB792417-9090-9E45-8487-2A5705535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9FFCC2E-736F-6849-93FF-1C53854AA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11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01C9B234-8229-8446-9A26-2C8BE7909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4485885-5C32-444D-8DB9-2240CF3B0FC5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304218FF-4DBD-FF42-AC63-C6CEA9D8A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D4F0EBD-7E65-1345-8939-B926230D7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50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18432FB4-737B-BD4A-A972-F3917A913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8D28E12-4EFA-D046-8FB3-A4A9457636C3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0912A21D-33A0-5942-8749-23FA5BE30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03CB5FCB-DE49-E641-BB07-479F1F5CF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8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1ACAC2FC-23C2-8C4E-91D9-8AD6635CD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C9A00CB-33EE-B64E-B13C-2F9A8B1CC8D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9FD7791B-65A0-B14B-ABF0-A54B15DDC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2533DE87-2233-BE4F-BB41-CB44FACDA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46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9BDF65-160B-524C-B3BF-76F98AB57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A2EF05-071B-CB49-986F-55E312EF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8AE91A-8366-1E4A-863C-11660623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48712-5354-C54C-B14B-58D2DC2DF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97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18488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676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676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23688-ECBB-5F49-B7AD-059289DAAB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E87DD-12A2-EF41-A210-81E6395655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 b="1"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8D22E-20A8-1146-84AD-795713BE1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fld id="{2B4C9AC6-72A4-314F-9D11-00996AE984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769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isb-sib.ch/pluginfile.php/158/course/section/65/_01_SIB2016_wgcna.pdf" TargetMode="External"/><Relationship Id="rId2" Type="http://schemas.openxmlformats.org/officeDocument/2006/relationships/hyperlink" Target="https://labs.genetics.ucla.edu/horvath/CoexpressionNetwork/Rpackages/WGCNA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lyticsvidhya.com/blog/2016/12/introduction-to-feature-selection-methods-with-an-example-or-how-to-select-the-right-variable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33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6.emf"/><Relationship Id="rId3" Type="http://schemas.openxmlformats.org/officeDocument/2006/relationships/image" Target="../media/image71.png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ter-lab.github.io/ml-bio-worksho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tutorial/machine_learning_map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944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Machine learning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1119"/>
            <a:ext cx="6858000" cy="1655762"/>
          </a:xfrm>
        </p:spPr>
        <p:txBody>
          <a:bodyPr>
            <a:noAutofit/>
          </a:bodyPr>
          <a:lstStyle/>
          <a:p>
            <a:r>
              <a:rPr lang="en-US" dirty="0"/>
              <a:t>BMI/CS 776</a:t>
            </a:r>
          </a:p>
          <a:p>
            <a:r>
              <a:rPr lang="en-US" dirty="0"/>
              <a:t>www.biostat.wisc.edu/bmi776/ </a:t>
            </a:r>
          </a:p>
          <a:p>
            <a:r>
              <a:rPr lang="en-US" dirty="0"/>
              <a:t>Spring 2020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6534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These slides, excluding third-party material, are licensed under </a:t>
            </a:r>
            <a:r>
              <a:rPr lang="en-US" sz="1100" dirty="0">
                <a:hlinkClick r:id="rId2"/>
              </a:rPr>
              <a:t>CC BY-NC 4.0</a:t>
            </a:r>
            <a:r>
              <a:rPr lang="en-US" sz="1100" dirty="0"/>
              <a:t> by Anthony Gitter, Mark Craven, Colin Dewey and </a:t>
            </a:r>
            <a:r>
              <a:rPr lang="en-US" sz="1100" dirty="0" err="1"/>
              <a:t>Daifeng</a:t>
            </a:r>
            <a:r>
              <a:rPr lang="en-US" sz="1100" dirty="0"/>
              <a:t> Wang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3CA42-CD42-B24D-926F-0BEF7ABC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8E10-0DEE-7D4A-8CBD-121E0A001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3BD93E6A-5709-8D45-BFD3-8FACB289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Structure of Genomic Features Matrix</a:t>
            </a:r>
          </a:p>
        </p:txBody>
      </p:sp>
      <p:pic>
        <p:nvPicPr>
          <p:cNvPr id="99330" name="Picture 3">
            <a:extLst>
              <a:ext uri="{FF2B5EF4-FFF2-40B4-BE49-F238E27FC236}">
                <a16:creationId xmlns:a16="http://schemas.microsoft.com/office/drawing/2014/main" id="{67A28B0D-80B6-E04F-A52C-EBC8F73BE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70894"/>
          <a:stretch>
            <a:fillRect/>
          </a:stretch>
        </p:blipFill>
        <p:spPr bwMode="auto">
          <a:xfrm>
            <a:off x="762000" y="2057400"/>
            <a:ext cx="7453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C1C41-EECE-C941-BDF7-9FAAD50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850D7F17-386E-E647-BFC6-7FC6947DD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Represent predictors in abstract high dimensional space</a:t>
            </a:r>
          </a:p>
        </p:txBody>
      </p:sp>
      <p:graphicFrame>
        <p:nvGraphicFramePr>
          <p:cNvPr id="100354" name="Object 2">
            <a:extLst>
              <a:ext uri="{FF2B5EF4-FFF2-40B4-BE49-F238E27FC236}">
                <a16:creationId xmlns:a16="http://schemas.microsoft.com/office/drawing/2014/main" id="{0E96F84C-3404-574E-A3E1-816AB30D32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7850"/>
          <a:ext cx="85344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4" name="Image" r:id="rId3" imgW="4445000" imgH="2603500" progId="Photoshop.Image.5">
                  <p:embed/>
                </p:oleObj>
              </mc:Choice>
              <mc:Fallback>
                <p:oleObj name="Image" r:id="rId3" imgW="4445000" imgH="2603500" progId="Photoshop.Image.5">
                  <p:embed/>
                  <p:pic>
                    <p:nvPicPr>
                      <p:cNvPr id="100354" name="Object 2">
                        <a:extLst>
                          <a:ext uri="{FF2B5EF4-FFF2-40B4-BE49-F238E27FC236}">
                            <a16:creationId xmlns:a16="http://schemas.microsoft.com/office/drawing/2014/main" id="{0E96F84C-3404-574E-A3E1-816AB30D3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85344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073B8-E6B8-F448-836A-165732DE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A7D6C1CA-5C92-174F-8880-56FA48603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Label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Certain Points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01378" name="Object 2">
            <a:extLst>
              <a:ext uri="{FF2B5EF4-FFF2-40B4-BE49-F238E27FC236}">
                <a16:creationId xmlns:a16="http://schemas.microsoft.com/office/drawing/2014/main" id="{93CDE0D7-C927-7E49-A1AD-EB4FA8DCE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101378" name="Object 2">
                        <a:extLst>
                          <a:ext uri="{FF2B5EF4-FFF2-40B4-BE49-F238E27FC236}">
                            <a16:creationId xmlns:a16="http://schemas.microsoft.com/office/drawing/2014/main" id="{93CDE0D7-C927-7E49-A1AD-EB4FA8DCE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3532E9-A0FA-F542-BE52-5D4FBFA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61D6A8F0-884C-1A4E-BD2C-21FD159ED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Cluster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predictors (Unsupervised)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02402" name="Object 2">
            <a:extLst>
              <a:ext uri="{FF2B5EF4-FFF2-40B4-BE49-F238E27FC236}">
                <a16:creationId xmlns:a16="http://schemas.microsoft.com/office/drawing/2014/main" id="{D5DEF061-1BC0-DD4C-8476-1FEA3C959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11338"/>
          <a:ext cx="86106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2" name="Image" r:id="rId3" imgW="4445000" imgH="2603500" progId="Photoshop.Image.5">
                  <p:embed/>
                </p:oleObj>
              </mc:Choice>
              <mc:Fallback>
                <p:oleObj name="Image" r:id="rId3" imgW="4445000" imgH="2603500" progId="Photoshop.Image.5">
                  <p:embed/>
                  <p:pic>
                    <p:nvPicPr>
                      <p:cNvPr id="102402" name="Object 2">
                        <a:extLst>
                          <a:ext uri="{FF2B5EF4-FFF2-40B4-BE49-F238E27FC236}">
                            <a16:creationId xmlns:a16="http://schemas.microsoft.com/office/drawing/2014/main" id="{D5DEF061-1BC0-DD4C-8476-1FEA3C959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1338"/>
                        <a:ext cx="86106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5D9F2-9CA4-FE4D-9290-F34FA89C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622E99C0-36C4-B84B-B67E-8AE6288E8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Use Clusters to predict Response </a:t>
            </a:r>
            <a:r>
              <a:rPr lang="en-US" sz="4000" dirty="0">
                <a:latin typeface="Arial" charset="0"/>
              </a:rPr>
              <a:t>(Unsupervised, guilt-by-association)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3426" name="Object 2">
            <a:extLst>
              <a:ext uri="{FF2B5EF4-FFF2-40B4-BE49-F238E27FC236}">
                <a16:creationId xmlns:a16="http://schemas.microsoft.com/office/drawing/2014/main" id="{CDF71EA4-E6A9-F543-A2A6-4F7D77F82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4038"/>
          <a:ext cx="86106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6"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103426" name="Object 2">
                        <a:extLst>
                          <a:ext uri="{FF2B5EF4-FFF2-40B4-BE49-F238E27FC236}">
                            <a16:creationId xmlns:a16="http://schemas.microsoft.com/office/drawing/2014/main" id="{CDF71EA4-E6A9-F543-A2A6-4F7D77F82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4038"/>
                        <a:ext cx="8610600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5349D-1C37-574C-B348-ABDE625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3511EBA7-3F22-C94B-B890-01A7AFAA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K-means</a:t>
            </a:r>
          </a:p>
        </p:txBody>
      </p:sp>
      <p:pic>
        <p:nvPicPr>
          <p:cNvPr id="105474" name="Content Placeholder 7">
            <a:extLst>
              <a:ext uri="{FF2B5EF4-FFF2-40B4-BE49-F238E27FC236}">
                <a16:creationId xmlns:a16="http://schemas.microsoft.com/office/drawing/2014/main" id="{61626CCE-C149-2849-A480-1903963B5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0134" r="20541" b="4774"/>
          <a:stretch>
            <a:fillRect/>
          </a:stretch>
        </p:blipFill>
        <p:spPr>
          <a:xfrm>
            <a:off x="3151188" y="369888"/>
            <a:ext cx="5764212" cy="4876800"/>
          </a:xfrm>
        </p:spPr>
      </p:pic>
      <p:sp>
        <p:nvSpPr>
          <p:cNvPr id="105475" name="Text Box 4">
            <a:extLst>
              <a:ext uri="{FF2B5EF4-FFF2-40B4-BE49-F238E27FC236}">
                <a16:creationId xmlns:a16="http://schemas.microsoft.com/office/drawing/2014/main" id="{920014C5-ACE9-1E45-95EE-4357FD26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3813"/>
            <a:ext cx="868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1) Pick </a:t>
            </a:r>
            <a:r>
              <a:rPr lang="en-US" altLang="en-US" sz="1800" i="1" dirty="0">
                <a:latin typeface="Arial" panose="020B0604020202020204" pitchFamily="34" charset="0"/>
              </a:rPr>
              <a:t>K </a:t>
            </a:r>
            <a:r>
              <a:rPr lang="en-US" altLang="en-US" sz="1800" dirty="0">
                <a:latin typeface="Arial" panose="020B0604020202020204" pitchFamily="34" charset="0"/>
              </a:rPr>
              <a:t>random points as putative cluster centers.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2) Group the points to be clustered by the center to which they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closest.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3) Then take the mean of each group and repeat, with the means now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 cluster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4)Stop when the centers stop moving.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5476" name="TextBox 1">
            <a:extLst>
              <a:ext uri="{FF2B5EF4-FFF2-40B4-BE49-F238E27FC236}">
                <a16:creationId xmlns:a16="http://schemas.microsoft.com/office/drawing/2014/main" id="{B54EDD22-1874-AB44-8A76-1D65DD18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0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For example, PCA coefficients over PC1 and PC2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E0354-ED1C-B647-BA20-6DF8E91D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318-B404-AF48-BB60-5520882A4F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6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56A36DA7-60B8-5543-B702-A2B3E7355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-means: Setup</a:t>
            </a: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DA1AFBBA-1313-C346-A521-A66B37BFF2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924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dirty="0">
                <a:ea typeface="ＭＳ Ｐゴシック" panose="020B0600070205080204" pitchFamily="34" charset="-128"/>
              </a:rPr>
              <a:t>,…,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1800" i="1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ea typeface="ＭＳ Ｐゴシック" panose="020B0600070205080204" pitchFamily="34" charset="-128"/>
              </a:rPr>
              <a:t> are data points or vectors of observations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Each observation (vector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ea typeface="ＭＳ Ｐゴシック" panose="020B0600070205080204" pitchFamily="34" charset="-128"/>
              </a:rPr>
              <a:t>) will be assigned to one and only one cluster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180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ea typeface="ＭＳ Ｐゴシック" panose="020B0600070205080204" pitchFamily="34" charset="-128"/>
              </a:rPr>
              <a:t>) denotes cluster number for the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baseline="30000" dirty="0" err="1">
                <a:ea typeface="ＭＳ Ｐゴシック" panose="020B0600070205080204" pitchFamily="34" charset="-128"/>
              </a:rPr>
              <a:t>th</a:t>
            </a:r>
            <a:r>
              <a:rPr lang="en-US" altLang="en-US" sz="1800" dirty="0">
                <a:ea typeface="ＭＳ Ｐゴシック" panose="020B0600070205080204" pitchFamily="34" charset="-128"/>
              </a:rPr>
              <a:t> observation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Dissimilarity measure: Euclidean distance metric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1800" dirty="0">
                <a:ea typeface="ＭＳ Ｐゴシック" panose="020B0600070205080204" pitchFamily="34" charset="-128"/>
              </a:rPr>
              <a:t>-means minimizes within-cluster point scatter: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06499" name="Object 4">
            <a:extLst>
              <a:ext uri="{FF2B5EF4-FFF2-40B4-BE49-F238E27FC236}">
                <a16:creationId xmlns:a16="http://schemas.microsoft.com/office/drawing/2014/main" id="{3E24CABB-992E-9A45-AD15-A117B3D25D6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43200" y="4325938"/>
          <a:ext cx="3886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2" name="Equation" r:id="rId3" imgW="75196700" imgH="10236200" progId="Equation.3">
                  <p:embed/>
                </p:oleObj>
              </mc:Choice>
              <mc:Fallback>
                <p:oleObj name="Equation" r:id="rId3" imgW="75196700" imgH="10236200" progId="Equation.3">
                  <p:embed/>
                  <p:pic>
                    <p:nvPicPr>
                      <p:cNvPr id="106499" name="Object 4">
                        <a:extLst>
                          <a:ext uri="{FF2B5EF4-FFF2-40B4-BE49-F238E27FC236}">
                            <a16:creationId xmlns:a16="http://schemas.microsoft.com/office/drawing/2014/main" id="{3E24CABB-992E-9A45-AD15-A117B3D25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25938"/>
                        <a:ext cx="38862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Text Box 6">
            <a:extLst>
              <a:ext uri="{FF2B5EF4-FFF2-40B4-BE49-F238E27FC236}">
                <a16:creationId xmlns:a16="http://schemas.microsoft.com/office/drawing/2014/main" id="{9EF231C8-46D7-DD48-93A0-4A403D9D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4768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 is the mean vector of the </a:t>
            </a:r>
            <a:r>
              <a:rPr lang="en-US" altLang="en-US" sz="1800" i="1">
                <a:latin typeface="Arial" panose="020B0604020202020204" pitchFamily="34" charset="0"/>
              </a:rPr>
              <a:t>k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cluster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N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 is the number of observations in </a:t>
            </a:r>
            <a:r>
              <a:rPr lang="en-US" altLang="en-US" sz="1800" i="1">
                <a:latin typeface="Arial" panose="020B0604020202020204" pitchFamily="34" charset="0"/>
              </a:rPr>
              <a:t>k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cluster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18DDC-5337-9E4C-B1CD-B6CA8D2A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712-5354-C54C-B14B-58D2DC2DFCE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6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5">
            <a:extLst>
              <a:ext uri="{FF2B5EF4-FFF2-40B4-BE49-F238E27FC236}">
                <a16:creationId xmlns:a16="http://schemas.microsoft.com/office/drawing/2014/main" id="{ED52BB66-C166-9846-95A0-A42F32C6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68363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Within and Between Cluster Criteria</a:t>
            </a:r>
          </a:p>
        </p:txBody>
      </p:sp>
      <p:graphicFrame>
        <p:nvGraphicFramePr>
          <p:cNvPr id="107522" name="Object 2">
            <a:extLst>
              <a:ext uri="{FF2B5EF4-FFF2-40B4-BE49-F238E27FC236}">
                <a16:creationId xmlns:a16="http://schemas.microsoft.com/office/drawing/2014/main" id="{157EC22A-387B-B843-8088-4CFCA546B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276600"/>
          <a:ext cx="31591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1" name="Equation" r:id="rId3" imgW="61150500" imgH="15798800" progId="Equation.3">
                  <p:embed/>
                </p:oleObj>
              </mc:Choice>
              <mc:Fallback>
                <p:oleObj name="Equation" r:id="rId3" imgW="61150500" imgH="15798800" progId="Equation.3">
                  <p:embed/>
                  <p:pic>
                    <p:nvPicPr>
                      <p:cNvPr id="107522" name="Object 2">
                        <a:extLst>
                          <a:ext uri="{FF2B5EF4-FFF2-40B4-BE49-F238E27FC236}">
                            <a16:creationId xmlns:a16="http://schemas.microsoft.com/office/drawing/2014/main" id="{157EC22A-387B-B843-8088-4CFCA546B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315912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TextBox 7">
            <a:extLst>
              <a:ext uri="{FF2B5EF4-FFF2-40B4-BE49-F238E27FC236}">
                <a16:creationId xmlns:a16="http://schemas.microsoft.com/office/drawing/2014/main" id="{EC97E89E-EBB2-4747-8BFC-077087B1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606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Let’s consider total point scatter for a set of </a:t>
            </a:r>
            <a:r>
              <a:rPr lang="en-US" altLang="en-US" sz="1800" i="1"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data points:</a:t>
            </a:r>
          </a:p>
        </p:txBody>
      </p:sp>
      <p:graphicFrame>
        <p:nvGraphicFramePr>
          <p:cNvPr id="107524" name="Object 3">
            <a:extLst>
              <a:ext uri="{FF2B5EF4-FFF2-40B4-BE49-F238E27FC236}">
                <a16:creationId xmlns:a16="http://schemas.microsoft.com/office/drawing/2014/main" id="{10466FAB-6C32-674D-B811-D3A06A3FD9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0" y="2057400"/>
          <a:ext cx="15414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2" name="Equation" r:id="rId5" imgW="29845000" imgH="10236200" progId="Equation.3">
                  <p:embed/>
                </p:oleObj>
              </mc:Choice>
              <mc:Fallback>
                <p:oleObj name="Equation" r:id="rId5" imgW="29845000" imgH="10236200" progId="Equation.3">
                  <p:embed/>
                  <p:pic>
                    <p:nvPicPr>
                      <p:cNvPr id="107524" name="Object 3">
                        <a:extLst>
                          <a:ext uri="{FF2B5EF4-FFF2-40B4-BE49-F238E27FC236}">
                            <a16:creationId xmlns:a16="http://schemas.microsoft.com/office/drawing/2014/main" id="{10466FAB-6C32-674D-B811-D3A06A3FD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57400"/>
                        <a:ext cx="15414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5B9A91B9-B18E-7F4A-975F-5031464A4DAC}"/>
              </a:ext>
            </a:extLst>
          </p:cNvPr>
          <p:cNvSpPr/>
          <p:nvPr/>
        </p:nvSpPr>
        <p:spPr>
          <a:xfrm>
            <a:off x="3810000" y="21336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8CD58A-7147-E349-8348-40359327F1CD}"/>
              </a:ext>
            </a:extLst>
          </p:cNvPr>
          <p:cNvCxnSpPr/>
          <p:nvPr/>
        </p:nvCxnSpPr>
        <p:spPr>
          <a:xfrm rot="10800000">
            <a:off x="4572000" y="2362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7" name="TextBox 14">
            <a:extLst>
              <a:ext uri="{FF2B5EF4-FFF2-40B4-BE49-F238E27FC236}">
                <a16:creationId xmlns:a16="http://schemas.microsoft.com/office/drawing/2014/main" id="{79FA0908-2771-9F44-87DF-0BEA9158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438400"/>
            <a:ext cx="279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Distance between two points</a:t>
            </a:r>
          </a:p>
        </p:txBody>
      </p:sp>
      <p:sp>
        <p:nvSpPr>
          <p:cNvPr id="107528" name="TextBox 16">
            <a:extLst>
              <a:ext uri="{FF2B5EF4-FFF2-40B4-BE49-F238E27FC236}">
                <a16:creationId xmlns:a16="http://schemas.microsoft.com/office/drawing/2014/main" id="{A9185BD6-B3FF-A549-BF5B-41A40C48A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43200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T</a:t>
            </a:r>
            <a:r>
              <a:rPr lang="en-US" altLang="en-US" sz="1800">
                <a:latin typeface="Arial" panose="020B0604020202020204" pitchFamily="34" charset="0"/>
              </a:rPr>
              <a:t> can be re-written as:</a:t>
            </a:r>
          </a:p>
        </p:txBody>
      </p:sp>
      <p:sp>
        <p:nvSpPr>
          <p:cNvPr id="107529" name="TextBox 17">
            <a:extLst>
              <a:ext uri="{FF2B5EF4-FFF2-40B4-BE49-F238E27FC236}">
                <a16:creationId xmlns:a16="http://schemas.microsoft.com/office/drawing/2014/main" id="{63E61D17-D72A-364F-812C-FDEAA16E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4538663"/>
            <a:ext cx="846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Where,</a:t>
            </a:r>
          </a:p>
        </p:txBody>
      </p:sp>
      <p:graphicFrame>
        <p:nvGraphicFramePr>
          <p:cNvPr id="107530" name="Object 4">
            <a:extLst>
              <a:ext uri="{FF2B5EF4-FFF2-40B4-BE49-F238E27FC236}">
                <a16:creationId xmlns:a16="http://schemas.microsoft.com/office/drawing/2014/main" id="{7FEBDED4-B2BD-CC4C-9707-23A200DC2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495800"/>
          <a:ext cx="22685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3" name="Equation" r:id="rId7" imgW="43891200" imgH="10236200" progId="Equation.3">
                  <p:embed/>
                </p:oleObj>
              </mc:Choice>
              <mc:Fallback>
                <p:oleObj name="Equation" r:id="rId7" imgW="43891200" imgH="10236200" progId="Equation.3">
                  <p:embed/>
                  <p:pic>
                    <p:nvPicPr>
                      <p:cNvPr id="107530" name="Object 4">
                        <a:extLst>
                          <a:ext uri="{FF2B5EF4-FFF2-40B4-BE49-F238E27FC236}">
                            <a16:creationId xmlns:a16="http://schemas.microsoft.com/office/drawing/2014/main" id="{7FEBDED4-B2BD-CC4C-9707-23A200DC2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95800"/>
                        <a:ext cx="22685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5">
            <a:extLst>
              <a:ext uri="{FF2B5EF4-FFF2-40B4-BE49-F238E27FC236}">
                <a16:creationId xmlns:a16="http://schemas.microsoft.com/office/drawing/2014/main" id="{ED285EB1-CEC5-0843-A4E0-CE4F8E8B5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181600"/>
          <a:ext cx="22225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4" name="Equation" r:id="rId9" imgW="43002200" imgH="10236200" progId="Equation.3">
                  <p:embed/>
                </p:oleObj>
              </mc:Choice>
              <mc:Fallback>
                <p:oleObj name="Equation" r:id="rId9" imgW="43002200" imgH="10236200" progId="Equation.3">
                  <p:embed/>
                  <p:pic>
                    <p:nvPicPr>
                      <p:cNvPr id="107531" name="Object 5">
                        <a:extLst>
                          <a:ext uri="{FF2B5EF4-FFF2-40B4-BE49-F238E27FC236}">
                            <a16:creationId xmlns:a16="http://schemas.microsoft.com/office/drawing/2014/main" id="{ED285EB1-CEC5-0843-A4E0-CE4F8E8B5B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22225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584156-9632-8745-98EC-0B0D5D568DF7}"/>
              </a:ext>
            </a:extLst>
          </p:cNvPr>
          <p:cNvCxnSpPr/>
          <p:nvPr/>
        </p:nvCxnSpPr>
        <p:spPr>
          <a:xfrm rot="5400000">
            <a:off x="4152901" y="5219700"/>
            <a:ext cx="1752600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33" name="TextBox 22">
            <a:extLst>
              <a:ext uri="{FF2B5EF4-FFF2-40B4-BE49-F238E27FC236}">
                <a16:creationId xmlns:a16="http://schemas.microsoft.com/office/drawing/2014/main" id="{CCD13294-05B1-F748-884F-D04B242A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65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If </a:t>
            </a:r>
            <a:r>
              <a:rPr lang="en-US" altLang="en-US" sz="1600" i="1">
                <a:latin typeface="Arial" panose="020B0604020202020204" pitchFamily="34" charset="0"/>
              </a:rPr>
              <a:t>d</a:t>
            </a:r>
            <a:r>
              <a:rPr lang="en-US" altLang="en-US" sz="1600">
                <a:latin typeface="Arial" panose="020B0604020202020204" pitchFamily="34" charset="0"/>
              </a:rPr>
              <a:t> is square Euclidean distance, then</a:t>
            </a:r>
          </a:p>
        </p:txBody>
      </p:sp>
      <p:graphicFrame>
        <p:nvGraphicFramePr>
          <p:cNvPr id="107534" name="Object 6">
            <a:extLst>
              <a:ext uri="{FF2B5EF4-FFF2-40B4-BE49-F238E27FC236}">
                <a16:creationId xmlns:a16="http://schemas.microsoft.com/office/drawing/2014/main" id="{7B0B2C05-6162-6840-92D6-5E58D9149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1225" y="4648200"/>
          <a:ext cx="2057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5" name="Equation" r:id="rId11" imgW="39789100" imgH="10236200" progId="Equation.3">
                  <p:embed/>
                </p:oleObj>
              </mc:Choice>
              <mc:Fallback>
                <p:oleObj name="Equation" r:id="rId11" imgW="39789100" imgH="10236200" progId="Equation.3">
                  <p:embed/>
                  <p:pic>
                    <p:nvPicPr>
                      <p:cNvPr id="107534" name="Object 6">
                        <a:extLst>
                          <a:ext uri="{FF2B5EF4-FFF2-40B4-BE49-F238E27FC236}">
                            <a16:creationId xmlns:a16="http://schemas.microsoft.com/office/drawing/2014/main" id="{7B0B2C05-6162-6840-92D6-5E58D9149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4648200"/>
                        <a:ext cx="2057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TextBox 24">
            <a:extLst>
              <a:ext uri="{FF2B5EF4-FFF2-40B4-BE49-F238E27FC236}">
                <a16:creationId xmlns:a16="http://schemas.microsoft.com/office/drawing/2014/main" id="{1A8396BC-E392-FD49-BCDD-44C86C4E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7686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and</a:t>
            </a:r>
          </a:p>
        </p:txBody>
      </p:sp>
      <p:graphicFrame>
        <p:nvGraphicFramePr>
          <p:cNvPr id="107536" name="Object 7">
            <a:extLst>
              <a:ext uri="{FF2B5EF4-FFF2-40B4-BE49-F238E27FC236}">
                <a16:creationId xmlns:a16="http://schemas.microsoft.com/office/drawing/2014/main" id="{019E02CE-6A93-4F41-9558-EEDA87591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9938" y="5314950"/>
          <a:ext cx="17256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6" name="Equation" r:id="rId13" imgW="33350200" imgH="9944100" progId="Equation.3">
                  <p:embed/>
                </p:oleObj>
              </mc:Choice>
              <mc:Fallback>
                <p:oleObj name="Equation" r:id="rId13" imgW="33350200" imgH="9944100" progId="Equation.3">
                  <p:embed/>
                  <p:pic>
                    <p:nvPicPr>
                      <p:cNvPr id="107536" name="Object 7">
                        <a:extLst>
                          <a:ext uri="{FF2B5EF4-FFF2-40B4-BE49-F238E27FC236}">
                            <a16:creationId xmlns:a16="http://schemas.microsoft.com/office/drawing/2014/main" id="{019E02CE-6A93-4F41-9558-EEDA87591F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314950"/>
                        <a:ext cx="172561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7" name="TextBox 26">
            <a:extLst>
              <a:ext uri="{FF2B5EF4-FFF2-40B4-BE49-F238E27FC236}">
                <a16:creationId xmlns:a16="http://schemas.microsoft.com/office/drawing/2014/main" id="{C0466261-A613-EF47-9773-95D0B020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147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Within cluster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scatter</a:t>
            </a:r>
          </a:p>
        </p:txBody>
      </p:sp>
      <p:sp>
        <p:nvSpPr>
          <p:cNvPr id="107538" name="TextBox 27">
            <a:extLst>
              <a:ext uri="{FF2B5EF4-FFF2-40B4-BE49-F238E27FC236}">
                <a16:creationId xmlns:a16="http://schemas.microsoft.com/office/drawing/2014/main" id="{6D192A48-A372-6649-A315-4F6F8FFB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70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Between cluster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scatter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00961D-EF24-0C4F-82F0-FD608B2429E2}"/>
              </a:ext>
            </a:extLst>
          </p:cNvPr>
          <p:cNvCxnSpPr/>
          <p:nvPr/>
        </p:nvCxnSpPr>
        <p:spPr>
          <a:xfrm flipV="1">
            <a:off x="1676400" y="4876800"/>
            <a:ext cx="457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3CE36C-58E5-424F-853C-C73CAF7ECF42}"/>
              </a:ext>
            </a:extLst>
          </p:cNvPr>
          <p:cNvCxnSpPr/>
          <p:nvPr/>
        </p:nvCxnSpPr>
        <p:spPr>
          <a:xfrm rot="5400000" flipH="1" flipV="1">
            <a:off x="1905000" y="5715000"/>
            <a:ext cx="4572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1" name="TextBox 33">
            <a:extLst>
              <a:ext uri="{FF2B5EF4-FFF2-40B4-BE49-F238E27FC236}">
                <a16:creationId xmlns:a16="http://schemas.microsoft.com/office/drawing/2014/main" id="{BC5666BF-57A2-BD42-B409-FB6B88BB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309" y="6335712"/>
            <a:ext cx="523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Minimizing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) is equivalent to maximizing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05A446-4B0D-B64F-AAEC-F345A5FD2DD2}"/>
              </a:ext>
            </a:extLst>
          </p:cNvPr>
          <p:cNvCxnSpPr/>
          <p:nvPr/>
        </p:nvCxnSpPr>
        <p:spPr>
          <a:xfrm rot="16200000" flipV="1">
            <a:off x="7229475" y="5753100"/>
            <a:ext cx="3810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3" name="TextBox 36">
            <a:extLst>
              <a:ext uri="{FF2B5EF4-FFF2-40B4-BE49-F238E27FC236}">
                <a16:creationId xmlns:a16="http://schemas.microsoft.com/office/drawing/2014/main" id="{9398E36C-95A6-3D4A-9AA5-ABBF2B72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714" y="5921286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Grand mean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A2FE4-23DE-EC44-BD3A-3A7CBB0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F46CF742-FCF0-4D43-84B3-8B6FFC98B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 Algorithm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B45E6D03-FB05-D14D-AB09-1A65EF9ABF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 a given cluster assignment </a:t>
            </a:r>
            <a:r>
              <a:rPr lang="en-US" altLang="en-US" sz="2400" i="1">
                <a:ea typeface="ＭＳ Ｐゴシック" panose="020B0600070205080204" pitchFamily="34" charset="-128"/>
              </a:rPr>
              <a:t>C </a:t>
            </a:r>
            <a:r>
              <a:rPr lang="en-US" altLang="en-US" sz="2400">
                <a:ea typeface="ＭＳ Ｐゴシック" panose="020B0600070205080204" pitchFamily="34" charset="-128"/>
              </a:rPr>
              <a:t>of the data points, compute the cluster means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 a current set of cluster means, assign each observation as: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Iterate above two steps until convergence</a:t>
            </a:r>
            <a:endParaRPr lang="en-US" altLang="en-US" sz="24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108547" name="Object 4">
            <a:extLst>
              <a:ext uri="{FF2B5EF4-FFF2-40B4-BE49-F238E27FC236}">
                <a16:creationId xmlns:a16="http://schemas.microsoft.com/office/drawing/2014/main" id="{B01760EF-5FF3-FA49-9EEE-FFE6796CA9B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2590800"/>
          <a:ext cx="2743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" name="Equation" r:id="rId3" imgW="35991800" imgH="13169900" progId="Equation.3">
                  <p:embed/>
                </p:oleObj>
              </mc:Choice>
              <mc:Fallback>
                <p:oleObj name="Equation" r:id="rId3" imgW="35991800" imgH="13169900" progId="Equation.3">
                  <p:embed/>
                  <p:pic>
                    <p:nvPicPr>
                      <p:cNvPr id="108547" name="Object 4">
                        <a:extLst>
                          <a:ext uri="{FF2B5EF4-FFF2-40B4-BE49-F238E27FC236}">
                            <a16:creationId xmlns:a16="http://schemas.microsoft.com/office/drawing/2014/main" id="{B01760EF-5FF3-FA49-9EEE-FFE6796CA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2743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6">
            <a:extLst>
              <a:ext uri="{FF2B5EF4-FFF2-40B4-BE49-F238E27FC236}">
                <a16:creationId xmlns:a16="http://schemas.microsoft.com/office/drawing/2014/main" id="{5BDD6165-AF2B-6E44-B8C8-C6EA17FB829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19400" y="4572000"/>
          <a:ext cx="3962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4" name="Equation" r:id="rId5" imgW="50609500" imgH="8483600" progId="Equation.3">
                  <p:embed/>
                </p:oleObj>
              </mc:Choice>
              <mc:Fallback>
                <p:oleObj name="Equation" r:id="rId5" imgW="50609500" imgH="8483600" progId="Equation.3">
                  <p:embed/>
                  <p:pic>
                    <p:nvPicPr>
                      <p:cNvPr id="108548" name="Object 6">
                        <a:extLst>
                          <a:ext uri="{FF2B5EF4-FFF2-40B4-BE49-F238E27FC236}">
                            <a16:creationId xmlns:a16="http://schemas.microsoft.com/office/drawing/2014/main" id="{5BDD6165-AF2B-6E44-B8C8-C6EA17FB8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962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1F7FC-9C39-9D4E-9E1B-19DCBDF5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712-5354-C54C-B14B-58D2DC2DFCE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4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D0CF83E5-1B14-574C-B89E-4F57B233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K-means clustering example</a:t>
            </a:r>
          </a:p>
        </p:txBody>
      </p:sp>
      <p:pic>
        <p:nvPicPr>
          <p:cNvPr id="109570" name="Picture 2">
            <a:extLst>
              <a:ext uri="{FF2B5EF4-FFF2-40B4-BE49-F238E27FC236}">
                <a16:creationId xmlns:a16="http://schemas.microsoft.com/office/drawing/2014/main" id="{D50F0B17-7196-B34A-89B8-EAEB7B5F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300663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B0689-9B4F-484E-BC44-F5F8CE60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machine learning ideas</a:t>
            </a:r>
          </a:p>
          <a:p>
            <a:r>
              <a:rPr lang="en-US" dirty="0"/>
              <a:t>Feature selection</a:t>
            </a:r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Partitioning vs. hierarchical clustering</a:t>
            </a:r>
          </a:p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Classification</a:t>
            </a:r>
          </a:p>
          <a:p>
            <a:r>
              <a:rPr lang="en-US" dirty="0"/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1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3BA300A9-F92E-1046-BD23-839C0FF49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-means: summary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BE856DEB-776E-8042-9D10-489765BAD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Algorithmically, very simple to implement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-means converges, but it finds a local minimum of the cost 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Works only for numerical observations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user input; alternatively BIC (Bayesian information criterion) or MDL (minimum description length) can be used to estimate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Outliers can considerable trouble to </a:t>
            </a:r>
            <a:r>
              <a:rPr lang="en-US" altLang="en-US" sz="24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-means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7E72B-CBFB-8646-A216-E94A5C7F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E3DA2B92-DB69-1147-807A-634C2224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-medoids Clustering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8B2432C8-A690-874B-8B5E-EA37386A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is appropriate when we can work with Euclidean distances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Thus,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can work only with numerical, quantitative variable types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Euclidean distances do not work well in at least two situations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Some variables are categorical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Outliers can be potential threats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general version of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algorithm called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-medoids can work with any distance measure</a:t>
            </a:r>
          </a:p>
          <a:p>
            <a:pPr eaLnBrk="1" hangingPunct="1"/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-medoids clustering is computationally more intensive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D9C69D-4156-6D46-A32C-B8D20A8D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FDB5A1F2-447D-2E43-9065-1524F46B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-medoids Algorithm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F2AF522-DF73-594E-878B-66EF6286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1: For a given cluster assignment 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, find the observation in the cluster minimizing the total distance to other points in that cluster: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2: Assign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3: Given a set of cluster centers {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, …,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}, minimize the total error by assigning each observation to the closest (current) cluster center: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Iterate steps 1 to 3 </a:t>
            </a:r>
          </a:p>
        </p:txBody>
      </p:sp>
      <p:graphicFrame>
        <p:nvGraphicFramePr>
          <p:cNvPr id="113667" name="Object 2">
            <a:extLst>
              <a:ext uri="{FF2B5EF4-FFF2-40B4-BE49-F238E27FC236}">
                <a16:creationId xmlns:a16="http://schemas.microsoft.com/office/drawing/2014/main" id="{65FC93CC-C140-4E4D-B0F8-39E195BC5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2514600"/>
          <a:ext cx="2678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6" name="Equation" r:id="rId3" imgW="35991800" imgH="8191500" progId="Equation.3">
                  <p:embed/>
                </p:oleObj>
              </mc:Choice>
              <mc:Fallback>
                <p:oleObj name="Equation" r:id="rId3" imgW="35991800" imgH="8191500" progId="Equation.3">
                  <p:embed/>
                  <p:pic>
                    <p:nvPicPr>
                      <p:cNvPr id="113667" name="Object 2">
                        <a:extLst>
                          <a:ext uri="{FF2B5EF4-FFF2-40B4-BE49-F238E27FC236}">
                            <a16:creationId xmlns:a16="http://schemas.microsoft.com/office/drawing/2014/main" id="{65FC93CC-C140-4E4D-B0F8-39E195BC5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2678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3">
            <a:extLst>
              <a:ext uri="{FF2B5EF4-FFF2-40B4-BE49-F238E27FC236}">
                <a16:creationId xmlns:a16="http://schemas.microsoft.com/office/drawing/2014/main" id="{30CAC974-EEE5-4E44-80FA-E102DF973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352800"/>
          <a:ext cx="2373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7" name="Equation" r:id="rId5" imgW="31889700" imgH="6146800" progId="Equation.3">
                  <p:embed/>
                </p:oleObj>
              </mc:Choice>
              <mc:Fallback>
                <p:oleObj name="Equation" r:id="rId5" imgW="31889700" imgH="6146800" progId="Equation.3">
                  <p:embed/>
                  <p:pic>
                    <p:nvPicPr>
                      <p:cNvPr id="113668" name="Object 3">
                        <a:extLst>
                          <a:ext uri="{FF2B5EF4-FFF2-40B4-BE49-F238E27FC236}">
                            <a16:creationId xmlns:a16="http://schemas.microsoft.com/office/drawing/2014/main" id="{30CAC974-EEE5-4E44-80FA-E102DF973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373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4">
            <a:extLst>
              <a:ext uri="{FF2B5EF4-FFF2-40B4-BE49-F238E27FC236}">
                <a16:creationId xmlns:a16="http://schemas.microsoft.com/office/drawing/2014/main" id="{523209BB-7EBF-6046-977E-FFF5F0638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5400675"/>
          <a:ext cx="39401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8" name="Equation" r:id="rId7" imgW="50317400" imgH="7023100" progId="Equation.3">
                  <p:embed/>
                </p:oleObj>
              </mc:Choice>
              <mc:Fallback>
                <p:oleObj name="Equation" r:id="rId7" imgW="50317400" imgH="7023100" progId="Equation.3">
                  <p:embed/>
                  <p:pic>
                    <p:nvPicPr>
                      <p:cNvPr id="113669" name="Object 4">
                        <a:extLst>
                          <a:ext uri="{FF2B5EF4-FFF2-40B4-BE49-F238E27FC236}">
                            <a16:creationId xmlns:a16="http://schemas.microsoft.com/office/drawing/2014/main" id="{523209BB-7EBF-6046-977E-FFF5F0638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00675"/>
                        <a:ext cx="39401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8C966-A50F-4942-9B3B-03394F1D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4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CED2A0D5-6287-1144-ACA7-3850AEC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-medoids Summary</a:t>
            </a:r>
          </a:p>
        </p:txBody>
      </p:sp>
      <p:sp>
        <p:nvSpPr>
          <p:cNvPr id="115714" name="Content Placeholder 2">
            <a:extLst>
              <a:ext uri="{FF2B5EF4-FFF2-40B4-BE49-F238E27FC236}">
                <a16:creationId xmlns:a16="http://schemas.microsoft.com/office/drawing/2014/main" id="{FE1BDA8B-7AE8-8540-B335-A687E1DF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Generalized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-means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Computationally much costlier that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-means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Apply when dealing with categorical data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Apply when data points are not available, but only pair-wise distances are available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Kernel functions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Converges to local minimum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ED87EF-701D-D64A-9155-E8A3DB3C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5384ADCF-EE84-5145-94E1-45019282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Choice of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116738" name="Content Placeholder 2">
            <a:extLst>
              <a:ext uri="{FF2B5EF4-FFF2-40B4-BE49-F238E27FC236}">
                <a16:creationId xmlns:a16="http://schemas.microsoft.com/office/drawing/2014/main" id="{8FFDC12F-03B9-F544-971C-F38ED557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Can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), </a:t>
            </a:r>
            <a:r>
              <a:rPr lang="en-US" altLang="en-US" sz="2400" i="1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  <a:r>
              <a:rPr lang="en-US" altLang="en-US" sz="2400" i="1">
                <a:ea typeface="ＭＳ Ｐゴシック" panose="020B0600070205080204" pitchFamily="34" charset="-128"/>
              </a:rPr>
              <a:t>e</a:t>
            </a:r>
            <a:r>
              <a:rPr lang="en-US" altLang="en-US" sz="2400">
                <a:ea typeface="ＭＳ Ｐゴシック" panose="020B0600070205080204" pitchFamily="34" charset="-128"/>
              </a:rPr>
              <a:t>., the within cluster distance as a function of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serve as any indicator?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Note that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 decreases monotonically with increasing </a:t>
            </a:r>
            <a:r>
              <a:rPr lang="en-US" altLang="en-US" sz="2400" i="1">
                <a:ea typeface="ＭＳ Ｐゴシック" panose="020B0600070205080204" pitchFamily="34" charset="-128"/>
              </a:rPr>
              <a:t>K.</a:t>
            </a:r>
            <a:r>
              <a:rPr lang="en-US" altLang="en-US" sz="2400">
                <a:ea typeface="ＭＳ Ｐゴシック" panose="020B0600070205080204" pitchFamily="34" charset="-128"/>
              </a:rPr>
              <a:t> That is the within cluster scatter decreases with increasing centroids.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Instead look for gap statistics (successive difference between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)):</a:t>
            </a:r>
          </a:p>
        </p:txBody>
      </p:sp>
      <p:graphicFrame>
        <p:nvGraphicFramePr>
          <p:cNvPr id="116739" name="Object 5">
            <a:extLst>
              <a:ext uri="{FF2B5EF4-FFF2-40B4-BE49-F238E27FC236}">
                <a16:creationId xmlns:a16="http://schemas.microsoft.com/office/drawing/2014/main" id="{2DE3FB0A-B236-9A4F-9779-D9B414C5F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9530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2" name="Equation" r:id="rId3" imgW="64947800" imgH="5270500" progId="Equation.3">
                  <p:embed/>
                </p:oleObj>
              </mc:Choice>
              <mc:Fallback>
                <p:oleObj name="Equation" r:id="rId3" imgW="64947800" imgH="5270500" progId="Equation.3">
                  <p:embed/>
                  <p:pic>
                    <p:nvPicPr>
                      <p:cNvPr id="116739" name="Object 5">
                        <a:extLst>
                          <a:ext uri="{FF2B5EF4-FFF2-40B4-BE49-F238E27FC236}">
                            <a16:creationId xmlns:a16="http://schemas.microsoft.com/office/drawing/2014/main" id="{2DE3FB0A-B236-9A4F-9779-D9B414C5F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4890F-4DC1-0B43-A13B-3E7EB7AC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7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3">
            <a:extLst>
              <a:ext uri="{FF2B5EF4-FFF2-40B4-BE49-F238E27FC236}">
                <a16:creationId xmlns:a16="http://schemas.microsoft.com/office/drawing/2014/main" id="{020FB1E2-104C-9048-9E57-882A3937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Choice of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BA1006EF-89A5-0C4C-B690-5475027E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4765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>
            <a:extLst>
              <a:ext uri="{FF2B5EF4-FFF2-40B4-BE49-F238E27FC236}">
                <a16:creationId xmlns:a16="http://schemas.microsoft.com/office/drawing/2014/main" id="{F6BADE72-5C99-0043-B236-80D4799E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4384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Box 6">
            <a:extLst>
              <a:ext uri="{FF2B5EF4-FFF2-40B4-BE49-F238E27FC236}">
                <a16:creationId xmlns:a16="http://schemas.microsoft.com/office/drawing/2014/main" id="{C4A4A61C-DF02-8945-9943-4CF6EE3F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Data points simulated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from two pdfs</a:t>
            </a:r>
          </a:p>
        </p:txBody>
      </p:sp>
      <p:sp>
        <p:nvSpPr>
          <p:cNvPr id="117765" name="TextBox 7">
            <a:extLst>
              <a:ext uri="{FF2B5EF4-FFF2-40B4-BE49-F238E27FC236}">
                <a16:creationId xmlns:a16="http://schemas.microsoft.com/office/drawing/2014/main" id="{B2D2E179-DA22-EB45-B042-780254C3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768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Gap curve</a:t>
            </a:r>
          </a:p>
        </p:txBody>
      </p:sp>
      <p:sp>
        <p:nvSpPr>
          <p:cNvPr id="117766" name="TextBox 8">
            <a:extLst>
              <a:ext uri="{FF2B5EF4-FFF2-40B4-BE49-F238E27FC236}">
                <a16:creationId xmlns:a16="http://schemas.microsoft.com/office/drawing/2014/main" id="{39486840-46D4-7C4E-8A59-5A506C38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530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Log(</a:t>
            </a:r>
            <a:r>
              <a:rPr lang="en-US" altLang="en-US" sz="1800" i="1">
                <a:latin typeface="Arial" panose="020B0604020202020204" pitchFamily="34" charset="0"/>
              </a:rPr>
              <a:t>W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) curve</a:t>
            </a:r>
          </a:p>
        </p:txBody>
      </p:sp>
      <p:sp>
        <p:nvSpPr>
          <p:cNvPr id="117767" name="TextBox 9">
            <a:extLst>
              <a:ext uri="{FF2B5EF4-FFF2-40B4-BE49-F238E27FC236}">
                <a16:creationId xmlns:a16="http://schemas.microsoft.com/office/drawing/2014/main" id="{6259F4EA-4A85-6B4C-8318-1D2BDAEEA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19800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is essentially a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visual heuristic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DDA82-FD45-BF48-8DE5-50ED2C2D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3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2B177209-150A-F04D-909C-ED14B380B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FB6AD768-4054-BE45-8919-E6D45879D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000">
                <a:ea typeface="ＭＳ Ｐゴシック" panose="020B0600070205080204" pitchFamily="34" charset="-128"/>
              </a:rPr>
              <a:t>Build a tree-based hierarchical taxonomy (</a:t>
            </a:r>
            <a:r>
              <a:rPr lang="en-US" altLang="en-US" sz="3000" i="1">
                <a:ea typeface="ＭＳ Ｐゴシック" panose="020B0600070205080204" pitchFamily="34" charset="-128"/>
              </a:rPr>
              <a:t>dendrogram</a:t>
            </a:r>
            <a:r>
              <a:rPr lang="en-US" altLang="en-US" sz="3000">
                <a:ea typeface="ＭＳ Ｐゴシック" panose="020B0600070205080204" pitchFamily="34" charset="-128"/>
              </a:rPr>
              <a:t>) from a set of documents.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</p:txBody>
      </p:sp>
      <p:grpSp>
        <p:nvGrpSpPr>
          <p:cNvPr id="120835" name="Group 4">
            <a:extLst>
              <a:ext uri="{FF2B5EF4-FFF2-40B4-BE49-F238E27FC236}">
                <a16:creationId xmlns:a16="http://schemas.microsoft.com/office/drawing/2014/main" id="{6BC4313A-B7ED-204E-84C9-7039E4408AE9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3048000"/>
            <a:ext cx="5867400" cy="1981200"/>
            <a:chOff x="1056" y="1536"/>
            <a:chExt cx="3696" cy="1248"/>
          </a:xfrm>
        </p:grpSpPr>
        <p:sp>
          <p:nvSpPr>
            <p:cNvPr id="851973" name="Text Box 5">
              <a:extLst>
                <a:ext uri="{FF2B5EF4-FFF2-40B4-BE49-F238E27FC236}">
                  <a16:creationId xmlns:a16="http://schemas.microsoft.com/office/drawing/2014/main" id="{2C493134-D419-F144-BE44-D02C20037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animal</a:t>
              </a:r>
            </a:p>
          </p:txBody>
        </p:sp>
        <p:sp>
          <p:nvSpPr>
            <p:cNvPr id="851974" name="Text Box 6">
              <a:extLst>
                <a:ext uri="{FF2B5EF4-FFF2-40B4-BE49-F238E27FC236}">
                  <a16:creationId xmlns:a16="http://schemas.microsoft.com/office/drawing/2014/main" id="{A59D5225-8FD6-0A43-9992-C5583D414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872"/>
              <a:ext cx="7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vertebrate</a:t>
              </a:r>
            </a:p>
          </p:txBody>
        </p:sp>
        <p:sp>
          <p:nvSpPr>
            <p:cNvPr id="851975" name="Text Box 7">
              <a:extLst>
                <a:ext uri="{FF2B5EF4-FFF2-40B4-BE49-F238E27FC236}">
                  <a16:creationId xmlns:a16="http://schemas.microsoft.com/office/drawing/2014/main" id="{42507129-D17B-3948-920D-0F8E39503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56"/>
              <a:ext cx="36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fish reptile amphib. mammal      worm insect crustacean</a:t>
              </a:r>
            </a:p>
          </p:txBody>
        </p:sp>
        <p:sp>
          <p:nvSpPr>
            <p:cNvPr id="851976" name="Text Box 8">
              <a:extLst>
                <a:ext uri="{FF2B5EF4-FFF2-40B4-BE49-F238E27FC236}">
                  <a16:creationId xmlns:a16="http://schemas.microsoft.com/office/drawing/2014/main" id="{8855F469-1DAE-A049-B916-749501A4C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872"/>
              <a:ext cx="8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invertebrate</a:t>
              </a:r>
            </a:p>
          </p:txBody>
        </p:sp>
        <p:sp>
          <p:nvSpPr>
            <p:cNvPr id="851977" name="Line 9">
              <a:extLst>
                <a:ext uri="{FF2B5EF4-FFF2-40B4-BE49-F238E27FC236}">
                  <a16:creationId xmlns:a16="http://schemas.microsoft.com/office/drawing/2014/main" id="{3EB3DBD8-C12D-FB41-90C5-607F6D04F7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78" name="Line 10">
              <a:extLst>
                <a:ext uri="{FF2B5EF4-FFF2-40B4-BE49-F238E27FC236}">
                  <a16:creationId xmlns:a16="http://schemas.microsoft.com/office/drawing/2014/main" id="{1D3E066B-6E29-EC48-91FF-55CB2B1BD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79" name="Line 11">
              <a:extLst>
                <a:ext uri="{FF2B5EF4-FFF2-40B4-BE49-F238E27FC236}">
                  <a16:creationId xmlns:a16="http://schemas.microsoft.com/office/drawing/2014/main" id="{83FD018D-C373-DF4F-AAA1-24C518DF5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0" name="Line 12">
              <a:extLst>
                <a:ext uri="{FF2B5EF4-FFF2-40B4-BE49-F238E27FC236}">
                  <a16:creationId xmlns:a16="http://schemas.microsoft.com/office/drawing/2014/main" id="{6995E784-B408-6D43-9C3B-9B3C2983D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1" name="Line 13">
              <a:extLst>
                <a:ext uri="{FF2B5EF4-FFF2-40B4-BE49-F238E27FC236}">
                  <a16:creationId xmlns:a16="http://schemas.microsoft.com/office/drawing/2014/main" id="{2A3E68DD-457D-1448-9F7D-8320CF66B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2" name="Line 14">
              <a:extLst>
                <a:ext uri="{FF2B5EF4-FFF2-40B4-BE49-F238E27FC236}">
                  <a16:creationId xmlns:a16="http://schemas.microsoft.com/office/drawing/2014/main" id="{8D2F9CD7-E609-2047-AF49-81F46E7DE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3" name="Line 15">
              <a:extLst>
                <a:ext uri="{FF2B5EF4-FFF2-40B4-BE49-F238E27FC236}">
                  <a16:creationId xmlns:a16="http://schemas.microsoft.com/office/drawing/2014/main" id="{E5B8E822-C168-0346-A90D-415FA3222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4" name="Line 16">
              <a:extLst>
                <a:ext uri="{FF2B5EF4-FFF2-40B4-BE49-F238E27FC236}">
                  <a16:creationId xmlns:a16="http://schemas.microsoft.com/office/drawing/2014/main" id="{64ABDB3C-B39C-054A-92D6-489E14C42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5" name="Line 17">
              <a:extLst>
                <a:ext uri="{FF2B5EF4-FFF2-40B4-BE49-F238E27FC236}">
                  <a16:creationId xmlns:a16="http://schemas.microsoft.com/office/drawing/2014/main" id="{2B442224-C621-8B40-8E7B-E16395F41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grpSp>
          <p:nvGrpSpPr>
            <p:cNvPr id="120850" name="Group 18">
              <a:extLst>
                <a:ext uri="{FF2B5EF4-FFF2-40B4-BE49-F238E27FC236}">
                  <a16:creationId xmlns:a16="http://schemas.microsoft.com/office/drawing/2014/main" id="{647125B2-2D58-954D-AB56-FE73401FF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851987" name="Line 19">
                <a:extLst>
                  <a:ext uri="{FF2B5EF4-FFF2-40B4-BE49-F238E27FC236}">
                    <a16:creationId xmlns:a16="http://schemas.microsoft.com/office/drawing/2014/main" id="{64752622-DFA6-204E-8DA3-48793A293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88" name="Line 20">
                <a:extLst>
                  <a:ext uri="{FF2B5EF4-FFF2-40B4-BE49-F238E27FC236}">
                    <a16:creationId xmlns:a16="http://schemas.microsoft.com/office/drawing/2014/main" id="{70B7E6D2-2345-5F49-A78A-67667C6B1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1" name="Group 21">
              <a:extLst>
                <a:ext uri="{FF2B5EF4-FFF2-40B4-BE49-F238E27FC236}">
                  <a16:creationId xmlns:a16="http://schemas.microsoft.com/office/drawing/2014/main" id="{99FB9206-EB58-4C44-9753-4872985BE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851990" name="Line 22">
                <a:extLst>
                  <a:ext uri="{FF2B5EF4-FFF2-40B4-BE49-F238E27FC236}">
                    <a16:creationId xmlns:a16="http://schemas.microsoft.com/office/drawing/2014/main" id="{277BD00C-80DA-6F45-81FE-485018BE9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1" name="Line 23">
                <a:extLst>
                  <a:ext uri="{FF2B5EF4-FFF2-40B4-BE49-F238E27FC236}">
                    <a16:creationId xmlns:a16="http://schemas.microsoft.com/office/drawing/2014/main" id="{B8B2AF89-0B58-614F-9D97-22AAD0F60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2" name="Group 24">
              <a:extLst>
                <a:ext uri="{FF2B5EF4-FFF2-40B4-BE49-F238E27FC236}">
                  <a16:creationId xmlns:a16="http://schemas.microsoft.com/office/drawing/2014/main" id="{7D2234D3-4342-B14B-8F33-254E19AB0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851993" name="Line 25">
                <a:extLst>
                  <a:ext uri="{FF2B5EF4-FFF2-40B4-BE49-F238E27FC236}">
                    <a16:creationId xmlns:a16="http://schemas.microsoft.com/office/drawing/2014/main" id="{9805E410-C29E-2C4C-8345-E34651A31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4" name="Line 26">
                <a:extLst>
                  <a:ext uri="{FF2B5EF4-FFF2-40B4-BE49-F238E27FC236}">
                    <a16:creationId xmlns:a16="http://schemas.microsoft.com/office/drawing/2014/main" id="{F694B24B-EC7E-6245-BBB9-0E3A70664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3" name="Group 27">
              <a:extLst>
                <a:ext uri="{FF2B5EF4-FFF2-40B4-BE49-F238E27FC236}">
                  <a16:creationId xmlns:a16="http://schemas.microsoft.com/office/drawing/2014/main" id="{2B151D92-64F0-C74F-8F7E-DE1CD84C5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851996" name="Line 28">
                <a:extLst>
                  <a:ext uri="{FF2B5EF4-FFF2-40B4-BE49-F238E27FC236}">
                    <a16:creationId xmlns:a16="http://schemas.microsoft.com/office/drawing/2014/main" id="{B2640D95-FBB1-6143-ADA5-53087852C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7" name="Line 29">
                <a:extLst>
                  <a:ext uri="{FF2B5EF4-FFF2-40B4-BE49-F238E27FC236}">
                    <a16:creationId xmlns:a16="http://schemas.microsoft.com/office/drawing/2014/main" id="{8E115314-A1E6-DB4A-9D9B-3D06FB2FC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4" name="Group 30">
              <a:extLst>
                <a:ext uri="{FF2B5EF4-FFF2-40B4-BE49-F238E27FC236}">
                  <a16:creationId xmlns:a16="http://schemas.microsoft.com/office/drawing/2014/main" id="{71929890-9F11-A149-920F-EC172E1E3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851999" name="Line 31">
                <a:extLst>
                  <a:ext uri="{FF2B5EF4-FFF2-40B4-BE49-F238E27FC236}">
                    <a16:creationId xmlns:a16="http://schemas.microsoft.com/office/drawing/2014/main" id="{B53747A3-C1E1-894E-9119-E12B03BEA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0" name="Line 32">
                <a:extLst>
                  <a:ext uri="{FF2B5EF4-FFF2-40B4-BE49-F238E27FC236}">
                    <a16:creationId xmlns:a16="http://schemas.microsoft.com/office/drawing/2014/main" id="{95572454-92FC-564B-9E60-670719B8F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5" name="Group 33">
              <a:extLst>
                <a:ext uri="{FF2B5EF4-FFF2-40B4-BE49-F238E27FC236}">
                  <a16:creationId xmlns:a16="http://schemas.microsoft.com/office/drawing/2014/main" id="{652B3C32-FEF9-2545-ABB2-7176AF50A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852002" name="Line 34">
                <a:extLst>
                  <a:ext uri="{FF2B5EF4-FFF2-40B4-BE49-F238E27FC236}">
                    <a16:creationId xmlns:a16="http://schemas.microsoft.com/office/drawing/2014/main" id="{F5B7F01F-3CB3-B84B-99B6-29C46FB9A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3" name="Line 35">
                <a:extLst>
                  <a:ext uri="{FF2B5EF4-FFF2-40B4-BE49-F238E27FC236}">
                    <a16:creationId xmlns:a16="http://schemas.microsoft.com/office/drawing/2014/main" id="{52C3984D-8443-E74C-8FBF-3DBD52119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6" name="Group 36">
              <a:extLst>
                <a:ext uri="{FF2B5EF4-FFF2-40B4-BE49-F238E27FC236}">
                  <a16:creationId xmlns:a16="http://schemas.microsoft.com/office/drawing/2014/main" id="{DF197A4A-DBA5-9B49-AEA5-58696EB64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852005" name="Line 37">
                <a:extLst>
                  <a:ext uri="{FF2B5EF4-FFF2-40B4-BE49-F238E27FC236}">
                    <a16:creationId xmlns:a16="http://schemas.microsoft.com/office/drawing/2014/main" id="{D8B3D909-A9F2-5B40-A592-9AF9B9ED8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6" name="Line 38">
                <a:extLst>
                  <a:ext uri="{FF2B5EF4-FFF2-40B4-BE49-F238E27FC236}">
                    <a16:creationId xmlns:a16="http://schemas.microsoft.com/office/drawing/2014/main" id="{24115C99-DA0A-8A40-BCAE-B5BE2F402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</p:grpSp>
      <p:sp>
        <p:nvSpPr>
          <p:cNvPr id="852007" name="Text Box 39">
            <a:extLst>
              <a:ext uri="{FF2B5EF4-FFF2-40B4-BE49-F238E27FC236}">
                <a16:creationId xmlns:a16="http://schemas.microsoft.com/office/drawing/2014/main" id="{D85267E5-80C0-204E-8A62-D95A469C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389" y="5267737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A000"/>
                </a:solidFill>
                <a:latin typeface="Calibri" charset="0"/>
                <a:ea typeface="ＭＳ Ｐゴシック" charset="-128"/>
              </a:rPr>
              <a:t>How could you do this with K-means?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3080B-8D92-3A4C-8941-F379009F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340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B2D16F03-3BAE-5C45-A301-E1FBC24F6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5720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ea typeface="SimSun" panose="02010600030101010101" pitchFamily="2" charset="-122"/>
                <a:cs typeface="SimSun" panose="02010600030101010101" pitchFamily="2" charset="-122"/>
              </a:rPr>
              <a:t>Agglomerative (bottom-up): 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Start with each gene being a single cluster.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Eventually all genes belong to the same cluster.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ea typeface="SimSun" panose="02010600030101010101" pitchFamily="2" charset="-122"/>
                <a:cs typeface="SimSun" panose="02010600030101010101" pitchFamily="2" charset="-122"/>
              </a:rPr>
              <a:t>Divisive (top-down):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Start with all genes belong to the same cluster.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Eventually each gene forms a cluster on its own.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Could be a recursive application of K-means like algorithms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Does not require the number of clusters </a:t>
            </a:r>
            <a:r>
              <a:rPr lang="en-US" altLang="zh-CN" sz="2400" i="1" dirty="0">
                <a:ea typeface="SimSun" panose="02010600030101010101" pitchFamily="2" charset="-122"/>
                <a:cs typeface="SimSun" panose="02010600030101010101" pitchFamily="2" charset="-122"/>
              </a:rPr>
              <a:t>K</a:t>
            </a: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 in advance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Needs a termination/readout condition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540F1216-97CA-9C42-9220-30C30FD59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CCC77C-9D51-F742-916A-97F0DFE2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930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38F998D1-4D9B-D74F-971A-2B19F1D8C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Agglomerative Clustering (HAC)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7118E93A-50CE-5E4E-9513-4EB89C5C4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400">
                <a:ea typeface="ＭＳ Ｐゴシック" panose="020B0600070205080204" pitchFamily="34" charset="-128"/>
              </a:rPr>
              <a:t>Start </a:t>
            </a:r>
            <a:r>
              <a:rPr lang="en-US" altLang="en-US" sz="3400" dirty="0">
                <a:ea typeface="ＭＳ Ｐゴシック" panose="020B0600070205080204" pitchFamily="34" charset="-128"/>
              </a:rPr>
              <a:t>with each gene in a separate cluster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then repeatedly joins the </a:t>
            </a:r>
            <a:r>
              <a:rPr lang="en-US" altLang="en-US" sz="3200" i="1" u="sng" dirty="0">
                <a:ea typeface="ＭＳ Ｐゴシック" panose="020B0600070205080204" pitchFamily="34" charset="-128"/>
              </a:rPr>
              <a:t>closest pair</a:t>
            </a:r>
            <a:r>
              <a:rPr lang="en-US" altLang="en-US" sz="3200" dirty="0">
                <a:ea typeface="ＭＳ Ｐゴシック" panose="020B0600070205080204" pitchFamily="34" charset="-128"/>
              </a:rPr>
              <a:t> of clusters, until there is only one cluster.</a:t>
            </a:r>
          </a:p>
          <a:p>
            <a:r>
              <a:rPr lang="en-US" altLang="en-US" sz="3400" dirty="0">
                <a:ea typeface="ＭＳ Ｐゴシック" panose="020B0600070205080204" pitchFamily="34" charset="-128"/>
              </a:rPr>
              <a:t>The history of merging forms a tree or hierarchy.</a:t>
            </a:r>
          </a:p>
          <a:p>
            <a:pPr>
              <a:buFont typeface="Wingdings" pitchFamily="2" charset="2"/>
              <a:buNone/>
            </a:pPr>
            <a:r>
              <a:rPr lang="en-US" altLang="en-US" sz="3400" dirty="0">
                <a:solidFill>
                  <a:srgbClr val="00A000"/>
                </a:solidFill>
                <a:ea typeface="ＭＳ Ｐゴシック" panose="020B0600070205080204" pitchFamily="34" charset="-128"/>
              </a:rPr>
              <a:t>How to measure distance of clusters??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83D27-F957-1A4C-92A0-8B254584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478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9E5F5B89-9917-3843-BD20-764509B4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Distance Metrics</a:t>
            </a:r>
          </a:p>
        </p:txBody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36B51F75-E1D4-A54A-AEBE-A629607C1C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696200" cy="26670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properties of metrics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some distance metrics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6979" name="Object 2">
            <a:extLst>
              <a:ext uri="{FF2B5EF4-FFF2-40B4-BE49-F238E27FC236}">
                <a16:creationId xmlns:a16="http://schemas.microsoft.com/office/drawing/2014/main" id="{C1D2111A-DC55-7D4C-9F30-A22793E7D63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85863" y="2590800"/>
          <a:ext cx="3121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5" name="Equation" r:id="rId4" imgW="23577550" imgH="3867150" progId="Equation.DSMT4">
                  <p:embed/>
                </p:oleObj>
              </mc:Choice>
              <mc:Fallback>
                <p:oleObj name="Equation" r:id="rId4" imgW="23577550" imgH="3867150" progId="Equation.DSMT4">
                  <p:embed/>
                  <p:pic>
                    <p:nvPicPr>
                      <p:cNvPr id="126979" name="Object 2">
                        <a:extLst>
                          <a:ext uri="{FF2B5EF4-FFF2-40B4-BE49-F238E27FC236}">
                            <a16:creationId xmlns:a16="http://schemas.microsoft.com/office/drawing/2014/main" id="{C1D2111A-DC55-7D4C-9F30-A22793E7D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590800"/>
                        <a:ext cx="3121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3">
            <a:extLst>
              <a:ext uri="{FF2B5EF4-FFF2-40B4-BE49-F238E27FC236}">
                <a16:creationId xmlns:a16="http://schemas.microsoft.com/office/drawing/2014/main" id="{6C5BA49A-B8A0-F741-9C93-7D2CF53D5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0988" y="4356100"/>
          <a:ext cx="33464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6" name="Equation" r:id="rId6" imgW="25406350" imgH="5695950" progId="Equation.DSMT4">
                  <p:embed/>
                </p:oleObj>
              </mc:Choice>
              <mc:Fallback>
                <p:oleObj name="Equation" r:id="rId6" imgW="25406350" imgH="5695950" progId="Equation.DSMT4">
                  <p:embed/>
                  <p:pic>
                    <p:nvPicPr>
                      <p:cNvPr id="126980" name="Object 3">
                        <a:extLst>
                          <a:ext uri="{FF2B5EF4-FFF2-40B4-BE49-F238E27FC236}">
                            <a16:creationId xmlns:a16="http://schemas.microsoft.com/office/drawing/2014/main" id="{6C5BA49A-B8A0-F741-9C93-7D2CF53D5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4356100"/>
                        <a:ext cx="33464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4">
            <a:extLst>
              <a:ext uri="{FF2B5EF4-FFF2-40B4-BE49-F238E27FC236}">
                <a16:creationId xmlns:a16="http://schemas.microsoft.com/office/drawing/2014/main" id="{541939FC-C2BA-FE47-BDD9-CC5D72F5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5700" y="1600200"/>
          <a:ext cx="19415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7" name="Equation" r:id="rId8" imgW="14636750" imgH="3867150" progId="Equation.DSMT4">
                  <p:embed/>
                </p:oleObj>
              </mc:Choice>
              <mc:Fallback>
                <p:oleObj name="Equation" r:id="rId8" imgW="14636750" imgH="3867150" progId="Equation.DSMT4">
                  <p:embed/>
                  <p:pic>
                    <p:nvPicPr>
                      <p:cNvPr id="126981" name="Object 4">
                        <a:extLst>
                          <a:ext uri="{FF2B5EF4-FFF2-40B4-BE49-F238E27FC236}">
                            <a16:creationId xmlns:a16="http://schemas.microsoft.com/office/drawing/2014/main" id="{541939FC-C2BA-FE47-BDD9-CC5D72F5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600200"/>
                        <a:ext cx="19415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5">
            <a:extLst>
              <a:ext uri="{FF2B5EF4-FFF2-40B4-BE49-F238E27FC236}">
                <a16:creationId xmlns:a16="http://schemas.microsoft.com/office/drawing/2014/main" id="{782B409B-2875-0848-AAE6-6AD65CF85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9675" y="3124200"/>
          <a:ext cx="48196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8" name="Equation" r:id="rId10" imgW="26009600" imgH="2762250" progId="Equation.DSMT4">
                  <p:embed/>
                </p:oleObj>
              </mc:Choice>
              <mc:Fallback>
                <p:oleObj name="Equation" r:id="rId10" imgW="26009600" imgH="2762250" progId="Equation.DSMT4">
                  <p:embed/>
                  <p:pic>
                    <p:nvPicPr>
                      <p:cNvPr id="126982" name="Object 5">
                        <a:extLst>
                          <a:ext uri="{FF2B5EF4-FFF2-40B4-BE49-F238E27FC236}">
                            <a16:creationId xmlns:a16="http://schemas.microsoft.com/office/drawing/2014/main" id="{782B409B-2875-0848-AAE6-6AD65CF85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124200"/>
                        <a:ext cx="48196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6">
            <a:extLst>
              <a:ext uri="{FF2B5EF4-FFF2-40B4-BE49-F238E27FC236}">
                <a16:creationId xmlns:a16="http://schemas.microsoft.com/office/drawing/2014/main" id="{D95D5BF6-F933-EE4E-9DB2-4FFA28649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5016500"/>
          <a:ext cx="3879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9" name="Equation" r:id="rId12" imgW="26009600" imgH="6102350" progId="Equation.DSMT4">
                  <p:embed/>
                </p:oleObj>
              </mc:Choice>
              <mc:Fallback>
                <p:oleObj name="Equation" r:id="rId12" imgW="26009600" imgH="6102350" progId="Equation.DSMT4">
                  <p:embed/>
                  <p:pic>
                    <p:nvPicPr>
                      <p:cNvPr id="126983" name="Object 6">
                        <a:extLst>
                          <a:ext uri="{FF2B5EF4-FFF2-40B4-BE49-F238E27FC236}">
                            <a16:creationId xmlns:a16="http://schemas.microsoft.com/office/drawing/2014/main" id="{D95D5BF6-F933-EE4E-9DB2-4FFA28649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016500"/>
                        <a:ext cx="3879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Text Box 10">
            <a:extLst>
              <a:ext uri="{FF2B5EF4-FFF2-40B4-BE49-F238E27FC236}">
                <a16:creationId xmlns:a16="http://schemas.microsoft.com/office/drawing/2014/main" id="{BBD92BCA-A014-F743-8618-73560C59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Manhattan</a:t>
            </a:r>
          </a:p>
        </p:txBody>
      </p:sp>
      <p:sp>
        <p:nvSpPr>
          <p:cNvPr id="126985" name="Text Box 11">
            <a:extLst>
              <a:ext uri="{FF2B5EF4-FFF2-40B4-BE49-F238E27FC236}">
                <a16:creationId xmlns:a16="http://schemas.microsoft.com/office/drawing/2014/main" id="{1EE76F93-C1A6-B34E-A163-25FD2C81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Euclidean</a:t>
            </a:r>
          </a:p>
        </p:txBody>
      </p:sp>
      <p:sp>
        <p:nvSpPr>
          <p:cNvPr id="126986" name="Text Box 12">
            <a:extLst>
              <a:ext uri="{FF2B5EF4-FFF2-40B4-BE49-F238E27FC236}">
                <a16:creationId xmlns:a16="http://schemas.microsoft.com/office/drawing/2014/main" id="{F57B2CFB-CC93-F740-A86E-A88F06C8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575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e 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ranges over the individual measurements for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126987" name="Freeform 13">
            <a:extLst>
              <a:ext uri="{FF2B5EF4-FFF2-40B4-BE49-F238E27FC236}">
                <a16:creationId xmlns:a16="http://schemas.microsoft.com/office/drawing/2014/main" id="{6EC34AE9-9A5C-1F43-B62B-7A2E6DB941EB}"/>
              </a:ext>
            </a:extLst>
          </p:cNvPr>
          <p:cNvSpPr>
            <a:spLocks/>
          </p:cNvSpPr>
          <p:nvPr/>
        </p:nvSpPr>
        <p:spPr bwMode="auto">
          <a:xfrm>
            <a:off x="5105400" y="5791200"/>
            <a:ext cx="2197100" cy="609600"/>
          </a:xfrm>
          <a:custGeom>
            <a:avLst/>
            <a:gdLst>
              <a:gd name="T0" fmla="*/ 2147483646 w 1384"/>
              <a:gd name="T1" fmla="*/ 2147483646 h 384"/>
              <a:gd name="T2" fmla="*/ 2147483646 w 1384"/>
              <a:gd name="T3" fmla="*/ 2147483646 h 384"/>
              <a:gd name="T4" fmla="*/ 0 w 1384"/>
              <a:gd name="T5" fmla="*/ 0 h 384"/>
              <a:gd name="T6" fmla="*/ 0 60000 65536"/>
              <a:gd name="T7" fmla="*/ 0 60000 65536"/>
              <a:gd name="T8" fmla="*/ 0 60000 65536"/>
              <a:gd name="T9" fmla="*/ 0 w 1384"/>
              <a:gd name="T10" fmla="*/ 0 h 384"/>
              <a:gd name="T11" fmla="*/ 1384 w 1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384">
                <a:moveTo>
                  <a:pt x="1104" y="384"/>
                </a:moveTo>
                <a:cubicBezTo>
                  <a:pt x="1244" y="344"/>
                  <a:pt x="1384" y="304"/>
                  <a:pt x="1200" y="240"/>
                </a:cubicBezTo>
                <a:cubicBezTo>
                  <a:pt x="1016" y="176"/>
                  <a:pt x="508" y="88"/>
                  <a:pt x="0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8" name="Object 7">
            <a:extLst>
              <a:ext uri="{FF2B5EF4-FFF2-40B4-BE49-F238E27FC236}">
                <a16:creationId xmlns:a16="http://schemas.microsoft.com/office/drawing/2014/main" id="{63EE21AF-E978-8C44-B078-3AA3B53FF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133600"/>
          <a:ext cx="4724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0" name="Equation" r:id="rId14" imgW="8686800" imgH="812800" progId="Equation.3">
                  <p:embed/>
                </p:oleObj>
              </mc:Choice>
              <mc:Fallback>
                <p:oleObj name="Equation" r:id="rId14" imgW="8686800" imgH="812800" progId="Equation.3">
                  <p:embed/>
                  <p:pic>
                    <p:nvPicPr>
                      <p:cNvPr id="126988" name="Object 7">
                        <a:extLst>
                          <a:ext uri="{FF2B5EF4-FFF2-40B4-BE49-F238E27FC236}">
                            <a16:creationId xmlns:a16="http://schemas.microsoft.com/office/drawing/2014/main" id="{63EE21AF-E978-8C44-B078-3AA3B53FF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4724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9" name="TextBox 14">
            <a:extLst>
              <a:ext uri="{FF2B5EF4-FFF2-40B4-BE49-F238E27FC236}">
                <a16:creationId xmlns:a16="http://schemas.microsoft.com/office/drawing/2014/main" id="{2D49EC93-0B18-D843-BB0D-634ED71B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(non-negativity)</a:t>
            </a:r>
          </a:p>
        </p:txBody>
      </p:sp>
      <p:sp>
        <p:nvSpPr>
          <p:cNvPr id="126990" name="TextBox 15">
            <a:extLst>
              <a:ext uri="{FF2B5EF4-FFF2-40B4-BE49-F238E27FC236}">
                <a16:creationId xmlns:a16="http://schemas.microsoft.com/office/drawing/2014/main" id="{41BEDA70-92EB-8742-A981-19BA4D06A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3360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(identity)</a:t>
            </a:r>
          </a:p>
        </p:txBody>
      </p:sp>
      <p:sp>
        <p:nvSpPr>
          <p:cNvPr id="126991" name="TextBox 16">
            <a:extLst>
              <a:ext uri="{FF2B5EF4-FFF2-40B4-BE49-F238E27FC236}">
                <a16:creationId xmlns:a16="http://schemas.microsoft.com/office/drawing/2014/main" id="{815EE6F1-AE38-284A-88E7-ED40D2E6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6700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(symmetry)</a:t>
            </a:r>
          </a:p>
        </p:txBody>
      </p:sp>
      <p:sp>
        <p:nvSpPr>
          <p:cNvPr id="126992" name="TextBox 17">
            <a:extLst>
              <a:ext uri="{FF2B5EF4-FFF2-40B4-BE49-F238E27FC236}">
                <a16:creationId xmlns:a16="http://schemas.microsoft.com/office/drawing/2014/main" id="{47A4CDAE-4565-0143-886E-6E2D5B9A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0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(triangle inequality)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7477E-3B7B-B942-8351-6FAB97587A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71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Discovery in Databases (KDD)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E43A-D60B-D64B-A72E-7651A6B2EE7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2001" r="19376" b="14000"/>
          <a:stretch>
            <a:fillRect/>
          </a:stretch>
        </p:blipFill>
        <p:spPr bwMode="auto">
          <a:xfrm>
            <a:off x="685800" y="2039898"/>
            <a:ext cx="7715587" cy="42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3070" y="5666169"/>
            <a:ext cx="131445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50" dirty="0">
                <a:latin typeface="+mj-lt"/>
              </a:rPr>
              <a:t>U.M.Fayyad, G.Patetsky-Shapiro and P.Smyth (1995)</a:t>
            </a:r>
          </a:p>
        </p:txBody>
      </p:sp>
    </p:spTree>
    <p:extLst>
      <p:ext uri="{BB962C8B-B14F-4D97-AF65-F5344CB8AC3E}">
        <p14:creationId xmlns:p14="http://schemas.microsoft.com/office/powerpoint/2010/main" val="329761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C15E671F-58FC-E745-9615-4606CA275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Correlation distance</a:t>
            </a: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C60F445F-F3DF-144A-A823-CC6C3762AF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4582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Correlation distance</a:t>
            </a: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Cov</a:t>
            </a:r>
            <a:r>
              <a:rPr lang="en-US" altLang="en-US" dirty="0">
                <a:ea typeface="ＭＳ Ｐゴシック" panose="020B0600070205080204" pitchFamily="34" charset="-128"/>
              </a:rPr>
              <a:t>(X,Y) stands for covariance of X and Y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degree to which two different variables are related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Var(X) stands for variance of X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measurement of a sample differ from their mean</a:t>
            </a:r>
          </a:p>
        </p:txBody>
      </p:sp>
      <p:graphicFrame>
        <p:nvGraphicFramePr>
          <p:cNvPr id="129027" name="Object 4">
            <a:extLst>
              <a:ext uri="{FF2B5EF4-FFF2-40B4-BE49-F238E27FC236}">
                <a16:creationId xmlns:a16="http://schemas.microsoft.com/office/drawing/2014/main" id="{E287F3AA-3488-D048-AE39-C85BF7F3A14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71800" y="2514600"/>
          <a:ext cx="31242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" name="Equation" r:id="rId4" imgW="29845000" imgH="9359900" progId="Equation.3">
                  <p:embed/>
                </p:oleObj>
              </mc:Choice>
              <mc:Fallback>
                <p:oleObj name="Equation" r:id="rId4" imgW="29845000" imgH="9359900" progId="Equation.3">
                  <p:embed/>
                  <p:pic>
                    <p:nvPicPr>
                      <p:cNvPr id="129027" name="Object 4">
                        <a:extLst>
                          <a:ext uri="{FF2B5EF4-FFF2-40B4-BE49-F238E27FC236}">
                            <a16:creationId xmlns:a16="http://schemas.microsoft.com/office/drawing/2014/main" id="{E287F3AA-3488-D048-AE39-C85BF7F3A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31242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76C4F-0BAA-2C41-B443-EE899847E8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232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38140B5C-E205-3C4B-A005-34E99AF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A91EB-CB7A-404C-8C49-491BB6840A63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grpSp>
        <p:nvGrpSpPr>
          <p:cNvPr id="131075" name="Group 57">
            <a:extLst>
              <a:ext uri="{FF2B5EF4-FFF2-40B4-BE49-F238E27FC236}">
                <a16:creationId xmlns:a16="http://schemas.microsoft.com/office/drawing/2014/main" id="{5799CC59-30E1-3B4F-938B-BE21BE605827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1562100"/>
            <a:ext cx="3005137" cy="4103688"/>
            <a:chOff x="3464" y="749"/>
            <a:chExt cx="2784" cy="3800"/>
          </a:xfrm>
        </p:grpSpPr>
        <p:grpSp>
          <p:nvGrpSpPr>
            <p:cNvPr id="131079" name="Group 16">
              <a:extLst>
                <a:ext uri="{FF2B5EF4-FFF2-40B4-BE49-F238E27FC236}">
                  <a16:creationId xmlns:a16="http://schemas.microsoft.com/office/drawing/2014/main" id="{06C7E6CE-7B15-A744-B887-1DFB8AE74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4" y="750"/>
              <a:ext cx="2640" cy="1200"/>
              <a:chOff x="864" y="672"/>
              <a:chExt cx="2640" cy="1200"/>
            </a:xfrm>
          </p:grpSpPr>
          <p:sp>
            <p:nvSpPr>
              <p:cNvPr id="131096" name="Freeform 32" descr="5%">
                <a:extLst>
                  <a:ext uri="{FF2B5EF4-FFF2-40B4-BE49-F238E27FC236}">
                    <a16:creationId xmlns:a16="http://schemas.microsoft.com/office/drawing/2014/main" id="{6C146853-5826-7549-A49E-B83B4ADC68F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97" name="Oval 33">
                <a:extLst>
                  <a:ext uri="{FF2B5EF4-FFF2-40B4-BE49-F238E27FC236}">
                    <a16:creationId xmlns:a16="http://schemas.microsoft.com/office/drawing/2014/main" id="{25A6518D-73DD-D343-B291-EFB12B6B6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8" name="Oval 34">
                <a:extLst>
                  <a:ext uri="{FF2B5EF4-FFF2-40B4-BE49-F238E27FC236}">
                    <a16:creationId xmlns:a16="http://schemas.microsoft.com/office/drawing/2014/main" id="{9B95F5EA-6318-064D-B395-E97AD07C1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9" name="Oval 35">
                <a:extLst>
                  <a:ext uri="{FF2B5EF4-FFF2-40B4-BE49-F238E27FC236}">
                    <a16:creationId xmlns:a16="http://schemas.microsoft.com/office/drawing/2014/main" id="{D1A46ECC-DA51-FD4B-A474-DC1065C95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8" y="1200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0" name="Oval 36">
                <a:extLst>
                  <a:ext uri="{FF2B5EF4-FFF2-40B4-BE49-F238E27FC236}">
                    <a16:creationId xmlns:a16="http://schemas.microsoft.com/office/drawing/2014/main" id="{5B71506B-E6FA-B543-AC54-691F462D4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1" name="Freeform 37" descr="5%">
                <a:extLst>
                  <a:ext uri="{FF2B5EF4-FFF2-40B4-BE49-F238E27FC236}">
                    <a16:creationId xmlns:a16="http://schemas.microsoft.com/office/drawing/2014/main" id="{012C2AB6-5600-E144-91C8-ED485FD05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102" name="Oval 38">
                <a:extLst>
                  <a:ext uri="{FF2B5EF4-FFF2-40B4-BE49-F238E27FC236}">
                    <a16:creationId xmlns:a16="http://schemas.microsoft.com/office/drawing/2014/main" id="{08A69B4D-92B3-494F-9687-FCEEB4C7B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360" y="960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3" name="Oval 39">
                <a:extLst>
                  <a:ext uri="{FF2B5EF4-FFF2-40B4-BE49-F238E27FC236}">
                    <a16:creationId xmlns:a16="http://schemas.microsoft.com/office/drawing/2014/main" id="{D48D59A8-9305-DE4C-812C-D9EAA27B7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28" y="1392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4" name="Oval 40">
                <a:extLst>
                  <a:ext uri="{FF2B5EF4-FFF2-40B4-BE49-F238E27FC236}">
                    <a16:creationId xmlns:a16="http://schemas.microsoft.com/office/drawing/2014/main" id="{10841446-C6E0-F54A-8BBD-B3995E44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5" name="Oval 41">
                <a:extLst>
                  <a:ext uri="{FF2B5EF4-FFF2-40B4-BE49-F238E27FC236}">
                    <a16:creationId xmlns:a16="http://schemas.microsoft.com/office/drawing/2014/main" id="{82ECFA2B-629F-A84B-9939-E12D4627C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76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6" name="Line 39">
                <a:extLst>
                  <a:ext uri="{FF2B5EF4-FFF2-40B4-BE49-F238E27FC236}">
                    <a16:creationId xmlns:a16="http://schemas.microsoft.com/office/drawing/2014/main" id="{EBCE31DF-EB56-0246-A879-91A475D61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056"/>
                <a:ext cx="960" cy="9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5" name="Text Box 28">
              <a:extLst>
                <a:ext uri="{FF2B5EF4-FFF2-40B4-BE49-F238E27FC236}">
                  <a16:creationId xmlns:a16="http://schemas.microsoft.com/office/drawing/2014/main" id="{DEDA4B2B-EA03-8F43-8CDA-E5F37E0D3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749"/>
              <a:ext cx="878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60">
                  <a:ea typeface="Tahoma" charset="0"/>
                  <a:cs typeface="Tahoma" charset="0"/>
                  <a:sym typeface="Symbol" charset="2"/>
                </a:rPr>
                <a:t>single link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360">
                  <a:ea typeface="Tahoma" charset="0"/>
                  <a:cs typeface="Tahoma" charset="0"/>
                  <a:sym typeface="Symbol" charset="2"/>
                </a:rPr>
                <a:t>   (min)</a:t>
              </a:r>
            </a:p>
          </p:txBody>
        </p:sp>
        <p:grpSp>
          <p:nvGrpSpPr>
            <p:cNvPr id="131081" name="Group 42">
              <a:extLst>
                <a:ext uri="{FF2B5EF4-FFF2-40B4-BE49-F238E27FC236}">
                  <a16:creationId xmlns:a16="http://schemas.microsoft.com/office/drawing/2014/main" id="{36C746CB-21C9-5844-93F3-10A817F15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2" y="1998"/>
              <a:ext cx="2640" cy="1200"/>
              <a:chOff x="864" y="672"/>
              <a:chExt cx="2640" cy="1200"/>
            </a:xfrm>
          </p:grpSpPr>
          <p:sp>
            <p:nvSpPr>
              <p:cNvPr id="131085" name="Freeform 32" descr="5%">
                <a:extLst>
                  <a:ext uri="{FF2B5EF4-FFF2-40B4-BE49-F238E27FC236}">
                    <a16:creationId xmlns:a16="http://schemas.microsoft.com/office/drawing/2014/main" id="{1D92A7F0-D3F6-3546-A767-01924D6138C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86" name="Oval 33">
                <a:extLst>
                  <a:ext uri="{FF2B5EF4-FFF2-40B4-BE49-F238E27FC236}">
                    <a16:creationId xmlns:a16="http://schemas.microsoft.com/office/drawing/2014/main" id="{EECF41FB-67E8-5B48-A7B7-53F87F530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7" name="Oval 34">
                <a:extLst>
                  <a:ext uri="{FF2B5EF4-FFF2-40B4-BE49-F238E27FC236}">
                    <a16:creationId xmlns:a16="http://schemas.microsoft.com/office/drawing/2014/main" id="{1AC704D8-C654-7947-AEB0-F39CE6824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8" name="Oval 35">
                <a:extLst>
                  <a:ext uri="{FF2B5EF4-FFF2-40B4-BE49-F238E27FC236}">
                    <a16:creationId xmlns:a16="http://schemas.microsoft.com/office/drawing/2014/main" id="{C1C97AA1-B578-0E46-AF19-2BFD81FD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60" y="1152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9" name="Oval 36">
                <a:extLst>
                  <a:ext uri="{FF2B5EF4-FFF2-40B4-BE49-F238E27FC236}">
                    <a16:creationId xmlns:a16="http://schemas.microsoft.com/office/drawing/2014/main" id="{03F07548-AD22-C144-9DA0-997B8E244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0" name="Freeform 37" descr="5%">
                <a:extLst>
                  <a:ext uri="{FF2B5EF4-FFF2-40B4-BE49-F238E27FC236}">
                    <a16:creationId xmlns:a16="http://schemas.microsoft.com/office/drawing/2014/main" id="{F1434BFF-85C6-CD44-81C8-6932576579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91" name="Oval 38">
                <a:extLst>
                  <a:ext uri="{FF2B5EF4-FFF2-40B4-BE49-F238E27FC236}">
                    <a16:creationId xmlns:a16="http://schemas.microsoft.com/office/drawing/2014/main" id="{A657BE5C-ACA9-6C40-AC35-F929F28C2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408" y="1008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2" name="Oval 39">
                <a:extLst>
                  <a:ext uri="{FF2B5EF4-FFF2-40B4-BE49-F238E27FC236}">
                    <a16:creationId xmlns:a16="http://schemas.microsoft.com/office/drawing/2014/main" id="{C839EA96-64F2-5642-8211-FD2F8CD2C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29" y="1392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3" name="Oval 40">
                <a:extLst>
                  <a:ext uri="{FF2B5EF4-FFF2-40B4-BE49-F238E27FC236}">
                    <a16:creationId xmlns:a16="http://schemas.microsoft.com/office/drawing/2014/main" id="{DF68BAAF-8B1C-FD42-9873-6D8CAC265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4" name="Oval 41">
                <a:extLst>
                  <a:ext uri="{FF2B5EF4-FFF2-40B4-BE49-F238E27FC236}">
                    <a16:creationId xmlns:a16="http://schemas.microsoft.com/office/drawing/2014/main" id="{CEBEB974-9A0A-EC47-AB5D-D97B86925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76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5" name="Line 39">
                <a:extLst>
                  <a:ext uri="{FF2B5EF4-FFF2-40B4-BE49-F238E27FC236}">
                    <a16:creationId xmlns:a16="http://schemas.microsoft.com/office/drawing/2014/main" id="{05556993-1138-784F-9880-3B3BB829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056"/>
                <a:ext cx="2496" cy="14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7" name="Text Box 54">
              <a:extLst>
                <a:ext uri="{FF2B5EF4-FFF2-40B4-BE49-F238E27FC236}">
                  <a16:creationId xmlns:a16="http://schemas.microsoft.com/office/drawing/2014/main" id="{03814DD9-458B-2E44-8412-3C96A2607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999"/>
              <a:ext cx="111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60">
                  <a:ea typeface="Tahoma" charset="0"/>
                  <a:cs typeface="Tahoma" charset="0"/>
                  <a:sym typeface="Symbol" charset="2"/>
                </a:rPr>
                <a:t>complete link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360">
                  <a:ea typeface="Tahoma" charset="0"/>
                  <a:cs typeface="Tahoma" charset="0"/>
                  <a:sym typeface="Symbol" charset="2"/>
                </a:rPr>
                <a:t>     (max)</a:t>
              </a:r>
            </a:p>
          </p:txBody>
        </p:sp>
        <p:pic>
          <p:nvPicPr>
            <p:cNvPr id="131083" name="Picture 2">
              <a:extLst>
                <a:ext uri="{FF2B5EF4-FFF2-40B4-BE49-F238E27FC236}">
                  <a16:creationId xmlns:a16="http://schemas.microsoft.com/office/drawing/2014/main" id="{DBAFA184-7F44-724C-9ECA-839E7EAF2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3246"/>
              <a:ext cx="2736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4" name="Text Box 56">
              <a:extLst>
                <a:ext uri="{FF2B5EF4-FFF2-40B4-BE49-F238E27FC236}">
                  <a16:creationId xmlns:a16="http://schemas.microsoft.com/office/drawing/2014/main" id="{C231EF83-8F6E-5548-BC55-C828C168B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7" y="3198"/>
              <a:ext cx="88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429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429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429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429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latin typeface="Tahoma" panose="020B0604030504040204" pitchFamily="34" charset="0"/>
                  <a:sym typeface="Symbol" pitchFamily="2" charset="2"/>
                </a:rPr>
                <a:t>  average </a:t>
              </a:r>
              <a:endParaRPr lang="en-GB" altLang="en-US" sz="1300">
                <a:latin typeface="Tahoma" panose="020B0604030504040204" pitchFamily="34" charset="0"/>
                <a:sym typeface="Symbol" pitchFamily="2" charset="2"/>
              </a:endParaRPr>
            </a:p>
          </p:txBody>
        </p:sp>
      </p:grp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C6814B20-0C0E-D146-8480-47D0BC70E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785813"/>
            <a:ext cx="7005638" cy="8572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Cluster Distance Measures	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87911AF1-54B8-D54C-9D1D-D2FC5E0FD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16075"/>
            <a:ext cx="3452813" cy="4041775"/>
          </a:xfrm>
        </p:spPr>
        <p:txBody>
          <a:bodyPr/>
          <a:lstStyle/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Single link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smallest distance between an element in one cluster and an element in the other, i.e.,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min{d(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Complete link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largest distance between an element in one cluster and an element in the other, i.e.,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max{d(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Average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avg distance between elements in one cluster and  elements in the other, i.e.,  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     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avg{d(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666248" lvl="1" indent="-310987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altLang="en-US" sz="1400" dirty="0"/>
          </a:p>
        </p:txBody>
      </p:sp>
      <p:sp>
        <p:nvSpPr>
          <p:cNvPr id="19463" name="TextBox 38">
            <a:extLst>
              <a:ext uri="{FF2B5EF4-FFF2-40B4-BE49-F238E27FC236}">
                <a16:creationId xmlns:a16="http://schemas.microsoft.com/office/drawing/2014/main" id="{76BB791C-19CD-7D4B-B094-8D5B1D9D8F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09469" y="5068094"/>
            <a:ext cx="434975" cy="1036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32" b="1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d(C, C)=0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407A44-F45C-8A47-936C-72B2F363C483}"/>
              </a:ext>
            </a:extLst>
          </p:cNvPr>
          <p:cNvSpPr/>
          <p:nvPr/>
        </p:nvSpPr>
        <p:spPr>
          <a:xfrm>
            <a:off x="848207" y="6306749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Machine learning : a probabilistic perspective, Kevin P. Murphy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14388-F65B-E64F-ACF9-EA81053B2930}"/>
              </a:ext>
            </a:extLst>
          </p:cNvPr>
          <p:cNvSpPr/>
          <p:nvPr/>
        </p:nvSpPr>
        <p:spPr>
          <a:xfrm>
            <a:off x="844326" y="6549321"/>
            <a:ext cx="434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COMP24111 Machine Learning, Univ. of Manchester</a:t>
            </a:r>
          </a:p>
        </p:txBody>
      </p:sp>
    </p:spTree>
    <p:extLst>
      <p:ext uri="{BB962C8B-B14F-4D97-AF65-F5344CB8AC3E}">
        <p14:creationId xmlns:p14="http://schemas.microsoft.com/office/powerpoint/2010/main" val="217337024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1929411B-03FD-7B4F-802E-F0FCB7B6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930A9-A9F6-8E47-A679-BB9959DC2B72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763C4798-CE63-5949-8CCE-CF241F932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785813"/>
            <a:ext cx="7005638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Cluster Distance Measures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7B3CE0AA-4F2D-5F46-AE05-71A138C16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25" y="1616075"/>
            <a:ext cx="6635750" cy="4041775"/>
          </a:xfrm>
          <a:ln w="31750"/>
        </p:spPr>
        <p:txBody>
          <a:bodyPr/>
          <a:lstStyle/>
          <a:p>
            <a:pPr marL="0" lvl="1" indent="0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sz="1360" b="1" dirty="0"/>
              <a:t>Example</a:t>
            </a:r>
            <a:r>
              <a:rPr lang="en-US" sz="1360" dirty="0"/>
              <a:t>: Given a data set of five objects characterized by a single continuous  feature, assume that there are two clusters: C</a:t>
            </a:r>
            <a:r>
              <a:rPr lang="en-US" sz="952" dirty="0"/>
              <a:t>1</a:t>
            </a:r>
            <a:r>
              <a:rPr lang="en-US" sz="1360" dirty="0"/>
              <a:t>: {a, b} and C</a:t>
            </a:r>
            <a:r>
              <a:rPr lang="en-US" sz="952" dirty="0"/>
              <a:t>2</a:t>
            </a:r>
            <a:r>
              <a:rPr lang="en-US" sz="1360" dirty="0"/>
              <a:t>: {c, d, e}.</a:t>
            </a:r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sz="1224" dirty="0"/>
              <a:t>1. Calculate the distance matrix.       2. Calculate three cluster distances between C</a:t>
            </a:r>
            <a:r>
              <a:rPr lang="en-US" sz="952" dirty="0"/>
              <a:t>1</a:t>
            </a:r>
            <a:r>
              <a:rPr lang="en-US" sz="1224" dirty="0"/>
              <a:t> and C</a:t>
            </a:r>
            <a:r>
              <a:rPr lang="en-US" sz="952" dirty="0"/>
              <a:t>2</a:t>
            </a:r>
            <a:r>
              <a:rPr lang="en-US" sz="1224" dirty="0"/>
              <a:t>.  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8828552-B27E-9343-A914-1BD72485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27388"/>
              </p:ext>
            </p:extLst>
          </p:nvPr>
        </p:nvGraphicFramePr>
        <p:xfrm>
          <a:off x="2032000" y="2132013"/>
          <a:ext cx="4849811" cy="5064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Feature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57A16A4-0AC6-8D45-8451-80F35644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47355"/>
              </p:ext>
            </p:extLst>
          </p:nvPr>
        </p:nvGraphicFramePr>
        <p:xfrm>
          <a:off x="1328736" y="3559173"/>
          <a:ext cx="2176464" cy="2020890"/>
        </p:xfrm>
        <a:graphic>
          <a:graphicData uri="http://schemas.openxmlformats.org/drawingml/2006/table">
            <a:tbl>
              <a:tblPr/>
              <a:tblGrid>
                <a:gridCol w="36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223" name="Left Bracket 38">
            <a:extLst>
              <a:ext uri="{FF2B5EF4-FFF2-40B4-BE49-F238E27FC236}">
                <a16:creationId xmlns:a16="http://schemas.microsoft.com/office/drawing/2014/main" id="{4F8E4BF5-2DEE-2041-B879-B9EBBA277CF1}"/>
              </a:ext>
            </a:extLst>
          </p:cNvPr>
          <p:cNvSpPr>
            <a:spLocks/>
          </p:cNvSpPr>
          <p:nvPr/>
        </p:nvSpPr>
        <p:spPr bwMode="auto">
          <a:xfrm>
            <a:off x="1670050" y="3584575"/>
            <a:ext cx="30163" cy="1762125"/>
          </a:xfrm>
          <a:prstGeom prst="leftBracket">
            <a:avLst>
              <a:gd name="adj" fmla="val 865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sp>
        <p:nvSpPr>
          <p:cNvPr id="134224" name="Right Bracket 39">
            <a:extLst>
              <a:ext uri="{FF2B5EF4-FFF2-40B4-BE49-F238E27FC236}">
                <a16:creationId xmlns:a16="http://schemas.microsoft.com/office/drawing/2014/main" id="{377F58B1-8146-3243-821E-7114AC97C95C}"/>
              </a:ext>
            </a:extLst>
          </p:cNvPr>
          <p:cNvSpPr>
            <a:spLocks/>
          </p:cNvSpPr>
          <p:nvPr/>
        </p:nvSpPr>
        <p:spPr bwMode="auto">
          <a:xfrm>
            <a:off x="3432175" y="3584575"/>
            <a:ext cx="50800" cy="1762125"/>
          </a:xfrm>
          <a:prstGeom prst="rightBracket">
            <a:avLst>
              <a:gd name="adj" fmla="val 851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sp>
        <p:nvSpPr>
          <p:cNvPr id="134225" name="Rectangle 3">
            <a:extLst>
              <a:ext uri="{FF2B5EF4-FFF2-40B4-BE49-F238E27FC236}">
                <a16:creationId xmlns:a16="http://schemas.microsoft.com/office/drawing/2014/main" id="{E7E05618-EF7E-2F47-B7B9-32410A50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647" y="3321844"/>
            <a:ext cx="37830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50" tIns="35475" rIns="70950" bIns="35475"/>
          <a:lstStyle>
            <a:lvl1pPr marL="268288" indent="-268288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Single link</a:t>
            </a:r>
            <a:endParaRPr lang="en-US" altLang="en-US" sz="1200" dirty="0"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Complete link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1200" dirty="0"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Average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  <p:graphicFrame>
        <p:nvGraphicFramePr>
          <p:cNvPr id="134226" name="Object 3">
            <a:extLst>
              <a:ext uri="{FF2B5EF4-FFF2-40B4-BE49-F238E27FC236}">
                <a16:creationId xmlns:a16="http://schemas.microsoft.com/office/drawing/2014/main" id="{93FF6A64-FEE2-3F40-A7E6-D370A8A70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67437"/>
              </p:ext>
            </p:extLst>
          </p:nvPr>
        </p:nvGraphicFramePr>
        <p:xfrm>
          <a:off x="3869797" y="3856478"/>
          <a:ext cx="4095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4" name="Equation" r:id="rId4" imgW="90995500" imgH="9944100" progId="Equation.3">
                  <p:embed/>
                </p:oleObj>
              </mc:Choice>
              <mc:Fallback>
                <p:oleObj name="Equation" r:id="rId4" imgW="90995500" imgH="9944100" progId="Equation.3">
                  <p:embed/>
                  <p:pic>
                    <p:nvPicPr>
                      <p:cNvPr id="134226" name="Object 3">
                        <a:extLst>
                          <a:ext uri="{FF2B5EF4-FFF2-40B4-BE49-F238E27FC236}">
                            <a16:creationId xmlns:a16="http://schemas.microsoft.com/office/drawing/2014/main" id="{93FF6A64-FEE2-3F40-A7E6-D370A8A707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797" y="3856478"/>
                        <a:ext cx="40957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7" name="Object 4">
            <a:extLst>
              <a:ext uri="{FF2B5EF4-FFF2-40B4-BE49-F238E27FC236}">
                <a16:creationId xmlns:a16="http://schemas.microsoft.com/office/drawing/2014/main" id="{DE1F6016-035C-644F-81FB-9F515B02F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6957"/>
              </p:ext>
            </p:extLst>
          </p:nvPr>
        </p:nvGraphicFramePr>
        <p:xfrm>
          <a:off x="3869797" y="4539457"/>
          <a:ext cx="41211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5" name="Equation" r:id="rId6" imgW="91579700" imgH="9944100" progId="Equation.3">
                  <p:embed/>
                </p:oleObj>
              </mc:Choice>
              <mc:Fallback>
                <p:oleObj name="Equation" r:id="rId6" imgW="91579700" imgH="9944100" progId="Equation.3">
                  <p:embed/>
                  <p:pic>
                    <p:nvPicPr>
                      <p:cNvPr id="134227" name="Object 4">
                        <a:extLst>
                          <a:ext uri="{FF2B5EF4-FFF2-40B4-BE49-F238E27FC236}">
                            <a16:creationId xmlns:a16="http://schemas.microsoft.com/office/drawing/2014/main" id="{DE1F6016-035C-644F-81FB-9F515B02F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797" y="4539457"/>
                        <a:ext cx="41211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8" name="Object 5">
            <a:extLst>
              <a:ext uri="{FF2B5EF4-FFF2-40B4-BE49-F238E27FC236}">
                <a16:creationId xmlns:a16="http://schemas.microsoft.com/office/drawing/2014/main" id="{B8B36FDA-CDDC-414D-B93F-0AB52382F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59853"/>
              </p:ext>
            </p:extLst>
          </p:nvPr>
        </p:nvGraphicFramePr>
        <p:xfrm>
          <a:off x="3922184" y="5214144"/>
          <a:ext cx="39576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6" name="Equation" r:id="rId8" imgW="92456000" imgH="18135600" progId="Equation.3">
                  <p:embed/>
                </p:oleObj>
              </mc:Choice>
              <mc:Fallback>
                <p:oleObj name="Equation" r:id="rId8" imgW="92456000" imgH="18135600" progId="Equation.3">
                  <p:embed/>
                  <p:pic>
                    <p:nvPicPr>
                      <p:cNvPr id="134228" name="Object 5">
                        <a:extLst>
                          <a:ext uri="{FF2B5EF4-FFF2-40B4-BE49-F238E27FC236}">
                            <a16:creationId xmlns:a16="http://schemas.microsoft.com/office/drawing/2014/main" id="{B8B36FDA-CDDC-414D-B93F-0AB52382F0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184" y="5214144"/>
                        <a:ext cx="39576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2249540-18F4-E441-9F20-0989882265D0}"/>
              </a:ext>
            </a:extLst>
          </p:cNvPr>
          <p:cNvSpPr/>
          <p:nvPr/>
        </p:nvSpPr>
        <p:spPr>
          <a:xfrm>
            <a:off x="1260715" y="6120341"/>
            <a:ext cx="434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COMP24111 Machine Learning, Univ. of Manchester</a:t>
            </a:r>
          </a:p>
        </p:txBody>
      </p:sp>
    </p:spTree>
    <p:extLst>
      <p:ext uri="{BB962C8B-B14F-4D97-AF65-F5344CB8AC3E}">
        <p14:creationId xmlns:p14="http://schemas.microsoft.com/office/powerpoint/2010/main" val="22364270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94B40360-12B7-3B46-8621-9519F827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860B79-EEDA-F442-B565-E3FF195141B7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A4088D8C-2230-244B-B8E0-BC7FE30E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149225"/>
            <a:ext cx="7005637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Agglomerative Algorithm	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8D22028-6F73-1D4B-ACE7-BE537FA9E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87438"/>
            <a:ext cx="7750175" cy="3887787"/>
          </a:xfrm>
        </p:spPr>
        <p:txBody>
          <a:bodyPr/>
          <a:lstStyle/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Convert all features (e.g., genes) into a distance matrix</a:t>
            </a:r>
          </a:p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Set each gene as a cluster (N genes -&gt; N clusters at the beginning)</a:t>
            </a:r>
          </a:p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Repeat until number of cluster is one (or known # of clusters)  </a:t>
            </a:r>
          </a:p>
          <a:p>
            <a:pPr marL="857250" lvl="1" indent="-457200" eaLnBrk="1" hangingPunct="1">
              <a:buFont typeface="System Font Regular"/>
              <a:buChar char="-"/>
              <a:defRPr/>
            </a:pPr>
            <a:r>
              <a:rPr lang="en-US" altLang="en-US" dirty="0"/>
              <a:t>Merge two closest clusters</a:t>
            </a:r>
          </a:p>
          <a:p>
            <a:pPr marL="857250" lvl="1" indent="-457200" eaLnBrk="1" hangingPunct="1">
              <a:buFont typeface="System Font Regular"/>
              <a:buChar char="-"/>
              <a:defRPr/>
            </a:pPr>
            <a:r>
              <a:rPr lang="en-US" altLang="en-US" dirty="0"/>
              <a:t>Update “distance matrix”</a:t>
            </a:r>
          </a:p>
          <a:p>
            <a:pPr marL="1626205" lvl="4" indent="-207325" eaLnBrk="1" hangingPunct="1">
              <a:lnSpc>
                <a:spcPct val="120000"/>
              </a:lnSpc>
              <a:buFont typeface="Arial" charset="0"/>
              <a:buChar char="»"/>
              <a:defRPr/>
            </a:pPr>
            <a:endParaRPr lang="en-US" altLang="en-US" sz="1224" dirty="0"/>
          </a:p>
          <a:p>
            <a:pPr marL="666248" lvl="1" indent="-310987" eaLnBrk="1" hangingPunct="1">
              <a:lnSpc>
                <a:spcPct val="110000"/>
              </a:lnSpc>
              <a:buFont typeface="Arial" charset="0"/>
              <a:buChar char="–"/>
              <a:defRPr/>
            </a:pPr>
            <a:endParaRPr lang="en-US" altLang="en-US" sz="1905" dirty="0"/>
          </a:p>
        </p:txBody>
      </p:sp>
      <p:pic>
        <p:nvPicPr>
          <p:cNvPr id="136198" name="Picture 6">
            <a:extLst>
              <a:ext uri="{FF2B5EF4-FFF2-40B4-BE49-F238E27FC236}">
                <a16:creationId xmlns:a16="http://schemas.microsoft.com/office/drawing/2014/main" id="{C41835B9-EACD-5A44-BC14-BABAE502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97" y="3251200"/>
            <a:ext cx="26098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Rectangle 8">
            <a:extLst>
              <a:ext uri="{FF2B5EF4-FFF2-40B4-BE49-F238E27FC236}">
                <a16:creationId xmlns:a16="http://schemas.microsoft.com/office/drawing/2014/main" id="{78927B0B-2067-5043-AD16-77DCF328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047" y="3200400"/>
            <a:ext cx="2695575" cy="3316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cxnSp>
        <p:nvCxnSpPr>
          <p:cNvPr id="136200" name="Straight Arrow Connector 9">
            <a:extLst>
              <a:ext uri="{FF2B5EF4-FFF2-40B4-BE49-F238E27FC236}">
                <a16:creationId xmlns:a16="http://schemas.microsoft.com/office/drawing/2014/main" id="{38C24D4E-D516-C042-8BFA-FDB99E5CAE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4114800"/>
            <a:ext cx="2057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90817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6DE82E9B-69C0-D94E-86C3-12095A4C9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Bottom-Up Hierarchical Clustering</a:t>
            </a:r>
          </a:p>
        </p:txBody>
      </p:sp>
      <p:graphicFrame>
        <p:nvGraphicFramePr>
          <p:cNvPr id="137218" name="Object 2">
            <a:extLst>
              <a:ext uri="{FF2B5EF4-FFF2-40B4-BE49-F238E27FC236}">
                <a16:creationId xmlns:a16="http://schemas.microsoft.com/office/drawing/2014/main" id="{55D35175-513E-F442-A952-B6A5B1494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066800"/>
          <a:ext cx="58420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0" name="Equation" r:id="rId4" imgW="26009600" imgH="25781000" progId="Equation.DSMT4">
                  <p:embed/>
                </p:oleObj>
              </mc:Choice>
              <mc:Fallback>
                <p:oleObj name="Equation" r:id="rId4" imgW="26009600" imgH="25781000" progId="Equation.DSMT4">
                  <p:embed/>
                  <p:pic>
                    <p:nvPicPr>
                      <p:cNvPr id="137218" name="Object 2">
                        <a:extLst>
                          <a:ext uri="{FF2B5EF4-FFF2-40B4-BE49-F238E27FC236}">
                            <a16:creationId xmlns:a16="http://schemas.microsoft.com/office/drawing/2014/main" id="{55D35175-513E-F442-A952-B6A5B1494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066800"/>
                        <a:ext cx="584200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Text Box 6">
            <a:extLst>
              <a:ext uri="{FF2B5EF4-FFF2-40B4-BE49-F238E27FC236}">
                <a16:creationId xmlns:a16="http://schemas.microsoft.com/office/drawing/2014/main" id="{00BB3AD4-6977-7848-9755-390BF58D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81200"/>
            <a:ext cx="540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each object is initially its own cluster, and a leaf in tree</a:t>
            </a:r>
          </a:p>
        </p:txBody>
      </p:sp>
      <p:sp>
        <p:nvSpPr>
          <p:cNvPr id="137220" name="Text Box 7">
            <a:extLst>
              <a:ext uri="{FF2B5EF4-FFF2-40B4-BE49-F238E27FC236}">
                <a16:creationId xmlns:a16="http://schemas.microsoft.com/office/drawing/2014/main" id="{65FFDECE-C86A-AF45-B188-1B17D0FA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4114800"/>
            <a:ext cx="279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find least distant pair in C </a:t>
            </a:r>
          </a:p>
        </p:txBody>
      </p:sp>
      <p:sp>
        <p:nvSpPr>
          <p:cNvPr id="137221" name="Text Box 8">
            <a:extLst>
              <a:ext uri="{FF2B5EF4-FFF2-40B4-BE49-F238E27FC236}">
                <a16:creationId xmlns:a16="http://schemas.microsoft.com/office/drawing/2014/main" id="{A32DBCFA-D653-6B44-9116-6E7820A6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724400"/>
            <a:ext cx="297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create a new cluster for pair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EBAD0-EDD8-504B-8A58-905591DE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01B044CC-CE3F-0842-90D1-E810F55C6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Single Link Example</a:t>
            </a:r>
          </a:p>
        </p:txBody>
      </p:sp>
      <p:grpSp>
        <p:nvGrpSpPr>
          <p:cNvPr id="140290" name="Group 3">
            <a:extLst>
              <a:ext uri="{FF2B5EF4-FFF2-40B4-BE49-F238E27FC236}">
                <a16:creationId xmlns:a16="http://schemas.microsoft.com/office/drawing/2014/main" id="{9B83CF27-250A-004C-B740-73AA5D793277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857092" name="Line 4">
              <a:extLst>
                <a:ext uri="{FF2B5EF4-FFF2-40B4-BE49-F238E27FC236}">
                  <a16:creationId xmlns:a16="http://schemas.microsoft.com/office/drawing/2014/main" id="{FAF8D7A9-2E43-7045-9C61-99A757E11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7093" name="Line 5">
              <a:extLst>
                <a:ext uri="{FF2B5EF4-FFF2-40B4-BE49-F238E27FC236}">
                  <a16:creationId xmlns:a16="http://schemas.microsoft.com/office/drawing/2014/main" id="{C44D4D1C-BC77-794D-B923-C2BB03EDA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857094" name="Oval 6">
            <a:extLst>
              <a:ext uri="{FF2B5EF4-FFF2-40B4-BE49-F238E27FC236}">
                <a16:creationId xmlns:a16="http://schemas.microsoft.com/office/drawing/2014/main" id="{2F05D8EA-B477-A24C-B10A-3FD9DDF4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5" name="Oval 7">
            <a:extLst>
              <a:ext uri="{FF2B5EF4-FFF2-40B4-BE49-F238E27FC236}">
                <a16:creationId xmlns:a16="http://schemas.microsoft.com/office/drawing/2014/main" id="{20BBF4E9-7FD5-AE4C-BFDB-6A3E3B65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6" name="Oval 8">
            <a:extLst>
              <a:ext uri="{FF2B5EF4-FFF2-40B4-BE49-F238E27FC236}">
                <a16:creationId xmlns:a16="http://schemas.microsoft.com/office/drawing/2014/main" id="{F69A9295-B8E9-0445-9817-E9974F69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7" name="Oval 9">
            <a:extLst>
              <a:ext uri="{FF2B5EF4-FFF2-40B4-BE49-F238E27FC236}">
                <a16:creationId xmlns:a16="http://schemas.microsoft.com/office/drawing/2014/main" id="{A19A7BF2-02E6-4747-B49D-A21469A5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8" name="Oval 10">
            <a:extLst>
              <a:ext uri="{FF2B5EF4-FFF2-40B4-BE49-F238E27FC236}">
                <a16:creationId xmlns:a16="http://schemas.microsoft.com/office/drawing/2014/main" id="{47A54462-1A2F-9546-B0FC-B11E75159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9" name="Oval 11">
            <a:extLst>
              <a:ext uri="{FF2B5EF4-FFF2-40B4-BE49-F238E27FC236}">
                <a16:creationId xmlns:a16="http://schemas.microsoft.com/office/drawing/2014/main" id="{4203C936-7019-E54E-8804-CA06B9C1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0" name="Oval 12">
            <a:extLst>
              <a:ext uri="{FF2B5EF4-FFF2-40B4-BE49-F238E27FC236}">
                <a16:creationId xmlns:a16="http://schemas.microsoft.com/office/drawing/2014/main" id="{E6D2C294-CA92-0E47-8B03-C02B9FA8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1" name="Oval 13">
            <a:extLst>
              <a:ext uri="{FF2B5EF4-FFF2-40B4-BE49-F238E27FC236}">
                <a16:creationId xmlns:a16="http://schemas.microsoft.com/office/drawing/2014/main" id="{8090CBB5-B43B-204A-BCC1-8D432BF1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2" name="Oval 14">
            <a:extLst>
              <a:ext uri="{FF2B5EF4-FFF2-40B4-BE49-F238E27FC236}">
                <a16:creationId xmlns:a16="http://schemas.microsoft.com/office/drawing/2014/main" id="{589F8D74-3617-7B42-A111-85D16068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3" name="Oval 15">
            <a:extLst>
              <a:ext uri="{FF2B5EF4-FFF2-40B4-BE49-F238E27FC236}">
                <a16:creationId xmlns:a16="http://schemas.microsoft.com/office/drawing/2014/main" id="{AF263A1F-E1DF-934F-BA1E-2704DB1B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4" name="Oval 16">
            <a:extLst>
              <a:ext uri="{FF2B5EF4-FFF2-40B4-BE49-F238E27FC236}">
                <a16:creationId xmlns:a16="http://schemas.microsoft.com/office/drawing/2014/main" id="{641B023C-D1E4-F747-AEE9-9D4FA6DA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5" name="Oval 17">
            <a:extLst>
              <a:ext uri="{FF2B5EF4-FFF2-40B4-BE49-F238E27FC236}">
                <a16:creationId xmlns:a16="http://schemas.microsoft.com/office/drawing/2014/main" id="{7967C25E-2F08-FA44-9036-DC38170F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6" name="Oval 18">
            <a:extLst>
              <a:ext uri="{FF2B5EF4-FFF2-40B4-BE49-F238E27FC236}">
                <a16:creationId xmlns:a16="http://schemas.microsoft.com/office/drawing/2014/main" id="{9B128EB4-873F-CF4A-B05F-92202852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7" name="Oval 19">
            <a:extLst>
              <a:ext uri="{FF2B5EF4-FFF2-40B4-BE49-F238E27FC236}">
                <a16:creationId xmlns:a16="http://schemas.microsoft.com/office/drawing/2014/main" id="{28B949EA-5526-D24B-9826-1E2782FC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8" name="Oval 20">
            <a:extLst>
              <a:ext uri="{FF2B5EF4-FFF2-40B4-BE49-F238E27FC236}">
                <a16:creationId xmlns:a16="http://schemas.microsoft.com/office/drawing/2014/main" id="{24A51E1D-F613-F344-B836-C895009E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16DF5-6D30-7B4D-A64B-3746586A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3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02" grpId="0" animBg="1"/>
      <p:bldP spid="857103" grpId="0" animBg="1"/>
      <p:bldP spid="857104" grpId="0" animBg="1"/>
      <p:bldP spid="857105" grpId="0" animBg="1"/>
      <p:bldP spid="857106" grpId="0" animBg="1"/>
      <p:bldP spid="857107" grpId="0" animBg="1"/>
      <p:bldP spid="8571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Group 2">
            <a:extLst>
              <a:ext uri="{FF2B5EF4-FFF2-40B4-BE49-F238E27FC236}">
                <a16:creationId xmlns:a16="http://schemas.microsoft.com/office/drawing/2014/main" id="{3B4C638F-2633-5146-B5B3-B114A9CBCFF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600200"/>
            <a:ext cx="4114800" cy="4267200"/>
            <a:chOff x="288" y="720"/>
            <a:chExt cx="4992" cy="3072"/>
          </a:xfrm>
        </p:grpSpPr>
        <p:sp>
          <p:nvSpPr>
            <p:cNvPr id="852995" name="Oval 3">
              <a:extLst>
                <a:ext uri="{FF2B5EF4-FFF2-40B4-BE49-F238E27FC236}">
                  <a16:creationId xmlns:a16="http://schemas.microsoft.com/office/drawing/2014/main" id="{0EEA9C03-1D8F-BC49-B2B6-302B9B7A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6" name="Oval 4">
              <a:extLst>
                <a:ext uri="{FF2B5EF4-FFF2-40B4-BE49-F238E27FC236}">
                  <a16:creationId xmlns:a16="http://schemas.microsoft.com/office/drawing/2014/main" id="{0ECD27BB-1846-8C4D-BAE2-ED27D6D2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7" name="Oval 5">
              <a:extLst>
                <a:ext uri="{FF2B5EF4-FFF2-40B4-BE49-F238E27FC236}">
                  <a16:creationId xmlns:a16="http://schemas.microsoft.com/office/drawing/2014/main" id="{E830FEE2-7C62-CB47-9D13-4FC264805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8" name="Oval 6">
              <a:extLst>
                <a:ext uri="{FF2B5EF4-FFF2-40B4-BE49-F238E27FC236}">
                  <a16:creationId xmlns:a16="http://schemas.microsoft.com/office/drawing/2014/main" id="{715BE02B-D65C-0F44-954C-43C78E9C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9" name="Oval 7">
              <a:extLst>
                <a:ext uri="{FF2B5EF4-FFF2-40B4-BE49-F238E27FC236}">
                  <a16:creationId xmlns:a16="http://schemas.microsoft.com/office/drawing/2014/main" id="{495EC6B0-109F-0644-9C02-F32063FA0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0" name="Oval 8">
              <a:extLst>
                <a:ext uri="{FF2B5EF4-FFF2-40B4-BE49-F238E27FC236}">
                  <a16:creationId xmlns:a16="http://schemas.microsoft.com/office/drawing/2014/main" id="{BA104706-8D16-7A4C-B6BD-82FBB2C78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1" name="Oval 9">
              <a:extLst>
                <a:ext uri="{FF2B5EF4-FFF2-40B4-BE49-F238E27FC236}">
                  <a16:creationId xmlns:a16="http://schemas.microsoft.com/office/drawing/2014/main" id="{0E5CE7FC-0CBB-3A43-B99D-5052CB36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2" name="Oval 10">
              <a:extLst>
                <a:ext uri="{FF2B5EF4-FFF2-40B4-BE49-F238E27FC236}">
                  <a16:creationId xmlns:a16="http://schemas.microsoft.com/office/drawing/2014/main" id="{FF88CA60-C2C6-DA49-9F7B-21EEBBE8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3" name="Oval 11">
              <a:extLst>
                <a:ext uri="{FF2B5EF4-FFF2-40B4-BE49-F238E27FC236}">
                  <a16:creationId xmlns:a16="http://schemas.microsoft.com/office/drawing/2014/main" id="{44438D61-41A4-F84A-B0D0-1CF883F5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4" name="Line 12">
              <a:extLst>
                <a:ext uri="{FF2B5EF4-FFF2-40B4-BE49-F238E27FC236}">
                  <a16:creationId xmlns:a16="http://schemas.microsoft.com/office/drawing/2014/main" id="{DF76BDD3-6C45-DF45-B04B-70869E43F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5" name="Line 13">
              <a:extLst>
                <a:ext uri="{FF2B5EF4-FFF2-40B4-BE49-F238E27FC236}">
                  <a16:creationId xmlns:a16="http://schemas.microsoft.com/office/drawing/2014/main" id="{9686F64B-CC0C-F94B-B53A-D7463D776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6" name="Line 14">
              <a:extLst>
                <a:ext uri="{FF2B5EF4-FFF2-40B4-BE49-F238E27FC236}">
                  <a16:creationId xmlns:a16="http://schemas.microsoft.com/office/drawing/2014/main" id="{63041D5D-CD53-3A4D-B369-40564591B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7" name="Line 15">
              <a:extLst>
                <a:ext uri="{FF2B5EF4-FFF2-40B4-BE49-F238E27FC236}">
                  <a16:creationId xmlns:a16="http://schemas.microsoft.com/office/drawing/2014/main" id="{7BF494C7-8629-C347-9B01-3B74B1545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16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8" name="Line 16">
              <a:extLst>
                <a:ext uri="{FF2B5EF4-FFF2-40B4-BE49-F238E27FC236}">
                  <a16:creationId xmlns:a16="http://schemas.microsoft.com/office/drawing/2014/main" id="{7FE4D80C-85CC-E146-B023-FC58CB74A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9" name="Line 17">
              <a:extLst>
                <a:ext uri="{FF2B5EF4-FFF2-40B4-BE49-F238E27FC236}">
                  <a16:creationId xmlns:a16="http://schemas.microsoft.com/office/drawing/2014/main" id="{832E773E-921A-934A-AAB0-452B10E66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0" name="Line 18">
              <a:extLst>
                <a:ext uri="{FF2B5EF4-FFF2-40B4-BE49-F238E27FC236}">
                  <a16:creationId xmlns:a16="http://schemas.microsoft.com/office/drawing/2014/main" id="{E54CF6DD-A1E9-2344-91B4-760C13C74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21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1" name="Line 19">
              <a:extLst>
                <a:ext uri="{FF2B5EF4-FFF2-40B4-BE49-F238E27FC236}">
                  <a16:creationId xmlns:a16="http://schemas.microsoft.com/office/drawing/2014/main" id="{DF2F564E-C029-7641-868A-28611587A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2" name="Line 20">
              <a:extLst>
                <a:ext uri="{FF2B5EF4-FFF2-40B4-BE49-F238E27FC236}">
                  <a16:creationId xmlns:a16="http://schemas.microsoft.com/office/drawing/2014/main" id="{6039B4C5-0650-5042-9C1D-410A6596F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3" name="Line 21">
              <a:extLst>
                <a:ext uri="{FF2B5EF4-FFF2-40B4-BE49-F238E27FC236}">
                  <a16:creationId xmlns:a16="http://schemas.microsoft.com/office/drawing/2014/main" id="{10B8E576-4FA3-7141-9FBE-251F2A4DD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2688"/>
              <a:ext cx="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4" name="Line 22">
              <a:extLst>
                <a:ext uri="{FF2B5EF4-FFF2-40B4-BE49-F238E27FC236}">
                  <a16:creationId xmlns:a16="http://schemas.microsoft.com/office/drawing/2014/main" id="{08D9D076-373E-7445-9053-7E126154F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5" name="Line 23">
              <a:extLst>
                <a:ext uri="{FF2B5EF4-FFF2-40B4-BE49-F238E27FC236}">
                  <a16:creationId xmlns:a16="http://schemas.microsoft.com/office/drawing/2014/main" id="{90178F8A-C55E-D149-8A29-193786534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3" y="26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6" name="Line 24">
              <a:extLst>
                <a:ext uri="{FF2B5EF4-FFF2-40B4-BE49-F238E27FC236}">
                  <a16:creationId xmlns:a16="http://schemas.microsoft.com/office/drawing/2014/main" id="{B3D0AEC0-C9B4-ED4D-8FA1-329B7F893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7" name="Line 25">
              <a:extLst>
                <a:ext uri="{FF2B5EF4-FFF2-40B4-BE49-F238E27FC236}">
                  <a16:creationId xmlns:a16="http://schemas.microsoft.com/office/drawing/2014/main" id="{E3356FE7-5C3C-8C47-8141-70704CB5F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2688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8" name="Line 26">
              <a:extLst>
                <a:ext uri="{FF2B5EF4-FFF2-40B4-BE49-F238E27FC236}">
                  <a16:creationId xmlns:a16="http://schemas.microsoft.com/office/drawing/2014/main" id="{0381C8A2-935B-6F40-AC7B-2DF0A84A5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9" name="Line 27">
              <a:extLst>
                <a:ext uri="{FF2B5EF4-FFF2-40B4-BE49-F238E27FC236}">
                  <a16:creationId xmlns:a16="http://schemas.microsoft.com/office/drawing/2014/main" id="{EA718ECC-AA9E-3149-9080-D92B18040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2688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0" name="Line 28">
              <a:extLst>
                <a:ext uri="{FF2B5EF4-FFF2-40B4-BE49-F238E27FC236}">
                  <a16:creationId xmlns:a16="http://schemas.microsoft.com/office/drawing/2014/main" id="{A93E4D15-2914-144C-99AA-E32997F9F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1" name="Line 29">
              <a:extLst>
                <a:ext uri="{FF2B5EF4-FFF2-40B4-BE49-F238E27FC236}">
                  <a16:creationId xmlns:a16="http://schemas.microsoft.com/office/drawing/2014/main" id="{849F4C87-E8C9-1045-9AD6-5481EE0DB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2" name="Line 30">
              <a:extLst>
                <a:ext uri="{FF2B5EF4-FFF2-40B4-BE49-F238E27FC236}">
                  <a16:creationId xmlns:a16="http://schemas.microsoft.com/office/drawing/2014/main" id="{DD5E9807-C7FD-384B-8849-22D76FBB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1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3" name="Line 31">
              <a:extLst>
                <a:ext uri="{FF2B5EF4-FFF2-40B4-BE49-F238E27FC236}">
                  <a16:creationId xmlns:a16="http://schemas.microsoft.com/office/drawing/2014/main" id="{ACAE8595-3ED6-F94E-9AA7-20FB034C5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63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4" name="Line 32">
              <a:extLst>
                <a:ext uri="{FF2B5EF4-FFF2-40B4-BE49-F238E27FC236}">
                  <a16:creationId xmlns:a16="http://schemas.microsoft.com/office/drawing/2014/main" id="{C10F9D4B-DA49-1445-86E2-8D8E5B61D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7" y="1584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5" name="Line 33">
              <a:extLst>
                <a:ext uri="{FF2B5EF4-FFF2-40B4-BE49-F238E27FC236}">
                  <a16:creationId xmlns:a16="http://schemas.microsoft.com/office/drawing/2014/main" id="{019764FA-F7F4-4E4E-B6E8-F00FA8D43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1584"/>
              <a:ext cx="1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6" name="Line 34">
              <a:extLst>
                <a:ext uri="{FF2B5EF4-FFF2-40B4-BE49-F238E27FC236}">
                  <a16:creationId xmlns:a16="http://schemas.microsoft.com/office/drawing/2014/main" id="{E4F316C6-4A89-0E4C-8E6D-13F799749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7" name="Line 35">
              <a:extLst>
                <a:ext uri="{FF2B5EF4-FFF2-40B4-BE49-F238E27FC236}">
                  <a16:creationId xmlns:a16="http://schemas.microsoft.com/office/drawing/2014/main" id="{23280D91-FA6C-684B-B790-54FE2F922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0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8" name="Line 36">
              <a:extLst>
                <a:ext uri="{FF2B5EF4-FFF2-40B4-BE49-F238E27FC236}">
                  <a16:creationId xmlns:a16="http://schemas.microsoft.com/office/drawing/2014/main" id="{D415F48A-B25E-E948-9689-279BEBCDE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" y="100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9" name="Line 37">
              <a:extLst>
                <a:ext uri="{FF2B5EF4-FFF2-40B4-BE49-F238E27FC236}">
                  <a16:creationId xmlns:a16="http://schemas.microsoft.com/office/drawing/2014/main" id="{23CEE086-0532-F340-BC18-FD4502921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00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0" name="Line 38">
              <a:extLst>
                <a:ext uri="{FF2B5EF4-FFF2-40B4-BE49-F238E27FC236}">
                  <a16:creationId xmlns:a16="http://schemas.microsoft.com/office/drawing/2014/main" id="{3C3DEA1D-95DE-774C-970A-CC632B265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0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1" name="Line 39">
              <a:extLst>
                <a:ext uri="{FF2B5EF4-FFF2-40B4-BE49-F238E27FC236}">
                  <a16:creationId xmlns:a16="http://schemas.microsoft.com/office/drawing/2014/main" id="{9DA98B03-0301-B040-8C75-086D7A567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008"/>
              <a:ext cx="2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2" name="Line 40">
              <a:extLst>
                <a:ext uri="{FF2B5EF4-FFF2-40B4-BE49-F238E27FC236}">
                  <a16:creationId xmlns:a16="http://schemas.microsoft.com/office/drawing/2014/main" id="{7AB99CC2-B2CC-2141-8D0F-121EE3696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1" y="7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3" name="Line 41">
              <a:extLst>
                <a:ext uri="{FF2B5EF4-FFF2-40B4-BE49-F238E27FC236}">
                  <a16:creationId xmlns:a16="http://schemas.microsoft.com/office/drawing/2014/main" id="{03A0913C-4D6D-9240-8AC1-1FD8CAA30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853034" name="Rectangle 42">
            <a:extLst>
              <a:ext uri="{FF2B5EF4-FFF2-40B4-BE49-F238E27FC236}">
                <a16:creationId xmlns:a16="http://schemas.microsoft.com/office/drawing/2014/main" id="{0213B405-06FC-9C40-8FA0-AB01AC58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8120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buClr>
                <a:schemeClr val="bg2"/>
              </a:buClr>
              <a:buFontTx/>
              <a:buChar char="•"/>
              <a:defRPr/>
            </a:pPr>
            <a:r>
              <a:rPr lang="en-US" altLang="zh-CN" sz="3200" dirty="0">
                <a:ea typeface="SimSun" charset="-122"/>
              </a:rPr>
              <a:t>Clustering obtained by cutting the dendrogram at a desired level: each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-122"/>
              </a:rPr>
              <a:t>connected</a:t>
            </a:r>
            <a:r>
              <a:rPr lang="en-US" altLang="zh-CN" sz="3200" dirty="0">
                <a:ea typeface="SimSun" charset="-122"/>
              </a:rPr>
              <a:t> component forms a cluster.</a:t>
            </a:r>
          </a:p>
        </p:txBody>
      </p:sp>
      <p:sp>
        <p:nvSpPr>
          <p:cNvPr id="853035" name="Rectangle 43">
            <a:extLst>
              <a:ext uri="{FF2B5EF4-FFF2-40B4-BE49-F238E27FC236}">
                <a16:creationId xmlns:a16="http://schemas.microsoft.com/office/drawing/2014/main" id="{F66F9A9C-587C-284E-9F2A-E915B1C1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286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en-US" sz="3600">
                <a:solidFill>
                  <a:schemeClr val="tx2"/>
                </a:solidFill>
                <a:latin typeface="Tahoma" charset="0"/>
                <a:ea typeface="Times New Roman" charset="0"/>
                <a:cs typeface="Times New Roman" charset="0"/>
              </a:rPr>
              <a:t>Dendogram: Hierarchical Clustering</a:t>
            </a:r>
          </a:p>
        </p:txBody>
      </p:sp>
      <p:sp>
        <p:nvSpPr>
          <p:cNvPr id="853036" name="Line 44">
            <a:extLst>
              <a:ext uri="{FF2B5EF4-FFF2-40B4-BE49-F238E27FC236}">
                <a16:creationId xmlns:a16="http://schemas.microsoft.com/office/drawing/2014/main" id="{C4A48B56-B8E9-884F-AFFD-6B956810C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962400"/>
            <a:ext cx="3886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37" name="Oval 45">
            <a:extLst>
              <a:ext uri="{FF2B5EF4-FFF2-40B4-BE49-F238E27FC236}">
                <a16:creationId xmlns:a16="http://schemas.microsoft.com/office/drawing/2014/main" id="{29676BB3-796E-D946-A60A-0EF05426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39" name="Oval 47">
            <a:extLst>
              <a:ext uri="{FF2B5EF4-FFF2-40B4-BE49-F238E27FC236}">
                <a16:creationId xmlns:a16="http://schemas.microsoft.com/office/drawing/2014/main" id="{12B0F03F-0FDD-CB4D-A3A9-0CD632C6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86400"/>
            <a:ext cx="12954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40" name="Oval 48">
            <a:extLst>
              <a:ext uri="{FF2B5EF4-FFF2-40B4-BE49-F238E27FC236}">
                <a16:creationId xmlns:a16="http://schemas.microsoft.com/office/drawing/2014/main" id="{99F7AD11-4260-964E-8359-74FF41C7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486400"/>
            <a:ext cx="3810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41" name="Oval 49">
            <a:extLst>
              <a:ext uri="{FF2B5EF4-FFF2-40B4-BE49-F238E27FC236}">
                <a16:creationId xmlns:a16="http://schemas.microsoft.com/office/drawing/2014/main" id="{7D8D6F10-A4D6-EA42-A5B5-AD2494B3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86400"/>
            <a:ext cx="8382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141321" name="TextBox 1">
            <a:extLst>
              <a:ext uri="{FF2B5EF4-FFF2-40B4-BE49-F238E27FC236}">
                <a16:creationId xmlns:a16="http://schemas.microsoft.com/office/drawing/2014/main" id="{EECFE71C-A197-9148-A884-066732DC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113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e.g., Gene</a:t>
            </a:r>
          </a:p>
        </p:txBody>
      </p:sp>
      <p:sp>
        <p:nvSpPr>
          <p:cNvPr id="141322" name="Text Box 24">
            <a:extLst>
              <a:ext uri="{FF2B5EF4-FFF2-40B4-BE49-F238E27FC236}">
                <a16:creationId xmlns:a16="http://schemas.microsoft.com/office/drawing/2014/main" id="{5789CDD0-6588-1B4D-BF00-0B315C10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3295650"/>
            <a:ext cx="369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height of bar indicates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degree of distance within cluster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B71B0-19E9-584E-982B-44C051B9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99F-04F9-0843-9DC9-F9C407D3108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630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958615D2-8995-534B-AD67-55175FA65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Clustering of Expression Data</a:t>
            </a:r>
          </a:p>
        </p:txBody>
      </p:sp>
      <p:pic>
        <p:nvPicPr>
          <p:cNvPr id="142338" name="Picture 3" descr="cluster2">
            <a:extLst>
              <a:ext uri="{FF2B5EF4-FFF2-40B4-BE49-F238E27FC236}">
                <a16:creationId xmlns:a16="http://schemas.microsoft.com/office/drawing/2014/main" id="{3FE824F2-1047-5B48-B0EE-596AF4C9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1">
            <a:extLst>
              <a:ext uri="{FF2B5EF4-FFF2-40B4-BE49-F238E27FC236}">
                <a16:creationId xmlns:a16="http://schemas.microsoft.com/office/drawing/2014/main" id="{CA751532-11D0-8542-BA39-AFEBA421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488113"/>
            <a:ext cx="511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http://www.pnas.org/content/95/25/14863.full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79B57-D992-AE4B-A3E1-937C0993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072E62B6-FC2F-F949-9BEA-08741BDB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Partitioning or Hierarchical?</a:t>
            </a:r>
          </a:p>
        </p:txBody>
      </p:sp>
      <p:sp>
        <p:nvSpPr>
          <p:cNvPr id="144386" name="Content Placeholder 2">
            <a:extLst>
              <a:ext uri="{FF2B5EF4-FFF2-40B4-BE49-F238E27FC236}">
                <a16:creationId xmlns:a16="http://schemas.microsoft.com/office/drawing/2014/main" id="{71D8F9FA-2DD9-584E-9868-157464B9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13" y="930275"/>
            <a:ext cx="4408487" cy="44418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Partitioning: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– Advantages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Optimal for certain criteria.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Genes automatically assigned to clusters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– Disadvantages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Need initial k;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Often slow computation.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All genes are forced into a cluster. 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ECE1DE2-CF1D-A140-851B-5F7EFA34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041400"/>
            <a:ext cx="41148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Hierarchical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– Advantages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/>
              <a:t>• </a:t>
            </a:r>
            <a:r>
              <a:rPr lang="en-US" altLang="en-US"/>
              <a:t>Faster computation.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Visual.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– Disadvantages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/>
              <a:t>• </a:t>
            </a:r>
            <a:r>
              <a:rPr lang="en-US" altLang="en-US"/>
              <a:t>Unrelated genes are eventually joined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Rigid, cannot correct later for erroneous decisions made earlier.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Hard to define clusters.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F8AE3-95E2-424A-B145-19A50F97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4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>
            <a:extLst>
              <a:ext uri="{FF2B5EF4-FFF2-40B4-BE49-F238E27FC236}">
                <a16:creationId xmlns:a16="http://schemas.microsoft.com/office/drawing/2014/main" id="{1987996B-6B7A-D146-97CD-8542E59C0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Reading list</a:t>
            </a:r>
          </a:p>
        </p:txBody>
      </p:sp>
      <p:sp>
        <p:nvSpPr>
          <p:cNvPr id="146434" name="Rectangle 3">
            <a:extLst>
              <a:ext uri="{FF2B5EF4-FFF2-40B4-BE49-F238E27FC236}">
                <a16:creationId xmlns:a16="http://schemas.microsoft.com/office/drawing/2014/main" id="{9BB2B846-019C-374E-942E-DC4F5E99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86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A. K. Jain and M. N. Murty and P. J. Flynn, Data clustering: a review, ACM Computing Surveys, 31:3, pp. 264 - 323, 1999.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T. R. Golub et. al, Molecular Classification of Cancer: Class Discovery and Class Prediction by Gene Expression Monitoring, Science, 286:5439, pp. 531 – 537, 1999.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Gasch,A.P. and Eisen,M.B. (2002) Exploring the conditional coregulation of yeast gene expression through fuzzy </a:t>
            </a:r>
            <a:r>
              <a:rPr lang="en-US" altLang="en-US" sz="2600" i="1">
                <a:ea typeface="ＭＳ Ｐゴシック" panose="020B0600070205080204" pitchFamily="34" charset="-128"/>
              </a:rPr>
              <a:t>k</a:t>
            </a:r>
            <a:r>
              <a:rPr lang="en-US" altLang="en-US" sz="2600">
                <a:ea typeface="ＭＳ Ｐゴシック" panose="020B0600070205080204" pitchFamily="34" charset="-128"/>
              </a:rPr>
              <a:t>-means clustering. </a:t>
            </a:r>
            <a:r>
              <a:rPr lang="en-US" altLang="en-US" sz="2600" i="1">
                <a:ea typeface="ＭＳ Ｐゴシック" panose="020B0600070205080204" pitchFamily="34" charset="-128"/>
              </a:rPr>
              <a:t>Genome Biol.</a:t>
            </a:r>
            <a:r>
              <a:rPr lang="en-US" altLang="en-US" sz="2600">
                <a:ea typeface="ＭＳ Ｐゴシック" panose="020B0600070205080204" pitchFamily="34" charset="-128"/>
              </a:rPr>
              <a:t>, </a:t>
            </a:r>
            <a:r>
              <a:rPr lang="en-US" altLang="en-US" sz="2600" b="1">
                <a:ea typeface="ＭＳ Ｐゴシック" panose="020B0600070205080204" pitchFamily="34" charset="-128"/>
              </a:rPr>
              <a:t>3</a:t>
            </a:r>
            <a:r>
              <a:rPr lang="en-US" altLang="en-US" sz="2600">
                <a:ea typeface="ＭＳ Ｐゴシック" panose="020B0600070205080204" pitchFamily="34" charset="-128"/>
              </a:rPr>
              <a:t>, 1–22.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M. Eisen et. al, Cluster Analysis and Display of Genome-Wide Expression Patterns. </a:t>
            </a:r>
            <a:r>
              <a:rPr lang="en-US" altLang="en-US" sz="2600" i="1">
                <a:ea typeface="ＭＳ Ｐゴシック" panose="020B0600070205080204" pitchFamily="34" charset="-128"/>
              </a:rPr>
              <a:t>Proc Natl Acad Sci U S A</a:t>
            </a:r>
            <a:r>
              <a:rPr lang="en-US" altLang="en-US" sz="2600">
                <a:ea typeface="ＭＳ Ｐゴシック" panose="020B0600070205080204" pitchFamily="34" charset="-128"/>
              </a:rPr>
              <a:t> 95, 14863-8, 1998.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48347-C2DB-BB47-9946-659FEEAA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114348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pPr algn="ctr"/>
            <a:endParaRPr lang="en-GB" altLang="en-US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9" y="5539525"/>
            <a:ext cx="1050951" cy="47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32" y="1943025"/>
            <a:ext cx="6954440" cy="32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96332" y="5353873"/>
            <a:ext cx="2938989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en-US" sz="817" b="1" dirty="0">
                <a:latin typeface="Arial" charset="0"/>
              </a:rPr>
              <a:t>Christof </a:t>
            </a:r>
            <a:r>
              <a:rPr lang="en-GB" altLang="en-US" sz="817" b="1" dirty="0" err="1">
                <a:latin typeface="Arial" charset="0"/>
              </a:rPr>
              <a:t>Angermueller</a:t>
            </a:r>
            <a:r>
              <a:rPr lang="en-GB" altLang="en-US" sz="817" b="1" dirty="0">
                <a:latin typeface="Arial" charset="0"/>
              </a:rPr>
              <a:t> et al. Mol </a:t>
            </a:r>
            <a:r>
              <a:rPr lang="en-GB" altLang="en-US" sz="817" b="1" dirty="0" err="1">
                <a:latin typeface="Arial" charset="0"/>
              </a:rPr>
              <a:t>Syst</a:t>
            </a:r>
            <a:r>
              <a:rPr lang="en-GB" altLang="en-US" sz="817" b="1" dirty="0">
                <a:latin typeface="Arial" charset="0"/>
              </a:rPr>
              <a:t> </a:t>
            </a:r>
            <a:r>
              <a:rPr lang="en-GB" altLang="en-US" sz="817" b="1" dirty="0" err="1">
                <a:latin typeface="Arial" charset="0"/>
              </a:rPr>
              <a:t>Biol</a:t>
            </a:r>
            <a:r>
              <a:rPr lang="en-GB" altLang="en-US" sz="817" b="1" dirty="0">
                <a:latin typeface="Arial" charset="0"/>
              </a:rPr>
              <a:t> 2016;12:878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96332" y="6392949"/>
            <a:ext cx="3698309" cy="17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en-US" sz="680">
                <a:latin typeface="Arial" charset="0"/>
              </a:rPr>
              <a:t>© as stated in the article, figure or figure legend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576348-2C6A-DC46-BC80-E728E283EE1F}"/>
              </a:ext>
            </a:extLst>
          </p:cNvPr>
          <p:cNvSpPr txBox="1">
            <a:spLocks/>
          </p:cNvSpPr>
          <p:nvPr/>
        </p:nvSpPr>
        <p:spPr>
          <a:xfrm>
            <a:off x="685800" y="465051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kern="0" dirty="0"/>
              <a:t>Example: Machine learning in genomics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89025-5FAA-9E45-BFBB-9A3528AF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99F-04F9-0843-9DC9-F9C407D31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>
            <a:extLst>
              <a:ext uri="{FF2B5EF4-FFF2-40B4-BE49-F238E27FC236}">
                <a16:creationId xmlns:a16="http://schemas.microsoft.com/office/drawing/2014/main" id="{05121A47-CCB1-4F47-B175-11C47C31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0875"/>
            <a:ext cx="8610600" cy="1143000"/>
          </a:xfrm>
        </p:spPr>
        <p:txBody>
          <a:bodyPr/>
          <a:lstStyle/>
          <a:p>
            <a:pPr algn="l"/>
            <a:r>
              <a:rPr lang="en-US" altLang="en-US" sz="4000" dirty="0">
                <a:ea typeface="ＭＳ Ｐゴシック" panose="020B0600070205080204" pitchFamily="34" charset="-128"/>
              </a:rPr>
              <a:t>WGCNA: an R package for weighted correlation network analysis</a:t>
            </a:r>
          </a:p>
        </p:txBody>
      </p:sp>
      <p:sp>
        <p:nvSpPr>
          <p:cNvPr id="151554" name="Content Placeholder 2">
            <a:extLst>
              <a:ext uri="{FF2B5EF4-FFF2-40B4-BE49-F238E27FC236}">
                <a16:creationId xmlns:a16="http://schemas.microsoft.com/office/drawing/2014/main" id="{1572472E-89A7-6C4D-B495-5F8E8DAAD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4225"/>
            <a:ext cx="8310563" cy="41322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  <a:hlinkClick r:id="rId2"/>
              </a:rPr>
              <a:t>https://labs.genetics.ucla.edu/horvath/CoexpressionNetwork/Rpackages/WGCNA/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Installation source("http://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bioconductor.org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biocLite.R</a:t>
            </a:r>
            <a:r>
              <a:rPr lang="en-US" altLang="en-US" sz="2800" dirty="0">
                <a:ea typeface="ＭＳ Ｐゴシック" panose="020B0600070205080204" pitchFamily="34" charset="-128"/>
              </a:rPr>
              <a:t>") 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 err="1">
                <a:ea typeface="ＭＳ Ｐゴシック" panose="020B0600070205080204" pitchFamily="34" charset="-128"/>
              </a:rPr>
              <a:t>biocLite</a:t>
            </a:r>
            <a:r>
              <a:rPr lang="en-US" altLang="en-US" sz="2800" dirty="0">
                <a:ea typeface="ＭＳ Ｐゴシック" panose="020B0600070205080204" pitchFamily="34" charset="-128"/>
              </a:rPr>
              <a:t>(c("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AnnotationDbi</a:t>
            </a:r>
            <a:r>
              <a:rPr lang="en-US" altLang="en-US" sz="2800" dirty="0">
                <a:ea typeface="ＭＳ Ｐゴシック" panose="020B0600070205080204" pitchFamily="34" charset="-128"/>
              </a:rPr>
              <a:t>", "impute", "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GO.db</a:t>
            </a:r>
            <a:r>
              <a:rPr lang="en-US" altLang="en-US" sz="2800" dirty="0">
                <a:ea typeface="ＭＳ Ｐゴシック" panose="020B0600070205080204" pitchFamily="34" charset="-128"/>
              </a:rPr>
              <a:t>", "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preprocessCore</a:t>
            </a:r>
            <a:r>
              <a:rPr lang="en-US" altLang="en-US" sz="2800" dirty="0">
                <a:ea typeface="ＭＳ Ｐゴシック" panose="020B0600070205080204" pitchFamily="34" charset="-128"/>
              </a:rPr>
              <a:t>")) 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 err="1">
                <a:ea typeface="ＭＳ Ｐゴシック" panose="020B0600070205080204" pitchFamily="34" charset="-128"/>
              </a:rPr>
              <a:t>install.packages</a:t>
            </a:r>
            <a:r>
              <a:rPr lang="en-US" altLang="en-US" sz="2800" dirty="0">
                <a:ea typeface="ＭＳ Ｐゴシック" panose="020B0600070205080204" pitchFamily="34" charset="-128"/>
              </a:rPr>
              <a:t>("WGCNA")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hlinkClick r:id="rId3"/>
              </a:rPr>
              <a:t>https://edu.isb-sib.ch/pluginfile.php/158/course/section/65/_01_SIB2016_wgcna.pdf</a:t>
            </a:r>
            <a:r>
              <a:rPr lang="en-US" altLang="en-US" sz="2800" dirty="0">
                <a:ea typeface="ＭＳ Ｐゴシック" panose="020B0600070205080204" pitchFamily="34" charset="-128"/>
              </a:rPr>
              <a:t> 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21F59DF5-8726-9948-99E3-D7044DEE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10363" y="6452482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16439-B5C6-CB46-97DB-D46A1535DC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30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>
            <a:extLst>
              <a:ext uri="{FF2B5EF4-FFF2-40B4-BE49-F238E27FC236}">
                <a16:creationId xmlns:a16="http://schemas.microsoft.com/office/drawing/2014/main" id="{CCBDDF8E-87A6-C040-8ACD-2CAE1B682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rgbClr val="2300DC"/>
          </a:solidFill>
        </p:spPr>
        <p:txBody>
          <a:bodyPr/>
          <a:lstStyle/>
          <a:p>
            <a:pPr eaLnBrk="1" hangingPunct="1">
              <a:buFont typeface="Tahoma" panose="020B060403050404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>
                <a:solidFill>
                  <a:srgbClr val="FFFF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Module Detection</a:t>
            </a: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9DAA6517-04BD-1640-8B16-5022F9CAC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27225"/>
            <a:ext cx="8686800" cy="48974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700"/>
              </a:spcBef>
              <a:buFont typeface="Tahoma" panose="020B060403050404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Numerous methods exist</a:t>
            </a:r>
          </a:p>
          <a:p>
            <a:pPr eaLnBrk="1" hangingPunct="1">
              <a:lnSpc>
                <a:spcPct val="120000"/>
              </a:lnSpc>
              <a:spcBef>
                <a:spcPts val="700"/>
              </a:spcBef>
              <a:buFont typeface="Tahoma" panose="020B060403050404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Many methods define a suitable gene-gene </a:t>
            </a:r>
            <a:r>
              <a:rPr lang="en-GB" altLang="en-US" sz="2800" i="1">
                <a:latin typeface="Tahoma" panose="020B0604030504040204" pitchFamily="34" charset="0"/>
                <a:ea typeface="ＭＳ Ｐゴシック" panose="020B0600070205080204" pitchFamily="34" charset="-128"/>
              </a:rPr>
              <a:t>dissimilarity measure and use clustering.</a:t>
            </a:r>
          </a:p>
          <a:p>
            <a:pPr eaLnBrk="1" hangingPunct="1">
              <a:lnSpc>
                <a:spcPct val="120000"/>
              </a:lnSpc>
              <a:spcBef>
                <a:spcPts val="700"/>
              </a:spcBef>
              <a:buFont typeface="Tahoma" panose="020B060403050404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In our case: dissimilarity based on </a:t>
            </a:r>
            <a:r>
              <a:rPr lang="en-GB" altLang="en-US" sz="280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topological overlap</a:t>
            </a:r>
            <a:r>
              <a:rPr lang="en-GB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   </a:t>
            </a:r>
          </a:p>
          <a:p>
            <a:pPr eaLnBrk="1" hangingPunct="1">
              <a:lnSpc>
                <a:spcPct val="120000"/>
              </a:lnSpc>
              <a:spcBef>
                <a:spcPts val="700"/>
              </a:spcBef>
              <a:buFont typeface="Tahoma" panose="020B060403050404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Clustering method: Average linkage hierarchical clustering </a:t>
            </a:r>
          </a:p>
          <a:p>
            <a:pPr lvl="1" eaLnBrk="1" hangingPunct="1">
              <a:lnSpc>
                <a:spcPct val="12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branches of the dendrogram are modules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6B094-6FEB-F949-9F28-CBEEE1AACE62}"/>
              </a:ext>
            </a:extLst>
          </p:cNvPr>
          <p:cNvSpPr txBox="1"/>
          <p:nvPr/>
        </p:nvSpPr>
        <p:spPr>
          <a:xfrm>
            <a:off x="304800" y="6550025"/>
            <a:ext cx="6532563" cy="3079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Adapted from : http://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www.genetics.ucla.edu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/labs/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horvath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CoexpressionNetwork</a:t>
            </a:r>
            <a:endParaRPr 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CC893-D45E-4045-AF1D-FB85E673A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6373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>
            <a:extLst>
              <a:ext uri="{FF2B5EF4-FFF2-40B4-BE49-F238E27FC236}">
                <a16:creationId xmlns:a16="http://schemas.microsoft.com/office/drawing/2014/main" id="{22799469-A21F-E147-914D-A6556DA78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295400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600">
                <a:latin typeface="Tahoma" panose="020B0604030504040204" pitchFamily="34" charset="0"/>
                <a:ea typeface="ＭＳ Ｐゴシック" panose="020B0600070205080204" pitchFamily="34" charset="-128"/>
              </a:rPr>
              <a:t>Example of module detection via </a:t>
            </a:r>
            <a:br>
              <a:rPr lang="en-GB" altLang="en-US" sz="36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GB" altLang="en-US" sz="3600">
                <a:latin typeface="Tahoma" panose="020B0604030504040204" pitchFamily="34" charset="0"/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A1C97F5C-F079-2A4B-9320-CEE0152B5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809625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>
                <a:latin typeface="Tahoma" panose="020B0604030504040204" pitchFamily="34" charset="0"/>
                <a:ea typeface="ＭＳ Ｐゴシック" panose="020B0600070205080204" pitchFamily="34" charset="-128"/>
              </a:rPr>
              <a:t>Expression data from human brains, 18 samples.</a:t>
            </a: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98FA7418-444C-5E4F-BD3F-474F782F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ahoma" panose="020B0604030504040204" pitchFamily="34" charset="0"/>
              <a:buNone/>
            </a:pPr>
            <a:r>
              <a:rPr lang="en-GB" altLang="en-US" sz="3600">
                <a:solidFill>
                  <a:srgbClr val="000000"/>
                </a:solidFill>
                <a:latin typeface="Tahoma" panose="020B0604030504040204" pitchFamily="34" charset="0"/>
              </a:rPr>
              <a:t>Example of module detection via </a:t>
            </a:r>
            <a:br>
              <a:rPr lang="en-GB" altLang="en-US" sz="36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GB" altLang="en-US" sz="3600">
                <a:solidFill>
                  <a:srgbClr val="000000"/>
                </a:solidFill>
                <a:latin typeface="Tahoma" panose="020B0604030504040204" pitchFamily="34" charset="0"/>
              </a:rPr>
              <a:t>hierarchical clustering</a:t>
            </a:r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A17C9A25-BE23-7849-8B8C-2BF9B515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1708679"/>
            <a:ext cx="8407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B734D-300D-C145-A025-C2AF279B13AC}"/>
              </a:ext>
            </a:extLst>
          </p:cNvPr>
          <p:cNvSpPr txBox="1"/>
          <p:nvPr/>
        </p:nvSpPr>
        <p:spPr>
          <a:xfrm>
            <a:off x="76200" y="6553200"/>
            <a:ext cx="6532563" cy="3079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Adapted from : http://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www.genetics.ucla.edu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/labs/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horvath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CoexpressionNetwork</a:t>
            </a:r>
            <a:endParaRPr 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ACD7-5CD0-3A49-BC5D-4E8C360E4B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2464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>
            <a:extLst>
              <a:ext uri="{FF2B5EF4-FFF2-40B4-BE49-F238E27FC236}">
                <a16:creationId xmlns:a16="http://schemas.microsoft.com/office/drawing/2014/main" id="{C5E58F2E-B098-D74C-B00E-CF3DB66DC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3657600" cy="1054100"/>
          </a:xfrm>
        </p:spPr>
        <p:txBody>
          <a:bodyPr lIns="0" tIns="0" rIns="0" bIns="0"/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Module eigengenes</a:t>
            </a:r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73E09695-B995-354A-9967-23351C0B6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9438" y="319088"/>
            <a:ext cx="3910012" cy="5718175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Often: Would like to treat modules as single units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Biologically motivated data reduction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Our choice: </a:t>
            </a:r>
            <a:r>
              <a:rPr lang="en-GB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module eigengene </a:t>
            </a:r>
            <a:r>
              <a:rPr lang="en-GB" altLang="en-US" sz="1800" dirty="0">
                <a:ea typeface="ＭＳ Ｐゴシック" panose="020B0600070205080204" pitchFamily="34" charset="-128"/>
              </a:rPr>
              <a:t>=</a:t>
            </a:r>
            <a:r>
              <a:rPr lang="en-GB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1800" dirty="0">
                <a:ea typeface="ＭＳ Ｐゴシック" panose="020B0600070205080204" pitchFamily="34" charset="-128"/>
              </a:rPr>
              <a:t>1</a:t>
            </a:r>
            <a:r>
              <a:rPr lang="en-GB" altLang="en-US" sz="1800" baseline="33000" dirty="0">
                <a:ea typeface="ＭＳ Ｐゴシック" panose="020B0600070205080204" pitchFamily="34" charset="-128"/>
              </a:rPr>
              <a:t>st</a:t>
            </a:r>
            <a:r>
              <a:rPr lang="en-GB" altLang="en-US" sz="1800" dirty="0">
                <a:ea typeface="ＭＳ Ｐゴシック" panose="020B0600070205080204" pitchFamily="34" charset="-128"/>
              </a:rPr>
              <a:t> principal component of the module expression matrix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Intuitively: a kind of average expression profile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4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Human brain expression data, 18 samples</a:t>
            </a:r>
          </a:p>
          <a:p>
            <a:pPr eaLnBrk="1" hangingPunct="1">
              <a:lnSpc>
                <a:spcPct val="124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dirty="0">
                <a:ea typeface="ＭＳ Ｐゴシック" panose="020B0600070205080204" pitchFamily="34" charset="-128"/>
              </a:rPr>
              <a:t>Module consisting of 50 genes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4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4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156675" name="Picture 3">
            <a:extLst>
              <a:ext uri="{FF2B5EF4-FFF2-40B4-BE49-F238E27FC236}">
                <a16:creationId xmlns:a16="http://schemas.microsoft.com/office/drawing/2014/main" id="{E02D7772-FA9F-0644-97E3-1EC45136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414463"/>
            <a:ext cx="3910012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F61C9-3512-FD46-B4DF-A8C8922B371B}"/>
              </a:ext>
            </a:extLst>
          </p:cNvPr>
          <p:cNvSpPr txBox="1"/>
          <p:nvPr/>
        </p:nvSpPr>
        <p:spPr>
          <a:xfrm rot="16200000">
            <a:off x="5345906" y="3264694"/>
            <a:ext cx="6532563" cy="3079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Adapted from : http://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www.genetics.ucla.edu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/labs/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horvath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+mn-ea"/>
              </a:rPr>
              <a:t>CoexpressionNetwork</a:t>
            </a:r>
            <a:endParaRPr 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7C4398C7-7D73-634F-A681-62379067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5418138"/>
            <a:ext cx="3657600" cy="830262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Langfelder P, Horvath S (2007) Eigengene networks for studying the relationships between co-expression modules. BMC Systems Biology 2007, 1:54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1F3DD-AA54-2F41-83EE-FA5678C1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3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26E50F5-1596-E343-A917-F4A957F7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Support Vector Machines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467CB00-AC9F-304E-A279-5B7A2C1D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6573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very powerful tool for classifications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Example Applications: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Text categorization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Image classification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Spam email recognition,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etc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It has also been successfully applied in many biological problems: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Disease diagnosis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Automatic genome functional annotation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Prediction of protein-protein interactions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more…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59CC1-C7C2-A943-B338-D546A82B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967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>
            <a:extLst>
              <a:ext uri="{FF2B5EF4-FFF2-40B4-BE49-F238E27FC236}">
                <a16:creationId xmlns:a16="http://schemas.microsoft.com/office/drawing/2014/main" id="{F035EC22-21B1-4942-AAF6-7851E175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4025"/>
            <a:ext cx="8229600" cy="56721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Leukemia patient classification </a:t>
            </a:r>
          </a:p>
        </p:txBody>
      </p:sp>
      <p:pic>
        <p:nvPicPr>
          <p:cNvPr id="56322" name="Picture 4" descr="Screen Shot 2013-10-21 at 4.31.42 PM.png">
            <a:extLst>
              <a:ext uri="{FF2B5EF4-FFF2-40B4-BE49-F238E27FC236}">
                <a16:creationId xmlns:a16="http://schemas.microsoft.com/office/drawing/2014/main" id="{AABBD2D9-2DAB-3F48-BE5D-DF00A1AB4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255713"/>
            <a:ext cx="4279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Screen Shot 2013-10-21 at 4.31.52 PM.png">
            <a:extLst>
              <a:ext uri="{FF2B5EF4-FFF2-40B4-BE49-F238E27FC236}">
                <a16:creationId xmlns:a16="http://schemas.microsoft.com/office/drawing/2014/main" id="{A53EC383-9EE3-6B45-B029-D0D3F866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03800"/>
            <a:ext cx="3505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6">
            <a:extLst>
              <a:ext uri="{FF2B5EF4-FFF2-40B4-BE49-F238E27FC236}">
                <a16:creationId xmlns:a16="http://schemas.microsoft.com/office/drawing/2014/main" id="{298C5E4E-93D6-2849-B4DF-56EDB0056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53975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ALL: acute lymphoblastic leukemia</a:t>
            </a:r>
          </a:p>
          <a:p>
            <a:pPr eaLnBrk="1" hangingPunct="1"/>
            <a:r>
              <a:rPr lang="en-US" altLang="en-US"/>
              <a:t>AML: acute myeloid leukemia</a:t>
            </a:r>
          </a:p>
        </p:txBody>
      </p:sp>
      <p:sp>
        <p:nvSpPr>
          <p:cNvPr id="56325" name="TextBox 7">
            <a:extLst>
              <a:ext uri="{FF2B5EF4-FFF2-40B4-BE49-F238E27FC236}">
                <a16:creationId xmlns:a16="http://schemas.microsoft.com/office/drawing/2014/main" id="{201335F7-5B6C-8244-80E9-DAE9AA58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76D14-885E-B848-880C-EB9EC2F6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939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>
            <a:extLst>
              <a:ext uri="{FF2B5EF4-FFF2-40B4-BE49-F238E27FC236}">
                <a16:creationId xmlns:a16="http://schemas.microsoft.com/office/drawing/2014/main" id="{44AFAC42-FF1F-BF4D-B90A-99F000B3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5925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simple line suffices to separate the expression profiles of ALL and AML</a:t>
            </a:r>
          </a:p>
        </p:txBody>
      </p:sp>
      <p:pic>
        <p:nvPicPr>
          <p:cNvPr id="57346" name="Picture 3" descr="Screen Shot 2013-10-21 at 4.45.10 PM.png">
            <a:extLst>
              <a:ext uri="{FF2B5EF4-FFF2-40B4-BE49-F238E27FC236}">
                <a16:creationId xmlns:a16="http://schemas.microsoft.com/office/drawing/2014/main" id="{CFF1933F-B8B7-7943-A96F-97FB633C4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15975"/>
            <a:ext cx="50752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4">
            <a:extLst>
              <a:ext uri="{FF2B5EF4-FFF2-40B4-BE49-F238E27FC236}">
                <a16:creationId xmlns:a16="http://schemas.microsoft.com/office/drawing/2014/main" id="{6C7AD146-1552-C44B-BBFB-5849BC28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02D7-2A95-B44A-B88D-CF29655F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6949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>
            <a:extLst>
              <a:ext uri="{FF2B5EF4-FFF2-40B4-BE49-F238E27FC236}">
                <a16:creationId xmlns:a16="http://schemas.microsoft.com/office/drawing/2014/main" id="{B244B83E-FC41-434F-9463-90D3585F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70513"/>
            <a:ext cx="8229600" cy="1296987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In the case of more than two genes, a line generalizes to a plane or “</a:t>
            </a:r>
            <a:r>
              <a:rPr lang="en-US" altLang="ja-JP" sz="2000">
                <a:ea typeface="ＭＳ Ｐゴシック" panose="020B0600070205080204" pitchFamily="34" charset="-128"/>
              </a:rPr>
              <a:t>hyperplane</a:t>
            </a:r>
            <a:r>
              <a:rPr lang="en-US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 For generality, we refer to them all as “</a:t>
            </a:r>
            <a:r>
              <a:rPr lang="en-US" altLang="ja-JP" sz="2000">
                <a:ea typeface="ＭＳ Ｐゴシック" panose="020B0600070205080204" pitchFamily="34" charset="-128"/>
              </a:rPr>
              <a:t>hyperplane</a:t>
            </a:r>
            <a:r>
              <a:rPr lang="en-US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58370" name="Picture 3" descr="Screen Shot 2013-10-21 at 5.03.59 PM.png">
            <a:extLst>
              <a:ext uri="{FF2B5EF4-FFF2-40B4-BE49-F238E27FC236}">
                <a16:creationId xmlns:a16="http://schemas.microsoft.com/office/drawing/2014/main" id="{8DA738E3-92D7-4C45-A7C0-F5EADE17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19100"/>
            <a:ext cx="64182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4">
            <a:extLst>
              <a:ext uri="{FF2B5EF4-FFF2-40B4-BE49-F238E27FC236}">
                <a16:creationId xmlns:a16="http://schemas.microsoft.com/office/drawing/2014/main" id="{9D4BE4D4-11A2-6146-8257-D4096D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190D2-CC3E-7B40-96FE-983D1292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277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>
            <a:extLst>
              <a:ext uri="{FF2B5EF4-FFF2-40B4-BE49-F238E27FC236}">
                <a16:creationId xmlns:a16="http://schemas.microsoft.com/office/drawing/2014/main" id="{2FBA526D-6A88-BF44-9ABC-E574F19B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51475"/>
            <a:ext cx="8229600" cy="1335088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Is there a “</a:t>
            </a:r>
            <a:r>
              <a:rPr lang="en-US" altLang="ja-JP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best</a:t>
            </a:r>
            <a:r>
              <a:rPr lang="en-US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line?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59394" name="Picture 4" descr="Screen Shot 2013-10-21 at 4.55.49 PM.png">
            <a:extLst>
              <a:ext uri="{FF2B5EF4-FFF2-40B4-BE49-F238E27FC236}">
                <a16:creationId xmlns:a16="http://schemas.microsoft.com/office/drawing/2014/main" id="{A5F8ABF8-0AAD-354F-9E47-C3A9EDB81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31788"/>
            <a:ext cx="6019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3">
            <a:extLst>
              <a:ext uri="{FF2B5EF4-FFF2-40B4-BE49-F238E27FC236}">
                <a16:creationId xmlns:a16="http://schemas.microsoft.com/office/drawing/2014/main" id="{DB30B3A7-49BF-654E-8FA8-A6E5A2E8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E47E7-7B0A-2F40-85CD-0D3D3F15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4979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>
            <a:extLst>
              <a:ext uri="{FF2B5EF4-FFF2-40B4-BE49-F238E27FC236}">
                <a16:creationId xmlns:a16="http://schemas.microsoft.com/office/drawing/2014/main" id="{362E0C52-0BDA-E64B-B7AB-17B99435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48338"/>
            <a:ext cx="8229600" cy="75565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maximum margin hyperplane</a:t>
            </a:r>
          </a:p>
        </p:txBody>
      </p:sp>
      <p:pic>
        <p:nvPicPr>
          <p:cNvPr id="60418" name="Picture 3" descr="Screen Shot 2013-10-21 at 5.09.47 PM.png">
            <a:extLst>
              <a:ext uri="{FF2B5EF4-FFF2-40B4-BE49-F238E27FC236}">
                <a16:creationId xmlns:a16="http://schemas.microsoft.com/office/drawing/2014/main" id="{5575EA70-D5EB-6447-BEFE-A2316B88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55613"/>
            <a:ext cx="580866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4">
            <a:extLst>
              <a:ext uri="{FF2B5EF4-FFF2-40B4-BE49-F238E27FC236}">
                <a16:creationId xmlns:a16="http://schemas.microsoft.com/office/drawing/2014/main" id="{6C44B326-7CBA-7D4A-9527-F2C4767A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F49DD-7FE1-CA46-BE38-9B368926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16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>
            <a:extLst>
              <a:ext uri="{FF2B5EF4-FFF2-40B4-BE49-F238E27FC236}">
                <a16:creationId xmlns:a16="http://schemas.microsoft.com/office/drawing/2014/main" id="{FE852B75-E1F4-7346-B2C3-BE5A019F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61731"/>
            <a:ext cx="4054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7">
            <a:extLst>
              <a:ext uri="{FF2B5EF4-FFF2-40B4-BE49-F238E27FC236}">
                <a16:creationId xmlns:a16="http://schemas.microsoft.com/office/drawing/2014/main" id="{C3B83251-5711-5946-A51C-444F95EA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429000"/>
            <a:ext cx="40544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3F508BE0-C4F7-9041-9D20-03CB76E4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15119"/>
            <a:ext cx="7886700" cy="9953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Feature selection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9C62340-7BF1-1A4F-94A7-A9FC901E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D3E03C-F8CA-F14C-92BA-18924BA832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F10A03-5CD1-F148-B825-7A9863E0C9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761" y="1417374"/>
            <a:ext cx="7886700" cy="4602426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Filter approach</a:t>
            </a:r>
            <a:r>
              <a:rPr lang="en-US" altLang="en-US" dirty="0"/>
              <a:t> scores and ranks features independently of the predictor (classifier).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For example, t-test, correlation coefficient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>
              <a:buFont typeface="Arial" charset="0"/>
              <a:buChar char="•"/>
              <a:defRPr/>
            </a:pPr>
            <a:endParaRPr lang="en-US" altLang="en-US" b="1" dirty="0"/>
          </a:p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Wrapper approach </a:t>
            </a:r>
            <a:r>
              <a:rPr lang="en-US" altLang="en-US" dirty="0"/>
              <a:t>uses a classifier/predictive model to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search (many) best features or feature subsets.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Recursive feature elimination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Embedded approach</a:t>
            </a:r>
            <a:r>
              <a:rPr lang="en-US" altLang="en-US" dirty="0"/>
              <a:t> uses a classifier/predictive model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to build a (single) model with a subset of features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that are internally selected.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LASSO regression</a:t>
            </a:r>
            <a:endParaRPr lang="en-US" altLang="en-US" dirty="0"/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932530B6-FCB6-6642-9136-3DA3F34A6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39" y="2293038"/>
            <a:ext cx="66595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03F0DA-E6B7-3F43-A7DC-9B69A17CAD29}"/>
              </a:ext>
            </a:extLst>
          </p:cNvPr>
          <p:cNvSpPr/>
          <p:nvPr/>
        </p:nvSpPr>
        <p:spPr>
          <a:xfrm>
            <a:off x="425450" y="6315288"/>
            <a:ext cx="46640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https://www.analyticsvidhya.com/blog/2016/12/introduction-to-feature-selection-methods-with-an-example-or-how-to-select-the-right-variables/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45684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>
            <a:extLst>
              <a:ext uri="{FF2B5EF4-FFF2-40B4-BE49-F238E27FC236}">
                <a16:creationId xmlns:a16="http://schemas.microsoft.com/office/drawing/2014/main" id="{1A6EA905-9A57-6043-876C-0D9C46D0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663"/>
            <a:ext cx="8229600" cy="2236787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Denote each data point as (x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, y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is a vector of the expression profiles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y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</a:rPr>
              <a:t>= -1 or 1, which labels the class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hyperplane can be represented as: w*x + b = 0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margin-width equals to: </a:t>
            </a:r>
          </a:p>
        </p:txBody>
      </p:sp>
      <p:graphicFrame>
        <p:nvGraphicFramePr>
          <p:cNvPr id="61442" name="Object 1">
            <a:extLst>
              <a:ext uri="{FF2B5EF4-FFF2-40B4-BE49-F238E27FC236}">
                <a16:creationId xmlns:a16="http://schemas.microsoft.com/office/drawing/2014/main" id="{9F395F19-25A1-1A4B-95F1-DB8B0971C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94232"/>
              </p:ext>
            </p:extLst>
          </p:nvPr>
        </p:nvGraphicFramePr>
        <p:xfrm>
          <a:off x="4722812" y="1925638"/>
          <a:ext cx="36591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8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61442" name="Object 1">
                        <a:extLst>
                          <a:ext uri="{FF2B5EF4-FFF2-40B4-BE49-F238E27FC236}">
                            <a16:creationId xmlns:a16="http://schemas.microsoft.com/office/drawing/2014/main" id="{9F395F19-25A1-1A4B-95F1-DB8B0971C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1925638"/>
                        <a:ext cx="36591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3" name="Picture 4" descr="Svm_max_sep_hyperplane_with_margin.png">
            <a:extLst>
              <a:ext uri="{FF2B5EF4-FFF2-40B4-BE49-F238E27FC236}">
                <a16:creationId xmlns:a16="http://schemas.microsoft.com/office/drawing/2014/main" id="{2DBCAD73-8AF7-414F-88D4-2AF22C8C1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675"/>
            <a:ext cx="48260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5">
            <a:extLst>
              <a:ext uri="{FF2B5EF4-FFF2-40B4-BE49-F238E27FC236}">
                <a16:creationId xmlns:a16="http://schemas.microsoft.com/office/drawing/2014/main" id="{AE202106-CB5A-7449-9FF3-E7BC33B9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http://en.wikipedia.org/wiki/Support_vector_machine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F1634-AB75-4949-800F-AA97611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8202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37A95088-B6AD-D846-AF3E-FB3049F0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163"/>
            <a:ext cx="83820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Find a hyperplane such that: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 data points fall between the lines                        and  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The margin 2/||w|| is maximized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Mathematically,</a:t>
            </a:r>
          </a:p>
          <a:p>
            <a:pPr lvl="1" eaLnBrk="1" hangingPunct="1"/>
            <a:r>
              <a:rPr lang="en-US" altLang="en-US" sz="2000" dirty="0" err="1">
                <a:ea typeface="ＭＳ Ｐゴシック" panose="020B0600070205080204" pitchFamily="34" charset="-128"/>
              </a:rPr>
              <a:t>Minimize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w,b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  </a:t>
            </a:r>
            <a:r>
              <a:rPr lang="en-US" altLang="en-US" sz="2000" dirty="0">
                <a:ea typeface="ＭＳ Ｐゴシック" panose="020B0600070205080204" pitchFamily="34" charset="-128"/>
              </a:rPr>
              <a:t>½*||w||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, subject to: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1,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-1, 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Combining them, for any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solution expresses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</a:t>
            </a:r>
            <a:r>
              <a:rPr lang="en-US" altLang="en-US" sz="2400" dirty="0">
                <a:ea typeface="ＭＳ Ｐゴシック" panose="020B0600070205080204" pitchFamily="34" charset="-128"/>
              </a:rPr>
              <a:t> as a linear combination of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endParaRPr lang="en-US" altLang="en-US" sz="2400" i="1" dirty="0">
              <a:ea typeface="ＭＳ Ｐゴシック" panose="020B0600070205080204" pitchFamily="34" charset="-128"/>
            </a:endParaRPr>
          </a:p>
          <a:p>
            <a:pPr eaLnBrk="1" hangingPunct="1"/>
            <a:endParaRPr lang="el-GR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Assuming that the data points from two classes are always easily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linearly separable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. But that’s not always the case</a:t>
            </a:r>
          </a:p>
        </p:txBody>
      </p:sp>
      <p:graphicFrame>
        <p:nvGraphicFramePr>
          <p:cNvPr id="62466" name="Object 9">
            <a:extLst>
              <a:ext uri="{FF2B5EF4-FFF2-40B4-BE49-F238E27FC236}">
                <a16:creationId xmlns:a16="http://schemas.microsoft.com/office/drawing/2014/main" id="{1AE52DC0-9B1D-554F-B74B-B17662F99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75801"/>
              </p:ext>
            </p:extLst>
          </p:nvPr>
        </p:nvGraphicFramePr>
        <p:xfrm>
          <a:off x="2492287" y="2782357"/>
          <a:ext cx="1674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8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62466" name="Object 9">
                        <a:extLst>
                          <a:ext uri="{FF2B5EF4-FFF2-40B4-BE49-F238E27FC236}">
                            <a16:creationId xmlns:a16="http://schemas.microsoft.com/office/drawing/2014/main" id="{1AE52DC0-9B1D-554F-B74B-B17662F99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287" y="2782357"/>
                        <a:ext cx="16748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10">
            <a:extLst>
              <a:ext uri="{FF2B5EF4-FFF2-40B4-BE49-F238E27FC236}">
                <a16:creationId xmlns:a16="http://schemas.microsoft.com/office/drawing/2014/main" id="{8114499D-7FD1-6A43-8545-F6E6C687B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57221"/>
              </p:ext>
            </p:extLst>
          </p:nvPr>
        </p:nvGraphicFramePr>
        <p:xfrm>
          <a:off x="5410200" y="863600"/>
          <a:ext cx="1654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9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62467" name="Object 10">
                        <a:extLst>
                          <a:ext uri="{FF2B5EF4-FFF2-40B4-BE49-F238E27FC236}">
                            <a16:creationId xmlns:a16="http://schemas.microsoft.com/office/drawing/2014/main" id="{8114499D-7FD1-6A43-8545-F6E6C687B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63600"/>
                        <a:ext cx="16541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11">
            <a:extLst>
              <a:ext uri="{FF2B5EF4-FFF2-40B4-BE49-F238E27FC236}">
                <a16:creationId xmlns:a16="http://schemas.microsoft.com/office/drawing/2014/main" id="{B999C582-CA82-2E42-AF89-AB16597CF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57472"/>
              </p:ext>
            </p:extLst>
          </p:nvPr>
        </p:nvGraphicFramePr>
        <p:xfrm>
          <a:off x="7478536" y="863600"/>
          <a:ext cx="1654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0" name="Equation" r:id="rId7" imgW="825500" imgH="177800" progId="Equation.3">
                  <p:embed/>
                </p:oleObj>
              </mc:Choice>
              <mc:Fallback>
                <p:oleObj name="Equation" r:id="rId7" imgW="825500" imgH="177800" progId="Equation.3">
                  <p:embed/>
                  <p:pic>
                    <p:nvPicPr>
                      <p:cNvPr id="62468" name="Object 11">
                        <a:extLst>
                          <a:ext uri="{FF2B5EF4-FFF2-40B4-BE49-F238E27FC236}">
                            <a16:creationId xmlns:a16="http://schemas.microsoft.com/office/drawing/2014/main" id="{B999C582-CA82-2E42-AF89-AB16597CF9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536" y="863600"/>
                        <a:ext cx="16541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2">
            <a:extLst>
              <a:ext uri="{FF2B5EF4-FFF2-40B4-BE49-F238E27FC236}">
                <a16:creationId xmlns:a16="http://schemas.microsoft.com/office/drawing/2014/main" id="{66CC74C7-366C-1C45-977A-F5F8A0D01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31015"/>
              </p:ext>
            </p:extLst>
          </p:nvPr>
        </p:nvGraphicFramePr>
        <p:xfrm>
          <a:off x="2492287" y="3144307"/>
          <a:ext cx="18669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1" name="Equation" r:id="rId9" imgW="863600" imgH="215900" progId="Equation.3">
                  <p:embed/>
                </p:oleObj>
              </mc:Choice>
              <mc:Fallback>
                <p:oleObj name="Equation" r:id="rId9" imgW="863600" imgH="215900" progId="Equation.3">
                  <p:embed/>
                  <p:pic>
                    <p:nvPicPr>
                      <p:cNvPr id="62469" name="Object 12">
                        <a:extLst>
                          <a:ext uri="{FF2B5EF4-FFF2-40B4-BE49-F238E27FC236}">
                            <a16:creationId xmlns:a16="http://schemas.microsoft.com/office/drawing/2014/main" id="{66CC74C7-366C-1C45-977A-F5F8A0D01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287" y="3144307"/>
                        <a:ext cx="18669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4">
            <a:extLst>
              <a:ext uri="{FF2B5EF4-FFF2-40B4-BE49-F238E27FC236}">
                <a16:creationId xmlns:a16="http://schemas.microsoft.com/office/drawing/2014/main" id="{8C382062-202C-3248-BA6D-958B55D7F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29756"/>
              </p:ext>
            </p:extLst>
          </p:nvPr>
        </p:nvGraphicFramePr>
        <p:xfrm>
          <a:off x="4339431" y="3480330"/>
          <a:ext cx="21415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2" name="Equation" r:id="rId11" imgW="990600" imgH="215900" progId="Equation.3">
                  <p:embed/>
                </p:oleObj>
              </mc:Choice>
              <mc:Fallback>
                <p:oleObj name="Equation" r:id="rId11" imgW="990600" imgH="215900" progId="Equation.3">
                  <p:embed/>
                  <p:pic>
                    <p:nvPicPr>
                      <p:cNvPr id="62470" name="Object 14">
                        <a:extLst>
                          <a:ext uri="{FF2B5EF4-FFF2-40B4-BE49-F238E27FC236}">
                            <a16:creationId xmlns:a16="http://schemas.microsoft.com/office/drawing/2014/main" id="{8C382062-202C-3248-BA6D-958B55D7F6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431" y="3480330"/>
                        <a:ext cx="21415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7">
            <a:extLst>
              <a:ext uri="{FF2B5EF4-FFF2-40B4-BE49-F238E27FC236}">
                <a16:creationId xmlns:a16="http://schemas.microsoft.com/office/drawing/2014/main" id="{7576B6D5-EA9F-D447-A9A0-77DB43E52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0" y="6462186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en.wikipedia.org</a:t>
            </a:r>
            <a:r>
              <a:rPr lang="en-US" altLang="en-US" dirty="0"/>
              <a:t>/wiki/</a:t>
            </a:r>
            <a:r>
              <a:rPr lang="en-US" altLang="en-US" dirty="0" err="1"/>
              <a:t>Support_vector_machine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EE7D8-049A-6D43-B61F-296F6766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939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>
            <a:extLst>
              <a:ext uri="{FF2B5EF4-FFF2-40B4-BE49-F238E27FC236}">
                <a16:creationId xmlns:a16="http://schemas.microsoft.com/office/drawing/2014/main" id="{3E41D5F4-DB28-204B-B224-764BA102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3088"/>
            <a:ext cx="8229600" cy="5553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if…</a:t>
            </a:r>
          </a:p>
        </p:txBody>
      </p:sp>
      <p:pic>
        <p:nvPicPr>
          <p:cNvPr id="63490" name="Picture 3" descr="Screen Shot 2013-10-21 at 10.18.32 PM.png">
            <a:extLst>
              <a:ext uri="{FF2B5EF4-FFF2-40B4-BE49-F238E27FC236}">
                <a16:creationId xmlns:a16="http://schemas.microsoft.com/office/drawing/2014/main" id="{A7A9EA61-AF99-CA48-BA0E-835574AC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71563"/>
            <a:ext cx="59309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4">
            <a:extLst>
              <a:ext uri="{FF2B5EF4-FFF2-40B4-BE49-F238E27FC236}">
                <a16:creationId xmlns:a16="http://schemas.microsoft.com/office/drawing/2014/main" id="{A2599774-DD5F-BC4A-8805-8134FDDF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7CE4C-ED9F-264C-A960-F5320D5C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8894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>
            <a:extLst>
              <a:ext uri="{FF2B5EF4-FFF2-40B4-BE49-F238E27FC236}">
                <a16:creationId xmlns:a16="http://schemas.microsoft.com/office/drawing/2014/main" id="{94386BD0-ECE6-8A48-B695-F5A24911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3700"/>
            <a:ext cx="8229600" cy="57324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Allow a few anomalous data points</a:t>
            </a:r>
          </a:p>
        </p:txBody>
      </p:sp>
      <p:pic>
        <p:nvPicPr>
          <p:cNvPr id="64514" name="Picture 3" descr="Screen Shot 2013-10-21 at 10.20.22 PM.png">
            <a:extLst>
              <a:ext uri="{FF2B5EF4-FFF2-40B4-BE49-F238E27FC236}">
                <a16:creationId xmlns:a16="http://schemas.microsoft.com/office/drawing/2014/main" id="{B15DD698-1542-EC47-BF60-CAEEF651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347788"/>
            <a:ext cx="6007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4">
            <a:extLst>
              <a:ext uri="{FF2B5EF4-FFF2-40B4-BE49-F238E27FC236}">
                <a16:creationId xmlns:a16="http://schemas.microsoft.com/office/drawing/2014/main" id="{FDDB9B63-5821-7544-BD55-8CEFC680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91288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FB206-6ED3-B94F-86D3-8E8A1FC7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1586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62D9-BE43-8849-824C-6AF4277E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2263"/>
            <a:ext cx="8229600" cy="62960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soft-margin </a:t>
            </a:r>
            <a:r>
              <a:rPr lang="en-US" sz="2400" dirty="0"/>
              <a:t>SVM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subject to, for any </a:t>
            </a:r>
            <a:r>
              <a:rPr lang="en-US" sz="2800" i="1" dirty="0" err="1"/>
              <a:t>i</a:t>
            </a:r>
            <a:r>
              <a:rPr lang="en-US" sz="2800" dirty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S</a:t>
            </a:r>
            <a:r>
              <a:rPr lang="en-US" sz="2800" baseline="-25000" dirty="0"/>
              <a:t>i</a:t>
            </a:r>
            <a:r>
              <a:rPr lang="en-US" sz="2800" dirty="0"/>
              <a:t> are the slack variables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i="1" dirty="0"/>
              <a:t>C</a:t>
            </a:r>
            <a:r>
              <a:rPr lang="en-US" sz="2800" dirty="0"/>
              <a:t> controls the number of tolerated misclassifications </a:t>
            </a:r>
            <a:br>
              <a:rPr lang="en-US" sz="2800" dirty="0"/>
            </a:br>
            <a:r>
              <a:rPr lang="en-US" sz="2000" dirty="0"/>
              <a:t>(It's effectively a regularization parameter on model complexity)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A small </a:t>
            </a:r>
            <a:r>
              <a:rPr lang="en-US" sz="2800" i="1" dirty="0"/>
              <a:t>C</a:t>
            </a:r>
            <a:r>
              <a:rPr lang="en-US" sz="2800" dirty="0"/>
              <a:t> would allow more misclassifications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A large </a:t>
            </a:r>
            <a:r>
              <a:rPr lang="en-US" sz="2800" i="1" dirty="0"/>
              <a:t>C</a:t>
            </a:r>
            <a:r>
              <a:rPr lang="en-US" sz="2800" dirty="0"/>
              <a:t> would discourage misclassifications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Note that even when the data points are linearly separable, one can still introduce the slack variables to pursue a </a:t>
            </a:r>
            <a:r>
              <a:rPr lang="en-US" sz="2800" dirty="0">
                <a:solidFill>
                  <a:srgbClr val="FF0000"/>
                </a:solidFill>
              </a:rPr>
              <a:t>larger separation margin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000" dirty="0"/>
          </a:p>
        </p:txBody>
      </p:sp>
      <p:graphicFrame>
        <p:nvGraphicFramePr>
          <p:cNvPr id="65538" name="Object 3">
            <a:extLst>
              <a:ext uri="{FF2B5EF4-FFF2-40B4-BE49-F238E27FC236}">
                <a16:creationId xmlns:a16="http://schemas.microsoft.com/office/drawing/2014/main" id="{CB980586-3FD0-004F-9371-87DF4DF10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93163"/>
              </p:ext>
            </p:extLst>
          </p:nvPr>
        </p:nvGraphicFramePr>
        <p:xfrm>
          <a:off x="4267200" y="1890712"/>
          <a:ext cx="34051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3" name="Equation" r:id="rId3" imgW="1574800" imgH="215900" progId="Equation.3">
                  <p:embed/>
                </p:oleObj>
              </mc:Choice>
              <mc:Fallback>
                <p:oleObj name="Equation" r:id="rId3" imgW="1574800" imgH="215900" progId="Equation.3">
                  <p:embed/>
                  <p:pic>
                    <p:nvPicPr>
                      <p:cNvPr id="65538" name="Object 3">
                        <a:extLst>
                          <a:ext uri="{FF2B5EF4-FFF2-40B4-BE49-F238E27FC236}">
                            <a16:creationId xmlns:a16="http://schemas.microsoft.com/office/drawing/2014/main" id="{CB980586-3FD0-004F-9371-87DF4DF10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90712"/>
                        <a:ext cx="34051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4">
            <a:extLst>
              <a:ext uri="{FF2B5EF4-FFF2-40B4-BE49-F238E27FC236}">
                <a16:creationId xmlns:a16="http://schemas.microsoft.com/office/drawing/2014/main" id="{F58C3E4E-1B7B-144D-B507-A45967333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138" y="828675"/>
          <a:ext cx="37623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4" name="Equation" r:id="rId5" imgW="1587500" imgH="431800" progId="Equation.3">
                  <p:embed/>
                </p:oleObj>
              </mc:Choice>
              <mc:Fallback>
                <p:oleObj name="Equation" r:id="rId5" imgW="1587500" imgH="431800" progId="Equation.3">
                  <p:embed/>
                  <p:pic>
                    <p:nvPicPr>
                      <p:cNvPr id="65539" name="Object 4">
                        <a:extLst>
                          <a:ext uri="{FF2B5EF4-FFF2-40B4-BE49-F238E27FC236}">
                            <a16:creationId xmlns:a16="http://schemas.microsoft.com/office/drawing/2014/main" id="{F58C3E4E-1B7B-144D-B507-A45967333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828675"/>
                        <a:ext cx="37623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5">
            <a:extLst>
              <a:ext uri="{FF2B5EF4-FFF2-40B4-BE49-F238E27FC236}">
                <a16:creationId xmlns:a16="http://schemas.microsoft.com/office/drawing/2014/main" id="{10054933-FAD8-3149-8E6B-FB0BF27E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http://en.wikipedia.org/wiki/Support_vector_machine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1E867-692B-2547-A63F-1F83783C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0107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>
            <a:extLst>
              <a:ext uri="{FF2B5EF4-FFF2-40B4-BE49-F238E27FC236}">
                <a16:creationId xmlns:a16="http://schemas.microsoft.com/office/drawing/2014/main" id="{F38E6BC9-417D-AA42-9C67-54609B4A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0513"/>
            <a:ext cx="3992562" cy="110013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Are linear separating hyperplanes enough?</a:t>
            </a:r>
          </a:p>
        </p:txBody>
      </p:sp>
      <p:pic>
        <p:nvPicPr>
          <p:cNvPr id="66562" name="Picture 5" descr="Screen Shot 2013-10-21 at 10.49.00 PM.png">
            <a:extLst>
              <a:ext uri="{FF2B5EF4-FFF2-40B4-BE49-F238E27FC236}">
                <a16:creationId xmlns:a16="http://schemas.microsoft.com/office/drawing/2014/main" id="{761308E4-FE0F-F148-9109-984D23F8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43063"/>
            <a:ext cx="5678488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3">
            <a:extLst>
              <a:ext uri="{FF2B5EF4-FFF2-40B4-BE49-F238E27FC236}">
                <a16:creationId xmlns:a16="http://schemas.microsoft.com/office/drawing/2014/main" id="{75ACD46C-7983-A54E-948F-E35C5B9AD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8A7C60B6-188A-514E-B783-87B1A0439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63525"/>
            <a:ext cx="29860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2">
            <a:extLst>
              <a:ext uri="{FF2B5EF4-FFF2-40B4-BE49-F238E27FC236}">
                <a16:creationId xmlns:a16="http://schemas.microsoft.com/office/drawing/2014/main" id="{DE00AE42-C00A-2542-A162-6718A16F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809625"/>
            <a:ext cx="139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Yes 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(by a 1D-hyperplane 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= dot) 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B3CCD6-4FE4-DD41-98BC-3FF96C0A5DE3}"/>
              </a:ext>
            </a:extLst>
          </p:cNvPr>
          <p:cNvSpPr/>
          <p:nvPr/>
        </p:nvSpPr>
        <p:spPr>
          <a:xfrm>
            <a:off x="4318000" y="157163"/>
            <a:ext cx="4716463" cy="254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5C2FF4-3C94-D54C-A483-C3416F55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1317625"/>
            <a:ext cx="133350" cy="1333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6568" name="TextBox 5">
            <a:extLst>
              <a:ext uri="{FF2B5EF4-FFF2-40B4-BE49-F238E27FC236}">
                <a16:creationId xmlns:a16="http://schemas.microsoft.com/office/drawing/2014/main" id="{D0230C88-D888-454E-A958-A67DB9BE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4044950"/>
            <a:ext cx="80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NO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016B9-79EE-AF49-85CE-4204FD81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7464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>
            <a:extLst>
              <a:ext uri="{FF2B5EF4-FFF2-40B4-BE49-F238E27FC236}">
                <a16:creationId xmlns:a16="http://schemas.microsoft.com/office/drawing/2014/main" id="{99CE1C13-DB09-4848-B3D4-25AC1B3FF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038"/>
            <a:ext cx="8229600" cy="55721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Transform (x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) into (x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, 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67586" name="Picture 3" descr="Screen Shot 2013-10-21 at 10.51.56 PM.png">
            <a:extLst>
              <a:ext uri="{FF2B5EF4-FFF2-40B4-BE49-F238E27FC236}">
                <a16:creationId xmlns:a16="http://schemas.microsoft.com/office/drawing/2014/main" id="{D90A4DE0-E31C-3540-B90C-D28C83D2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39838"/>
            <a:ext cx="61468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4">
            <a:extLst>
              <a:ext uri="{FF2B5EF4-FFF2-40B4-BE49-F238E27FC236}">
                <a16:creationId xmlns:a16="http://schemas.microsoft.com/office/drawing/2014/main" id="{774808DB-1F2C-F148-A66C-5C358977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46B53-97D1-614B-863D-AB0CD524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0234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>
            <a:extLst>
              <a:ext uri="{FF2B5EF4-FFF2-40B4-BE49-F238E27FC236}">
                <a16:creationId xmlns:a16="http://schemas.microsoft.com/office/drawing/2014/main" id="{83777B67-7A5C-9D49-AEAC-10C62B29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5257799"/>
          </a:xfrm>
        </p:spPr>
        <p:txBody>
          <a:bodyPr/>
          <a:lstStyle/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 some cases (e.g. the above example), even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soft-margin </a:t>
            </a:r>
            <a:r>
              <a:rPr lang="en-US" altLang="en-US" sz="2400" dirty="0">
                <a:ea typeface="ＭＳ Ｐゴシック" panose="020B0600070205080204" pitchFamily="34" charset="-128"/>
              </a:rPr>
              <a:t>cannot solve the non-separable problem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Generally speaking, we can apply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some function </a:t>
            </a:r>
            <a:r>
              <a:rPr lang="en-US" altLang="en-US" sz="2400" dirty="0">
                <a:ea typeface="ＭＳ Ｐゴシック" panose="020B0600070205080204" pitchFamily="34" charset="-128"/>
              </a:rPr>
              <a:t>to the original data points so that different classes become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linearly separable </a:t>
            </a:r>
            <a:r>
              <a:rPr lang="en-US" altLang="en-US" sz="2400" dirty="0">
                <a:ea typeface="ＭＳ Ｐゴシック" panose="020B0600070205080204" pitchFamily="34" charset="-128"/>
              </a:rPr>
              <a:t>(maybe with the help of soft-margin)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In the above example, the function is f(x) = (x, x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most import trick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 SVM: to allow for the transformation, we only need to define the “</a:t>
            </a:r>
            <a:r>
              <a:rPr lang="en-US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kernel function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e.g., a polynomial kernel used in above example</a:t>
            </a:r>
          </a:p>
        </p:txBody>
      </p:sp>
      <p:graphicFrame>
        <p:nvGraphicFramePr>
          <p:cNvPr id="68610" name="Object 3">
            <a:extLst>
              <a:ext uri="{FF2B5EF4-FFF2-40B4-BE49-F238E27FC236}">
                <a16:creationId xmlns:a16="http://schemas.microsoft.com/office/drawing/2014/main" id="{8247D891-BFD4-204F-A58A-D73BEDB1A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085866"/>
              </p:ext>
            </p:extLst>
          </p:nvPr>
        </p:nvGraphicFramePr>
        <p:xfrm>
          <a:off x="2667000" y="5395912"/>
          <a:ext cx="27257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6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68610" name="Object 3">
                        <a:extLst>
                          <a:ext uri="{FF2B5EF4-FFF2-40B4-BE49-F238E27FC236}">
                            <a16:creationId xmlns:a16="http://schemas.microsoft.com/office/drawing/2014/main" id="{8247D891-BFD4-204F-A58A-D73BEDB1A9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95912"/>
                        <a:ext cx="27257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E9E2DA2-8B38-874E-82B3-80A5AB83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Non-linear SVM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9451C-67EC-D94F-9DF5-A3785E06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7200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9633" name="Content Placeholder 2">
                <a:extLst>
                  <a:ext uri="{FF2B5EF4-FFF2-40B4-BE49-F238E27FC236}">
                    <a16:creationId xmlns:a16="http://schemas.microsoft.com/office/drawing/2014/main" id="{83EA75FD-BA87-724C-BDD1-51D3799735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0" y="1405731"/>
                <a:ext cx="8229600" cy="5299869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Formulation of SVM using </a:t>
                </a:r>
                <a:r>
                  <a:rPr lang="en-US" altLang="en-US" sz="2400" dirty="0" err="1">
                    <a:ea typeface="ＭＳ Ｐゴシック" panose="020B0600070205080204" pitchFamily="34" charset="-128"/>
                  </a:rPr>
                  <a:t>Lagrangian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multipliers</a:t>
                </a: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𝑀𝑖𝑛𝑖𝑚𝑖𝑧𝑒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dual formulation of SVM can be expressed as: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                                                            ,  subject to </a:t>
                </a: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“Kernel”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:               can be replaced by more sophisticated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kernel functions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: </a:t>
                </a: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69633" name="Content Placeholder 2">
                <a:extLst>
                  <a:ext uri="{FF2B5EF4-FFF2-40B4-BE49-F238E27FC236}">
                    <a16:creationId xmlns:a16="http://schemas.microsoft.com/office/drawing/2014/main" id="{83EA75FD-BA87-724C-BDD1-51D3799735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1405731"/>
                <a:ext cx="8229600" cy="5299869"/>
              </a:xfrm>
              <a:blipFill>
                <a:blip r:embed="rId3"/>
                <a:stretch>
                  <a:fillRect t="-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634" name="Object 3">
            <a:extLst>
              <a:ext uri="{FF2B5EF4-FFF2-40B4-BE49-F238E27FC236}">
                <a16:creationId xmlns:a16="http://schemas.microsoft.com/office/drawing/2014/main" id="{141FA3C4-85BD-CA4C-8618-598E6533D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94449"/>
              </p:ext>
            </p:extLst>
          </p:nvPr>
        </p:nvGraphicFramePr>
        <p:xfrm>
          <a:off x="1676400" y="3472657"/>
          <a:ext cx="44386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6" name="Equation" r:id="rId4" imgW="2209800" imgH="520700" progId="Equation.3">
                  <p:embed/>
                </p:oleObj>
              </mc:Choice>
              <mc:Fallback>
                <p:oleObj name="Equation" r:id="rId4" imgW="2209800" imgH="520700" progId="Equation.3">
                  <p:embed/>
                  <p:pic>
                    <p:nvPicPr>
                      <p:cNvPr id="69634" name="Object 3">
                        <a:extLst>
                          <a:ext uri="{FF2B5EF4-FFF2-40B4-BE49-F238E27FC236}">
                            <a16:creationId xmlns:a16="http://schemas.microsoft.com/office/drawing/2014/main" id="{141FA3C4-85BD-CA4C-8618-598E6533D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72657"/>
                        <a:ext cx="44386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4">
            <a:extLst>
              <a:ext uri="{FF2B5EF4-FFF2-40B4-BE49-F238E27FC236}">
                <a16:creationId xmlns:a16="http://schemas.microsoft.com/office/drawing/2014/main" id="{BE144E84-1612-7B4E-B717-DA268B8641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7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69635" name="Object 4">
                        <a:extLst>
                          <a:ext uri="{FF2B5EF4-FFF2-40B4-BE49-F238E27FC236}">
                            <a16:creationId xmlns:a16="http://schemas.microsoft.com/office/drawing/2014/main" id="{BE144E84-1612-7B4E-B717-DA268B864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5">
            <a:extLst>
              <a:ext uri="{FF2B5EF4-FFF2-40B4-BE49-F238E27FC236}">
                <a16:creationId xmlns:a16="http://schemas.microsoft.com/office/drawing/2014/main" id="{82DF4BB8-3B29-304C-BF7E-7D8FFFF46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97036"/>
              </p:ext>
            </p:extLst>
          </p:nvPr>
        </p:nvGraphicFramePr>
        <p:xfrm>
          <a:off x="2723357" y="4521994"/>
          <a:ext cx="25765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8" name="Equation" r:id="rId8" imgW="1282700" imgH="368300" progId="Equation.3">
                  <p:embed/>
                </p:oleObj>
              </mc:Choice>
              <mc:Fallback>
                <p:oleObj name="Equation" r:id="rId8" imgW="1282700" imgH="368300" progId="Equation.3">
                  <p:embed/>
                  <p:pic>
                    <p:nvPicPr>
                      <p:cNvPr id="69636" name="Object 5">
                        <a:extLst>
                          <a:ext uri="{FF2B5EF4-FFF2-40B4-BE49-F238E27FC236}">
                            <a16:creationId xmlns:a16="http://schemas.microsoft.com/office/drawing/2014/main" id="{82DF4BB8-3B29-304C-BF7E-7D8FFFF469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57" y="4521994"/>
                        <a:ext cx="257651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6">
            <a:extLst>
              <a:ext uri="{FF2B5EF4-FFF2-40B4-BE49-F238E27FC236}">
                <a16:creationId xmlns:a16="http://schemas.microsoft.com/office/drawing/2014/main" id="{109E8795-0CDA-7C43-8AC0-80770BD28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41022"/>
              </p:ext>
            </p:extLst>
          </p:nvPr>
        </p:nvGraphicFramePr>
        <p:xfrm>
          <a:off x="3352800" y="5446978"/>
          <a:ext cx="736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9" name="Equation" r:id="rId10" imgW="381000" imgH="228600" progId="Equation.3">
                  <p:embed/>
                </p:oleObj>
              </mc:Choice>
              <mc:Fallback>
                <p:oleObj name="Equation" r:id="rId10" imgW="381000" imgH="228600" progId="Equation.3">
                  <p:embed/>
                  <p:pic>
                    <p:nvPicPr>
                      <p:cNvPr id="69637" name="Object 6">
                        <a:extLst>
                          <a:ext uri="{FF2B5EF4-FFF2-40B4-BE49-F238E27FC236}">
                            <a16:creationId xmlns:a16="http://schemas.microsoft.com/office/drawing/2014/main" id="{109E8795-0CDA-7C43-8AC0-80770BD287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46978"/>
                        <a:ext cx="7366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>
            <a:extLst>
              <a:ext uri="{FF2B5EF4-FFF2-40B4-BE49-F238E27FC236}">
                <a16:creationId xmlns:a16="http://schemas.microsoft.com/office/drawing/2014/main" id="{04AB850B-3985-1A47-B61F-9E20CC354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70811"/>
              </p:ext>
            </p:extLst>
          </p:nvPr>
        </p:nvGraphicFramePr>
        <p:xfrm>
          <a:off x="2895600" y="6175904"/>
          <a:ext cx="27257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0" name="Equation" r:id="rId12" imgW="1409700" imgH="228600" progId="Equation.3">
                  <p:embed/>
                </p:oleObj>
              </mc:Choice>
              <mc:Fallback>
                <p:oleObj name="Equation" r:id="rId12" imgW="1409700" imgH="228600" progId="Equation.3">
                  <p:embed/>
                  <p:pic>
                    <p:nvPicPr>
                      <p:cNvPr id="69638" name="Object 7">
                        <a:extLst>
                          <a:ext uri="{FF2B5EF4-FFF2-40B4-BE49-F238E27FC236}">
                            <a16:creationId xmlns:a16="http://schemas.microsoft.com/office/drawing/2014/main" id="{04AB850B-3985-1A47-B61F-9E20CC354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175904"/>
                        <a:ext cx="27257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0A1E480-6C33-A94C-9561-5DC0D319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83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Solving SVM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ECB1D-1D54-E940-9020-0BD56983D27B}"/>
              </a:ext>
            </a:extLst>
          </p:cNvPr>
          <p:cNvSpPr txBox="1"/>
          <p:nvPr/>
        </p:nvSpPr>
        <p:spPr>
          <a:xfrm>
            <a:off x="6009317" y="453169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B90B3-512E-104F-B779-8046E2C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0545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>
            <a:extLst>
              <a:ext uri="{FF2B5EF4-FFF2-40B4-BE49-F238E27FC236}">
                <a16:creationId xmlns:a16="http://schemas.microsoft.com/office/drawing/2014/main" id="{7A80FE9B-9A90-8646-B875-02941D3A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148"/>
            <a:ext cx="8229600" cy="6226175"/>
          </a:xfrm>
        </p:spPr>
        <p:txBody>
          <a:bodyPr/>
          <a:lstStyle/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x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 for which </a:t>
            </a:r>
            <a:r>
              <a:rPr lang="el-GR" altLang="en-US" sz="2400" dirty="0">
                <a:ea typeface="ＭＳ Ｐゴシック" panose="020B0600070205080204" pitchFamily="34" charset="-128"/>
              </a:rPr>
              <a:t>α</a:t>
            </a:r>
            <a:r>
              <a:rPr lang="en-US" altLang="en-US" sz="24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&gt; 0 are called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support vectors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They fall between or right on the separating margins</a:t>
            </a:r>
          </a:p>
        </p:txBody>
      </p:sp>
      <p:pic>
        <p:nvPicPr>
          <p:cNvPr id="70658" name="Picture 3" descr="Screen Shot 2013-10-21 at 11.54.51 PM.png">
            <a:extLst>
              <a:ext uri="{FF2B5EF4-FFF2-40B4-BE49-F238E27FC236}">
                <a16:creationId xmlns:a16="http://schemas.microsoft.com/office/drawing/2014/main" id="{F10E32E2-0711-B843-8A9D-4004FD8F1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3" y="1254126"/>
            <a:ext cx="530066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">
            <a:extLst>
              <a:ext uri="{FF2B5EF4-FFF2-40B4-BE49-F238E27FC236}">
                <a16:creationId xmlns:a16="http://schemas.microsoft.com/office/drawing/2014/main" id="{3BAD0C37-CC60-9540-8ED5-5AEB747D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4" y="6453188"/>
            <a:ext cx="702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from http://</a:t>
            </a:r>
            <a:r>
              <a:rPr lang="en-US" altLang="en-US" dirty="0" err="1"/>
              <a:t>cbio.ensmp.fr</a:t>
            </a:r>
            <a:r>
              <a:rPr lang="en-US" altLang="en-US" dirty="0"/>
              <a:t>/~</a:t>
            </a:r>
            <a:r>
              <a:rPr lang="en-US" altLang="en-US" dirty="0" err="1"/>
              <a:t>jvert</a:t>
            </a:r>
            <a:r>
              <a:rPr lang="en-US" altLang="en-US" dirty="0"/>
              <a:t>/talks/110401mines/</a:t>
            </a:r>
            <a:r>
              <a:rPr lang="en-US" altLang="en-US" dirty="0" err="1"/>
              <a:t>mines.pdf</a:t>
            </a:r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698680-C539-FC49-9F2A-08CF2450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732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Support vectors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0B1E4-45CF-7247-AC50-BEAF2658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92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4FC30DE-2A42-2E49-A155-55CE3D7B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Differentially expressed genes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28AAEFE-344E-0E4F-BF8D-802C9628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Identify genes with different levels in two conditions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Highly expressed genes in cancer cells vs. health cells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Filter method for selecting “feature” genes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67BEA3A1-89E8-CE43-847E-928704EA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E437B-B2F4-0947-B1A2-0B7C614EE3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F87DF6D-0D59-C345-9720-B2B1CC89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Tricks for solving SVM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E4D4CD08-F786-5040-BF81-1CC1164D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Finding optimal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</a:t>
            </a:r>
            <a:r>
              <a:rPr lang="en-US" altLang="en-US" sz="24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can be replaced by finding optimal "Lagrange multipliers" 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i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One only optimizes using the product of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*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now expressing the solution in terms </a:t>
            </a:r>
            <a:r>
              <a:rPr lang="en-US" altLang="en-US" sz="2000">
                <a:ea typeface="ＭＳ Ｐゴシック" panose="020B0600070205080204" pitchFamily="34" charset="-128"/>
              </a:rPr>
              <a:t>of  positive </a:t>
            </a:r>
            <a:r>
              <a:rPr lang="en-US" altLang="en-US" sz="2000" dirty="0"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function as support vectors </a:t>
            </a: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Non-linear SVM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*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replaced by f(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)*f(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so you don't need to know f(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) itself only the product</a:t>
            </a:r>
          </a:p>
          <a:p>
            <a:pPr lvl="1" eaLnBrk="1" hangingPunct="1"/>
            <a:r>
              <a:rPr lang="en-US" altLang="en-US" sz="20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Kernel trick</a:t>
            </a:r>
            <a:r>
              <a:rPr lang="en-US" altLang="en-US" sz="2000" dirty="0">
                <a:ea typeface="ＭＳ Ｐゴシック" panose="020B0600070205080204" pitchFamily="34" charset="-128"/>
              </a:rPr>
              <a:t>: f(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)*f(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just replaced by k(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). That is, one only has to know the “distance” between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 in the high-dimensional space -- not their actual representation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EC99-1E67-6645-BA5E-D3CB85C0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7727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133"/>
            <a:ext cx="8229600" cy="56975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Polynomial kernel: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= 1 (inhomogeneous) or 0 (homogenous)</a:t>
            </a:r>
          </a:p>
          <a:p>
            <a:pPr lvl="1" eaLnBrk="1" hangingPunct="1"/>
            <a:r>
              <a:rPr lang="en-US" altLang="en-US" sz="2400" i="1" dirty="0">
                <a:ea typeface="ＭＳ Ｐゴシック" panose="020B0600070205080204" pitchFamily="34" charset="-128"/>
              </a:rPr>
              <a:t>d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controls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degree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polynomial and henceforth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flexibility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classifier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degenerates to linear kernel when a = 0 and d = 1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Gaussian kernel:</a:t>
            </a:r>
          </a:p>
          <a:p>
            <a:pPr lvl="1" eaLnBrk="1" hangingPunct="1"/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>
                <a:ea typeface="ＭＳ Ｐゴシック" panose="020B0600070205080204" pitchFamily="34" charset="-128"/>
              </a:rPr>
              <a:t>σ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controls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width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Gaussian and plays a similar role as d in the polynomial kernels</a:t>
            </a:r>
          </a:p>
        </p:txBody>
      </p:sp>
      <p:graphicFrame>
        <p:nvGraphicFramePr>
          <p:cNvPr id="72706" name="Object 3">
            <a:extLst>
              <a:ext uri="{FF2B5EF4-FFF2-40B4-BE49-F238E27FC236}">
                <a16:creationId xmlns:a16="http://schemas.microsoft.com/office/drawing/2014/main" id="{DBC46FD8-7558-AE45-B957-6F01F6168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92717"/>
              </p:ext>
            </p:extLst>
          </p:nvPr>
        </p:nvGraphicFramePr>
        <p:xfrm>
          <a:off x="1330502" y="2082800"/>
          <a:ext cx="2770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1" name="Equation" r:id="rId3" imgW="1384300" imgH="254000" progId="Equation.3">
                  <p:embed/>
                </p:oleObj>
              </mc:Choice>
              <mc:Fallback>
                <p:oleObj name="Equation" r:id="rId3" imgW="1384300" imgH="254000" progId="Equation.3">
                  <p:embed/>
                  <p:pic>
                    <p:nvPicPr>
                      <p:cNvPr id="72706" name="Object 3">
                        <a:extLst>
                          <a:ext uri="{FF2B5EF4-FFF2-40B4-BE49-F238E27FC236}">
                            <a16:creationId xmlns:a16="http://schemas.microsoft.com/office/drawing/2014/main" id="{DBC46FD8-7558-AE45-B957-6F01F6168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02" y="2082800"/>
                        <a:ext cx="27701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4">
            <a:extLst>
              <a:ext uri="{FF2B5EF4-FFF2-40B4-BE49-F238E27FC236}">
                <a16:creationId xmlns:a16="http://schemas.microsoft.com/office/drawing/2014/main" id="{54F92D09-5166-994D-A644-5805B8870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495026"/>
              </p:ext>
            </p:extLst>
          </p:nvPr>
        </p:nvGraphicFramePr>
        <p:xfrm>
          <a:off x="1330502" y="4876800"/>
          <a:ext cx="3481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2" name="Equation" r:id="rId5" imgW="1739900" imgH="254000" progId="Equation.3">
                  <p:embed/>
                </p:oleObj>
              </mc:Choice>
              <mc:Fallback>
                <p:oleObj name="Equation" r:id="rId5" imgW="1739900" imgH="254000" progId="Equation.3">
                  <p:embed/>
                  <p:pic>
                    <p:nvPicPr>
                      <p:cNvPr id="72707" name="Object 4">
                        <a:extLst>
                          <a:ext uri="{FF2B5EF4-FFF2-40B4-BE49-F238E27FC236}">
                            <a16:creationId xmlns:a16="http://schemas.microsoft.com/office/drawing/2014/main" id="{54F92D09-5166-994D-A644-5805B887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02" y="4876800"/>
                        <a:ext cx="34813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17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Kernel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2C90-A60C-904E-9BD2-74D4754B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2149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133"/>
            <a:ext cx="8229600" cy="498686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”Distance” even for non-vector biological data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Protein-protein interactions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DNA binding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Ben-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Hur</a:t>
            </a:r>
            <a:r>
              <a:rPr lang="en-US" altLang="en-US" sz="2400" dirty="0">
                <a:ea typeface="ＭＳ Ｐゴシック" panose="020B0600070205080204" pitchFamily="34" charset="-128"/>
              </a:rPr>
              <a:t> et al., Support Vector Machines and Kernels for Computational Biology,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PLoS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Comp. Bio., 2008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 example, “Spectrum kernels” for sequences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k-spectrum of a sequence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all possible k-length subsequence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Map the sequence to counts on k-spectrum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Spectrum kernel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400" dirty="0">
                <a:ea typeface="ＭＳ Ｐゴシック" panose="020B0600070205080204" pitchFamily="34" charset="-128"/>
              </a:rPr>
              <a:t>)=&lt;c(x), c(y)&gt;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Leslie et al., PSB, 2002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17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Kernel functions in computational biology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CD14F-D274-9C43-9938-30E04C60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5843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3A0-9C02-B148-9F74-DC3A296C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8821"/>
            <a:ext cx="8153400" cy="1143000"/>
          </a:xfrm>
        </p:spPr>
        <p:txBody>
          <a:bodyPr/>
          <a:lstStyle/>
          <a:p>
            <a:r>
              <a:rPr lang="en-US" sz="3600" dirty="0" err="1"/>
              <a:t>kmer</a:t>
            </a:r>
            <a:r>
              <a:rPr lang="en-US" sz="3600" dirty="0"/>
              <a:t>-SVM for predicting regulatory sequence features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BED9-BDD0-0344-968C-E082A523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81823"/>
            <a:ext cx="7848600" cy="4114800"/>
          </a:xfrm>
        </p:spPr>
        <p:txBody>
          <a:bodyPr/>
          <a:lstStyle/>
          <a:p>
            <a:r>
              <a:rPr lang="en-US" sz="2800" dirty="0" err="1"/>
              <a:t>Fletez</a:t>
            </a:r>
            <a:r>
              <a:rPr lang="en-US" sz="2800" dirty="0"/>
              <a:t>-Brant et al., NAR, 2013</a:t>
            </a:r>
          </a:p>
          <a:p>
            <a:r>
              <a:rPr lang="en-US" sz="2800" dirty="0"/>
              <a:t>For example, ESRRB binding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69A92-57D9-EB41-BEF5-8361CA22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69F63-1147-2C48-B725-867FE8100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814"/>
          <a:stretch/>
        </p:blipFill>
        <p:spPr>
          <a:xfrm>
            <a:off x="1394934" y="2743200"/>
            <a:ext cx="403860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9A874-2B77-0F42-BF46-0B36EACB9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6" t="61463" r="21333"/>
          <a:stretch/>
        </p:blipFill>
        <p:spPr>
          <a:xfrm>
            <a:off x="5789814" y="3061242"/>
            <a:ext cx="2819400" cy="2579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92796F-2092-B945-A152-92AFB39F1ED6}"/>
              </a:ext>
            </a:extLst>
          </p:cNvPr>
          <p:cNvSpPr txBox="1"/>
          <p:nvPr/>
        </p:nvSpPr>
        <p:spPr>
          <a:xfrm>
            <a:off x="0" y="2997846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kmer</a:t>
            </a:r>
            <a:r>
              <a:rPr lang="en-US" dirty="0"/>
              <a:t>-SVM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A9A5B-6D86-7A41-908A-FCFA70ACC205}"/>
              </a:ext>
            </a:extLst>
          </p:cNvPr>
          <p:cNvSpPr txBox="1"/>
          <p:nvPr/>
        </p:nvSpPr>
        <p:spPr>
          <a:xfrm>
            <a:off x="356279" y="5226977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PWM</a:t>
            </a:r>
          </a:p>
        </p:txBody>
      </p:sp>
    </p:spTree>
    <p:extLst>
      <p:ext uri="{BB962C8B-B14F-4D97-AF65-F5344CB8AC3E}">
        <p14:creationId xmlns:p14="http://schemas.microsoft.com/office/powerpoint/2010/main" val="17966781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3853"/>
            <a:ext cx="8229600" cy="38438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High-degree kernels always fit the training data well, but at increased risks of over-fitting, i.e. the classifier will not generalize to new data points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One needs to find a balance between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classification accuracy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the training data and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regularity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the kernel (not allowing the kernel to be too flexible)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810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Avoid over-fitting by kernel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CD14F-D274-9C43-9938-30E04C60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6489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2">
            <a:extLst>
              <a:ext uri="{FF2B5EF4-FFF2-40B4-BE49-F238E27FC236}">
                <a16:creationId xmlns:a16="http://schemas.microsoft.com/office/drawing/2014/main" id="{C60AD4DC-A79E-1549-A551-812FCB2D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1988"/>
            <a:ext cx="8229600" cy="54641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A low-degree kernel (left) and an over-fitting high-degree kernel (right)</a:t>
            </a:r>
          </a:p>
        </p:txBody>
      </p:sp>
      <p:pic>
        <p:nvPicPr>
          <p:cNvPr id="75778" name="Picture 3" descr="Screen Shot 2013-10-22 at 12.37.58 AM.png">
            <a:extLst>
              <a:ext uri="{FF2B5EF4-FFF2-40B4-BE49-F238E27FC236}">
                <a16:creationId xmlns:a16="http://schemas.microsoft.com/office/drawing/2014/main" id="{FE8FC280-9661-D847-9173-489E6445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50"/>
            <a:ext cx="82137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4">
            <a:extLst>
              <a:ext uri="{FF2B5EF4-FFF2-40B4-BE49-F238E27FC236}">
                <a16:creationId xmlns:a16="http://schemas.microsoft.com/office/drawing/2014/main" id="{D6C853F3-E9F9-5B42-B8B2-9DCEFEAB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9550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15DF1-5C83-9943-9B22-B33C9949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2558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>
            <a:extLst>
              <a:ext uri="{FF2B5EF4-FFF2-40B4-BE49-F238E27FC236}">
                <a16:creationId xmlns:a16="http://schemas.microsoft.com/office/drawing/2014/main" id="{612539AD-05A3-3743-B6F2-AEB1BD86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sz="3200" dirty="0">
                <a:latin typeface="+mj-lt"/>
              </a:rPr>
              <a:t>The parameter C has a similar role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Large C will make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 few classification errors </a:t>
            </a:r>
            <a:r>
              <a:rPr lang="en-US" altLang="en-US" sz="2400" dirty="0">
                <a:ea typeface="ＭＳ Ｐゴシック" charset="-128"/>
              </a:rPr>
              <a:t>on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training data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But this may not generalize to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testing data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Small C pursues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large separating margin</a:t>
            </a:r>
            <a:r>
              <a:rPr lang="en-US" altLang="en-US" sz="2400" dirty="0">
                <a:ea typeface="ＭＳ Ｐゴシック" charset="-128"/>
              </a:rPr>
              <a:t> at the expenses of some classification errors on the training data.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The accuracy more likely to generalize to testing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09D787-3053-254A-B515-7D420161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5361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 descr="Screen Shot 2013-10-22 at 12.47.22 AM.png">
            <a:extLst>
              <a:ext uri="{FF2B5EF4-FFF2-40B4-BE49-F238E27FC236}">
                <a16:creationId xmlns:a16="http://schemas.microsoft.com/office/drawing/2014/main" id="{D5DC7694-878D-F94D-811E-EBAE99CA0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733425"/>
            <a:ext cx="52689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4" descr="Screen Shot 2013-10-22 at 10.49.00 AM.png">
            <a:extLst>
              <a:ext uri="{FF2B5EF4-FFF2-40B4-BE49-F238E27FC236}">
                <a16:creationId xmlns:a16="http://schemas.microsoft.com/office/drawing/2014/main" id="{59299406-978A-5D48-877B-C529A5421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733425"/>
            <a:ext cx="23241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5">
            <a:extLst>
              <a:ext uri="{FF2B5EF4-FFF2-40B4-BE49-F238E27FC236}">
                <a16:creationId xmlns:a16="http://schemas.microsoft.com/office/drawing/2014/main" id="{C8212743-B9EB-634E-89B7-392139B49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779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Large C</a:t>
            </a:r>
          </a:p>
        </p:txBody>
      </p:sp>
      <p:sp>
        <p:nvSpPr>
          <p:cNvPr id="77828" name="TextBox 6">
            <a:extLst>
              <a:ext uri="{FF2B5EF4-FFF2-40B4-BE49-F238E27FC236}">
                <a16:creationId xmlns:a16="http://schemas.microsoft.com/office/drawing/2014/main" id="{783058E8-E2D5-B94A-86FA-464D0082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962275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Small C</a:t>
            </a:r>
          </a:p>
        </p:txBody>
      </p:sp>
      <p:sp>
        <p:nvSpPr>
          <p:cNvPr id="77829" name="TextBox 7">
            <a:extLst>
              <a:ext uri="{FF2B5EF4-FFF2-40B4-BE49-F238E27FC236}">
                <a16:creationId xmlns:a16="http://schemas.microsoft.com/office/drawing/2014/main" id="{724D1D8C-CD4F-234D-90BA-76363546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4932363"/>
            <a:ext cx="159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Intermediate C</a:t>
            </a:r>
          </a:p>
        </p:txBody>
      </p:sp>
      <p:sp>
        <p:nvSpPr>
          <p:cNvPr id="77830" name="Rectangle 1">
            <a:extLst>
              <a:ext uri="{FF2B5EF4-FFF2-40B4-BE49-F238E27FC236}">
                <a16:creationId xmlns:a16="http://schemas.microsoft.com/office/drawing/2014/main" id="{D8D9EF69-25AA-8943-BDED-3E0A2BF8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177" y="6357937"/>
            <a:ext cx="702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cbio.ensmp.fr</a:t>
            </a:r>
            <a:r>
              <a:rPr lang="en-US" altLang="en-US" dirty="0"/>
              <a:t>/~</a:t>
            </a:r>
            <a:r>
              <a:rPr lang="en-US" altLang="en-US" dirty="0" err="1"/>
              <a:t>jvert</a:t>
            </a:r>
            <a:r>
              <a:rPr lang="en-US" altLang="en-US" dirty="0"/>
              <a:t>/talks/110401mines/</a:t>
            </a:r>
            <a:r>
              <a:rPr lang="en-US" altLang="en-US" dirty="0" err="1"/>
              <a:t>mines.pdf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473EA-97DC-AB46-B214-8E2E1A86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8537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85988741-43A3-3543-A611-BA31364A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FF4A4C00-3B07-794D-98AF-964FBC58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BC670472-3532-5149-B9BC-034826D5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9100C-29CB-8E42-A36A-F60D4EC5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2763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AC546000-D8C7-8E45-8082-B9CE01E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Workshop introducing machine learning to biologists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7714C20B-45E2-9240-B3EE-70A8CB78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ML4BIO workshop from </a:t>
            </a:r>
            <a:r>
              <a:rPr lang="en-US" dirty="0" err="1"/>
              <a:t>Gitter</a:t>
            </a:r>
            <a:r>
              <a:rPr lang="en-US" dirty="0"/>
              <a:t> Lab</a:t>
            </a:r>
          </a:p>
          <a:p>
            <a:pPr eaLnBrk="1" hangingPunct="1"/>
            <a:r>
              <a:rPr lang="en-US" dirty="0">
                <a:hlinkClick r:id="rId2" tooltip="https://gitter-lab.github.io/ml-bio-workshop/"/>
              </a:rPr>
              <a:t>https://gitter-lab.github.io/ml-bio-workshop/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BB8DC-197C-9144-BFC4-FB0C104F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74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37BCF512-64F0-954A-9831-AFC5C35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3" y="177800"/>
            <a:ext cx="6248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can we learn from a data matrix?</a:t>
            </a:r>
          </a:p>
        </p:txBody>
      </p:sp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B1765CAF-4726-8149-B513-C25217E4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D345D63-3F85-FA43-A82A-D464CB575D22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CBF141FD-094A-EA4D-9776-45F8E2B0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8243" r="45447" b="70894"/>
          <a:stretch>
            <a:fillRect/>
          </a:stretch>
        </p:blipFill>
        <p:spPr>
          <a:xfrm rot="5400000">
            <a:off x="1611313" y="3417888"/>
            <a:ext cx="4699000" cy="1562100"/>
          </a:xfrm>
          <a:noFill/>
        </p:spPr>
      </p:pic>
      <p:sp>
        <p:nvSpPr>
          <p:cNvPr id="52228" name="TextBox 6">
            <a:extLst>
              <a:ext uri="{FF2B5EF4-FFF2-40B4-BE49-F238E27FC236}">
                <a16:creationId xmlns:a16="http://schemas.microsoft.com/office/drawing/2014/main" id="{C1178070-D0BF-1B40-A012-0605CA6A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84943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Gene</a:t>
            </a:r>
          </a:p>
        </p:txBody>
      </p:sp>
      <p:sp>
        <p:nvSpPr>
          <p:cNvPr id="52229" name="TextBox 7">
            <a:extLst>
              <a:ext uri="{FF2B5EF4-FFF2-40B4-BE49-F238E27FC236}">
                <a16:creationId xmlns:a16="http://schemas.microsoft.com/office/drawing/2014/main" id="{75F43130-13CA-E241-93A6-3B63B2B0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1506538"/>
            <a:ext cx="874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5118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id="{956A99BF-78E2-6B43-A2D0-FD4B02476F5E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420813"/>
            <a:ext cx="3643313" cy="1728787"/>
            <a:chOff x="1790700" y="1420707"/>
            <a:chExt cx="3644020" cy="172889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644CD0-6EE3-2C43-9B42-D4645C382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484282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F40F90-44D7-2145-972D-0141F84913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387425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1B138E-17B1-5444-96E9-875D4E64B7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0700" y="2311349"/>
              <a:ext cx="8717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04AC70-5870-6240-9B7D-C5B81EEE8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95109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70BEA7-FDAA-D445-B1B8-E07AFF4AF8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2407" y="1681073"/>
              <a:ext cx="563671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86812F-B395-914F-A0A6-7FD3EA1DC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1435378" cy="63027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12FC63-03FC-C544-9213-F1C1768928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6078" y="1681073"/>
              <a:ext cx="730392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78D130-D63C-EE4A-BBF4-C0AAB3FC0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1681488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F9E2B-04BC-F74A-B7CC-F77A683B79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91307" y="2168465"/>
              <a:ext cx="265163" cy="5620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42ABCC-8E83-D644-B275-5BA57A475E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79390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6E67B7B-760F-2F40-80BD-13478DCCC7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93204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1816DD-7A13-6042-AB26-43DBEEF016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6470" y="2168465"/>
              <a:ext cx="809782" cy="3445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912629-BFFD-A046-9F51-8DD61106AE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2092260"/>
              <a:ext cx="668468" cy="4207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942956-6B67-0845-87E7-002B88335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7904" y="1420707"/>
              <a:ext cx="466816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20AD19-C078-C84C-805B-7DCA390BFC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1420707"/>
              <a:ext cx="20165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2F6931-D020-EA4E-A73A-8A29DF19B4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1011434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220C69-86FD-7440-8D83-06D6C90FC2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1398859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CD10B1-C35C-8543-B009-531E0FC162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35861" y="1420707"/>
              <a:ext cx="73039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61859B-59F9-6548-BF56-B1E102E071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407" y="2311349"/>
              <a:ext cx="102890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8A63159-EF30-C848-B622-90C7EFE28E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2407" y="2311349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B0F158E-8812-1240-92A4-C3FD9F793A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1307" y="2730474"/>
              <a:ext cx="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250" name="Group 43">
            <a:extLst>
              <a:ext uri="{FF2B5EF4-FFF2-40B4-BE49-F238E27FC236}">
                <a16:creationId xmlns:a16="http://schemas.microsoft.com/office/drawing/2014/main" id="{E640ED62-6052-334B-9974-704D67169CF4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3898900"/>
            <a:ext cx="4410075" cy="2159000"/>
            <a:chOff x="1701800" y="3898900"/>
            <a:chExt cx="4409918" cy="21590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D243E0-B124-B346-8191-0B8CF84579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0069" y="4589463"/>
              <a:ext cx="484171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6B088BF-0295-6B49-A4A1-B536E9EBE1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387336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26AFA0-806C-B847-B908-2094A31FE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0069" y="5219700"/>
              <a:ext cx="8715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87AC84-B6A3-5E4A-AA41-1F1902C1EF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95087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8D1A78-347E-5B42-8217-5F497ACE06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05118" y="4589463"/>
              <a:ext cx="730224" cy="4873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C7F9D23-2A6B-264F-9917-D3CCABD808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71826" y="5076825"/>
              <a:ext cx="263516" cy="56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85A00E-2D0F-1F4F-A66B-3830345B9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40105" y="4341813"/>
              <a:ext cx="79372" cy="7477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DF8E0AC-0278-5849-B7F2-6D6BE037C9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93182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94C37-2B10-CF40-A3B3-7F6EED0BAF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40105" y="5089525"/>
              <a:ext cx="809596" cy="342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CA3DE1B-03DD-9A41-B350-3D88CFF9F1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49701" y="5013325"/>
              <a:ext cx="668313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C04868-846B-7943-A290-6B0140FF9A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51306" y="4341813"/>
              <a:ext cx="466708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B7D06FA-E7D1-A748-8B16-8065948529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1398537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0F52770-4BF0-3E40-A2E1-4EA2CF6636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41576" y="5219700"/>
              <a:ext cx="103025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072BCCD-E6EF-824D-8A16-127E4562E1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0" cy="4206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B88F147-937F-3143-A9A8-7B21EE80E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1576" y="5219700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CDEA76-ED8A-F240-BEC4-E3F4225101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826" y="5638800"/>
              <a:ext cx="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0D16B8C-8306-6F40-B959-A5855EC1B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803775"/>
              <a:ext cx="593704" cy="209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967D36E-497E-A145-8706-2B75DB93B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8014" y="5013325"/>
              <a:ext cx="593704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A5F4B89-8D39-514C-A04D-09250FA22D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341813"/>
              <a:ext cx="263516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F538D8-8EB2-2143-81C9-5DA8F1A1AE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28939" y="5638800"/>
              <a:ext cx="342888" cy="2143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A9326A-697D-2046-ADC9-74B749F159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585766" cy="2952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CC36F47-6A29-7C4A-AE70-5391F9025F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05118" y="4051300"/>
              <a:ext cx="276215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25657C-DB0F-F44A-94DE-997891881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204" y="4051300"/>
              <a:ext cx="642914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EA23D9-A323-2D44-BCD1-B5033F789A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70069" y="4341813"/>
              <a:ext cx="484171" cy="247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236586-2437-1843-82B0-3B210B496F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01800" y="5219700"/>
              <a:ext cx="168269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EEFA54-6609-0943-8B76-7814389003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51306" y="3898900"/>
              <a:ext cx="466708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988EC3-9BF4-0D41-8F34-255F2FE415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829064" y="3898900"/>
              <a:ext cx="203193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251" name="Picture 44">
            <a:extLst>
              <a:ext uri="{FF2B5EF4-FFF2-40B4-BE49-F238E27FC236}">
                <a16:creationId xmlns:a16="http://schemas.microsoft.com/office/drawing/2014/main" id="{F164DE1C-CAEE-7F46-9BD2-656EBAF0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01738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46">
            <a:extLst>
              <a:ext uri="{FF2B5EF4-FFF2-40B4-BE49-F238E27FC236}">
                <a16:creationId xmlns:a16="http://schemas.microsoft.com/office/drawing/2014/main" id="{10FC5E99-C385-F14B-980B-EF324CC0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6500813"/>
            <a:ext cx="719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SciKit learn: </a:t>
            </a:r>
            <a:r>
              <a:rPr lang="en-US" altLang="en-US" sz="1800">
                <a:hlinkClick r:id="rId3"/>
              </a:rPr>
              <a:t>http://scikit-learn.org/stable/tutorial/machine_learning_map/</a:t>
            </a:r>
            <a:endParaRPr lang="en-US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407B6-920A-EB4A-A632-D71B9121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The World of Machine Learning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96D14-C810-C14D-8DEF-99D407E5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181CD24-58D1-8648-967F-E7F7EC6B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Unsupervised learning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6F1F732D-D43C-CD44-8F68-E2D1EF13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3876"/>
            <a:ext cx="7886700" cy="41322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K-means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Hierarchical clustering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Network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Weighted Gene Co-Expression Network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160428C1-3398-DC41-B5B5-DA9D601B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770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73AD6-A4CD-4343-9B10-9A27B90B4B3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879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26337</TotalTime>
  <Words>3486</Words>
  <Application>Microsoft Macintosh PowerPoint</Application>
  <PresentationFormat>Letter Paper (8.5x11 in)</PresentationFormat>
  <Paragraphs>569</Paragraphs>
  <Slides>69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System Font Regular</vt:lpstr>
      <vt:lpstr>Arial</vt:lpstr>
      <vt:lpstr>Arial</vt:lpstr>
      <vt:lpstr>Calibri</vt:lpstr>
      <vt:lpstr>Cambria Math</vt:lpstr>
      <vt:lpstr>Gill Sans MT</vt:lpstr>
      <vt:lpstr>Symbol</vt:lpstr>
      <vt:lpstr>Tahoma</vt:lpstr>
      <vt:lpstr>Times New Roman</vt:lpstr>
      <vt:lpstr>Wingdings</vt:lpstr>
      <vt:lpstr>Blank Presentation</vt:lpstr>
      <vt:lpstr>Image</vt:lpstr>
      <vt:lpstr>Equation</vt:lpstr>
      <vt:lpstr>Microsoft Equation</vt:lpstr>
      <vt:lpstr>Machine learning modeling</vt:lpstr>
      <vt:lpstr>Goals for lecture</vt:lpstr>
      <vt:lpstr>Knowledge Discovery in Databases (KDD)</vt:lpstr>
      <vt:lpstr>PowerPoint Presentation</vt:lpstr>
      <vt:lpstr>Feature selection</vt:lpstr>
      <vt:lpstr>Differentially expressed genes</vt:lpstr>
      <vt:lpstr>What can we learn from a data matrix?</vt:lpstr>
      <vt:lpstr>The World of Machine Learning</vt:lpstr>
      <vt:lpstr>Unsupervised learning</vt:lpstr>
      <vt:lpstr>Structure of Genomic Features Matrix</vt:lpstr>
      <vt:lpstr>Represent predictors in abstract high dimensional space</vt:lpstr>
      <vt:lpstr>“Label” Certain Points</vt:lpstr>
      <vt:lpstr>“Cluster” predictors (Unsupervised)</vt:lpstr>
      <vt:lpstr>Use Clusters to predict Response (Unsupervised, guilt-by-association)</vt:lpstr>
      <vt:lpstr>K-means</vt:lpstr>
      <vt:lpstr>K-means: Setup</vt:lpstr>
      <vt:lpstr>Within and Between Cluster Criteria</vt:lpstr>
      <vt:lpstr>K-means Algorithm</vt:lpstr>
      <vt:lpstr>K-means clustering example</vt:lpstr>
      <vt:lpstr>K-means: summary</vt:lpstr>
      <vt:lpstr>K-medoids Clustering</vt:lpstr>
      <vt:lpstr>K-medoids Algorithm</vt:lpstr>
      <vt:lpstr>K-medoids Summary</vt:lpstr>
      <vt:lpstr>Choice of K?</vt:lpstr>
      <vt:lpstr>Choice of K…</vt:lpstr>
      <vt:lpstr>Hierarchical Clustering</vt:lpstr>
      <vt:lpstr>Hierarchical Clustering</vt:lpstr>
      <vt:lpstr>Hierarchical Agglomerative Clustering (HAC)</vt:lpstr>
      <vt:lpstr>Distance Metrics</vt:lpstr>
      <vt:lpstr>Correlation distance</vt:lpstr>
      <vt:lpstr>Cluster Distance Measures </vt:lpstr>
      <vt:lpstr>Cluster Distance Measures</vt:lpstr>
      <vt:lpstr> Agglomerative Algorithm </vt:lpstr>
      <vt:lpstr>Bottom-Up Hierarchical Clustering</vt:lpstr>
      <vt:lpstr>Single Link Example</vt:lpstr>
      <vt:lpstr>PowerPoint Presentation</vt:lpstr>
      <vt:lpstr>Hierarchical Clustering of Expression Data</vt:lpstr>
      <vt:lpstr>Partitioning or Hierarchical?</vt:lpstr>
      <vt:lpstr>Reading list</vt:lpstr>
      <vt:lpstr>WGCNA: an R package for weighted correlation network analysis</vt:lpstr>
      <vt:lpstr>Module Detection</vt:lpstr>
      <vt:lpstr>Example of module detection via  hierarchical clustering</vt:lpstr>
      <vt:lpstr>Module eigengenes</vt:lpstr>
      <vt:lpstr>Support Vector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Non-linear SVM</vt:lpstr>
      <vt:lpstr>Solving SVM</vt:lpstr>
      <vt:lpstr>Support vectors</vt:lpstr>
      <vt:lpstr>Tricks for solving SVM</vt:lpstr>
      <vt:lpstr>Kernel functions</vt:lpstr>
      <vt:lpstr>Kernel functions in computational biology</vt:lpstr>
      <vt:lpstr>kmer-SVM for predicting regulatory sequence features </vt:lpstr>
      <vt:lpstr>Avoid over-fitting by kernel functions</vt:lpstr>
      <vt:lpstr>PowerPoint Presentation</vt:lpstr>
      <vt:lpstr>PowerPoint Presentation</vt:lpstr>
      <vt:lpstr>PowerPoint Presentation</vt:lpstr>
      <vt:lpstr>PowerPoint Presentation</vt:lpstr>
      <vt:lpstr>Workshop introducing machine learning to biologists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DAIFENG WANG</cp:lastModifiedBy>
  <cp:revision>668</cp:revision>
  <cp:lastPrinted>2020-04-02T16:17:18Z</cp:lastPrinted>
  <dcterms:created xsi:type="dcterms:W3CDTF">2011-01-18T01:12:27Z</dcterms:created>
  <dcterms:modified xsi:type="dcterms:W3CDTF">2020-04-02T16:21:54Z</dcterms:modified>
</cp:coreProperties>
</file>