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3" r:id="rId2"/>
    <p:sldId id="739" r:id="rId3"/>
    <p:sldId id="736" r:id="rId4"/>
    <p:sldId id="733" r:id="rId5"/>
    <p:sldId id="734" r:id="rId6"/>
    <p:sldId id="690" r:id="rId7"/>
    <p:sldId id="726" r:id="rId8"/>
    <p:sldId id="740" r:id="rId9"/>
    <p:sldId id="691" r:id="rId10"/>
    <p:sldId id="737" r:id="rId11"/>
    <p:sldId id="738" r:id="rId12"/>
    <p:sldId id="727" r:id="rId13"/>
    <p:sldId id="743" r:id="rId14"/>
    <p:sldId id="744" r:id="rId15"/>
    <p:sldId id="729" r:id="rId16"/>
    <p:sldId id="742" r:id="rId17"/>
    <p:sldId id="731" r:id="rId18"/>
    <p:sldId id="730" r:id="rId19"/>
    <p:sldId id="732" r:id="rId20"/>
    <p:sldId id="735" r:id="rId21"/>
    <p:sldId id="728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80680" autoAdjust="0"/>
  </p:normalViewPr>
  <p:slideViewPr>
    <p:cSldViewPr snapToGrid="0">
      <p:cViewPr varScale="1">
        <p:scale>
          <a:sx n="102" d="100"/>
          <a:sy n="102" d="100"/>
        </p:scale>
        <p:origin x="1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chemeClr val="tx1"/>
                </a:solidFill>
              </a:defRPr>
            </a:lvl1pPr>
          </a:lstStyle>
          <a:p>
            <a:fld id="{7B04DA1D-EAFF-3E44-B0BC-ED2DF6171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</a:defRPr>
            </a:lvl1pPr>
          </a:lstStyle>
          <a:p>
            <a:fld id="{8B8A5435-F6C9-584B-A146-B18343FED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85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14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3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62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1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12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75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57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531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65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4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987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16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49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47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2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83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72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12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19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D0D5D7-DF32-C442-9A6B-70BC39B01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E9266B-A711-8847-B212-B07AB2B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97A7F-6082-6047-8118-89E4AB31B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D6BF65-C2AD-AD42-A6C3-B0C82F401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56E5C2-B61B-244D-8B12-08FF3A2DD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2D27C-BC6C-6C40-BF2A-D2E4C9F9B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CD6084-1079-6848-8038-01B338F89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08E2E9-AB5B-464B-8CEB-CF5ED83C5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3B6291-8AB0-C942-85EA-9F7AA161D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75083F-4DE2-9645-B346-493557CC0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CFD41D-8578-4E44-8A75-7F9437A80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6166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90048F9-2ACF-424D-9BFF-539BA9E68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1/303172" TargetMode="External"/><Relationship Id="rId4" Type="http://schemas.openxmlformats.org/officeDocument/2006/relationships/hyperlink" Target="https://www.ncbi.nlm.nih.gov/pubmed/2916564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nafold.rna.albany.edu/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inf.man.ac.uk/resources/phase/manual/node72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scitable/definition/trna-transfer-rna-256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sz="4000" dirty="0"/>
              <a:t>RNA Secondary Structure Prediction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194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2020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</a:rPr>
              <a:t>under 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</a:rPr>
              <a:t> by Mark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Craven, Colin Dewey, Anthony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Gitter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&quot;No&quot; Symbol 40"/>
          <p:cNvSpPr/>
          <p:nvPr/>
        </p:nvSpPr>
        <p:spPr bwMode="auto">
          <a:xfrm>
            <a:off x="7513320" y="4978400"/>
            <a:ext cx="1437640" cy="1376680"/>
          </a:xfrm>
          <a:prstGeom prst="noSmoking">
            <a:avLst>
              <a:gd name="adj" fmla="val 7412"/>
            </a:avLst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43" charset="0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43000"/>
          </a:xfrm>
          <a:ln/>
        </p:spPr>
        <p:txBody>
          <a:bodyPr rIns="38100"/>
          <a:lstStyle/>
          <a:p>
            <a:r>
              <a:rPr lang="en-US" sz="4000" dirty="0"/>
              <a:t>RNA Folding Assumption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4600" y="1565275"/>
            <a:ext cx="7366000" cy="4025900"/>
          </a:xfrm>
          <a:ln/>
        </p:spPr>
        <p:txBody>
          <a:bodyPr rIns="38100" anchor="ctr"/>
          <a:lstStyle/>
          <a:p>
            <a:pPr marL="635000" indent="-406400">
              <a:lnSpc>
                <a:spcPct val="90000"/>
              </a:lnSpc>
            </a:pPr>
            <a:r>
              <a:rPr lang="en-US" sz="2400" dirty="0"/>
              <a:t>Algorithms we’ll consider assume that base pairings do not cross</a:t>
            </a:r>
          </a:p>
          <a:p>
            <a:pPr marL="635000" indent="-406400">
              <a:lnSpc>
                <a:spcPct val="90000"/>
              </a:lnSpc>
            </a:pPr>
            <a:endParaRPr lang="en-US" sz="2400" dirty="0"/>
          </a:p>
          <a:p>
            <a:pPr marL="635000" indent="-406400">
              <a:lnSpc>
                <a:spcPct val="90000"/>
              </a:lnSpc>
            </a:pPr>
            <a:r>
              <a:rPr lang="en-US" sz="2400" dirty="0"/>
              <a:t>For base-paired positions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,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</a:t>
            </a:r>
            <a:r>
              <a:rPr lang="en-US" sz="2400" dirty="0"/>
              <a:t> and </a:t>
            </a:r>
            <a:r>
              <a:rPr lang="en-US" sz="2400" i="1" dirty="0">
                <a:latin typeface="Times" pitchFamily="-110" charset="0"/>
              </a:rPr>
              <a:t>j, j’,</a:t>
            </a:r>
            <a:r>
              <a:rPr lang="en-US" sz="2400" dirty="0"/>
              <a:t> with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</a:t>
            </a:r>
            <a:r>
              <a:rPr lang="en-US" sz="2400" dirty="0"/>
              <a:t> and </a:t>
            </a:r>
            <a:r>
              <a:rPr lang="en-US" sz="2400" i="1" dirty="0">
                <a:latin typeface="Times" pitchFamily="-110" charset="0"/>
              </a:rPr>
              <a:t>j &lt; j’</a:t>
            </a:r>
            <a:r>
              <a:rPr lang="en-US" sz="2400" dirty="0"/>
              <a:t>, we must have either</a:t>
            </a:r>
          </a:p>
          <a:p>
            <a:pPr marL="939800" lvl="1" indent="-406400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’</a:t>
            </a:r>
            <a:r>
              <a:rPr lang="en-US" sz="2400" dirty="0"/>
              <a:t>  or 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’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</a:t>
            </a:r>
            <a:r>
              <a:rPr lang="en-US" sz="2400" dirty="0"/>
              <a:t> (not nested)</a:t>
            </a:r>
          </a:p>
          <a:p>
            <a:pPr marL="939800" lvl="1" indent="-4064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939800" lvl="1" indent="-4064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939800" lvl="1" indent="-406400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’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 </a:t>
            </a:r>
            <a:r>
              <a:rPr lang="en-US" sz="2400" dirty="0"/>
              <a:t> or 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 &lt; </a:t>
            </a:r>
            <a:r>
              <a:rPr lang="en-US" sz="2400" i="1" dirty="0" err="1">
                <a:latin typeface="Times" pitchFamily="-110" charset="0"/>
              </a:rPr>
              <a:t>j</a:t>
            </a:r>
            <a:r>
              <a:rPr lang="en-US" sz="2400" i="1" dirty="0">
                <a:latin typeface="Times" pitchFamily="-110" charset="0"/>
              </a:rPr>
              <a:t>’</a:t>
            </a:r>
            <a:r>
              <a:rPr lang="en-US" sz="2400" dirty="0"/>
              <a:t> (nested)</a:t>
            </a:r>
          </a:p>
          <a:p>
            <a:pPr marL="939800" lvl="1" indent="-406400">
              <a:lnSpc>
                <a:spcPct val="90000"/>
              </a:lnSpc>
            </a:pPr>
            <a:endParaRPr lang="en-US" sz="2400" dirty="0"/>
          </a:p>
          <a:p>
            <a:pPr marL="635000" indent="-406400">
              <a:lnSpc>
                <a:spcPct val="90000"/>
              </a:lnSpc>
            </a:pPr>
            <a:r>
              <a:rPr lang="en-US" sz="2400" dirty="0"/>
              <a:t>Can’t have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j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 &lt; j’</a:t>
            </a:r>
            <a:r>
              <a:rPr lang="en-US" sz="2400" dirty="0"/>
              <a:t> or </a:t>
            </a:r>
            <a:r>
              <a:rPr lang="en-US" sz="2400" i="1" dirty="0">
                <a:latin typeface="Times" pitchFamily="-110" charset="0"/>
              </a:rPr>
              <a:t>j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 &lt; j’ &lt; 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’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3999" y="4385250"/>
            <a:ext cx="1448041" cy="547430"/>
            <a:chOff x="254000" y="4356100"/>
            <a:chExt cx="1041400" cy="393700"/>
          </a:xfrm>
        </p:grpSpPr>
        <p:sp>
          <p:nvSpPr>
            <p:cNvPr id="836617" name="Line 9"/>
            <p:cNvSpPr>
              <a:spLocks noChangeShapeType="1"/>
            </p:cNvSpPr>
            <p:nvPr/>
          </p:nvSpPr>
          <p:spPr bwMode="auto">
            <a:xfrm>
              <a:off x="254000" y="4686300"/>
              <a:ext cx="104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4" name="Freeform 16"/>
            <p:cNvSpPr>
              <a:spLocks/>
            </p:cNvSpPr>
            <p:nvPr/>
          </p:nvSpPr>
          <p:spPr bwMode="auto">
            <a:xfrm>
              <a:off x="381000" y="4356100"/>
              <a:ext cx="749300" cy="304800"/>
            </a:xfrm>
            <a:custGeom>
              <a:avLst/>
              <a:gdLst/>
              <a:ahLst/>
              <a:cxnLst>
                <a:cxn ang="0">
                  <a:pos x="0" y="20903"/>
                </a:cxn>
                <a:cxn ang="0">
                  <a:pos x="11349" y="0"/>
                </a:cxn>
                <a:cxn ang="0">
                  <a:pos x="21600" y="20903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0" y="20903"/>
                    <a:pt x="4247" y="-697"/>
                    <a:pt x="11349" y="0"/>
                  </a:cubicBezTo>
                  <a:cubicBezTo>
                    <a:pt x="18299" y="682"/>
                    <a:pt x="21600" y="20903"/>
                    <a:pt x="21600" y="20903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5" name="Freeform 17"/>
            <p:cNvSpPr>
              <a:spLocks/>
            </p:cNvSpPr>
            <p:nvPr/>
          </p:nvSpPr>
          <p:spPr bwMode="auto">
            <a:xfrm>
              <a:off x="601663" y="4495800"/>
              <a:ext cx="325437" cy="215900"/>
            </a:xfrm>
            <a:custGeom>
              <a:avLst/>
              <a:gdLst/>
              <a:ahLst/>
              <a:cxnLst>
                <a:cxn ang="0">
                  <a:pos x="0" y="21437"/>
                </a:cxn>
                <a:cxn ang="0">
                  <a:pos x="12343" y="0"/>
                </a:cxn>
                <a:cxn ang="0">
                  <a:pos x="21600" y="20097"/>
                </a:cxn>
              </a:cxnLst>
              <a:rect l="0" t="0" r="r" b="b"/>
              <a:pathLst>
                <a:path w="21600" h="21437">
                  <a:moveTo>
                    <a:pt x="0" y="21437"/>
                  </a:moveTo>
                  <a:cubicBezTo>
                    <a:pt x="0" y="21437"/>
                    <a:pt x="490" y="253"/>
                    <a:pt x="12343" y="0"/>
                  </a:cubicBezTo>
                  <a:cubicBezTo>
                    <a:pt x="20018" y="-163"/>
                    <a:pt x="21600" y="20097"/>
                    <a:pt x="21600" y="20097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8" name="Oval 10"/>
            <p:cNvSpPr>
              <a:spLocks/>
            </p:cNvSpPr>
            <p:nvPr/>
          </p:nvSpPr>
          <p:spPr bwMode="auto">
            <a:xfrm>
              <a:off x="342900" y="464820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9" name="Oval 11"/>
            <p:cNvSpPr>
              <a:spLocks/>
            </p:cNvSpPr>
            <p:nvPr/>
          </p:nvSpPr>
          <p:spPr bwMode="auto">
            <a:xfrm>
              <a:off x="546100" y="464820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0" name="Oval 12"/>
            <p:cNvSpPr>
              <a:spLocks/>
            </p:cNvSpPr>
            <p:nvPr/>
          </p:nvSpPr>
          <p:spPr bwMode="auto">
            <a:xfrm>
              <a:off x="876300" y="464820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1" name="Oval 13"/>
            <p:cNvSpPr>
              <a:spLocks/>
            </p:cNvSpPr>
            <p:nvPr/>
          </p:nvSpPr>
          <p:spPr bwMode="auto">
            <a:xfrm>
              <a:off x="1079500" y="464820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6626" name="Line 18"/>
          <p:cNvSpPr>
            <a:spLocks noChangeShapeType="1"/>
          </p:cNvSpPr>
          <p:nvPr/>
        </p:nvSpPr>
        <p:spPr bwMode="auto">
          <a:xfrm>
            <a:off x="7442200" y="5766667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31" name="Freeform 23"/>
          <p:cNvSpPr>
            <a:spLocks/>
          </p:cNvSpPr>
          <p:nvPr/>
        </p:nvSpPr>
        <p:spPr bwMode="auto">
          <a:xfrm>
            <a:off x="7918915" y="5440029"/>
            <a:ext cx="741556" cy="342088"/>
          </a:xfrm>
          <a:custGeom>
            <a:avLst/>
            <a:gdLst/>
            <a:ahLst/>
            <a:cxnLst>
              <a:cxn ang="0">
                <a:pos x="0" y="20745"/>
              </a:cxn>
              <a:cxn ang="0">
                <a:pos x="11829" y="0"/>
              </a:cxn>
              <a:cxn ang="0">
                <a:pos x="21600" y="17537"/>
              </a:cxn>
            </a:cxnLst>
            <a:rect l="0" t="0" r="r" b="b"/>
            <a:pathLst>
              <a:path w="21600" h="20745">
                <a:moveTo>
                  <a:pt x="0" y="20745"/>
                </a:moveTo>
                <a:cubicBezTo>
                  <a:pt x="0" y="20745"/>
                  <a:pt x="1851" y="-855"/>
                  <a:pt x="11829" y="0"/>
                </a:cubicBezTo>
                <a:cubicBezTo>
                  <a:pt x="21592" y="838"/>
                  <a:pt x="21600" y="17537"/>
                  <a:pt x="21600" y="17537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32" name="Freeform 24"/>
          <p:cNvSpPr>
            <a:spLocks/>
          </p:cNvSpPr>
          <p:nvPr/>
        </p:nvSpPr>
        <p:spPr bwMode="auto">
          <a:xfrm>
            <a:off x="7636417" y="5455479"/>
            <a:ext cx="741556" cy="326638"/>
          </a:xfrm>
          <a:custGeom>
            <a:avLst/>
            <a:gdLst/>
            <a:ahLst/>
            <a:cxnLst>
              <a:cxn ang="0">
                <a:pos x="0" y="20365"/>
              </a:cxn>
              <a:cxn ang="0">
                <a:pos x="10569" y="0"/>
              </a:cxn>
              <a:cxn ang="0">
                <a:pos x="21600" y="21450"/>
              </a:cxn>
            </a:cxnLst>
            <a:rect l="0" t="0" r="r" b="b"/>
            <a:pathLst>
              <a:path w="21600" h="21450">
                <a:moveTo>
                  <a:pt x="0" y="20365"/>
                </a:moveTo>
                <a:cubicBezTo>
                  <a:pt x="0" y="20365"/>
                  <a:pt x="3338" y="231"/>
                  <a:pt x="10569" y="0"/>
                </a:cubicBezTo>
                <a:cubicBezTo>
                  <a:pt x="15251" y="-150"/>
                  <a:pt x="21600" y="21450"/>
                  <a:pt x="21600" y="2145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27" name="Oval 19"/>
          <p:cNvSpPr>
            <a:spLocks/>
          </p:cNvSpPr>
          <p:nvPr/>
        </p:nvSpPr>
        <p:spPr bwMode="auto">
          <a:xfrm>
            <a:off x="7565793" y="5713699"/>
            <a:ext cx="141249" cy="14124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28" name="Oval 20"/>
          <p:cNvSpPr>
            <a:spLocks/>
          </p:cNvSpPr>
          <p:nvPr/>
        </p:nvSpPr>
        <p:spPr bwMode="auto">
          <a:xfrm>
            <a:off x="7848290" y="5713699"/>
            <a:ext cx="141249" cy="14124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29" name="Oval 21"/>
          <p:cNvSpPr>
            <a:spLocks/>
          </p:cNvSpPr>
          <p:nvPr/>
        </p:nvSpPr>
        <p:spPr bwMode="auto">
          <a:xfrm>
            <a:off x="8307349" y="5713699"/>
            <a:ext cx="141249" cy="14124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6630" name="Oval 22"/>
          <p:cNvSpPr>
            <a:spLocks/>
          </p:cNvSpPr>
          <p:nvPr/>
        </p:nvSpPr>
        <p:spPr bwMode="auto">
          <a:xfrm>
            <a:off x="8589846" y="5713699"/>
            <a:ext cx="141249" cy="14124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54000" y="3332480"/>
            <a:ext cx="1448042" cy="370840"/>
            <a:chOff x="254000" y="3332480"/>
            <a:chExt cx="1448042" cy="370840"/>
          </a:xfrm>
        </p:grpSpPr>
        <p:sp>
          <p:nvSpPr>
            <p:cNvPr id="836612" name="Line 4"/>
            <p:cNvSpPr>
              <a:spLocks noChangeShapeType="1"/>
            </p:cNvSpPr>
            <p:nvPr/>
          </p:nvSpPr>
          <p:spPr bwMode="auto">
            <a:xfrm>
              <a:off x="254000" y="3615025"/>
              <a:ext cx="14480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2" name="Freeform 14"/>
            <p:cNvSpPr>
              <a:spLocks/>
            </p:cNvSpPr>
            <p:nvPr/>
          </p:nvSpPr>
          <p:spPr bwMode="auto">
            <a:xfrm>
              <a:off x="430590" y="3332480"/>
              <a:ext cx="300204" cy="300204"/>
            </a:xfrm>
            <a:custGeom>
              <a:avLst/>
              <a:gdLst/>
              <a:ahLst/>
              <a:cxnLst>
                <a:cxn ang="0">
                  <a:pos x="0" y="19904"/>
                </a:cxn>
                <a:cxn ang="0">
                  <a:pos x="10165" y="0"/>
                </a:cxn>
                <a:cxn ang="0">
                  <a:pos x="21600" y="21148"/>
                </a:cxn>
              </a:cxnLst>
              <a:rect l="0" t="0" r="r" b="b"/>
              <a:pathLst>
                <a:path w="21600" h="21148">
                  <a:moveTo>
                    <a:pt x="0" y="19904"/>
                  </a:moveTo>
                  <a:cubicBezTo>
                    <a:pt x="0" y="19904"/>
                    <a:pt x="2317" y="-452"/>
                    <a:pt x="10165" y="0"/>
                  </a:cubicBezTo>
                  <a:cubicBezTo>
                    <a:pt x="18013" y="452"/>
                    <a:pt x="21600" y="21148"/>
                    <a:pt x="21600" y="21148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23" name="Freeform 15"/>
            <p:cNvSpPr>
              <a:spLocks/>
            </p:cNvSpPr>
            <p:nvPr/>
          </p:nvSpPr>
          <p:spPr bwMode="auto">
            <a:xfrm>
              <a:off x="1189930" y="3332480"/>
              <a:ext cx="300204" cy="300204"/>
            </a:xfrm>
            <a:custGeom>
              <a:avLst/>
              <a:gdLst/>
              <a:ahLst/>
              <a:cxnLst>
                <a:cxn ang="0">
                  <a:pos x="0" y="19904"/>
                </a:cxn>
                <a:cxn ang="0">
                  <a:pos x="10165" y="0"/>
                </a:cxn>
                <a:cxn ang="0">
                  <a:pos x="21600" y="21148"/>
                </a:cxn>
              </a:cxnLst>
              <a:rect l="0" t="0" r="r" b="b"/>
              <a:pathLst>
                <a:path w="21600" h="21148">
                  <a:moveTo>
                    <a:pt x="0" y="19904"/>
                  </a:moveTo>
                  <a:cubicBezTo>
                    <a:pt x="0" y="19904"/>
                    <a:pt x="2317" y="-452"/>
                    <a:pt x="10165" y="0"/>
                  </a:cubicBezTo>
                  <a:cubicBezTo>
                    <a:pt x="18013" y="452"/>
                    <a:pt x="21600" y="21148"/>
                    <a:pt x="21600" y="21148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3" name="Oval 5"/>
            <p:cNvSpPr>
              <a:spLocks/>
            </p:cNvSpPr>
            <p:nvPr/>
          </p:nvSpPr>
          <p:spPr bwMode="auto">
            <a:xfrm>
              <a:off x="377613" y="3562048"/>
              <a:ext cx="141272" cy="14127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4" name="Oval 6"/>
            <p:cNvSpPr>
              <a:spLocks/>
            </p:cNvSpPr>
            <p:nvPr/>
          </p:nvSpPr>
          <p:spPr bwMode="auto">
            <a:xfrm>
              <a:off x="660158" y="3562048"/>
              <a:ext cx="141272" cy="14127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5" name="Oval 7"/>
            <p:cNvSpPr>
              <a:spLocks/>
            </p:cNvSpPr>
            <p:nvPr/>
          </p:nvSpPr>
          <p:spPr bwMode="auto">
            <a:xfrm>
              <a:off x="1119293" y="3562048"/>
              <a:ext cx="141272" cy="14127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16" name="Oval 8"/>
            <p:cNvSpPr>
              <a:spLocks/>
            </p:cNvSpPr>
            <p:nvPr/>
          </p:nvSpPr>
          <p:spPr bwMode="auto">
            <a:xfrm>
              <a:off x="1401838" y="3562048"/>
              <a:ext cx="141272" cy="14127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4480" y="3637280"/>
            <a:ext cx="32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i</a:t>
            </a:r>
            <a:endParaRPr lang="en-US" i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800" y="3637280"/>
            <a:ext cx="41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i</a:t>
            </a:r>
            <a:r>
              <a:rPr lang="en-US" i="1" dirty="0">
                <a:solidFill>
                  <a:srgbClr val="000090"/>
                </a:solidFill>
                <a:latin typeface="Times"/>
                <a:cs typeface="Times"/>
              </a:rPr>
              <a:t>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6000" y="363728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j</a:t>
            </a:r>
            <a:endParaRPr lang="en-US" i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0320" y="3637280"/>
            <a:ext cx="43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j</a:t>
            </a:r>
            <a:r>
              <a:rPr lang="en-US" i="1" dirty="0">
                <a:solidFill>
                  <a:srgbClr val="000090"/>
                </a:solidFill>
                <a:latin typeface="Times"/>
                <a:cs typeface="Times"/>
              </a:rPr>
              <a:t>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480" y="4856480"/>
            <a:ext cx="32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i</a:t>
            </a:r>
            <a:endParaRPr lang="en-US" i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0320" y="4866640"/>
            <a:ext cx="41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i</a:t>
            </a:r>
            <a:r>
              <a:rPr lang="en-US" i="1" dirty="0">
                <a:solidFill>
                  <a:srgbClr val="000090"/>
                </a:solidFill>
                <a:latin typeface="Times"/>
                <a:cs typeface="Times"/>
              </a:rPr>
              <a:t>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00" y="4856480"/>
            <a:ext cx="43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j</a:t>
            </a:r>
            <a:r>
              <a:rPr lang="en-US" i="1" dirty="0">
                <a:solidFill>
                  <a:srgbClr val="000090"/>
                </a:solidFill>
                <a:latin typeface="Times"/>
                <a:cs typeface="Times"/>
              </a:rPr>
              <a:t>’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485648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  <a:latin typeface="Times"/>
                <a:cs typeface="Times"/>
              </a:rPr>
              <a:t>j</a:t>
            </a:r>
            <a:endParaRPr lang="en-US" i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CD221-6CBA-8843-8B90-57D8C008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9" r="73618" b="34245"/>
          <a:stretch/>
        </p:blipFill>
        <p:spPr>
          <a:xfrm>
            <a:off x="6036606" y="1540700"/>
            <a:ext cx="2792429" cy="4262343"/>
          </a:xfrm>
          <a:prstGeom prst="rect">
            <a:avLst/>
          </a:prstGeom>
        </p:spPr>
      </p:pic>
      <p:sp>
        <p:nvSpPr>
          <p:cNvPr id="837637" name="Rectangle 5"/>
          <p:cNvSpPr>
            <a:spLocks/>
          </p:cNvSpPr>
          <p:nvPr/>
        </p:nvSpPr>
        <p:spPr bwMode="auto">
          <a:xfrm>
            <a:off x="5496391" y="6206328"/>
            <a:ext cx="3332644" cy="16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100" u="sng" dirty="0">
                <a:hlinkClick r:id="rId4" tooltip="Nucleic acids research."/>
              </a:rPr>
              <a:t>Nucleic Acids Res.</a:t>
            </a:r>
            <a:r>
              <a:rPr lang="en-US" sz="1100" dirty="0"/>
              <a:t> 2017 Dec 15;45(22):12638-12647</a:t>
            </a:r>
            <a:endParaRPr lang="en-US" sz="800" dirty="0">
              <a:latin typeface="Helvetica" pitchFamily="-110" charset="0"/>
              <a:ea typeface="Helvetica" pitchFamily="-110" charset="0"/>
              <a:cs typeface="Helvetica" pitchFamily="-110" charset="0"/>
              <a:sym typeface="Helvetica" pitchFamily="-110" charset="0"/>
            </a:endParaRPr>
          </a:p>
        </p:txBody>
      </p:sp>
      <p:sp>
        <p:nvSpPr>
          <p:cNvPr id="837638" name="Line 6"/>
          <p:cNvSpPr>
            <a:spLocks noChangeShapeType="1"/>
          </p:cNvSpPr>
          <p:nvPr/>
        </p:nvSpPr>
        <p:spPr bwMode="auto">
          <a:xfrm rot="10800000" flipV="1">
            <a:off x="8079286" y="4484318"/>
            <a:ext cx="112213" cy="12846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7639" name="Rectangle 7"/>
          <p:cNvSpPr>
            <a:spLocks/>
          </p:cNvSpPr>
          <p:nvPr/>
        </p:nvSpPr>
        <p:spPr bwMode="auto">
          <a:xfrm>
            <a:off x="6662816" y="5844399"/>
            <a:ext cx="2388474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200" dirty="0">
                <a:solidFill>
                  <a:schemeClr val="tx1"/>
                </a:solidFill>
                <a:ea typeface="Gill Sans" pitchFamily="-110" charset="0"/>
                <a:cs typeface="Gill Sans" pitchFamily="-110" charset="0"/>
              </a:rPr>
              <a:t>Pseudoknot between Stem 1 and 2</a:t>
            </a:r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27000"/>
            <a:ext cx="7772400" cy="1143000"/>
          </a:xfrm>
          <a:ln/>
        </p:spPr>
        <p:txBody>
          <a:bodyPr rIns="38100"/>
          <a:lstStyle/>
          <a:p>
            <a:r>
              <a:rPr lang="en-US" sz="4000" dirty="0" err="1"/>
              <a:t>Pseudoknots</a:t>
            </a:r>
            <a:endParaRPr lang="en-US" sz="4000" dirty="0"/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96" y="2409824"/>
            <a:ext cx="5829300" cy="4448176"/>
          </a:xfrm>
          <a:ln/>
        </p:spPr>
        <p:txBody>
          <a:bodyPr rIns="38100" anchor="ctr"/>
          <a:lstStyle/>
          <a:p>
            <a:pPr marL="635000" indent="-406400"/>
            <a:r>
              <a:rPr lang="en-US" sz="2400" dirty="0"/>
              <a:t>These crossings are called </a:t>
            </a:r>
            <a:r>
              <a:rPr lang="en-US" sz="2400" i="1" dirty="0"/>
              <a:t>pseudoknots</a:t>
            </a:r>
            <a:endParaRPr lang="en-US" sz="2400" dirty="0"/>
          </a:p>
          <a:p>
            <a:pPr marL="635000" indent="-406400"/>
            <a:r>
              <a:rPr lang="en-US" sz="2400" dirty="0"/>
              <a:t>Dynamic programming breaks down if pseudoknots are allowed</a:t>
            </a:r>
          </a:p>
          <a:p>
            <a:pPr marL="635000" indent="-406400"/>
            <a:r>
              <a:rPr lang="en-US" sz="2400" dirty="0"/>
              <a:t>Fortunately, they are not very frequent</a:t>
            </a:r>
          </a:p>
          <a:p>
            <a:pPr marL="635000" indent="-406400"/>
            <a:endParaRPr lang="en-US" sz="2400" dirty="0"/>
          </a:p>
          <a:p>
            <a:pPr marL="635000" indent="-406400"/>
            <a:endParaRPr lang="en-US" sz="2400" dirty="0"/>
          </a:p>
          <a:p>
            <a:pPr marL="635000" indent="-406400"/>
            <a:r>
              <a:rPr lang="en-US" sz="2400" dirty="0"/>
              <a:t>Modern software does support them</a:t>
            </a:r>
          </a:p>
          <a:p>
            <a:pPr marL="1035050" lvl="1" indent="-406400"/>
            <a:r>
              <a:rPr lang="en-US" sz="2000" dirty="0">
                <a:hlinkClick r:id="rId5"/>
              </a:rPr>
              <a:t>Akiyama et al. 2018</a:t>
            </a:r>
            <a:endParaRPr lang="en-US" sz="2000" dirty="0"/>
          </a:p>
          <a:p>
            <a:pPr marL="635000" indent="-406400"/>
            <a:endParaRPr lang="en-US" sz="2400" dirty="0"/>
          </a:p>
          <a:p>
            <a:pPr marL="635000" indent="-406400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77" y="208458"/>
            <a:ext cx="8610600" cy="1143000"/>
          </a:xfrm>
        </p:spPr>
        <p:txBody>
          <a:bodyPr/>
          <a:lstStyle/>
          <a:p>
            <a:r>
              <a:rPr lang="en-US" sz="4000" dirty="0"/>
              <a:t>Simplest RNA Secondary Structure Task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265" y="1768475"/>
            <a:ext cx="80740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</a:t>
            </a:r>
          </a:p>
          <a:p>
            <a:pPr lvl="1"/>
            <a:r>
              <a:rPr lang="en-US" sz="2400" dirty="0"/>
              <a:t>An RNA sequence</a:t>
            </a:r>
          </a:p>
          <a:p>
            <a:pPr lvl="1"/>
            <a:r>
              <a:rPr lang="en-US" sz="2400" dirty="0"/>
              <a:t>The constraint that </a:t>
            </a:r>
            <a:r>
              <a:rPr lang="en-US" sz="2400" dirty="0" err="1"/>
              <a:t>pseudoknots</a:t>
            </a:r>
            <a:r>
              <a:rPr lang="en-US" sz="2400" dirty="0"/>
              <a:t> are not allowed</a:t>
            </a:r>
          </a:p>
          <a:p>
            <a:pPr marL="0" indent="0">
              <a:buNone/>
            </a:pPr>
            <a:r>
              <a:rPr lang="en-US" sz="2400" dirty="0"/>
              <a:t>Do:</a:t>
            </a:r>
          </a:p>
          <a:p>
            <a:pPr lvl="1"/>
            <a:r>
              <a:rPr lang="en-US" sz="2400" dirty="0"/>
              <a:t>Find a secondary structure for the RNA that maximizes the number of base pairing positions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1040"/>
            <a:ext cx="8610600" cy="1143000"/>
          </a:xfrm>
        </p:spPr>
        <p:txBody>
          <a:bodyPr/>
          <a:lstStyle/>
          <a:p>
            <a:r>
              <a:rPr lang="en-US" sz="4000" dirty="0"/>
              <a:t>Predicting RNA Secondary Structure: the </a:t>
            </a:r>
            <a:r>
              <a:rPr lang="en-US" sz="4000" dirty="0" err="1"/>
              <a:t>Nussinov</a:t>
            </a:r>
            <a:r>
              <a:rPr lang="en-US" sz="4000" dirty="0"/>
              <a:t> Algorithm</a:t>
            </a:r>
            <a:br>
              <a:rPr lang="en-US" sz="4000" dirty="0"/>
            </a:br>
            <a:r>
              <a:rPr lang="en-US" sz="2000" dirty="0"/>
              <a:t>[</a:t>
            </a:r>
            <a:r>
              <a:rPr lang="en-US" sz="2000" dirty="0" err="1"/>
              <a:t>Nussinov</a:t>
            </a:r>
            <a:r>
              <a:rPr lang="en-US" sz="2000" dirty="0"/>
              <a:t> et al., </a:t>
            </a:r>
            <a:r>
              <a:rPr lang="en-US" sz="2000" i="1" dirty="0"/>
              <a:t>SIAM Journal of Applied Mathematics</a:t>
            </a:r>
            <a:r>
              <a:rPr lang="en-US" sz="2000" dirty="0"/>
              <a:t> 1978]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265" y="2167311"/>
            <a:ext cx="80740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idea:</a:t>
            </a:r>
          </a:p>
          <a:p>
            <a:pPr lvl="1"/>
            <a:r>
              <a:rPr lang="en-US" sz="2400" dirty="0"/>
              <a:t>Do this using dynamic programming</a:t>
            </a:r>
          </a:p>
          <a:p>
            <a:pPr lvl="2"/>
            <a:r>
              <a:rPr lang="en-US" dirty="0"/>
              <a:t>start with small subsequences</a:t>
            </a:r>
          </a:p>
          <a:p>
            <a:pPr lvl="2"/>
            <a:r>
              <a:rPr lang="en-US" dirty="0"/>
              <a:t>progressively work to larger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640D-63B3-B64B-A9CE-356C7EC3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100"/>
            <a:ext cx="9144000" cy="1143000"/>
          </a:xfrm>
        </p:spPr>
        <p:txBody>
          <a:bodyPr/>
          <a:lstStyle/>
          <a:p>
            <a:r>
              <a:rPr lang="en-US" dirty="0"/>
              <a:t>Idea of Dynamic </a:t>
            </a:r>
            <a:br>
              <a:rPr lang="en-US" dirty="0"/>
            </a:br>
            <a:r>
              <a:rPr lang="en-US" dirty="0"/>
              <a:t>Programming (DP)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FDBC-061D-4641-81E0-39C810D0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45" y="1752600"/>
            <a:ext cx="8431582" cy="4114800"/>
          </a:xfrm>
        </p:spPr>
        <p:txBody>
          <a:bodyPr/>
          <a:lstStyle/>
          <a:p>
            <a:r>
              <a:rPr lang="en-US" dirty="0"/>
              <a:t>Given a problem, take advantage of the solutions for sub-problems and combine them to obtain the optimal solution</a:t>
            </a:r>
          </a:p>
          <a:p>
            <a:pPr marL="857250" lvl="1" indent="-457200"/>
            <a:r>
              <a:rPr lang="en-US" dirty="0"/>
              <a:t>Recall sequence alignment: optimal aligning two sequences can be reduced to find optimal alignments of their all possible prefixes</a:t>
            </a:r>
          </a:p>
          <a:p>
            <a:pPr marL="857250" lvl="1" indent="-457200"/>
            <a:r>
              <a:rPr lang="en-US" dirty="0"/>
              <a:t>Computational efficiency: reuse the alignment scores already calculated</a:t>
            </a:r>
          </a:p>
          <a:p>
            <a:r>
              <a:rPr lang="en-US" dirty="0"/>
              <a:t>Model the problem via a recursive formula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3CF0B-0654-9746-A85C-2D092D9F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sz="4000" dirty="0"/>
              <a:t>DP in the </a:t>
            </a:r>
            <a:r>
              <a:rPr lang="en-US" sz="4000" dirty="0" err="1"/>
              <a:t>Nussinov</a:t>
            </a:r>
            <a:r>
              <a:rPr lang="en-US" sz="4000" dirty="0"/>
              <a:t>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46281"/>
              </p:ext>
            </p:extLst>
          </p:nvPr>
        </p:nvGraphicFramePr>
        <p:xfrm>
          <a:off x="2073613" y="1721167"/>
          <a:ext cx="45720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98769" y="1166393"/>
            <a:ext cx="31952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j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64394" y="2165100"/>
            <a:ext cx="31952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13" idx="3"/>
          </p:cNvCxnSpPr>
          <p:nvPr/>
        </p:nvCxnSpPr>
        <p:spPr bwMode="auto">
          <a:xfrm flipV="1">
            <a:off x="2918298" y="1397225"/>
            <a:ext cx="1527242" cy="1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4" idx="2"/>
          </p:cNvCxnSpPr>
          <p:nvPr/>
        </p:nvCxnSpPr>
        <p:spPr bwMode="auto">
          <a:xfrm flipH="1">
            <a:off x="1724158" y="2626765"/>
            <a:ext cx="1" cy="1380402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965246" y="6561667"/>
            <a:ext cx="328970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Figure 10.8 from textbook</a:t>
            </a:r>
          </a:p>
        </p:txBody>
      </p:sp>
      <p:sp>
        <p:nvSpPr>
          <p:cNvPr id="21" name="Text Box 149"/>
          <p:cNvSpPr txBox="1">
            <a:spLocks noChangeArrowheads="1"/>
          </p:cNvSpPr>
          <p:nvPr/>
        </p:nvSpPr>
        <p:spPr bwMode="auto">
          <a:xfrm>
            <a:off x="6995067" y="3503929"/>
            <a:ext cx="217487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max # of</a:t>
            </a:r>
          </a:p>
          <a:p>
            <a:r>
              <a:rPr lang="en-US" dirty="0"/>
              <a:t>paired bases in</a:t>
            </a:r>
          </a:p>
          <a:p>
            <a:r>
              <a:rPr lang="en-US" dirty="0"/>
              <a:t>subsequence [</a:t>
            </a:r>
            <a:r>
              <a:rPr lang="en-US" i="1" dirty="0" err="1">
                <a:latin typeface="Times" pitchFamily="-110" charset="0"/>
              </a:rPr>
              <a:t>i</a:t>
            </a:r>
            <a:r>
              <a:rPr lang="en-US" dirty="0">
                <a:latin typeface="Times" pitchFamily="-110" charset="0"/>
              </a:rPr>
              <a:t>, </a:t>
            </a:r>
            <a:r>
              <a:rPr lang="en-US" i="1" dirty="0">
                <a:latin typeface="Times" pitchFamily="-110" charset="0"/>
              </a:rPr>
              <a:t>j</a:t>
            </a:r>
            <a:r>
              <a:rPr lang="en-US" dirty="0"/>
              <a:t>]</a:t>
            </a:r>
          </a:p>
        </p:txBody>
      </p:sp>
      <p:sp>
        <p:nvSpPr>
          <p:cNvPr id="22" name="Freeform 152"/>
          <p:cNvSpPr>
            <a:spLocks/>
          </p:cNvSpPr>
          <p:nvPr/>
        </p:nvSpPr>
        <p:spPr bwMode="auto">
          <a:xfrm flipH="1">
            <a:off x="5928269" y="3346249"/>
            <a:ext cx="1066798" cy="466993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88" y="240"/>
              </a:cxn>
              <a:cxn ang="0">
                <a:pos x="720" y="0"/>
              </a:cxn>
            </a:cxnLst>
            <a:rect l="0" t="0" r="r" b="b"/>
            <a:pathLst>
              <a:path w="720" h="280">
                <a:moveTo>
                  <a:pt x="0" y="240"/>
                </a:moveTo>
                <a:cubicBezTo>
                  <a:pt x="84" y="260"/>
                  <a:pt x="168" y="280"/>
                  <a:pt x="288" y="240"/>
                </a:cubicBezTo>
                <a:cubicBezTo>
                  <a:pt x="408" y="200"/>
                  <a:pt x="564" y="100"/>
                  <a:pt x="72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sz="4000"/>
              <a:t>DP in the Nussinov Algorithm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400" dirty="0"/>
              <a:t>Let</a:t>
            </a:r>
          </a:p>
          <a:p>
            <a:endParaRPr lang="en-US" sz="2400" dirty="0"/>
          </a:p>
          <a:p>
            <a:r>
              <a:rPr lang="en-US" sz="2400" dirty="0"/>
              <a:t>Initialization: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Recursion</a:t>
            </a:r>
          </a:p>
        </p:txBody>
      </p:sp>
      <p:graphicFrame>
        <p:nvGraphicFramePr>
          <p:cNvPr id="772242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14384"/>
              </p:ext>
            </p:extLst>
          </p:nvPr>
        </p:nvGraphicFramePr>
        <p:xfrm>
          <a:off x="1789113" y="1262063"/>
          <a:ext cx="57150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54" name="Equation" r:id="rId4" imgW="2882880" imgH="482400" progId="Equation.DSMT4">
                  <p:embed/>
                </p:oleObj>
              </mc:Choice>
              <mc:Fallback>
                <p:oleObj name="Equation" r:id="rId4" imgW="2882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1262063"/>
                        <a:ext cx="57150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243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03575"/>
              </p:ext>
            </p:extLst>
          </p:nvPr>
        </p:nvGraphicFramePr>
        <p:xfrm>
          <a:off x="2835275" y="4298138"/>
          <a:ext cx="4656138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55" name="Equation" r:id="rId6" imgW="2349360" imgH="1117440" progId="Equation.3">
                  <p:embed/>
                </p:oleObj>
              </mc:Choice>
              <mc:Fallback>
                <p:oleObj name="Equation" r:id="rId6" imgW="23493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4298138"/>
                        <a:ext cx="4656138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244" name="Object 148"/>
          <p:cNvGraphicFramePr>
            <a:graphicFrameLocks noChangeAspect="1"/>
          </p:cNvGraphicFramePr>
          <p:nvPr/>
        </p:nvGraphicFramePr>
        <p:xfrm>
          <a:off x="2860675" y="2895600"/>
          <a:ext cx="35004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56" name="Equation" r:id="rId8" imgW="1765080" imgH="431640" progId="Equation.3">
                  <p:embed/>
                </p:oleObj>
              </mc:Choice>
              <mc:Fallback>
                <p:oleObj name="Equation" r:id="rId8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2895600"/>
                        <a:ext cx="350043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245" name="Text Box 149"/>
          <p:cNvSpPr txBox="1">
            <a:spLocks noChangeArrowheads="1"/>
          </p:cNvSpPr>
          <p:nvPr/>
        </p:nvSpPr>
        <p:spPr bwMode="auto">
          <a:xfrm>
            <a:off x="609600" y="5791200"/>
            <a:ext cx="217487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max # of</a:t>
            </a:r>
          </a:p>
          <a:p>
            <a:r>
              <a:rPr lang="en-US" dirty="0"/>
              <a:t>paired bases in</a:t>
            </a:r>
          </a:p>
          <a:p>
            <a:r>
              <a:rPr lang="en-US" dirty="0"/>
              <a:t>subsequence [</a:t>
            </a:r>
            <a:r>
              <a:rPr lang="en-US" i="1" dirty="0" err="1">
                <a:latin typeface="Times" pitchFamily="-110" charset="0"/>
              </a:rPr>
              <a:t>i</a:t>
            </a:r>
            <a:r>
              <a:rPr lang="en-US" dirty="0">
                <a:latin typeface="Times" pitchFamily="-110" charset="0"/>
              </a:rPr>
              <a:t>, </a:t>
            </a:r>
            <a:r>
              <a:rPr lang="en-US" i="1" dirty="0">
                <a:latin typeface="Times" pitchFamily="-110" charset="0"/>
              </a:rPr>
              <a:t>j</a:t>
            </a:r>
            <a:r>
              <a:rPr lang="en-US" dirty="0"/>
              <a:t>]</a:t>
            </a:r>
          </a:p>
        </p:txBody>
      </p:sp>
      <p:sp>
        <p:nvSpPr>
          <p:cNvPr id="772248" name="Freeform 152"/>
          <p:cNvSpPr>
            <a:spLocks/>
          </p:cNvSpPr>
          <p:nvPr/>
        </p:nvSpPr>
        <p:spPr bwMode="auto">
          <a:xfrm>
            <a:off x="1752600" y="5638800"/>
            <a:ext cx="1143000" cy="4445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88" y="240"/>
              </a:cxn>
              <a:cxn ang="0">
                <a:pos x="720" y="0"/>
              </a:cxn>
            </a:cxnLst>
            <a:rect l="0" t="0" r="r" b="b"/>
            <a:pathLst>
              <a:path w="720" h="280">
                <a:moveTo>
                  <a:pt x="0" y="240"/>
                </a:moveTo>
                <a:cubicBezTo>
                  <a:pt x="84" y="260"/>
                  <a:pt x="168" y="280"/>
                  <a:pt x="288" y="240"/>
                </a:cubicBezTo>
                <a:cubicBezTo>
                  <a:pt x="408" y="200"/>
                  <a:pt x="564" y="100"/>
                  <a:pt x="72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54" name="Rectangle 10"/>
          <p:cNvSpPr>
            <a:spLocks noChangeArrowheads="1"/>
          </p:cNvSpPr>
          <p:nvPr/>
        </p:nvSpPr>
        <p:spPr bwMode="auto">
          <a:xfrm>
            <a:off x="2057400" y="4191000"/>
            <a:ext cx="2362200" cy="381000"/>
          </a:xfrm>
          <a:prstGeom prst="rect">
            <a:avLst/>
          </a:prstGeom>
          <a:solidFill>
            <a:srgbClr val="FFFF0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325"/>
            <a:ext cx="8610600" cy="1143000"/>
          </a:xfrm>
        </p:spPr>
        <p:txBody>
          <a:bodyPr/>
          <a:lstStyle/>
          <a:p>
            <a:r>
              <a:rPr lang="en-US" sz="4000"/>
              <a:t>Nussinov Algorithm Traceback</a:t>
            </a:r>
          </a:p>
        </p:txBody>
      </p:sp>
      <p:graphicFrame>
        <p:nvGraphicFramePr>
          <p:cNvPr id="77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99790"/>
              </p:ext>
            </p:extLst>
          </p:nvPr>
        </p:nvGraphicFramePr>
        <p:xfrm>
          <a:off x="1216025" y="1139825"/>
          <a:ext cx="6556375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9" name="Equation" r:id="rId4" imgW="3441600" imgH="2920680" progId="Equation.3">
                  <p:embed/>
                </p:oleObj>
              </mc:Choice>
              <mc:Fallback>
                <p:oleObj name="Equation" r:id="rId4" imgW="3441600" imgH="2920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139825"/>
                        <a:ext cx="6556375" cy="556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4000" dirty="0"/>
              <a:t>Predicting RNA Secondary Structure by Energy Minimization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It’s naïve to predict folding just by maximizing the number of base pairs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we can generalize the key recurrence relation so that we’re </a:t>
            </a:r>
            <a:r>
              <a:rPr lang="en-US" sz="2400" u="sng" dirty="0"/>
              <a:t>minimizing</a:t>
            </a:r>
            <a:r>
              <a:rPr lang="en-US" sz="2400" dirty="0"/>
              <a:t> free energy instead</a:t>
            </a:r>
          </a:p>
        </p:txBody>
      </p:sp>
      <p:graphicFrame>
        <p:nvGraphicFramePr>
          <p:cNvPr id="773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69030"/>
              </p:ext>
            </p:extLst>
          </p:nvPr>
        </p:nvGraphicFramePr>
        <p:xfrm>
          <a:off x="1066800" y="3403600"/>
          <a:ext cx="5715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04" name="Equation" r:id="rId4" imgW="2374560" imgH="990360" progId="Equation.3">
                  <p:embed/>
                </p:oleObj>
              </mc:Choice>
              <mc:Fallback>
                <p:oleObj name="Equation" r:id="rId4" imgW="2374560" imgH="990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03600"/>
                        <a:ext cx="5715000" cy="238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3125" name="Text Box 5"/>
          <p:cNvSpPr txBox="1">
            <a:spLocks noChangeArrowheads="1"/>
          </p:cNvSpPr>
          <p:nvPr/>
        </p:nvSpPr>
        <p:spPr bwMode="auto">
          <a:xfrm>
            <a:off x="6019800" y="5324475"/>
            <a:ext cx="1992313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that </a:t>
            </a:r>
            <a:r>
              <a:rPr lang="en-US" i="1">
                <a:latin typeface="Times" pitchFamily="-110" charset="0"/>
              </a:rPr>
              <a:t>i</a:t>
            </a:r>
            <a:r>
              <a:rPr lang="en-US"/>
              <a:t> and </a:t>
            </a:r>
            <a:r>
              <a:rPr lang="en-US" i="1">
                <a:latin typeface="Times" pitchFamily="-110" charset="0"/>
              </a:rPr>
              <a:t>j</a:t>
            </a:r>
          </a:p>
          <a:p>
            <a:r>
              <a:rPr lang="en-US"/>
              <a:t>are base paired</a:t>
            </a:r>
          </a:p>
        </p:txBody>
      </p:sp>
      <p:sp>
        <p:nvSpPr>
          <p:cNvPr id="773126" name="Line 6"/>
          <p:cNvSpPr>
            <a:spLocks noChangeShapeType="1"/>
          </p:cNvSpPr>
          <p:nvPr/>
        </p:nvSpPr>
        <p:spPr bwMode="auto">
          <a:xfrm flipH="1">
            <a:off x="4267200" y="5537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4000" dirty="0"/>
              <a:t>Predicting RNA Secondary Structure by Energy Minimization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sophisticated program, such as </a:t>
            </a:r>
            <a:r>
              <a:rPr lang="en-US" sz="2400" dirty="0" err="1"/>
              <a:t>Mfold</a:t>
            </a:r>
            <a:r>
              <a:rPr lang="en-US" sz="2400" dirty="0"/>
              <a:t> [</a:t>
            </a:r>
            <a:r>
              <a:rPr lang="en-US" sz="2400" dirty="0" err="1"/>
              <a:t>Zuker</a:t>
            </a:r>
            <a:r>
              <a:rPr lang="en-US" sz="2400" dirty="0"/>
              <a:t> et al.], can take into account free energy of  the “local environment” of [</a:t>
            </a:r>
            <a:r>
              <a:rPr lang="en-US" sz="2400" i="1" dirty="0" err="1">
                <a:latin typeface="Times" pitchFamily="-110" charset="0"/>
              </a:rPr>
              <a:t>i</a:t>
            </a:r>
            <a:r>
              <a:rPr lang="en-US" sz="2400" i="1" dirty="0">
                <a:latin typeface="Times" pitchFamily="-110" charset="0"/>
              </a:rPr>
              <a:t>, j</a:t>
            </a:r>
            <a:r>
              <a:rPr lang="en-US" sz="2400" dirty="0"/>
              <a:t>]</a:t>
            </a:r>
          </a:p>
        </p:txBody>
      </p:sp>
      <p:graphicFrame>
        <p:nvGraphicFramePr>
          <p:cNvPr id="77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7533"/>
              </p:ext>
            </p:extLst>
          </p:nvPr>
        </p:nvGraphicFramePr>
        <p:xfrm>
          <a:off x="203200" y="3110892"/>
          <a:ext cx="8516938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79" name="Equation" r:id="rId4" imgW="4178160" imgH="1625400" progId="Equation.3">
                  <p:embed/>
                </p:oleObj>
              </mc:Choice>
              <mc:Fallback>
                <p:oleObj name="Equation" r:id="rId4" imgW="4178160" imgH="1625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110892"/>
                        <a:ext cx="8516938" cy="331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RNA secondary structure</a:t>
            </a:r>
          </a:p>
          <a:p>
            <a:r>
              <a:rPr lang="en-US" sz="2400" dirty="0"/>
              <a:t>Secondary structure features: stems, loops, bulges</a:t>
            </a:r>
          </a:p>
          <a:p>
            <a:r>
              <a:rPr lang="en-US" sz="2400" dirty="0" err="1"/>
              <a:t>Pseudoknots</a:t>
            </a:r>
            <a:endParaRPr lang="en-US" sz="2400" dirty="0"/>
          </a:p>
          <a:p>
            <a:r>
              <a:rPr lang="en-US" sz="2400" dirty="0" err="1"/>
              <a:t>Nussinov</a:t>
            </a:r>
            <a:r>
              <a:rPr lang="en-US" sz="2400" dirty="0"/>
              <a:t> algorithm</a:t>
            </a:r>
          </a:p>
          <a:p>
            <a:r>
              <a:rPr lang="en-US" sz="2400" dirty="0"/>
              <a:t>Adapting </a:t>
            </a:r>
            <a:r>
              <a:rPr lang="en-US" sz="2400" dirty="0" err="1"/>
              <a:t>Nussinov</a:t>
            </a:r>
            <a:r>
              <a:rPr lang="en-US" sz="2400" dirty="0"/>
              <a:t> to take free energy into account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1066800" y="1727200"/>
            <a:ext cx="1346200" cy="1646238"/>
            <a:chOff x="1066800" y="1727200"/>
            <a:chExt cx="1346200" cy="1646238"/>
          </a:xfrm>
        </p:grpSpPr>
        <p:sp>
          <p:nvSpPr>
            <p:cNvPr id="782343" name="Text Box 7"/>
            <p:cNvSpPr txBox="1">
              <a:spLocks noChangeArrowheads="1"/>
            </p:cNvSpPr>
            <p:nvPr/>
          </p:nvSpPr>
          <p:spPr bwMode="auto">
            <a:xfrm>
              <a:off x="1235075" y="2032000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344" name="Text Box 8"/>
            <p:cNvSpPr txBox="1">
              <a:spLocks noChangeArrowheads="1"/>
            </p:cNvSpPr>
            <p:nvPr/>
          </p:nvSpPr>
          <p:spPr bwMode="auto">
            <a:xfrm>
              <a:off x="1997075" y="2032000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345" name="Text Box 9"/>
            <p:cNvSpPr txBox="1">
              <a:spLocks noChangeArrowheads="1"/>
            </p:cNvSpPr>
            <p:nvPr/>
          </p:nvSpPr>
          <p:spPr bwMode="auto">
            <a:xfrm>
              <a:off x="1311275" y="2489200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782346" name="Text Box 10"/>
            <p:cNvSpPr txBox="1">
              <a:spLocks noChangeArrowheads="1"/>
            </p:cNvSpPr>
            <p:nvPr/>
          </p:nvSpPr>
          <p:spPr bwMode="auto">
            <a:xfrm>
              <a:off x="1830388" y="2489200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782347" name="Text Box 11"/>
            <p:cNvSpPr txBox="1">
              <a:spLocks noChangeArrowheads="1"/>
            </p:cNvSpPr>
            <p:nvPr/>
          </p:nvSpPr>
          <p:spPr bwMode="auto">
            <a:xfrm>
              <a:off x="1616075" y="1727200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348" name="Text Box 12"/>
            <p:cNvSpPr txBox="1">
              <a:spLocks noChangeArrowheads="1"/>
            </p:cNvSpPr>
            <p:nvPr/>
          </p:nvSpPr>
          <p:spPr bwMode="auto">
            <a:xfrm>
              <a:off x="1311275" y="2976563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782349" name="Text Box 13"/>
            <p:cNvSpPr txBox="1">
              <a:spLocks noChangeArrowheads="1"/>
            </p:cNvSpPr>
            <p:nvPr/>
          </p:nvSpPr>
          <p:spPr bwMode="auto">
            <a:xfrm>
              <a:off x="1830388" y="2976563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353" name="Line 17"/>
            <p:cNvSpPr>
              <a:spLocks noChangeShapeType="1"/>
            </p:cNvSpPr>
            <p:nvPr/>
          </p:nvSpPr>
          <p:spPr bwMode="auto">
            <a:xfrm flipV="1">
              <a:off x="1997075" y="289401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55" name="Line 19"/>
            <p:cNvSpPr>
              <a:spLocks noChangeShapeType="1"/>
            </p:cNvSpPr>
            <p:nvPr/>
          </p:nvSpPr>
          <p:spPr bwMode="auto">
            <a:xfrm flipV="1">
              <a:off x="1463675" y="289401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56" name="Line 20"/>
            <p:cNvSpPr>
              <a:spLocks noChangeShapeType="1"/>
            </p:cNvSpPr>
            <p:nvPr/>
          </p:nvSpPr>
          <p:spPr bwMode="auto">
            <a:xfrm rot="20794819" flipV="1">
              <a:off x="1462088" y="2413000"/>
              <a:ext cx="1587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57" name="Line 21"/>
            <p:cNvSpPr>
              <a:spLocks noChangeShapeType="1"/>
            </p:cNvSpPr>
            <p:nvPr/>
          </p:nvSpPr>
          <p:spPr bwMode="auto">
            <a:xfrm rot="805181" flipH="1" flipV="1">
              <a:off x="2071688" y="2413000"/>
              <a:ext cx="1587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58" name="Line 22"/>
            <p:cNvSpPr>
              <a:spLocks noChangeShapeType="1"/>
            </p:cNvSpPr>
            <p:nvPr/>
          </p:nvSpPr>
          <p:spPr bwMode="auto">
            <a:xfrm rot="2712439" flipV="1">
              <a:off x="1565275" y="1917700"/>
              <a:ext cx="0" cy="2286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59" name="Line 23"/>
            <p:cNvSpPr>
              <a:spLocks noChangeShapeType="1"/>
            </p:cNvSpPr>
            <p:nvPr/>
          </p:nvSpPr>
          <p:spPr bwMode="auto">
            <a:xfrm rot="18887561" flipH="1" flipV="1">
              <a:off x="2046288" y="1917700"/>
              <a:ext cx="0" cy="2286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60" name="Line 24"/>
            <p:cNvSpPr>
              <a:spLocks noChangeShapeType="1"/>
            </p:cNvSpPr>
            <p:nvPr/>
          </p:nvSpPr>
          <p:spPr bwMode="auto">
            <a:xfrm>
              <a:off x="1616075" y="2687638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61" name="Line 25"/>
            <p:cNvSpPr>
              <a:spLocks noChangeShapeType="1"/>
            </p:cNvSpPr>
            <p:nvPr/>
          </p:nvSpPr>
          <p:spPr bwMode="auto">
            <a:xfrm>
              <a:off x="1616075" y="31750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67" name="Text Box 31"/>
            <p:cNvSpPr txBox="1">
              <a:spLocks noChangeArrowheads="1"/>
            </p:cNvSpPr>
            <p:nvPr/>
          </p:nvSpPr>
          <p:spPr bwMode="auto">
            <a:xfrm>
              <a:off x="1066800" y="2522538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</a:p>
          </p:txBody>
        </p:sp>
        <p:sp>
          <p:nvSpPr>
            <p:cNvPr id="782368" name="Text Box 32"/>
            <p:cNvSpPr txBox="1">
              <a:spLocks noChangeArrowheads="1"/>
            </p:cNvSpPr>
            <p:nvPr/>
          </p:nvSpPr>
          <p:spPr bwMode="auto">
            <a:xfrm>
              <a:off x="2159000" y="252412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09600" y="4089400"/>
            <a:ext cx="2024063" cy="2332038"/>
            <a:chOff x="609600" y="4089400"/>
            <a:chExt cx="2024063" cy="2332038"/>
          </a:xfrm>
        </p:grpSpPr>
        <p:sp>
          <p:nvSpPr>
            <p:cNvPr id="782375" name="Text Box 39"/>
            <p:cNvSpPr txBox="1">
              <a:spLocks noChangeArrowheads="1"/>
            </p:cNvSpPr>
            <p:nvPr/>
          </p:nvSpPr>
          <p:spPr bwMode="auto">
            <a:xfrm>
              <a:off x="912813" y="54911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376" name="Text Box 40"/>
            <p:cNvSpPr txBox="1">
              <a:spLocks noChangeArrowheads="1"/>
            </p:cNvSpPr>
            <p:nvPr/>
          </p:nvSpPr>
          <p:spPr bwMode="auto">
            <a:xfrm>
              <a:off x="906463" y="4721225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379" name="Text Box 43"/>
            <p:cNvSpPr txBox="1">
              <a:spLocks noChangeArrowheads="1"/>
            </p:cNvSpPr>
            <p:nvPr/>
          </p:nvSpPr>
          <p:spPr bwMode="auto">
            <a:xfrm>
              <a:off x="609600" y="51101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388" name="Line 52"/>
            <p:cNvSpPr>
              <a:spLocks noChangeShapeType="1"/>
            </p:cNvSpPr>
            <p:nvPr/>
          </p:nvSpPr>
          <p:spPr bwMode="auto">
            <a:xfrm rot="15394819" flipV="1">
              <a:off x="1327944" y="4744244"/>
              <a:ext cx="1588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89" name="Line 53"/>
            <p:cNvSpPr>
              <a:spLocks noChangeShapeType="1"/>
            </p:cNvSpPr>
            <p:nvPr/>
          </p:nvSpPr>
          <p:spPr bwMode="auto">
            <a:xfrm rot="17005181" flipH="1" flipV="1">
              <a:off x="1327944" y="5734844"/>
              <a:ext cx="1588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90" name="Line 54"/>
            <p:cNvSpPr>
              <a:spLocks noChangeShapeType="1"/>
            </p:cNvSpPr>
            <p:nvPr/>
          </p:nvSpPr>
          <p:spPr bwMode="auto">
            <a:xfrm rot="18912439" flipV="1">
              <a:off x="869950" y="5400675"/>
              <a:ext cx="0" cy="2286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91" name="Line 55"/>
            <p:cNvSpPr>
              <a:spLocks noChangeShapeType="1"/>
            </p:cNvSpPr>
            <p:nvPr/>
          </p:nvSpPr>
          <p:spPr bwMode="auto">
            <a:xfrm rot="13487561" flipH="1" flipV="1">
              <a:off x="871538" y="4919663"/>
              <a:ext cx="0" cy="2286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80" name="Text Box 44"/>
            <p:cNvSpPr txBox="1">
              <a:spLocks noChangeArrowheads="1"/>
            </p:cNvSpPr>
            <p:nvPr/>
          </p:nvSpPr>
          <p:spPr bwMode="auto">
            <a:xfrm>
              <a:off x="1382713" y="4089400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782381" name="Text Box 45"/>
            <p:cNvSpPr txBox="1">
              <a:spLocks noChangeArrowheads="1"/>
            </p:cNvSpPr>
            <p:nvPr/>
          </p:nvSpPr>
          <p:spPr bwMode="auto">
            <a:xfrm>
              <a:off x="1901825" y="4089400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382" name="Text Box 46"/>
            <p:cNvSpPr txBox="1">
              <a:spLocks noChangeArrowheads="1"/>
            </p:cNvSpPr>
            <p:nvPr/>
          </p:nvSpPr>
          <p:spPr bwMode="auto">
            <a:xfrm>
              <a:off x="1382713" y="4500563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383" name="Text Box 47"/>
            <p:cNvSpPr txBox="1">
              <a:spLocks noChangeArrowheads="1"/>
            </p:cNvSpPr>
            <p:nvPr/>
          </p:nvSpPr>
          <p:spPr bwMode="auto">
            <a:xfrm>
              <a:off x="1901825" y="45005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384" name="Line 48"/>
            <p:cNvSpPr>
              <a:spLocks noChangeShapeType="1"/>
            </p:cNvSpPr>
            <p:nvPr/>
          </p:nvSpPr>
          <p:spPr bwMode="auto">
            <a:xfrm flipV="1">
              <a:off x="1535113" y="44402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86" name="Line 50"/>
            <p:cNvSpPr>
              <a:spLocks noChangeShapeType="1"/>
            </p:cNvSpPr>
            <p:nvPr/>
          </p:nvSpPr>
          <p:spPr bwMode="auto">
            <a:xfrm flipV="1">
              <a:off x="2079625" y="44402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93" name="Line 57"/>
            <p:cNvSpPr>
              <a:spLocks noChangeShapeType="1"/>
            </p:cNvSpPr>
            <p:nvPr/>
          </p:nvSpPr>
          <p:spPr bwMode="auto">
            <a:xfrm>
              <a:off x="1687513" y="4287838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94" name="Line 58"/>
            <p:cNvSpPr>
              <a:spLocks noChangeShapeType="1"/>
            </p:cNvSpPr>
            <p:nvPr/>
          </p:nvSpPr>
          <p:spPr bwMode="auto">
            <a:xfrm>
              <a:off x="1687513" y="46990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396" name="Text Box 60"/>
            <p:cNvSpPr txBox="1">
              <a:spLocks noChangeArrowheads="1"/>
            </p:cNvSpPr>
            <p:nvPr/>
          </p:nvSpPr>
          <p:spPr bwMode="auto">
            <a:xfrm>
              <a:off x="1252538" y="580707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</a:p>
          </p:txBody>
        </p:sp>
        <p:sp>
          <p:nvSpPr>
            <p:cNvPr id="782397" name="Text Box 61"/>
            <p:cNvSpPr txBox="1">
              <a:spLocks noChangeArrowheads="1"/>
            </p:cNvSpPr>
            <p:nvPr/>
          </p:nvSpPr>
          <p:spPr bwMode="auto">
            <a:xfrm>
              <a:off x="2217738" y="565467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</a:p>
          </p:txBody>
        </p:sp>
        <p:sp>
          <p:nvSpPr>
            <p:cNvPr id="782486" name="Text Box 150"/>
            <p:cNvSpPr txBox="1">
              <a:spLocks noChangeArrowheads="1"/>
            </p:cNvSpPr>
            <p:nvPr/>
          </p:nvSpPr>
          <p:spPr bwMode="auto">
            <a:xfrm>
              <a:off x="1398588" y="5613400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782487" name="Text Box 151"/>
            <p:cNvSpPr txBox="1">
              <a:spLocks noChangeArrowheads="1"/>
            </p:cNvSpPr>
            <p:nvPr/>
          </p:nvSpPr>
          <p:spPr bwMode="auto">
            <a:xfrm>
              <a:off x="1917700" y="5613400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u</a:t>
              </a:r>
            </a:p>
          </p:txBody>
        </p:sp>
        <p:sp>
          <p:nvSpPr>
            <p:cNvPr id="782488" name="Text Box 152"/>
            <p:cNvSpPr txBox="1">
              <a:spLocks noChangeArrowheads="1"/>
            </p:cNvSpPr>
            <p:nvPr/>
          </p:nvSpPr>
          <p:spPr bwMode="auto">
            <a:xfrm>
              <a:off x="1398588" y="6024563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489" name="Text Box 153"/>
            <p:cNvSpPr txBox="1">
              <a:spLocks noChangeArrowheads="1"/>
            </p:cNvSpPr>
            <p:nvPr/>
          </p:nvSpPr>
          <p:spPr bwMode="auto">
            <a:xfrm>
              <a:off x="1917700" y="60245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490" name="Line 154"/>
            <p:cNvSpPr>
              <a:spLocks noChangeShapeType="1"/>
            </p:cNvSpPr>
            <p:nvPr/>
          </p:nvSpPr>
          <p:spPr bwMode="auto">
            <a:xfrm flipV="1">
              <a:off x="1550988" y="59642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91" name="Line 155"/>
            <p:cNvSpPr>
              <a:spLocks noChangeShapeType="1"/>
            </p:cNvSpPr>
            <p:nvPr/>
          </p:nvSpPr>
          <p:spPr bwMode="auto">
            <a:xfrm flipV="1">
              <a:off x="2079625" y="59642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92" name="Line 156"/>
            <p:cNvSpPr>
              <a:spLocks noChangeShapeType="1"/>
            </p:cNvSpPr>
            <p:nvPr/>
          </p:nvSpPr>
          <p:spPr bwMode="auto">
            <a:xfrm>
              <a:off x="1703388" y="5811838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93" name="Line 157"/>
            <p:cNvSpPr>
              <a:spLocks noChangeShapeType="1"/>
            </p:cNvSpPr>
            <p:nvPr/>
          </p:nvSpPr>
          <p:spPr bwMode="auto">
            <a:xfrm>
              <a:off x="1703388" y="62230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96" name="Line 160"/>
            <p:cNvSpPr>
              <a:spLocks noChangeShapeType="1"/>
            </p:cNvSpPr>
            <p:nvPr/>
          </p:nvSpPr>
          <p:spPr bwMode="auto">
            <a:xfrm flipV="1">
              <a:off x="2079625" y="4897438"/>
              <a:ext cx="0" cy="7620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97" name="Text Box 161"/>
            <p:cNvSpPr txBox="1">
              <a:spLocks noChangeArrowheads="1"/>
            </p:cNvSpPr>
            <p:nvPr/>
          </p:nvSpPr>
          <p:spPr bwMode="auto">
            <a:xfrm>
              <a:off x="2166938" y="4527550"/>
              <a:ext cx="46672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  <a:r>
                <a:rPr lang="en-US">
                  <a:latin typeface="Times" pitchFamily="-110" charset="0"/>
                </a:rPr>
                <a:t>-1</a:t>
              </a:r>
            </a:p>
          </p:txBody>
        </p:sp>
        <p:sp>
          <p:nvSpPr>
            <p:cNvPr id="782499" name="Text Box 163"/>
            <p:cNvSpPr txBox="1">
              <a:spLocks noChangeArrowheads="1"/>
            </p:cNvSpPr>
            <p:nvPr/>
          </p:nvSpPr>
          <p:spPr bwMode="auto">
            <a:xfrm>
              <a:off x="719138" y="4375150"/>
              <a:ext cx="7810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  <a:r>
                <a:rPr lang="en-US">
                  <a:latin typeface="Times" pitchFamily="-110" charset="0"/>
                </a:rPr>
                <a:t>+</a:t>
              </a:r>
              <a:r>
                <a:rPr lang="en-US" i="1">
                  <a:latin typeface="Times" pitchFamily="-110" charset="0"/>
                </a:rPr>
                <a:t>k</a:t>
              </a:r>
              <a:r>
                <a:rPr lang="en-US">
                  <a:latin typeface="Times" pitchFamily="-110" charset="0"/>
                </a:rPr>
                <a:t>+1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954588" y="1727200"/>
            <a:ext cx="2436812" cy="2332038"/>
            <a:chOff x="4954588" y="1727200"/>
            <a:chExt cx="2436812" cy="2332038"/>
          </a:xfrm>
        </p:grpSpPr>
        <p:grpSp>
          <p:nvGrpSpPr>
            <p:cNvPr id="782535" name="Group 199"/>
            <p:cNvGrpSpPr>
              <a:grpSpLocks/>
            </p:cNvGrpSpPr>
            <p:nvPr/>
          </p:nvGrpSpPr>
          <p:grpSpPr bwMode="auto">
            <a:xfrm>
              <a:off x="4954588" y="2333625"/>
              <a:ext cx="795337" cy="1166813"/>
              <a:chOff x="2710" y="2529"/>
              <a:chExt cx="501" cy="735"/>
            </a:xfrm>
          </p:grpSpPr>
          <p:sp>
            <p:nvSpPr>
              <p:cNvPr id="782506" name="Text Box 170"/>
              <p:cNvSpPr txBox="1">
                <a:spLocks noChangeArrowheads="1"/>
              </p:cNvSpPr>
              <p:nvPr/>
            </p:nvSpPr>
            <p:spPr bwMode="auto">
              <a:xfrm>
                <a:off x="2901" y="3014"/>
                <a:ext cx="196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782507" name="Text Box 171"/>
              <p:cNvSpPr txBox="1">
                <a:spLocks noChangeArrowheads="1"/>
              </p:cNvSpPr>
              <p:nvPr/>
            </p:nvSpPr>
            <p:spPr bwMode="auto">
              <a:xfrm>
                <a:off x="2897" y="2529"/>
                <a:ext cx="205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u</a:t>
                </a:r>
              </a:p>
            </p:txBody>
          </p:sp>
          <p:sp>
            <p:nvSpPr>
              <p:cNvPr id="782508" name="Text Box 172"/>
              <p:cNvSpPr txBox="1">
                <a:spLocks noChangeArrowheads="1"/>
              </p:cNvSpPr>
              <p:nvPr/>
            </p:nvSpPr>
            <p:spPr bwMode="auto">
              <a:xfrm>
                <a:off x="2710" y="2774"/>
                <a:ext cx="196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782509" name="Line 173"/>
              <p:cNvSpPr>
                <a:spLocks noChangeShapeType="1"/>
              </p:cNvSpPr>
              <p:nvPr/>
            </p:nvSpPr>
            <p:spPr bwMode="auto">
              <a:xfrm rot="15394819" flipV="1">
                <a:off x="3162" y="2544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10" name="Line 174"/>
              <p:cNvSpPr>
                <a:spLocks noChangeShapeType="1"/>
              </p:cNvSpPr>
              <p:nvPr/>
            </p:nvSpPr>
            <p:spPr bwMode="auto">
              <a:xfrm rot="-4594819" flipH="1" flipV="1">
                <a:off x="3162" y="3168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11" name="Line 175"/>
              <p:cNvSpPr>
                <a:spLocks noChangeShapeType="1"/>
              </p:cNvSpPr>
              <p:nvPr/>
            </p:nvSpPr>
            <p:spPr bwMode="auto">
              <a:xfrm rot="18912439" flipV="1">
                <a:off x="2874" y="2957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12" name="Line 176"/>
              <p:cNvSpPr>
                <a:spLocks noChangeShapeType="1"/>
              </p:cNvSpPr>
              <p:nvPr/>
            </p:nvSpPr>
            <p:spPr bwMode="auto">
              <a:xfrm rot="-8112439" flipH="1" flipV="1">
                <a:off x="2875" y="265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2514" name="Text Box 178"/>
            <p:cNvSpPr txBox="1">
              <a:spLocks noChangeArrowheads="1"/>
            </p:cNvSpPr>
            <p:nvPr/>
          </p:nvSpPr>
          <p:spPr bwMode="auto">
            <a:xfrm>
              <a:off x="5727700" y="1727200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782515" name="Text Box 179"/>
            <p:cNvSpPr txBox="1">
              <a:spLocks noChangeArrowheads="1"/>
            </p:cNvSpPr>
            <p:nvPr/>
          </p:nvSpPr>
          <p:spPr bwMode="auto">
            <a:xfrm>
              <a:off x="6246813" y="1727200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516" name="Text Box 180"/>
            <p:cNvSpPr txBox="1">
              <a:spLocks noChangeArrowheads="1"/>
            </p:cNvSpPr>
            <p:nvPr/>
          </p:nvSpPr>
          <p:spPr bwMode="auto">
            <a:xfrm>
              <a:off x="5727700" y="2138363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517" name="Text Box 181"/>
            <p:cNvSpPr txBox="1">
              <a:spLocks noChangeArrowheads="1"/>
            </p:cNvSpPr>
            <p:nvPr/>
          </p:nvSpPr>
          <p:spPr bwMode="auto">
            <a:xfrm>
              <a:off x="6246813" y="21383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518" name="Line 182"/>
            <p:cNvSpPr>
              <a:spLocks noChangeShapeType="1"/>
            </p:cNvSpPr>
            <p:nvPr/>
          </p:nvSpPr>
          <p:spPr bwMode="auto">
            <a:xfrm flipV="1">
              <a:off x="5880100" y="20780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19" name="Line 183"/>
            <p:cNvSpPr>
              <a:spLocks noChangeShapeType="1"/>
            </p:cNvSpPr>
            <p:nvPr/>
          </p:nvSpPr>
          <p:spPr bwMode="auto">
            <a:xfrm flipV="1">
              <a:off x="6424613" y="20780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20" name="Line 184"/>
            <p:cNvSpPr>
              <a:spLocks noChangeShapeType="1"/>
            </p:cNvSpPr>
            <p:nvPr/>
          </p:nvSpPr>
          <p:spPr bwMode="auto">
            <a:xfrm>
              <a:off x="6032500" y="1925638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21" name="Line 185"/>
            <p:cNvSpPr>
              <a:spLocks noChangeShapeType="1"/>
            </p:cNvSpPr>
            <p:nvPr/>
          </p:nvSpPr>
          <p:spPr bwMode="auto">
            <a:xfrm>
              <a:off x="6032500" y="23368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22" name="Text Box 186"/>
            <p:cNvSpPr txBox="1">
              <a:spLocks noChangeArrowheads="1"/>
            </p:cNvSpPr>
            <p:nvPr/>
          </p:nvSpPr>
          <p:spPr bwMode="auto">
            <a:xfrm>
              <a:off x="5580063" y="344487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</a:p>
          </p:txBody>
        </p:sp>
        <p:sp>
          <p:nvSpPr>
            <p:cNvPr id="782523" name="Text Box 187"/>
            <p:cNvSpPr txBox="1">
              <a:spLocks noChangeArrowheads="1"/>
            </p:cNvSpPr>
            <p:nvPr/>
          </p:nvSpPr>
          <p:spPr bwMode="auto">
            <a:xfrm>
              <a:off x="6519863" y="3384550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</a:p>
          </p:txBody>
        </p:sp>
        <p:sp>
          <p:nvSpPr>
            <p:cNvPr id="782524" name="Text Box 188"/>
            <p:cNvSpPr txBox="1">
              <a:spLocks noChangeArrowheads="1"/>
            </p:cNvSpPr>
            <p:nvPr/>
          </p:nvSpPr>
          <p:spPr bwMode="auto">
            <a:xfrm>
              <a:off x="5743575" y="3251200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782525" name="Text Box 189"/>
            <p:cNvSpPr txBox="1">
              <a:spLocks noChangeArrowheads="1"/>
            </p:cNvSpPr>
            <p:nvPr/>
          </p:nvSpPr>
          <p:spPr bwMode="auto">
            <a:xfrm>
              <a:off x="6262688" y="3251200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u</a:t>
              </a:r>
            </a:p>
          </p:txBody>
        </p:sp>
        <p:sp>
          <p:nvSpPr>
            <p:cNvPr id="782526" name="Text Box 190"/>
            <p:cNvSpPr txBox="1">
              <a:spLocks noChangeArrowheads="1"/>
            </p:cNvSpPr>
            <p:nvPr/>
          </p:nvSpPr>
          <p:spPr bwMode="auto">
            <a:xfrm>
              <a:off x="5743575" y="3662363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527" name="Text Box 191"/>
            <p:cNvSpPr txBox="1">
              <a:spLocks noChangeArrowheads="1"/>
            </p:cNvSpPr>
            <p:nvPr/>
          </p:nvSpPr>
          <p:spPr bwMode="auto">
            <a:xfrm>
              <a:off x="6262688" y="36623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528" name="Line 192"/>
            <p:cNvSpPr>
              <a:spLocks noChangeShapeType="1"/>
            </p:cNvSpPr>
            <p:nvPr/>
          </p:nvSpPr>
          <p:spPr bwMode="auto">
            <a:xfrm flipV="1">
              <a:off x="5895975" y="36020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29" name="Line 193"/>
            <p:cNvSpPr>
              <a:spLocks noChangeShapeType="1"/>
            </p:cNvSpPr>
            <p:nvPr/>
          </p:nvSpPr>
          <p:spPr bwMode="auto">
            <a:xfrm flipV="1">
              <a:off x="6424613" y="3602038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30" name="Line 194"/>
            <p:cNvSpPr>
              <a:spLocks noChangeShapeType="1"/>
            </p:cNvSpPr>
            <p:nvPr/>
          </p:nvSpPr>
          <p:spPr bwMode="auto">
            <a:xfrm>
              <a:off x="6048375" y="3449638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31" name="Line 195"/>
            <p:cNvSpPr>
              <a:spLocks noChangeShapeType="1"/>
            </p:cNvSpPr>
            <p:nvPr/>
          </p:nvSpPr>
          <p:spPr bwMode="auto">
            <a:xfrm>
              <a:off x="6048375" y="38608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33" name="Text Box 197"/>
            <p:cNvSpPr txBox="1">
              <a:spLocks noChangeArrowheads="1"/>
            </p:cNvSpPr>
            <p:nvPr/>
          </p:nvSpPr>
          <p:spPr bwMode="auto">
            <a:xfrm>
              <a:off x="6511925" y="2012950"/>
              <a:ext cx="620713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  <a:r>
                <a:rPr lang="en-US">
                  <a:latin typeface="Times" pitchFamily="-110" charset="0"/>
                </a:rPr>
                <a:t>-</a:t>
              </a:r>
              <a:r>
                <a:rPr lang="en-US" i="1">
                  <a:latin typeface="Times" pitchFamily="-110" charset="0"/>
                </a:rPr>
                <a:t>l</a:t>
              </a:r>
              <a:r>
                <a:rPr lang="en-US">
                  <a:latin typeface="Times" pitchFamily="-110" charset="0"/>
                </a:rPr>
                <a:t>-1</a:t>
              </a:r>
            </a:p>
          </p:txBody>
        </p:sp>
        <p:sp>
          <p:nvSpPr>
            <p:cNvPr id="782534" name="Text Box 198"/>
            <p:cNvSpPr txBox="1">
              <a:spLocks noChangeArrowheads="1"/>
            </p:cNvSpPr>
            <p:nvPr/>
          </p:nvSpPr>
          <p:spPr bwMode="auto">
            <a:xfrm>
              <a:off x="5064125" y="2012950"/>
              <a:ext cx="7810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  <a:r>
                <a:rPr lang="en-US">
                  <a:latin typeface="Times" pitchFamily="-110" charset="0"/>
                </a:rPr>
                <a:t>+</a:t>
              </a:r>
              <a:r>
                <a:rPr lang="en-US" i="1">
                  <a:latin typeface="Times" pitchFamily="-110" charset="0"/>
                </a:rPr>
                <a:t>k</a:t>
              </a:r>
              <a:r>
                <a:rPr lang="en-US">
                  <a:latin typeface="Times" pitchFamily="-110" charset="0"/>
                </a:rPr>
                <a:t>+1</a:t>
              </a:r>
            </a:p>
          </p:txBody>
        </p:sp>
        <p:grpSp>
          <p:nvGrpSpPr>
            <p:cNvPr id="782536" name="Group 200"/>
            <p:cNvGrpSpPr>
              <a:grpSpLocks/>
            </p:cNvGrpSpPr>
            <p:nvPr/>
          </p:nvGrpSpPr>
          <p:grpSpPr bwMode="auto">
            <a:xfrm flipH="1">
              <a:off x="6596063" y="2332038"/>
              <a:ext cx="795337" cy="1166812"/>
              <a:chOff x="2710" y="2529"/>
              <a:chExt cx="501" cy="735"/>
            </a:xfrm>
          </p:grpSpPr>
          <p:sp>
            <p:nvSpPr>
              <p:cNvPr id="782537" name="Text Box 201"/>
              <p:cNvSpPr txBox="1">
                <a:spLocks noChangeArrowheads="1"/>
              </p:cNvSpPr>
              <p:nvPr/>
            </p:nvSpPr>
            <p:spPr bwMode="auto">
              <a:xfrm>
                <a:off x="2901" y="3014"/>
                <a:ext cx="196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782538" name="Text Box 202"/>
              <p:cNvSpPr txBox="1">
                <a:spLocks noChangeArrowheads="1"/>
              </p:cNvSpPr>
              <p:nvPr/>
            </p:nvSpPr>
            <p:spPr bwMode="auto">
              <a:xfrm>
                <a:off x="2897" y="2529"/>
                <a:ext cx="205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u</a:t>
                </a:r>
              </a:p>
            </p:txBody>
          </p:sp>
          <p:sp>
            <p:nvSpPr>
              <p:cNvPr id="782539" name="Text Box 203"/>
              <p:cNvSpPr txBox="1">
                <a:spLocks noChangeArrowheads="1"/>
              </p:cNvSpPr>
              <p:nvPr/>
            </p:nvSpPr>
            <p:spPr bwMode="auto">
              <a:xfrm>
                <a:off x="2710" y="2774"/>
                <a:ext cx="196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782540" name="Line 204"/>
              <p:cNvSpPr>
                <a:spLocks noChangeShapeType="1"/>
              </p:cNvSpPr>
              <p:nvPr/>
            </p:nvSpPr>
            <p:spPr bwMode="auto">
              <a:xfrm rot="15394819" flipV="1">
                <a:off x="3162" y="2544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41" name="Line 205"/>
              <p:cNvSpPr>
                <a:spLocks noChangeShapeType="1"/>
              </p:cNvSpPr>
              <p:nvPr/>
            </p:nvSpPr>
            <p:spPr bwMode="auto">
              <a:xfrm rot="-4594819" flipH="1" flipV="1">
                <a:off x="3162" y="3168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42" name="Line 206"/>
              <p:cNvSpPr>
                <a:spLocks noChangeShapeType="1"/>
              </p:cNvSpPr>
              <p:nvPr/>
            </p:nvSpPr>
            <p:spPr bwMode="auto">
              <a:xfrm rot="18912439" flipV="1">
                <a:off x="2874" y="2957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43" name="Line 207"/>
              <p:cNvSpPr>
                <a:spLocks noChangeShapeType="1"/>
              </p:cNvSpPr>
              <p:nvPr/>
            </p:nvSpPr>
            <p:spPr bwMode="auto">
              <a:xfrm rot="-8112439" flipH="1" flipV="1">
                <a:off x="2875" y="265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5314950" y="4929188"/>
            <a:ext cx="1704975" cy="1814512"/>
            <a:chOff x="5314950" y="4929188"/>
            <a:chExt cx="1704975" cy="1814512"/>
          </a:xfrm>
        </p:grpSpPr>
        <p:sp>
          <p:nvSpPr>
            <p:cNvPr id="782437" name="Text Box 101"/>
            <p:cNvSpPr txBox="1">
              <a:spLocks noChangeArrowheads="1"/>
            </p:cNvSpPr>
            <p:nvPr/>
          </p:nvSpPr>
          <p:spPr bwMode="auto">
            <a:xfrm>
              <a:off x="5719763" y="6346825"/>
              <a:ext cx="32543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782438" name="Text Box 102"/>
            <p:cNvSpPr txBox="1">
              <a:spLocks noChangeArrowheads="1"/>
            </p:cNvSpPr>
            <p:nvPr/>
          </p:nvSpPr>
          <p:spPr bwMode="auto">
            <a:xfrm>
              <a:off x="6238875" y="6346825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u</a:t>
              </a:r>
            </a:p>
          </p:txBody>
        </p:sp>
        <p:sp>
          <p:nvSpPr>
            <p:cNvPr id="782434" name="Text Box 98"/>
            <p:cNvSpPr txBox="1">
              <a:spLocks noChangeArrowheads="1"/>
            </p:cNvSpPr>
            <p:nvPr/>
          </p:nvSpPr>
          <p:spPr bwMode="auto">
            <a:xfrm>
              <a:off x="5719763" y="58594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782435" name="Text Box 99"/>
            <p:cNvSpPr txBox="1">
              <a:spLocks noChangeArrowheads="1"/>
            </p:cNvSpPr>
            <p:nvPr/>
          </p:nvSpPr>
          <p:spPr bwMode="auto">
            <a:xfrm>
              <a:off x="6238875" y="5859463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782442" name="Line 106"/>
            <p:cNvSpPr>
              <a:spLocks noChangeShapeType="1"/>
            </p:cNvSpPr>
            <p:nvPr/>
          </p:nvSpPr>
          <p:spPr bwMode="auto">
            <a:xfrm flipV="1">
              <a:off x="6405563" y="6264275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44" name="Line 108"/>
            <p:cNvSpPr>
              <a:spLocks noChangeShapeType="1"/>
            </p:cNvSpPr>
            <p:nvPr/>
          </p:nvSpPr>
          <p:spPr bwMode="auto">
            <a:xfrm flipV="1">
              <a:off x="5872163" y="6264275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49" name="Line 113"/>
            <p:cNvSpPr>
              <a:spLocks noChangeShapeType="1"/>
            </p:cNvSpPr>
            <p:nvPr/>
          </p:nvSpPr>
          <p:spPr bwMode="auto">
            <a:xfrm>
              <a:off x="6024563" y="6057900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50" name="Line 114"/>
            <p:cNvSpPr>
              <a:spLocks noChangeShapeType="1"/>
            </p:cNvSpPr>
            <p:nvPr/>
          </p:nvSpPr>
          <p:spPr bwMode="auto">
            <a:xfrm>
              <a:off x="6024563" y="6545263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59" name="Text Box 123"/>
            <p:cNvSpPr txBox="1">
              <a:spLocks noChangeArrowheads="1"/>
            </p:cNvSpPr>
            <p:nvPr/>
          </p:nvSpPr>
          <p:spPr bwMode="auto">
            <a:xfrm>
              <a:off x="5715000" y="5402263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460" name="Text Box 124"/>
            <p:cNvSpPr txBox="1">
              <a:spLocks noChangeArrowheads="1"/>
            </p:cNvSpPr>
            <p:nvPr/>
          </p:nvSpPr>
          <p:spPr bwMode="auto">
            <a:xfrm>
              <a:off x="6234113" y="5386388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471" name="Line 135"/>
            <p:cNvSpPr>
              <a:spLocks noChangeShapeType="1"/>
            </p:cNvSpPr>
            <p:nvPr/>
          </p:nvSpPr>
          <p:spPr bwMode="auto">
            <a:xfrm>
              <a:off x="6019800" y="5584825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477" name="Text Box 141"/>
            <p:cNvSpPr txBox="1">
              <a:spLocks noChangeArrowheads="1"/>
            </p:cNvSpPr>
            <p:nvPr/>
          </p:nvSpPr>
          <p:spPr bwMode="auto">
            <a:xfrm>
              <a:off x="5486400" y="587057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</a:t>
              </a:r>
            </a:p>
          </p:txBody>
        </p:sp>
        <p:sp>
          <p:nvSpPr>
            <p:cNvPr id="782478" name="Text Box 142"/>
            <p:cNvSpPr txBox="1">
              <a:spLocks noChangeArrowheads="1"/>
            </p:cNvSpPr>
            <p:nvPr/>
          </p:nvSpPr>
          <p:spPr bwMode="auto">
            <a:xfrm>
              <a:off x="6553200" y="5870575"/>
              <a:ext cx="254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</a:t>
              </a:r>
            </a:p>
          </p:txBody>
        </p:sp>
        <p:sp>
          <p:nvSpPr>
            <p:cNvPr id="782547" name="Line 211"/>
            <p:cNvSpPr>
              <a:spLocks noChangeShapeType="1"/>
            </p:cNvSpPr>
            <p:nvPr/>
          </p:nvSpPr>
          <p:spPr bwMode="auto">
            <a:xfrm flipV="1">
              <a:off x="6400800" y="578326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48" name="Line 212"/>
            <p:cNvSpPr>
              <a:spLocks noChangeShapeType="1"/>
            </p:cNvSpPr>
            <p:nvPr/>
          </p:nvSpPr>
          <p:spPr bwMode="auto">
            <a:xfrm flipV="1">
              <a:off x="5867400" y="578326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49" name="Text Box 213"/>
            <p:cNvSpPr txBox="1">
              <a:spLocks noChangeArrowheads="1"/>
            </p:cNvSpPr>
            <p:nvPr/>
          </p:nvSpPr>
          <p:spPr bwMode="auto">
            <a:xfrm>
              <a:off x="5314950" y="5413375"/>
              <a:ext cx="5524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i+</a:t>
              </a:r>
              <a:r>
                <a:rPr lang="en-US">
                  <a:latin typeface="Times" pitchFamily="-110" charset="0"/>
                </a:rPr>
                <a:t>1</a:t>
              </a:r>
            </a:p>
          </p:txBody>
        </p:sp>
        <p:sp>
          <p:nvSpPr>
            <p:cNvPr id="782550" name="Text Box 214"/>
            <p:cNvSpPr txBox="1">
              <a:spLocks noChangeArrowheads="1"/>
            </p:cNvSpPr>
            <p:nvPr/>
          </p:nvSpPr>
          <p:spPr bwMode="auto">
            <a:xfrm>
              <a:off x="6553200" y="5413375"/>
              <a:ext cx="46672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" pitchFamily="-110" charset="0"/>
                </a:rPr>
                <a:t>j-</a:t>
              </a:r>
              <a:r>
                <a:rPr lang="en-US">
                  <a:latin typeface="Times" pitchFamily="-110" charset="0"/>
                </a:rPr>
                <a:t>1</a:t>
              </a:r>
            </a:p>
          </p:txBody>
        </p:sp>
        <p:sp>
          <p:nvSpPr>
            <p:cNvPr id="782551" name="Text Box 215"/>
            <p:cNvSpPr txBox="1">
              <a:spLocks noChangeArrowheads="1"/>
            </p:cNvSpPr>
            <p:nvPr/>
          </p:nvSpPr>
          <p:spPr bwMode="auto">
            <a:xfrm>
              <a:off x="5715000" y="4929188"/>
              <a:ext cx="325438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g</a:t>
              </a:r>
            </a:p>
          </p:txBody>
        </p:sp>
        <p:sp>
          <p:nvSpPr>
            <p:cNvPr id="782552" name="Text Box 216"/>
            <p:cNvSpPr txBox="1">
              <a:spLocks noChangeArrowheads="1"/>
            </p:cNvSpPr>
            <p:nvPr/>
          </p:nvSpPr>
          <p:spPr bwMode="auto">
            <a:xfrm>
              <a:off x="6234113" y="4945063"/>
              <a:ext cx="31115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82553" name="Line 217"/>
            <p:cNvSpPr>
              <a:spLocks noChangeShapeType="1"/>
            </p:cNvSpPr>
            <p:nvPr/>
          </p:nvSpPr>
          <p:spPr bwMode="auto">
            <a:xfrm flipV="1">
              <a:off x="5867400" y="532606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54" name="Line 218"/>
            <p:cNvSpPr>
              <a:spLocks noChangeShapeType="1"/>
            </p:cNvSpPr>
            <p:nvPr/>
          </p:nvSpPr>
          <p:spPr bwMode="auto">
            <a:xfrm flipV="1">
              <a:off x="6400800" y="5326063"/>
              <a:ext cx="0" cy="1524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555" name="Line 219"/>
            <p:cNvSpPr>
              <a:spLocks noChangeShapeType="1"/>
            </p:cNvSpPr>
            <p:nvPr/>
          </p:nvSpPr>
          <p:spPr bwMode="auto">
            <a:xfrm>
              <a:off x="6019800" y="5127625"/>
              <a:ext cx="228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82557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255822"/>
              </p:ext>
            </p:extLst>
          </p:nvPr>
        </p:nvGraphicFramePr>
        <p:xfrm>
          <a:off x="68263" y="1498600"/>
          <a:ext cx="30956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66" name="Equation" r:id="rId4" imgW="1866600" imgH="203040" progId="Equation.3">
                  <p:embed/>
                </p:oleObj>
              </mc:Choice>
              <mc:Fallback>
                <p:oleObj name="Equation" r:id="rId4" imgW="1866600" imgH="203040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1498600"/>
                        <a:ext cx="30956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2559" name="Object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4862"/>
              </p:ext>
            </p:extLst>
          </p:nvPr>
        </p:nvGraphicFramePr>
        <p:xfrm>
          <a:off x="65088" y="3721100"/>
          <a:ext cx="49482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67" name="Equation" r:id="rId6" imgW="2984400" imgH="279360" progId="Equation.3">
                  <p:embed/>
                </p:oleObj>
              </mc:Choice>
              <mc:Fallback>
                <p:oleObj name="Equation" r:id="rId6" imgW="2984400" imgH="27936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3721100"/>
                        <a:ext cx="49482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2562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71322"/>
              </p:ext>
            </p:extLst>
          </p:nvPr>
        </p:nvGraphicFramePr>
        <p:xfrm>
          <a:off x="3360738" y="4608513"/>
          <a:ext cx="549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68" name="Equation" r:id="rId8" imgW="3314520" imgH="203040" progId="Equation.3">
                  <p:embed/>
                </p:oleObj>
              </mc:Choice>
              <mc:Fallback>
                <p:oleObj name="Equation" r:id="rId8" imgW="3314520" imgH="20304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4608513"/>
                        <a:ext cx="549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2564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47804"/>
              </p:ext>
            </p:extLst>
          </p:nvPr>
        </p:nvGraphicFramePr>
        <p:xfrm>
          <a:off x="3438525" y="1498600"/>
          <a:ext cx="5472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69" name="Equation" r:id="rId10" imgW="3301920" imgH="291960" progId="Equation.3">
                  <p:embed/>
                </p:oleObj>
              </mc:Choice>
              <mc:Fallback>
                <p:oleObj name="Equation" r:id="rId10" imgW="3301920" imgH="29196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498600"/>
                        <a:ext cx="547211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4000" dirty="0"/>
              <a:t>Predicting RNA Secondary Structure by Energy 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sz="4000" dirty="0" err="1"/>
              <a:t>Mfold</a:t>
            </a:r>
            <a:r>
              <a:rPr lang="en-US" sz="4000" dirty="0"/>
              <a:t>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6886" y="1351508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0" charset="0"/>
              </a:rPr>
              <a:t>GGGAAAUCC</a:t>
            </a:r>
            <a:endParaRPr lang="en-US" sz="2800" dirty="0"/>
          </a:p>
        </p:txBody>
      </p:sp>
      <p:pic>
        <p:nvPicPr>
          <p:cNvPr id="785410" name="Picture 2" descr="http://unafold.rna.albany.edu/results/9/16Apr28-09-58-53/16Apr28-09-58-53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b="8412"/>
          <a:stretch/>
        </p:blipFill>
        <p:spPr bwMode="auto">
          <a:xfrm>
            <a:off x="1361561" y="2212776"/>
            <a:ext cx="2867013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12" name="Picture 4" descr="http://unafold.rna.albany.edu/results/9/16Apr28-09-58-53/16Apr28-09-58-53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3331"/>
          <a:stretch/>
        </p:blipFill>
        <p:spPr bwMode="auto">
          <a:xfrm>
            <a:off x="5178572" y="1874728"/>
            <a:ext cx="286701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865" y="6451713"/>
            <a:ext cx="2828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http://unafold.rna.albany.edu/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83288" y="5713518"/>
            <a:ext cx="222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</a:rPr>
              <a:t>G = -0.80 kcal/</a:t>
            </a:r>
            <a:r>
              <a:rPr lang="en-US" dirty="0" err="1">
                <a:latin typeface="Calibri" panose="020F0502020204030204" pitchFamily="34" charset="0"/>
              </a:rPr>
              <a:t>mol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500299" y="5741193"/>
            <a:ext cx="222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</a:rPr>
              <a:t>G = 0.20 kcal/</a:t>
            </a:r>
            <a:r>
              <a:rPr lang="en-US" dirty="0" err="1">
                <a:latin typeface="Calibri" panose="020F0502020204030204" pitchFamily="34" charset="0"/>
              </a:rPr>
              <a:t>mol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sz="4000" dirty="0"/>
              <a:t>Why RNA is Interesting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47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Messenger RNA (mRNA) isn’t the only important class of RNA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ribosomal RNA (</a:t>
            </a:r>
            <a:r>
              <a:rPr lang="en-US" sz="2000" dirty="0" err="1"/>
              <a:t>rRNA</a:t>
            </a:r>
            <a:r>
              <a:rPr lang="en-US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ribosomes</a:t>
            </a:r>
            <a:r>
              <a:rPr lang="en-US" sz="2000" dirty="0"/>
              <a:t> are complexes that incorporate several RNA subunits in addition to numerous protein units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transfer RNA (</a:t>
            </a:r>
            <a:r>
              <a:rPr lang="en-US" sz="2000" dirty="0" err="1"/>
              <a:t>tRNA</a:t>
            </a:r>
            <a:r>
              <a:rPr lang="en-US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transport amino acids to the ribosome during translation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dirty="0" err="1"/>
              <a:t>spliceosome</a:t>
            </a:r>
            <a:r>
              <a:rPr lang="en-US" sz="2000" dirty="0"/>
              <a:t>, which performs </a:t>
            </a:r>
            <a:r>
              <a:rPr lang="en-US" sz="2000" dirty="0" err="1"/>
              <a:t>intron</a:t>
            </a:r>
            <a:r>
              <a:rPr lang="en-US" sz="2000" dirty="0"/>
              <a:t> splicing, is a complex with several RNA units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microRNAs</a:t>
            </a:r>
            <a:r>
              <a:rPr lang="en-US" sz="2000" dirty="0"/>
              <a:t> and others that play regulatory roles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many viruses (e.g. HIV, COVID-19) have RNA genomes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guide RNA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sequence complementary determines whether to cleave DNA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Folding of an mRNA can be involved in regulating the gene’s expression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000"/>
              <a:t>RNA Secondary Structure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0430"/>
            <a:ext cx="7772400" cy="4114800"/>
          </a:xfrm>
        </p:spPr>
        <p:txBody>
          <a:bodyPr/>
          <a:lstStyle/>
          <a:p>
            <a:r>
              <a:rPr lang="en-US" sz="2400" dirty="0"/>
              <a:t>RNA is typically single stranded</a:t>
            </a:r>
          </a:p>
          <a:p>
            <a:r>
              <a:rPr lang="en-US" sz="2400" dirty="0"/>
              <a:t>Folding, in large part is determined by base-pairing</a:t>
            </a:r>
          </a:p>
          <a:p>
            <a:pPr lvl="1">
              <a:buFontTx/>
              <a:buNone/>
            </a:pP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A</a:t>
            </a:r>
            <a:r>
              <a:rPr lang="en-US" sz="2400" dirty="0">
                <a:solidFill>
                  <a:srgbClr val="006600"/>
                </a:solidFill>
                <a:latin typeface="Courier New" pitchFamily="-110" charset="0"/>
              </a:rPr>
              <a:t>-</a:t>
            </a: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U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C</a:t>
            </a:r>
            <a:r>
              <a:rPr lang="en-US" sz="2400" dirty="0">
                <a:solidFill>
                  <a:srgbClr val="006600"/>
                </a:solidFill>
                <a:latin typeface="Courier New" pitchFamily="-110" charset="0"/>
              </a:rPr>
              <a:t>-</a:t>
            </a: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G</a:t>
            </a:r>
            <a:r>
              <a:rPr lang="en-US" sz="2400" dirty="0"/>
              <a:t> are the canonical base pairs</a:t>
            </a:r>
          </a:p>
          <a:p>
            <a:pPr lvl="1">
              <a:buFontTx/>
              <a:buNone/>
            </a:pPr>
            <a:r>
              <a:rPr lang="en-US" sz="2400" dirty="0"/>
              <a:t>other bases will sometimes pair, especially </a:t>
            </a: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G</a:t>
            </a:r>
            <a:r>
              <a:rPr lang="en-US" sz="2400" dirty="0">
                <a:solidFill>
                  <a:srgbClr val="006600"/>
                </a:solidFill>
                <a:latin typeface="Courier New" pitchFamily="-110" charset="0"/>
              </a:rPr>
              <a:t>-</a:t>
            </a:r>
            <a:r>
              <a:rPr lang="en-US" sz="2400" b="1" dirty="0">
                <a:solidFill>
                  <a:srgbClr val="006600"/>
                </a:solidFill>
                <a:latin typeface="Courier New" pitchFamily="-110" charset="0"/>
              </a:rPr>
              <a:t>U</a:t>
            </a:r>
          </a:p>
          <a:p>
            <a:r>
              <a:rPr lang="en-US" sz="2400" dirty="0"/>
              <a:t>Base-paired structure is referred to as the </a:t>
            </a:r>
            <a:r>
              <a:rPr lang="en-US" sz="2400" i="1" dirty="0"/>
              <a:t>secondary structure</a:t>
            </a:r>
            <a:r>
              <a:rPr lang="en-US" sz="2400" dirty="0"/>
              <a:t> of RNA</a:t>
            </a:r>
          </a:p>
          <a:p>
            <a:r>
              <a:rPr lang="en-US" sz="2400" dirty="0"/>
              <a:t>Related RNAs often have homologous secondary structure without significant sequence similarity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09B7A-D536-D647-8739-C504C277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334" y="4666910"/>
            <a:ext cx="2907604" cy="1841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9BCF8-1234-3449-94EC-FF8F5DA2F542}"/>
              </a:ext>
            </a:extLst>
          </p:cNvPr>
          <p:cNvSpPr/>
          <p:nvPr/>
        </p:nvSpPr>
        <p:spPr>
          <a:xfrm>
            <a:off x="4336616" y="6010872"/>
            <a:ext cx="329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http://www.bioinf.man.ac.uk/resources/phase/manual/node72.html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000"/>
              <a:t>tRNA Secondary Structure </a:t>
            </a:r>
          </a:p>
        </p:txBody>
      </p:sp>
      <p:pic>
        <p:nvPicPr>
          <p:cNvPr id="780291" name="Picture 3" descr="Alaninet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37362"/>
            <a:ext cx="3466246" cy="4468238"/>
          </a:xfrm>
          <a:prstGeom prst="rect">
            <a:avLst/>
          </a:prstGeom>
          <a:noFill/>
        </p:spPr>
      </p:pic>
      <p:pic>
        <p:nvPicPr>
          <p:cNvPr id="780292" name="Picture 4" descr="tRN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1" y="3841470"/>
            <a:ext cx="2639328" cy="2864129"/>
          </a:xfrm>
          <a:prstGeom prst="rect">
            <a:avLst/>
          </a:prstGeom>
          <a:noFill/>
        </p:spPr>
      </p:pic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7199953" y="5067300"/>
            <a:ext cx="1458272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tertiary structure</a:t>
            </a:r>
          </a:p>
        </p:txBody>
      </p:sp>
      <p:pic>
        <p:nvPicPr>
          <p:cNvPr id="783364" name="Picture 4" descr="Transfer or tRNA with an amino acid attach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82" y="1138102"/>
            <a:ext cx="2198518" cy="21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100" y="2998067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6"/>
              </a:rPr>
              <a:t>Scitable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E6BE4-D344-E545-A34C-85354A4DA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128" y="1211365"/>
            <a:ext cx="22860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000"/>
              <a:t>Small Subunit Ribosomal RNA Secondary Structure </a:t>
            </a:r>
          </a:p>
        </p:txBody>
      </p:sp>
      <p:pic>
        <p:nvPicPr>
          <p:cNvPr id="731139" name="Picture 3" descr="ssRNA"/>
          <p:cNvPicPr>
            <a:picLocks noChangeAspect="1" noChangeArrowheads="1"/>
          </p:cNvPicPr>
          <p:nvPr/>
        </p:nvPicPr>
        <p:blipFill>
          <a:blip r:embed="rId3"/>
          <a:srcRect t="11388" b="11406"/>
          <a:stretch>
            <a:fillRect/>
          </a:stretch>
        </p:blipFill>
        <p:spPr bwMode="auto">
          <a:xfrm>
            <a:off x="1524000" y="838200"/>
            <a:ext cx="5876925" cy="5867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r>
              <a:rPr lang="en-US" sz="4000"/>
              <a:t>6S RNA Secondary Structure </a:t>
            </a:r>
          </a:p>
        </p:txBody>
      </p:sp>
      <p:pic>
        <p:nvPicPr>
          <p:cNvPr id="769028" name="Picture 4"/>
          <p:cNvPicPr>
            <a:picLocks noChangeAspect="1" noChangeArrowheads="1"/>
          </p:cNvPicPr>
          <p:nvPr/>
        </p:nvPicPr>
        <p:blipFill>
          <a:blip r:embed="rId3"/>
          <a:srcRect t="10677"/>
          <a:stretch>
            <a:fillRect/>
          </a:stretch>
        </p:blipFill>
        <p:spPr bwMode="auto">
          <a:xfrm>
            <a:off x="38100" y="1066800"/>
            <a:ext cx="90678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r>
              <a:rPr lang="en-US" sz="4000" dirty="0"/>
              <a:t>Secondary Structure Features </a:t>
            </a:r>
          </a:p>
        </p:txBody>
      </p:sp>
      <p:pic>
        <p:nvPicPr>
          <p:cNvPr id="769028" name="Picture 4"/>
          <p:cNvPicPr>
            <a:picLocks noChangeAspect="1" noChangeArrowheads="1"/>
          </p:cNvPicPr>
          <p:nvPr/>
        </p:nvPicPr>
        <p:blipFill>
          <a:blip r:embed="rId3"/>
          <a:srcRect t="10677" b="60063"/>
          <a:stretch>
            <a:fillRect/>
          </a:stretch>
        </p:blipFill>
        <p:spPr bwMode="auto">
          <a:xfrm>
            <a:off x="38100" y="2367280"/>
            <a:ext cx="9067800" cy="17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4033520" y="2357120"/>
            <a:ext cx="1412240" cy="187960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0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35760" y="3048000"/>
            <a:ext cx="345440" cy="70104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0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351520" y="3027680"/>
            <a:ext cx="508000" cy="70104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0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80480" y="3058160"/>
            <a:ext cx="701040" cy="70104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560" y="372872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bulge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226560"/>
            <a:ext cx="158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internal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1120" y="3779520"/>
            <a:ext cx="74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3225" y="3749040"/>
            <a:ext cx="1510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hairpin loop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6525"/>
            <a:ext cx="8610600" cy="1143000"/>
          </a:xfrm>
        </p:spPr>
        <p:txBody>
          <a:bodyPr/>
          <a:lstStyle/>
          <a:p>
            <a:r>
              <a:rPr lang="en-US" sz="4000"/>
              <a:t>Four Key Problems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Predicting RNA secondary structure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Given</a:t>
            </a:r>
            <a:r>
              <a:rPr lang="en-US" sz="2000" dirty="0"/>
              <a:t>: RNA sequence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Do</a:t>
            </a:r>
            <a:r>
              <a:rPr lang="en-US" sz="2000" dirty="0"/>
              <a:t>: predict secondary structure that sequence will fold into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Searching for instances of a given structure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Given</a:t>
            </a:r>
            <a:r>
              <a:rPr lang="en-US" sz="2000" dirty="0"/>
              <a:t>: an RNA sequence or its secondary structure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Do</a:t>
            </a:r>
            <a:r>
              <a:rPr lang="en-US" sz="2000" dirty="0"/>
              <a:t>: find sequences that will fold into a similar structure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Modeling a family of RNAs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Given</a:t>
            </a:r>
            <a:r>
              <a:rPr lang="en-US" sz="2000" dirty="0"/>
              <a:t>: a set of RNA sequences with similar secondary structure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Do</a:t>
            </a:r>
            <a:r>
              <a:rPr lang="en-US" sz="2000" dirty="0"/>
              <a:t>: construct a model that captures the secondary structure regularities of the set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Identifying novel RNA genes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Given</a:t>
            </a:r>
            <a:r>
              <a:rPr lang="en-US" sz="2000" dirty="0"/>
              <a:t>: a pair of homologous DNA sequences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Do</a:t>
            </a:r>
            <a:r>
              <a:rPr lang="en-US" sz="2000" dirty="0"/>
              <a:t>: identify subsequences that appear to have highly conserved RNA secondary structure (putative RNA genes)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37688" y="1279525"/>
            <a:ext cx="3894444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Focus for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F65-C2AD-AD42-A6C3-B0C82F4012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uiExpand="1" build="p" autoUpdateAnimBg="0"/>
      <p:bldP spid="4" grpId="0"/>
    </p:bldLst>
  </p:timing>
</p:sld>
</file>

<file path=ppt/theme/theme1.xml><?xml version="1.0" encoding="utf-8"?>
<a:theme xmlns:a="http://schemas.openxmlformats.org/drawingml/2006/main" name="Blank Presentation">
  <a:themeElements>
    <a:clrScheme name="Custom 11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48560</TotalTime>
  <Words>966</Words>
  <Application>Microsoft Macintosh PowerPoint</Application>
  <PresentationFormat>On-screen Show (4:3)</PresentationFormat>
  <Paragraphs>232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Times</vt:lpstr>
      <vt:lpstr>Times New Roman</vt:lpstr>
      <vt:lpstr>Blank Presentation</vt:lpstr>
      <vt:lpstr>Equation</vt:lpstr>
      <vt:lpstr>RNA Secondary Structure Prediction </vt:lpstr>
      <vt:lpstr>Goals for Lecture</vt:lpstr>
      <vt:lpstr>Why RNA is Interesting</vt:lpstr>
      <vt:lpstr>RNA Secondary Structure</vt:lpstr>
      <vt:lpstr>tRNA Secondary Structure </vt:lpstr>
      <vt:lpstr>Small Subunit Ribosomal RNA Secondary Structure </vt:lpstr>
      <vt:lpstr>6S RNA Secondary Structure </vt:lpstr>
      <vt:lpstr>Secondary Structure Features </vt:lpstr>
      <vt:lpstr>Four Key Problems</vt:lpstr>
      <vt:lpstr>RNA Folding Assumption</vt:lpstr>
      <vt:lpstr>Pseudoknots</vt:lpstr>
      <vt:lpstr>Simplest RNA Secondary Structure Task</vt:lpstr>
      <vt:lpstr>Predicting RNA Secondary Structure: the Nussinov Algorithm [Nussinov et al., SIAM Journal of Applied Mathematics 1978] </vt:lpstr>
      <vt:lpstr>Idea of Dynamic  Programming (DP)</vt:lpstr>
      <vt:lpstr>DP in the Nussinov Algorithm</vt:lpstr>
      <vt:lpstr>DP in the Nussinov Algorithm</vt:lpstr>
      <vt:lpstr>Nussinov Algorithm Traceback</vt:lpstr>
      <vt:lpstr>Predicting RNA Secondary Structure by Energy Minimization</vt:lpstr>
      <vt:lpstr>Predicting RNA Secondary Structure by Energy Minimization</vt:lpstr>
      <vt:lpstr>Predicting RNA Secondary Structure by Energy Minimization</vt:lpstr>
      <vt:lpstr>Mfold example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Secondary Structure Prediction</dc:title>
  <dc:creator>Mark Craven</dc:creator>
  <cp:lastModifiedBy>DAIFENG WANG</cp:lastModifiedBy>
  <cp:revision>1150</cp:revision>
  <cp:lastPrinted>2020-04-14T17:45:54Z</cp:lastPrinted>
  <dcterms:created xsi:type="dcterms:W3CDTF">2011-03-08T02:44:26Z</dcterms:created>
  <dcterms:modified xsi:type="dcterms:W3CDTF">2020-04-14T17:45:56Z</dcterms:modified>
</cp:coreProperties>
</file>