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721" r:id="rId2"/>
    <p:sldId id="765" r:id="rId3"/>
    <p:sldId id="864" r:id="rId4"/>
    <p:sldId id="788" r:id="rId5"/>
    <p:sldId id="865" r:id="rId6"/>
    <p:sldId id="789" r:id="rId7"/>
    <p:sldId id="794" r:id="rId8"/>
    <p:sldId id="795" r:id="rId9"/>
    <p:sldId id="777" r:id="rId10"/>
    <p:sldId id="778" r:id="rId11"/>
    <p:sldId id="779" r:id="rId12"/>
    <p:sldId id="790" r:id="rId13"/>
    <p:sldId id="791" r:id="rId14"/>
    <p:sldId id="796" r:id="rId15"/>
    <p:sldId id="863" r:id="rId16"/>
    <p:sldId id="773" r:id="rId17"/>
    <p:sldId id="792" r:id="rId18"/>
    <p:sldId id="797" r:id="rId19"/>
    <p:sldId id="803" r:id="rId20"/>
    <p:sldId id="804" r:id="rId21"/>
    <p:sldId id="782" r:id="rId22"/>
    <p:sldId id="793" r:id="rId23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tter, Tony" initials="GT" lastIdx="0" clrIdx="0">
    <p:extLst>
      <p:ext uri="{19B8F6BF-5375-455C-9EA6-DF929625EA0E}">
        <p15:presenceInfo xmlns:p15="http://schemas.microsoft.com/office/powerpoint/2012/main" userId="S-1-5-21-2796109741-2737883101-2707681701-47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FDFFAF"/>
    <a:srgbClr val="FF3300"/>
    <a:srgbClr val="CCCC00"/>
    <a:srgbClr val="33CC33"/>
    <a:srgbClr val="008000"/>
    <a:srgbClr val="009900"/>
    <a:srgbClr val="FF6600"/>
    <a:srgbClr val="FF9933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17" autoAdjust="0"/>
    <p:restoredTop sz="83061" autoAdjust="0"/>
  </p:normalViewPr>
  <p:slideViewPr>
    <p:cSldViewPr>
      <p:cViewPr varScale="1">
        <p:scale>
          <a:sx n="105" d="100"/>
          <a:sy n="105" d="100"/>
        </p:scale>
        <p:origin x="252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>
              <a:defRPr sz="1200">
                <a:solidFill>
                  <a:srgbClr val="0066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68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>
                <a:solidFill>
                  <a:srgbClr val="0066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68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>
              <a:defRPr sz="1200">
                <a:solidFill>
                  <a:srgbClr val="0066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68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>
                <a:solidFill>
                  <a:srgbClr val="0066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28857D9C-9BDF-9648-83EC-368A8E6EE156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6485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>
              <a:defRPr sz="1200">
                <a:solidFill>
                  <a:srgbClr val="006600"/>
                </a:solidFill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>
                <a:solidFill>
                  <a:srgbClr val="006600"/>
                </a:solidFill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19587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>
              <a:defRPr sz="1200">
                <a:solidFill>
                  <a:srgbClr val="006600"/>
                </a:solidFill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13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>
                <a:solidFill>
                  <a:srgbClr val="006600"/>
                </a:solidFill>
                <a:latin typeface="Arial"/>
              </a:defRPr>
            </a:lvl1pPr>
          </a:lstStyle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5390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97" charset="-128"/>
        <a:cs typeface="ＭＳ Ｐゴシック" pitchFamily="-9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9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9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9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9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4051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2695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6315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738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8176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60695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5342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86667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6095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6181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074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9516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4789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7652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2307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Search running </a:t>
            </a:r>
            <a:r>
              <a:rPr lang="en-US"/>
              <a:t>cars, find </a:t>
            </a:r>
            <a:r>
              <a:rPr lang="en-US" dirty="0"/>
              <a:t>roads first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908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7071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3966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D4F87-C97F-1D4A-A9D3-119773BE0D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83898-3781-BA46-87B7-F9634383D8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89060-9A8C-3246-AA0B-7512A5D224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FC3DD-F780-924B-90EE-0A0105F875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81332" y="6595532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1D4ED-2DA9-9F40-A068-D189D55334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8504A-6BB3-8E43-B07B-613134F73D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AD990-AC9E-404A-A80F-9B4AAFEBFD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2F2A4-9D41-564E-8AF9-CDF8F3F29B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BDFA4-33B9-604A-9798-748F7B2BCC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806D3-6812-5B49-A4C5-E0349D2E0B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70F82-7B98-1342-B562-A050EBEE8F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85194-6643-D740-B706-47402A4074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/>
              </a:defRPr>
            </a:lvl1pPr>
          </a:lstStyle>
          <a:p>
            <a:pPr>
              <a:defRPr/>
            </a:pPr>
            <a:fld id="{5FBA782B-7F8E-FE49-9CD2-89C2F8A212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97" charset="-128"/>
          <a:cs typeface="ＭＳ Ｐゴシック" pitchFamily="-9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  <a:ea typeface="ＭＳ Ｐゴシック" pitchFamily="-97" charset="-128"/>
          <a:cs typeface="ＭＳ Ｐゴシック" pitchFamily="-9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  <a:ea typeface="ＭＳ Ｐゴシック" pitchFamily="-97" charset="-128"/>
          <a:cs typeface="ＭＳ Ｐゴシック" pitchFamily="-9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  <a:ea typeface="ＭＳ Ｐゴシック" pitchFamily="-97" charset="-128"/>
          <a:cs typeface="ＭＳ Ｐゴシック" pitchFamily="-9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  <a:ea typeface="ＭＳ Ｐゴシック" pitchFamily="-97" charset="-128"/>
          <a:cs typeface="ＭＳ Ｐゴシック" pitchFamily="-97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97" charset="-128"/>
          <a:cs typeface="ＭＳ Ｐゴシック" pitchFamily="-9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9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9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9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97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/4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nx.org/resources/6fee0a5818280ce9e609c178e51249ab3dba629f/graphics35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73/pnas.0500398102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nature" TargetMode="Externa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600200"/>
          </a:xfrm>
        </p:spPr>
        <p:txBody>
          <a:bodyPr/>
          <a:lstStyle/>
          <a:p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Introduction to Epigenetics</a:t>
            </a:r>
            <a:endParaRPr lang="en-US" sz="2400" dirty="0"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124200"/>
            <a:ext cx="6858000" cy="1752600"/>
          </a:xfrm>
        </p:spPr>
        <p:txBody>
          <a:bodyPr/>
          <a:lstStyle/>
          <a:p>
            <a:r>
              <a:rPr lang="en-US" dirty="0"/>
              <a:t>BMI/CS 776 </a:t>
            </a:r>
          </a:p>
          <a:p>
            <a:r>
              <a:rPr lang="en-US" dirty="0"/>
              <a:t>www.biostat.wisc.edu/bmi776/</a:t>
            </a:r>
          </a:p>
          <a:p>
            <a:r>
              <a:rPr lang="en-US" dirty="0"/>
              <a:t>Spring 2020</a:t>
            </a:r>
          </a:p>
          <a:p>
            <a:r>
              <a:rPr lang="en-US" dirty="0" err="1"/>
              <a:t>Daifeng</a:t>
            </a:r>
            <a:r>
              <a:rPr lang="en-US" dirty="0"/>
              <a:t> Wang</a:t>
            </a:r>
          </a:p>
          <a:p>
            <a:r>
              <a:rPr lang="en-US" dirty="0" err="1"/>
              <a:t>daifeng.wang@wisc.edu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9728" y="6611779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000066"/>
                </a:solidFill>
                <a:latin typeface="Arial" pitchFamily="-111" charset="0"/>
              </a:rPr>
              <a:t>These slides, excluding third-party material, are licensed under </a:t>
            </a:r>
            <a:r>
              <a:rPr lang="en-US" sz="1100" dirty="0">
                <a:solidFill>
                  <a:srgbClr val="000066"/>
                </a:solidFill>
                <a:latin typeface="Arial" pitchFamily="-111" charset="0"/>
                <a:hlinkClick r:id="rId3"/>
              </a:rPr>
              <a:t>CC BY-NC 4.0</a:t>
            </a:r>
            <a:r>
              <a:rPr lang="en-US" sz="1100" dirty="0">
                <a:solidFill>
                  <a:srgbClr val="000066"/>
                </a:solidFill>
                <a:latin typeface="Arial" pitchFamily="-111" charset="0"/>
              </a:rPr>
              <a:t> by Anthony Gitter, Mark Craven, Colin Dewey and </a:t>
            </a:r>
            <a:r>
              <a:rPr lang="en-US" sz="1100" dirty="0" err="1">
                <a:solidFill>
                  <a:srgbClr val="000066"/>
                </a:solidFill>
                <a:latin typeface="Arial" pitchFamily="-111" charset="0"/>
              </a:rPr>
              <a:t>Daifeng</a:t>
            </a:r>
            <a:r>
              <a:rPr lang="en-US" sz="1100" dirty="0">
                <a:solidFill>
                  <a:srgbClr val="000066"/>
                </a:solidFill>
                <a:latin typeface="Arial" pitchFamily="-111" charset="0"/>
              </a:rPr>
              <a:t> Wang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DNase I hypersensitivity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1184253"/>
            <a:ext cx="7772400" cy="178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800" kern="0" dirty="0"/>
              <a:t>Regulatory proteins bind accessible DNA</a:t>
            </a:r>
          </a:p>
          <a:p>
            <a:r>
              <a:rPr lang="en-US" sz="2800" kern="0" dirty="0"/>
              <a:t>DNase I enzyme cuts open chromatin regions that are not protected by nucleosomes</a:t>
            </a:r>
          </a:p>
        </p:txBody>
      </p:sp>
      <p:pic>
        <p:nvPicPr>
          <p:cNvPr id="38914" name="Picture 2" descr="Figure 1.  High-resolution mapping of accessible chromatin in human cells using the Short DHS Assay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97" r="43849" b="21035"/>
          <a:stretch/>
        </p:blipFill>
        <p:spPr bwMode="auto">
          <a:xfrm>
            <a:off x="1281884" y="3170767"/>
            <a:ext cx="6580232" cy="361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81884" y="6474023"/>
            <a:ext cx="2062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Wang </a:t>
            </a:r>
            <a:r>
              <a:rPr lang="en-US" sz="1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PLoS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ONE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2720" y="2693667"/>
            <a:ext cx="3009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Nucleosome: DNA wrapped around histone proteins</a:t>
            </a:r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>
            <a:off x="2810894" y="3133453"/>
            <a:ext cx="512755" cy="344552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12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1184252"/>
            <a:ext cx="7772400" cy="491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400" kern="0" dirty="0"/>
              <a:t>Mark particular regulatory configurations</a:t>
            </a:r>
          </a:p>
          <a:p>
            <a:endParaRPr lang="en-US" sz="2800" kern="0" dirty="0"/>
          </a:p>
          <a:p>
            <a:endParaRPr lang="en-US" sz="2800" kern="0" dirty="0"/>
          </a:p>
          <a:p>
            <a:endParaRPr lang="en-US" sz="2800" kern="0" dirty="0"/>
          </a:p>
          <a:p>
            <a:endParaRPr lang="en-US" sz="2800" kern="0" dirty="0"/>
          </a:p>
          <a:p>
            <a:endParaRPr lang="en-US" sz="2800" kern="0" dirty="0"/>
          </a:p>
          <a:p>
            <a:endParaRPr lang="en-US" sz="2800" kern="0" dirty="0"/>
          </a:p>
          <a:p>
            <a:endParaRPr lang="en-US" sz="2000" kern="0" dirty="0"/>
          </a:p>
          <a:p>
            <a:r>
              <a:rPr lang="en-US" sz="2400" kern="0" dirty="0"/>
              <a:t>H3 (protein) K27 (amino acid) ac (modification)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Histone modifications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17272" y="6550223"/>
            <a:ext cx="5574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Latham 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Structural &amp; Molecular Biology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2007; Katie </a:t>
            </a:r>
            <a:r>
              <a:rPr 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Ris-Vicari</a:t>
            </a:r>
            <a:endParaRPr lang="en-US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0" name="Picture 2" descr="Unfortunately we are unable to provide accessible alternative text for this. If you require assistance to access this image, or to obtain a text description, please contact npg@nature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" t="72139" r="2769" b="14509"/>
          <a:stretch/>
        </p:blipFill>
        <p:spPr bwMode="auto">
          <a:xfrm>
            <a:off x="1213078" y="5521347"/>
            <a:ext cx="6707037" cy="103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85800" y="1775835"/>
            <a:ext cx="7234315" cy="3177165"/>
            <a:chOff x="685800" y="1699635"/>
            <a:chExt cx="7234315" cy="3177165"/>
          </a:xfrm>
        </p:grpSpPr>
        <p:pic>
          <p:nvPicPr>
            <p:cNvPr id="37892" name="Picture 4" descr="Chromatin accessibility and histone marks at regulatory elements.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968"/>
            <a:stretch/>
          </p:blipFill>
          <p:spPr bwMode="auto">
            <a:xfrm>
              <a:off x="1019783" y="1699635"/>
              <a:ext cx="6900332" cy="2567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Chromatin accessibility and histone marks at regulatory elements.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656" b="5127"/>
            <a:stretch/>
          </p:blipFill>
          <p:spPr bwMode="auto">
            <a:xfrm>
              <a:off x="1019783" y="4267200"/>
              <a:ext cx="6900332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716604" y="1699635"/>
              <a:ext cx="457200" cy="304791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85800" y="3117917"/>
              <a:ext cx="457200" cy="304791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02957" y="3237317"/>
              <a:ext cx="457200" cy="304791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539115" y="3627391"/>
            <a:ext cx="16048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Shlyueva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Reviews Genetics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70209" y="1239367"/>
            <a:ext cx="2281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copies of histone proteins </a:t>
            </a:r>
            <a:r>
              <a:rPr lang="pt-BR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H2A, H2B, H3, H4</a:t>
            </a:r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H="1">
            <a:off x="7070398" y="2155152"/>
            <a:ext cx="180454" cy="292276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91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1184252"/>
            <a:ext cx="3397060" cy="491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400" kern="0" dirty="0"/>
              <a:t>Reversible DNA modification</a:t>
            </a:r>
          </a:p>
          <a:p>
            <a:r>
              <a:rPr lang="en-US" sz="2400" kern="0" dirty="0"/>
              <a:t>Represses gene expression</a:t>
            </a:r>
            <a:endParaRPr lang="en-US" sz="2000" kern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DNA methylation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426720" y="2875280"/>
            <a:ext cx="8510811" cy="3988142"/>
            <a:chOff x="426720" y="2875280"/>
            <a:chExt cx="8510811" cy="3988142"/>
          </a:xfrm>
        </p:grpSpPr>
        <p:grpSp>
          <p:nvGrpSpPr>
            <p:cNvPr id="14" name="Group 13"/>
            <p:cNvGrpSpPr/>
            <p:nvPr/>
          </p:nvGrpSpPr>
          <p:grpSpPr>
            <a:xfrm>
              <a:off x="426720" y="2875280"/>
              <a:ext cx="8510811" cy="3988142"/>
              <a:chOff x="309968" y="2449113"/>
              <a:chExt cx="8510811" cy="3988142"/>
            </a:xfrm>
          </p:grpSpPr>
          <p:pic>
            <p:nvPicPr>
              <p:cNvPr id="14338" name="Picture 2" descr="http://cnx.org/resources/6fee0a5818280ce9e609c178e51249ab3dba629f/graphics35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544" b="3743"/>
              <a:stretch/>
            </p:blipFill>
            <p:spPr bwMode="auto">
              <a:xfrm>
                <a:off x="309968" y="2607390"/>
                <a:ext cx="8510811" cy="38298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309968" y="2449113"/>
                <a:ext cx="452032" cy="659041"/>
              </a:xfrm>
              <a:prstGeom prst="rect">
                <a:avLst/>
              </a:prstGeom>
              <a:solidFill>
                <a:schemeClr val="bg1"/>
              </a:solidFill>
              <a:ln w="28575" cmpd="sng"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-97" charset="0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426720" y="6511413"/>
              <a:ext cx="14593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Arial" panose="020B0604020202020204" pitchFamily="34" charset="0"/>
                  <a:cs typeface="Arial" panose="020B0604020202020204" pitchFamily="34" charset="0"/>
                  <a:hlinkClick r:id="rId4"/>
                </a:rPr>
                <a:t>OpenStax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  <a:hlinkClick r:id="rId4"/>
                </a:rPr>
                <a:t> CNX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627120" y="937733"/>
            <a:ext cx="4800600" cy="2308387"/>
            <a:chOff x="3200401" y="2217502"/>
            <a:chExt cx="4800600" cy="2308387"/>
          </a:xfrm>
        </p:grpSpPr>
        <p:pic>
          <p:nvPicPr>
            <p:cNvPr id="19" name="Picture 2" descr="http://cnx.org/resources/6fee0a5818280ce9e609c178e51249ab3dba629f/graphics35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81" t="20919" r="1513" b="53255"/>
            <a:stretch/>
          </p:blipFill>
          <p:spPr bwMode="auto">
            <a:xfrm>
              <a:off x="3200401" y="2362200"/>
              <a:ext cx="4800600" cy="2163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4326612" y="2217502"/>
              <a:ext cx="3140987" cy="659041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996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1184252"/>
            <a:ext cx="7772400" cy="491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400" kern="0" dirty="0"/>
              <a:t>Algorithms to predict long range enhancer-promoter interactions</a:t>
            </a:r>
          </a:p>
          <a:p>
            <a:r>
              <a:rPr lang="en-US" sz="2400" kern="0" dirty="0"/>
              <a:t>Or measure with chromosome conformation capture (3C, Hi-C, etc.)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3D organization of chromatin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57200" y="6441643"/>
            <a:ext cx="16048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Rao 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18" y="3053955"/>
            <a:ext cx="8578964" cy="321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70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096000" y="1295400"/>
            <a:ext cx="2819400" cy="491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400" kern="0" dirty="0"/>
              <a:t>Hi-C produces 2D chromatin contact maps</a:t>
            </a:r>
          </a:p>
          <a:p>
            <a:endParaRPr lang="en-US" sz="2400" kern="0" dirty="0"/>
          </a:p>
          <a:p>
            <a:r>
              <a:rPr lang="en-US" sz="2400" kern="0" dirty="0"/>
              <a:t>Learn domains, enhancer-promoter interactions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3D organization of chromatin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62000" y="6441643"/>
            <a:ext cx="16048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Rao 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14400" y="1159934"/>
            <a:ext cx="5019017" cy="5494020"/>
            <a:chOff x="2057400" y="1752600"/>
            <a:chExt cx="5019017" cy="549402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7400" y="1904047"/>
              <a:ext cx="1760220" cy="495395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89364" y="1752600"/>
              <a:ext cx="3087053" cy="5494020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49460" y="2667000"/>
            <a:ext cx="2281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kb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6174" y="4281501"/>
            <a:ext cx="2281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kb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5281" y="5896002"/>
            <a:ext cx="2281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kb</a:t>
            </a:r>
          </a:p>
        </p:txBody>
      </p:sp>
    </p:spTree>
    <p:extLst>
      <p:ext uri="{BB962C8B-B14F-4D97-AF65-F5344CB8AC3E}">
        <p14:creationId xmlns:p14="http://schemas.microsoft.com/office/powerpoint/2010/main" val="36717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E3312-1D4F-9641-B432-525AD49B4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570" y="381000"/>
            <a:ext cx="8453437" cy="914400"/>
          </a:xfrm>
        </p:spPr>
        <p:txBody>
          <a:bodyPr/>
          <a:lstStyle/>
          <a:p>
            <a:r>
              <a:rPr lang="en-US" sz="4000" dirty="0"/>
              <a:t>Next Generation Sequencing (NGS) for epigenomics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94CA4-D903-114E-99EA-93649FE30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207" y="2209800"/>
            <a:ext cx="7772400" cy="4114800"/>
          </a:xfrm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B0C0952-D33B-A24B-A493-5DCDC3AD8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24000"/>
            <a:ext cx="8001000" cy="51333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0CAE40-5C1E-444A-9BCA-CF1B1F6AB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29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36223" y="3048000"/>
            <a:ext cx="6071553" cy="3454932"/>
            <a:chOff x="152400" y="3403069"/>
            <a:chExt cx="6071553" cy="3454932"/>
          </a:xfrm>
        </p:grpSpPr>
        <p:pic>
          <p:nvPicPr>
            <p:cNvPr id="39938" name="Picture 2" descr="Tissues and cell types profiled in the Roadmap Epigenomics Consortium.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412" b="33115"/>
            <a:stretch/>
          </p:blipFill>
          <p:spPr bwMode="auto">
            <a:xfrm>
              <a:off x="152400" y="3403069"/>
              <a:ext cx="5909945" cy="3395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4724399" y="6631093"/>
              <a:ext cx="1337945" cy="226908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638801" y="3810000"/>
              <a:ext cx="423544" cy="1752600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593080" y="4724400"/>
              <a:ext cx="630873" cy="156900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Large-scale epigenetic maps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1219201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800" kern="0" dirty="0"/>
              <a:t>Epigenomes are condition-specific</a:t>
            </a:r>
          </a:p>
          <a:p>
            <a:r>
              <a:rPr lang="en-US" sz="2800" kern="0" dirty="0"/>
              <a:t>Roadmap </a:t>
            </a:r>
            <a:r>
              <a:rPr lang="en-US" sz="2800" kern="0" dirty="0" err="1"/>
              <a:t>Epigenomics</a:t>
            </a:r>
            <a:r>
              <a:rPr lang="en-US" sz="2800" kern="0" dirty="0"/>
              <a:t> Consortium and ENCODE surveyed over 100 types of cells and tissues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52938" y="6497852"/>
            <a:ext cx="4038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Roadmap </a:t>
            </a:r>
            <a:r>
              <a:rPr 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Epigenomics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Consortium 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3966070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Genome annotation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990600"/>
            <a:ext cx="8229600" cy="949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800" kern="0" dirty="0"/>
              <a:t>Combinations of epigenetic signals can predict functional state</a:t>
            </a:r>
          </a:p>
          <a:p>
            <a:pPr lvl="1"/>
            <a:r>
              <a:rPr lang="en-US" sz="2400" kern="0" dirty="0" err="1"/>
              <a:t>ChromHMM</a:t>
            </a:r>
            <a:r>
              <a:rPr lang="en-US" sz="2400" kern="0" dirty="0"/>
              <a:t>: Hidden Markov Model</a:t>
            </a:r>
          </a:p>
          <a:p>
            <a:pPr lvl="1"/>
            <a:r>
              <a:rPr lang="en-US" sz="2400" kern="0" dirty="0"/>
              <a:t>Segway: Dynamic Bayesian network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676400" y="2895600"/>
            <a:ext cx="6557432" cy="3888939"/>
            <a:chOff x="1676400" y="2706593"/>
            <a:chExt cx="6557432" cy="3888939"/>
          </a:xfrm>
        </p:grpSpPr>
        <p:pic>
          <p:nvPicPr>
            <p:cNvPr id="18434" name="Picture 2" descr="Epigenomic information across tissues and marks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234" b="32880"/>
            <a:stretch/>
          </p:blipFill>
          <p:spPr bwMode="auto">
            <a:xfrm>
              <a:off x="1756832" y="2706593"/>
              <a:ext cx="6477000" cy="3888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676400" y="2895600"/>
              <a:ext cx="304800" cy="381000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0866" y="6288373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Roadmap </a:t>
            </a:r>
            <a:r>
              <a:rPr 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Epigenomics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Consortium 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604210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Genome annotation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990600"/>
            <a:ext cx="8229600" cy="949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800" kern="0" dirty="0"/>
              <a:t>States are more interpretable than raw data</a:t>
            </a:r>
            <a:endParaRPr lang="en-US" sz="2400" kern="0" dirty="0"/>
          </a:p>
        </p:txBody>
      </p:sp>
      <p:sp>
        <p:nvSpPr>
          <p:cNvPr id="7" name="TextBox 6"/>
          <p:cNvSpPr txBox="1"/>
          <p:nvPr/>
        </p:nvSpPr>
        <p:spPr>
          <a:xfrm>
            <a:off x="175453" y="5727440"/>
            <a:ext cx="3931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Ernst and </a:t>
            </a:r>
            <a:r>
              <a:rPr 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Kellis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Methods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2012</a:t>
            </a:r>
          </a:p>
        </p:txBody>
      </p:sp>
      <p:pic>
        <p:nvPicPr>
          <p:cNvPr id="20482" name="Picture 2" descr="Sample outputs of ChromHMM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" t="2990" r="27079" b="61669"/>
          <a:stretch/>
        </p:blipFill>
        <p:spPr bwMode="auto">
          <a:xfrm>
            <a:off x="175453" y="1859819"/>
            <a:ext cx="8793094" cy="375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650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590800"/>
            <a:ext cx="7772400" cy="1143000"/>
          </a:xfrm>
        </p:spPr>
        <p:txBody>
          <a:bodyPr/>
          <a:lstStyle/>
          <a:p>
            <a:r>
              <a:rPr lang="en-US" dirty="0"/>
              <a:t>Predicting TF binding with DNase-</a:t>
            </a:r>
            <a:r>
              <a:rPr lang="en-US" dirty="0" err="1"/>
              <a:t>Seq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74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Goals for lecture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118425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pPr>
              <a:buFontTx/>
              <a:buNone/>
            </a:pPr>
            <a:r>
              <a:rPr lang="en-US" sz="2800" kern="0" dirty="0"/>
              <a:t>Key concepts</a:t>
            </a:r>
          </a:p>
          <a:p>
            <a:r>
              <a:rPr lang="en-US" sz="2800" kern="0" dirty="0"/>
              <a:t>Importance of epigenetic data for understanding transcriptional regulation</a:t>
            </a:r>
          </a:p>
          <a:p>
            <a:r>
              <a:rPr lang="en-US" sz="2800" kern="0" dirty="0"/>
              <a:t>Use of epigenetic data for predicting transcription factor binding sites</a:t>
            </a:r>
          </a:p>
          <a:p>
            <a:pPr marL="0" indent="0">
              <a:buNone/>
            </a:pPr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735493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DNase I hypersensitive sites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1290277"/>
            <a:ext cx="8229600" cy="2976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800" kern="0" dirty="0"/>
              <a:t>Arrows indicate DNase I cleavage sites</a:t>
            </a:r>
          </a:p>
          <a:p>
            <a:r>
              <a:rPr lang="en-US" sz="2800" kern="0" dirty="0"/>
              <a:t>Obtain short reads that we map to the genome</a:t>
            </a:r>
            <a:endParaRPr lang="en-US" sz="2400" kern="0" dirty="0"/>
          </a:p>
        </p:txBody>
      </p:sp>
      <p:pic>
        <p:nvPicPr>
          <p:cNvPr id="20" name="Picture 2" descr="Figure 1.  High-resolution mapping of accessible chromatin in human cells using the Short DHS Assay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97" r="43849" b="21035"/>
          <a:stretch/>
        </p:blipFill>
        <p:spPr bwMode="auto">
          <a:xfrm>
            <a:off x="10160" y="2514600"/>
            <a:ext cx="6580232" cy="361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0160" y="5817856"/>
            <a:ext cx="2062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Wang </a:t>
            </a:r>
            <a:r>
              <a:rPr lang="en-US" sz="1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PLoS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ONE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3" name="Right Arrow 2"/>
          <p:cNvSpPr/>
          <p:nvPr/>
        </p:nvSpPr>
        <p:spPr>
          <a:xfrm>
            <a:off x="6143851" y="3745439"/>
            <a:ext cx="799192" cy="422278"/>
          </a:xfrm>
          <a:prstGeom prst="rightArrow">
            <a:avLst/>
          </a:prstGeom>
          <a:ln w="28575" cmpd="sng"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97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266032" y="3226261"/>
            <a:ext cx="1540964" cy="1460634"/>
            <a:chOff x="7219493" y="2967594"/>
            <a:chExt cx="1540964" cy="1460634"/>
          </a:xfrm>
        </p:grpSpPr>
        <p:pic>
          <p:nvPicPr>
            <p:cNvPr id="23" name="Picture 2" descr="Figure 1.  High-resolution mapping of accessible chromatin in human cells using the Short DHS Assay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02" t="63729" r="43296" b="30894"/>
            <a:stretch/>
          </p:blipFill>
          <p:spPr bwMode="auto">
            <a:xfrm rot="2498143">
              <a:off x="7560792" y="3776372"/>
              <a:ext cx="457201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Figure 1.  High-resolution mapping of accessible chromatin in human cells using the Short DHS Assay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02" t="63729" r="43296" b="30894"/>
            <a:stretch/>
          </p:blipFill>
          <p:spPr bwMode="auto">
            <a:xfrm flipH="1" flipV="1">
              <a:off x="8029344" y="2967594"/>
              <a:ext cx="457201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Figure 1.  High-resolution mapping of accessible chromatin in human cells using the Short DHS Assay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02" t="63729" r="43296" b="30894"/>
            <a:stretch/>
          </p:blipFill>
          <p:spPr bwMode="auto">
            <a:xfrm rot="19493421" flipH="1">
              <a:off x="7550510" y="3379656"/>
              <a:ext cx="457201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Figure 1.  High-resolution mapping of accessible chromatin in human cells using the Short DHS Assay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02" t="63729" r="43296" b="30894"/>
            <a:stretch/>
          </p:blipFill>
          <p:spPr bwMode="auto">
            <a:xfrm rot="2757579">
              <a:off x="8193703" y="3721774"/>
              <a:ext cx="457201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Figure 1.  High-resolution mapping of accessible chromatin in human cells using the Short DHS Assay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02" t="63729" r="43296" b="30894"/>
            <a:stretch/>
          </p:blipFill>
          <p:spPr bwMode="auto">
            <a:xfrm rot="923605">
              <a:off x="8303256" y="3168187"/>
              <a:ext cx="457201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Figure 1.  High-resolution mapping of accessible chromatin in human cells using the Short DHS Assay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02" t="63729" r="43296" b="30894"/>
            <a:stretch/>
          </p:blipFill>
          <p:spPr bwMode="auto">
            <a:xfrm rot="21223786">
              <a:off x="7965331" y="4047228"/>
              <a:ext cx="457201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Figure 1.  High-resolution mapping of accessible chromatin in human cells using the Short DHS Assay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02" t="63729" r="43296" b="30894"/>
            <a:stretch/>
          </p:blipFill>
          <p:spPr bwMode="auto">
            <a:xfrm>
              <a:off x="7219493" y="3189156"/>
              <a:ext cx="457201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77639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91440" y="1673352"/>
            <a:ext cx="5729636" cy="3952449"/>
            <a:chOff x="-91440" y="1673352"/>
            <a:chExt cx="5729636" cy="3952449"/>
          </a:xfrm>
        </p:grpSpPr>
        <p:pic>
          <p:nvPicPr>
            <p:cNvPr id="43" name="Picture 2" descr="Parallel profiling of genomic regulatory factor occupancy across 41 cell types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826" b="77274"/>
            <a:stretch/>
          </p:blipFill>
          <p:spPr bwMode="auto">
            <a:xfrm>
              <a:off x="283146" y="1738648"/>
              <a:ext cx="4720570" cy="2050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ectangle 43"/>
            <p:cNvSpPr/>
            <p:nvPr/>
          </p:nvSpPr>
          <p:spPr>
            <a:xfrm>
              <a:off x="4546499" y="5076293"/>
              <a:ext cx="1091697" cy="549508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-91440" y="1673352"/>
              <a:ext cx="1341072" cy="549508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4546499" y="5079342"/>
            <a:ext cx="1091697" cy="549508"/>
          </a:xfrm>
          <a:prstGeom prst="rect">
            <a:avLst/>
          </a:prstGeom>
          <a:solidFill>
            <a:schemeClr val="bg1"/>
          </a:solidFill>
          <a:ln w="28575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9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DNase I footprints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0520" y="985521"/>
            <a:ext cx="848868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800" kern="0" dirty="0"/>
              <a:t>Distribution of mapped reads is informative of open chromatin and specific TF binding sites</a:t>
            </a:r>
            <a:endParaRPr lang="en-US" sz="2400" kern="0" dirty="0"/>
          </a:p>
        </p:txBody>
      </p:sp>
      <p:sp>
        <p:nvSpPr>
          <p:cNvPr id="22" name="TextBox 21"/>
          <p:cNvSpPr txBox="1"/>
          <p:nvPr/>
        </p:nvSpPr>
        <p:spPr>
          <a:xfrm>
            <a:off x="5071090" y="2528184"/>
            <a:ext cx="3387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depth at each position</a:t>
            </a:r>
          </a:p>
        </p:txBody>
      </p:sp>
      <p:sp>
        <p:nvSpPr>
          <p:cNvPr id="23" name="Line 13"/>
          <p:cNvSpPr>
            <a:spLocks noChangeShapeType="1"/>
          </p:cNvSpPr>
          <p:nvPr/>
        </p:nvSpPr>
        <p:spPr bwMode="auto">
          <a:xfrm flipH="1">
            <a:off x="3725956" y="2199641"/>
            <a:ext cx="357941" cy="328543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348455" y="2174241"/>
            <a:ext cx="3913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72223" y="1965369"/>
            <a:ext cx="2176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ChIP-Seq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peak</a:t>
            </a:r>
          </a:p>
        </p:txBody>
      </p:sp>
      <p:sp>
        <p:nvSpPr>
          <p:cNvPr id="26" name="Line 13"/>
          <p:cNvSpPr>
            <a:spLocks noChangeShapeType="1"/>
          </p:cNvSpPr>
          <p:nvPr/>
        </p:nvSpPr>
        <p:spPr bwMode="auto">
          <a:xfrm flipH="1" flipV="1">
            <a:off x="3559663" y="3421022"/>
            <a:ext cx="1367936" cy="13058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907092" y="3087060"/>
            <a:ext cx="2176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Nucleosome free “open” chromatin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-59418" y="3768042"/>
            <a:ext cx="8517618" cy="3085853"/>
            <a:chOff x="-59418" y="3768042"/>
            <a:chExt cx="8517618" cy="3085853"/>
          </a:xfrm>
        </p:grpSpPr>
        <p:pic>
          <p:nvPicPr>
            <p:cNvPr id="11" name="Picture 4" descr="Parallel profiling of genomic regulatory factor occupancy across 41 cell types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732" r="63671" b="33983"/>
            <a:stretch/>
          </p:blipFill>
          <p:spPr bwMode="auto">
            <a:xfrm>
              <a:off x="283146" y="5333857"/>
              <a:ext cx="4613182" cy="1288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2" name="Picture 2" descr="Parallel profiling of genomic regulatory factor occupancy across 41 cell types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464" r="62826" b="59954"/>
            <a:stretch/>
          </p:blipFill>
          <p:spPr bwMode="auto">
            <a:xfrm>
              <a:off x="283146" y="3768042"/>
              <a:ext cx="4720570" cy="1586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-59418" y="6546118"/>
              <a:ext cx="17137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Neph</a:t>
              </a:r>
              <a:r>
                <a:rPr lang="en-US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i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Nature </a:t>
              </a:r>
              <a:r>
                <a:rPr lang="en-US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2012</a:t>
              </a:r>
            </a:p>
          </p:txBody>
        </p:sp>
        <p:sp>
          <p:nvSpPr>
            <p:cNvPr id="28" name="Line 13"/>
            <p:cNvSpPr>
              <a:spLocks noChangeShapeType="1"/>
            </p:cNvSpPr>
            <p:nvPr/>
          </p:nvSpPr>
          <p:spPr bwMode="auto">
            <a:xfrm flipH="1" flipV="1">
              <a:off x="3657599" y="5354319"/>
              <a:ext cx="1794233" cy="39801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607560" y="4010741"/>
              <a:ext cx="11963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Zoom in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543958" y="4888819"/>
              <a:ext cx="1091697" cy="549508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31326" y="5093308"/>
              <a:ext cx="302687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TF binding prevents DNase cleavage leaving </a:t>
              </a:r>
              <a:r>
                <a:rPr lang="en-US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Dnase</a:t>
              </a:r>
              <a:r>
                <a:rPr lang="en-US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 “footprint”, only consider 5′ end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2778117" y="1988820"/>
            <a:ext cx="173363" cy="175544"/>
          </a:xfrm>
          <a:prstGeom prst="rect">
            <a:avLst/>
          </a:prstGeom>
          <a:solidFill>
            <a:schemeClr val="bg1"/>
          </a:solidFill>
          <a:ln w="28575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9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1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DNase I footprints to TF binding predictions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6200" y="1371600"/>
            <a:ext cx="8991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800" kern="0" dirty="0"/>
              <a:t>DNase footprints suggest that </a:t>
            </a:r>
            <a:r>
              <a:rPr lang="en-US" sz="2800" b="1" i="1" kern="0" dirty="0"/>
              <a:t>some</a:t>
            </a:r>
            <a:r>
              <a:rPr lang="en-US" sz="2800" kern="0" dirty="0"/>
              <a:t> TF binds that location</a:t>
            </a:r>
          </a:p>
          <a:p>
            <a:endParaRPr lang="en-US" sz="2800" kern="0" dirty="0"/>
          </a:p>
          <a:p>
            <a:r>
              <a:rPr lang="en-US" sz="2800" kern="0" dirty="0"/>
              <a:t>We want to know </a:t>
            </a:r>
            <a:r>
              <a:rPr lang="en-US" sz="2800" b="1" i="1" kern="0" dirty="0"/>
              <a:t>which</a:t>
            </a:r>
            <a:r>
              <a:rPr lang="en-US" sz="2800" kern="0" dirty="0"/>
              <a:t> TF binds that location</a:t>
            </a:r>
          </a:p>
          <a:p>
            <a:endParaRPr lang="en-US" sz="2800" kern="0" dirty="0"/>
          </a:p>
          <a:p>
            <a:r>
              <a:rPr lang="en-US" sz="2800" kern="0" dirty="0"/>
              <a:t>Two ideas:</a:t>
            </a:r>
          </a:p>
          <a:p>
            <a:pPr lvl="1"/>
            <a:r>
              <a:rPr lang="en-US" sz="2400" kern="0" dirty="0"/>
              <a:t>Search for DNase footprint patterns, then match TF motifs</a:t>
            </a:r>
          </a:p>
          <a:p>
            <a:pPr lvl="1"/>
            <a:r>
              <a:rPr lang="en-US" sz="2400" kern="0" dirty="0"/>
              <a:t>Search for motif matches in genome, then model proximal DNase-</a:t>
            </a:r>
            <a:r>
              <a:rPr lang="en-US" sz="2400" kern="0" dirty="0" err="1"/>
              <a:t>Seq</a:t>
            </a:r>
            <a:r>
              <a:rPr lang="en-US" sz="2400" kern="0" dirty="0"/>
              <a:t> reads</a:t>
            </a:r>
          </a:p>
          <a:p>
            <a:endParaRPr lang="en-US" sz="2800" kern="0" dirty="0"/>
          </a:p>
          <a:p>
            <a:endParaRPr lang="en-US" sz="2800" kern="0" dirty="0"/>
          </a:p>
        </p:txBody>
      </p:sp>
      <p:grpSp>
        <p:nvGrpSpPr>
          <p:cNvPr id="5" name="Group 4"/>
          <p:cNvGrpSpPr/>
          <p:nvPr/>
        </p:nvGrpSpPr>
        <p:grpSpPr>
          <a:xfrm>
            <a:off x="3429000" y="5562600"/>
            <a:ext cx="4267200" cy="581055"/>
            <a:chOff x="3429000" y="5562600"/>
            <a:chExt cx="4267200" cy="581055"/>
          </a:xfrm>
        </p:grpSpPr>
        <p:sp>
          <p:nvSpPr>
            <p:cNvPr id="7" name="Line 13"/>
            <p:cNvSpPr>
              <a:spLocks noChangeShapeType="1"/>
            </p:cNvSpPr>
            <p:nvPr/>
          </p:nvSpPr>
          <p:spPr bwMode="auto">
            <a:xfrm flipH="1" flipV="1">
              <a:off x="3429000" y="5562600"/>
              <a:ext cx="609600" cy="30480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038600" y="5743545"/>
              <a:ext cx="3657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We’ll consider this approach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077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1DE1C-944A-5343-B26E-61E06D5F7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28198"/>
            <a:ext cx="8763000" cy="1143000"/>
          </a:xfrm>
        </p:spPr>
        <p:txBody>
          <a:bodyPr/>
          <a:lstStyle/>
          <a:p>
            <a:r>
              <a:rPr lang="en-US" dirty="0"/>
              <a:t>Identical DNAs but identical fates?</a:t>
            </a:r>
          </a:p>
        </p:txBody>
      </p:sp>
      <p:pic>
        <p:nvPicPr>
          <p:cNvPr id="9" name="Content Placeholder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97B9B06B-70DF-CF4B-BE35-E97CEA8CB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1076" y="1479346"/>
            <a:ext cx="3762756" cy="451813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A3D7D-502D-8549-8AB6-FEE9C0ACA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ABADDE-1526-8248-9BF7-B1F9EDA72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44" y="1517697"/>
            <a:ext cx="2895600" cy="4343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5706151-F1B7-974C-9A3C-3682121BD465}"/>
              </a:ext>
            </a:extLst>
          </p:cNvPr>
          <p:cNvSpPr/>
          <p:nvPr/>
        </p:nvSpPr>
        <p:spPr>
          <a:xfrm>
            <a:off x="3661832" y="6380088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1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PNAS July 26, 2005 102 (30) 10604-10609; </a:t>
            </a:r>
            <a:r>
              <a:rPr lang="en-US" sz="1100" dirty="0">
                <a:solidFill>
                  <a:srgbClr val="005A96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https://doi.org/10.1073/pnas.0500398102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8B3178-74B8-A043-9540-B62E9454E948}"/>
              </a:ext>
            </a:extLst>
          </p:cNvPr>
          <p:cNvSpPr txBox="1"/>
          <p:nvPr/>
        </p:nvSpPr>
        <p:spPr>
          <a:xfrm>
            <a:off x="5617094" y="5960069"/>
            <a:ext cx="1664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Chromosomes</a:t>
            </a:r>
          </a:p>
        </p:txBody>
      </p:sp>
    </p:spTree>
    <p:extLst>
      <p:ext uri="{BB962C8B-B14F-4D97-AF65-F5344CB8AC3E}">
        <p14:creationId xmlns:p14="http://schemas.microsoft.com/office/powerpoint/2010/main" val="3702428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Defining epigenetics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118425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800" kern="0" dirty="0"/>
              <a:t>Formally: attributes that are “in addition to” genetic sequence or sequence modifications</a:t>
            </a:r>
          </a:p>
          <a:p>
            <a:pPr lvl="1"/>
            <a:r>
              <a:rPr lang="en-US" sz="2400" kern="0" dirty="0"/>
              <a:t>“</a:t>
            </a:r>
            <a:r>
              <a:rPr lang="en-US" sz="2400" i="1" kern="0" dirty="0"/>
              <a:t>Epigenetic code</a:t>
            </a:r>
            <a:r>
              <a:rPr lang="en-US" sz="2400" kern="0" dirty="0"/>
              <a:t>” (vs. genetic code)</a:t>
            </a:r>
            <a:endParaRPr lang="en-US" sz="2800" kern="0" dirty="0"/>
          </a:p>
          <a:p>
            <a:r>
              <a:rPr lang="en-US" sz="2800" kern="0" dirty="0"/>
              <a:t>Informally: experiments that reveal the context of DNA sequence</a:t>
            </a:r>
          </a:p>
          <a:p>
            <a:pPr lvl="1"/>
            <a:r>
              <a:rPr lang="en-US" sz="2400" kern="0" dirty="0"/>
              <a:t>DNA has multiple states and modifications</a:t>
            </a:r>
          </a:p>
          <a:p>
            <a:endParaRPr lang="en-US" sz="2800" kern="0" dirty="0"/>
          </a:p>
        </p:txBody>
      </p:sp>
      <p:grpSp>
        <p:nvGrpSpPr>
          <p:cNvPr id="31" name="Group 30"/>
          <p:cNvGrpSpPr/>
          <p:nvPr/>
        </p:nvGrpSpPr>
        <p:grpSpPr>
          <a:xfrm>
            <a:off x="653051" y="4209296"/>
            <a:ext cx="8036511" cy="2552663"/>
            <a:chOff x="653051" y="4209296"/>
            <a:chExt cx="8036511" cy="2552663"/>
          </a:xfrm>
        </p:grpSpPr>
        <p:grpSp>
          <p:nvGrpSpPr>
            <p:cNvPr id="24" name="Group 23"/>
            <p:cNvGrpSpPr/>
            <p:nvPr/>
          </p:nvGrpSpPr>
          <p:grpSpPr>
            <a:xfrm>
              <a:off x="2743200" y="5087330"/>
              <a:ext cx="4350877" cy="1674629"/>
              <a:chOff x="2209800" y="5173211"/>
              <a:chExt cx="4350877" cy="1674629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2873449" y="5380134"/>
                <a:ext cx="36872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latin typeface="Courier New" pitchFamily="-111" charset="0"/>
                  </a:rPr>
                  <a:t>G T G C G T </a:t>
                </a:r>
                <a:r>
                  <a:rPr lang="en-US" sz="2400" b="1" dirty="0" err="1">
                    <a:latin typeface="Courier New" pitchFamily="-111" charset="0"/>
                  </a:rPr>
                  <a:t>T</a:t>
                </a:r>
                <a:r>
                  <a:rPr lang="en-US" sz="2400" b="1" dirty="0">
                    <a:latin typeface="Courier New" pitchFamily="-111" charset="0"/>
                  </a:rPr>
                  <a:t> A C T</a:t>
                </a:r>
                <a:endParaRPr lang="en-US" sz="2400" dirty="0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5915734" y="5173211"/>
                <a:ext cx="129540" cy="129540"/>
              </a:xfrm>
              <a:prstGeom prst="ellipse">
                <a:avLst/>
              </a:prstGeom>
              <a:ln w="28575" cmpd="sng">
                <a:solidFill>
                  <a:srgbClr val="000066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-97" charset="0"/>
                </a:endParaRPr>
              </a:p>
            </p:txBody>
          </p:sp>
          <p:cxnSp>
            <p:nvCxnSpPr>
              <p:cNvPr id="11" name="Straight Connector 10"/>
              <p:cNvCxnSpPr/>
              <p:nvPr/>
            </p:nvCxnSpPr>
            <p:spPr bwMode="auto">
              <a:xfrm>
                <a:off x="5980504" y="5302751"/>
                <a:ext cx="0" cy="18288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4" name="Rectangle 13"/>
              <p:cNvSpPr/>
              <p:nvPr/>
            </p:nvSpPr>
            <p:spPr>
              <a:xfrm rot="19800000">
                <a:off x="2570423" y="5424936"/>
                <a:ext cx="36901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latin typeface="Courier New" pitchFamily="-111" charset="0"/>
                  </a:rPr>
                  <a:t>A</a:t>
                </a:r>
                <a:endParaRPr lang="en-US" sz="2400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 rot="18000000">
                <a:off x="2332458" y="5599434"/>
                <a:ext cx="36901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latin typeface="Courier New" pitchFamily="-111" charset="0"/>
                  </a:rPr>
                  <a:t>T</a:t>
                </a:r>
                <a:endParaRPr lang="en-US" sz="2400" dirty="0"/>
              </a:p>
            </p:txBody>
          </p:sp>
          <p:sp>
            <p:nvSpPr>
              <p:cNvPr id="17" name="Rectangle 16"/>
              <p:cNvSpPr/>
              <p:nvPr/>
            </p:nvSpPr>
            <p:spPr>
              <a:xfrm rot="14400000">
                <a:off x="2324954" y="6183723"/>
                <a:ext cx="36901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latin typeface="Courier New" pitchFamily="-111" charset="0"/>
                  </a:rPr>
                  <a:t>A</a:t>
                </a:r>
                <a:endParaRPr lang="en-US" sz="2400" dirty="0"/>
              </a:p>
            </p:txBody>
          </p:sp>
          <p:sp>
            <p:nvSpPr>
              <p:cNvPr id="18" name="Rectangle 17"/>
              <p:cNvSpPr/>
              <p:nvPr/>
            </p:nvSpPr>
            <p:spPr>
              <a:xfrm rot="16200000">
                <a:off x="2256127" y="5879811"/>
                <a:ext cx="36901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latin typeface="Courier New" pitchFamily="-111" charset="0"/>
                  </a:rPr>
                  <a:t>C</a:t>
                </a:r>
                <a:endParaRPr lang="en-US" sz="2400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 rot="12600000">
                <a:off x="2553719" y="6386175"/>
                <a:ext cx="36901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latin typeface="Courier New" pitchFamily="-111" charset="0"/>
                  </a:rPr>
                  <a:t>G</a:t>
                </a:r>
                <a:endParaRPr lang="en-US" sz="2400" dirty="0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2574541" y="5731874"/>
                <a:ext cx="801624" cy="801624"/>
              </a:xfrm>
              <a:prstGeom prst="ellipse">
                <a:avLst/>
              </a:prstGeom>
              <a:ln w="28575" cmpd="sng">
                <a:solidFill>
                  <a:srgbClr val="000066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-97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516963" y="5992071"/>
                <a:ext cx="93968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Histones</a:t>
                </a:r>
                <a:endParaRPr 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1600200" y="4209296"/>
              <a:ext cx="553068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latin typeface="Courier New" pitchFamily="-111" charset="0"/>
                </a:rPr>
                <a:t>G A C T A G T G C G T </a:t>
              </a:r>
              <a:r>
                <a:rPr lang="en-US" sz="2400" b="1" dirty="0" err="1">
                  <a:latin typeface="Courier New" pitchFamily="-111" charset="0"/>
                </a:rPr>
                <a:t>T</a:t>
              </a:r>
              <a:r>
                <a:rPr lang="en-US" sz="2400" b="1" dirty="0">
                  <a:latin typeface="Courier New" pitchFamily="-111" charset="0"/>
                </a:rPr>
                <a:t> A C T</a:t>
              </a:r>
              <a:endParaRPr lang="en-US" sz="24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280907" y="4710755"/>
              <a:ext cx="5774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kern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vs.</a:t>
              </a:r>
              <a:endPara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273790" y="4579321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modification</a:t>
              </a:r>
            </a:p>
          </p:txBody>
        </p:sp>
        <p:sp>
          <p:nvSpPr>
            <p:cNvPr id="28" name="Line 13"/>
            <p:cNvSpPr>
              <a:spLocks noChangeShapeType="1"/>
            </p:cNvSpPr>
            <p:nvPr/>
          </p:nvSpPr>
          <p:spPr bwMode="auto">
            <a:xfrm flipH="1">
              <a:off x="6642031" y="4763987"/>
              <a:ext cx="631759" cy="26913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53051" y="5328984"/>
              <a:ext cx="144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inaccessible</a:t>
              </a:r>
            </a:p>
          </p:txBody>
        </p:sp>
        <p:sp>
          <p:nvSpPr>
            <p:cNvPr id="30" name="Line 13"/>
            <p:cNvSpPr>
              <a:spLocks noChangeShapeType="1"/>
            </p:cNvSpPr>
            <p:nvPr/>
          </p:nvSpPr>
          <p:spPr bwMode="auto">
            <a:xfrm>
              <a:off x="2043878" y="5632891"/>
              <a:ext cx="699322" cy="251753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268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24FD2-4554-2440-890E-3E220F540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252"/>
            <a:ext cx="7218666" cy="1143000"/>
          </a:xfrm>
        </p:spPr>
        <p:txBody>
          <a:bodyPr/>
          <a:lstStyle/>
          <a:p>
            <a:r>
              <a:rPr lang="en-US" dirty="0"/>
              <a:t>Chromatin packages DNA around Histones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560EE-371B-BE48-B667-BCB6BEAAA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0E195-F0A4-BA49-87C8-CFE887AE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1347CC-0AFE-9846-AAA2-BE76F6313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517904"/>
            <a:ext cx="6456666" cy="49551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50B299-E8B1-314A-B0CA-9A1FA7B5F572}"/>
              </a:ext>
            </a:extLst>
          </p:cNvPr>
          <p:cNvSpPr/>
          <p:nvPr/>
        </p:nvSpPr>
        <p:spPr>
          <a:xfrm>
            <a:off x="1447800" y="6473020"/>
            <a:ext cx="38106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Nature</a:t>
            </a:r>
            <a:r>
              <a:rPr lang="en-US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6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 489</a:t>
            </a:r>
            <a:r>
              <a:rPr lang="en-US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pages52–54(2012)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512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Importance of epigenetics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118425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pPr>
              <a:buFontTx/>
              <a:buNone/>
            </a:pPr>
            <a:r>
              <a:rPr lang="en-US" sz="2800" kern="0" dirty="0"/>
              <a:t>Better understand</a:t>
            </a:r>
          </a:p>
          <a:p>
            <a:r>
              <a:rPr lang="en-US" sz="2800" kern="0" dirty="0"/>
              <a:t>DNA binding and transcriptional regulation</a:t>
            </a:r>
          </a:p>
          <a:p>
            <a:r>
              <a:rPr lang="en-US" sz="2800" kern="0" dirty="0"/>
              <a:t>Differences between cell and tissue types</a:t>
            </a:r>
          </a:p>
          <a:p>
            <a:r>
              <a:rPr lang="en-US" sz="2800" kern="0" dirty="0"/>
              <a:t>Development and other important processes</a:t>
            </a:r>
          </a:p>
        </p:txBody>
      </p:sp>
    </p:spTree>
    <p:extLst>
      <p:ext uri="{BB962C8B-B14F-4D97-AF65-F5344CB8AC3E}">
        <p14:creationId xmlns:p14="http://schemas.microsoft.com/office/powerpoint/2010/main" val="2819167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PWMs are not enough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118425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800" kern="0" dirty="0"/>
              <a:t>Genome-wide motif scanning is imprecise</a:t>
            </a:r>
          </a:p>
          <a:p>
            <a:endParaRPr lang="en-US" sz="2800" kern="0" dirty="0"/>
          </a:p>
          <a:p>
            <a:r>
              <a:rPr lang="en-US" sz="2800" kern="0" dirty="0"/>
              <a:t>Transcription factors (TFs) bind &lt; 5% of their motif matches</a:t>
            </a:r>
          </a:p>
          <a:p>
            <a:endParaRPr lang="en-US" sz="2800" kern="0" dirty="0"/>
          </a:p>
          <a:p>
            <a:r>
              <a:rPr lang="en-US" sz="2800" kern="0" dirty="0"/>
              <a:t>Same motif matches in all cells and conditions</a:t>
            </a:r>
          </a:p>
        </p:txBody>
      </p:sp>
    </p:spTree>
    <p:extLst>
      <p:ext uri="{BB962C8B-B14F-4D97-AF65-F5344CB8AC3E}">
        <p14:creationId xmlns:p14="http://schemas.microsoft.com/office/powerpoint/2010/main" val="4115223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PWMs are not enough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118425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800" kern="0" dirty="0"/>
              <a:t>DNA looping can bring distant binding sites close to transcription start sites</a:t>
            </a:r>
          </a:p>
          <a:p>
            <a:r>
              <a:rPr lang="en-US" sz="2800" kern="0" dirty="0"/>
              <a:t>Which genes does an enhancer regulate?</a:t>
            </a:r>
            <a:endParaRPr lang="en-US" sz="2400" kern="0" dirty="0"/>
          </a:p>
        </p:txBody>
      </p:sp>
      <p:pic>
        <p:nvPicPr>
          <p:cNvPr id="13314" name="Picture 2" descr="A two-part schematic shows how an activator protein binds DNA to initiate transcription. A linear DNA molecule is shown above a DNA molecule folded to form a loop. The enhancer sequence, promoter sequence, and site of transcription are represented by colored shading on both DNA molecules, and an activator molecule is represented by a globular structure. The interaction between RNA polymerase, a mediator protein, and the activator protein are shown in the bottom illustration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819400"/>
            <a:ext cx="667264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98806" y="6567155"/>
            <a:ext cx="3443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Education 2010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0533" y="3630079"/>
            <a:ext cx="8999187" cy="1452543"/>
            <a:chOff x="190533" y="3630079"/>
            <a:chExt cx="8999187" cy="1452543"/>
          </a:xfrm>
        </p:grpSpPr>
        <p:sp>
          <p:nvSpPr>
            <p:cNvPr id="9" name="TextBox 8"/>
            <p:cNvSpPr txBox="1"/>
            <p:nvPr/>
          </p:nvSpPr>
          <p:spPr>
            <a:xfrm>
              <a:off x="190533" y="4159292"/>
              <a:ext cx="30098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Enhancer: DNA binding site for TFs, can be far from affected gene</a:t>
              </a:r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 flipV="1">
              <a:off x="1981200" y="3721519"/>
              <a:ext cx="575340" cy="35772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179852" y="3630079"/>
              <a:ext cx="30098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Promoter: DNA binding site for TFs, close to gene</a:t>
              </a:r>
            </a:p>
            <a:p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transcription start site</a:t>
              </a:r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 flipH="1" flipV="1">
              <a:off x="5505508" y="3721518"/>
              <a:ext cx="674343" cy="88482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1563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34"/>
            <a:ext cx="7772400" cy="1143000"/>
          </a:xfrm>
        </p:spPr>
        <p:txBody>
          <a:bodyPr/>
          <a:lstStyle/>
          <a:p>
            <a:r>
              <a:rPr lang="en-US" dirty="0"/>
              <a:t>Mapping regulatory elements genome-wide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04800" y="1600200"/>
            <a:ext cx="5791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800" kern="0" dirty="0"/>
              <a:t>Can do much better than motif scanning with additional data</a:t>
            </a:r>
          </a:p>
          <a:p>
            <a:endParaRPr lang="en-US" sz="1400" kern="0" dirty="0"/>
          </a:p>
          <a:p>
            <a:r>
              <a:rPr lang="en-US" sz="2800" kern="0" dirty="0" err="1"/>
              <a:t>ChIP-seq</a:t>
            </a:r>
            <a:r>
              <a:rPr lang="en-US" sz="2800" kern="0" dirty="0"/>
              <a:t> measures binding sites for one TF at a time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04800" y="4038600"/>
            <a:ext cx="8458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ＭＳ Ｐゴシック" pitchFamily="-97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r>
              <a:rPr lang="en-US" sz="2800" kern="0" dirty="0"/>
              <a:t>Epigenetic data suggests where </a:t>
            </a:r>
            <a:r>
              <a:rPr lang="en-US" sz="2800" i="1" kern="0" dirty="0"/>
              <a:t>some </a:t>
            </a:r>
            <a:r>
              <a:rPr lang="en-US" sz="2800" kern="0" dirty="0"/>
              <a:t>TF binds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096000" y="1393701"/>
            <a:ext cx="3004081" cy="2301073"/>
            <a:chOff x="6096000" y="1393701"/>
            <a:chExt cx="3004081" cy="2301073"/>
          </a:xfrm>
        </p:grpSpPr>
        <p:pic>
          <p:nvPicPr>
            <p:cNvPr id="36866" name="Picture 2" descr="Genomic methods for predicting enhancers through the detection of transcription factor binding, 'open' chromatin, chromatin marks, or long-range contacts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734" b="76303"/>
            <a:stretch/>
          </p:blipFill>
          <p:spPr bwMode="auto">
            <a:xfrm>
              <a:off x="6096000" y="1447800"/>
              <a:ext cx="3004081" cy="2246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6172200" y="1393701"/>
              <a:ext cx="457200" cy="304791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09600" y="4465245"/>
            <a:ext cx="7467600" cy="2358887"/>
            <a:chOff x="609600" y="4465245"/>
            <a:chExt cx="7467600" cy="2358887"/>
          </a:xfrm>
        </p:grpSpPr>
        <p:pic>
          <p:nvPicPr>
            <p:cNvPr id="7" name="Picture 2" descr="Genomic methods for predicting enhancers through the detection of transcription factor binding, 'open' chromatin, chromatin marks, or long-range contacts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95" t="-392" r="341" b="76695"/>
            <a:stretch/>
          </p:blipFill>
          <p:spPr bwMode="auto">
            <a:xfrm>
              <a:off x="609600" y="4577158"/>
              <a:ext cx="7467600" cy="2246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685800" y="4611026"/>
              <a:ext cx="609600" cy="484441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876800" y="4465245"/>
              <a:ext cx="609600" cy="484441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780155" y="3696098"/>
            <a:ext cx="3443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Shlyueva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Reviews Genetics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222185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Blank Presentation">
  <a:themeElements>
    <a:clrScheme name="Custom 18">
      <a:dk1>
        <a:srgbClr val="000066"/>
      </a:dk1>
      <a:lt1>
        <a:srgbClr val="FFFFFF"/>
      </a:lt1>
      <a:dk2>
        <a:srgbClr val="8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56"/>
      </a:accent4>
      <a:accent5>
        <a:srgbClr val="AAE2CA"/>
      </a:accent5>
      <a:accent6>
        <a:srgbClr val="2D2DB9"/>
      </a:accent6>
      <a:hlink>
        <a:srgbClr val="000066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28575" cmpd="sng">
          <a:solidFill>
            <a:srgbClr val="000066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9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2"/>
          </a:solidFill>
          <a:prstDash val="solid"/>
          <a:round/>
          <a:headEnd type="none" w="med" len="med"/>
          <a:tailEnd type="triangle" w="lg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97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Designs\Contemporary Portrait.pot</Template>
  <TotalTime>97950</TotalTime>
  <Words>708</Words>
  <Application>Microsoft Macintosh PowerPoint</Application>
  <PresentationFormat>On-screen Show (4:3)</PresentationFormat>
  <Paragraphs>148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Courier New</vt:lpstr>
      <vt:lpstr>Times New Roman</vt:lpstr>
      <vt:lpstr>Blank Presentation</vt:lpstr>
      <vt:lpstr>Introduction to Epigenetics</vt:lpstr>
      <vt:lpstr>Goals for lecture</vt:lpstr>
      <vt:lpstr>Identical DNAs but identical fates?</vt:lpstr>
      <vt:lpstr>Defining epigenetics</vt:lpstr>
      <vt:lpstr>Chromatin packages DNA around Histones</vt:lpstr>
      <vt:lpstr>Importance of epigenetics</vt:lpstr>
      <vt:lpstr>PWMs are not enough</vt:lpstr>
      <vt:lpstr>PWMs are not enough</vt:lpstr>
      <vt:lpstr>Mapping regulatory elements genome-wide</vt:lpstr>
      <vt:lpstr>DNase I hypersensitivity</vt:lpstr>
      <vt:lpstr>Histone modifications</vt:lpstr>
      <vt:lpstr>DNA methylation</vt:lpstr>
      <vt:lpstr>3D organization of chromatin</vt:lpstr>
      <vt:lpstr>3D organization of chromatin</vt:lpstr>
      <vt:lpstr>Next Generation Sequencing (NGS) for epigenomics</vt:lpstr>
      <vt:lpstr>Large-scale epigenetic maps</vt:lpstr>
      <vt:lpstr>Genome annotation</vt:lpstr>
      <vt:lpstr>Genome annotation</vt:lpstr>
      <vt:lpstr>Predicting TF binding with DNase-Seq</vt:lpstr>
      <vt:lpstr>DNase I hypersensitive sites</vt:lpstr>
      <vt:lpstr>DNase I footprints</vt:lpstr>
      <vt:lpstr>DNase I footprints to TF binding predictions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Epigenetics and DNase-Seq</dc:title>
  <dc:creator>Mark Craven</dc:creator>
  <cp:lastModifiedBy>DAIFENG WANG</cp:lastModifiedBy>
  <cp:revision>1434</cp:revision>
  <cp:lastPrinted>2011-04-28T20:18:42Z</cp:lastPrinted>
  <dcterms:created xsi:type="dcterms:W3CDTF">2011-04-26T20:24:20Z</dcterms:created>
  <dcterms:modified xsi:type="dcterms:W3CDTF">2020-02-25T17:29:41Z</dcterms:modified>
</cp:coreProperties>
</file>