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23" r:id="rId2"/>
    <p:sldId id="639" r:id="rId3"/>
    <p:sldId id="6447" r:id="rId4"/>
    <p:sldId id="6448" r:id="rId5"/>
    <p:sldId id="6449" r:id="rId6"/>
    <p:sldId id="543" r:id="rId7"/>
    <p:sldId id="574" r:id="rId8"/>
    <p:sldId id="576" r:id="rId9"/>
    <p:sldId id="648" r:id="rId10"/>
    <p:sldId id="577" r:id="rId11"/>
    <p:sldId id="644" r:id="rId12"/>
    <p:sldId id="546" r:id="rId13"/>
    <p:sldId id="650" r:id="rId14"/>
    <p:sldId id="527" r:id="rId15"/>
    <p:sldId id="6450" r:id="rId16"/>
    <p:sldId id="485" r:id="rId17"/>
    <p:sldId id="642" r:id="rId18"/>
    <p:sldId id="6451" r:id="rId19"/>
    <p:sldId id="643" r:id="rId20"/>
    <p:sldId id="550" r:id="rId21"/>
    <p:sldId id="598" r:id="rId22"/>
    <p:sldId id="645" r:id="rId23"/>
    <p:sldId id="530" r:id="rId24"/>
    <p:sldId id="531" r:id="rId25"/>
    <p:sldId id="647" r:id="rId26"/>
    <p:sldId id="529" r:id="rId27"/>
    <p:sldId id="646" r:id="rId28"/>
    <p:sldId id="532" r:id="rId29"/>
    <p:sldId id="533" r:id="rId30"/>
    <p:sldId id="534" r:id="rId31"/>
    <p:sldId id="535" r:id="rId32"/>
    <p:sldId id="536" r:id="rId33"/>
    <p:sldId id="551" r:id="rId34"/>
    <p:sldId id="552" r:id="rId35"/>
    <p:sldId id="553" r:id="rId36"/>
    <p:sldId id="554" r:id="rId37"/>
    <p:sldId id="587" r:id="rId38"/>
    <p:sldId id="640" r:id="rId39"/>
    <p:sldId id="641" r:id="rId40"/>
    <p:sldId id="649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Dewe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66CCFF"/>
    <a:srgbClr val="0066FF"/>
    <a:srgbClr val="009900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83878" autoAdjust="0"/>
  </p:normalViewPr>
  <p:slideViewPr>
    <p:cSldViewPr>
      <p:cViewPr varScale="1">
        <p:scale>
          <a:sx n="106" d="100"/>
          <a:sy n="106" d="100"/>
        </p:scale>
        <p:origin x="2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33.xml"/><Relationship Id="rId1" Type="http://schemas.openxmlformats.org/officeDocument/2006/relationships/slide" Target="slides/slide12.xml"/><Relationship Id="rId4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wmf"/><Relationship Id="rId7" Type="http://schemas.openxmlformats.org/officeDocument/2006/relationships/image" Target="../media/image23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45113D-5096-754B-8264-513640BBE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Biostat</a:t>
            </a:r>
            <a:r>
              <a:rPr lang="en-US" dirty="0"/>
              <a:t> servers accounts</a:t>
            </a:r>
          </a:p>
          <a:p>
            <a:pPr marL="228600" indent="-228600">
              <a:buAutoNum type="arabicPeriod"/>
            </a:pPr>
            <a:r>
              <a:rPr lang="en-US" dirty="0"/>
              <a:t>Exam examples</a:t>
            </a:r>
          </a:p>
          <a:p>
            <a:pPr marL="228600" indent="-228600">
              <a:buAutoNum type="arabicPeriod"/>
            </a:pPr>
            <a:r>
              <a:rPr lang="en-US" dirty="0"/>
              <a:t>Office hours available today if office is available</a:t>
            </a:r>
          </a:p>
        </p:txBody>
      </p:sp>
    </p:spTree>
    <p:extLst>
      <p:ext uri="{BB962C8B-B14F-4D97-AF65-F5344CB8AC3E}">
        <p14:creationId xmlns:p14="http://schemas.microsoft.com/office/powerpoint/2010/main" val="204386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25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BA89995-DEDC-254A-9C0D-68746175F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www.cs.utsa.edu</a:t>
            </a:r>
            <a:r>
              <a:rPr lang="en-US" dirty="0"/>
              <a:t>/~</a:t>
            </a:r>
            <a:r>
              <a:rPr lang="en-US" dirty="0" err="1"/>
              <a:t>jruan</a:t>
            </a:r>
            <a:r>
              <a:rPr lang="en-US" dirty="0"/>
              <a:t>/teaching/cs5263_fall_2007/papers/</a:t>
            </a:r>
            <a:r>
              <a:rPr lang="en-US" dirty="0" err="1"/>
              <a:t>information_content_stormo.pdf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69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28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05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34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8C192EE-D396-D241-8186-DA3E4CDB5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my notes on EM nature biotech</a:t>
            </a:r>
          </a:p>
        </p:txBody>
      </p:sp>
    </p:spTree>
    <p:extLst>
      <p:ext uri="{BB962C8B-B14F-4D97-AF65-F5344CB8AC3E}">
        <p14:creationId xmlns:p14="http://schemas.microsoft.com/office/powerpoint/2010/main" val="4272018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92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462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28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19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015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10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52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5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545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63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41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234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341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360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75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893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905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834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85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0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320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156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634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16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68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4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83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80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52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66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0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bt1406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sdsc.edu/~tbailey/papers/thesis.pdf" TargetMode="Externa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Expectation Maximization (EM)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2020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Motifs and </a:t>
            </a:r>
            <a:r>
              <a:rPr lang="en-US" sz="3600" i="1" dirty="0"/>
              <a:t>Profile Matrices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(a.k.a. </a:t>
            </a:r>
            <a:r>
              <a:rPr lang="en-US" sz="3600" i="1" dirty="0"/>
              <a:t>Position Weight Matrices</a:t>
            </a:r>
            <a:r>
              <a:rPr lang="en-US" sz="3600" dirty="0"/>
              <a:t>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75275" y="2473325"/>
            <a:ext cx="23590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sequence positions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 rot="5400000">
            <a:off x="6254750" y="1060450"/>
            <a:ext cx="373063" cy="4056063"/>
          </a:xfrm>
          <a:prstGeom prst="leftBrace">
            <a:avLst>
              <a:gd name="adj1" fmla="val 9060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13250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927600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018463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504113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988175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473825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957888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43538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413250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927600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8018463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7504113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988175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473825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957888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443538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413250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927600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018463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504113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988175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473825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5957888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5443538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413250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4927600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8018463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7504113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988175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473825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5957888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443538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962400" y="363220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962400" y="412908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962400" y="462756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962400" y="512445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529138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03396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554037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604520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5161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5802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7562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8070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54527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43083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543083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543083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533400" y="32766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304800" y="36322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457200" y="3962400"/>
            <a:ext cx="2667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457200" y="43434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457200" y="4724400"/>
            <a:ext cx="2362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533400" y="5029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304800" y="5410200"/>
            <a:ext cx="3124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219200" y="3200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1219200" y="3581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219200" y="3886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219200" y="4267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1219200" y="4648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219200" y="4953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219200" y="5334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914400"/>
          </a:xfrm>
        </p:spPr>
        <p:txBody>
          <a:bodyPr/>
          <a:lstStyle/>
          <a:p>
            <a:r>
              <a:rPr lang="en-US" sz="2400" dirty="0"/>
              <a:t>Given a set of aligned sequences, it is straightforward to construct a profile matrix characterizing a motif of interest</a:t>
            </a:r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44196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44196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4196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44196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2" name="Text Box 72"/>
          <p:cNvSpPr txBox="1">
            <a:spLocks noChangeArrowheads="1"/>
          </p:cNvSpPr>
          <p:nvPr/>
        </p:nvSpPr>
        <p:spPr bwMode="auto">
          <a:xfrm>
            <a:off x="4916488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73" name="Text Box 73"/>
          <p:cNvSpPr txBox="1">
            <a:spLocks noChangeArrowheads="1"/>
          </p:cNvSpPr>
          <p:nvPr/>
        </p:nvSpPr>
        <p:spPr bwMode="auto">
          <a:xfrm>
            <a:off x="49164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49164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49193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594741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59451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59451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594518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64579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64579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64579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83" name="Text Box 83"/>
          <p:cNvSpPr txBox="1">
            <a:spLocks noChangeArrowheads="1"/>
          </p:cNvSpPr>
          <p:nvPr/>
        </p:nvSpPr>
        <p:spPr bwMode="auto">
          <a:xfrm>
            <a:off x="6491288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69723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69723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69723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699452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80010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80010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0" name="Text Box 90"/>
          <p:cNvSpPr txBox="1">
            <a:spLocks noChangeArrowheads="1"/>
          </p:cNvSpPr>
          <p:nvPr/>
        </p:nvSpPr>
        <p:spPr bwMode="auto">
          <a:xfrm>
            <a:off x="80010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25691" name="Text Box 91"/>
          <p:cNvSpPr txBox="1">
            <a:spLocks noChangeArrowheads="1"/>
          </p:cNvSpPr>
          <p:nvPr/>
        </p:nvSpPr>
        <p:spPr bwMode="auto">
          <a:xfrm>
            <a:off x="80010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74866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3" name="Text Box 93"/>
          <p:cNvSpPr txBox="1">
            <a:spLocks noChangeArrowheads="1"/>
          </p:cNvSpPr>
          <p:nvPr/>
        </p:nvSpPr>
        <p:spPr bwMode="auto">
          <a:xfrm>
            <a:off x="74866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4" name="Text Box 94"/>
          <p:cNvSpPr txBox="1">
            <a:spLocks noChangeArrowheads="1"/>
          </p:cNvSpPr>
          <p:nvPr/>
        </p:nvSpPr>
        <p:spPr bwMode="auto">
          <a:xfrm>
            <a:off x="74866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7497763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6" name="AutoShape 96"/>
          <p:cNvSpPr>
            <a:spLocks/>
          </p:cNvSpPr>
          <p:nvPr/>
        </p:nvSpPr>
        <p:spPr bwMode="auto">
          <a:xfrm rot="5400000">
            <a:off x="1524000" y="25146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914400" y="2473325"/>
            <a:ext cx="158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shared motif</a:t>
            </a: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>
            <a:off x="3352800" y="2895600"/>
            <a:ext cx="6096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381000" y="5791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Each element represents the probability of given character at a specified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Sequence Logos</a:t>
            </a:r>
          </a:p>
        </p:txBody>
      </p:sp>
      <p:pic>
        <p:nvPicPr>
          <p:cNvPr id="3" name="Picture 2" descr="frequency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800600"/>
            <a:ext cx="4419600" cy="1221889"/>
          </a:xfrm>
          <a:prstGeom prst="rect">
            <a:avLst/>
          </a:prstGeom>
        </p:spPr>
      </p:pic>
      <p:pic>
        <p:nvPicPr>
          <p:cNvPr id="4" name="Picture 3" descr="information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6" y="4648200"/>
            <a:ext cx="4953000" cy="136935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32766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4" name="Down Arrow 103"/>
          <p:cNvSpPr/>
          <p:nvPr/>
        </p:nvSpPr>
        <p:spPr bwMode="auto">
          <a:xfrm>
            <a:off x="54102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8100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943600"/>
            <a:ext cx="186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logo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86400" y="5943600"/>
            <a:ext cx="293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content logo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2617360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3131710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222573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5708223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5192285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4677935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4161998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3647648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2617360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3131710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6222573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708223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5192285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677935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4161998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3647648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2617360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3131710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23"/>
          <p:cNvSpPr>
            <a:spLocks noChangeArrowheads="1"/>
          </p:cNvSpPr>
          <p:nvPr/>
        </p:nvSpPr>
        <p:spPr bwMode="auto">
          <a:xfrm>
            <a:off x="6222573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24"/>
          <p:cNvSpPr>
            <a:spLocks noChangeArrowheads="1"/>
          </p:cNvSpPr>
          <p:nvPr/>
        </p:nvSpPr>
        <p:spPr bwMode="auto">
          <a:xfrm>
            <a:off x="5708223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5192285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/>
        </p:nvSpPr>
        <p:spPr bwMode="auto">
          <a:xfrm>
            <a:off x="4677935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4161998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3647648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2617360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3131710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6222573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5708223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33"/>
          <p:cNvSpPr>
            <a:spLocks noChangeArrowheads="1"/>
          </p:cNvSpPr>
          <p:nvPr/>
        </p:nvSpPr>
        <p:spPr bwMode="auto">
          <a:xfrm>
            <a:off x="5192285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4677935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4161998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3647648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Box 37"/>
          <p:cNvSpPr txBox="1">
            <a:spLocks noChangeArrowheads="1"/>
          </p:cNvSpPr>
          <p:nvPr/>
        </p:nvSpPr>
        <p:spPr bwMode="auto">
          <a:xfrm>
            <a:off x="2166510" y="161036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166510" y="210724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24" name="Text Box 39"/>
          <p:cNvSpPr txBox="1">
            <a:spLocks noChangeArrowheads="1"/>
          </p:cNvSpPr>
          <p:nvPr/>
        </p:nvSpPr>
        <p:spPr bwMode="auto">
          <a:xfrm>
            <a:off x="2166510" y="260572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125" name="Text Box 40"/>
          <p:cNvSpPr txBox="1">
            <a:spLocks noChangeArrowheads="1"/>
          </p:cNvSpPr>
          <p:nvPr/>
        </p:nvSpPr>
        <p:spPr bwMode="auto">
          <a:xfrm>
            <a:off x="2166510" y="310261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2733248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7" name="Text Box 42"/>
          <p:cNvSpPr txBox="1">
            <a:spLocks noChangeArrowheads="1"/>
          </p:cNvSpPr>
          <p:nvPr/>
        </p:nvSpPr>
        <p:spPr bwMode="auto">
          <a:xfrm>
            <a:off x="323807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74448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424931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0" name="Text Box 45"/>
          <p:cNvSpPr txBox="1">
            <a:spLocks noChangeArrowheads="1"/>
          </p:cNvSpPr>
          <p:nvPr/>
        </p:nvSpPr>
        <p:spPr bwMode="auto">
          <a:xfrm>
            <a:off x="475572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1" name="Text Box 46"/>
          <p:cNvSpPr txBox="1">
            <a:spLocks noChangeArrowheads="1"/>
          </p:cNvSpPr>
          <p:nvPr/>
        </p:nvSpPr>
        <p:spPr bwMode="auto">
          <a:xfrm>
            <a:off x="526213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2" name="Text Box 47"/>
          <p:cNvSpPr txBox="1">
            <a:spLocks noChangeArrowheads="1"/>
          </p:cNvSpPr>
          <p:nvPr/>
        </p:nvSpPr>
        <p:spPr bwMode="auto">
          <a:xfrm>
            <a:off x="5766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33" name="Text Box 48"/>
          <p:cNvSpPr txBox="1">
            <a:spLocks noChangeArrowheads="1"/>
          </p:cNvSpPr>
          <p:nvPr/>
        </p:nvSpPr>
        <p:spPr bwMode="auto">
          <a:xfrm>
            <a:off x="6274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34" name="Text Box 49"/>
          <p:cNvSpPr txBox="1">
            <a:spLocks noChangeArrowheads="1"/>
          </p:cNvSpPr>
          <p:nvPr/>
        </p:nvSpPr>
        <p:spPr bwMode="auto">
          <a:xfrm>
            <a:off x="36568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35" name="Text Box 50"/>
          <p:cNvSpPr txBox="1">
            <a:spLocks noChangeArrowheads="1"/>
          </p:cNvSpPr>
          <p:nvPr/>
        </p:nvSpPr>
        <p:spPr bwMode="auto">
          <a:xfrm>
            <a:off x="363494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6" name="Text Box 51"/>
          <p:cNvSpPr txBox="1">
            <a:spLocks noChangeArrowheads="1"/>
          </p:cNvSpPr>
          <p:nvPr/>
        </p:nvSpPr>
        <p:spPr bwMode="auto">
          <a:xfrm>
            <a:off x="363494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37" name="Text Box 52"/>
          <p:cNvSpPr txBox="1">
            <a:spLocks noChangeArrowheads="1"/>
          </p:cNvSpPr>
          <p:nvPr/>
        </p:nvSpPr>
        <p:spPr bwMode="auto">
          <a:xfrm>
            <a:off x="363494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38" name="Text Box 68"/>
          <p:cNvSpPr txBox="1">
            <a:spLocks noChangeArrowheads="1"/>
          </p:cNvSpPr>
          <p:nvPr/>
        </p:nvSpPr>
        <p:spPr bwMode="auto">
          <a:xfrm>
            <a:off x="26237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9" name="Text Box 69"/>
          <p:cNvSpPr txBox="1">
            <a:spLocks noChangeArrowheads="1"/>
          </p:cNvSpPr>
          <p:nvPr/>
        </p:nvSpPr>
        <p:spPr bwMode="auto">
          <a:xfrm>
            <a:off x="26237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0" name="Text Box 70"/>
          <p:cNvSpPr txBox="1">
            <a:spLocks noChangeArrowheads="1"/>
          </p:cNvSpPr>
          <p:nvPr/>
        </p:nvSpPr>
        <p:spPr bwMode="auto">
          <a:xfrm>
            <a:off x="26237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1" name="Text Box 71"/>
          <p:cNvSpPr txBox="1">
            <a:spLocks noChangeArrowheads="1"/>
          </p:cNvSpPr>
          <p:nvPr/>
        </p:nvSpPr>
        <p:spPr bwMode="auto">
          <a:xfrm>
            <a:off x="26237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2" name="Text Box 72"/>
          <p:cNvSpPr txBox="1">
            <a:spLocks noChangeArrowheads="1"/>
          </p:cNvSpPr>
          <p:nvPr/>
        </p:nvSpPr>
        <p:spPr bwMode="auto">
          <a:xfrm>
            <a:off x="3120598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31205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4" name="Text Box 74"/>
          <p:cNvSpPr txBox="1">
            <a:spLocks noChangeArrowheads="1"/>
          </p:cNvSpPr>
          <p:nvPr/>
        </p:nvSpPr>
        <p:spPr bwMode="auto">
          <a:xfrm>
            <a:off x="31205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5" name="Text Box 75"/>
          <p:cNvSpPr txBox="1">
            <a:spLocks noChangeArrowheads="1"/>
          </p:cNvSpPr>
          <p:nvPr/>
        </p:nvSpPr>
        <p:spPr bwMode="auto">
          <a:xfrm>
            <a:off x="31234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146" name="Text Box 76"/>
          <p:cNvSpPr txBox="1">
            <a:spLocks noChangeArrowheads="1"/>
          </p:cNvSpPr>
          <p:nvPr/>
        </p:nvSpPr>
        <p:spPr bwMode="auto">
          <a:xfrm>
            <a:off x="415152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7" name="Text Box 77"/>
          <p:cNvSpPr txBox="1">
            <a:spLocks noChangeArrowheads="1"/>
          </p:cNvSpPr>
          <p:nvPr/>
        </p:nvSpPr>
        <p:spPr bwMode="auto">
          <a:xfrm>
            <a:off x="41492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48" name="Text Box 78"/>
          <p:cNvSpPr txBox="1">
            <a:spLocks noChangeArrowheads="1"/>
          </p:cNvSpPr>
          <p:nvPr/>
        </p:nvSpPr>
        <p:spPr bwMode="auto">
          <a:xfrm>
            <a:off x="41492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9" name="Text Box 79"/>
          <p:cNvSpPr txBox="1">
            <a:spLocks noChangeArrowheads="1"/>
          </p:cNvSpPr>
          <p:nvPr/>
        </p:nvSpPr>
        <p:spPr bwMode="auto">
          <a:xfrm>
            <a:off x="414929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0" name="Text Box 80"/>
          <p:cNvSpPr txBox="1">
            <a:spLocks noChangeArrowheads="1"/>
          </p:cNvSpPr>
          <p:nvPr/>
        </p:nvSpPr>
        <p:spPr bwMode="auto">
          <a:xfrm>
            <a:off x="46620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1" name="Text Box 81"/>
          <p:cNvSpPr txBox="1">
            <a:spLocks noChangeArrowheads="1"/>
          </p:cNvSpPr>
          <p:nvPr/>
        </p:nvSpPr>
        <p:spPr bwMode="auto">
          <a:xfrm>
            <a:off x="46620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2" name="Text Box 82"/>
          <p:cNvSpPr txBox="1">
            <a:spLocks noChangeArrowheads="1"/>
          </p:cNvSpPr>
          <p:nvPr/>
        </p:nvSpPr>
        <p:spPr bwMode="auto">
          <a:xfrm>
            <a:off x="46620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4695398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4" name="Text Box 84"/>
          <p:cNvSpPr txBox="1">
            <a:spLocks noChangeArrowheads="1"/>
          </p:cNvSpPr>
          <p:nvPr/>
        </p:nvSpPr>
        <p:spPr bwMode="auto">
          <a:xfrm>
            <a:off x="51764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55" name="Text Box 85"/>
          <p:cNvSpPr txBox="1">
            <a:spLocks noChangeArrowheads="1"/>
          </p:cNvSpPr>
          <p:nvPr/>
        </p:nvSpPr>
        <p:spPr bwMode="auto">
          <a:xfrm>
            <a:off x="51764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51764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7" name="Text Box 87"/>
          <p:cNvSpPr txBox="1">
            <a:spLocks noChangeArrowheads="1"/>
          </p:cNvSpPr>
          <p:nvPr/>
        </p:nvSpPr>
        <p:spPr bwMode="auto">
          <a:xfrm>
            <a:off x="519863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158" name="Text Box 88"/>
          <p:cNvSpPr txBox="1">
            <a:spLocks noChangeArrowheads="1"/>
          </p:cNvSpPr>
          <p:nvPr/>
        </p:nvSpPr>
        <p:spPr bwMode="auto">
          <a:xfrm>
            <a:off x="62051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9" name="Text Box 89"/>
          <p:cNvSpPr txBox="1">
            <a:spLocks noChangeArrowheads="1"/>
          </p:cNvSpPr>
          <p:nvPr/>
        </p:nvSpPr>
        <p:spPr bwMode="auto">
          <a:xfrm>
            <a:off x="62051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0" name="Text Box 90"/>
          <p:cNvSpPr txBox="1">
            <a:spLocks noChangeArrowheads="1"/>
          </p:cNvSpPr>
          <p:nvPr/>
        </p:nvSpPr>
        <p:spPr bwMode="auto">
          <a:xfrm>
            <a:off x="62051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61" name="Text Box 91"/>
          <p:cNvSpPr txBox="1">
            <a:spLocks noChangeArrowheads="1"/>
          </p:cNvSpPr>
          <p:nvPr/>
        </p:nvSpPr>
        <p:spPr bwMode="auto">
          <a:xfrm>
            <a:off x="62051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2" name="Text Box 92"/>
          <p:cNvSpPr txBox="1">
            <a:spLocks noChangeArrowheads="1"/>
          </p:cNvSpPr>
          <p:nvPr/>
        </p:nvSpPr>
        <p:spPr bwMode="auto">
          <a:xfrm>
            <a:off x="56907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63" name="Text Box 93"/>
          <p:cNvSpPr txBox="1">
            <a:spLocks noChangeArrowheads="1"/>
          </p:cNvSpPr>
          <p:nvPr/>
        </p:nvSpPr>
        <p:spPr bwMode="auto">
          <a:xfrm>
            <a:off x="56907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4" name="Text Box 94"/>
          <p:cNvSpPr txBox="1">
            <a:spLocks noChangeArrowheads="1"/>
          </p:cNvSpPr>
          <p:nvPr/>
        </p:nvSpPr>
        <p:spPr bwMode="auto">
          <a:xfrm>
            <a:off x="56907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5" name="Text Box 95"/>
          <p:cNvSpPr txBox="1">
            <a:spLocks noChangeArrowheads="1"/>
          </p:cNvSpPr>
          <p:nvPr/>
        </p:nvSpPr>
        <p:spPr bwMode="auto">
          <a:xfrm>
            <a:off x="5701873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1DAC9-555E-C14D-AC26-FF6271072C14}"/>
              </a:ext>
            </a:extLst>
          </p:cNvPr>
          <p:cNvSpPr txBox="1"/>
          <p:nvPr/>
        </p:nvSpPr>
        <p:spPr>
          <a:xfrm>
            <a:off x="4575622" y="4429284"/>
            <a:ext cx="458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Information content (IC) at position </a:t>
            </a:r>
            <a:r>
              <a:rPr lang="en-US" sz="1200" i="1" dirty="0"/>
              <a:t>n</a:t>
            </a:r>
            <a:r>
              <a:rPr lang="en-US" sz="1200" dirty="0"/>
              <a:t> = </a:t>
            </a:r>
          </a:p>
          <a:p>
            <a:r>
              <a:rPr lang="en-US" sz="1200" dirty="0"/>
              <a:t>                              log</a:t>
            </a:r>
            <a:r>
              <a:rPr lang="en-US" sz="1200" baseline="-25000" dirty="0"/>
              <a:t>2</a:t>
            </a:r>
            <a:r>
              <a:rPr lang="en-US" sz="1200" dirty="0"/>
              <a:t>(4) – Entropy(position </a:t>
            </a:r>
            <a:r>
              <a:rPr lang="en-US" sz="1200" i="1" dirty="0"/>
              <a:t>n</a:t>
            </a:r>
            <a:r>
              <a:rPr lang="en-US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Entropy(position </a:t>
            </a:r>
            <a:r>
              <a:rPr lang="en-US" sz="1200" i="1" dirty="0"/>
              <a:t>n</a:t>
            </a:r>
            <a:r>
              <a:rPr lang="en-US" sz="1200" dirty="0"/>
              <a:t>) = -P(</a:t>
            </a:r>
            <a:r>
              <a:rPr lang="en-US" sz="1200" i="1" dirty="0"/>
              <a:t>n</a:t>
            </a:r>
            <a:r>
              <a:rPr lang="en-US" sz="1200" dirty="0"/>
              <a:t>=A)log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=A) -P(</a:t>
            </a:r>
            <a:r>
              <a:rPr lang="en-US" sz="1200" i="1" dirty="0"/>
              <a:t>n</a:t>
            </a:r>
            <a:r>
              <a:rPr lang="en-US" sz="1200" dirty="0"/>
              <a:t>=T)log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=T) -P(</a:t>
            </a:r>
            <a:r>
              <a:rPr lang="en-US" sz="1200" i="1" dirty="0"/>
              <a:t>n</a:t>
            </a:r>
            <a:r>
              <a:rPr lang="en-US" sz="1200" dirty="0"/>
              <a:t>=C)log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=C) -P(</a:t>
            </a:r>
            <a:r>
              <a:rPr lang="en-US" sz="1200" i="1" dirty="0"/>
              <a:t>n</a:t>
            </a:r>
            <a:r>
              <a:rPr lang="en-US" sz="1200" dirty="0"/>
              <a:t>=G)log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=G) </a:t>
            </a:r>
          </a:p>
        </p:txBody>
      </p:sp>
    </p:spTree>
    <p:extLst>
      <p:ext uri="{BB962C8B-B14F-4D97-AF65-F5344CB8AC3E}">
        <p14:creationId xmlns:p14="http://schemas.microsoft.com/office/powerpoint/2010/main" val="49144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Motifs and Profile Matrices</a:t>
            </a:r>
          </a:p>
        </p:txBody>
      </p:sp>
      <p:grpSp>
        <p:nvGrpSpPr>
          <p:cNvPr id="27651" name="Group 104"/>
          <p:cNvGrpSpPr>
            <a:grpSpLocks/>
          </p:cNvGrpSpPr>
          <p:nvPr/>
        </p:nvGrpSpPr>
        <p:grpSpPr bwMode="auto">
          <a:xfrm>
            <a:off x="2971800" y="3200400"/>
            <a:ext cx="3124200" cy="2286000"/>
            <a:chOff x="192" y="2304"/>
            <a:chExt cx="1968" cy="1440"/>
          </a:xfrm>
        </p:grpSpPr>
        <p:sp>
          <p:nvSpPr>
            <p:cNvPr id="27653" name="Line 53"/>
            <p:cNvSpPr>
              <a:spLocks noChangeShapeType="1"/>
            </p:cNvSpPr>
            <p:nvPr/>
          </p:nvSpPr>
          <p:spPr bwMode="auto">
            <a:xfrm>
              <a:off x="19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Rectangle 60"/>
            <p:cNvSpPr>
              <a:spLocks noChangeArrowheads="1"/>
            </p:cNvSpPr>
            <p:nvPr/>
          </p:nvSpPr>
          <p:spPr bwMode="auto">
            <a:xfrm>
              <a:off x="115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Line 54"/>
            <p:cNvSpPr>
              <a:spLocks noChangeShapeType="1"/>
            </p:cNvSpPr>
            <p:nvPr/>
          </p:nvSpPr>
          <p:spPr bwMode="auto">
            <a:xfrm>
              <a:off x="19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Rectangle 61"/>
            <p:cNvSpPr>
              <a:spLocks noChangeArrowheads="1"/>
            </p:cNvSpPr>
            <p:nvPr/>
          </p:nvSpPr>
          <p:spPr bwMode="auto">
            <a:xfrm>
              <a:off x="76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Line 55"/>
            <p:cNvSpPr>
              <a:spLocks noChangeShapeType="1"/>
            </p:cNvSpPr>
            <p:nvPr/>
          </p:nvSpPr>
          <p:spPr bwMode="auto">
            <a:xfrm>
              <a:off x="19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62"/>
            <p:cNvSpPr>
              <a:spLocks noChangeArrowheads="1"/>
            </p:cNvSpPr>
            <p:nvPr/>
          </p:nvSpPr>
          <p:spPr bwMode="auto">
            <a:xfrm>
              <a:off x="38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56"/>
            <p:cNvSpPr>
              <a:spLocks noChangeShapeType="1"/>
            </p:cNvSpPr>
            <p:nvPr/>
          </p:nvSpPr>
          <p:spPr bwMode="auto">
            <a:xfrm>
              <a:off x="192" y="3024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Rectangle 63"/>
            <p:cNvSpPr>
              <a:spLocks noChangeArrowheads="1"/>
            </p:cNvSpPr>
            <p:nvPr/>
          </p:nvSpPr>
          <p:spPr bwMode="auto">
            <a:xfrm>
              <a:off x="672" y="297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57"/>
            <p:cNvSpPr>
              <a:spLocks noChangeShapeType="1"/>
            </p:cNvSpPr>
            <p:nvPr/>
          </p:nvSpPr>
          <p:spPr bwMode="auto">
            <a:xfrm>
              <a:off x="19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Rectangle 64"/>
            <p:cNvSpPr>
              <a:spLocks noChangeArrowheads="1"/>
            </p:cNvSpPr>
            <p:nvPr/>
          </p:nvSpPr>
          <p:spPr bwMode="auto">
            <a:xfrm>
              <a:off x="43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Line 58"/>
            <p:cNvSpPr>
              <a:spLocks noChangeShapeType="1"/>
            </p:cNvSpPr>
            <p:nvPr/>
          </p:nvSpPr>
          <p:spPr bwMode="auto">
            <a:xfrm>
              <a:off x="192" y="3456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Rectangle 65"/>
            <p:cNvSpPr>
              <a:spLocks noChangeArrowheads="1"/>
            </p:cNvSpPr>
            <p:nvPr/>
          </p:nvSpPr>
          <p:spPr bwMode="auto">
            <a:xfrm>
              <a:off x="624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Line 59"/>
            <p:cNvSpPr>
              <a:spLocks noChangeShapeType="1"/>
            </p:cNvSpPr>
            <p:nvPr/>
          </p:nvSpPr>
          <p:spPr bwMode="auto">
            <a:xfrm>
              <a:off x="19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Rectangle 66"/>
            <p:cNvSpPr>
              <a:spLocks noChangeArrowheads="1"/>
            </p:cNvSpPr>
            <p:nvPr/>
          </p:nvSpPr>
          <p:spPr bwMode="auto">
            <a:xfrm>
              <a:off x="139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2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1828800"/>
          </a:xfrm>
        </p:spPr>
        <p:txBody>
          <a:bodyPr/>
          <a:lstStyle/>
          <a:p>
            <a:r>
              <a:rPr lang="en-US" sz="2400" dirty="0"/>
              <a:t>How can we construct the profile if the sequences aren’t aligned?  </a:t>
            </a:r>
          </a:p>
          <a:p>
            <a:r>
              <a:rPr lang="en-US" sz="2400" dirty="0"/>
              <a:t>In the typical case we don’t know what the motif looks like.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 txBox="1">
            <a:spLocks noChangeArrowheads="1"/>
          </p:cNvSpPr>
          <p:nvPr/>
        </p:nvSpPr>
        <p:spPr bwMode="auto">
          <a:xfrm>
            <a:off x="533400" y="13716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400" kern="0" dirty="0" err="1"/>
              <a:t>ChIP</a:t>
            </a:r>
            <a:r>
              <a:rPr lang="en-US" sz="2400" kern="0" dirty="0"/>
              <a:t>-chip experiment tells which probes are bound (though this protocol has been replaced by </a:t>
            </a:r>
            <a:r>
              <a:rPr lang="en-US" sz="2400" kern="0" dirty="0" err="1"/>
              <a:t>ChIP-seq</a:t>
            </a:r>
            <a:r>
              <a:rPr lang="en-US" sz="2400" kern="0" dirty="0"/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sz="4000" kern="0" dirty="0"/>
              <a:t>Unaligned Sequence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530932"/>
            <a:ext cx="442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 https://en.wikipedia.org/wiki/ChIP-on-chip</a:t>
            </a:r>
          </a:p>
        </p:txBody>
      </p:sp>
      <p:pic>
        <p:nvPicPr>
          <p:cNvPr id="113666" name="Picture 2" descr="https://upload.wikimedia.org/wikipedia/en/8/8d/ChIP-on-chip_wet-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2" y="2514600"/>
            <a:ext cx="63798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The Expectation-Maximization (EM)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[Lawrence &amp; Reilly, 1990; Bailey &amp; </a:t>
            </a:r>
            <a:r>
              <a:rPr lang="en-US" sz="2000" dirty="0" err="1">
                <a:solidFill>
                  <a:schemeClr val="tx2"/>
                </a:solidFill>
              </a:rPr>
              <a:t>Elkan</a:t>
            </a:r>
            <a:r>
              <a:rPr lang="en-US" sz="2000" dirty="0">
                <a:solidFill>
                  <a:schemeClr val="tx2"/>
                </a:solidFill>
              </a:rPr>
              <a:t>, 1993, 1994, 1995]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400" dirty="0"/>
              <a:t>EM is a family of algorithms for learning probabilistic models in problems that involve </a:t>
            </a:r>
            <a:r>
              <a:rPr lang="en-US" sz="2400" i="1" dirty="0"/>
              <a:t>hidden state</a:t>
            </a:r>
          </a:p>
          <a:p>
            <a:r>
              <a:rPr lang="en-US" sz="2400" dirty="0"/>
              <a:t>In our problem, the hidden state is where the motif starts in each training sequence</a:t>
            </a:r>
          </a:p>
          <a:p>
            <a:endParaRPr lang="en-US" sz="2400" dirty="0"/>
          </a:p>
        </p:txBody>
      </p:sp>
      <p:grpSp>
        <p:nvGrpSpPr>
          <p:cNvPr id="29700" name="Group 29"/>
          <p:cNvGrpSpPr>
            <a:grpSpLocks/>
          </p:cNvGrpSpPr>
          <p:nvPr/>
        </p:nvGrpSpPr>
        <p:grpSpPr bwMode="auto">
          <a:xfrm>
            <a:off x="2743200" y="3581400"/>
            <a:ext cx="2590800" cy="381000"/>
            <a:chOff x="1728" y="2352"/>
            <a:chExt cx="1632" cy="240"/>
          </a:xfrm>
        </p:grpSpPr>
        <p:sp>
          <p:nvSpPr>
            <p:cNvPr id="29725" name="Line 7"/>
            <p:cNvSpPr>
              <a:spLocks noChangeShapeType="1"/>
            </p:cNvSpPr>
            <p:nvPr/>
          </p:nvSpPr>
          <p:spPr bwMode="auto">
            <a:xfrm>
              <a:off x="1728" y="2544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8"/>
            <p:cNvSpPr>
              <a:spLocks noChangeArrowheads="1"/>
            </p:cNvSpPr>
            <p:nvPr/>
          </p:nvSpPr>
          <p:spPr bwMode="auto">
            <a:xfrm>
              <a:off x="2688" y="249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1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1" name="Group 30"/>
          <p:cNvGrpSpPr>
            <a:grpSpLocks/>
          </p:cNvGrpSpPr>
          <p:nvPr/>
        </p:nvGrpSpPr>
        <p:grpSpPr bwMode="auto">
          <a:xfrm>
            <a:off x="2743200" y="4013200"/>
            <a:ext cx="2590800" cy="381000"/>
            <a:chOff x="1728" y="2592"/>
            <a:chExt cx="1632" cy="240"/>
          </a:xfrm>
        </p:grpSpPr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1728" y="2768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10"/>
            <p:cNvSpPr>
              <a:spLocks noChangeArrowheads="1"/>
            </p:cNvSpPr>
            <p:nvPr/>
          </p:nvSpPr>
          <p:spPr bwMode="auto">
            <a:xfrm>
              <a:off x="230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22"/>
            <p:cNvSpPr>
              <a:spLocks noChangeShapeType="1"/>
            </p:cNvSpPr>
            <p:nvPr/>
          </p:nvSpPr>
          <p:spPr bwMode="auto">
            <a:xfrm flipV="1">
              <a:off x="2304" y="259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2" name="Group 31"/>
          <p:cNvGrpSpPr>
            <a:grpSpLocks/>
          </p:cNvGrpSpPr>
          <p:nvPr/>
        </p:nvGrpSpPr>
        <p:grpSpPr bwMode="auto">
          <a:xfrm>
            <a:off x="2743200" y="4445000"/>
            <a:ext cx="2667000" cy="381000"/>
            <a:chOff x="1728" y="2784"/>
            <a:chExt cx="1680" cy="240"/>
          </a:xfrm>
        </p:grpSpPr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>
              <a:off x="1728" y="2976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12"/>
            <p:cNvSpPr>
              <a:spLocks noChangeArrowheads="1"/>
            </p:cNvSpPr>
            <p:nvPr/>
          </p:nvSpPr>
          <p:spPr bwMode="auto">
            <a:xfrm>
              <a:off x="1920" y="292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 flipV="1">
              <a:off x="1920" y="278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3" name="Group 32"/>
          <p:cNvGrpSpPr>
            <a:grpSpLocks/>
          </p:cNvGrpSpPr>
          <p:nvPr/>
        </p:nvGrpSpPr>
        <p:grpSpPr bwMode="auto">
          <a:xfrm>
            <a:off x="2743200" y="4876800"/>
            <a:ext cx="2209800" cy="381000"/>
            <a:chOff x="1728" y="3024"/>
            <a:chExt cx="1392" cy="240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1728" y="3216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14"/>
            <p:cNvSpPr>
              <a:spLocks noChangeArrowheads="1"/>
            </p:cNvSpPr>
            <p:nvPr/>
          </p:nvSpPr>
          <p:spPr bwMode="auto">
            <a:xfrm>
              <a:off x="2208" y="316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Line 24"/>
            <p:cNvSpPr>
              <a:spLocks noChangeShapeType="1"/>
            </p:cNvSpPr>
            <p:nvPr/>
          </p:nvSpPr>
          <p:spPr bwMode="auto">
            <a:xfrm flipV="1">
              <a:off x="2208" y="302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4" name="Group 33"/>
          <p:cNvGrpSpPr>
            <a:grpSpLocks/>
          </p:cNvGrpSpPr>
          <p:nvPr/>
        </p:nvGrpSpPr>
        <p:grpSpPr bwMode="auto">
          <a:xfrm>
            <a:off x="2743200" y="5308600"/>
            <a:ext cx="2362200" cy="381000"/>
            <a:chOff x="1728" y="3264"/>
            <a:chExt cx="1488" cy="240"/>
          </a:xfrm>
        </p:grpSpPr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>
              <a:off x="1728" y="3456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16"/>
            <p:cNvSpPr>
              <a:spLocks noChangeArrowheads="1"/>
            </p:cNvSpPr>
            <p:nvPr/>
          </p:nvSpPr>
          <p:spPr bwMode="auto">
            <a:xfrm>
              <a:off x="1968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Line 25"/>
            <p:cNvSpPr>
              <a:spLocks noChangeShapeType="1"/>
            </p:cNvSpPr>
            <p:nvPr/>
          </p:nvSpPr>
          <p:spPr bwMode="auto">
            <a:xfrm flipV="1">
              <a:off x="1968" y="326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5" name="Group 35"/>
          <p:cNvGrpSpPr>
            <a:grpSpLocks/>
          </p:cNvGrpSpPr>
          <p:nvPr/>
        </p:nvGrpSpPr>
        <p:grpSpPr bwMode="auto">
          <a:xfrm>
            <a:off x="2743200" y="6172200"/>
            <a:ext cx="3124200" cy="381000"/>
            <a:chOff x="1728" y="3696"/>
            <a:chExt cx="1968" cy="240"/>
          </a:xfrm>
        </p:grpSpPr>
        <p:sp>
          <p:nvSpPr>
            <p:cNvPr id="29710" name="Line 19"/>
            <p:cNvSpPr>
              <a:spLocks noChangeShapeType="1"/>
            </p:cNvSpPr>
            <p:nvPr/>
          </p:nvSpPr>
          <p:spPr bwMode="auto">
            <a:xfrm>
              <a:off x="1728" y="388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2928" y="384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26"/>
            <p:cNvSpPr>
              <a:spLocks noChangeShapeType="1"/>
            </p:cNvSpPr>
            <p:nvPr/>
          </p:nvSpPr>
          <p:spPr bwMode="auto">
            <a:xfrm flipV="1">
              <a:off x="2928" y="369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6" name="Group 34"/>
          <p:cNvGrpSpPr>
            <a:grpSpLocks/>
          </p:cNvGrpSpPr>
          <p:nvPr/>
        </p:nvGrpSpPr>
        <p:grpSpPr bwMode="auto">
          <a:xfrm>
            <a:off x="2743200" y="5740400"/>
            <a:ext cx="2057400" cy="381000"/>
            <a:chOff x="1728" y="3456"/>
            <a:chExt cx="1296" cy="240"/>
          </a:xfrm>
        </p:grpSpPr>
        <p:sp>
          <p:nvSpPr>
            <p:cNvPr id="29707" name="Line 17"/>
            <p:cNvSpPr>
              <a:spLocks noChangeShapeType="1"/>
            </p:cNvSpPr>
            <p:nvPr/>
          </p:nvSpPr>
          <p:spPr bwMode="auto">
            <a:xfrm>
              <a:off x="1728" y="3648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8"/>
            <p:cNvSpPr>
              <a:spLocks noChangeArrowheads="1"/>
            </p:cNvSpPr>
            <p:nvPr/>
          </p:nvSpPr>
          <p:spPr bwMode="auto">
            <a:xfrm>
              <a:off x="2160" y="36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Line 27"/>
            <p:cNvSpPr>
              <a:spLocks noChangeShapeType="1"/>
            </p:cNvSpPr>
            <p:nvPr/>
          </p:nvSpPr>
          <p:spPr bwMode="auto">
            <a:xfrm flipV="1">
              <a:off x="2160" y="345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5CBA3C8B-87B9-044C-825E-23CBF400A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743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</a:p>
        </p:txBody>
      </p:sp>
      <p:pic>
        <p:nvPicPr>
          <p:cNvPr id="105474" name="Content Placeholder 7">
            <a:extLst>
              <a:ext uri="{FF2B5EF4-FFF2-40B4-BE49-F238E27FC236}">
                <a16:creationId xmlns:a16="http://schemas.microsoft.com/office/drawing/2014/main" id="{ABC663BD-2C46-D943-BBE6-B0FF38491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4997" r="58112" b="42150"/>
          <a:stretch/>
        </p:blipFill>
        <p:spPr>
          <a:xfrm>
            <a:off x="3151188" y="685800"/>
            <a:ext cx="2514600" cy="21336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F8345-5D65-B94F-BBED-883A1B7C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F7F3D-7BA8-A64A-B0EF-2A83725D0F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0EB192-9BB5-3D45-8EAC-7E388C09910E}"/>
              </a:ext>
            </a:extLst>
          </p:cNvPr>
          <p:cNvSpPr/>
          <p:nvPr/>
        </p:nvSpPr>
        <p:spPr bwMode="auto">
          <a:xfrm>
            <a:off x="4953000" y="1143000"/>
            <a:ext cx="533400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AC3AE-3600-B245-B52A-06E2DFED3E9F}"/>
              </a:ext>
            </a:extLst>
          </p:cNvPr>
          <p:cNvSpPr/>
          <p:nvPr/>
        </p:nvSpPr>
        <p:spPr bwMode="auto">
          <a:xfrm>
            <a:off x="3657600" y="1752600"/>
            <a:ext cx="533400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1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5CBA3C8B-87B9-044C-825E-23CBF400A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K-means</a:t>
            </a:r>
          </a:p>
        </p:txBody>
      </p:sp>
      <p:pic>
        <p:nvPicPr>
          <p:cNvPr id="105474" name="Content Placeholder 7">
            <a:extLst>
              <a:ext uri="{FF2B5EF4-FFF2-40B4-BE49-F238E27FC236}">
                <a16:creationId xmlns:a16="http://schemas.microsoft.com/office/drawing/2014/main" id="{ABC663BD-2C46-D943-BBE6-B0FF38491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0134" r="20541" b="4774"/>
          <a:stretch>
            <a:fillRect/>
          </a:stretch>
        </p:blipFill>
        <p:spPr>
          <a:xfrm>
            <a:off x="3151188" y="369888"/>
            <a:ext cx="5764212" cy="4876800"/>
          </a:xfrm>
        </p:spPr>
      </p:pic>
      <p:sp>
        <p:nvSpPr>
          <p:cNvPr id="105475" name="Text Box 4">
            <a:extLst>
              <a:ext uri="{FF2B5EF4-FFF2-40B4-BE49-F238E27FC236}">
                <a16:creationId xmlns:a16="http://schemas.microsoft.com/office/drawing/2014/main" id="{C769C0EA-B7C0-DB42-B61B-0EDBA141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3813"/>
            <a:ext cx="868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1) Pick two (i.e. k?) random points as putative cluster centers.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2) Group the points to be clustered by the center to which they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closest.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3) Then take the mean of each group and repeat, with the means now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 cluster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4)Stop when the centers stop moving.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F8345-5D65-B94F-BBED-883A1B7C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F7F3D-7BA8-A64A-B0EF-2A83725D0F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Overview of 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334000"/>
          </a:xfrm>
        </p:spPr>
        <p:txBody>
          <a:bodyPr/>
          <a:lstStyle/>
          <a:p>
            <a:r>
              <a:rPr lang="en-US" sz="2400" dirty="0"/>
              <a:t>Method for finding the maximum likelihood (ML) parameters (</a:t>
            </a:r>
            <a:r>
              <a:rPr lang="el-GR" sz="2400" dirty="0"/>
              <a:t>θ</a:t>
            </a:r>
            <a:r>
              <a:rPr lang="en-US" sz="2400" dirty="0"/>
              <a:t>) for a model (M) and data (D)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Useful when </a:t>
            </a:r>
          </a:p>
          <a:p>
            <a:pPr lvl="1"/>
            <a:r>
              <a:rPr lang="en-US" sz="2000" dirty="0"/>
              <a:t>it is </a:t>
            </a:r>
            <a:r>
              <a:rPr lang="en-US" sz="2000" dirty="0">
                <a:solidFill>
                  <a:srgbClr val="3366FF"/>
                </a:solidFill>
              </a:rPr>
              <a:t>difficult</a:t>
            </a:r>
            <a:r>
              <a:rPr lang="en-US" sz="2000" dirty="0"/>
              <a:t> to optimize               </a:t>
            </a:r>
            <a:r>
              <a:rPr lang="en-US" sz="2000" dirty="0">
                <a:solidFill>
                  <a:srgbClr val="3366FF"/>
                </a:solidFill>
              </a:rPr>
              <a:t>directly</a:t>
            </a:r>
          </a:p>
          <a:p>
            <a:pPr lvl="1"/>
            <a:r>
              <a:rPr lang="en-US" sz="2000" dirty="0"/>
              <a:t>likelihood can be decomposed by the introduction of </a:t>
            </a:r>
            <a:r>
              <a:rPr lang="en-US" sz="2000" dirty="0">
                <a:solidFill>
                  <a:srgbClr val="3366FF"/>
                </a:solidFill>
              </a:rPr>
              <a:t>hidden information</a:t>
            </a:r>
            <a:r>
              <a:rPr lang="en-US" sz="2000" dirty="0"/>
              <a:t> (Z)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000" dirty="0"/>
          </a:p>
          <a:p>
            <a:pPr lvl="1"/>
            <a:r>
              <a:rPr lang="en-US" sz="2000" dirty="0"/>
              <a:t>and it is </a:t>
            </a:r>
            <a:r>
              <a:rPr lang="en-US" sz="2000" dirty="0">
                <a:solidFill>
                  <a:srgbClr val="3366FF"/>
                </a:solidFill>
              </a:rPr>
              <a:t>easy</a:t>
            </a:r>
            <a:r>
              <a:rPr lang="en-US" sz="2000" dirty="0"/>
              <a:t> to optimize the function (with respect to </a:t>
            </a:r>
            <a:r>
              <a:rPr lang="el-GR" sz="2000" dirty="0"/>
              <a:t>θ</a:t>
            </a:r>
            <a:r>
              <a:rPr lang="en-US" sz="2000" dirty="0"/>
              <a:t>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55141"/>
              </p:ext>
            </p:extLst>
          </p:nvPr>
        </p:nvGraphicFramePr>
        <p:xfrm>
          <a:off x="2917824" y="2036762"/>
          <a:ext cx="33083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Equation" r:id="rId4" imgW="1600200" imgH="304560" progId="Equation.3">
                  <p:embed/>
                </p:oleObj>
              </mc:Choice>
              <mc:Fallback>
                <p:oleObj name="Equation" r:id="rId4" imgW="160020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7824" y="2036762"/>
                        <a:ext cx="33083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52551"/>
              </p:ext>
            </p:extLst>
          </p:nvPr>
        </p:nvGraphicFramePr>
        <p:xfrm>
          <a:off x="4179888" y="3200400"/>
          <a:ext cx="9858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9888" y="3200400"/>
                        <a:ext cx="9858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70072"/>
              </p:ext>
            </p:extLst>
          </p:nvPr>
        </p:nvGraphicFramePr>
        <p:xfrm>
          <a:off x="3008312" y="4360141"/>
          <a:ext cx="3127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" name="Equation" r:id="rId8" imgW="1536480" imgH="342720" progId="Equation.3">
                  <p:embed/>
                </p:oleObj>
              </mc:Choice>
              <mc:Fallback>
                <p:oleObj name="Equation" r:id="rId8" imgW="15364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312" y="4360141"/>
                        <a:ext cx="31273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91200"/>
              </p:ext>
            </p:extLst>
          </p:nvPr>
        </p:nvGraphicFramePr>
        <p:xfrm>
          <a:off x="2026444" y="5626100"/>
          <a:ext cx="5091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Equation" r:id="rId10" imgW="2501640" imgH="342720" progId="Equation.3">
                  <p:embed/>
                </p:oleObj>
              </mc:Choice>
              <mc:Fallback>
                <p:oleObj name="Equation" r:id="rId10" imgW="25016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26444" y="5626100"/>
                        <a:ext cx="50911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21582"/>
            <a:ext cx="633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optional reading and text section 11.6 for details)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97EB-05F3-3D4D-9C80-9B89E66F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dirty="0"/>
              <a:t>Convergence of the EM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EF81-9B25-B248-9F2A-C628B63E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11D7C-59AF-334C-9CED-671BDC88A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0"/>
          <a:stretch/>
        </p:blipFill>
        <p:spPr>
          <a:xfrm>
            <a:off x="2730500" y="1626974"/>
            <a:ext cx="3683000" cy="3783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4FFED-08B3-B44A-903C-01CA20372E9D}"/>
              </a:ext>
            </a:extLst>
          </p:cNvPr>
          <p:cNvSpPr txBox="1"/>
          <p:nvPr/>
        </p:nvSpPr>
        <p:spPr>
          <a:xfrm>
            <a:off x="3034224" y="5300188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E-step: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93D0F-D493-EA40-9E2F-85A5801C4D8A}"/>
              </a:ext>
            </a:extLst>
          </p:cNvPr>
          <p:cNvSpPr/>
          <p:nvPr/>
        </p:nvSpPr>
        <p:spPr>
          <a:xfrm>
            <a:off x="25400" y="6400726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https://www.nature.com/articles/nbt1406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17080-ABB5-474C-B0F0-3D85A5B0866A}"/>
              </a:ext>
            </a:extLst>
          </p:cNvPr>
          <p:cNvSpPr/>
          <p:nvPr/>
        </p:nvSpPr>
        <p:spPr bwMode="auto">
          <a:xfrm>
            <a:off x="4953000" y="4419600"/>
            <a:ext cx="406400" cy="381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792-B9FA-584C-A9DC-F69433B5DB89}"/>
                  </a:ext>
                </a:extLst>
              </p:cNvPr>
              <p:cNvSpPr txBox="1"/>
              <p:nvPr/>
            </p:nvSpPr>
            <p:spPr>
              <a:xfrm>
                <a:off x="3923382" y="5305298"/>
                <a:ext cx="10175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792-B9FA-584C-A9DC-F69433B5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82" y="5305298"/>
                <a:ext cx="1017586" cy="400110"/>
              </a:xfrm>
              <a:prstGeom prst="rect">
                <a:avLst/>
              </a:prstGeom>
              <a:blipFill>
                <a:blip r:embed="rId4"/>
                <a:stretch>
                  <a:fillRect l="-6173" t="-6250" r="-493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54F4F-BD20-8242-B221-783CEB2A5C3C}"/>
                  </a:ext>
                </a:extLst>
              </p:cNvPr>
              <p:cNvSpPr txBox="1"/>
              <p:nvPr/>
            </p:nvSpPr>
            <p:spPr>
              <a:xfrm>
                <a:off x="4724400" y="4348039"/>
                <a:ext cx="1299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54F4F-BD20-8242-B221-783CEB2A5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348039"/>
                <a:ext cx="1299138" cy="400110"/>
              </a:xfrm>
              <a:prstGeom prst="rect">
                <a:avLst/>
              </a:prstGeom>
              <a:blipFill>
                <a:blip r:embed="rId5"/>
                <a:stretch>
                  <a:fillRect l="-4902" t="-6061" r="-39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8764B7B-2284-7C43-A03F-AF1EC8B8F532}"/>
              </a:ext>
            </a:extLst>
          </p:cNvPr>
          <p:cNvSpPr txBox="1"/>
          <p:nvPr/>
        </p:nvSpPr>
        <p:spPr>
          <a:xfrm>
            <a:off x="4201694" y="401852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E-step: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83C984-FC9E-2E4B-BE75-96DAB974F359}"/>
              </a:ext>
            </a:extLst>
          </p:cNvPr>
          <p:cNvSpPr txBox="1"/>
          <p:nvPr/>
        </p:nvSpPr>
        <p:spPr>
          <a:xfrm>
            <a:off x="2162937" y="312649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BC1E0-E7BD-A543-A5AA-9CFA3F62671D}"/>
              </a:ext>
            </a:extLst>
          </p:cNvPr>
          <p:cNvSpPr txBox="1"/>
          <p:nvPr/>
        </p:nvSpPr>
        <p:spPr>
          <a:xfrm>
            <a:off x="2861437" y="193591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5A099-0935-B942-B57B-489C402CAAEB}"/>
              </a:ext>
            </a:extLst>
          </p:cNvPr>
          <p:cNvSpPr txBox="1"/>
          <p:nvPr/>
        </p:nvSpPr>
        <p:spPr>
          <a:xfrm>
            <a:off x="2020824" y="360293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A0772-F798-2349-ADE0-2C4A797111EF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3286887" y="4150285"/>
            <a:ext cx="245230" cy="11499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8E8399-1FB2-484D-869F-3B0EF3BCA197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H="1" flipV="1">
            <a:off x="3657601" y="3602932"/>
            <a:ext cx="774574" cy="17023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41C530-A857-9547-BEBF-C8872B98AA7A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>
            <a:off x="3691096" y="3526180"/>
            <a:ext cx="1008491" cy="49234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581D01-A4F5-1E49-97C8-03EBA9A9C7D0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4331125" y="2365929"/>
            <a:ext cx="1042844" cy="198211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382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/>
              <a:t>Applying EM to the Motif Finding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5105400"/>
          </a:xfrm>
        </p:spPr>
        <p:txBody>
          <a:bodyPr/>
          <a:lstStyle/>
          <a:p>
            <a:r>
              <a:rPr lang="en-US" sz="2400" dirty="0"/>
              <a:t>First define the probabilistic model and likelihood function</a:t>
            </a:r>
          </a:p>
          <a:p>
            <a:r>
              <a:rPr lang="en-US" sz="2400" dirty="0"/>
              <a:t>Identify the hidden variables (Z)</a:t>
            </a:r>
          </a:p>
          <a:p>
            <a:pPr lvl="1"/>
            <a:r>
              <a:rPr lang="en-US" sz="2000" dirty="0"/>
              <a:t>In this application, they are the locations of the motifs</a:t>
            </a:r>
          </a:p>
          <a:p>
            <a:r>
              <a:rPr lang="en-US" sz="2400" dirty="0"/>
              <a:t>Write out the Expectation (E) step</a:t>
            </a:r>
          </a:p>
          <a:p>
            <a:pPr lvl="1"/>
            <a:r>
              <a:rPr lang="en-US" sz="2000" dirty="0"/>
              <a:t>Compute the expected values of the hidden variables given current parameter values</a:t>
            </a:r>
          </a:p>
          <a:p>
            <a:r>
              <a:rPr lang="en-US" sz="2400" dirty="0"/>
              <a:t>Write out the Maximization (M) step</a:t>
            </a:r>
          </a:p>
          <a:p>
            <a:pPr lvl="1"/>
            <a:r>
              <a:rPr lang="en-US" sz="2000" dirty="0"/>
              <a:t>Determine the parameters that maximize the Q function, given the expected values of the hidden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44724"/>
              </p:ext>
            </p:extLst>
          </p:nvPr>
        </p:nvGraphicFramePr>
        <p:xfrm>
          <a:off x="2347913" y="2057400"/>
          <a:ext cx="11922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9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913" y="2057400"/>
                        <a:ext cx="11922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the motif finding problem</a:t>
            </a:r>
          </a:p>
          <a:p>
            <a:r>
              <a:rPr lang="en-US" sz="2400" dirty="0"/>
              <a:t>using EM to address the motif-finding problem</a:t>
            </a:r>
          </a:p>
          <a:p>
            <a:r>
              <a:rPr lang="en-US" sz="2400" dirty="0"/>
              <a:t>the OOPS and ZOOPS models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Representing Motifs in MEME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r>
              <a:rPr lang="en-US" sz="2400" dirty="0"/>
              <a:t>MEME: </a:t>
            </a:r>
            <a:r>
              <a:rPr lang="en-US" sz="2400" b="1" dirty="0"/>
              <a:t>M</a:t>
            </a:r>
            <a:r>
              <a:rPr lang="en-US" sz="2400" dirty="0"/>
              <a:t>ultiple </a:t>
            </a:r>
            <a:r>
              <a:rPr lang="en-US" sz="2400" b="1" dirty="0"/>
              <a:t>E</a:t>
            </a:r>
            <a:r>
              <a:rPr lang="en-US" sz="2400" dirty="0"/>
              <a:t>M for </a:t>
            </a:r>
            <a:r>
              <a:rPr lang="en-US" sz="2400" b="1" dirty="0"/>
              <a:t>M</a:t>
            </a:r>
            <a:r>
              <a:rPr lang="en-US" sz="2400" dirty="0"/>
              <a:t>otif </a:t>
            </a:r>
            <a:r>
              <a:rPr lang="en-US" sz="2400" b="1" dirty="0"/>
              <a:t>E</a:t>
            </a:r>
            <a:r>
              <a:rPr lang="en-US" sz="2400" dirty="0"/>
              <a:t>licitation</a:t>
            </a:r>
          </a:p>
          <a:p>
            <a:r>
              <a:rPr lang="en-US" sz="2400" dirty="0"/>
              <a:t>A motif is</a:t>
            </a:r>
          </a:p>
          <a:p>
            <a:pPr lvl="1"/>
            <a:r>
              <a:rPr lang="en-US" sz="2400" dirty="0"/>
              <a:t>assumed to have a fixed width, </a:t>
            </a:r>
            <a:r>
              <a:rPr lang="en-US" sz="2400" i="1" dirty="0"/>
              <a:t>W</a:t>
            </a:r>
            <a:endParaRPr lang="en-US" sz="2400" dirty="0"/>
          </a:p>
          <a:p>
            <a:pPr lvl="1"/>
            <a:r>
              <a:rPr lang="en-US" sz="2400" dirty="0"/>
              <a:t>represented by a matrix of probabilities: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 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r>
              <a:rPr lang="en-US" sz="2400" dirty="0"/>
              <a:t>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column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endParaRPr lang="en-US" sz="2400" i="1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Also represent the “background” (i.e. sequence outside the motif): 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c,0</a:t>
            </a:r>
            <a:r>
              <a:rPr lang="en-US" sz="2400" dirty="0"/>
              <a:t> 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the background</a:t>
            </a:r>
          </a:p>
          <a:p>
            <a:endParaRPr lang="en-US" sz="2400" dirty="0"/>
          </a:p>
          <a:p>
            <a:r>
              <a:rPr lang="en-US" sz="2400" dirty="0"/>
              <a:t>Data D is a collection of sequences, denoted </a:t>
            </a:r>
            <a:r>
              <a:rPr lang="en-US" sz="2400" i="1" dirty="0"/>
              <a:t>X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/>
              <a:t>Representing Motifs in MEME</a:t>
            </a:r>
          </a:p>
        </p:txBody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r>
              <a:rPr lang="en-US" sz="2400" dirty="0"/>
              <a:t>Example:  a motif model of length 3</a:t>
            </a:r>
          </a:p>
        </p:txBody>
      </p:sp>
      <p:grpSp>
        <p:nvGrpSpPr>
          <p:cNvPr id="33797" name="Group 1028"/>
          <p:cNvGrpSpPr>
            <a:grpSpLocks/>
          </p:cNvGrpSpPr>
          <p:nvPr/>
        </p:nvGrpSpPr>
        <p:grpSpPr bwMode="auto">
          <a:xfrm>
            <a:off x="1600200" y="2417907"/>
            <a:ext cx="6400800" cy="1917700"/>
            <a:chOff x="864" y="2872"/>
            <a:chExt cx="4032" cy="1208"/>
          </a:xfrm>
        </p:grpSpPr>
        <p:sp>
          <p:nvSpPr>
            <p:cNvPr id="33802" name="Text Box 1029"/>
            <p:cNvSpPr txBox="1">
              <a:spLocks noChangeArrowheads="1"/>
            </p:cNvSpPr>
            <p:nvPr/>
          </p:nvSpPr>
          <p:spPr bwMode="auto">
            <a:xfrm>
              <a:off x="1536" y="2872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462847"/>
                </p:ext>
              </p:extLst>
            </p:nvPr>
          </p:nvGraphicFramePr>
          <p:xfrm>
            <a:off x="864" y="3352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8" name="Equation" r:id="rId4" imgW="266400" imgH="164880" progId="Equation.3">
                    <p:embed/>
                  </p:oleObj>
                </mc:Choice>
                <mc:Fallback>
                  <p:oleObj name="Equation" r:id="rId4" imgW="26640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352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8" name="Text Box 1031"/>
          <p:cNvSpPr txBox="1">
            <a:spLocks noChangeArrowheads="1"/>
          </p:cNvSpPr>
          <p:nvPr/>
        </p:nvSpPr>
        <p:spPr bwMode="auto">
          <a:xfrm>
            <a:off x="2933700" y="4843607"/>
            <a:ext cx="1511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3799" name="Left Brace 10"/>
          <p:cNvSpPr>
            <a:spLocks/>
          </p:cNvSpPr>
          <p:nvPr/>
        </p:nvSpPr>
        <p:spPr bwMode="auto">
          <a:xfrm rot="16200000">
            <a:off x="3581400" y="4030807"/>
            <a:ext cx="228600" cy="1143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4902200" y="4840432"/>
            <a:ext cx="1824038" cy="4000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motif positions</a:t>
            </a:r>
          </a:p>
        </p:txBody>
      </p:sp>
      <p:sp>
        <p:nvSpPr>
          <p:cNvPr id="33801" name="Left Brace 12"/>
          <p:cNvSpPr>
            <a:spLocks/>
          </p:cNvSpPr>
          <p:nvPr/>
        </p:nvSpPr>
        <p:spPr bwMode="auto">
          <a:xfrm rot="16200000">
            <a:off x="5676900" y="3306907"/>
            <a:ext cx="228600" cy="2590800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/>
              <a:t>Representing Motif Starting Positions in MEME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127"/>
            <a:ext cx="8382000" cy="4114800"/>
          </a:xfrm>
        </p:spPr>
        <p:txBody>
          <a:bodyPr/>
          <a:lstStyle/>
          <a:p>
            <a:r>
              <a:rPr lang="en-US" sz="2400" dirty="0"/>
              <a:t>The element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i,j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of the matrix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dirty="0"/>
              <a:t> is an indicator random variable that takes value 1 if the motif starts in position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j</a:t>
            </a:r>
            <a:r>
              <a:rPr lang="en-US" sz="2400" dirty="0"/>
              <a:t> in sequence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(and takes</a:t>
            </a:r>
            <a:r>
              <a:rPr lang="en-US" sz="24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value 0 otherwise)</a:t>
            </a:r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/>
              <a:t>Example: given DNA sequences where </a:t>
            </a:r>
            <a:r>
              <a:rPr lang="en-US" sz="2400" i="1" dirty="0"/>
              <a:t>L</a:t>
            </a:r>
            <a:r>
              <a:rPr lang="en-US" sz="2400" dirty="0"/>
              <a:t>=6 and </a:t>
            </a:r>
            <a:r>
              <a:rPr lang="en-US" sz="2400" i="1" dirty="0"/>
              <a:t>W</a:t>
            </a:r>
            <a:r>
              <a:rPr lang="en-US" sz="2400" dirty="0"/>
              <a:t>=3</a:t>
            </a:r>
          </a:p>
          <a:p>
            <a:r>
              <a:rPr lang="en-US" sz="2400" dirty="0"/>
              <a:t>Possible starting positions </a:t>
            </a:r>
            <a:r>
              <a:rPr lang="en-US" sz="2400" i="1" dirty="0"/>
              <a:t>m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dirty="0"/>
              <a:t> – </a:t>
            </a:r>
            <a:r>
              <a:rPr lang="en-US" sz="2400" i="1" dirty="0"/>
              <a:t>W</a:t>
            </a:r>
            <a:r>
              <a:rPr lang="en-US" sz="2400" dirty="0"/>
              <a:t> + 1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27211" y="4288304"/>
            <a:ext cx="46089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seq1    0    0    1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seq2    1    0    0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seq3    0    0    0    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seq4    0    1    0    0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83068"/>
              </p:ext>
            </p:extLst>
          </p:nvPr>
        </p:nvGraphicFramePr>
        <p:xfrm>
          <a:off x="4127211" y="3818404"/>
          <a:ext cx="76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1" name="Equation" r:id="rId4" imgW="266400" imgH="164880" progId="Equation.3">
                  <p:embed/>
                </p:oleObj>
              </mc:Choice>
              <mc:Fallback>
                <p:oleObj name="Equation" r:id="rId4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211" y="3818404"/>
                        <a:ext cx="7620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854839" y="4478482"/>
            <a:ext cx="2557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T C A G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1693039" y="45987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854839" y="49356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A G A G T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854839" y="5392882"/>
            <a:ext cx="2569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A C G G A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0" name="Text Box 18"/>
          <p:cNvSpPr txBox="1">
            <a:spLocks noChangeArrowheads="1"/>
          </p:cNvSpPr>
          <p:nvPr/>
        </p:nvSpPr>
        <p:spPr bwMode="auto">
          <a:xfrm>
            <a:off x="854839" y="58500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C C A G T C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854839" y="50559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2074039" y="55131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1312039" y="59703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4" name="AutoShape 22"/>
          <p:cNvSpPr>
            <a:spLocks/>
          </p:cNvSpPr>
          <p:nvPr/>
        </p:nvSpPr>
        <p:spPr bwMode="auto">
          <a:xfrm>
            <a:off x="626239" y="4478482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4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4000" dirty="0"/>
              <a:t>Probability of a Sequence Given a Motif Starting Position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9811"/>
              </p:ext>
            </p:extLst>
          </p:nvPr>
        </p:nvGraphicFramePr>
        <p:xfrm>
          <a:off x="541338" y="2667000"/>
          <a:ext cx="8126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2" name="Equation" r:id="rId4" imgW="2997000" imgH="469800" progId="Equation.3">
                  <p:embed/>
                </p:oleObj>
              </mc:Choice>
              <mc:Fallback>
                <p:oleObj name="Equation" r:id="rId4" imgW="29970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667000"/>
                        <a:ext cx="8126412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1905000" y="478155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is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sequence</a:t>
            </a:r>
          </a:p>
        </p:txBody>
      </p:sp>
      <p:sp>
        <p:nvSpPr>
          <p:cNvPr id="37900" name="Text Box 6"/>
          <p:cNvSpPr txBox="1">
            <a:spLocks noChangeArrowheads="1"/>
          </p:cNvSpPr>
          <p:nvPr/>
        </p:nvSpPr>
        <p:spPr bwMode="auto">
          <a:xfrm>
            <a:off x="1905000" y="5356225"/>
            <a:ext cx="601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1 if motif starts at position </a:t>
            </a:r>
            <a:r>
              <a:rPr lang="en-US" sz="2400" i="1">
                <a:latin typeface="Times" pitchFamily="-111" charset="0"/>
              </a:rPr>
              <a:t>j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sp>
        <p:nvSpPr>
          <p:cNvPr id="37901" name="Text Box 7"/>
          <p:cNvSpPr txBox="1">
            <a:spLocks noChangeArrowheads="1"/>
          </p:cNvSpPr>
          <p:nvPr/>
        </p:nvSpPr>
        <p:spPr bwMode="auto">
          <a:xfrm>
            <a:off x="1905000" y="5915025"/>
            <a:ext cx="585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the character at position </a:t>
            </a:r>
            <a:r>
              <a:rPr lang="en-US" sz="2400" i="1">
                <a:latin typeface="Times" pitchFamily="-111" charset="0"/>
              </a:rPr>
              <a:t>k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42383"/>
              </p:ext>
            </p:extLst>
          </p:nvPr>
        </p:nvGraphicFramePr>
        <p:xfrm>
          <a:off x="1374775" y="5791200"/>
          <a:ext cx="407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3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5791200"/>
                        <a:ext cx="4079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42282"/>
              </p:ext>
            </p:extLst>
          </p:nvPr>
        </p:nvGraphicFramePr>
        <p:xfrm>
          <a:off x="1227138" y="5334000"/>
          <a:ext cx="69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4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334000"/>
                        <a:ext cx="6905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33964"/>
              </p:ext>
            </p:extLst>
          </p:nvPr>
        </p:nvGraphicFramePr>
        <p:xfrm>
          <a:off x="1219200" y="4708525"/>
          <a:ext cx="552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5" name="Equation" r:id="rId10" imgW="203040" imgH="228600" progId="Equation.3">
                  <p:embed/>
                </p:oleObj>
              </mc:Choice>
              <mc:Fallback>
                <p:oleObj name="Equation" r:id="rId10" imgW="203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08525"/>
                        <a:ext cx="5524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AutoShape 11"/>
          <p:cNvSpPr>
            <a:spLocks/>
          </p:cNvSpPr>
          <p:nvPr/>
        </p:nvSpPr>
        <p:spPr bwMode="auto">
          <a:xfrm rot="-5400000">
            <a:off x="44545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AutoShape 12"/>
          <p:cNvSpPr>
            <a:spLocks/>
          </p:cNvSpPr>
          <p:nvPr/>
        </p:nvSpPr>
        <p:spPr bwMode="auto">
          <a:xfrm rot="-5400000">
            <a:off x="6092825" y="33147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AutoShape 13"/>
          <p:cNvSpPr>
            <a:spLocks/>
          </p:cNvSpPr>
          <p:nvPr/>
        </p:nvSpPr>
        <p:spPr bwMode="auto">
          <a:xfrm rot="-5400000">
            <a:off x="77311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3844925" y="4187825"/>
            <a:ext cx="1525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before motif</a:t>
            </a:r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5826125" y="4187825"/>
            <a:ext cx="735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motif</a:t>
            </a:r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7181850" y="4187825"/>
            <a:ext cx="1312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after motif</a:t>
            </a:r>
          </a:p>
        </p:txBody>
      </p: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1219200" y="2209800"/>
            <a:ext cx="6248400" cy="152400"/>
            <a:chOff x="960" y="1200"/>
            <a:chExt cx="1968" cy="96"/>
          </a:xfrm>
        </p:grpSpPr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960" y="124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Rectangle 19"/>
            <p:cNvSpPr>
              <a:spLocks noChangeArrowheads="1"/>
            </p:cNvSpPr>
            <p:nvPr/>
          </p:nvSpPr>
          <p:spPr bwMode="auto">
            <a:xfrm>
              <a:off x="1536" y="12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495800" y="1562100"/>
          <a:ext cx="666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6" name="Equation" r:id="rId12" imgW="393926" imgH="203509" progId="Equation.3">
                  <p:embed/>
                </p:oleObj>
              </mc:Choice>
              <mc:Fallback>
                <p:oleObj name="Equation" r:id="rId12" imgW="393926" imgH="20350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62100"/>
                        <a:ext cx="666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144588" y="1593850"/>
          <a:ext cx="150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7" name="Equation" r:id="rId14" imgW="89104" imgH="165139" progId="Equation.3">
                  <p:embed/>
                </p:oleObj>
              </mc:Choice>
              <mc:Fallback>
                <p:oleObj name="Equation" r:id="rId14" imgW="89104" imgH="16513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93850"/>
                        <a:ext cx="1508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7307263" y="1593850"/>
          <a:ext cx="2365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8" name="Equation" r:id="rId16" imgW="139975" imgH="165353" progId="Equation.3">
                  <p:embed/>
                </p:oleObj>
              </mc:Choice>
              <mc:Fallback>
                <p:oleObj name="Equation" r:id="rId16" imgW="139975" imgH="16535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93850"/>
                        <a:ext cx="2365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9" name="Line 31"/>
          <p:cNvSpPr>
            <a:spLocks noChangeShapeType="1"/>
          </p:cNvSpPr>
          <p:nvPr/>
        </p:nvSpPr>
        <p:spPr bwMode="auto">
          <a:xfrm flipV="1">
            <a:off x="30480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Line 32"/>
          <p:cNvSpPr>
            <a:spLocks noChangeShapeType="1"/>
          </p:cNvSpPr>
          <p:nvPr/>
        </p:nvSpPr>
        <p:spPr bwMode="auto">
          <a:xfrm flipV="1">
            <a:off x="48006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Line 33"/>
          <p:cNvSpPr>
            <a:spLocks noChangeShapeType="1"/>
          </p:cNvSpPr>
          <p:nvPr/>
        </p:nvSpPr>
        <p:spPr bwMode="auto">
          <a:xfrm flipV="1">
            <a:off x="73914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34"/>
          <p:cNvSpPr>
            <a:spLocks noChangeShapeType="1"/>
          </p:cNvSpPr>
          <p:nvPr/>
        </p:nvSpPr>
        <p:spPr bwMode="auto">
          <a:xfrm flipV="1">
            <a:off x="12192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951163" y="1592263"/>
          <a:ext cx="1730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99" name="Equation" r:id="rId18" imgW="101600" imgH="165100" progId="Equation.3">
                  <p:embed/>
                </p:oleObj>
              </mc:Choice>
              <mc:Fallback>
                <p:oleObj name="Equation" r:id="rId18" imgW="1016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592263"/>
                        <a:ext cx="1730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dirty="0"/>
              <a:t>Sequence Probability Example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2422"/>
              </p:ext>
            </p:extLst>
          </p:nvPr>
        </p:nvGraphicFramePr>
        <p:xfrm>
          <a:off x="836613" y="4403725"/>
          <a:ext cx="777081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20" name="Equation" r:id="rId4" imgW="2857320" imgH="672840" progId="Equation.3">
                  <p:embed/>
                </p:oleObj>
              </mc:Choice>
              <mc:Fallback>
                <p:oleObj name="Equation" r:id="rId4" imgW="285732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403725"/>
                        <a:ext cx="7770812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1371600" y="2286001"/>
            <a:ext cx="6400800" cy="1938338"/>
            <a:chOff x="1344" y="1344"/>
            <a:chExt cx="4032" cy="1221"/>
          </a:xfrm>
        </p:grpSpPr>
        <p:sp>
          <p:nvSpPr>
            <p:cNvPr id="39946" name="Text Box 5"/>
            <p:cNvSpPr txBox="1">
              <a:spLocks noChangeArrowheads="1"/>
            </p:cNvSpPr>
            <p:nvPr/>
          </p:nvSpPr>
          <p:spPr bwMode="auto">
            <a:xfrm>
              <a:off x="2016" y="1344"/>
              <a:ext cx="336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0.2  0.2  0.1</a:t>
              </a:r>
            </a:p>
          </p:txBody>
        </p:sp>
        <p:graphicFrame>
          <p:nvGraphicFramePr>
            <p:cNvPr id="399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7814528"/>
                </p:ext>
              </p:extLst>
            </p:nvPr>
          </p:nvGraphicFramePr>
          <p:xfrm>
            <a:off x="1344" y="1824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21" name="Equation" r:id="rId6" imgW="266400" imgH="164880" progId="Equation.3">
                    <p:embed/>
                  </p:oleObj>
                </mc:Choice>
                <mc:Fallback>
                  <p:oleObj name="Equation" r:id="rId6" imgW="26640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3" name="Group 10"/>
          <p:cNvGrpSpPr>
            <a:grpSpLocks/>
          </p:cNvGrpSpPr>
          <p:nvPr/>
        </p:nvGrpSpPr>
        <p:grpSpPr bwMode="auto">
          <a:xfrm>
            <a:off x="1447800" y="1295400"/>
            <a:ext cx="4322763" cy="658813"/>
            <a:chOff x="590" y="768"/>
            <a:chExt cx="2723" cy="415"/>
          </a:xfrm>
        </p:grpSpPr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1200" y="793"/>
              <a:ext cx="21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3200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399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794754"/>
                </p:ext>
              </p:extLst>
            </p:nvPr>
          </p:nvGraphicFramePr>
          <p:xfrm>
            <a:off x="590" y="768"/>
            <a:ext cx="597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22" name="Equation" r:id="rId8" imgW="330120" imgH="228600" progId="Equation.3">
                    <p:embed/>
                  </p:oleObj>
                </mc:Choice>
                <mc:Fallback>
                  <p:oleObj name="Equation" r:id="rId8" imgW="33012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768"/>
                          <a:ext cx="597" cy="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395446" y="1362074"/>
            <a:ext cx="1405154" cy="53167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4000" dirty="0"/>
              <a:t> Likelihood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sz="2400" dirty="0"/>
              <a:t>EM (indirectly) optimizes log likelihood of observed data</a:t>
            </a:r>
          </a:p>
          <a:p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M step requires joint log likelihood</a:t>
            </a:r>
          </a:p>
          <a:p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40853"/>
              </p:ext>
            </p:extLst>
          </p:nvPr>
        </p:nvGraphicFramePr>
        <p:xfrm>
          <a:off x="3854450" y="2177256"/>
          <a:ext cx="1435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2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4450" y="2177256"/>
                        <a:ext cx="143510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353145"/>
            <a:ext cx="591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Section IV.C of </a:t>
            </a:r>
            <a:r>
              <a:rPr lang="en-US" dirty="0">
                <a:hlinkClick r:id="rId6"/>
              </a:rPr>
              <a:t>Bailey’s dissertation</a:t>
            </a:r>
            <a:r>
              <a:rPr lang="en-US" dirty="0"/>
              <a:t> for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22197"/>
              </p:ext>
            </p:extLst>
          </p:nvPr>
        </p:nvGraphicFramePr>
        <p:xfrm>
          <a:off x="1643063" y="3446463"/>
          <a:ext cx="5857875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3" name="Equation" r:id="rId7" imgW="3213000" imgH="1473120" progId="Equation.3">
                  <p:embed/>
                </p:oleObj>
              </mc:Choice>
              <mc:Fallback>
                <p:oleObj name="Equation" r:id="rId7" imgW="3213000" imgH="1473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3063" y="3446463"/>
                        <a:ext cx="5857875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73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Basic EM Approach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/>
              <a:t>W,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r>
              <a:rPr lang="en-US" sz="2400" dirty="0">
                <a:latin typeface="Times" pitchFamily="-111" charset="0"/>
                <a:ea typeface="Times" pitchFamily="-111" charset="0"/>
                <a:cs typeface="Times" pitchFamily="-111" charset="0"/>
              </a:rPr>
              <a:t>=0</a:t>
            </a:r>
          </a:p>
          <a:p>
            <a:pPr lvl="1">
              <a:buFontTx/>
              <a:buNone/>
            </a:pPr>
            <a:r>
              <a:rPr lang="en-US" sz="2400" dirty="0"/>
              <a:t>set initial values for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(0)</a:t>
            </a:r>
            <a:endParaRPr lang="en-US" sz="2400" i="1" baseline="30000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		++</a:t>
            </a: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endParaRPr lang="en-US" sz="2400" dirty="0">
              <a:latin typeface="Times" pitchFamily="-111" charset="0"/>
              <a:ea typeface="Times" pitchFamily="-111" charset="0"/>
              <a:cs typeface="Times" pitchFamily="-111" charset="0"/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(t-1)</a:t>
            </a:r>
            <a:r>
              <a:rPr lang="en-US" i="1" dirty="0">
                <a:sym typeface="Symbol" pitchFamily="-111" charset="2"/>
              </a:rPr>
              <a:t>           </a:t>
            </a:r>
            <a:r>
              <a:rPr lang="en-US" dirty="0">
                <a:solidFill>
                  <a:schemeClr val="tx2"/>
                </a:solidFill>
                <a:sym typeface="Symbol" pitchFamily="-111" charset="2"/>
              </a:rPr>
              <a:t>(E-step)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i="1" dirty="0"/>
              <a:t>             </a:t>
            </a:r>
            <a:r>
              <a:rPr lang="en-US" dirty="0">
                <a:solidFill>
                  <a:schemeClr val="tx2"/>
                </a:solidFill>
              </a:rPr>
              <a:t>(M-step)</a:t>
            </a:r>
          </a:p>
          <a:p>
            <a:pPr lvl="1">
              <a:buFontTx/>
              <a:buNone/>
            </a:pPr>
            <a:r>
              <a:rPr lang="en-US" sz="2400" dirty="0"/>
              <a:t>until change in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(t)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-111" charset="2"/>
              </a:rPr>
              <a:t>e (</a:t>
            </a:r>
            <a:r>
              <a:rPr lang="en-US" sz="2400" dirty="0"/>
              <a:t>or change in likelihood is &lt; </a:t>
            </a:r>
            <a:r>
              <a:rPr lang="en-US" sz="2400" dirty="0">
                <a:latin typeface="Symbol" pitchFamily="-111" charset="2"/>
              </a:rPr>
              <a:t>e)</a:t>
            </a: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r>
              <a:rPr lang="en-US" sz="2400" i="1" dirty="0">
                <a:sym typeface="Symbol" pitchFamily="-111" charset="2"/>
              </a:rPr>
              <a:t>, </a:t>
            </a:r>
            <a:r>
              <a:rPr lang="en-US" sz="2400" i="1" dirty="0" err="1">
                <a:latin typeface="Times" pitchFamily="-111" charset="0"/>
              </a:rPr>
              <a:t>Z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endParaRPr lang="en-US" sz="2400" i="1" dirty="0">
              <a:sym typeface="Symbol" pitchFamily="-111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Expected Starting Positions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dirty="0">
                <a:sym typeface="Symbol" pitchFamily="-111" charset="2"/>
              </a:rPr>
              <a:t>During the E-step, we compute the expected values of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given </a:t>
            </a:r>
            <a:r>
              <a:rPr lang="en-US" sz="2400" i="1" dirty="0"/>
              <a:t>X </a:t>
            </a:r>
            <a:r>
              <a:rPr lang="en-US" sz="2400" dirty="0"/>
              <a:t>and</a:t>
            </a:r>
            <a:r>
              <a:rPr lang="en-US" sz="2400" i="1" dirty="0"/>
              <a:t>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(t-1)</a:t>
            </a:r>
            <a:endParaRPr lang="en-US" sz="2400" i="1" dirty="0">
              <a:sym typeface="Symbol" pitchFamily="-111" charset="2"/>
            </a:endParaRPr>
          </a:p>
          <a:p>
            <a:r>
              <a:rPr lang="en-US" sz="2400" dirty="0">
                <a:sym typeface="Symbol" pitchFamily="-111" charset="2"/>
              </a:rPr>
              <a:t>We denote these expected values </a:t>
            </a:r>
          </a:p>
          <a:p>
            <a:r>
              <a:rPr lang="en-US" sz="2400" dirty="0">
                <a:sym typeface="Symbol" pitchFamily="-111" charset="2"/>
              </a:rPr>
              <a:t>For example: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62767"/>
              </p:ext>
            </p:extLst>
          </p:nvPr>
        </p:nvGraphicFramePr>
        <p:xfrm>
          <a:off x="5791200" y="2590800"/>
          <a:ext cx="3232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55" name="Equation" r:id="rId4" imgW="1307880" imgH="228600" progId="Equation.3">
                  <p:embed/>
                </p:oleObj>
              </mc:Choice>
              <mc:Fallback>
                <p:oleObj name="Equation" r:id="rId4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3232150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0" y="5256213"/>
            <a:ext cx="4678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                  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seq1  </a:t>
            </a:r>
            <a:r>
              <a:rPr lang="en-US" sz="2400" b="1" dirty="0">
                <a:solidFill>
                  <a:srgbClr val="66CC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3399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-111" charset="0"/>
              </a:rPr>
              <a:t>0.2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99"/>
                </a:solidFill>
                <a:latin typeface="Courier New" pitchFamily="-111" charset="0"/>
              </a:rPr>
              <a:t>0.6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seq2  0.4  0.2  0.1  0.3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seq3  0.3  0.1  0.5  0.1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78233"/>
              </p:ext>
            </p:extLst>
          </p:nvPr>
        </p:nvGraphicFramePr>
        <p:xfrm>
          <a:off x="2257425" y="5981700"/>
          <a:ext cx="11255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56" name="Equation" r:id="rId6" imgW="393480" imgH="190440" progId="Equation.3">
                  <p:embed/>
                </p:oleObj>
              </mc:Choice>
              <mc:Fallback>
                <p:oleObj name="Equation" r:id="rId6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5981700"/>
                        <a:ext cx="1125538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81200" y="35052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81200" y="3581400"/>
            <a:ext cx="1295400" cy="3810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981200" y="39624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81200" y="44196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81200" y="48768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438400" y="4038600"/>
            <a:ext cx="1295400" cy="381000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819400" y="4495800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276600" y="4953000"/>
            <a:ext cx="1295400" cy="381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>
            <a:off x="1752600" y="3505200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1600200" y="3576638"/>
            <a:ext cx="228600" cy="1673225"/>
          </a:xfrm>
          <a:prstGeom prst="leftBrace">
            <a:avLst>
              <a:gd name="adj1" fmla="val 609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AutoShape 25"/>
          <p:cNvCxnSpPr>
            <a:cxnSpLocks noChangeShapeType="1"/>
          </p:cNvCxnSpPr>
          <p:nvPr/>
        </p:nvCxnSpPr>
        <p:spPr bwMode="auto">
          <a:xfrm rot="10800000">
            <a:off x="1447800" y="4419600"/>
            <a:ext cx="1981200" cy="1447800"/>
          </a:xfrm>
          <a:prstGeom prst="bentConnector3">
            <a:avLst>
              <a:gd name="adj1" fmla="val 11538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sm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086600" y="3505200"/>
            <a:ext cx="2093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indicator random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variable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7259782" y="3068782"/>
            <a:ext cx="182130" cy="452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30103" y="4065588"/>
            <a:ext cx="2193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expected value at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iteration </a:t>
            </a:r>
            <a:r>
              <a:rPr lang="en-US" i="1" dirty="0">
                <a:solidFill>
                  <a:schemeClr val="tx2"/>
                </a:solidFill>
              </a:rPr>
              <a:t>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953195" y="3078162"/>
            <a:ext cx="150937" cy="987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1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772400" cy="1143000"/>
          </a:xfrm>
        </p:spPr>
        <p:txBody>
          <a:bodyPr/>
          <a:lstStyle/>
          <a:p>
            <a:r>
              <a:rPr lang="en-US" sz="2400" dirty="0"/>
              <a:t>This comes from Bayes’ rule applied to</a:t>
            </a:r>
            <a:endParaRPr lang="en-US" sz="2400" i="1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80200"/>
              </p:ext>
            </p:extLst>
          </p:nvPr>
        </p:nvGraphicFramePr>
        <p:xfrm>
          <a:off x="1049338" y="2209800"/>
          <a:ext cx="6985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209800"/>
                        <a:ext cx="6985000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58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To estimate the starting positions in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at step </a:t>
            </a:r>
            <a:r>
              <a:rPr lang="en-US" sz="2400" i="1" dirty="0">
                <a:latin typeface="Times" pitchFamily="-111" charset="0"/>
              </a:rPr>
              <a:t>t</a:t>
            </a:r>
            <a:endParaRPr lang="en-US" sz="2400" i="1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81276"/>
              </p:ext>
            </p:extLst>
          </p:nvPr>
        </p:nvGraphicFramePr>
        <p:xfrm>
          <a:off x="2935288" y="5356225"/>
          <a:ext cx="3578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5" name="Equation" r:id="rId6" imgW="1282680" imgH="253800" progId="Equation.3">
                  <p:embed/>
                </p:oleObj>
              </mc:Choice>
              <mc:Fallback>
                <p:oleObj name="Equation" r:id="rId6" imgW="12826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356225"/>
                        <a:ext cx="35782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Assume that it is equally likely that the motif will start in any position</a:t>
            </a:r>
            <a:endParaRPr lang="en-US" sz="2400" i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5201"/>
              </p:ext>
            </p:extLst>
          </p:nvPr>
        </p:nvGraphicFramePr>
        <p:xfrm>
          <a:off x="1112838" y="3962400"/>
          <a:ext cx="698341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4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962400"/>
                        <a:ext cx="6983412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43600" y="3979862"/>
            <a:ext cx="2133600" cy="1371600"/>
            <a:chOff x="3504" y="1920"/>
            <a:chExt cx="1344" cy="864"/>
          </a:xfrm>
        </p:grpSpPr>
        <p:grpSp>
          <p:nvGrpSpPr>
            <p:cNvPr id="46086" name="Group 5"/>
            <p:cNvGrpSpPr>
              <a:grpSpLocks/>
            </p:cNvGrpSpPr>
            <p:nvPr/>
          </p:nvGrpSpPr>
          <p:grpSpPr bwMode="auto">
            <a:xfrm>
              <a:off x="3504" y="1920"/>
              <a:ext cx="1152" cy="288"/>
              <a:chOff x="3984" y="1920"/>
              <a:chExt cx="1584" cy="528"/>
            </a:xfrm>
          </p:grpSpPr>
          <p:sp>
            <p:nvSpPr>
              <p:cNvPr id="46090" name="Line 6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1" name="Line 7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087" name="Group 13"/>
            <p:cNvGrpSpPr>
              <a:grpSpLocks/>
            </p:cNvGrpSpPr>
            <p:nvPr/>
          </p:nvGrpSpPr>
          <p:grpSpPr bwMode="auto">
            <a:xfrm>
              <a:off x="3696" y="2496"/>
              <a:ext cx="1152" cy="288"/>
              <a:chOff x="3984" y="1920"/>
              <a:chExt cx="1584" cy="528"/>
            </a:xfrm>
          </p:grpSpPr>
          <p:sp>
            <p:nvSpPr>
              <p:cNvPr id="46088" name="Line 14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9" name="Line 15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1843"/>
              </p:ext>
            </p:extLst>
          </p:nvPr>
        </p:nvGraphicFramePr>
        <p:xfrm>
          <a:off x="3233738" y="2743200"/>
          <a:ext cx="26320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5" name="Equation" r:id="rId6" imgW="914400" imgH="241200" progId="Equation.3">
                  <p:embed/>
                </p:oleObj>
              </mc:Choice>
              <mc:Fallback>
                <p:oleObj name="Equation" r:id="rId6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3738" y="2743200"/>
                        <a:ext cx="26320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-72189" y="143290"/>
            <a:ext cx="9328602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Your genome is your genetic code 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988" y="3135632"/>
            <a:ext cx="4752426" cy="2960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5969" y="6061732"/>
            <a:ext cx="17796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/images/vMaz4T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F8311-F90D-F844-9E4E-D35B9D487580}"/>
              </a:ext>
            </a:extLst>
          </p:cNvPr>
          <p:cNvSpPr txBox="1"/>
          <p:nvPr/>
        </p:nvSpPr>
        <p:spPr>
          <a:xfrm>
            <a:off x="3691194" y="1188909"/>
            <a:ext cx="54528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chromosomes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20,000 – 25,000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Millions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unique bases (A, T, C, G), ~3 billion in total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A552A1-3F11-5B47-AFB6-F628C8591033}"/>
              </a:ext>
            </a:extLst>
          </p:cNvPr>
          <p:cNvGraphicFramePr>
            <a:graphicFrameLocks noGrp="1"/>
          </p:cNvGraphicFramePr>
          <p:nvPr/>
        </p:nvGraphicFramePr>
        <p:xfrm>
          <a:off x="488598" y="1254492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3F47A3-E91A-6C47-879D-0B02EA1D4AF0}"/>
              </a:ext>
            </a:extLst>
          </p:cNvPr>
          <p:cNvSpPr txBox="1">
            <a:spLocks/>
          </p:cNvSpPr>
          <p:nvPr/>
        </p:nvSpPr>
        <p:spPr>
          <a:xfrm>
            <a:off x="7238999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3311"/>
      </p:ext>
    </p:extLst>
  </p:cSld>
  <p:clrMapOvr>
    <a:masterClrMapping/>
  </p:clrMapOvr>
  <p:transition advTm="3716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Example: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54243"/>
              </p:ext>
            </p:extLst>
          </p:nvPr>
        </p:nvGraphicFramePr>
        <p:xfrm>
          <a:off x="-20638" y="3797300"/>
          <a:ext cx="89773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5" name="Equation" r:id="rId4" imgW="4190760" imgH="253800" progId="Equation.3">
                  <p:embed/>
                </p:oleObj>
              </mc:Choice>
              <mc:Fallback>
                <p:oleObj name="Equation" r:id="rId4" imgW="4190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3797300"/>
                        <a:ext cx="897731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19102"/>
              </p:ext>
            </p:extLst>
          </p:nvPr>
        </p:nvGraphicFramePr>
        <p:xfrm>
          <a:off x="-7938" y="4268788"/>
          <a:ext cx="8931276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6" name="Equation" r:id="rId6" imgW="4241520" imgH="253800" progId="Equation.3">
                  <p:embed/>
                </p:oleObj>
              </mc:Choice>
              <mc:Fallback>
                <p:oleObj name="Equation" r:id="rId6" imgW="42415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4268788"/>
                        <a:ext cx="8931276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838200"/>
          </a:xfrm>
        </p:spPr>
        <p:txBody>
          <a:bodyPr/>
          <a:lstStyle/>
          <a:p>
            <a:r>
              <a:rPr lang="en-US" sz="2400" dirty="0"/>
              <a:t>Then normalize so that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55371"/>
              </p:ext>
            </p:extLst>
          </p:nvPr>
        </p:nvGraphicFramePr>
        <p:xfrm>
          <a:off x="4503738" y="5408613"/>
          <a:ext cx="19351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7" name="Equation" r:id="rId8" imgW="761760" imgH="444240" progId="Equation.3">
                  <p:embed/>
                </p:oleObj>
              </mc:Choice>
              <mc:Fallback>
                <p:oleObj name="Equation" r:id="rId8" imgW="7617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408613"/>
                        <a:ext cx="1935162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13"/>
          <p:cNvSpPr txBox="1">
            <a:spLocks noChangeArrowheads="1"/>
          </p:cNvSpPr>
          <p:nvPr/>
        </p:nvSpPr>
        <p:spPr bwMode="auto">
          <a:xfrm rot="5400000">
            <a:off x="2967832" y="4734719"/>
            <a:ext cx="692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...</a:t>
            </a:r>
          </a:p>
        </p:txBody>
      </p:sp>
      <p:grpSp>
        <p:nvGrpSpPr>
          <p:cNvPr id="48138" name="Group 24"/>
          <p:cNvGrpSpPr>
            <a:grpSpLocks/>
          </p:cNvGrpSpPr>
          <p:nvPr/>
        </p:nvGrpSpPr>
        <p:grpSpPr bwMode="auto">
          <a:xfrm>
            <a:off x="927101" y="1752600"/>
            <a:ext cx="6540501" cy="1917700"/>
            <a:chOff x="584" y="1248"/>
            <a:chExt cx="4120" cy="1208"/>
          </a:xfrm>
        </p:grpSpPr>
        <p:sp>
          <p:nvSpPr>
            <p:cNvPr id="48141" name="Text Box 16"/>
            <p:cNvSpPr txBox="1">
              <a:spLocks noChangeArrowheads="1"/>
            </p:cNvSpPr>
            <p:nvPr/>
          </p:nvSpPr>
          <p:spPr bwMode="auto">
            <a:xfrm>
              <a:off x="1344" y="1248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48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312058"/>
                </p:ext>
              </p:extLst>
            </p:nvPr>
          </p:nvGraphicFramePr>
          <p:xfrm>
            <a:off x="584" y="1767"/>
            <a:ext cx="848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68" name="Equation" r:id="rId10" imgW="469800" imgH="228600" progId="Equation.3">
                    <p:embed/>
                  </p:oleObj>
                </mc:Choice>
                <mc:Fallback>
                  <p:oleObj name="Equation" r:id="rId10" imgW="4698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1767"/>
                          <a:ext cx="848" cy="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9" name="Group 23"/>
          <p:cNvGrpSpPr>
            <a:grpSpLocks/>
          </p:cNvGrpSpPr>
          <p:nvPr/>
        </p:nvGrpSpPr>
        <p:grpSpPr bwMode="auto">
          <a:xfrm>
            <a:off x="1143000" y="1143000"/>
            <a:ext cx="3773488" cy="530225"/>
            <a:chOff x="768" y="768"/>
            <a:chExt cx="2377" cy="334"/>
          </a:xfrm>
        </p:grpSpPr>
        <p:sp>
          <p:nvSpPr>
            <p:cNvPr id="48140" name="Text Box 19"/>
            <p:cNvSpPr txBox="1">
              <a:spLocks noChangeArrowheads="1"/>
            </p:cNvSpPr>
            <p:nvPr/>
          </p:nvSpPr>
          <p:spPr bwMode="auto">
            <a:xfrm>
              <a:off x="1282" y="772"/>
              <a:ext cx="18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2800">
                <a:solidFill>
                  <a:srgbClr val="006600"/>
                </a:solidFill>
              </a:endParaRPr>
            </a:p>
          </p:txBody>
        </p:sp>
        <p:graphicFrame>
          <p:nvGraphicFramePr>
            <p:cNvPr id="481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340511"/>
                </p:ext>
              </p:extLst>
            </p:nvPr>
          </p:nvGraphicFramePr>
          <p:xfrm>
            <a:off x="768" y="768"/>
            <a:ext cx="480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69" name="Equation" r:id="rId12" imgW="330120" imgH="228600" progId="Equation.3">
                    <p:embed/>
                  </p:oleObj>
                </mc:Choice>
                <mc:Fallback>
                  <p:oleObj name="Equation" r:id="rId12" imgW="3301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768"/>
                          <a:ext cx="480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/>
              <a:t>The M-step: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880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4740275" y="2271713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1974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114800"/>
          </a:xfrm>
        </p:spPr>
        <p:txBody>
          <a:bodyPr/>
          <a:lstStyle/>
          <a:p>
            <a:r>
              <a:rPr lang="en-US" sz="2400" dirty="0"/>
              <a:t>Recall         represents the probability of character </a:t>
            </a:r>
            <a:r>
              <a:rPr lang="en-US" sz="2400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c</a:t>
            </a:r>
            <a:r>
              <a:rPr lang="en-US" sz="2400" dirty="0"/>
              <a:t> in position </a:t>
            </a:r>
            <a:r>
              <a:rPr lang="en-US" sz="2400" i="1" dirty="0">
                <a:latin typeface="Times" pitchFamily="-111" charset="0"/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; values for </a:t>
            </a:r>
            <a:r>
              <a:rPr lang="en-US" sz="2400" i="1" dirty="0">
                <a:latin typeface="Times" pitchFamily="-111" charset="0"/>
              </a:rPr>
              <a:t>k=0</a:t>
            </a:r>
            <a:r>
              <a:rPr lang="en-US" sz="2400" dirty="0"/>
              <a:t> represent the background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50636"/>
              </p:ext>
            </p:extLst>
          </p:nvPr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5" name="Equation" r:id="rId4" imgW="266865" imgH="241487" progId="Equation.3">
                  <p:embed/>
                </p:oleObj>
              </mc:Choice>
              <mc:Fallback>
                <p:oleObj name="Equation" r:id="rId4" imgW="266865" imgH="24148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6474" y="3716338"/>
            <a:ext cx="8132039" cy="2760138"/>
            <a:chOff x="286454" y="3716338"/>
            <a:chExt cx="8132468" cy="2760138"/>
          </a:xfrm>
        </p:grpSpPr>
        <p:graphicFrame>
          <p:nvGraphicFramePr>
            <p:cNvPr id="501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638403"/>
                </p:ext>
              </p:extLst>
            </p:nvPr>
          </p:nvGraphicFramePr>
          <p:xfrm>
            <a:off x="1081109" y="3716338"/>
            <a:ext cx="6253493" cy="2611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76" name="Equation" r:id="rId6" imgW="2070000" imgH="863280" progId="Equation.3">
                    <p:embed/>
                  </p:oleObj>
                </mc:Choice>
                <mc:Fallback>
                  <p:oleObj name="Equation" r:id="rId6" imgW="2070000" imgH="863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109" y="3716338"/>
                          <a:ext cx="6253493" cy="2611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286454" y="5774801"/>
              <a:ext cx="1539875" cy="7016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total # of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’s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in data set</a:t>
              </a:r>
            </a:p>
          </p:txBody>
        </p:sp>
        <p:sp>
          <p:nvSpPr>
            <p:cNvPr id="50188" name="Line 13"/>
            <p:cNvSpPr>
              <a:spLocks noChangeShapeType="1"/>
            </p:cNvSpPr>
            <p:nvPr/>
          </p:nvSpPr>
          <p:spPr bwMode="auto">
            <a:xfrm flipV="1">
              <a:off x="1734251" y="5854176"/>
              <a:ext cx="8382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Text Box 10"/>
            <p:cNvSpPr txBox="1">
              <a:spLocks noChangeArrowheads="1"/>
            </p:cNvSpPr>
            <p:nvPr/>
          </p:nvSpPr>
          <p:spPr bwMode="auto">
            <a:xfrm>
              <a:off x="6096000" y="4549914"/>
              <a:ext cx="2322922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sum over positions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where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 appears</a:t>
              </a:r>
            </a:p>
          </p:txBody>
        </p:sp>
        <p:sp>
          <p:nvSpPr>
            <p:cNvPr id="50190" name="Line 13"/>
            <p:cNvSpPr>
              <a:spLocks noChangeShapeType="1"/>
            </p:cNvSpPr>
            <p:nvPr/>
          </p:nvSpPr>
          <p:spPr bwMode="auto">
            <a:xfrm flipH="1" flipV="1">
              <a:off x="4740490" y="4692651"/>
              <a:ext cx="1355511" cy="26034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9585"/>
              </p:ext>
            </p:extLst>
          </p:nvPr>
        </p:nvGraphicFramePr>
        <p:xfrm>
          <a:off x="9144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7" name="Equation" r:id="rId8" imgW="1523880" imgH="571320" progId="Equation.3">
                  <p:embed/>
                </p:oleObj>
              </mc:Choice>
              <mc:Fallback>
                <p:oleObj name="Equation" r:id="rId8" imgW="1523880" imgH="571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2522EB6-2009-2D43-B3DF-592F0F38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01" y="4031776"/>
            <a:ext cx="148199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# of </a:t>
            </a:r>
            <a:r>
              <a:rPr lang="en-US" i="1" dirty="0">
                <a:solidFill>
                  <a:schemeClr val="tx2"/>
                </a:solidFill>
                <a:latin typeface="Times" pitchFamily="-111" charset="0"/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’s at position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0078DD8-082F-8947-B8AB-7FBD9FEB1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7" y="4692652"/>
            <a:ext cx="355600" cy="22163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sz="4000"/>
              <a:t>Example: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2233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G G C A G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C A G C A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5" name="Text Box 5"/>
          <p:cNvSpPr txBox="1">
            <a:spLocks noChangeArrowheads="1"/>
          </p:cNvSpPr>
          <p:nvPr/>
        </p:nvSpPr>
        <p:spPr bwMode="auto">
          <a:xfrm>
            <a:off x="1295400" y="29511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T C A G T C</a:t>
            </a:r>
            <a:endParaRPr lang="en-US" sz="3200">
              <a:solidFill>
                <a:srgbClr val="0066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2694"/>
              </p:ext>
            </p:extLst>
          </p:nvPr>
        </p:nvGraphicFramePr>
        <p:xfrm>
          <a:off x="847725" y="1371600"/>
          <a:ext cx="6924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4" name="Equation" r:id="rId4" imgW="3022560" imgH="228600" progId="Equation.3">
                  <p:embed/>
                </p:oleObj>
              </mc:Choice>
              <mc:Fallback>
                <p:oleObj name="Equation" r:id="rId4" imgW="3022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371600"/>
                        <a:ext cx="69246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75614"/>
              </p:ext>
            </p:extLst>
          </p:nvPr>
        </p:nvGraphicFramePr>
        <p:xfrm>
          <a:off x="835025" y="2362200"/>
          <a:ext cx="70945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5" name="Equation" r:id="rId6" imgW="3098520" imgH="228600" progId="Equation.3">
                  <p:embed/>
                </p:oleObj>
              </mc:Choice>
              <mc:Fallback>
                <p:oleObj name="Equation" r:id="rId6" imgW="3098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362200"/>
                        <a:ext cx="70945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13750"/>
              </p:ext>
            </p:extLst>
          </p:nvPr>
        </p:nvGraphicFramePr>
        <p:xfrm>
          <a:off x="862013" y="3408363"/>
          <a:ext cx="7040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6" name="Equation" r:id="rId8" imgW="3073320" imgH="228600" progId="Equation.3">
                  <p:embed/>
                </p:oleObj>
              </mc:Choice>
              <mc:Fallback>
                <p:oleObj name="Equation" r:id="rId8" imgW="3073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408363"/>
                        <a:ext cx="7040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4074"/>
              </p:ext>
            </p:extLst>
          </p:nvPr>
        </p:nvGraphicFramePr>
        <p:xfrm>
          <a:off x="1006475" y="4065588"/>
          <a:ext cx="60721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7" name="Equation" r:id="rId10" imgW="2717640" imgH="444240" progId="Equation.3">
                  <p:embed/>
                </p:oleObj>
              </mc:Choice>
              <mc:Fallback>
                <p:oleObj name="Equation" r:id="rId10" imgW="27176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065588"/>
                        <a:ext cx="60721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56045"/>
              </p:ext>
            </p:extLst>
          </p:nvPr>
        </p:nvGraphicFramePr>
        <p:xfrm>
          <a:off x="1062038" y="5297488"/>
          <a:ext cx="61007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8" name="Equation" r:id="rId12" imgW="2730240" imgH="444240" progId="Equation.3">
                  <p:embed/>
                </p:oleObj>
              </mc:Choice>
              <mc:Fallback>
                <p:oleObj name="Equation" r:id="rId12" imgW="273024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5297488"/>
                        <a:ext cx="61007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The ZOOPS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approach as we’ve outlined it, assumes that each sequence has exactly </a:t>
            </a:r>
            <a:r>
              <a:rPr lang="en-US" sz="2400" u="sng" dirty="0"/>
              <a:t>o</a:t>
            </a:r>
            <a:r>
              <a:rPr lang="en-US" sz="2400" dirty="0"/>
              <a:t>ne motif </a:t>
            </a:r>
            <a:r>
              <a:rPr lang="en-US" sz="2400" u="sng" dirty="0"/>
              <a:t>o</a:t>
            </a:r>
            <a:r>
              <a:rPr lang="en-US" sz="2400" dirty="0"/>
              <a:t>ccurrence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equence; this is the OOPS model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ZOOPS model assumes </a:t>
            </a:r>
            <a:r>
              <a:rPr lang="en-US" sz="2400" i="1" u="sng" dirty="0"/>
              <a:t>z</a:t>
            </a:r>
            <a:r>
              <a:rPr lang="en-US" sz="2400" i="1" dirty="0"/>
              <a:t>ero or </a:t>
            </a:r>
            <a:r>
              <a:rPr lang="en-US" sz="2400" i="1" u="sng" dirty="0"/>
              <a:t>o</a:t>
            </a:r>
            <a:r>
              <a:rPr lang="en-US" sz="2400" i="1" dirty="0"/>
              <a:t>ne</a:t>
            </a:r>
            <a:r>
              <a:rPr lang="en-US" sz="2400" dirty="0"/>
              <a:t> </a:t>
            </a:r>
            <a:r>
              <a:rPr lang="en-US" sz="2400" u="sng" dirty="0"/>
              <a:t>o</a:t>
            </a:r>
            <a:r>
              <a:rPr lang="en-US" sz="2400" dirty="0"/>
              <a:t>ccurrences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</a:t>
            </a:r>
          </a:p>
        </p:txBody>
      </p:sp>
      <p:grpSp>
        <p:nvGrpSpPr>
          <p:cNvPr id="54276" name="Group 21"/>
          <p:cNvGrpSpPr>
            <a:grpSpLocks/>
          </p:cNvGrpSpPr>
          <p:nvPr/>
        </p:nvGrpSpPr>
        <p:grpSpPr bwMode="auto">
          <a:xfrm>
            <a:off x="2971800" y="3657600"/>
            <a:ext cx="2590800" cy="152400"/>
            <a:chOff x="1872" y="2304"/>
            <a:chExt cx="1632" cy="96"/>
          </a:xfrm>
        </p:grpSpPr>
        <p:sp>
          <p:nvSpPr>
            <p:cNvPr id="54291" name="Line 7"/>
            <p:cNvSpPr>
              <a:spLocks noChangeShapeType="1"/>
            </p:cNvSpPr>
            <p:nvPr/>
          </p:nvSpPr>
          <p:spPr bwMode="auto">
            <a:xfrm>
              <a:off x="187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Rectangle 8"/>
            <p:cNvSpPr>
              <a:spLocks noChangeArrowheads="1"/>
            </p:cNvSpPr>
            <p:nvPr/>
          </p:nvSpPr>
          <p:spPr bwMode="auto">
            <a:xfrm>
              <a:off x="283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7" name="Group 22"/>
          <p:cNvGrpSpPr>
            <a:grpSpLocks/>
          </p:cNvGrpSpPr>
          <p:nvPr/>
        </p:nvGrpSpPr>
        <p:grpSpPr bwMode="auto">
          <a:xfrm>
            <a:off x="2971800" y="4114800"/>
            <a:ext cx="2590800" cy="152400"/>
            <a:chOff x="1872" y="2544"/>
            <a:chExt cx="1632" cy="96"/>
          </a:xfrm>
        </p:grpSpPr>
        <p:sp>
          <p:nvSpPr>
            <p:cNvPr id="54289" name="Line 9"/>
            <p:cNvSpPr>
              <a:spLocks noChangeShapeType="1"/>
            </p:cNvSpPr>
            <p:nvPr/>
          </p:nvSpPr>
          <p:spPr bwMode="auto">
            <a:xfrm>
              <a:off x="187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Rectangle 10"/>
            <p:cNvSpPr>
              <a:spLocks noChangeArrowheads="1"/>
            </p:cNvSpPr>
            <p:nvPr/>
          </p:nvSpPr>
          <p:spPr bwMode="auto">
            <a:xfrm>
              <a:off x="244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8" name="Group 23"/>
          <p:cNvGrpSpPr>
            <a:grpSpLocks/>
          </p:cNvGrpSpPr>
          <p:nvPr/>
        </p:nvGrpSpPr>
        <p:grpSpPr bwMode="auto">
          <a:xfrm>
            <a:off x="2971800" y="4572000"/>
            <a:ext cx="2667000" cy="152400"/>
            <a:chOff x="1872" y="2736"/>
            <a:chExt cx="1680" cy="96"/>
          </a:xfrm>
        </p:grpSpPr>
        <p:sp>
          <p:nvSpPr>
            <p:cNvPr id="54287" name="Line 11"/>
            <p:cNvSpPr>
              <a:spLocks noChangeShapeType="1"/>
            </p:cNvSpPr>
            <p:nvPr/>
          </p:nvSpPr>
          <p:spPr bwMode="auto">
            <a:xfrm>
              <a:off x="187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Rectangle 12"/>
            <p:cNvSpPr>
              <a:spLocks noChangeArrowheads="1"/>
            </p:cNvSpPr>
            <p:nvPr/>
          </p:nvSpPr>
          <p:spPr bwMode="auto">
            <a:xfrm>
              <a:off x="206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9" name="Line 13"/>
          <p:cNvSpPr>
            <a:spLocks noChangeShapeType="1"/>
          </p:cNvSpPr>
          <p:nvPr/>
        </p:nvSpPr>
        <p:spPr bwMode="auto">
          <a:xfrm>
            <a:off x="2971800" y="50292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0" name="Group 24"/>
          <p:cNvGrpSpPr>
            <a:grpSpLocks/>
          </p:cNvGrpSpPr>
          <p:nvPr/>
        </p:nvGrpSpPr>
        <p:grpSpPr bwMode="auto">
          <a:xfrm>
            <a:off x="2971800" y="5334000"/>
            <a:ext cx="2362200" cy="152400"/>
            <a:chOff x="1872" y="3216"/>
            <a:chExt cx="1488" cy="96"/>
          </a:xfrm>
        </p:grpSpPr>
        <p:sp>
          <p:nvSpPr>
            <p:cNvPr id="54285" name="Line 15"/>
            <p:cNvSpPr>
              <a:spLocks noChangeShapeType="1"/>
            </p:cNvSpPr>
            <p:nvPr/>
          </p:nvSpPr>
          <p:spPr bwMode="auto">
            <a:xfrm>
              <a:off x="187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Rectangle 16"/>
            <p:cNvSpPr>
              <a:spLocks noChangeArrowheads="1"/>
            </p:cNvSpPr>
            <p:nvPr/>
          </p:nvSpPr>
          <p:spPr bwMode="auto">
            <a:xfrm>
              <a:off x="211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1" name="Line 17"/>
          <p:cNvSpPr>
            <a:spLocks noChangeShapeType="1"/>
          </p:cNvSpPr>
          <p:nvPr/>
        </p:nvSpPr>
        <p:spPr bwMode="auto">
          <a:xfrm>
            <a:off x="2971800" y="5791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2" name="Group 25"/>
          <p:cNvGrpSpPr>
            <a:grpSpLocks/>
          </p:cNvGrpSpPr>
          <p:nvPr/>
        </p:nvGrpSpPr>
        <p:grpSpPr bwMode="auto">
          <a:xfrm>
            <a:off x="2971800" y="6096000"/>
            <a:ext cx="3124200" cy="152400"/>
            <a:chOff x="1872" y="3648"/>
            <a:chExt cx="1968" cy="96"/>
          </a:xfrm>
        </p:grpSpPr>
        <p:sp>
          <p:nvSpPr>
            <p:cNvPr id="54283" name="Line 19"/>
            <p:cNvSpPr>
              <a:spLocks noChangeShapeType="1"/>
            </p:cNvSpPr>
            <p:nvPr/>
          </p:nvSpPr>
          <p:spPr bwMode="auto">
            <a:xfrm>
              <a:off x="187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307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r>
              <a:rPr lang="en-US" sz="2400" dirty="0"/>
              <a:t>We need to consider another alternative: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 err="1"/>
              <a:t>th</a:t>
            </a:r>
            <a:r>
              <a:rPr lang="en-US" sz="2400" dirty="0"/>
              <a:t> sequence doesn’t contain the motif</a:t>
            </a:r>
          </a:p>
          <a:p>
            <a:r>
              <a:rPr lang="en-US" sz="2400" dirty="0"/>
              <a:t>We add another parameter (and its relative)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Possible starting positions </a:t>
            </a:r>
            <a:r>
              <a:rPr lang="en-US" sz="2400" i="1" dirty="0"/>
              <a:t>m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dirty="0"/>
              <a:t> – </a:t>
            </a:r>
            <a:r>
              <a:rPr lang="en-US" sz="2400" i="1" dirty="0"/>
              <a:t>W</a:t>
            </a:r>
            <a:r>
              <a:rPr lang="en-US" sz="2400" dirty="0"/>
              <a:t> + 1</a:t>
            </a:r>
          </a:p>
          <a:p>
            <a:endParaRPr lang="en-US" sz="24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51272"/>
              </p:ext>
            </p:extLst>
          </p:nvPr>
        </p:nvGraphicFramePr>
        <p:xfrm>
          <a:off x="431800" y="3962400"/>
          <a:ext cx="31543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8" name="Equation" r:id="rId4" imgW="1257120" imgH="419040" progId="Equation.3">
                  <p:embed/>
                </p:oleObj>
              </mc:Choice>
              <mc:Fallback>
                <p:oleObj name="Equation" r:id="rId4" imgW="1257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962400"/>
                        <a:ext cx="3154363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41703"/>
              </p:ext>
            </p:extLst>
          </p:nvPr>
        </p:nvGraphicFramePr>
        <p:xfrm>
          <a:off x="2430463" y="3171825"/>
          <a:ext cx="320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9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171825"/>
                        <a:ext cx="320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3962400" y="29718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of a sequence containing a motif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that any position in a sequence is the start of a motif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6099464" y="1552720"/>
            <a:ext cx="609600" cy="3810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969818" y="2286000"/>
            <a:ext cx="39624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8478982" y="2273300"/>
            <a:ext cx="609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766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is a random variable for which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1</a:t>
            </a:r>
            <a:r>
              <a:rPr lang="en-US" sz="2400" dirty="0"/>
              <a:t> if sequence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X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contains a motif,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= 0</a:t>
            </a:r>
            <a:r>
              <a:rPr lang="en-US" sz="2400" dirty="0"/>
              <a:t> otherwise </a:t>
            </a:r>
          </a:p>
        </p:txBody>
      </p:sp>
      <p:graphicFrame>
        <p:nvGraphicFramePr>
          <p:cNvPr id="5140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96252"/>
              </p:ext>
            </p:extLst>
          </p:nvPr>
        </p:nvGraphicFramePr>
        <p:xfrm>
          <a:off x="3941763" y="4114800"/>
          <a:ext cx="1612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10" name="Equation" r:id="rId4" imgW="736560" imgH="444240" progId="Equation.3">
                  <p:embed/>
                </p:oleObj>
              </mc:Choice>
              <mc:Fallback>
                <p:oleObj name="Equation" r:id="rId4" imgW="7365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4114800"/>
                        <a:ext cx="16129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44687"/>
              </p:ext>
            </p:extLst>
          </p:nvPr>
        </p:nvGraphicFramePr>
        <p:xfrm>
          <a:off x="574675" y="5486400"/>
          <a:ext cx="41735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11" name="Equation" r:id="rId6" imgW="1904760" imgH="457200" progId="Equation.3">
                  <p:embed/>
                </p:oleObj>
              </mc:Choice>
              <mc:Fallback>
                <p:oleObj name="Equation" r:id="rId6" imgW="19047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5486400"/>
                        <a:ext cx="41735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13299"/>
              </p:ext>
            </p:extLst>
          </p:nvPr>
        </p:nvGraphicFramePr>
        <p:xfrm>
          <a:off x="9525" y="1524000"/>
          <a:ext cx="91979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12" name="Equation" r:id="rId8" imgW="4063680" imgH="660240" progId="Equation.3">
                  <p:embed/>
                </p:oleObj>
              </mc:Choice>
              <mc:Fallback>
                <p:oleObj name="Equation" r:id="rId8" imgW="4063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24000"/>
                        <a:ext cx="9197975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31B5B-A50D-6F46-87F8-79B4D8B648C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75479"/>
              </p:ext>
            </p:extLst>
          </p:nvPr>
        </p:nvGraphicFramePr>
        <p:xfrm>
          <a:off x="5334000" y="5672138"/>
          <a:ext cx="26971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13" name="Equation" r:id="rId10" imgW="1231560" imgH="241200" progId="Equation.3">
                  <p:embed/>
                </p:oleObj>
              </mc:Choice>
              <mc:Fallback>
                <p:oleObj name="Equation" r:id="rId10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72138"/>
                        <a:ext cx="26971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M-step in the ZOOPS Model</a:t>
            </a:r>
          </a:p>
        </p:txBody>
      </p:sp>
      <p:sp>
        <p:nvSpPr>
          <p:cNvPr id="604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1447800"/>
          </a:xfrm>
        </p:spPr>
        <p:txBody>
          <a:bodyPr/>
          <a:lstStyle/>
          <a:p>
            <a:r>
              <a:rPr lang="en-US" sz="2400" dirty="0"/>
              <a:t>Update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dirty="0"/>
              <a:t> same as before</a:t>
            </a:r>
          </a:p>
          <a:p>
            <a:r>
              <a:rPr lang="en-US" sz="2400" dirty="0"/>
              <a:t>Update      as follows: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10225"/>
              </p:ext>
            </p:extLst>
          </p:nvPr>
        </p:nvGraphicFramePr>
        <p:xfrm>
          <a:off x="2209800" y="2192338"/>
          <a:ext cx="365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4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92338"/>
                        <a:ext cx="3651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81859"/>
              </p:ext>
            </p:extLst>
          </p:nvPr>
        </p:nvGraphicFramePr>
        <p:xfrm>
          <a:off x="3124200" y="2959893"/>
          <a:ext cx="35194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5" name="Equation" r:id="rId6" imgW="1396800" imgH="431640" progId="Equation.3">
                  <p:embed/>
                </p:oleObj>
              </mc:Choice>
              <mc:Fallback>
                <p:oleObj name="Equation" r:id="rId6" imgW="1396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59893"/>
                        <a:ext cx="351948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/>
              <a:t>Extensions to the Basic EM Approach in MEME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Varying the approach (TCM model) to assume </a:t>
            </a:r>
            <a:r>
              <a:rPr lang="en-US" sz="2400" i="1" dirty="0"/>
              <a:t>zero or </a:t>
            </a:r>
            <a:r>
              <a:rPr lang="en-US" sz="2400" i="1" u="sng" dirty="0"/>
              <a:t>more</a:t>
            </a:r>
            <a:r>
              <a:rPr lang="en-US" sz="2400" u="sng" dirty="0"/>
              <a:t> </a:t>
            </a:r>
            <a:r>
              <a:rPr lang="en-US" sz="2400" dirty="0"/>
              <a:t>motif occurrences per sequence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Choosing the width of the motif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Finding multiple motifs in a group of sequences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en-US" sz="2400" dirty="0"/>
              <a:t>Choosing good starting points for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400" dirty="0"/>
              <a:t>Using background knowledge to bias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Starting Points in MEME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400" dirty="0"/>
              <a:t>EM is susceptible to local maxima, so it’s a good idea to try multiple starting points</a:t>
            </a:r>
          </a:p>
          <a:p>
            <a:r>
              <a:rPr lang="en-US" sz="2400" dirty="0"/>
              <a:t>Insight: motif must be similar to </a:t>
            </a:r>
            <a:r>
              <a:rPr lang="en-US" sz="2400" i="1" dirty="0"/>
              <a:t>some </a:t>
            </a:r>
            <a:r>
              <a:rPr lang="en-US" sz="2400" dirty="0"/>
              <a:t>subsequence in data set</a:t>
            </a:r>
          </a:p>
          <a:p>
            <a:r>
              <a:rPr lang="en-US" sz="2400" dirty="0"/>
              <a:t>For every distinct subsequence of length </a:t>
            </a:r>
            <a:r>
              <a:rPr lang="en-US" sz="2400" i="1" dirty="0"/>
              <a:t>W</a:t>
            </a:r>
            <a:r>
              <a:rPr lang="en-US" sz="2400" dirty="0"/>
              <a:t> in the training set</a:t>
            </a:r>
          </a:p>
          <a:p>
            <a:pPr lvl="1"/>
            <a:r>
              <a:rPr lang="en-US" sz="2400" dirty="0"/>
              <a:t>derive an initial </a:t>
            </a:r>
            <a:r>
              <a:rPr lang="en-US" sz="2400" i="1" dirty="0" err="1"/>
              <a:t>p</a:t>
            </a:r>
            <a:r>
              <a:rPr lang="en-US" sz="2400" dirty="0"/>
              <a:t> matrix from this subsequence</a:t>
            </a:r>
          </a:p>
          <a:p>
            <a:pPr lvl="1"/>
            <a:r>
              <a:rPr lang="en-US" sz="2400" dirty="0"/>
              <a:t>run EM for 1 iteration</a:t>
            </a:r>
          </a:p>
          <a:p>
            <a:r>
              <a:rPr lang="en-US" sz="2400" dirty="0"/>
              <a:t>Choose motif model (i.e. </a:t>
            </a:r>
            <a:r>
              <a:rPr lang="en-US" sz="2400" i="1" dirty="0" err="1"/>
              <a:t>p</a:t>
            </a:r>
            <a:r>
              <a:rPr lang="en-US" sz="2400" dirty="0"/>
              <a:t> matrix) with highest likelihood</a:t>
            </a:r>
          </a:p>
          <a:p>
            <a:r>
              <a:rPr lang="en-US" sz="2400" dirty="0"/>
              <a:t>Run EM to convergence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Using Subsequences as Starting Points for EM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Set values matching letters in the subsequence to some value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π</a:t>
            </a:r>
          </a:p>
          <a:p>
            <a:r>
              <a:rPr lang="en-US" sz="2400" dirty="0"/>
              <a:t>Set other values to </a:t>
            </a:r>
            <a:r>
              <a:rPr lang="en-US" sz="2400" dirty="0">
                <a:latin typeface="Times" pitchFamily="-111" charset="0"/>
              </a:rPr>
              <a:t>(1-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)/(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>
                <a:latin typeface="Times" pitchFamily="-111" charset="0"/>
              </a:rPr>
              <a:t>-1)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the length of the alphabet</a:t>
            </a:r>
          </a:p>
          <a:p>
            <a:r>
              <a:rPr lang="en-US" sz="2400" dirty="0"/>
              <a:t>Example: for the subsequence </a:t>
            </a:r>
            <a:r>
              <a:rPr lang="en-US" sz="2400" dirty="0">
                <a:solidFill>
                  <a:srgbClr val="006600"/>
                </a:solidFill>
              </a:rPr>
              <a:t>TAT</a:t>
            </a:r>
            <a:r>
              <a:rPr lang="en-US" sz="2400" dirty="0"/>
              <a:t> with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 =0.7</a:t>
            </a: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3276600" y="4495800"/>
            <a:ext cx="431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0.1  0.7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 0.7  0.1  0.7</a:t>
            </a:r>
          </a:p>
        </p:txBody>
      </p:sp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2209800" y="5410200"/>
          <a:ext cx="99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6" name="Equation" r:id="rId4" imgW="266750" imgH="165282" progId="Equation.3">
                  <p:embed/>
                </p:oleObj>
              </mc:Choice>
              <mc:Fallback>
                <p:oleObj name="Equation" r:id="rId4" imgW="266750" imgH="16528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990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424997" y="143290"/>
            <a:ext cx="870019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How to read sentences/genes for understanding book/genome?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7016" y="6096368"/>
            <a:ext cx="17796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/images/vMaz4T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CFC5E9-49BB-9D4B-A70B-8C78DFEAC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78" y="1212051"/>
            <a:ext cx="3363084" cy="5210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103A9-1069-FD48-B0AE-35943C7C7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42" y="1197290"/>
            <a:ext cx="927489" cy="141699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A552A1-3F11-5B47-AFB6-F628C8591033}"/>
              </a:ext>
            </a:extLst>
          </p:cNvPr>
          <p:cNvGraphicFramePr>
            <a:graphicFrameLocks noGrp="1"/>
          </p:cNvGraphicFramePr>
          <p:nvPr/>
        </p:nvGraphicFramePr>
        <p:xfrm>
          <a:off x="3671660" y="1261325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A81069-E461-164B-8468-16AC1158F0B9}"/>
              </a:ext>
            </a:extLst>
          </p:cNvPr>
          <p:cNvSpPr txBox="1"/>
          <p:nvPr/>
        </p:nvSpPr>
        <p:spPr>
          <a:xfrm>
            <a:off x="126173" y="2819400"/>
            <a:ext cx="36284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“</a:t>
            </a:r>
            <a:r>
              <a:rPr lang="en-US" sz="1600" dirty="0">
                <a:solidFill>
                  <a:srgbClr val="021AF4"/>
                </a:solidFill>
              </a:rPr>
              <a:t>On most days, </a:t>
            </a:r>
            <a:r>
              <a:rPr lang="en-US" sz="1600" dirty="0">
                <a:solidFill>
                  <a:srgbClr val="FF0000"/>
                </a:solidFill>
              </a:rPr>
              <a:t>I enter </a:t>
            </a:r>
            <a:r>
              <a:rPr lang="en-US" sz="1600" dirty="0">
                <a:solidFill>
                  <a:srgbClr val="021AF4"/>
                </a:solidFill>
              </a:rPr>
              <a:t>the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Capitol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through the </a:t>
            </a:r>
            <a:r>
              <a:rPr lang="en-US" sz="1600" dirty="0">
                <a:solidFill>
                  <a:srgbClr val="FF0000"/>
                </a:solidFill>
              </a:rPr>
              <a:t>basement</a:t>
            </a:r>
            <a:r>
              <a:rPr lang="en-US" sz="1600" dirty="0">
                <a:solidFill>
                  <a:srgbClr val="021AF4"/>
                </a:solidFill>
              </a:rPr>
              <a:t>.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A small subway </a:t>
            </a:r>
            <a:r>
              <a:rPr lang="en-US" sz="1600" dirty="0">
                <a:solidFill>
                  <a:srgbClr val="FF0000"/>
                </a:solidFill>
              </a:rPr>
              <a:t>train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carries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me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from the </a:t>
            </a:r>
            <a:r>
              <a:rPr lang="en-US" sz="1600" dirty="0">
                <a:solidFill>
                  <a:srgbClr val="FF0000"/>
                </a:solidFill>
              </a:rPr>
              <a:t>Hart Building</a:t>
            </a:r>
            <a:r>
              <a:rPr lang="en-US" sz="1600" dirty="0">
                <a:solidFill>
                  <a:srgbClr val="021AF4"/>
                </a:solidFill>
              </a:rPr>
              <a:t>, where </a:t>
            </a:r>
            <a:r>
              <a:rPr lang="en-US" sz="1600" dirty="0"/>
              <a:t>…”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1AF4"/>
                </a:solidFill>
              </a:rPr>
              <a:t>Non-key words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C1A3D-B677-434B-AFA2-0C740E167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235" y="3135632"/>
            <a:ext cx="4752426" cy="29607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66E916-C10B-9341-AC9D-B3F8A77AD9FC}"/>
              </a:ext>
            </a:extLst>
          </p:cNvPr>
          <p:cNvSpPr/>
          <p:nvPr/>
        </p:nvSpPr>
        <p:spPr>
          <a:xfrm>
            <a:off x="5604952" y="4943598"/>
            <a:ext cx="493689" cy="1331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42277-612B-9644-9DC2-3CE040A61D8E}"/>
              </a:ext>
            </a:extLst>
          </p:cNvPr>
          <p:cNvSpPr/>
          <p:nvPr/>
        </p:nvSpPr>
        <p:spPr>
          <a:xfrm>
            <a:off x="5449911" y="5265127"/>
            <a:ext cx="493690" cy="154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E89C1-BF65-1043-85B3-5527F38C5426}"/>
              </a:ext>
            </a:extLst>
          </p:cNvPr>
          <p:cNvSpPr/>
          <p:nvPr/>
        </p:nvSpPr>
        <p:spPr>
          <a:xfrm>
            <a:off x="5183639" y="4777873"/>
            <a:ext cx="683762" cy="14484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7EAD47-F7E3-8F4B-B6C9-A5ECAE16E0E8}"/>
              </a:ext>
            </a:extLst>
          </p:cNvPr>
          <p:cNvSpPr/>
          <p:nvPr/>
        </p:nvSpPr>
        <p:spPr>
          <a:xfrm>
            <a:off x="5111264" y="4943598"/>
            <a:ext cx="493688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6725C-B3FE-854A-9F8D-8FD9EE9236AA}"/>
              </a:ext>
            </a:extLst>
          </p:cNvPr>
          <p:cNvSpPr/>
          <p:nvPr/>
        </p:nvSpPr>
        <p:spPr>
          <a:xfrm>
            <a:off x="6324601" y="4611537"/>
            <a:ext cx="304800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14BDF3-5A94-2C45-A66B-9372B90407A9}"/>
              </a:ext>
            </a:extLst>
          </p:cNvPr>
          <p:cNvSpPr/>
          <p:nvPr/>
        </p:nvSpPr>
        <p:spPr>
          <a:xfrm>
            <a:off x="5867401" y="4766821"/>
            <a:ext cx="841638" cy="155895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EE5BB-F064-9145-8430-73E4D1651F8A}"/>
              </a:ext>
            </a:extLst>
          </p:cNvPr>
          <p:cNvSpPr/>
          <p:nvPr/>
        </p:nvSpPr>
        <p:spPr>
          <a:xfrm>
            <a:off x="5226087" y="5432575"/>
            <a:ext cx="1098514" cy="154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458BB-B20E-E34A-B5BB-F35701F26F86}"/>
              </a:ext>
            </a:extLst>
          </p:cNvPr>
          <p:cNvSpPr/>
          <p:nvPr/>
        </p:nvSpPr>
        <p:spPr>
          <a:xfrm>
            <a:off x="5949465" y="5265664"/>
            <a:ext cx="603734" cy="166911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5DB931-3A76-054B-ACE9-3DCE5E7C5D02}"/>
              </a:ext>
            </a:extLst>
          </p:cNvPr>
          <p:cNvSpPr/>
          <p:nvPr/>
        </p:nvSpPr>
        <p:spPr>
          <a:xfrm>
            <a:off x="5091385" y="5599387"/>
            <a:ext cx="1233216" cy="143706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424A2-E5D2-2D4E-A7F3-E870BB43AFCA}"/>
              </a:ext>
            </a:extLst>
          </p:cNvPr>
          <p:cNvSpPr/>
          <p:nvPr/>
        </p:nvSpPr>
        <p:spPr>
          <a:xfrm>
            <a:off x="4209144" y="462160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1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11CF6-B415-8842-8C53-488DE9CC3053}"/>
              </a:ext>
            </a:extLst>
          </p:cNvPr>
          <p:cNvSpPr/>
          <p:nvPr/>
        </p:nvSpPr>
        <p:spPr>
          <a:xfrm>
            <a:off x="4203267" y="531482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6824F-5D2E-7845-9762-0FD6F567A3B3}"/>
              </a:ext>
            </a:extLst>
          </p:cNvPr>
          <p:cNvSpPr/>
          <p:nvPr/>
        </p:nvSpPr>
        <p:spPr>
          <a:xfrm>
            <a:off x="6748517" y="4121123"/>
            <a:ext cx="2376680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Coding elements (Exon, 2%)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 sz="1100" i="1" dirty="0">
                <a:solidFill>
                  <a:srgbClr val="FF0000"/>
                </a:solidFill>
              </a:rPr>
              <a:t>Become proteins carrying out functions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1AF4"/>
                </a:solidFill>
              </a:rPr>
              <a:t>Non-coding elements (98%)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147E5-F9DE-F245-BCC1-27159F313B6E}"/>
              </a:ext>
            </a:extLst>
          </p:cNvPr>
          <p:cNvSpPr/>
          <p:nvPr/>
        </p:nvSpPr>
        <p:spPr>
          <a:xfrm>
            <a:off x="6172200" y="4960557"/>
            <a:ext cx="304800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09E2D63D-3AF7-814E-971E-0289F8D860A7}"/>
              </a:ext>
            </a:extLst>
          </p:cNvPr>
          <p:cNvSpPr/>
          <p:nvPr/>
        </p:nvSpPr>
        <p:spPr>
          <a:xfrm rot="3301448">
            <a:off x="3153156" y="2132046"/>
            <a:ext cx="305980" cy="4643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46A531BE-8E4F-5548-8BE4-F025ED9646EB}"/>
              </a:ext>
            </a:extLst>
          </p:cNvPr>
          <p:cNvSpPr/>
          <p:nvPr/>
        </p:nvSpPr>
        <p:spPr>
          <a:xfrm rot="18931282">
            <a:off x="6982203" y="2152119"/>
            <a:ext cx="305980" cy="4643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5B8971ED-9073-8E45-875E-D3685AC28E4F}"/>
              </a:ext>
            </a:extLst>
          </p:cNvPr>
          <p:cNvSpPr txBox="1">
            <a:spLocks/>
          </p:cNvSpPr>
          <p:nvPr/>
        </p:nvSpPr>
        <p:spPr>
          <a:xfrm>
            <a:off x="7239000" y="65532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3558"/>
      </p:ext>
    </p:extLst>
  </p:cSld>
  <p:clrMapOvr>
    <a:masterClrMapping/>
  </p:clrMapOvr>
  <p:transition advTm="37168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/>
              <a:t>MEME web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9537" y="6208921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http://meme-suite.org/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6" y="1075797"/>
            <a:ext cx="5157728" cy="4995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221" y="119390"/>
            <a:ext cx="744727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Grammar for book is clear but not for genome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424A2-E5D2-2D4E-A7F3-E870BB43AFCA}"/>
              </a:ext>
            </a:extLst>
          </p:cNvPr>
          <p:cNvSpPr/>
          <p:nvPr/>
        </p:nvSpPr>
        <p:spPr>
          <a:xfrm>
            <a:off x="3604783" y="3326429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0A8713-EDAA-DD4E-98E0-B211524E9824}"/>
              </a:ext>
            </a:extLst>
          </p:cNvPr>
          <p:cNvSpPr/>
          <p:nvPr/>
        </p:nvSpPr>
        <p:spPr>
          <a:xfrm>
            <a:off x="750860" y="3694705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DB65C3-41E7-284A-A80A-BBC54744BFB6}"/>
              </a:ext>
            </a:extLst>
          </p:cNvPr>
          <p:cNvSpPr/>
          <p:nvPr/>
        </p:nvSpPr>
        <p:spPr>
          <a:xfrm>
            <a:off x="465565" y="3694705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760497-B375-724F-8515-6B28ED8FD7DD}"/>
              </a:ext>
            </a:extLst>
          </p:cNvPr>
          <p:cNvSpPr/>
          <p:nvPr/>
        </p:nvSpPr>
        <p:spPr>
          <a:xfrm>
            <a:off x="313165" y="334169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4096D0-C71E-784C-A80C-167D9F32AC97}"/>
              </a:ext>
            </a:extLst>
          </p:cNvPr>
          <p:cNvSpPr/>
          <p:nvPr/>
        </p:nvSpPr>
        <p:spPr>
          <a:xfrm>
            <a:off x="597466" y="3341688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D4DBE1-8968-E747-B805-E8D4F039E50D}"/>
              </a:ext>
            </a:extLst>
          </p:cNvPr>
          <p:cNvSpPr/>
          <p:nvPr/>
        </p:nvSpPr>
        <p:spPr>
          <a:xfrm>
            <a:off x="892551" y="3341689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451D6-0031-5A45-8A65-0ADAAACDEC7E}"/>
              </a:ext>
            </a:extLst>
          </p:cNvPr>
          <p:cNvCxnSpPr>
            <a:cxnSpLocks/>
            <a:stCxn id="25" idx="4"/>
            <a:endCxn id="24" idx="0"/>
          </p:cNvCxnSpPr>
          <p:nvPr/>
        </p:nvCxnSpPr>
        <p:spPr>
          <a:xfrm>
            <a:off x="389365" y="3497955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2DBF92-C830-3A42-AF29-7B3105F7EA8B}"/>
              </a:ext>
            </a:extLst>
          </p:cNvPr>
          <p:cNvCxnSpPr>
            <a:cxnSpLocks/>
            <a:stCxn id="27" idx="4"/>
            <a:endCxn id="24" idx="0"/>
          </p:cNvCxnSpPr>
          <p:nvPr/>
        </p:nvCxnSpPr>
        <p:spPr>
          <a:xfrm flipH="1">
            <a:off x="541765" y="3497953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A30B42-2B26-3B44-BC88-BA64D663032C}"/>
              </a:ext>
            </a:extLst>
          </p:cNvPr>
          <p:cNvCxnSpPr>
            <a:cxnSpLocks/>
            <a:stCxn id="27" idx="4"/>
            <a:endCxn id="2" idx="0"/>
          </p:cNvCxnSpPr>
          <p:nvPr/>
        </p:nvCxnSpPr>
        <p:spPr>
          <a:xfrm>
            <a:off x="673666" y="3497953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FA4C58-3A3F-E74E-94AC-1C13808F8CE0}"/>
              </a:ext>
            </a:extLst>
          </p:cNvPr>
          <p:cNvCxnSpPr>
            <a:cxnSpLocks/>
            <a:stCxn id="28" idx="3"/>
            <a:endCxn id="24" idx="7"/>
          </p:cNvCxnSpPr>
          <p:nvPr/>
        </p:nvCxnSpPr>
        <p:spPr>
          <a:xfrm flipH="1">
            <a:off x="595647" y="3475070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F96B6A3-84F6-EB44-9A9D-216DA81FDF14}"/>
              </a:ext>
            </a:extLst>
          </p:cNvPr>
          <p:cNvSpPr/>
          <p:nvPr/>
        </p:nvSpPr>
        <p:spPr>
          <a:xfrm>
            <a:off x="93987" y="294395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Sentence 2</a:t>
            </a:r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67A6AF-1A57-3B49-BDD9-A5453A2BC47C}"/>
              </a:ext>
            </a:extLst>
          </p:cNvPr>
          <p:cNvGrpSpPr/>
          <p:nvPr/>
        </p:nvGrpSpPr>
        <p:grpSpPr>
          <a:xfrm>
            <a:off x="76200" y="1840185"/>
            <a:ext cx="1351652" cy="907016"/>
            <a:chOff x="219300" y="1840185"/>
            <a:chExt cx="1351652" cy="90701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A08185-3462-1F4E-B3BE-17B4ACCE485F}"/>
                </a:ext>
              </a:extLst>
            </p:cNvPr>
            <p:cNvSpPr/>
            <p:nvPr/>
          </p:nvSpPr>
          <p:spPr>
            <a:xfrm>
              <a:off x="876173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2B111C6-F68A-154F-AE75-B04BA1A5DA32}"/>
                </a:ext>
              </a:extLst>
            </p:cNvPr>
            <p:cNvSpPr/>
            <p:nvPr/>
          </p:nvSpPr>
          <p:spPr>
            <a:xfrm>
              <a:off x="590878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61C81C-1F5E-3944-A056-23B5D02E030D}"/>
                </a:ext>
              </a:extLst>
            </p:cNvPr>
            <p:cNvSpPr/>
            <p:nvPr/>
          </p:nvSpPr>
          <p:spPr>
            <a:xfrm>
              <a:off x="438478" y="2237921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5E3B91-7BE1-AF46-A2D2-321EB1E8D0B4}"/>
                </a:ext>
              </a:extLst>
            </p:cNvPr>
            <p:cNvSpPr/>
            <p:nvPr/>
          </p:nvSpPr>
          <p:spPr>
            <a:xfrm>
              <a:off x="722779" y="2237919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C989926-9364-FD4B-B55B-1B3E0F41E7B2}"/>
                </a:ext>
              </a:extLst>
            </p:cNvPr>
            <p:cNvSpPr/>
            <p:nvPr/>
          </p:nvSpPr>
          <p:spPr>
            <a:xfrm>
              <a:off x="1017864" y="2237920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DB98E2F-9BA9-6845-9369-D1BAB3DCD0CD}"/>
                </a:ext>
              </a:extLst>
            </p:cNvPr>
            <p:cNvCxnSpPr>
              <a:cxnSpLocks/>
              <a:stCxn id="46" idx="4"/>
              <a:endCxn id="45" idx="0"/>
            </p:cNvCxnSpPr>
            <p:nvPr/>
          </p:nvCxnSpPr>
          <p:spPr>
            <a:xfrm>
              <a:off x="514678" y="2394186"/>
              <a:ext cx="152400" cy="196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C7C8B1C-77F6-EB44-868F-C14A712782F1}"/>
                </a:ext>
              </a:extLst>
            </p:cNvPr>
            <p:cNvCxnSpPr>
              <a:cxnSpLocks/>
              <a:stCxn id="47" idx="4"/>
              <a:endCxn id="45" idx="0"/>
            </p:cNvCxnSpPr>
            <p:nvPr/>
          </p:nvCxnSpPr>
          <p:spPr>
            <a:xfrm flipH="1">
              <a:off x="667078" y="2394184"/>
              <a:ext cx="131901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E9A3A18-FE32-C044-9970-B83D65334897}"/>
                </a:ext>
              </a:extLst>
            </p:cNvPr>
            <p:cNvCxnSpPr>
              <a:cxnSpLocks/>
              <a:stCxn id="47" idx="4"/>
              <a:endCxn id="44" idx="0"/>
            </p:cNvCxnSpPr>
            <p:nvPr/>
          </p:nvCxnSpPr>
          <p:spPr>
            <a:xfrm>
              <a:off x="798979" y="2394184"/>
              <a:ext cx="153394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104C95B-D8A0-A546-963B-39297090837E}"/>
                </a:ext>
              </a:extLst>
            </p:cNvPr>
            <p:cNvCxnSpPr>
              <a:cxnSpLocks/>
              <a:stCxn id="48" idx="4"/>
              <a:endCxn id="44" idx="0"/>
            </p:cNvCxnSpPr>
            <p:nvPr/>
          </p:nvCxnSpPr>
          <p:spPr>
            <a:xfrm flipH="1">
              <a:off x="952373" y="2394185"/>
              <a:ext cx="141691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108C9E-E4BB-AF40-A458-FB9D50A3F4BA}"/>
                </a:ext>
              </a:extLst>
            </p:cNvPr>
            <p:cNvSpPr/>
            <p:nvPr/>
          </p:nvSpPr>
          <p:spPr>
            <a:xfrm>
              <a:off x="219300" y="1840185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Sentence 1</a:t>
              </a:r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BF3F6B7-63B3-8849-A139-64C2DD5DDA86}"/>
                </a:ext>
              </a:extLst>
            </p:cNvPr>
            <p:cNvSpPr/>
            <p:nvPr/>
          </p:nvSpPr>
          <p:spPr>
            <a:xfrm>
              <a:off x="1105767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59A8424-5F45-0C46-AE81-0EEED42FA258}"/>
                </a:ext>
              </a:extLst>
            </p:cNvPr>
            <p:cNvCxnSpPr>
              <a:cxnSpLocks/>
              <a:stCxn id="48" idx="4"/>
              <a:endCxn id="54" idx="0"/>
            </p:cNvCxnSpPr>
            <p:nvPr/>
          </p:nvCxnSpPr>
          <p:spPr>
            <a:xfrm>
              <a:off x="1094064" y="2394185"/>
              <a:ext cx="87903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DA8B938E-90A7-D942-98E9-2F523E8475FB}"/>
              </a:ext>
            </a:extLst>
          </p:cNvPr>
          <p:cNvSpPr/>
          <p:nvPr/>
        </p:nvSpPr>
        <p:spPr>
          <a:xfrm>
            <a:off x="750860" y="4821356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DFCFB3-5229-9F43-8A04-99BABB3E87D7}"/>
              </a:ext>
            </a:extLst>
          </p:cNvPr>
          <p:cNvSpPr/>
          <p:nvPr/>
        </p:nvSpPr>
        <p:spPr>
          <a:xfrm>
            <a:off x="465565" y="4821356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9EEF971-27C3-7E49-AAE2-CDE7D2DE786C}"/>
              </a:ext>
            </a:extLst>
          </p:cNvPr>
          <p:cNvSpPr/>
          <p:nvPr/>
        </p:nvSpPr>
        <p:spPr>
          <a:xfrm>
            <a:off x="313165" y="4468341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DAE637-9569-0849-B67F-16707117C649}"/>
              </a:ext>
            </a:extLst>
          </p:cNvPr>
          <p:cNvSpPr/>
          <p:nvPr/>
        </p:nvSpPr>
        <p:spPr>
          <a:xfrm>
            <a:off x="597466" y="4468339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3342434-7389-DF45-8BF5-5E2394F3D378}"/>
              </a:ext>
            </a:extLst>
          </p:cNvPr>
          <p:cNvSpPr/>
          <p:nvPr/>
        </p:nvSpPr>
        <p:spPr>
          <a:xfrm>
            <a:off x="892551" y="446834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9C39B7-60DE-664B-B9EE-795373DBB014}"/>
              </a:ext>
            </a:extLst>
          </p:cNvPr>
          <p:cNvCxnSpPr>
            <a:cxnSpLocks/>
            <a:stCxn id="62" idx="4"/>
            <a:endCxn id="61" idx="0"/>
          </p:cNvCxnSpPr>
          <p:nvPr/>
        </p:nvCxnSpPr>
        <p:spPr>
          <a:xfrm>
            <a:off x="389365" y="4624606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C38273-4713-234A-AFE2-97F24FB3C747}"/>
              </a:ext>
            </a:extLst>
          </p:cNvPr>
          <p:cNvCxnSpPr>
            <a:cxnSpLocks/>
            <a:stCxn id="63" idx="4"/>
            <a:endCxn id="61" idx="0"/>
          </p:cNvCxnSpPr>
          <p:nvPr/>
        </p:nvCxnSpPr>
        <p:spPr>
          <a:xfrm flipH="1">
            <a:off x="541765" y="4624604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DC35D09-77F0-6C4A-BFA8-B4067D3BED44}"/>
              </a:ext>
            </a:extLst>
          </p:cNvPr>
          <p:cNvCxnSpPr>
            <a:cxnSpLocks/>
            <a:stCxn id="63" idx="4"/>
            <a:endCxn id="60" idx="0"/>
          </p:cNvCxnSpPr>
          <p:nvPr/>
        </p:nvCxnSpPr>
        <p:spPr>
          <a:xfrm>
            <a:off x="673666" y="4624604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7FDA0DC-49C5-344E-9E38-0AD977E62183}"/>
              </a:ext>
            </a:extLst>
          </p:cNvPr>
          <p:cNvCxnSpPr>
            <a:cxnSpLocks/>
            <a:stCxn id="64" idx="3"/>
            <a:endCxn id="61" idx="7"/>
          </p:cNvCxnSpPr>
          <p:nvPr/>
        </p:nvCxnSpPr>
        <p:spPr>
          <a:xfrm flipH="1">
            <a:off x="595647" y="4601721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0E9F6E9-A662-0842-80DE-BA7C390A81CF}"/>
              </a:ext>
            </a:extLst>
          </p:cNvPr>
          <p:cNvSpPr/>
          <p:nvPr/>
        </p:nvSpPr>
        <p:spPr>
          <a:xfrm>
            <a:off x="93987" y="407060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Sentence 3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2E9F27-970E-6643-9BD7-1AF839BFC04F}"/>
              </a:ext>
            </a:extLst>
          </p:cNvPr>
          <p:cNvSpPr/>
          <p:nvPr/>
        </p:nvSpPr>
        <p:spPr>
          <a:xfrm>
            <a:off x="45720" y="519277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F4"/>
                </a:solidFill>
              </a:rPr>
              <a:t>Non-key words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ABA81E-294D-4A43-A7AF-195FC40A6E41}"/>
              </a:ext>
            </a:extLst>
          </p:cNvPr>
          <p:cNvSpPr/>
          <p:nvPr/>
        </p:nvSpPr>
        <p:spPr>
          <a:xfrm>
            <a:off x="76200" y="1840185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94F288-B042-2641-9D52-F3D84118E633}"/>
              </a:ext>
            </a:extLst>
          </p:cNvPr>
          <p:cNvSpPr/>
          <p:nvPr/>
        </p:nvSpPr>
        <p:spPr>
          <a:xfrm>
            <a:off x="76200" y="2982923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DCCDDB-F1A5-A54B-A8D8-5B687D67A4E2}"/>
              </a:ext>
            </a:extLst>
          </p:cNvPr>
          <p:cNvSpPr/>
          <p:nvPr/>
        </p:nvSpPr>
        <p:spPr>
          <a:xfrm>
            <a:off x="76200" y="4126048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AEB2A1FA-3D90-0A47-8E54-E7BE6FDDA978}"/>
              </a:ext>
            </a:extLst>
          </p:cNvPr>
          <p:cNvCxnSpPr>
            <a:stCxn id="71" idx="3"/>
            <a:endCxn id="73" idx="3"/>
          </p:cNvCxnSpPr>
          <p:nvPr/>
        </p:nvCxnSpPr>
        <p:spPr>
          <a:xfrm>
            <a:off x="1445639" y="2332332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5E5451B8-3932-2E42-91E1-866C2DB41D24}"/>
              </a:ext>
            </a:extLst>
          </p:cNvPr>
          <p:cNvCxnSpPr/>
          <p:nvPr/>
        </p:nvCxnSpPr>
        <p:spPr>
          <a:xfrm>
            <a:off x="1443020" y="3492356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ight Arrow 79">
            <a:extLst>
              <a:ext uri="{FF2B5EF4-FFF2-40B4-BE49-F238E27FC236}">
                <a16:creationId xmlns:a16="http://schemas.microsoft.com/office/drawing/2014/main" id="{8269F7D7-F3A7-BB40-B9AA-68E118A160AF}"/>
              </a:ext>
            </a:extLst>
          </p:cNvPr>
          <p:cNvSpPr/>
          <p:nvPr/>
        </p:nvSpPr>
        <p:spPr>
          <a:xfrm>
            <a:off x="1761900" y="334168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532531-6852-3C42-AC7F-B62019CDA904}"/>
              </a:ext>
            </a:extLst>
          </p:cNvPr>
          <p:cNvSpPr/>
          <p:nvPr/>
        </p:nvSpPr>
        <p:spPr>
          <a:xfrm>
            <a:off x="2047701" y="335614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0B6B7E82-9A23-C64F-BE34-440815429CE6}"/>
              </a:ext>
            </a:extLst>
          </p:cNvPr>
          <p:cNvSpPr/>
          <p:nvPr/>
        </p:nvSpPr>
        <p:spPr>
          <a:xfrm>
            <a:off x="3276849" y="334168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8E647479-90E9-F54F-AA60-0F9B1FBEB3BE}"/>
              </a:ext>
            </a:extLst>
          </p:cNvPr>
          <p:cNvGraphicFramePr>
            <a:graphicFrameLocks noGrp="1"/>
          </p:cNvGraphicFramePr>
          <p:nvPr/>
        </p:nvGraphicFramePr>
        <p:xfrm>
          <a:off x="2713488" y="1236002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87" name="Oval 86">
            <a:extLst>
              <a:ext uri="{FF2B5EF4-FFF2-40B4-BE49-F238E27FC236}">
                <a16:creationId xmlns:a16="http://schemas.microsoft.com/office/drawing/2014/main" id="{BC0C785B-9AD7-8D4A-9001-69FB784D6E23}"/>
              </a:ext>
            </a:extLst>
          </p:cNvPr>
          <p:cNvSpPr/>
          <p:nvPr/>
        </p:nvSpPr>
        <p:spPr>
          <a:xfrm>
            <a:off x="8296821" y="3693180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AF78A79-7819-D74A-BC4E-C5C2AC850EF4}"/>
              </a:ext>
            </a:extLst>
          </p:cNvPr>
          <p:cNvSpPr/>
          <p:nvPr/>
        </p:nvSpPr>
        <p:spPr>
          <a:xfrm>
            <a:off x="8011526" y="3693180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F8D62A1-FAE5-5B44-815E-44B748156B65}"/>
              </a:ext>
            </a:extLst>
          </p:cNvPr>
          <p:cNvSpPr/>
          <p:nvPr/>
        </p:nvSpPr>
        <p:spPr>
          <a:xfrm>
            <a:off x="7859126" y="3340165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D705937-F782-EB4B-9F19-EAA88020F720}"/>
              </a:ext>
            </a:extLst>
          </p:cNvPr>
          <p:cNvSpPr/>
          <p:nvPr/>
        </p:nvSpPr>
        <p:spPr>
          <a:xfrm>
            <a:off x="8143427" y="3340163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E8B220B-6F9B-E04C-9DC6-7768D94B4B1E}"/>
              </a:ext>
            </a:extLst>
          </p:cNvPr>
          <p:cNvSpPr/>
          <p:nvPr/>
        </p:nvSpPr>
        <p:spPr>
          <a:xfrm>
            <a:off x="8438512" y="3340164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77F665C-F58A-474D-B433-0671DAFBA7CF}"/>
              </a:ext>
            </a:extLst>
          </p:cNvPr>
          <p:cNvCxnSpPr>
            <a:cxnSpLocks/>
            <a:stCxn id="89" idx="4"/>
            <a:endCxn id="88" idx="0"/>
          </p:cNvCxnSpPr>
          <p:nvPr/>
        </p:nvCxnSpPr>
        <p:spPr>
          <a:xfrm>
            <a:off x="7935326" y="3496430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B25F1AA-D23C-C541-87B5-7131BF0BE4B1}"/>
              </a:ext>
            </a:extLst>
          </p:cNvPr>
          <p:cNvCxnSpPr>
            <a:cxnSpLocks/>
            <a:stCxn id="90" idx="4"/>
            <a:endCxn id="88" idx="0"/>
          </p:cNvCxnSpPr>
          <p:nvPr/>
        </p:nvCxnSpPr>
        <p:spPr>
          <a:xfrm flipH="1">
            <a:off x="8087726" y="3496428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135E5AB-84F6-B446-8FA3-3A93A1A6C156}"/>
              </a:ext>
            </a:extLst>
          </p:cNvPr>
          <p:cNvCxnSpPr>
            <a:cxnSpLocks/>
            <a:stCxn id="90" idx="4"/>
            <a:endCxn id="87" idx="0"/>
          </p:cNvCxnSpPr>
          <p:nvPr/>
        </p:nvCxnSpPr>
        <p:spPr>
          <a:xfrm>
            <a:off x="8219627" y="3496428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53C868A-B5BE-B648-99FD-4333AA05AC32}"/>
              </a:ext>
            </a:extLst>
          </p:cNvPr>
          <p:cNvCxnSpPr>
            <a:cxnSpLocks/>
            <a:stCxn id="91" idx="3"/>
            <a:endCxn id="88" idx="7"/>
          </p:cNvCxnSpPr>
          <p:nvPr/>
        </p:nvCxnSpPr>
        <p:spPr>
          <a:xfrm flipH="1">
            <a:off x="8141608" y="3473545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4070DD86-8C11-C04F-A2D8-ED8664BE1DBA}"/>
              </a:ext>
            </a:extLst>
          </p:cNvPr>
          <p:cNvSpPr/>
          <p:nvPr/>
        </p:nvSpPr>
        <p:spPr>
          <a:xfrm>
            <a:off x="7639948" y="294242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2</a:t>
            </a:r>
            <a:endParaRPr lang="en-US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DE88048-4712-B748-A399-84EB874E5152}"/>
              </a:ext>
            </a:extLst>
          </p:cNvPr>
          <p:cNvGrpSpPr/>
          <p:nvPr/>
        </p:nvGrpSpPr>
        <p:grpSpPr>
          <a:xfrm>
            <a:off x="7622161" y="1838660"/>
            <a:ext cx="1038867" cy="907016"/>
            <a:chOff x="219300" y="1840185"/>
            <a:chExt cx="1038867" cy="907016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7C49874-4439-D848-8E61-964CA325AB27}"/>
                </a:ext>
              </a:extLst>
            </p:cNvPr>
            <p:cNvSpPr/>
            <p:nvPr/>
          </p:nvSpPr>
          <p:spPr>
            <a:xfrm>
              <a:off x="876173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949A6A9-0CA8-E244-B084-6686835BE623}"/>
                </a:ext>
              </a:extLst>
            </p:cNvPr>
            <p:cNvSpPr/>
            <p:nvPr/>
          </p:nvSpPr>
          <p:spPr>
            <a:xfrm>
              <a:off x="590878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2A7D18-6C81-7F41-91EA-AF99DCF4EB0A}"/>
                </a:ext>
              </a:extLst>
            </p:cNvPr>
            <p:cNvSpPr/>
            <p:nvPr/>
          </p:nvSpPr>
          <p:spPr>
            <a:xfrm>
              <a:off x="438478" y="2237921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2AB3927-ABA5-454E-9D9B-50AF9C3B2C42}"/>
                </a:ext>
              </a:extLst>
            </p:cNvPr>
            <p:cNvSpPr/>
            <p:nvPr/>
          </p:nvSpPr>
          <p:spPr>
            <a:xfrm>
              <a:off x="722779" y="2237919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EB0D305-A285-D947-9312-251942AB64EB}"/>
                </a:ext>
              </a:extLst>
            </p:cNvPr>
            <p:cNvSpPr/>
            <p:nvPr/>
          </p:nvSpPr>
          <p:spPr>
            <a:xfrm>
              <a:off x="1017864" y="2237920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A202943-8629-D54A-877E-471A61B9420B}"/>
                </a:ext>
              </a:extLst>
            </p:cNvPr>
            <p:cNvCxnSpPr>
              <a:cxnSpLocks/>
              <a:stCxn id="100" idx="4"/>
              <a:endCxn id="99" idx="0"/>
            </p:cNvCxnSpPr>
            <p:nvPr/>
          </p:nvCxnSpPr>
          <p:spPr>
            <a:xfrm>
              <a:off x="514678" y="2394186"/>
              <a:ext cx="152400" cy="196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14CE253-54FF-764F-BAEC-E51B028ECA7C}"/>
                </a:ext>
              </a:extLst>
            </p:cNvPr>
            <p:cNvCxnSpPr>
              <a:cxnSpLocks/>
              <a:stCxn id="101" idx="4"/>
              <a:endCxn id="99" idx="0"/>
            </p:cNvCxnSpPr>
            <p:nvPr/>
          </p:nvCxnSpPr>
          <p:spPr>
            <a:xfrm flipH="1">
              <a:off x="667078" y="2394184"/>
              <a:ext cx="131901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B5AB54B-D138-6B40-B33F-C82843027C18}"/>
                </a:ext>
              </a:extLst>
            </p:cNvPr>
            <p:cNvCxnSpPr>
              <a:cxnSpLocks/>
              <a:stCxn id="101" idx="4"/>
              <a:endCxn id="98" idx="0"/>
            </p:cNvCxnSpPr>
            <p:nvPr/>
          </p:nvCxnSpPr>
          <p:spPr>
            <a:xfrm>
              <a:off x="798979" y="2394184"/>
              <a:ext cx="153394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F20FA27-05D1-4740-B0E3-28C80225CD3C}"/>
                </a:ext>
              </a:extLst>
            </p:cNvPr>
            <p:cNvCxnSpPr>
              <a:cxnSpLocks/>
              <a:stCxn id="102" idx="4"/>
              <a:endCxn id="98" idx="0"/>
            </p:cNvCxnSpPr>
            <p:nvPr/>
          </p:nvCxnSpPr>
          <p:spPr>
            <a:xfrm flipH="1">
              <a:off x="952373" y="2394185"/>
              <a:ext cx="141691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9E2DA24-32EF-8440-ABAA-B8119FC10B40}"/>
                </a:ext>
              </a:extLst>
            </p:cNvPr>
            <p:cNvSpPr/>
            <p:nvPr/>
          </p:nvSpPr>
          <p:spPr>
            <a:xfrm>
              <a:off x="219300" y="1840185"/>
              <a:ext cx="941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Gene 1</a:t>
              </a:r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E24A4A8-57D1-D64B-9F22-1D79611FED56}"/>
                </a:ext>
              </a:extLst>
            </p:cNvPr>
            <p:cNvSpPr/>
            <p:nvPr/>
          </p:nvSpPr>
          <p:spPr>
            <a:xfrm>
              <a:off x="1105767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1D049FF-5918-F54C-9EB0-91395C3042AE}"/>
                </a:ext>
              </a:extLst>
            </p:cNvPr>
            <p:cNvCxnSpPr>
              <a:cxnSpLocks/>
              <a:stCxn id="102" idx="4"/>
              <a:endCxn id="108" idx="0"/>
            </p:cNvCxnSpPr>
            <p:nvPr/>
          </p:nvCxnSpPr>
          <p:spPr>
            <a:xfrm>
              <a:off x="1094064" y="2394185"/>
              <a:ext cx="87903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38D54909-59F4-1047-BBC2-563248EF73F0}"/>
              </a:ext>
            </a:extLst>
          </p:cNvPr>
          <p:cNvSpPr/>
          <p:nvPr/>
        </p:nvSpPr>
        <p:spPr>
          <a:xfrm>
            <a:off x="8296821" y="4819831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72D3225-3363-4846-9D4C-64562CDE8952}"/>
              </a:ext>
            </a:extLst>
          </p:cNvPr>
          <p:cNvSpPr/>
          <p:nvPr/>
        </p:nvSpPr>
        <p:spPr>
          <a:xfrm>
            <a:off x="8011526" y="4819831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17E8F52-4A65-9F41-9E33-67FCC8A8B7AF}"/>
              </a:ext>
            </a:extLst>
          </p:cNvPr>
          <p:cNvSpPr/>
          <p:nvPr/>
        </p:nvSpPr>
        <p:spPr>
          <a:xfrm>
            <a:off x="7859126" y="4466816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BBF741A-DC14-AA42-A9DC-A60EAD26C4D1}"/>
              </a:ext>
            </a:extLst>
          </p:cNvPr>
          <p:cNvSpPr/>
          <p:nvPr/>
        </p:nvSpPr>
        <p:spPr>
          <a:xfrm>
            <a:off x="8143427" y="4466814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AD75CC4-C2D7-D44E-BD3D-33E4D7270710}"/>
              </a:ext>
            </a:extLst>
          </p:cNvPr>
          <p:cNvSpPr/>
          <p:nvPr/>
        </p:nvSpPr>
        <p:spPr>
          <a:xfrm>
            <a:off x="8438512" y="4466815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8BBB963-661E-BF45-AE1F-46DEA104A12F}"/>
              </a:ext>
            </a:extLst>
          </p:cNvPr>
          <p:cNvCxnSpPr>
            <a:cxnSpLocks/>
            <a:stCxn id="112" idx="4"/>
            <a:endCxn id="111" idx="0"/>
          </p:cNvCxnSpPr>
          <p:nvPr/>
        </p:nvCxnSpPr>
        <p:spPr>
          <a:xfrm>
            <a:off x="7935326" y="4623081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A38D490-6081-BD43-BA9C-00FAA1854517}"/>
              </a:ext>
            </a:extLst>
          </p:cNvPr>
          <p:cNvCxnSpPr>
            <a:cxnSpLocks/>
            <a:stCxn id="113" idx="4"/>
            <a:endCxn id="111" idx="0"/>
          </p:cNvCxnSpPr>
          <p:nvPr/>
        </p:nvCxnSpPr>
        <p:spPr>
          <a:xfrm flipH="1">
            <a:off x="8087726" y="4623079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6527F60-4EA1-1849-BEAF-8200765C21AC}"/>
              </a:ext>
            </a:extLst>
          </p:cNvPr>
          <p:cNvCxnSpPr>
            <a:cxnSpLocks/>
            <a:stCxn id="113" idx="4"/>
            <a:endCxn id="110" idx="0"/>
          </p:cNvCxnSpPr>
          <p:nvPr/>
        </p:nvCxnSpPr>
        <p:spPr>
          <a:xfrm>
            <a:off x="8219627" y="4623079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2EFB00-120B-0D4A-92C3-043CA796BC14}"/>
              </a:ext>
            </a:extLst>
          </p:cNvPr>
          <p:cNvCxnSpPr>
            <a:cxnSpLocks/>
            <a:stCxn id="114" idx="3"/>
            <a:endCxn id="111" idx="7"/>
          </p:cNvCxnSpPr>
          <p:nvPr/>
        </p:nvCxnSpPr>
        <p:spPr>
          <a:xfrm flipH="1">
            <a:off x="8141608" y="4600196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3A4085D-BAA6-8842-A594-4128B3377414}"/>
              </a:ext>
            </a:extLst>
          </p:cNvPr>
          <p:cNvSpPr/>
          <p:nvPr/>
        </p:nvSpPr>
        <p:spPr>
          <a:xfrm>
            <a:off x="7639948" y="406908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 3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26CBB18-C23A-8346-A213-5F8F1DE6C071}"/>
              </a:ext>
            </a:extLst>
          </p:cNvPr>
          <p:cNvSpPr/>
          <p:nvPr/>
        </p:nvSpPr>
        <p:spPr>
          <a:xfrm>
            <a:off x="7622161" y="1838660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E37A441-9559-3648-9406-628D5AEE3FF7}"/>
              </a:ext>
            </a:extLst>
          </p:cNvPr>
          <p:cNvSpPr/>
          <p:nvPr/>
        </p:nvSpPr>
        <p:spPr>
          <a:xfrm>
            <a:off x="7622161" y="2981398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1FDADA4-0FEF-E14D-8F61-A1F519F79C73}"/>
              </a:ext>
            </a:extLst>
          </p:cNvPr>
          <p:cNvSpPr/>
          <p:nvPr/>
        </p:nvSpPr>
        <p:spPr>
          <a:xfrm>
            <a:off x="7622161" y="4124523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Curved Connector 122">
            <a:extLst>
              <a:ext uri="{FF2B5EF4-FFF2-40B4-BE49-F238E27FC236}">
                <a16:creationId xmlns:a16="http://schemas.microsoft.com/office/drawing/2014/main" id="{839C22DE-CF9B-2047-96AC-F92D77556B8B}"/>
              </a:ext>
            </a:extLst>
          </p:cNvPr>
          <p:cNvCxnSpPr>
            <a:cxnSpLocks/>
            <a:stCxn id="120" idx="1"/>
            <a:endCxn id="121" idx="1"/>
          </p:cNvCxnSpPr>
          <p:nvPr/>
        </p:nvCxnSpPr>
        <p:spPr>
          <a:xfrm rot="10800000" flipV="1">
            <a:off x="7622161" y="2330807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F631E0B8-370D-B94B-8C9B-0EA9E48E8291}"/>
              </a:ext>
            </a:extLst>
          </p:cNvPr>
          <p:cNvCxnSpPr>
            <a:cxnSpLocks/>
            <a:stCxn id="121" idx="1"/>
            <a:endCxn id="122" idx="1"/>
          </p:cNvCxnSpPr>
          <p:nvPr/>
        </p:nvCxnSpPr>
        <p:spPr>
          <a:xfrm rot="10800000" flipV="1">
            <a:off x="7622161" y="3473544"/>
            <a:ext cx="12700" cy="114312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5CBBF37A-D9CD-D34B-A4B6-F3E44EE5D6C5}"/>
              </a:ext>
            </a:extLst>
          </p:cNvPr>
          <p:cNvCxnSpPr>
            <a:cxnSpLocks/>
            <a:stCxn id="120" idx="1"/>
            <a:endCxn id="122" idx="1"/>
          </p:cNvCxnSpPr>
          <p:nvPr/>
        </p:nvCxnSpPr>
        <p:spPr>
          <a:xfrm rot="10800000" flipV="1">
            <a:off x="7622161" y="2330806"/>
            <a:ext cx="12700" cy="2285863"/>
          </a:xfrm>
          <a:prstGeom prst="curvedConnector3">
            <a:avLst>
              <a:gd name="adj1" fmla="val 432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F6506D0-996B-C44F-8284-0B4ACFFA2E03}"/>
              </a:ext>
            </a:extLst>
          </p:cNvPr>
          <p:cNvSpPr/>
          <p:nvPr/>
        </p:nvSpPr>
        <p:spPr>
          <a:xfrm>
            <a:off x="5487641" y="3360806"/>
            <a:ext cx="1349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dirty="0"/>
          </a:p>
        </p:txBody>
      </p:sp>
      <p:sp>
        <p:nvSpPr>
          <p:cNvPr id="134" name="Right Arrow 133">
            <a:extLst>
              <a:ext uri="{FF2B5EF4-FFF2-40B4-BE49-F238E27FC236}">
                <a16:creationId xmlns:a16="http://schemas.microsoft.com/office/drawing/2014/main" id="{FC38166A-CCD3-2E48-BCD3-2834A3C1D3BA}"/>
              </a:ext>
            </a:extLst>
          </p:cNvPr>
          <p:cNvSpPr/>
          <p:nvPr/>
        </p:nvSpPr>
        <p:spPr>
          <a:xfrm rot="10800000">
            <a:off x="6758754" y="3310779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3809979E-895F-7E46-A32E-062D9515C3AC}"/>
              </a:ext>
            </a:extLst>
          </p:cNvPr>
          <p:cNvSpPr/>
          <p:nvPr/>
        </p:nvSpPr>
        <p:spPr>
          <a:xfrm rot="10800000">
            <a:off x="5220654" y="334469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34C0630-014F-FC4E-AA3C-2A4DDF33BE27}"/>
              </a:ext>
            </a:extLst>
          </p:cNvPr>
          <p:cNvSpPr/>
          <p:nvPr/>
        </p:nvSpPr>
        <p:spPr>
          <a:xfrm>
            <a:off x="6346238" y="5192770"/>
            <a:ext cx="2791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Coding elements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F4"/>
                </a:solidFill>
              </a:rPr>
              <a:t>Non-coding </a:t>
            </a:r>
          </a:p>
          <a:p>
            <a:pPr algn="r"/>
            <a:r>
              <a:rPr lang="en-US" dirty="0">
                <a:solidFill>
                  <a:srgbClr val="021AF4"/>
                </a:solidFill>
              </a:rPr>
              <a:t>elements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0A5531-0F40-6448-B59D-16B1AD76D932}"/>
              </a:ext>
            </a:extLst>
          </p:cNvPr>
          <p:cNvSpPr txBox="1"/>
          <p:nvPr/>
        </p:nvSpPr>
        <p:spPr>
          <a:xfrm>
            <a:off x="2976144" y="4897963"/>
            <a:ext cx="3884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Set up “rules” in translating genomic codes to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Broken rules -&gt; 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    Abnormal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F37C7B25-FF56-994C-A612-703F84B99597}"/>
              </a:ext>
            </a:extLst>
          </p:cNvPr>
          <p:cNvSpPr/>
          <p:nvPr/>
        </p:nvSpPr>
        <p:spPr>
          <a:xfrm rot="7837405">
            <a:off x="5428003" y="4127454"/>
            <a:ext cx="642604" cy="431149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Slide Number Placeholder 1">
            <a:extLst>
              <a:ext uri="{FF2B5EF4-FFF2-40B4-BE49-F238E27FC236}">
                <a16:creationId xmlns:a16="http://schemas.microsoft.com/office/drawing/2014/main" id="{BAF71815-3953-EE4B-B8C9-20E59F6A933E}"/>
              </a:ext>
            </a:extLst>
          </p:cNvPr>
          <p:cNvSpPr txBox="1">
            <a:spLocks/>
          </p:cNvSpPr>
          <p:nvPr/>
        </p:nvSpPr>
        <p:spPr>
          <a:xfrm>
            <a:off x="7239000" y="6458323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5580"/>
      </p:ext>
    </p:extLst>
  </p:cSld>
  <p:clrMapOvr>
    <a:masterClrMapping/>
  </p:clrMapOvr>
  <p:transition advTm="3716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/>
              <a:t>Sequence Motifs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a sequence </a:t>
            </a:r>
            <a:r>
              <a:rPr lang="en-US" sz="2400" i="1" dirty="0"/>
              <a:t>motif</a:t>
            </a:r>
            <a:r>
              <a:rPr lang="en-US" sz="2400" dirty="0"/>
              <a:t> ?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 sequence pattern of biological significance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DNA sequences corresponding to protein binding sites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protein sequences corresponding to common functions or conserved pieces of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772400" cy="762000"/>
          </a:xfrm>
        </p:spPr>
        <p:txBody>
          <a:bodyPr/>
          <a:lstStyle/>
          <a:p>
            <a:r>
              <a:rPr lang="en-US" sz="4000" dirty="0"/>
              <a:t>Sequence Motifs Example</a:t>
            </a:r>
          </a:p>
        </p:txBody>
      </p:sp>
      <p:pic>
        <p:nvPicPr>
          <p:cNvPr id="21507" name="Picture 1029" descr="motif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838200"/>
            <a:ext cx="4708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30"/>
          <p:cNvSpPr txBox="1">
            <a:spLocks noChangeArrowheads="1"/>
          </p:cNvSpPr>
          <p:nvPr/>
        </p:nvSpPr>
        <p:spPr bwMode="auto">
          <a:xfrm>
            <a:off x="5181600" y="6317476"/>
            <a:ext cx="3696653" cy="2769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Crooks et al., </a:t>
            </a:r>
            <a:r>
              <a:rPr lang="en-US" sz="1200" i="1" dirty="0">
                <a:solidFill>
                  <a:schemeClr val="tx2"/>
                </a:solidFill>
              </a:rPr>
              <a:t>Genome Research</a:t>
            </a:r>
            <a:r>
              <a:rPr lang="en-US" sz="1200" dirty="0">
                <a:solidFill>
                  <a:schemeClr val="tx2"/>
                </a:solidFill>
              </a:rPr>
              <a:t> 14:1188-90, 2004.</a:t>
            </a:r>
          </a:p>
        </p:txBody>
      </p:sp>
      <p:sp>
        <p:nvSpPr>
          <p:cNvPr id="21509" name="Text Box 1031"/>
          <p:cNvSpPr txBox="1">
            <a:spLocks noChangeArrowheads="1"/>
          </p:cNvSpPr>
          <p:nvPr/>
        </p:nvSpPr>
        <p:spPr bwMode="auto">
          <a:xfrm>
            <a:off x="5181600" y="32004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CAP-binding motif model based on 59 binding sites in E.coli</a:t>
            </a:r>
          </a:p>
        </p:txBody>
      </p:sp>
      <p:sp>
        <p:nvSpPr>
          <p:cNvPr id="21510" name="Text Box 1032"/>
          <p:cNvSpPr txBox="1">
            <a:spLocks noChangeArrowheads="1"/>
          </p:cNvSpPr>
          <p:nvPr/>
        </p:nvSpPr>
        <p:spPr bwMode="auto">
          <a:xfrm>
            <a:off x="5181600" y="50292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helix-turn-helix motif model based on 100 aligned protein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The Motif Model Learning Task</a:t>
            </a:r>
          </a:p>
        </p:txBody>
      </p:sp>
      <p:sp>
        <p:nvSpPr>
          <p:cNvPr id="23555" name="Rectangle 1091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given:</a:t>
            </a:r>
            <a:r>
              <a:rPr lang="en-US" sz="2400" dirty="0"/>
              <a:t> a set of sequences that are thought to contain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    occurrences of an unknown motif of interest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do: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infer a model of the motif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 the locations of the motif occurrences in the given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further our understanding of which regions of sequences are “functional”</a:t>
            </a:r>
          </a:p>
          <a:p>
            <a:r>
              <a:rPr lang="en-US" dirty="0"/>
              <a:t>DNA: biochemical mechanisms by which the expression of genes are regulated</a:t>
            </a:r>
          </a:p>
          <a:p>
            <a:r>
              <a:rPr lang="en-US" dirty="0"/>
              <a:t>Proteins: which regions of proteins interface with other molecules (e.g., DNA binding sites)</a:t>
            </a:r>
          </a:p>
          <a:p>
            <a:r>
              <a:rPr lang="en-US" dirty="0"/>
              <a:t>Mutations in these regions may be significant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8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64283</TotalTime>
  <Words>2132</Words>
  <Application>Microsoft Macintosh PowerPoint</Application>
  <PresentationFormat>On-screen Show (4:3)</PresentationFormat>
  <Paragraphs>454</Paragraphs>
  <Slides>40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System Font Regular</vt:lpstr>
      <vt:lpstr>Arial</vt:lpstr>
      <vt:lpstr>Cambria Math</vt:lpstr>
      <vt:lpstr>Courier New</vt:lpstr>
      <vt:lpstr>Helvetica Neue</vt:lpstr>
      <vt:lpstr>Symbol</vt:lpstr>
      <vt:lpstr>Times</vt:lpstr>
      <vt:lpstr>Times New Roman</vt:lpstr>
      <vt:lpstr>Wingdings</vt:lpstr>
      <vt:lpstr>Blank Presentation</vt:lpstr>
      <vt:lpstr>Equation</vt:lpstr>
      <vt:lpstr>Learning Sequence Motif Models Using Expectation Maximization (EM)</vt:lpstr>
      <vt:lpstr>Goals for Lecture</vt:lpstr>
      <vt:lpstr>Your genome is your genetic code book</vt:lpstr>
      <vt:lpstr>How to read sentences/genes for understanding book/genome?</vt:lpstr>
      <vt:lpstr>Grammar for book is clear but not for genome</vt:lpstr>
      <vt:lpstr>Sequence Motifs</vt:lpstr>
      <vt:lpstr>Sequence Motifs Example</vt:lpstr>
      <vt:lpstr>The Motif Model Learning Task</vt:lpstr>
      <vt:lpstr>Why is this important?</vt:lpstr>
      <vt:lpstr>Motifs and Profile Matrices  (a.k.a. Position Weight Matrices)</vt:lpstr>
      <vt:lpstr>Sequence Logos</vt:lpstr>
      <vt:lpstr>Motifs and Profile Matrices</vt:lpstr>
      <vt:lpstr>PowerPoint Presentation</vt:lpstr>
      <vt:lpstr>The Expectation-Maximization (EM) Approach</vt:lpstr>
      <vt:lpstr>Clustering</vt:lpstr>
      <vt:lpstr>K-means</vt:lpstr>
      <vt:lpstr>Overview of EM</vt:lpstr>
      <vt:lpstr>Convergence of the EM algorithm</vt:lpstr>
      <vt:lpstr>Applying EM to the Motif Finding Problem</vt:lpstr>
      <vt:lpstr>Representing Motifs in MEME</vt:lpstr>
      <vt:lpstr>Representing Motifs in MEME</vt:lpstr>
      <vt:lpstr>Representing Motif Starting Positions in MEME</vt:lpstr>
      <vt:lpstr>Probability of a Sequence Given a Motif Starting Position</vt:lpstr>
      <vt:lpstr>Sequence Probability Example</vt:lpstr>
      <vt:lpstr> Likelihood Function</vt:lpstr>
      <vt:lpstr>Basic EM Approach</vt:lpstr>
      <vt:lpstr>Expected Starting Positions</vt:lpstr>
      <vt:lpstr>The E-step: Computing Z(t)</vt:lpstr>
      <vt:lpstr>The E-step: Computing Z(t)</vt:lpstr>
      <vt:lpstr>Example: Computing Z(t)</vt:lpstr>
      <vt:lpstr>The M-step: Estimating p</vt:lpstr>
      <vt:lpstr>Example: Estimating p</vt:lpstr>
      <vt:lpstr>The ZOOPS Model</vt:lpstr>
      <vt:lpstr>E-step in the ZOOPS Model</vt:lpstr>
      <vt:lpstr>E-step in the ZOOPS Model</vt:lpstr>
      <vt:lpstr>M-step in the ZOOPS Model</vt:lpstr>
      <vt:lpstr>Extensions to the Basic EM Approach in MEME</vt:lpstr>
      <vt:lpstr>Starting Points in MEME</vt:lpstr>
      <vt:lpstr>Using Subsequences as Starting Points for EM</vt:lpstr>
      <vt:lpstr>MEME web server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DAIFENG WANG</cp:lastModifiedBy>
  <cp:revision>1076</cp:revision>
  <cp:lastPrinted>2009-02-05T19:19:21Z</cp:lastPrinted>
  <dcterms:created xsi:type="dcterms:W3CDTF">2011-01-28T01:20:23Z</dcterms:created>
  <dcterms:modified xsi:type="dcterms:W3CDTF">2020-01-30T15:12:11Z</dcterms:modified>
</cp:coreProperties>
</file>