
<file path=[Content_Types].xml><?xml version="1.0" encoding="utf-8"?>
<Types xmlns="http://schemas.openxmlformats.org/package/2006/content-types">
  <Default Extension="bin" ContentType="application/vnd.openxmlformats-officedocument.oleObject"/>
  <Default Extension="gif" ContentType="image/gif"/>
  <Default Extension="jpeg" ContentType="image/jpeg"/>
  <Default Extension="jpg" ContentType="image/jpeg"/>
  <Default Extension="png" ContentType="image/png"/>
  <Default Extension="rels" ContentType="application/vnd.openxmlformats-package.relationships+xml"/>
  <Default Extension="vml" ContentType="application/vnd.openxmlformats-officedocument.vmlDrawing"/>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autoCompressPictures="0">
  <p:sldMasterIdLst>
    <p:sldMasterId id="2147483648" r:id="rId1"/>
  </p:sldMasterIdLst>
  <p:notesMasterIdLst>
    <p:notesMasterId r:id="rId42"/>
  </p:notesMasterIdLst>
  <p:handoutMasterIdLst>
    <p:handoutMasterId r:id="rId43"/>
  </p:handoutMasterIdLst>
  <p:sldIdLst>
    <p:sldId id="721" r:id="rId2"/>
    <p:sldId id="765" r:id="rId3"/>
    <p:sldId id="766" r:id="rId4"/>
    <p:sldId id="767" r:id="rId5"/>
    <p:sldId id="768" r:id="rId6"/>
    <p:sldId id="770" r:id="rId7"/>
    <p:sldId id="771" r:id="rId8"/>
    <p:sldId id="769" r:id="rId9"/>
    <p:sldId id="772" r:id="rId10"/>
    <p:sldId id="776" r:id="rId11"/>
    <p:sldId id="775" r:id="rId12"/>
    <p:sldId id="780" r:id="rId13"/>
    <p:sldId id="781" r:id="rId14"/>
    <p:sldId id="783" r:id="rId15"/>
    <p:sldId id="782" r:id="rId16"/>
    <p:sldId id="807" r:id="rId17"/>
    <p:sldId id="794" r:id="rId18"/>
    <p:sldId id="795" r:id="rId19"/>
    <p:sldId id="784" r:id="rId20"/>
    <p:sldId id="566" r:id="rId21"/>
    <p:sldId id="802" r:id="rId22"/>
    <p:sldId id="774" r:id="rId23"/>
    <p:sldId id="804" r:id="rId24"/>
    <p:sldId id="805" r:id="rId25"/>
    <p:sldId id="797" r:id="rId26"/>
    <p:sldId id="806" r:id="rId27"/>
    <p:sldId id="796" r:id="rId28"/>
    <p:sldId id="798" r:id="rId29"/>
    <p:sldId id="785" r:id="rId30"/>
    <p:sldId id="573" r:id="rId31"/>
    <p:sldId id="800" r:id="rId32"/>
    <p:sldId id="799" r:id="rId33"/>
    <p:sldId id="786" r:id="rId34"/>
    <p:sldId id="788" r:id="rId35"/>
    <p:sldId id="791" r:id="rId36"/>
    <p:sldId id="793" r:id="rId37"/>
    <p:sldId id="567" r:id="rId38"/>
    <p:sldId id="790" r:id="rId39"/>
    <p:sldId id="801" r:id="rId40"/>
    <p:sldId id="803" r:id="rId41"/>
  </p:sldIdLst>
  <p:sldSz cx="9144000" cy="6858000" type="screen4x3"/>
  <p:notesSz cx="7315200" cy="9601200"/>
  <p:defaultTextStyle>
    <a:defPPr>
      <a:defRPr lang="en-US"/>
    </a:defPPr>
    <a:lvl1pPr algn="l" rtl="0" eaLnBrk="0" fontAlgn="base" hangingPunct="0">
      <a:spcBef>
        <a:spcPct val="0"/>
      </a:spcBef>
      <a:spcAft>
        <a:spcPct val="0"/>
      </a:spcAft>
      <a:defRPr sz="2000" kern="1200">
        <a:solidFill>
          <a:schemeClr val="tx1"/>
        </a:solidFill>
        <a:latin typeface="Times New Roman" pitchFamily="-110" charset="0"/>
        <a:ea typeface="+mn-ea"/>
        <a:cs typeface="+mn-cs"/>
      </a:defRPr>
    </a:lvl1pPr>
    <a:lvl2pPr marL="457200" algn="l" rtl="0" eaLnBrk="0" fontAlgn="base" hangingPunct="0">
      <a:spcBef>
        <a:spcPct val="0"/>
      </a:spcBef>
      <a:spcAft>
        <a:spcPct val="0"/>
      </a:spcAft>
      <a:defRPr sz="2000" kern="1200">
        <a:solidFill>
          <a:schemeClr val="tx1"/>
        </a:solidFill>
        <a:latin typeface="Times New Roman" pitchFamily="-110" charset="0"/>
        <a:ea typeface="+mn-ea"/>
        <a:cs typeface="+mn-cs"/>
      </a:defRPr>
    </a:lvl2pPr>
    <a:lvl3pPr marL="914400" algn="l" rtl="0" eaLnBrk="0" fontAlgn="base" hangingPunct="0">
      <a:spcBef>
        <a:spcPct val="0"/>
      </a:spcBef>
      <a:spcAft>
        <a:spcPct val="0"/>
      </a:spcAft>
      <a:defRPr sz="2000" kern="1200">
        <a:solidFill>
          <a:schemeClr val="tx1"/>
        </a:solidFill>
        <a:latin typeface="Times New Roman" pitchFamily="-110" charset="0"/>
        <a:ea typeface="+mn-ea"/>
        <a:cs typeface="+mn-cs"/>
      </a:defRPr>
    </a:lvl3pPr>
    <a:lvl4pPr marL="1371600" algn="l" rtl="0" eaLnBrk="0" fontAlgn="base" hangingPunct="0">
      <a:spcBef>
        <a:spcPct val="0"/>
      </a:spcBef>
      <a:spcAft>
        <a:spcPct val="0"/>
      </a:spcAft>
      <a:defRPr sz="2000" kern="1200">
        <a:solidFill>
          <a:schemeClr val="tx1"/>
        </a:solidFill>
        <a:latin typeface="Times New Roman" pitchFamily="-110" charset="0"/>
        <a:ea typeface="+mn-ea"/>
        <a:cs typeface="+mn-cs"/>
      </a:defRPr>
    </a:lvl4pPr>
    <a:lvl5pPr marL="1828800" algn="l" rtl="0" eaLnBrk="0" fontAlgn="base" hangingPunct="0">
      <a:spcBef>
        <a:spcPct val="0"/>
      </a:spcBef>
      <a:spcAft>
        <a:spcPct val="0"/>
      </a:spcAft>
      <a:defRPr sz="2000" kern="1200">
        <a:solidFill>
          <a:schemeClr val="tx1"/>
        </a:solidFill>
        <a:latin typeface="Times New Roman" pitchFamily="-110" charset="0"/>
        <a:ea typeface="+mn-ea"/>
        <a:cs typeface="+mn-cs"/>
      </a:defRPr>
    </a:lvl5pPr>
    <a:lvl6pPr marL="2286000" algn="l" defTabSz="457200" rtl="0" eaLnBrk="1" latinLnBrk="0" hangingPunct="1">
      <a:defRPr sz="2000" kern="1200">
        <a:solidFill>
          <a:schemeClr val="tx1"/>
        </a:solidFill>
        <a:latin typeface="Times New Roman" pitchFamily="-110" charset="0"/>
        <a:ea typeface="+mn-ea"/>
        <a:cs typeface="+mn-cs"/>
      </a:defRPr>
    </a:lvl6pPr>
    <a:lvl7pPr marL="2743200" algn="l" defTabSz="457200" rtl="0" eaLnBrk="1" latinLnBrk="0" hangingPunct="1">
      <a:defRPr sz="2000" kern="1200">
        <a:solidFill>
          <a:schemeClr val="tx1"/>
        </a:solidFill>
        <a:latin typeface="Times New Roman" pitchFamily="-110" charset="0"/>
        <a:ea typeface="+mn-ea"/>
        <a:cs typeface="+mn-cs"/>
      </a:defRPr>
    </a:lvl7pPr>
    <a:lvl8pPr marL="3200400" algn="l" defTabSz="457200" rtl="0" eaLnBrk="1" latinLnBrk="0" hangingPunct="1">
      <a:defRPr sz="2000" kern="1200">
        <a:solidFill>
          <a:schemeClr val="tx1"/>
        </a:solidFill>
        <a:latin typeface="Times New Roman" pitchFamily="-110" charset="0"/>
        <a:ea typeface="+mn-ea"/>
        <a:cs typeface="+mn-cs"/>
      </a:defRPr>
    </a:lvl8pPr>
    <a:lvl9pPr marL="3657600" algn="l" defTabSz="457200" rtl="0" eaLnBrk="1" latinLnBrk="0" hangingPunct="1">
      <a:defRPr sz="2000" kern="1200">
        <a:solidFill>
          <a:schemeClr val="tx1"/>
        </a:solidFill>
        <a:latin typeface="Times New Roman" pitchFamily="-110"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024">
          <p15:clr>
            <a:srgbClr val="A4A3A4"/>
          </p15:clr>
        </p15:guide>
        <p15:guide id="2" pos="2304">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Gitter, Tony" initials="GT" lastIdx="0" clrIdx="0">
    <p:extLst>
      <p:ext uri="{19B8F6BF-5375-455C-9EA6-DF929625EA0E}">
        <p15:presenceInfo xmlns:p15="http://schemas.microsoft.com/office/powerpoint/2012/main" userId="S-1-5-21-2796109741-2737883101-2707681701-4757"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prnPr/>
  <p:clrMru>
    <a:srgbClr val="000000"/>
    <a:srgbClr val="FDFFAF"/>
    <a:srgbClr val="FF3300"/>
    <a:srgbClr val="CCCC00"/>
    <a:srgbClr val="33CC33"/>
    <a:srgbClr val="008000"/>
    <a:srgbClr val="009900"/>
    <a:srgbClr val="FF6600"/>
    <a:srgbClr val="FF9933"/>
    <a:srgbClr val="D6009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0846" autoAdjust="0"/>
    <p:restoredTop sz="80272" autoAdjust="0"/>
  </p:normalViewPr>
  <p:slideViewPr>
    <p:cSldViewPr>
      <p:cViewPr varScale="1">
        <p:scale>
          <a:sx n="101" d="100"/>
          <a:sy n="101" d="100"/>
        </p:scale>
        <p:origin x="2808" y="20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40" d="100"/>
          <a:sy n="40" d="100"/>
        </p:scale>
        <p:origin x="-1488" y="-96"/>
      </p:cViewPr>
      <p:guideLst>
        <p:guide orient="horz" pos="3024"/>
        <p:guide pos="2304"/>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47"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commentAuthors" Target="commentAuthor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handoutMaster" Target="handoutMasters/handoutMaster1.xml"/><Relationship Id="rId48"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slide" Target="slides/slide40.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8.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2.wmf"/></Relationships>
</file>

<file path=ppt/drawings/_rels/vmlDrawing3.vml.rels><?xml version="1.0" encoding="UTF-8" standalone="yes"?>
<Relationships xmlns="http://schemas.openxmlformats.org/package/2006/relationships"><Relationship Id="rId3" Type="http://schemas.openxmlformats.org/officeDocument/2006/relationships/image" Target="../media/image17.wmf"/><Relationship Id="rId2" Type="http://schemas.openxmlformats.org/officeDocument/2006/relationships/image" Target="../media/image16.wmf"/><Relationship Id="rId1" Type="http://schemas.openxmlformats.org/officeDocument/2006/relationships/image" Target="../media/image15.wmf"/><Relationship Id="rId5" Type="http://schemas.openxmlformats.org/officeDocument/2006/relationships/image" Target="../media/image19.wmf"/><Relationship Id="rId4" Type="http://schemas.openxmlformats.org/officeDocument/2006/relationships/image" Target="../media/image18.wmf"/></Relationships>
</file>

<file path=ppt/drawings/_rels/vmlDrawing4.vml.rels><?xml version="1.0" encoding="UTF-8" standalone="yes"?>
<Relationships xmlns="http://schemas.openxmlformats.org/package/2006/relationships"><Relationship Id="rId2" Type="http://schemas.openxmlformats.org/officeDocument/2006/relationships/image" Target="../media/image25.wmf"/><Relationship Id="rId1" Type="http://schemas.openxmlformats.org/officeDocument/2006/relationships/image" Target="../media/image24.wmf"/></Relationships>
</file>

<file path=ppt/drawings/_rels/vmlDrawing5.vml.rels><?xml version="1.0" encoding="UTF-8" standalone="yes"?>
<Relationships xmlns="http://schemas.openxmlformats.org/package/2006/relationships"><Relationship Id="rId8" Type="http://schemas.openxmlformats.org/officeDocument/2006/relationships/image" Target="../media/image32.wmf"/><Relationship Id="rId3" Type="http://schemas.openxmlformats.org/officeDocument/2006/relationships/image" Target="../media/image27.wmf"/><Relationship Id="rId7" Type="http://schemas.openxmlformats.org/officeDocument/2006/relationships/image" Target="../media/image31.wmf"/><Relationship Id="rId2" Type="http://schemas.openxmlformats.org/officeDocument/2006/relationships/image" Target="../media/image25.wmf"/><Relationship Id="rId1" Type="http://schemas.openxmlformats.org/officeDocument/2006/relationships/image" Target="../media/image26.wmf"/><Relationship Id="rId6" Type="http://schemas.openxmlformats.org/officeDocument/2006/relationships/image" Target="../media/image30.wmf"/><Relationship Id="rId5" Type="http://schemas.openxmlformats.org/officeDocument/2006/relationships/image" Target="../media/image29.wmf"/><Relationship Id="rId4" Type="http://schemas.openxmlformats.org/officeDocument/2006/relationships/image" Target="../media/image28.wmf"/></Relationships>
</file>

<file path=ppt/drawings/_rels/vmlDrawing6.vml.rels><?xml version="1.0" encoding="UTF-8" standalone="yes"?>
<Relationships xmlns="http://schemas.openxmlformats.org/package/2006/relationships"><Relationship Id="rId8" Type="http://schemas.openxmlformats.org/officeDocument/2006/relationships/image" Target="../media/image36.wmf"/><Relationship Id="rId3" Type="http://schemas.openxmlformats.org/officeDocument/2006/relationships/image" Target="../media/image27.wmf"/><Relationship Id="rId7" Type="http://schemas.openxmlformats.org/officeDocument/2006/relationships/image" Target="../media/image35.wmf"/><Relationship Id="rId2" Type="http://schemas.openxmlformats.org/officeDocument/2006/relationships/image" Target="../media/image25.wmf"/><Relationship Id="rId1" Type="http://schemas.openxmlformats.org/officeDocument/2006/relationships/image" Target="../media/image33.wmf"/><Relationship Id="rId6" Type="http://schemas.openxmlformats.org/officeDocument/2006/relationships/image" Target="../media/image34.wmf"/><Relationship Id="rId5" Type="http://schemas.openxmlformats.org/officeDocument/2006/relationships/image" Target="../media/image29.wmf"/><Relationship Id="rId4" Type="http://schemas.openxmlformats.org/officeDocument/2006/relationships/image" Target="../media/image28.wmf"/></Relationships>
</file>

<file path=ppt/drawings/_rels/vmlDrawing7.vml.rels><?xml version="1.0" encoding="UTF-8" standalone="yes"?>
<Relationships xmlns="http://schemas.openxmlformats.org/package/2006/relationships"><Relationship Id="rId8" Type="http://schemas.openxmlformats.org/officeDocument/2006/relationships/image" Target="../media/image44.wmf"/><Relationship Id="rId3" Type="http://schemas.openxmlformats.org/officeDocument/2006/relationships/image" Target="../media/image39.wmf"/><Relationship Id="rId7" Type="http://schemas.openxmlformats.org/officeDocument/2006/relationships/image" Target="../media/image43.wmf"/><Relationship Id="rId2" Type="http://schemas.openxmlformats.org/officeDocument/2006/relationships/image" Target="../media/image38.wmf"/><Relationship Id="rId1" Type="http://schemas.openxmlformats.org/officeDocument/2006/relationships/image" Target="../media/image37.wmf"/><Relationship Id="rId6" Type="http://schemas.openxmlformats.org/officeDocument/2006/relationships/image" Target="../media/image42.wmf"/><Relationship Id="rId5" Type="http://schemas.openxmlformats.org/officeDocument/2006/relationships/image" Target="../media/image41.wmf"/><Relationship Id="rId4" Type="http://schemas.openxmlformats.org/officeDocument/2006/relationships/image" Target="../media/image40.wmf"/><Relationship Id="rId9" Type="http://schemas.openxmlformats.org/officeDocument/2006/relationships/image" Target="../media/image45.wmf"/></Relationships>
</file>

<file path=ppt/drawings/_rels/vmlDrawing8.vml.rels><?xml version="1.0" encoding="UTF-8" standalone="yes"?>
<Relationships xmlns="http://schemas.openxmlformats.org/package/2006/relationships"><Relationship Id="rId8" Type="http://schemas.openxmlformats.org/officeDocument/2006/relationships/image" Target="../media/image49.wmf"/><Relationship Id="rId3" Type="http://schemas.openxmlformats.org/officeDocument/2006/relationships/image" Target="../media/image27.wmf"/><Relationship Id="rId7" Type="http://schemas.openxmlformats.org/officeDocument/2006/relationships/image" Target="../media/image48.wmf"/><Relationship Id="rId2" Type="http://schemas.openxmlformats.org/officeDocument/2006/relationships/image" Target="../media/image46.wmf"/><Relationship Id="rId1" Type="http://schemas.openxmlformats.org/officeDocument/2006/relationships/image" Target="../media/image26.wmf"/><Relationship Id="rId6" Type="http://schemas.openxmlformats.org/officeDocument/2006/relationships/image" Target="../media/image47.wmf"/><Relationship Id="rId5" Type="http://schemas.openxmlformats.org/officeDocument/2006/relationships/image" Target="../media/image29.wmf"/><Relationship Id="rId4" Type="http://schemas.openxmlformats.org/officeDocument/2006/relationships/image" Target="../media/image28.wmf"/></Relationships>
</file>

<file path=ppt/drawings/_rels/vmlDrawing9.vml.rels><?xml version="1.0" encoding="UTF-8" standalone="yes"?>
<Relationships xmlns="http://schemas.openxmlformats.org/package/2006/relationships"><Relationship Id="rId8" Type="http://schemas.openxmlformats.org/officeDocument/2006/relationships/image" Target="../media/image44.wmf"/><Relationship Id="rId3" Type="http://schemas.openxmlformats.org/officeDocument/2006/relationships/image" Target="../media/image42.wmf"/><Relationship Id="rId7" Type="http://schemas.openxmlformats.org/officeDocument/2006/relationships/image" Target="../media/image43.wmf"/><Relationship Id="rId2" Type="http://schemas.openxmlformats.org/officeDocument/2006/relationships/image" Target="../media/image41.wmf"/><Relationship Id="rId1" Type="http://schemas.openxmlformats.org/officeDocument/2006/relationships/image" Target="../media/image40.wmf"/><Relationship Id="rId6" Type="http://schemas.openxmlformats.org/officeDocument/2006/relationships/image" Target="../media/image39.wmf"/><Relationship Id="rId5" Type="http://schemas.openxmlformats.org/officeDocument/2006/relationships/image" Target="../media/image38.wmf"/><Relationship Id="rId4" Type="http://schemas.openxmlformats.org/officeDocument/2006/relationships/image" Target="../media/image37.wmf"/><Relationship Id="rId9" Type="http://schemas.openxmlformats.org/officeDocument/2006/relationships/image" Target="../media/image45.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84034" name="Rectangle 2"/>
          <p:cNvSpPr>
            <a:spLocks noGrp="1" noChangeArrowheads="1"/>
          </p:cNvSpPr>
          <p:nvPr>
            <p:ph type="hdr" sz="quarter"/>
          </p:nvPr>
        </p:nvSpPr>
        <p:spPr bwMode="auto">
          <a:xfrm>
            <a:off x="0" y="0"/>
            <a:ext cx="3170238" cy="479425"/>
          </a:xfrm>
          <a:prstGeom prst="rect">
            <a:avLst/>
          </a:prstGeom>
          <a:noFill/>
          <a:ln w="9525">
            <a:noFill/>
            <a:miter lim="800000"/>
            <a:headEnd/>
            <a:tailEnd/>
          </a:ln>
          <a:effectLst/>
        </p:spPr>
        <p:txBody>
          <a:bodyPr vert="horz" wrap="square" lIns="96656" tIns="48328" rIns="96656" bIns="48328" numCol="1" anchor="t" anchorCtr="0" compatLnSpc="1">
            <a:prstTxWarp prst="textNoShape">
              <a:avLst/>
            </a:prstTxWarp>
          </a:bodyPr>
          <a:lstStyle>
            <a:lvl1pPr defTabSz="966788">
              <a:defRPr sz="1200">
                <a:solidFill>
                  <a:srgbClr val="006600"/>
                </a:solidFill>
                <a:latin typeface="Times New Roman" charset="0"/>
              </a:defRPr>
            </a:lvl1pPr>
          </a:lstStyle>
          <a:p>
            <a:pPr>
              <a:defRPr/>
            </a:pPr>
            <a:endParaRPr lang="en-US" dirty="0">
              <a:latin typeface="Arial"/>
            </a:endParaRPr>
          </a:p>
        </p:txBody>
      </p:sp>
      <p:sp>
        <p:nvSpPr>
          <p:cNvPr id="684035" name="Rectangle 3"/>
          <p:cNvSpPr>
            <a:spLocks noGrp="1" noChangeArrowheads="1"/>
          </p:cNvSpPr>
          <p:nvPr>
            <p:ph type="dt" sz="quarter" idx="1"/>
          </p:nvPr>
        </p:nvSpPr>
        <p:spPr bwMode="auto">
          <a:xfrm>
            <a:off x="4144963" y="0"/>
            <a:ext cx="3170237" cy="479425"/>
          </a:xfrm>
          <a:prstGeom prst="rect">
            <a:avLst/>
          </a:prstGeom>
          <a:noFill/>
          <a:ln w="9525">
            <a:noFill/>
            <a:miter lim="800000"/>
            <a:headEnd/>
            <a:tailEnd/>
          </a:ln>
          <a:effectLst/>
        </p:spPr>
        <p:txBody>
          <a:bodyPr vert="horz" wrap="square" lIns="96656" tIns="48328" rIns="96656" bIns="48328" numCol="1" anchor="t" anchorCtr="0" compatLnSpc="1">
            <a:prstTxWarp prst="textNoShape">
              <a:avLst/>
            </a:prstTxWarp>
          </a:bodyPr>
          <a:lstStyle>
            <a:lvl1pPr algn="r" defTabSz="966788">
              <a:defRPr sz="1200">
                <a:solidFill>
                  <a:srgbClr val="006600"/>
                </a:solidFill>
                <a:latin typeface="Times New Roman" charset="0"/>
              </a:defRPr>
            </a:lvl1pPr>
          </a:lstStyle>
          <a:p>
            <a:pPr>
              <a:defRPr/>
            </a:pPr>
            <a:endParaRPr lang="en-US" dirty="0">
              <a:latin typeface="Arial"/>
            </a:endParaRPr>
          </a:p>
        </p:txBody>
      </p:sp>
      <p:sp>
        <p:nvSpPr>
          <p:cNvPr id="684036" name="Rectangle 4"/>
          <p:cNvSpPr>
            <a:spLocks noGrp="1" noChangeArrowheads="1"/>
          </p:cNvSpPr>
          <p:nvPr>
            <p:ph type="ftr" sz="quarter" idx="2"/>
          </p:nvPr>
        </p:nvSpPr>
        <p:spPr bwMode="auto">
          <a:xfrm>
            <a:off x="0" y="9121775"/>
            <a:ext cx="3170238" cy="479425"/>
          </a:xfrm>
          <a:prstGeom prst="rect">
            <a:avLst/>
          </a:prstGeom>
          <a:noFill/>
          <a:ln w="9525">
            <a:noFill/>
            <a:miter lim="800000"/>
            <a:headEnd/>
            <a:tailEnd/>
          </a:ln>
          <a:effectLst/>
        </p:spPr>
        <p:txBody>
          <a:bodyPr vert="horz" wrap="square" lIns="96656" tIns="48328" rIns="96656" bIns="48328" numCol="1" anchor="b" anchorCtr="0" compatLnSpc="1">
            <a:prstTxWarp prst="textNoShape">
              <a:avLst/>
            </a:prstTxWarp>
          </a:bodyPr>
          <a:lstStyle>
            <a:lvl1pPr defTabSz="966788">
              <a:defRPr sz="1200">
                <a:solidFill>
                  <a:srgbClr val="006600"/>
                </a:solidFill>
                <a:latin typeface="Times New Roman" charset="0"/>
              </a:defRPr>
            </a:lvl1pPr>
          </a:lstStyle>
          <a:p>
            <a:pPr>
              <a:defRPr/>
            </a:pPr>
            <a:endParaRPr lang="en-US" dirty="0">
              <a:latin typeface="Arial"/>
            </a:endParaRPr>
          </a:p>
        </p:txBody>
      </p:sp>
      <p:sp>
        <p:nvSpPr>
          <p:cNvPr id="684037" name="Rectangle 5"/>
          <p:cNvSpPr>
            <a:spLocks noGrp="1" noChangeArrowheads="1"/>
          </p:cNvSpPr>
          <p:nvPr>
            <p:ph type="sldNum" sz="quarter" idx="3"/>
          </p:nvPr>
        </p:nvSpPr>
        <p:spPr bwMode="auto">
          <a:xfrm>
            <a:off x="4144963" y="9121775"/>
            <a:ext cx="3170237" cy="479425"/>
          </a:xfrm>
          <a:prstGeom prst="rect">
            <a:avLst/>
          </a:prstGeom>
          <a:noFill/>
          <a:ln w="9525">
            <a:noFill/>
            <a:miter lim="800000"/>
            <a:headEnd/>
            <a:tailEnd/>
          </a:ln>
          <a:effectLst/>
        </p:spPr>
        <p:txBody>
          <a:bodyPr vert="horz" wrap="square" lIns="96656" tIns="48328" rIns="96656" bIns="48328" numCol="1" anchor="b" anchorCtr="0" compatLnSpc="1">
            <a:prstTxWarp prst="textNoShape">
              <a:avLst/>
            </a:prstTxWarp>
          </a:bodyPr>
          <a:lstStyle>
            <a:lvl1pPr algn="r" defTabSz="966788">
              <a:defRPr sz="1200">
                <a:solidFill>
                  <a:srgbClr val="006600"/>
                </a:solidFill>
                <a:latin typeface="Times New Roman" charset="0"/>
              </a:defRPr>
            </a:lvl1pPr>
          </a:lstStyle>
          <a:p>
            <a:pPr>
              <a:defRPr/>
            </a:pPr>
            <a:fld id="{28857D9C-9BDF-9648-83EC-368A8E6EE156}" type="slidenum">
              <a:rPr lang="en-US">
                <a:latin typeface="Arial"/>
              </a:rPr>
              <a:pPr>
                <a:defRPr/>
              </a:pPr>
              <a:t>‹#›</a:t>
            </a:fld>
            <a:endParaRPr lang="en-US" dirty="0">
              <a:latin typeface="Arial"/>
            </a:endParaRPr>
          </a:p>
        </p:txBody>
      </p:sp>
    </p:spTree>
    <p:extLst>
      <p:ext uri="{BB962C8B-B14F-4D97-AF65-F5344CB8AC3E}">
        <p14:creationId xmlns:p14="http://schemas.microsoft.com/office/powerpoint/2010/main" val="16064854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1378" name="Rectangle 2"/>
          <p:cNvSpPr>
            <a:spLocks noGrp="1" noChangeArrowheads="1"/>
          </p:cNvSpPr>
          <p:nvPr>
            <p:ph type="hdr" sz="quarter"/>
          </p:nvPr>
        </p:nvSpPr>
        <p:spPr bwMode="auto">
          <a:xfrm>
            <a:off x="0" y="0"/>
            <a:ext cx="3170238" cy="479425"/>
          </a:xfrm>
          <a:prstGeom prst="rect">
            <a:avLst/>
          </a:prstGeom>
          <a:noFill/>
          <a:ln w="28575">
            <a:noFill/>
            <a:miter lim="800000"/>
            <a:headEnd/>
            <a:tailEnd type="none" w="lg" len="med"/>
          </a:ln>
          <a:effectLst/>
        </p:spPr>
        <p:txBody>
          <a:bodyPr vert="horz" wrap="square" lIns="96656" tIns="48328" rIns="96656" bIns="48328" numCol="1" anchor="t" anchorCtr="0" compatLnSpc="1">
            <a:prstTxWarp prst="textNoShape">
              <a:avLst/>
            </a:prstTxWarp>
          </a:bodyPr>
          <a:lstStyle>
            <a:lvl1pPr defTabSz="966788">
              <a:defRPr sz="1200">
                <a:solidFill>
                  <a:srgbClr val="006600"/>
                </a:solidFill>
                <a:latin typeface="Arial"/>
              </a:defRPr>
            </a:lvl1pPr>
          </a:lstStyle>
          <a:p>
            <a:pPr>
              <a:defRPr/>
            </a:pPr>
            <a:endParaRPr lang="en-US" dirty="0"/>
          </a:p>
        </p:txBody>
      </p:sp>
      <p:sp>
        <p:nvSpPr>
          <p:cNvPr id="101379" name="Rectangle 3"/>
          <p:cNvSpPr>
            <a:spLocks noGrp="1" noChangeArrowheads="1"/>
          </p:cNvSpPr>
          <p:nvPr>
            <p:ph type="dt" idx="1"/>
          </p:nvPr>
        </p:nvSpPr>
        <p:spPr bwMode="auto">
          <a:xfrm>
            <a:off x="4144963" y="0"/>
            <a:ext cx="3170237" cy="479425"/>
          </a:xfrm>
          <a:prstGeom prst="rect">
            <a:avLst/>
          </a:prstGeom>
          <a:noFill/>
          <a:ln w="28575">
            <a:noFill/>
            <a:miter lim="800000"/>
            <a:headEnd/>
            <a:tailEnd type="none" w="lg" len="med"/>
          </a:ln>
          <a:effectLst/>
        </p:spPr>
        <p:txBody>
          <a:bodyPr vert="horz" wrap="square" lIns="96656" tIns="48328" rIns="96656" bIns="48328" numCol="1" anchor="t" anchorCtr="0" compatLnSpc="1">
            <a:prstTxWarp prst="textNoShape">
              <a:avLst/>
            </a:prstTxWarp>
          </a:bodyPr>
          <a:lstStyle>
            <a:lvl1pPr algn="r" defTabSz="966788">
              <a:defRPr sz="1200">
                <a:solidFill>
                  <a:srgbClr val="006600"/>
                </a:solidFill>
                <a:latin typeface="Arial"/>
              </a:defRPr>
            </a:lvl1pPr>
          </a:lstStyle>
          <a:p>
            <a:pPr>
              <a:defRPr/>
            </a:pPr>
            <a:endParaRPr lang="en-US" dirty="0"/>
          </a:p>
        </p:txBody>
      </p:sp>
      <p:sp>
        <p:nvSpPr>
          <p:cNvPr id="15364" name="Rectangle 4"/>
          <p:cNvSpPr>
            <a:spLocks noGrp="1" noRot="1" noChangeAspect="1" noChangeArrowheads="1" noTextEdit="1"/>
          </p:cNvSpPr>
          <p:nvPr>
            <p:ph type="sldImg" idx="2"/>
          </p:nvPr>
        </p:nvSpPr>
        <p:spPr bwMode="auto">
          <a:xfrm>
            <a:off x="1257300" y="720725"/>
            <a:ext cx="4800600" cy="3600450"/>
          </a:xfrm>
          <a:prstGeom prst="rect">
            <a:avLst/>
          </a:prstGeom>
          <a:noFill/>
          <a:ln w="9525">
            <a:solidFill>
              <a:srgbClr val="000000"/>
            </a:solidFill>
            <a:miter lim="800000"/>
            <a:headEnd/>
            <a:tailEnd/>
          </a:ln>
        </p:spPr>
      </p:sp>
      <p:sp>
        <p:nvSpPr>
          <p:cNvPr id="101381" name="Rectangle 5"/>
          <p:cNvSpPr>
            <a:spLocks noGrp="1" noChangeArrowheads="1"/>
          </p:cNvSpPr>
          <p:nvPr>
            <p:ph type="body" sz="quarter" idx="3"/>
          </p:nvPr>
        </p:nvSpPr>
        <p:spPr bwMode="auto">
          <a:xfrm>
            <a:off x="976313" y="4560888"/>
            <a:ext cx="5362575" cy="4319587"/>
          </a:xfrm>
          <a:prstGeom prst="rect">
            <a:avLst/>
          </a:prstGeom>
          <a:noFill/>
          <a:ln w="28575">
            <a:noFill/>
            <a:miter lim="800000"/>
            <a:headEnd/>
            <a:tailEnd type="none" w="lg" len="med"/>
          </a:ln>
          <a:effectLst/>
        </p:spPr>
        <p:txBody>
          <a:bodyPr vert="horz" wrap="square" lIns="96656" tIns="48328" rIns="96656" bIns="48328" numCol="1" anchor="t" anchorCtr="0" compatLnSpc="1">
            <a:prstTxWarp prst="textNoShape">
              <a:avLst/>
            </a:prstTxWarp>
          </a:bodyPr>
          <a:lstStyle/>
          <a:p>
            <a:pPr lvl="0"/>
            <a:r>
              <a:rPr lang="en-US" noProof="0" dirty="0"/>
              <a:t>Click to 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101382" name="Rectangle 6"/>
          <p:cNvSpPr>
            <a:spLocks noGrp="1" noChangeArrowheads="1"/>
          </p:cNvSpPr>
          <p:nvPr>
            <p:ph type="ftr" sz="quarter" idx="4"/>
          </p:nvPr>
        </p:nvSpPr>
        <p:spPr bwMode="auto">
          <a:xfrm>
            <a:off x="0" y="9121775"/>
            <a:ext cx="3170238" cy="479425"/>
          </a:xfrm>
          <a:prstGeom prst="rect">
            <a:avLst/>
          </a:prstGeom>
          <a:noFill/>
          <a:ln w="28575">
            <a:noFill/>
            <a:miter lim="800000"/>
            <a:headEnd/>
            <a:tailEnd type="none" w="lg" len="med"/>
          </a:ln>
          <a:effectLst/>
        </p:spPr>
        <p:txBody>
          <a:bodyPr vert="horz" wrap="square" lIns="96656" tIns="48328" rIns="96656" bIns="48328" numCol="1" anchor="b" anchorCtr="0" compatLnSpc="1">
            <a:prstTxWarp prst="textNoShape">
              <a:avLst/>
            </a:prstTxWarp>
          </a:bodyPr>
          <a:lstStyle>
            <a:lvl1pPr defTabSz="966788">
              <a:defRPr sz="1200">
                <a:solidFill>
                  <a:srgbClr val="006600"/>
                </a:solidFill>
                <a:latin typeface="Arial"/>
              </a:defRPr>
            </a:lvl1pPr>
          </a:lstStyle>
          <a:p>
            <a:pPr>
              <a:defRPr/>
            </a:pPr>
            <a:endParaRPr lang="en-US" dirty="0"/>
          </a:p>
        </p:txBody>
      </p:sp>
      <p:sp>
        <p:nvSpPr>
          <p:cNvPr id="101383" name="Rectangle 7"/>
          <p:cNvSpPr>
            <a:spLocks noGrp="1" noChangeArrowheads="1"/>
          </p:cNvSpPr>
          <p:nvPr>
            <p:ph type="sldNum" sz="quarter" idx="5"/>
          </p:nvPr>
        </p:nvSpPr>
        <p:spPr bwMode="auto">
          <a:xfrm>
            <a:off x="4144963" y="9121775"/>
            <a:ext cx="3170237" cy="479425"/>
          </a:xfrm>
          <a:prstGeom prst="rect">
            <a:avLst/>
          </a:prstGeom>
          <a:noFill/>
          <a:ln w="28575">
            <a:noFill/>
            <a:miter lim="800000"/>
            <a:headEnd/>
            <a:tailEnd type="none" w="lg" len="med"/>
          </a:ln>
          <a:effectLst/>
        </p:spPr>
        <p:txBody>
          <a:bodyPr vert="horz" wrap="square" lIns="96656" tIns="48328" rIns="96656" bIns="48328" numCol="1" anchor="b" anchorCtr="0" compatLnSpc="1">
            <a:prstTxWarp prst="textNoShape">
              <a:avLst/>
            </a:prstTxWarp>
          </a:bodyPr>
          <a:lstStyle>
            <a:lvl1pPr algn="r" defTabSz="966788">
              <a:defRPr sz="1200">
                <a:solidFill>
                  <a:srgbClr val="006600"/>
                </a:solidFill>
                <a:latin typeface="Arial"/>
              </a:defRPr>
            </a:lvl1pPr>
          </a:lstStyle>
          <a:p>
            <a:pPr>
              <a:defRPr/>
            </a:pPr>
            <a:fld id="{F78AEE79-772A-3D44-93EC-5BA05ED51BCA}" type="slidenum">
              <a:rPr lang="en-US" smtClean="0"/>
              <a:pPr>
                <a:defRPr/>
              </a:pPr>
              <a:t>‹#›</a:t>
            </a:fld>
            <a:endParaRPr lang="en-US" dirty="0"/>
          </a:p>
        </p:txBody>
      </p:sp>
    </p:spTree>
    <p:extLst>
      <p:ext uri="{BB962C8B-B14F-4D97-AF65-F5344CB8AC3E}">
        <p14:creationId xmlns:p14="http://schemas.microsoft.com/office/powerpoint/2010/main" val="268953904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a:ea typeface="ＭＳ Ｐゴシック" pitchFamily="-97" charset="-128"/>
        <a:cs typeface="ＭＳ Ｐゴシック" pitchFamily="-97" charset="-128"/>
      </a:defRPr>
    </a:lvl1pPr>
    <a:lvl2pPr marL="457200" algn="l" rtl="0" eaLnBrk="0" fontAlgn="base" hangingPunct="0">
      <a:spcBef>
        <a:spcPct val="30000"/>
      </a:spcBef>
      <a:spcAft>
        <a:spcPct val="0"/>
      </a:spcAft>
      <a:defRPr sz="1200" kern="1200">
        <a:solidFill>
          <a:schemeClr val="tx1"/>
        </a:solidFill>
        <a:latin typeface="Arial"/>
        <a:ea typeface="ＭＳ Ｐゴシック" pitchFamily="-97" charset="-128"/>
        <a:cs typeface="+mn-cs"/>
      </a:defRPr>
    </a:lvl2pPr>
    <a:lvl3pPr marL="914400" algn="l" rtl="0" eaLnBrk="0" fontAlgn="base" hangingPunct="0">
      <a:spcBef>
        <a:spcPct val="30000"/>
      </a:spcBef>
      <a:spcAft>
        <a:spcPct val="0"/>
      </a:spcAft>
      <a:defRPr sz="1200" kern="1200">
        <a:solidFill>
          <a:schemeClr val="tx1"/>
        </a:solidFill>
        <a:latin typeface="Arial"/>
        <a:ea typeface="ＭＳ Ｐゴシック" pitchFamily="-97" charset="-128"/>
        <a:cs typeface="+mn-cs"/>
      </a:defRPr>
    </a:lvl3pPr>
    <a:lvl4pPr marL="1371600" algn="l" rtl="0" eaLnBrk="0" fontAlgn="base" hangingPunct="0">
      <a:spcBef>
        <a:spcPct val="30000"/>
      </a:spcBef>
      <a:spcAft>
        <a:spcPct val="0"/>
      </a:spcAft>
      <a:defRPr sz="1200" kern="1200">
        <a:solidFill>
          <a:schemeClr val="tx1"/>
        </a:solidFill>
        <a:latin typeface="Arial"/>
        <a:ea typeface="ＭＳ Ｐゴシック" pitchFamily="-97" charset="-128"/>
        <a:cs typeface="+mn-cs"/>
      </a:defRPr>
    </a:lvl4pPr>
    <a:lvl5pPr marL="1828800" algn="l" rtl="0" eaLnBrk="0" fontAlgn="base" hangingPunct="0">
      <a:spcBef>
        <a:spcPct val="30000"/>
      </a:spcBef>
      <a:spcAft>
        <a:spcPct val="0"/>
      </a:spcAft>
      <a:defRPr sz="1200" kern="1200">
        <a:solidFill>
          <a:schemeClr val="tx1"/>
        </a:solidFill>
        <a:latin typeface="Arial"/>
        <a:ea typeface="ＭＳ Ｐゴシック" pitchFamily="-97"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7"/>
          <p:cNvSpPr>
            <a:spLocks noGrp="1" noChangeArrowheads="1"/>
          </p:cNvSpPr>
          <p:nvPr>
            <p:ph type="sldNum" sz="quarter" idx="5"/>
          </p:nvPr>
        </p:nvSpPr>
        <p:spPr>
          <a:noFill/>
        </p:spPr>
        <p:txBody>
          <a:bodyPr/>
          <a:lstStyle/>
          <a:p>
            <a:endParaRPr/>
          </a:p>
        </p:txBody>
      </p:sp>
    </p:spTree>
    <p:extLst>
      <p:ext uri="{BB962C8B-B14F-4D97-AF65-F5344CB8AC3E}">
        <p14:creationId xmlns:p14="http://schemas.microsoft.com/office/powerpoint/2010/main" val="43405171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a:p>
        </p:txBody>
      </p:sp>
    </p:spTree>
    <p:extLst>
      <p:ext uri="{BB962C8B-B14F-4D97-AF65-F5344CB8AC3E}">
        <p14:creationId xmlns:p14="http://schemas.microsoft.com/office/powerpoint/2010/main" val="59234893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a:p>
        </p:txBody>
      </p:sp>
    </p:spTree>
    <p:extLst>
      <p:ext uri="{BB962C8B-B14F-4D97-AF65-F5344CB8AC3E}">
        <p14:creationId xmlns:p14="http://schemas.microsoft.com/office/powerpoint/2010/main" val="96672989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a:p>
        </p:txBody>
      </p:sp>
    </p:spTree>
    <p:extLst>
      <p:ext uri="{BB962C8B-B14F-4D97-AF65-F5344CB8AC3E}">
        <p14:creationId xmlns:p14="http://schemas.microsoft.com/office/powerpoint/2010/main" val="399446336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a:p>
        </p:txBody>
      </p:sp>
    </p:spTree>
    <p:extLst>
      <p:ext uri="{BB962C8B-B14F-4D97-AF65-F5344CB8AC3E}">
        <p14:creationId xmlns:p14="http://schemas.microsoft.com/office/powerpoint/2010/main" val="66661150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Use image as example. Motifs like features in image</a:t>
            </a:r>
            <a:endParaRPr dirty="0"/>
          </a:p>
        </p:txBody>
      </p:sp>
    </p:spTree>
    <p:extLst>
      <p:ext uri="{BB962C8B-B14F-4D97-AF65-F5344CB8AC3E}">
        <p14:creationId xmlns:p14="http://schemas.microsoft.com/office/powerpoint/2010/main" val="328609522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Mention PWM</a:t>
            </a:r>
            <a:endParaRPr dirty="0"/>
          </a:p>
        </p:txBody>
      </p:sp>
    </p:spTree>
    <p:extLst>
      <p:ext uri="{BB962C8B-B14F-4D97-AF65-F5344CB8AC3E}">
        <p14:creationId xmlns:p14="http://schemas.microsoft.com/office/powerpoint/2010/main" val="427589679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a:p>
        </p:txBody>
      </p:sp>
    </p:spTree>
    <p:extLst>
      <p:ext uri="{BB962C8B-B14F-4D97-AF65-F5344CB8AC3E}">
        <p14:creationId xmlns:p14="http://schemas.microsoft.com/office/powerpoint/2010/main" val="406025027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a:p>
        </p:txBody>
      </p:sp>
    </p:spTree>
    <p:extLst>
      <p:ext uri="{BB962C8B-B14F-4D97-AF65-F5344CB8AC3E}">
        <p14:creationId xmlns:p14="http://schemas.microsoft.com/office/powerpoint/2010/main" val="346281253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a:p>
        </p:txBody>
      </p:sp>
    </p:spTree>
    <p:extLst>
      <p:ext uri="{BB962C8B-B14F-4D97-AF65-F5344CB8AC3E}">
        <p14:creationId xmlns:p14="http://schemas.microsoft.com/office/powerpoint/2010/main" val="47203045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a:p>
        </p:txBody>
      </p:sp>
    </p:spTree>
    <p:extLst>
      <p:ext uri="{BB962C8B-B14F-4D97-AF65-F5344CB8AC3E}">
        <p14:creationId xmlns:p14="http://schemas.microsoft.com/office/powerpoint/2010/main" val="412472595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a:p>
        </p:txBody>
      </p:sp>
    </p:spTree>
    <p:extLst>
      <p:ext uri="{BB962C8B-B14F-4D97-AF65-F5344CB8AC3E}">
        <p14:creationId xmlns:p14="http://schemas.microsoft.com/office/powerpoint/2010/main" val="225667539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a:p>
        </p:txBody>
      </p:sp>
    </p:spTree>
    <p:extLst>
      <p:ext uri="{BB962C8B-B14F-4D97-AF65-F5344CB8AC3E}">
        <p14:creationId xmlns:p14="http://schemas.microsoft.com/office/powerpoint/2010/main" val="335492553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a:p>
        </p:txBody>
      </p:sp>
    </p:spTree>
    <p:extLst>
      <p:ext uri="{BB962C8B-B14F-4D97-AF65-F5344CB8AC3E}">
        <p14:creationId xmlns:p14="http://schemas.microsoft.com/office/powerpoint/2010/main" val="211705161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a:p>
        </p:txBody>
      </p:sp>
    </p:spTree>
    <p:extLst>
      <p:ext uri="{BB962C8B-B14F-4D97-AF65-F5344CB8AC3E}">
        <p14:creationId xmlns:p14="http://schemas.microsoft.com/office/powerpoint/2010/main" val="74009777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a:p>
        </p:txBody>
      </p:sp>
    </p:spTree>
    <p:extLst>
      <p:ext uri="{BB962C8B-B14F-4D97-AF65-F5344CB8AC3E}">
        <p14:creationId xmlns:p14="http://schemas.microsoft.com/office/powerpoint/2010/main" val="345224809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a:p>
        </p:txBody>
      </p:sp>
    </p:spTree>
    <p:extLst>
      <p:ext uri="{BB962C8B-B14F-4D97-AF65-F5344CB8AC3E}">
        <p14:creationId xmlns:p14="http://schemas.microsoft.com/office/powerpoint/2010/main" val="20489411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a:p>
        </p:txBody>
      </p:sp>
    </p:spTree>
    <p:extLst>
      <p:ext uri="{BB962C8B-B14F-4D97-AF65-F5344CB8AC3E}">
        <p14:creationId xmlns:p14="http://schemas.microsoft.com/office/powerpoint/2010/main" val="178363599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a:p>
        </p:txBody>
      </p:sp>
    </p:spTree>
    <p:extLst>
      <p:ext uri="{BB962C8B-B14F-4D97-AF65-F5344CB8AC3E}">
        <p14:creationId xmlns:p14="http://schemas.microsoft.com/office/powerpoint/2010/main" val="375906387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a:p>
        </p:txBody>
      </p:sp>
    </p:spTree>
    <p:extLst>
      <p:ext uri="{BB962C8B-B14F-4D97-AF65-F5344CB8AC3E}">
        <p14:creationId xmlns:p14="http://schemas.microsoft.com/office/powerpoint/2010/main" val="338569429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a:p>
        </p:txBody>
      </p:sp>
    </p:spTree>
    <p:extLst>
      <p:ext uri="{BB962C8B-B14F-4D97-AF65-F5344CB8AC3E}">
        <p14:creationId xmlns:p14="http://schemas.microsoft.com/office/powerpoint/2010/main" val="32163935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a:p>
        </p:txBody>
      </p:sp>
    </p:spTree>
    <p:extLst>
      <p:ext uri="{BB962C8B-B14F-4D97-AF65-F5344CB8AC3E}">
        <p14:creationId xmlns:p14="http://schemas.microsoft.com/office/powerpoint/2010/main" val="76010003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a:p>
        </p:txBody>
      </p:sp>
    </p:spTree>
    <p:extLst>
      <p:ext uri="{BB962C8B-B14F-4D97-AF65-F5344CB8AC3E}">
        <p14:creationId xmlns:p14="http://schemas.microsoft.com/office/powerpoint/2010/main" val="966480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a:p>
        </p:txBody>
      </p:sp>
    </p:spTree>
    <p:extLst>
      <p:ext uri="{BB962C8B-B14F-4D97-AF65-F5344CB8AC3E}">
        <p14:creationId xmlns:p14="http://schemas.microsoft.com/office/powerpoint/2010/main" val="295068658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a:p>
        </p:txBody>
      </p:sp>
    </p:spTree>
    <p:extLst>
      <p:ext uri="{BB962C8B-B14F-4D97-AF65-F5344CB8AC3E}">
        <p14:creationId xmlns:p14="http://schemas.microsoft.com/office/powerpoint/2010/main" val="1005879876"/>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097" name="Text Box 1">
            <a:extLst>
              <a:ext uri="{FF2B5EF4-FFF2-40B4-BE49-F238E27FC236}">
                <a16:creationId xmlns:a16="http://schemas.microsoft.com/office/drawing/2014/main" id="{2D889308-7958-DF47-9648-B492582C2D8F}"/>
              </a:ext>
            </a:extLst>
          </p:cNvPr>
          <p:cNvSpPr txBox="1">
            <a:spLocks noChangeArrowheads="1"/>
          </p:cNvSpPr>
          <p:nvPr/>
        </p:nvSpPr>
        <p:spPr bwMode="auto">
          <a:xfrm>
            <a:off x="1587500" y="1006475"/>
            <a:ext cx="4595813" cy="3448050"/>
          </a:xfrm>
          <a:prstGeom prst="rect">
            <a:avLst/>
          </a:prstGeom>
          <a:solidFill>
            <a:srgbClr val="FFFFFF"/>
          </a:solidFill>
          <a:ln w="9525">
            <a:solidFill>
              <a:srgbClr val="000000"/>
            </a:solidFill>
            <a:miter lim="800000"/>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latin typeface="Calibri" charset="0"/>
              <a:ea typeface="ＭＳ Ｐゴシック" charset="-128"/>
            </a:endParaRPr>
          </a:p>
        </p:txBody>
      </p:sp>
      <p:sp>
        <p:nvSpPr>
          <p:cNvPr id="4098" name="Text Box 2">
            <a:extLst>
              <a:ext uri="{FF2B5EF4-FFF2-40B4-BE49-F238E27FC236}">
                <a16:creationId xmlns:a16="http://schemas.microsoft.com/office/drawing/2014/main" id="{4AD26B67-BA90-8E42-A068-645C1DF669D1}"/>
              </a:ext>
            </a:extLst>
          </p:cNvPr>
          <p:cNvSpPr>
            <a:spLocks noGrp="1" noChangeArrowheads="1"/>
          </p:cNvSpPr>
          <p:nvPr>
            <p:ph type="body"/>
          </p:nvPr>
        </p:nvSpPr>
        <p:spPr bwMode="auto">
          <a:xfrm>
            <a:off x="1185863" y="4787900"/>
            <a:ext cx="5407025" cy="38258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square" lIns="0" tIns="0" rIns="0" bIns="0" numCol="1" anchor="t" anchorCtr="0" compatLnSpc="1">
            <a:prstTxWarp prst="textNoShape">
              <a:avLst/>
            </a:prstTxWarp>
          </a:bodyPr>
          <a:lstStyle/>
          <a:p>
            <a:pPr marL="85725" indent="-85725" eaLnBrk="1">
              <a:lnSpc>
                <a:spcPct val="93000"/>
              </a:lnSpc>
              <a:spcBef>
                <a:spcPct val="0"/>
              </a:spcBef>
              <a:buSzPct val="45000"/>
              <a:buFont typeface="Wingdings" charset="2"/>
              <a:buNone/>
              <a:tabLst>
                <a:tab pos="723900" algn="l"/>
                <a:tab pos="1447800" algn="l"/>
                <a:tab pos="2171700" algn="l"/>
                <a:tab pos="2895600" algn="l"/>
                <a:tab pos="3619500" algn="l"/>
                <a:tab pos="4343400" algn="l"/>
                <a:tab pos="5067300" algn="l"/>
              </a:tabLst>
              <a:defRPr/>
            </a:pPr>
            <a:r>
              <a:rPr lang="en-GB" altLang="en-US" dirty="0">
                <a:latin typeface="Arial" charset="0"/>
                <a:ea typeface="ＭＳ Ｐゴシック" charset="-128"/>
              </a:rPr>
              <a:t>Principles of using neural networks for predicting molecular traits from DNA sequence (A) DNA sequence and the molecular response variable along the genome for three individuals. Conventional approaches in regulatory genomics consider variations between individuals, whereas deep learning allows exploiting intra‐individual variations by tiling the genome into sequence DNA windows centred on individual traits, resulting in large training data sets from a single sample. (B) One‐dimensional convolutional neural network for predicting a molecular trait from the raw DNA sequence in a window. Filters of the first convolutional layer (example shown on the edge) scan for motifs in the input sequence. Subsequent pooling reduces the input dimension, and additional convolutional layers can model interactions between motifs in the previous layer. (C) Response variable predicted by the neural network shown in (B) for a wild‐type and mutant sequence is used as input to an additional neural network that predicts a variant score and allows to discriminate normal from deleterious variants. (D) Visualization of a convolutional filter by aligning genetic sequences that maximally activate the filter and creating a sequence motif. (E) Mutation map of a sequence window. Rows correspond to the four possible base pair substitutions, columns to sequence positions. The predicted impact of any sequence change is colour‐coded. Letters on top denote the wild‐type sequence with the height of each nucleotide denoting the maximum effect across mutations (figure panel adapted from </a:t>
            </a:r>
            <a:r>
              <a:rPr lang="en-GB" altLang="en-US" dirty="0" err="1">
                <a:latin typeface="Arial" charset="0"/>
                <a:ea typeface="ＭＳ Ｐゴシック" charset="-128"/>
              </a:rPr>
              <a:t>Alipanahi</a:t>
            </a:r>
            <a:r>
              <a:rPr lang="en-GB" altLang="en-US" dirty="0">
                <a:latin typeface="Arial" charset="0"/>
                <a:ea typeface="ＭＳ Ｐゴシック" charset="-128"/>
              </a:rPr>
              <a:t> </a:t>
            </a:r>
            <a:r>
              <a:rPr lang="en-GB" altLang="en-US" i="1" dirty="0">
                <a:latin typeface="Arial" charset="0"/>
                <a:ea typeface="ＭＳ Ｐゴシック" charset="-128"/>
              </a:rPr>
              <a:t>et al</a:t>
            </a:r>
            <a:r>
              <a:rPr lang="en-GB" altLang="en-US" dirty="0">
                <a:latin typeface="Arial" charset="0"/>
                <a:ea typeface="ＭＳ Ｐゴシック" charset="-128"/>
              </a:rPr>
              <a:t>, 2015).</a:t>
            </a:r>
          </a:p>
        </p:txBody>
      </p:sp>
    </p:spTree>
    <p:extLst>
      <p:ext uri="{BB962C8B-B14F-4D97-AF65-F5344CB8AC3E}">
        <p14:creationId xmlns:p14="http://schemas.microsoft.com/office/powerpoint/2010/main" val="3663110640"/>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a:p>
        </p:txBody>
      </p:sp>
    </p:spTree>
    <p:extLst>
      <p:ext uri="{BB962C8B-B14F-4D97-AF65-F5344CB8AC3E}">
        <p14:creationId xmlns:p14="http://schemas.microsoft.com/office/powerpoint/2010/main" val="2263453240"/>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a:p>
        </p:txBody>
      </p:sp>
    </p:spTree>
    <p:extLst>
      <p:ext uri="{BB962C8B-B14F-4D97-AF65-F5344CB8AC3E}">
        <p14:creationId xmlns:p14="http://schemas.microsoft.com/office/powerpoint/2010/main" val="2006081744"/>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a:p>
        </p:txBody>
      </p:sp>
    </p:spTree>
    <p:extLst>
      <p:ext uri="{BB962C8B-B14F-4D97-AF65-F5344CB8AC3E}">
        <p14:creationId xmlns:p14="http://schemas.microsoft.com/office/powerpoint/2010/main" val="224215901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a:p>
        </p:txBody>
      </p:sp>
    </p:spTree>
    <p:extLst>
      <p:ext uri="{BB962C8B-B14F-4D97-AF65-F5344CB8AC3E}">
        <p14:creationId xmlns:p14="http://schemas.microsoft.com/office/powerpoint/2010/main" val="365328944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a:p>
        </p:txBody>
      </p:sp>
    </p:spTree>
    <p:extLst>
      <p:ext uri="{BB962C8B-B14F-4D97-AF65-F5344CB8AC3E}">
        <p14:creationId xmlns:p14="http://schemas.microsoft.com/office/powerpoint/2010/main" val="373336414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a:p>
        </p:txBody>
      </p:sp>
    </p:spTree>
    <p:extLst>
      <p:ext uri="{BB962C8B-B14F-4D97-AF65-F5344CB8AC3E}">
        <p14:creationId xmlns:p14="http://schemas.microsoft.com/office/powerpoint/2010/main" val="197180755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a:p>
        </p:txBody>
      </p:sp>
    </p:spTree>
    <p:extLst>
      <p:ext uri="{BB962C8B-B14F-4D97-AF65-F5344CB8AC3E}">
        <p14:creationId xmlns:p14="http://schemas.microsoft.com/office/powerpoint/2010/main" val="47406357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a:p>
        </p:txBody>
      </p:sp>
    </p:spTree>
    <p:extLst>
      <p:ext uri="{BB962C8B-B14F-4D97-AF65-F5344CB8AC3E}">
        <p14:creationId xmlns:p14="http://schemas.microsoft.com/office/powerpoint/2010/main" val="297534084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a:p>
        </p:txBody>
      </p:sp>
    </p:spTree>
    <p:extLst>
      <p:ext uri="{BB962C8B-B14F-4D97-AF65-F5344CB8AC3E}">
        <p14:creationId xmlns:p14="http://schemas.microsoft.com/office/powerpoint/2010/main" val="310640299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F9CD4F87-C97F-1D4A-A9D3-119773BE0DC3}"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9B183898-3781-BA46-87B7-F9634383D81F}"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DF389060-9A8C-3246-AA0B-7512A5D224A7}" type="slidenum">
              <a:rPr lang="en-US"/>
              <a:pPr>
                <a:defRPr/>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chart" preserve="1">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a:t>Click to edit Master title style</a:t>
            </a:r>
          </a:p>
        </p:txBody>
      </p:sp>
      <p:sp>
        <p:nvSpPr>
          <p:cNvPr id="3" name="Chart Placeholder 2"/>
          <p:cNvSpPr>
            <a:spLocks noGrp="1"/>
          </p:cNvSpPr>
          <p:nvPr>
            <p:ph type="chart" idx="1"/>
          </p:nvPr>
        </p:nvSpPr>
        <p:spPr>
          <a:xfrm>
            <a:off x="685800" y="1981200"/>
            <a:ext cx="7772400" cy="4114800"/>
          </a:xfrm>
        </p:spPr>
        <p:txBody>
          <a:bodyPr/>
          <a:lstStyle/>
          <a:p>
            <a:pPr lvl="0"/>
            <a:endParaRPr lang="en-US" noProof="0"/>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D4FFC3DD-F780-924B-90EE-0A0105F87551}"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xfrm>
            <a:off x="7281332" y="6595532"/>
            <a:ext cx="1905000" cy="457200"/>
          </a:xfrm>
          <a:ln/>
        </p:spPr>
        <p:txBody>
          <a:bodyPr/>
          <a:lstStyle>
            <a:lvl1pPr>
              <a:defRPr/>
            </a:lvl1pPr>
          </a:lstStyle>
          <a:p>
            <a:pPr>
              <a:defRPr/>
            </a:pPr>
            <a:fld id="{4D71D4ED-2DA9-9F40-A068-D189D5533483}"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F908504A-6BB3-8E43-B07B-613134F73D44}"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86DAD990-AC9E-404A-A80F-9B4AAFEBFDA9}"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3212F2A4-9D41-564E-8AF9-CDF8F3F29B4E}"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53FBDFA4-33B9-604A-9798-748F7B2BCC83}"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CE3806D3-6812-5B49-A4C5-E0349D2E0B3D}"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E4870F82-7B98-1342-B562-A050EBEE8F50}"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42885194-6643-D740-B706-47402A40744E}"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dirty="0"/>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Arial"/>
              </a:defRPr>
            </a:lvl1pPr>
          </a:lstStyle>
          <a:p>
            <a:pPr>
              <a:defRPr/>
            </a:pPr>
            <a:endParaRPr lang="en-US" dirty="0"/>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Arial"/>
              </a:defRPr>
            </a:lvl1pPr>
          </a:lstStyle>
          <a:p>
            <a:pPr>
              <a:defRPr/>
            </a:pPr>
            <a:endParaRPr lang="en-US" dirty="0"/>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atin typeface="Arial"/>
              </a:defRPr>
            </a:lvl1pPr>
          </a:lstStyle>
          <a:p>
            <a:pPr>
              <a:defRPr/>
            </a:pPr>
            <a:fld id="{5FBA782B-7F8E-FE49-9CD2-89C2F8A212CF}" type="slidenum">
              <a:rPr lang="en-US" smtClean="0"/>
              <a:pPr>
                <a:defRPr/>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hdr="0" ftr="0" dt="0"/>
  <p:txStyles>
    <p:titleStyle>
      <a:lvl1pPr algn="ctr" rtl="0" eaLnBrk="0" fontAlgn="base" hangingPunct="0">
        <a:spcBef>
          <a:spcPct val="0"/>
        </a:spcBef>
        <a:spcAft>
          <a:spcPct val="0"/>
        </a:spcAft>
        <a:defRPr sz="4400">
          <a:solidFill>
            <a:schemeClr val="tx2"/>
          </a:solidFill>
          <a:latin typeface="Arial"/>
          <a:ea typeface="ＭＳ Ｐゴシック" pitchFamily="-97" charset="-128"/>
          <a:cs typeface="ＭＳ Ｐゴシック" pitchFamily="-97" charset="-128"/>
        </a:defRPr>
      </a:lvl1pPr>
      <a:lvl2pPr algn="ctr" rtl="0" eaLnBrk="0" fontAlgn="base" hangingPunct="0">
        <a:spcBef>
          <a:spcPct val="0"/>
        </a:spcBef>
        <a:spcAft>
          <a:spcPct val="0"/>
        </a:spcAft>
        <a:defRPr sz="4400">
          <a:solidFill>
            <a:schemeClr val="tx2"/>
          </a:solidFill>
          <a:latin typeface="Times New Roman" pitchFamily="-97" charset="0"/>
          <a:ea typeface="ＭＳ Ｐゴシック" pitchFamily="-97" charset="-128"/>
          <a:cs typeface="ＭＳ Ｐゴシック" pitchFamily="-97" charset="-128"/>
        </a:defRPr>
      </a:lvl2pPr>
      <a:lvl3pPr algn="ctr" rtl="0" eaLnBrk="0" fontAlgn="base" hangingPunct="0">
        <a:spcBef>
          <a:spcPct val="0"/>
        </a:spcBef>
        <a:spcAft>
          <a:spcPct val="0"/>
        </a:spcAft>
        <a:defRPr sz="4400">
          <a:solidFill>
            <a:schemeClr val="tx2"/>
          </a:solidFill>
          <a:latin typeface="Times New Roman" pitchFamily="-97" charset="0"/>
          <a:ea typeface="ＭＳ Ｐゴシック" pitchFamily="-97" charset="-128"/>
          <a:cs typeface="ＭＳ Ｐゴシック" pitchFamily="-97" charset="-128"/>
        </a:defRPr>
      </a:lvl3pPr>
      <a:lvl4pPr algn="ctr" rtl="0" eaLnBrk="0" fontAlgn="base" hangingPunct="0">
        <a:spcBef>
          <a:spcPct val="0"/>
        </a:spcBef>
        <a:spcAft>
          <a:spcPct val="0"/>
        </a:spcAft>
        <a:defRPr sz="4400">
          <a:solidFill>
            <a:schemeClr val="tx2"/>
          </a:solidFill>
          <a:latin typeface="Times New Roman" pitchFamily="-97" charset="0"/>
          <a:ea typeface="ＭＳ Ｐゴシック" pitchFamily="-97" charset="-128"/>
          <a:cs typeface="ＭＳ Ｐゴシック" pitchFamily="-97" charset="-128"/>
        </a:defRPr>
      </a:lvl4pPr>
      <a:lvl5pPr algn="ctr" rtl="0" eaLnBrk="0" fontAlgn="base" hangingPunct="0">
        <a:spcBef>
          <a:spcPct val="0"/>
        </a:spcBef>
        <a:spcAft>
          <a:spcPct val="0"/>
        </a:spcAft>
        <a:defRPr sz="4400">
          <a:solidFill>
            <a:schemeClr val="tx2"/>
          </a:solidFill>
          <a:latin typeface="Times New Roman" pitchFamily="-97" charset="0"/>
          <a:ea typeface="ＭＳ Ｐゴシック" pitchFamily="-97" charset="-128"/>
          <a:cs typeface="ＭＳ Ｐゴシック" pitchFamily="-97" charset="-128"/>
        </a:defRPr>
      </a:lvl5pPr>
      <a:lvl6pPr marL="457200" algn="ctr" rtl="0" eaLnBrk="0" fontAlgn="base" hangingPunct="0">
        <a:spcBef>
          <a:spcPct val="0"/>
        </a:spcBef>
        <a:spcAft>
          <a:spcPct val="0"/>
        </a:spcAft>
        <a:defRPr sz="4400">
          <a:solidFill>
            <a:schemeClr val="tx2"/>
          </a:solidFill>
          <a:latin typeface="Times New Roman" pitchFamily="-97" charset="0"/>
        </a:defRPr>
      </a:lvl6pPr>
      <a:lvl7pPr marL="914400" algn="ctr" rtl="0" eaLnBrk="0" fontAlgn="base" hangingPunct="0">
        <a:spcBef>
          <a:spcPct val="0"/>
        </a:spcBef>
        <a:spcAft>
          <a:spcPct val="0"/>
        </a:spcAft>
        <a:defRPr sz="4400">
          <a:solidFill>
            <a:schemeClr val="tx2"/>
          </a:solidFill>
          <a:latin typeface="Times New Roman" pitchFamily="-97" charset="0"/>
        </a:defRPr>
      </a:lvl7pPr>
      <a:lvl8pPr marL="1371600" algn="ctr" rtl="0" eaLnBrk="0" fontAlgn="base" hangingPunct="0">
        <a:spcBef>
          <a:spcPct val="0"/>
        </a:spcBef>
        <a:spcAft>
          <a:spcPct val="0"/>
        </a:spcAft>
        <a:defRPr sz="4400">
          <a:solidFill>
            <a:schemeClr val="tx2"/>
          </a:solidFill>
          <a:latin typeface="Times New Roman" pitchFamily="-97" charset="0"/>
        </a:defRPr>
      </a:lvl8pPr>
      <a:lvl9pPr marL="1828800" algn="ctr" rtl="0" eaLnBrk="0" fontAlgn="base" hangingPunct="0">
        <a:spcBef>
          <a:spcPct val="0"/>
        </a:spcBef>
        <a:spcAft>
          <a:spcPct val="0"/>
        </a:spcAft>
        <a:defRPr sz="4400">
          <a:solidFill>
            <a:schemeClr val="tx2"/>
          </a:solidFill>
          <a:latin typeface="Times New Roman" pitchFamily="-97" charset="0"/>
        </a:defRPr>
      </a:lvl9pPr>
    </p:titleStyle>
    <p:bodyStyle>
      <a:lvl1pPr marL="342900" indent="-342900" algn="l" rtl="0" eaLnBrk="0" fontAlgn="base" hangingPunct="0">
        <a:spcBef>
          <a:spcPct val="20000"/>
        </a:spcBef>
        <a:spcAft>
          <a:spcPct val="0"/>
        </a:spcAft>
        <a:buChar char="•"/>
        <a:defRPr sz="3200">
          <a:solidFill>
            <a:schemeClr val="tx1"/>
          </a:solidFill>
          <a:latin typeface="Arial"/>
          <a:ea typeface="ＭＳ Ｐゴシック" pitchFamily="-97" charset="-128"/>
          <a:cs typeface="ＭＳ Ｐゴシック" pitchFamily="-97" charset="-128"/>
        </a:defRPr>
      </a:lvl1pPr>
      <a:lvl2pPr marL="742950" indent="-285750" algn="l" rtl="0" eaLnBrk="0" fontAlgn="base" hangingPunct="0">
        <a:spcBef>
          <a:spcPct val="20000"/>
        </a:spcBef>
        <a:spcAft>
          <a:spcPct val="0"/>
        </a:spcAft>
        <a:buChar char="–"/>
        <a:defRPr sz="2800">
          <a:solidFill>
            <a:schemeClr val="tx1"/>
          </a:solidFill>
          <a:latin typeface="Arial"/>
          <a:ea typeface="ＭＳ Ｐゴシック" pitchFamily="-97" charset="-128"/>
        </a:defRPr>
      </a:lvl2pPr>
      <a:lvl3pPr marL="1143000" indent="-228600" algn="l" rtl="0" eaLnBrk="0" fontAlgn="base" hangingPunct="0">
        <a:spcBef>
          <a:spcPct val="20000"/>
        </a:spcBef>
        <a:spcAft>
          <a:spcPct val="0"/>
        </a:spcAft>
        <a:buChar char="•"/>
        <a:defRPr sz="2400">
          <a:solidFill>
            <a:schemeClr val="tx1"/>
          </a:solidFill>
          <a:latin typeface="Arial"/>
          <a:ea typeface="ＭＳ Ｐゴシック" pitchFamily="-97" charset="-128"/>
        </a:defRPr>
      </a:lvl3pPr>
      <a:lvl4pPr marL="1600200" indent="-228600" algn="l" rtl="0" eaLnBrk="0" fontAlgn="base" hangingPunct="0">
        <a:spcBef>
          <a:spcPct val="20000"/>
        </a:spcBef>
        <a:spcAft>
          <a:spcPct val="0"/>
        </a:spcAft>
        <a:buChar char="–"/>
        <a:defRPr sz="2000">
          <a:solidFill>
            <a:schemeClr val="tx1"/>
          </a:solidFill>
          <a:latin typeface="Arial"/>
          <a:ea typeface="ＭＳ Ｐゴシック" pitchFamily="-97" charset="-128"/>
        </a:defRPr>
      </a:lvl4pPr>
      <a:lvl5pPr marL="2057400" indent="-228600" algn="l" rtl="0" eaLnBrk="0" fontAlgn="base" hangingPunct="0">
        <a:spcBef>
          <a:spcPct val="20000"/>
        </a:spcBef>
        <a:spcAft>
          <a:spcPct val="0"/>
        </a:spcAft>
        <a:buChar char="»"/>
        <a:defRPr sz="2000">
          <a:solidFill>
            <a:schemeClr val="tx1"/>
          </a:solidFill>
          <a:latin typeface="Arial"/>
          <a:ea typeface="ＭＳ Ｐゴシック" pitchFamily="-97" charset="-128"/>
        </a:defRPr>
      </a:lvl5pPr>
      <a:lvl6pPr marL="2514600" indent="-228600" algn="l" rtl="0" eaLnBrk="0" fontAlgn="base" hangingPunct="0">
        <a:spcBef>
          <a:spcPct val="20000"/>
        </a:spcBef>
        <a:spcAft>
          <a:spcPct val="0"/>
        </a:spcAft>
        <a:buChar char="»"/>
        <a:defRPr sz="2000">
          <a:solidFill>
            <a:schemeClr val="tx1"/>
          </a:solidFill>
          <a:latin typeface="+mn-lt"/>
          <a:ea typeface="ＭＳ Ｐゴシック" pitchFamily="-97" charset="-128"/>
        </a:defRPr>
      </a:lvl6pPr>
      <a:lvl7pPr marL="2971800" indent="-228600" algn="l" rtl="0" eaLnBrk="0" fontAlgn="base" hangingPunct="0">
        <a:spcBef>
          <a:spcPct val="20000"/>
        </a:spcBef>
        <a:spcAft>
          <a:spcPct val="0"/>
        </a:spcAft>
        <a:buChar char="»"/>
        <a:defRPr sz="2000">
          <a:solidFill>
            <a:schemeClr val="tx1"/>
          </a:solidFill>
          <a:latin typeface="+mn-lt"/>
          <a:ea typeface="ＭＳ Ｐゴシック" pitchFamily="-97" charset="-128"/>
        </a:defRPr>
      </a:lvl7pPr>
      <a:lvl8pPr marL="3429000" indent="-228600" algn="l" rtl="0" eaLnBrk="0" fontAlgn="base" hangingPunct="0">
        <a:spcBef>
          <a:spcPct val="20000"/>
        </a:spcBef>
        <a:spcAft>
          <a:spcPct val="0"/>
        </a:spcAft>
        <a:buChar char="»"/>
        <a:defRPr sz="2000">
          <a:solidFill>
            <a:schemeClr val="tx1"/>
          </a:solidFill>
          <a:latin typeface="+mn-lt"/>
          <a:ea typeface="ＭＳ Ｐゴシック" pitchFamily="-97" charset="-128"/>
        </a:defRPr>
      </a:lvl8pPr>
      <a:lvl9pPr marL="3886200" indent="-228600" algn="l" rtl="0" eaLnBrk="0" fontAlgn="base" hangingPunct="0">
        <a:spcBef>
          <a:spcPct val="20000"/>
        </a:spcBef>
        <a:spcAft>
          <a:spcPct val="0"/>
        </a:spcAft>
        <a:buChar char="»"/>
        <a:defRPr sz="2000">
          <a:solidFill>
            <a:schemeClr val="tx1"/>
          </a:solidFill>
          <a:latin typeface="+mn-lt"/>
          <a:ea typeface="ＭＳ Ｐゴシック" pitchFamily="-97"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creativecommons.org/licenses/by-nc/4.0/"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6.gif"/></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image" Target="../media/image8.wmf"/><Relationship Id="rId5" Type="http://schemas.openxmlformats.org/officeDocument/2006/relationships/oleObject" Target="../embeddings/oleObject1.bin"/><Relationship Id="rId4" Type="http://schemas.openxmlformats.org/officeDocument/2006/relationships/image" Target="../media/image9.jpeg"/></Relationships>
</file>

<file path=ppt/slides/_rels/slide1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10.jpeg"/></Relationships>
</file>

<file path=ppt/slides/_rels/slide16.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8" Type="http://schemas.openxmlformats.org/officeDocument/2006/relationships/oleObject" Target="../embeddings/oleObject2.bin"/><Relationship Id="rId3" Type="http://schemas.openxmlformats.org/officeDocument/2006/relationships/notesSlide" Target="../notesSlides/notesSlide15.xml"/><Relationship Id="rId7" Type="http://schemas.openxmlformats.org/officeDocument/2006/relationships/hyperlink" Target="https://www.biostat.wisc.edu/~craven/cs760/lectures/ANNs-1.pdf" TargetMode="External"/><Relationship Id="rId2" Type="http://schemas.openxmlformats.org/officeDocument/2006/relationships/slideLayout" Target="../slideLayouts/slideLayout2.xml"/><Relationship Id="rId1" Type="http://schemas.openxmlformats.org/officeDocument/2006/relationships/vmlDrawing" Target="../drawings/vmlDrawing2.vml"/><Relationship Id="rId6" Type="http://schemas.openxmlformats.org/officeDocument/2006/relationships/hyperlink" Target="https://askabiologist.asu.edu/neuron-anatomy" TargetMode="External"/><Relationship Id="rId5" Type="http://schemas.openxmlformats.org/officeDocument/2006/relationships/image" Target="../media/image14.jpeg"/><Relationship Id="rId4" Type="http://schemas.openxmlformats.org/officeDocument/2006/relationships/image" Target="../media/image13.png"/><Relationship Id="rId9" Type="http://schemas.openxmlformats.org/officeDocument/2006/relationships/image" Target="../media/image12.wmf"/></Relationships>
</file>

<file path=ppt/slides/_rels/slide18.xml.rels><?xml version="1.0" encoding="UTF-8" standalone="yes"?>
<Relationships xmlns="http://schemas.openxmlformats.org/package/2006/relationships"><Relationship Id="rId8" Type="http://schemas.openxmlformats.org/officeDocument/2006/relationships/oleObject" Target="../embeddings/oleObject3.bin"/><Relationship Id="rId13" Type="http://schemas.openxmlformats.org/officeDocument/2006/relationships/oleObject" Target="../embeddings/oleObject6.bin"/><Relationship Id="rId18" Type="http://schemas.openxmlformats.org/officeDocument/2006/relationships/oleObject" Target="../embeddings/oleObject10.bin"/><Relationship Id="rId3" Type="http://schemas.openxmlformats.org/officeDocument/2006/relationships/notesSlide" Target="../notesSlides/notesSlide16.xml"/><Relationship Id="rId21" Type="http://schemas.openxmlformats.org/officeDocument/2006/relationships/image" Target="../media/image19.wmf"/><Relationship Id="rId7" Type="http://schemas.openxmlformats.org/officeDocument/2006/relationships/image" Target="../media/image22.png"/><Relationship Id="rId12" Type="http://schemas.openxmlformats.org/officeDocument/2006/relationships/oleObject" Target="../embeddings/oleObject5.bin"/><Relationship Id="rId17" Type="http://schemas.openxmlformats.org/officeDocument/2006/relationships/oleObject" Target="../embeddings/oleObject9.bin"/><Relationship Id="rId2" Type="http://schemas.openxmlformats.org/officeDocument/2006/relationships/slideLayout" Target="../slideLayouts/slideLayout2.xml"/><Relationship Id="rId16" Type="http://schemas.openxmlformats.org/officeDocument/2006/relationships/oleObject" Target="../embeddings/oleObject8.bin"/><Relationship Id="rId20" Type="http://schemas.openxmlformats.org/officeDocument/2006/relationships/oleObject" Target="../embeddings/oleObject11.bin"/><Relationship Id="rId1" Type="http://schemas.openxmlformats.org/officeDocument/2006/relationships/vmlDrawing" Target="../drawings/vmlDrawing3.vml"/><Relationship Id="rId6" Type="http://schemas.openxmlformats.org/officeDocument/2006/relationships/image" Target="../media/image21.png"/><Relationship Id="rId11" Type="http://schemas.openxmlformats.org/officeDocument/2006/relationships/image" Target="../media/image16.wmf"/><Relationship Id="rId5" Type="http://schemas.openxmlformats.org/officeDocument/2006/relationships/image" Target="../media/image20.png"/><Relationship Id="rId15" Type="http://schemas.openxmlformats.org/officeDocument/2006/relationships/image" Target="../media/image17.wmf"/><Relationship Id="rId10" Type="http://schemas.openxmlformats.org/officeDocument/2006/relationships/oleObject" Target="../embeddings/oleObject4.bin"/><Relationship Id="rId19" Type="http://schemas.openxmlformats.org/officeDocument/2006/relationships/image" Target="../media/image18.wmf"/><Relationship Id="rId4" Type="http://schemas.openxmlformats.org/officeDocument/2006/relationships/hyperlink" Target="https://en.wikipedia.org/wiki/Activation_function" TargetMode="External"/><Relationship Id="rId9" Type="http://schemas.openxmlformats.org/officeDocument/2006/relationships/image" Target="../media/image15.wmf"/><Relationship Id="rId14" Type="http://schemas.openxmlformats.org/officeDocument/2006/relationships/oleObject" Target="../embeddings/oleObject7.bin"/></Relationships>
</file>

<file path=ppt/slides/_rels/slide19.xml.rels><?xml version="1.0" encoding="UTF-8" standalone="yes"?>
<Relationships xmlns="http://schemas.openxmlformats.org/package/2006/relationships"><Relationship Id="rId3" Type="http://schemas.openxmlformats.org/officeDocument/2006/relationships/hyperlink" Target="http://cs231n.stanford.edu/syllabus.html" TargetMode="External"/><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hyperlink" Target="https://www.biostat.wisc.edu/~craven/cs760/lectures/ANNs-2.pdf" TargetMode="External"/><Relationship Id="rId5" Type="http://schemas.openxmlformats.org/officeDocument/2006/relationships/hyperlink" Target="https://www.biostat.wisc.edu/~craven/cs760/lectures/ANNs-1.pdf" TargetMode="External"/><Relationship Id="rId4" Type="http://schemas.openxmlformats.org/officeDocument/2006/relationships/hyperlink" Target="http://karpathy.github.io/neuralnets/"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hyperlink" Target="http://playground.tensorflow.org/#activation=relu&amp;batchSize=5&amp;dataset=gauss&amp;regDataset=reg-plane&amp;learningRate=0.01&amp;regularizationRate=0&amp;noise=0&amp;networkShape=&amp;seed=0.07675&amp;showTestData=false&amp;discretize=false&amp;percTrainData=50&amp;x=true&amp;y=true&amp;xTimesY=false&amp;xSquared=false&amp;ySquared=false&amp;cosX=false&amp;sinX=false&amp;cosY=false&amp;sinY=false&amp;collectStats=false&amp;problem=classification&amp;initZero=false&amp;hideText=false" TargetMode="External"/><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hyperlink" Target="http://playground.tensorflow.org/#activation=relu&amp;batchSize=5&amp;dataset=spiral&amp;regDataset=reg-plane&amp;learningRate=0.01&amp;regularizationRate=0&amp;noise=0&amp;networkShape=8,8,8,8,8,8&amp;seed=0.58812&amp;showTestData=false&amp;discretize=false&amp;percTrainData=50&amp;x=true&amp;y=true&amp;xTimesY=false&amp;xSquared=false&amp;ySquared=false&amp;cosX=false&amp;sinX=false&amp;cosY=false&amp;sinY=false&amp;collectStats=false&amp;problem=classification&amp;initZero=false&amp;hideText=false" TargetMode="External"/><Relationship Id="rId5" Type="http://schemas.openxmlformats.org/officeDocument/2006/relationships/hyperlink" Target="http://playground.tensorflow.org/#activation=relu&amp;batchSize=5&amp;dataset=xor&amp;regDataset=reg-plane&amp;learningRate=0.01&amp;regularizationRate=0&amp;noise=0&amp;networkShape=3&amp;seed=0.05235&amp;showTestData=false&amp;discretize=false&amp;percTrainData=50&amp;x=true&amp;y=true&amp;xTimesY=false&amp;xSquared=false&amp;ySquared=false&amp;cosX=false&amp;sinX=false&amp;cosY=false&amp;sinY=false&amp;collectStats=false&amp;problem=classification&amp;initZero=false&amp;hideText=false" TargetMode="External"/><Relationship Id="rId4" Type="http://schemas.openxmlformats.org/officeDocument/2006/relationships/hyperlink" Target="http://playground.tensorflow.org/#activation=relu&amp;batchSize=5&amp;dataset=xor&amp;regDataset=reg-plane&amp;learningRate=0.01&amp;regularizationRate=0&amp;noise=0&amp;networkShape=&amp;seed=0.05235&amp;showTestData=false&amp;discretize=false&amp;percTrainData=50&amp;x=true&amp;y=true&amp;xTimesY=false&amp;xSquared=false&amp;ySquared=false&amp;cosX=false&amp;sinX=false&amp;cosY=false&amp;sinY=false&amp;collectStats=false&amp;problem=classification&amp;initZero=false&amp;hideText=false" TargetMode="External"/></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19.xml"/><Relationship Id="rId7" Type="http://schemas.openxmlformats.org/officeDocument/2006/relationships/image" Target="../media/image25.wmf"/><Relationship Id="rId2" Type="http://schemas.openxmlformats.org/officeDocument/2006/relationships/slideLayout" Target="../slideLayouts/slideLayout2.xml"/><Relationship Id="rId1" Type="http://schemas.openxmlformats.org/officeDocument/2006/relationships/vmlDrawing" Target="../drawings/vmlDrawing4.vml"/><Relationship Id="rId6" Type="http://schemas.openxmlformats.org/officeDocument/2006/relationships/oleObject" Target="../embeddings/oleObject13.bin"/><Relationship Id="rId5" Type="http://schemas.openxmlformats.org/officeDocument/2006/relationships/image" Target="../media/image24.wmf"/><Relationship Id="rId4" Type="http://schemas.openxmlformats.org/officeDocument/2006/relationships/oleObject" Target="../embeddings/oleObject12.bin"/></Relationships>
</file>

<file path=ppt/slides/_rels/slide23.xml.rels><?xml version="1.0" encoding="UTF-8" standalone="yes"?>
<Relationships xmlns="http://schemas.openxmlformats.org/package/2006/relationships"><Relationship Id="rId8" Type="http://schemas.openxmlformats.org/officeDocument/2006/relationships/oleObject" Target="../embeddings/oleObject16.bin"/><Relationship Id="rId13" Type="http://schemas.openxmlformats.org/officeDocument/2006/relationships/image" Target="../media/image29.wmf"/><Relationship Id="rId18" Type="http://schemas.openxmlformats.org/officeDocument/2006/relationships/oleObject" Target="../embeddings/oleObject21.bin"/><Relationship Id="rId3" Type="http://schemas.openxmlformats.org/officeDocument/2006/relationships/notesSlide" Target="../notesSlides/notesSlide20.xml"/><Relationship Id="rId7" Type="http://schemas.openxmlformats.org/officeDocument/2006/relationships/image" Target="../media/image25.wmf"/><Relationship Id="rId12" Type="http://schemas.openxmlformats.org/officeDocument/2006/relationships/oleObject" Target="../embeddings/oleObject18.bin"/><Relationship Id="rId17" Type="http://schemas.openxmlformats.org/officeDocument/2006/relationships/image" Target="../media/image31.wmf"/><Relationship Id="rId2" Type="http://schemas.openxmlformats.org/officeDocument/2006/relationships/slideLayout" Target="../slideLayouts/slideLayout2.xml"/><Relationship Id="rId16" Type="http://schemas.openxmlformats.org/officeDocument/2006/relationships/oleObject" Target="../embeddings/oleObject20.bin"/><Relationship Id="rId1" Type="http://schemas.openxmlformats.org/officeDocument/2006/relationships/vmlDrawing" Target="../drawings/vmlDrawing5.vml"/><Relationship Id="rId6" Type="http://schemas.openxmlformats.org/officeDocument/2006/relationships/oleObject" Target="../embeddings/oleObject15.bin"/><Relationship Id="rId11" Type="http://schemas.openxmlformats.org/officeDocument/2006/relationships/image" Target="../media/image28.wmf"/><Relationship Id="rId5" Type="http://schemas.openxmlformats.org/officeDocument/2006/relationships/image" Target="../media/image26.wmf"/><Relationship Id="rId15" Type="http://schemas.openxmlformats.org/officeDocument/2006/relationships/image" Target="../media/image30.wmf"/><Relationship Id="rId10" Type="http://schemas.openxmlformats.org/officeDocument/2006/relationships/oleObject" Target="../embeddings/oleObject17.bin"/><Relationship Id="rId19" Type="http://schemas.openxmlformats.org/officeDocument/2006/relationships/image" Target="../media/image32.wmf"/><Relationship Id="rId4" Type="http://schemas.openxmlformats.org/officeDocument/2006/relationships/oleObject" Target="../embeddings/oleObject14.bin"/><Relationship Id="rId9" Type="http://schemas.openxmlformats.org/officeDocument/2006/relationships/image" Target="../media/image27.wmf"/><Relationship Id="rId14" Type="http://schemas.openxmlformats.org/officeDocument/2006/relationships/oleObject" Target="../embeddings/oleObject19.bin"/></Relationships>
</file>

<file path=ppt/slides/_rels/slide24.xml.rels><?xml version="1.0" encoding="UTF-8" standalone="yes"?>
<Relationships xmlns="http://schemas.openxmlformats.org/package/2006/relationships"><Relationship Id="rId8" Type="http://schemas.openxmlformats.org/officeDocument/2006/relationships/oleObject" Target="../embeddings/oleObject24.bin"/><Relationship Id="rId13" Type="http://schemas.openxmlformats.org/officeDocument/2006/relationships/image" Target="../media/image29.wmf"/><Relationship Id="rId18" Type="http://schemas.openxmlformats.org/officeDocument/2006/relationships/oleObject" Target="../embeddings/oleObject29.bin"/><Relationship Id="rId3" Type="http://schemas.openxmlformats.org/officeDocument/2006/relationships/notesSlide" Target="../notesSlides/notesSlide21.xml"/><Relationship Id="rId7" Type="http://schemas.openxmlformats.org/officeDocument/2006/relationships/image" Target="../media/image25.wmf"/><Relationship Id="rId12" Type="http://schemas.openxmlformats.org/officeDocument/2006/relationships/oleObject" Target="../embeddings/oleObject26.bin"/><Relationship Id="rId17" Type="http://schemas.openxmlformats.org/officeDocument/2006/relationships/image" Target="../media/image35.wmf"/><Relationship Id="rId2" Type="http://schemas.openxmlformats.org/officeDocument/2006/relationships/slideLayout" Target="../slideLayouts/slideLayout2.xml"/><Relationship Id="rId16" Type="http://schemas.openxmlformats.org/officeDocument/2006/relationships/oleObject" Target="../embeddings/oleObject28.bin"/><Relationship Id="rId1" Type="http://schemas.openxmlformats.org/officeDocument/2006/relationships/vmlDrawing" Target="../drawings/vmlDrawing6.vml"/><Relationship Id="rId6" Type="http://schemas.openxmlformats.org/officeDocument/2006/relationships/oleObject" Target="../embeddings/oleObject23.bin"/><Relationship Id="rId11" Type="http://schemas.openxmlformats.org/officeDocument/2006/relationships/image" Target="../media/image28.wmf"/><Relationship Id="rId5" Type="http://schemas.openxmlformats.org/officeDocument/2006/relationships/image" Target="../media/image33.wmf"/><Relationship Id="rId15" Type="http://schemas.openxmlformats.org/officeDocument/2006/relationships/image" Target="../media/image34.wmf"/><Relationship Id="rId10" Type="http://schemas.openxmlformats.org/officeDocument/2006/relationships/oleObject" Target="../embeddings/oleObject25.bin"/><Relationship Id="rId19" Type="http://schemas.openxmlformats.org/officeDocument/2006/relationships/image" Target="../media/image36.wmf"/><Relationship Id="rId4" Type="http://schemas.openxmlformats.org/officeDocument/2006/relationships/oleObject" Target="../embeddings/oleObject22.bin"/><Relationship Id="rId9" Type="http://schemas.openxmlformats.org/officeDocument/2006/relationships/image" Target="../media/image27.wmf"/><Relationship Id="rId14" Type="http://schemas.openxmlformats.org/officeDocument/2006/relationships/oleObject" Target="../embeddings/oleObject27.bin"/></Relationships>
</file>

<file path=ppt/slides/_rels/slide25.xml.rels><?xml version="1.0" encoding="UTF-8" standalone="yes"?>
<Relationships xmlns="http://schemas.openxmlformats.org/package/2006/relationships"><Relationship Id="rId8" Type="http://schemas.openxmlformats.org/officeDocument/2006/relationships/oleObject" Target="../embeddings/oleObject32.bin"/><Relationship Id="rId13" Type="http://schemas.openxmlformats.org/officeDocument/2006/relationships/image" Target="../media/image41.wmf"/><Relationship Id="rId18" Type="http://schemas.openxmlformats.org/officeDocument/2006/relationships/oleObject" Target="../embeddings/oleObject38.bin"/><Relationship Id="rId3" Type="http://schemas.openxmlformats.org/officeDocument/2006/relationships/notesSlide" Target="../notesSlides/notesSlide22.xml"/><Relationship Id="rId21" Type="http://schemas.openxmlformats.org/officeDocument/2006/relationships/oleObject" Target="../embeddings/oleObject40.bin"/><Relationship Id="rId7" Type="http://schemas.openxmlformats.org/officeDocument/2006/relationships/image" Target="../media/image38.wmf"/><Relationship Id="rId12" Type="http://schemas.openxmlformats.org/officeDocument/2006/relationships/oleObject" Target="../embeddings/oleObject34.bin"/><Relationship Id="rId17" Type="http://schemas.openxmlformats.org/officeDocument/2006/relationships/oleObject" Target="../embeddings/oleObject37.bin"/><Relationship Id="rId2" Type="http://schemas.openxmlformats.org/officeDocument/2006/relationships/slideLayout" Target="../slideLayouts/slideLayout2.xml"/><Relationship Id="rId16" Type="http://schemas.openxmlformats.org/officeDocument/2006/relationships/oleObject" Target="../embeddings/oleObject36.bin"/><Relationship Id="rId20" Type="http://schemas.openxmlformats.org/officeDocument/2006/relationships/image" Target="../media/image43.wmf"/><Relationship Id="rId1" Type="http://schemas.openxmlformats.org/officeDocument/2006/relationships/vmlDrawing" Target="../drawings/vmlDrawing7.vml"/><Relationship Id="rId6" Type="http://schemas.openxmlformats.org/officeDocument/2006/relationships/oleObject" Target="../embeddings/oleObject31.bin"/><Relationship Id="rId11" Type="http://schemas.openxmlformats.org/officeDocument/2006/relationships/image" Target="../media/image40.wmf"/><Relationship Id="rId24" Type="http://schemas.openxmlformats.org/officeDocument/2006/relationships/image" Target="../media/image45.wmf"/><Relationship Id="rId5" Type="http://schemas.openxmlformats.org/officeDocument/2006/relationships/image" Target="../media/image37.wmf"/><Relationship Id="rId15" Type="http://schemas.openxmlformats.org/officeDocument/2006/relationships/image" Target="../media/image42.wmf"/><Relationship Id="rId23" Type="http://schemas.openxmlformats.org/officeDocument/2006/relationships/oleObject" Target="../embeddings/oleObject41.bin"/><Relationship Id="rId10" Type="http://schemas.openxmlformats.org/officeDocument/2006/relationships/oleObject" Target="../embeddings/oleObject33.bin"/><Relationship Id="rId19" Type="http://schemas.openxmlformats.org/officeDocument/2006/relationships/oleObject" Target="../embeddings/oleObject39.bin"/><Relationship Id="rId4" Type="http://schemas.openxmlformats.org/officeDocument/2006/relationships/oleObject" Target="../embeddings/oleObject30.bin"/><Relationship Id="rId9" Type="http://schemas.openxmlformats.org/officeDocument/2006/relationships/image" Target="../media/image39.wmf"/><Relationship Id="rId14" Type="http://schemas.openxmlformats.org/officeDocument/2006/relationships/oleObject" Target="../embeddings/oleObject35.bin"/><Relationship Id="rId22" Type="http://schemas.openxmlformats.org/officeDocument/2006/relationships/image" Target="../media/image44.wmf"/></Relationships>
</file>

<file path=ppt/slides/_rels/slide26.xml.rels><?xml version="1.0" encoding="UTF-8" standalone="yes"?>
<Relationships xmlns="http://schemas.openxmlformats.org/package/2006/relationships"><Relationship Id="rId8" Type="http://schemas.openxmlformats.org/officeDocument/2006/relationships/oleObject" Target="../embeddings/oleObject44.bin"/><Relationship Id="rId13" Type="http://schemas.openxmlformats.org/officeDocument/2006/relationships/image" Target="../media/image29.wmf"/><Relationship Id="rId18" Type="http://schemas.openxmlformats.org/officeDocument/2006/relationships/oleObject" Target="../embeddings/oleObject49.bin"/><Relationship Id="rId3" Type="http://schemas.openxmlformats.org/officeDocument/2006/relationships/notesSlide" Target="../notesSlides/notesSlide23.xml"/><Relationship Id="rId7" Type="http://schemas.openxmlformats.org/officeDocument/2006/relationships/image" Target="../media/image46.wmf"/><Relationship Id="rId12" Type="http://schemas.openxmlformats.org/officeDocument/2006/relationships/oleObject" Target="../embeddings/oleObject46.bin"/><Relationship Id="rId17" Type="http://schemas.openxmlformats.org/officeDocument/2006/relationships/image" Target="../media/image48.wmf"/><Relationship Id="rId2" Type="http://schemas.openxmlformats.org/officeDocument/2006/relationships/slideLayout" Target="../slideLayouts/slideLayout2.xml"/><Relationship Id="rId16" Type="http://schemas.openxmlformats.org/officeDocument/2006/relationships/oleObject" Target="../embeddings/oleObject48.bin"/><Relationship Id="rId1" Type="http://schemas.openxmlformats.org/officeDocument/2006/relationships/vmlDrawing" Target="../drawings/vmlDrawing8.vml"/><Relationship Id="rId6" Type="http://schemas.openxmlformats.org/officeDocument/2006/relationships/oleObject" Target="../embeddings/oleObject43.bin"/><Relationship Id="rId11" Type="http://schemas.openxmlformats.org/officeDocument/2006/relationships/image" Target="../media/image28.wmf"/><Relationship Id="rId5" Type="http://schemas.openxmlformats.org/officeDocument/2006/relationships/image" Target="../media/image26.wmf"/><Relationship Id="rId15" Type="http://schemas.openxmlformats.org/officeDocument/2006/relationships/image" Target="../media/image47.wmf"/><Relationship Id="rId10" Type="http://schemas.openxmlformats.org/officeDocument/2006/relationships/oleObject" Target="../embeddings/oleObject45.bin"/><Relationship Id="rId19" Type="http://schemas.openxmlformats.org/officeDocument/2006/relationships/image" Target="../media/image49.wmf"/><Relationship Id="rId4" Type="http://schemas.openxmlformats.org/officeDocument/2006/relationships/oleObject" Target="../embeddings/oleObject42.bin"/><Relationship Id="rId9" Type="http://schemas.openxmlformats.org/officeDocument/2006/relationships/image" Target="../media/image27.wmf"/><Relationship Id="rId14" Type="http://schemas.openxmlformats.org/officeDocument/2006/relationships/oleObject" Target="../embeddings/oleObject47.bin"/></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8" Type="http://schemas.openxmlformats.org/officeDocument/2006/relationships/oleObject" Target="../embeddings/oleObject52.bin"/><Relationship Id="rId13" Type="http://schemas.openxmlformats.org/officeDocument/2006/relationships/image" Target="../media/image38.wmf"/><Relationship Id="rId18" Type="http://schemas.openxmlformats.org/officeDocument/2006/relationships/oleObject" Target="../embeddings/oleObject57.bin"/><Relationship Id="rId3" Type="http://schemas.openxmlformats.org/officeDocument/2006/relationships/notesSlide" Target="../notesSlides/notesSlide25.xml"/><Relationship Id="rId21" Type="http://schemas.openxmlformats.org/officeDocument/2006/relationships/image" Target="../media/image45.wmf"/><Relationship Id="rId7" Type="http://schemas.openxmlformats.org/officeDocument/2006/relationships/image" Target="../media/image41.wmf"/><Relationship Id="rId12" Type="http://schemas.openxmlformats.org/officeDocument/2006/relationships/oleObject" Target="../embeddings/oleObject54.bin"/><Relationship Id="rId17" Type="http://schemas.openxmlformats.org/officeDocument/2006/relationships/image" Target="../media/image43.wmf"/><Relationship Id="rId2" Type="http://schemas.openxmlformats.org/officeDocument/2006/relationships/slideLayout" Target="../slideLayouts/slideLayout2.xml"/><Relationship Id="rId16" Type="http://schemas.openxmlformats.org/officeDocument/2006/relationships/oleObject" Target="../embeddings/oleObject56.bin"/><Relationship Id="rId20" Type="http://schemas.openxmlformats.org/officeDocument/2006/relationships/oleObject" Target="../embeddings/oleObject58.bin"/><Relationship Id="rId1" Type="http://schemas.openxmlformats.org/officeDocument/2006/relationships/vmlDrawing" Target="../drawings/vmlDrawing9.vml"/><Relationship Id="rId6" Type="http://schemas.openxmlformats.org/officeDocument/2006/relationships/oleObject" Target="../embeddings/oleObject51.bin"/><Relationship Id="rId11" Type="http://schemas.openxmlformats.org/officeDocument/2006/relationships/image" Target="../media/image37.wmf"/><Relationship Id="rId5" Type="http://schemas.openxmlformats.org/officeDocument/2006/relationships/image" Target="../media/image40.wmf"/><Relationship Id="rId15" Type="http://schemas.openxmlformats.org/officeDocument/2006/relationships/image" Target="../media/image39.wmf"/><Relationship Id="rId10" Type="http://schemas.openxmlformats.org/officeDocument/2006/relationships/oleObject" Target="../embeddings/oleObject53.bin"/><Relationship Id="rId19" Type="http://schemas.openxmlformats.org/officeDocument/2006/relationships/image" Target="../media/image44.wmf"/><Relationship Id="rId4" Type="http://schemas.openxmlformats.org/officeDocument/2006/relationships/oleObject" Target="../embeddings/oleObject50.bin"/><Relationship Id="rId9" Type="http://schemas.openxmlformats.org/officeDocument/2006/relationships/image" Target="../media/image42.wmf"/><Relationship Id="rId14" Type="http://schemas.openxmlformats.org/officeDocument/2006/relationships/oleObject" Target="../embeddings/oleObject55.bin"/></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51.jpe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53.jpeg"/><Relationship Id="rId2" Type="http://schemas.openxmlformats.org/officeDocument/2006/relationships/notesSlide" Target="../notesSlides/notesSlide32.xml"/><Relationship Id="rId1" Type="http://schemas.openxmlformats.org/officeDocument/2006/relationships/slideLayout" Target="../slideLayouts/slideLayout7.xml"/><Relationship Id="rId4" Type="http://schemas.openxmlformats.org/officeDocument/2006/relationships/image" Target="../media/image54.jpeg"/></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hyperlink" Target="http://doi.org/10.1371/journal.pcbi.1005403" TargetMode="External"/><Relationship Id="rId2" Type="http://schemas.openxmlformats.org/officeDocument/2006/relationships/notesSlide" Target="../notesSlides/notesSlide34.xml"/><Relationship Id="rId1" Type="http://schemas.openxmlformats.org/officeDocument/2006/relationships/slideLayout" Target="../slideLayouts/slideLayout2.xml"/><Relationship Id="rId5" Type="http://schemas.openxmlformats.org/officeDocument/2006/relationships/hyperlink" Target="https://doi.org/10.1101/168419" TargetMode="External"/><Relationship Id="rId4" Type="http://schemas.openxmlformats.org/officeDocument/2006/relationships/hyperlink" Target="https://doi.org/10.1101/151274"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8" Type="http://schemas.openxmlformats.org/officeDocument/2006/relationships/hyperlink" Target="https://github.com/greenelab/deep-review" TargetMode="External"/><Relationship Id="rId3" Type="http://schemas.openxmlformats.org/officeDocument/2006/relationships/hyperlink" Target="https://arxiv.org/abs/1704.02685" TargetMode="External"/><Relationship Id="rId7" Type="http://schemas.openxmlformats.org/officeDocument/2006/relationships/hyperlink" Target="http://kipoi.org/" TargetMode="External"/><Relationship Id="rId2" Type="http://schemas.openxmlformats.org/officeDocument/2006/relationships/notesSlide" Target="../notesSlides/notesSlide35.xml"/><Relationship Id="rId1" Type="http://schemas.openxmlformats.org/officeDocument/2006/relationships/slideLayout" Target="../slideLayouts/slideLayout2.xml"/><Relationship Id="rId6" Type="http://schemas.openxmlformats.org/officeDocument/2006/relationships/hyperlink" Target="https://doi.org/10.1101/092890" TargetMode="External"/><Relationship Id="rId5" Type="http://schemas.openxmlformats.org/officeDocument/2006/relationships/hyperlink" Target="https://doi.org/10.1038/nmeth.4182" TargetMode="External"/><Relationship Id="rId4" Type="http://schemas.openxmlformats.org/officeDocument/2006/relationships/hyperlink" Target="https://doi.org/10.1101/265231"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ctrTitle"/>
          </p:nvPr>
        </p:nvSpPr>
        <p:spPr>
          <a:xfrm>
            <a:off x="685800" y="990600"/>
            <a:ext cx="7772400" cy="1600200"/>
          </a:xfrm>
        </p:spPr>
        <p:txBody>
          <a:bodyPr/>
          <a:lstStyle/>
          <a:p>
            <a:r>
              <a:rPr lang="en-US" sz="4000" dirty="0">
                <a:ea typeface="ＭＳ Ｐゴシック" pitchFamily="-110" charset="-128"/>
                <a:cs typeface="ＭＳ Ｐゴシック" pitchFamily="-110" charset="-128"/>
              </a:rPr>
              <a:t>Interpreting noncoding variants</a:t>
            </a:r>
            <a:endParaRPr lang="en-US" sz="2400" dirty="0">
              <a:ea typeface="ＭＳ Ｐゴシック" pitchFamily="-110" charset="-128"/>
              <a:cs typeface="ＭＳ Ｐゴシック" pitchFamily="-110" charset="-128"/>
            </a:endParaRPr>
          </a:p>
        </p:txBody>
      </p:sp>
      <p:sp>
        <p:nvSpPr>
          <p:cNvPr id="16387" name="Rectangle 3"/>
          <p:cNvSpPr>
            <a:spLocks noGrp="1" noChangeArrowheads="1"/>
          </p:cNvSpPr>
          <p:nvPr>
            <p:ph type="subTitle" idx="1"/>
          </p:nvPr>
        </p:nvSpPr>
        <p:spPr>
          <a:xfrm>
            <a:off x="1066800" y="3124200"/>
            <a:ext cx="6858000" cy="1752600"/>
          </a:xfrm>
        </p:spPr>
        <p:txBody>
          <a:bodyPr/>
          <a:lstStyle/>
          <a:p>
            <a:r>
              <a:rPr lang="en-US" dirty="0"/>
              <a:t>BMI/CS 776 </a:t>
            </a:r>
          </a:p>
          <a:p>
            <a:r>
              <a:rPr lang="en-US" dirty="0"/>
              <a:t>www.biostat.wisc.edu/bmi776/</a:t>
            </a:r>
          </a:p>
          <a:p>
            <a:r>
              <a:rPr lang="en-US" dirty="0"/>
              <a:t>Spring 2020</a:t>
            </a:r>
          </a:p>
          <a:p>
            <a:r>
              <a:rPr lang="en-US" dirty="0" err="1"/>
              <a:t>Daifeng</a:t>
            </a:r>
            <a:r>
              <a:rPr lang="en-US"/>
              <a:t> Wang</a:t>
            </a:r>
            <a:endParaRPr lang="en-US" dirty="0"/>
          </a:p>
          <a:p>
            <a:r>
              <a:rPr lang="en-US" dirty="0" err="1"/>
              <a:t>daifeng.wang@wisc.edu</a:t>
            </a:r>
            <a:r>
              <a:rPr lang="en-US" dirty="0"/>
              <a:t> </a:t>
            </a:r>
          </a:p>
        </p:txBody>
      </p:sp>
      <p:sp>
        <p:nvSpPr>
          <p:cNvPr id="5" name="TextBox 4"/>
          <p:cNvSpPr txBox="1"/>
          <p:nvPr/>
        </p:nvSpPr>
        <p:spPr>
          <a:xfrm>
            <a:off x="-9728" y="6611779"/>
            <a:ext cx="9144000" cy="261610"/>
          </a:xfrm>
          <a:prstGeom prst="rect">
            <a:avLst/>
          </a:prstGeom>
          <a:noFill/>
        </p:spPr>
        <p:txBody>
          <a:bodyPr wrap="square" rtlCol="0">
            <a:spAutoFit/>
          </a:bodyPr>
          <a:lstStyle/>
          <a:p>
            <a:pPr algn="ctr"/>
            <a:r>
              <a:rPr lang="en-US" sz="1100" dirty="0">
                <a:latin typeface="Arial" pitchFamily="-111" charset="0"/>
              </a:rPr>
              <a:t>These slides, excluding third-party material, are licensed under </a:t>
            </a:r>
            <a:r>
              <a:rPr lang="en-US" sz="1100" dirty="0">
                <a:latin typeface="Arial" pitchFamily="-111" charset="0"/>
                <a:hlinkClick r:id="rId3"/>
              </a:rPr>
              <a:t>CC BY-NC 4.0</a:t>
            </a:r>
            <a:r>
              <a:rPr lang="en-US" sz="1100" dirty="0">
                <a:latin typeface="Arial" pitchFamily="-111" charset="0"/>
              </a:rPr>
              <a:t> by Anthony Gitter, Mark Craven, Colin Dewey and </a:t>
            </a:r>
            <a:r>
              <a:rPr lang="en-US" sz="1100" dirty="0" err="1">
                <a:latin typeface="Arial" pitchFamily="-111" charset="0"/>
              </a:rPr>
              <a:t>Daifeng</a:t>
            </a:r>
            <a:r>
              <a:rPr lang="en-US" sz="1100" dirty="0">
                <a:latin typeface="Arial" pitchFamily="-111" charset="0"/>
              </a:rPr>
              <a:t> Wang</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rotWithShape="1">
          <a:blip r:embed="rId3"/>
          <a:srcRect b="1164"/>
          <a:stretch/>
        </p:blipFill>
        <p:spPr>
          <a:xfrm>
            <a:off x="1526432" y="1189747"/>
            <a:ext cx="7581900" cy="4101789"/>
          </a:xfrm>
          <a:prstGeom prst="rect">
            <a:avLst/>
          </a:prstGeom>
        </p:spPr>
      </p:pic>
      <p:sp>
        <p:nvSpPr>
          <p:cNvPr id="2" name="Title 1"/>
          <p:cNvSpPr>
            <a:spLocks noGrp="1"/>
          </p:cNvSpPr>
          <p:nvPr>
            <p:ph type="title"/>
          </p:nvPr>
        </p:nvSpPr>
        <p:spPr>
          <a:xfrm>
            <a:off x="-685800" y="16934"/>
            <a:ext cx="7772400" cy="1143000"/>
          </a:xfrm>
        </p:spPr>
        <p:txBody>
          <a:bodyPr/>
          <a:lstStyle/>
          <a:p>
            <a:r>
              <a:rPr lang="en-US" dirty="0"/>
              <a:t>Visualizing evidence</a:t>
            </a:r>
          </a:p>
        </p:txBody>
      </p:sp>
      <p:sp>
        <p:nvSpPr>
          <p:cNvPr id="4" name="Slide Number Placeholder 3"/>
          <p:cNvSpPr>
            <a:spLocks noGrp="1"/>
          </p:cNvSpPr>
          <p:nvPr>
            <p:ph type="sldNum" sz="quarter" idx="12"/>
          </p:nvPr>
        </p:nvSpPr>
        <p:spPr/>
        <p:txBody>
          <a:bodyPr/>
          <a:lstStyle/>
          <a:p>
            <a:pPr>
              <a:defRPr/>
            </a:pPr>
            <a:fld id="{4D71D4ED-2DA9-9F40-A068-D189D5533483}" type="slidenum">
              <a:rPr lang="en-US" smtClean="0"/>
              <a:pPr>
                <a:defRPr/>
              </a:pPr>
              <a:t>10</a:t>
            </a:fld>
            <a:endParaRPr lang="en-US"/>
          </a:p>
        </p:txBody>
      </p:sp>
      <p:pic>
        <p:nvPicPr>
          <p:cNvPr id="34820" name="Picture 4" descr="Regulome Logo"/>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943600" y="187442"/>
            <a:ext cx="3046042" cy="808794"/>
          </a:xfrm>
          <a:prstGeom prst="rect">
            <a:avLst/>
          </a:prstGeom>
          <a:noFill/>
          <a:extLst>
            <a:ext uri="{909E8E84-426E-40DD-AFC4-6F175D3DCCD1}">
              <a14:hiddenFill xmlns:a14="http://schemas.microsoft.com/office/drawing/2010/main">
                <a:solidFill>
                  <a:srgbClr val="FFFFFF"/>
                </a:solidFill>
              </a14:hiddenFill>
            </a:ext>
          </a:extLst>
        </p:spPr>
      </p:pic>
      <p:pic>
        <p:nvPicPr>
          <p:cNvPr id="34822" name="Picture 6" descr="http://regulomedb.org/images/PWMLogos/MA0140.1_2.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989074" y="5734091"/>
            <a:ext cx="2514600" cy="838200"/>
          </a:xfrm>
          <a:prstGeom prst="rect">
            <a:avLst/>
          </a:prstGeom>
          <a:noFill/>
          <a:extLst>
            <a:ext uri="{909E8E84-426E-40DD-AFC4-6F175D3DCCD1}">
              <a14:hiddenFill xmlns:a14="http://schemas.microsoft.com/office/drawing/2010/main">
                <a:solidFill>
                  <a:srgbClr val="FFFFFF"/>
                </a:solidFill>
              </a14:hiddenFill>
            </a:ext>
          </a:extLst>
        </p:spPr>
      </p:pic>
      <p:sp>
        <p:nvSpPr>
          <p:cNvPr id="10" name="TextBox 9"/>
          <p:cNvSpPr txBox="1"/>
          <p:nvPr/>
        </p:nvSpPr>
        <p:spPr>
          <a:xfrm>
            <a:off x="6511548" y="5499638"/>
            <a:ext cx="2632452" cy="307777"/>
          </a:xfrm>
          <a:prstGeom prst="rect">
            <a:avLst/>
          </a:prstGeom>
          <a:noFill/>
        </p:spPr>
        <p:txBody>
          <a:bodyPr wrap="none" rtlCol="0">
            <a:spAutoFit/>
          </a:bodyPr>
          <a:lstStyle/>
          <a:p>
            <a:r>
              <a:rPr lang="en-US" sz="1400" dirty="0">
                <a:solidFill>
                  <a:schemeClr val="tx2"/>
                </a:solidFill>
                <a:latin typeface="Arial" panose="020B0604020202020204" pitchFamily="34" charset="0"/>
                <a:cs typeface="Arial" panose="020B0604020202020204" pitchFamily="34" charset="0"/>
              </a:rPr>
              <a:t>Boyle </a:t>
            </a:r>
            <a:r>
              <a:rPr lang="en-US" sz="1400" i="1" dirty="0">
                <a:solidFill>
                  <a:schemeClr val="tx2"/>
                </a:solidFill>
                <a:latin typeface="Arial" panose="020B0604020202020204" pitchFamily="34" charset="0"/>
                <a:cs typeface="Arial" panose="020B0604020202020204" pitchFamily="34" charset="0"/>
              </a:rPr>
              <a:t>Genome Research </a:t>
            </a:r>
            <a:r>
              <a:rPr lang="en-US" sz="1400" dirty="0">
                <a:solidFill>
                  <a:schemeClr val="tx2"/>
                </a:solidFill>
                <a:latin typeface="Arial" panose="020B0604020202020204" pitchFamily="34" charset="0"/>
                <a:cs typeface="Arial" panose="020B0604020202020204" pitchFamily="34" charset="0"/>
              </a:rPr>
              <a:t>2012</a:t>
            </a:r>
          </a:p>
        </p:txBody>
      </p:sp>
      <p:sp>
        <p:nvSpPr>
          <p:cNvPr id="11" name="Text Box 10"/>
          <p:cNvSpPr txBox="1">
            <a:spLocks noChangeArrowheads="1"/>
          </p:cNvSpPr>
          <p:nvPr/>
        </p:nvSpPr>
        <p:spPr bwMode="auto">
          <a:xfrm>
            <a:off x="0" y="1606518"/>
            <a:ext cx="2662908" cy="400110"/>
          </a:xfrm>
          <a:prstGeom prst="rect">
            <a:avLst/>
          </a:prstGeom>
          <a:noFill/>
          <a:ln w="28575">
            <a:noFill/>
            <a:miter lim="800000"/>
            <a:headEnd/>
            <a:tailEnd type="none" w="med" len="sm"/>
          </a:ln>
        </p:spPr>
        <p:txBody>
          <a:bodyPr wrap="none">
            <a:prstTxWarp prst="textNoShape">
              <a:avLst/>
            </a:prstTxWarp>
            <a:spAutoFit/>
          </a:bodyPr>
          <a:lstStyle/>
          <a:p>
            <a:r>
              <a:rPr lang="en-US" dirty="0">
                <a:solidFill>
                  <a:schemeClr val="tx2"/>
                </a:solidFill>
                <a:latin typeface="Arial" panose="020B0604020202020204" pitchFamily="34" charset="0"/>
                <a:cs typeface="Arial" panose="020B0604020202020204" pitchFamily="34" charset="0"/>
              </a:rPr>
              <a:t>Summary of evidence</a:t>
            </a:r>
          </a:p>
        </p:txBody>
      </p:sp>
      <p:sp>
        <p:nvSpPr>
          <p:cNvPr id="12" name="Line 13"/>
          <p:cNvSpPr>
            <a:spLocks noChangeShapeType="1"/>
          </p:cNvSpPr>
          <p:nvPr/>
        </p:nvSpPr>
        <p:spPr bwMode="auto">
          <a:xfrm flipV="1">
            <a:off x="2662908" y="1752598"/>
            <a:ext cx="1985291" cy="76201"/>
          </a:xfrm>
          <a:prstGeom prst="line">
            <a:avLst/>
          </a:prstGeom>
          <a:noFill/>
          <a:ln w="28575">
            <a:solidFill>
              <a:schemeClr val="tx2"/>
            </a:solidFill>
            <a:round/>
            <a:headEnd/>
            <a:tailEnd type="triangle" w="med" len="sm"/>
          </a:ln>
        </p:spPr>
        <p:txBody>
          <a:bodyPr>
            <a:prstTxWarp prst="textNoShape">
              <a:avLst/>
            </a:prstTxWarp>
          </a:bodyPr>
          <a:lstStyle/>
          <a:p>
            <a:endParaRPr lang="en-US"/>
          </a:p>
        </p:txBody>
      </p:sp>
      <p:sp>
        <p:nvSpPr>
          <p:cNvPr id="15" name="Text Box 10"/>
          <p:cNvSpPr txBox="1">
            <a:spLocks noChangeArrowheads="1"/>
          </p:cNvSpPr>
          <p:nvPr/>
        </p:nvSpPr>
        <p:spPr bwMode="auto">
          <a:xfrm>
            <a:off x="0" y="2954019"/>
            <a:ext cx="939681" cy="400110"/>
          </a:xfrm>
          <a:prstGeom prst="rect">
            <a:avLst/>
          </a:prstGeom>
          <a:noFill/>
          <a:ln w="28575">
            <a:noFill/>
            <a:miter lim="800000"/>
            <a:headEnd/>
            <a:tailEnd type="none" w="med" len="sm"/>
          </a:ln>
        </p:spPr>
        <p:txBody>
          <a:bodyPr wrap="none">
            <a:prstTxWarp prst="textNoShape">
              <a:avLst/>
            </a:prstTxWarp>
            <a:spAutoFit/>
          </a:bodyPr>
          <a:lstStyle/>
          <a:p>
            <a:r>
              <a:rPr lang="en-US" dirty="0">
                <a:solidFill>
                  <a:schemeClr val="tx2"/>
                </a:solidFill>
                <a:latin typeface="Arial" panose="020B0604020202020204" pitchFamily="34" charset="0"/>
                <a:cs typeface="Arial" panose="020B0604020202020204" pitchFamily="34" charset="0"/>
              </a:rPr>
              <a:t>Genes</a:t>
            </a:r>
          </a:p>
        </p:txBody>
      </p:sp>
      <p:sp>
        <p:nvSpPr>
          <p:cNvPr id="16" name="Line 13"/>
          <p:cNvSpPr>
            <a:spLocks noChangeShapeType="1"/>
          </p:cNvSpPr>
          <p:nvPr/>
        </p:nvSpPr>
        <p:spPr bwMode="auto">
          <a:xfrm flipV="1">
            <a:off x="914400" y="3115974"/>
            <a:ext cx="1985291" cy="76201"/>
          </a:xfrm>
          <a:prstGeom prst="line">
            <a:avLst/>
          </a:prstGeom>
          <a:noFill/>
          <a:ln w="28575">
            <a:solidFill>
              <a:schemeClr val="tx2"/>
            </a:solidFill>
            <a:round/>
            <a:headEnd/>
            <a:tailEnd type="triangle" w="med" len="sm"/>
          </a:ln>
        </p:spPr>
        <p:txBody>
          <a:bodyPr>
            <a:prstTxWarp prst="textNoShape">
              <a:avLst/>
            </a:prstTxWarp>
          </a:bodyPr>
          <a:lstStyle/>
          <a:p>
            <a:endParaRPr lang="en-US"/>
          </a:p>
        </p:txBody>
      </p:sp>
      <p:sp>
        <p:nvSpPr>
          <p:cNvPr id="17" name="Line 13"/>
          <p:cNvSpPr>
            <a:spLocks noChangeShapeType="1"/>
          </p:cNvSpPr>
          <p:nvPr/>
        </p:nvSpPr>
        <p:spPr bwMode="auto">
          <a:xfrm flipV="1">
            <a:off x="1371600" y="3809999"/>
            <a:ext cx="1528090" cy="76202"/>
          </a:xfrm>
          <a:prstGeom prst="line">
            <a:avLst/>
          </a:prstGeom>
          <a:noFill/>
          <a:ln w="28575">
            <a:solidFill>
              <a:schemeClr val="tx2"/>
            </a:solidFill>
            <a:round/>
            <a:headEnd/>
            <a:tailEnd type="triangle" w="med" len="sm"/>
          </a:ln>
        </p:spPr>
        <p:txBody>
          <a:bodyPr>
            <a:prstTxWarp prst="textNoShape">
              <a:avLst/>
            </a:prstTxWarp>
          </a:bodyPr>
          <a:lstStyle/>
          <a:p>
            <a:endParaRPr lang="en-US"/>
          </a:p>
        </p:txBody>
      </p:sp>
      <p:sp>
        <p:nvSpPr>
          <p:cNvPr id="18" name="Line 13"/>
          <p:cNvSpPr>
            <a:spLocks noChangeShapeType="1"/>
          </p:cNvSpPr>
          <p:nvPr/>
        </p:nvSpPr>
        <p:spPr bwMode="auto">
          <a:xfrm>
            <a:off x="1371599" y="3916014"/>
            <a:ext cx="990601" cy="274986"/>
          </a:xfrm>
          <a:prstGeom prst="line">
            <a:avLst/>
          </a:prstGeom>
          <a:noFill/>
          <a:ln w="28575">
            <a:solidFill>
              <a:schemeClr val="tx2"/>
            </a:solidFill>
            <a:round/>
            <a:headEnd/>
            <a:tailEnd type="triangle" w="med" len="sm"/>
          </a:ln>
        </p:spPr>
        <p:txBody>
          <a:bodyPr>
            <a:prstTxWarp prst="textNoShape">
              <a:avLst/>
            </a:prstTxWarp>
          </a:bodyPr>
          <a:lstStyle/>
          <a:p>
            <a:endParaRPr lang="en-US"/>
          </a:p>
        </p:txBody>
      </p:sp>
      <p:sp>
        <p:nvSpPr>
          <p:cNvPr id="19" name="Text Box 10"/>
          <p:cNvSpPr txBox="1">
            <a:spLocks noChangeArrowheads="1"/>
          </p:cNvSpPr>
          <p:nvPr/>
        </p:nvSpPr>
        <p:spPr bwMode="auto">
          <a:xfrm>
            <a:off x="0" y="3593634"/>
            <a:ext cx="1668154" cy="707886"/>
          </a:xfrm>
          <a:prstGeom prst="rect">
            <a:avLst/>
          </a:prstGeom>
          <a:noFill/>
          <a:ln w="28575">
            <a:noFill/>
            <a:miter lim="800000"/>
            <a:headEnd/>
            <a:tailEnd type="none" w="med" len="sm"/>
          </a:ln>
        </p:spPr>
        <p:txBody>
          <a:bodyPr wrap="square">
            <a:prstTxWarp prst="textNoShape">
              <a:avLst/>
            </a:prstTxWarp>
            <a:spAutoFit/>
          </a:bodyPr>
          <a:lstStyle/>
          <a:p>
            <a:r>
              <a:rPr lang="en-US" dirty="0">
                <a:solidFill>
                  <a:schemeClr val="tx2"/>
                </a:solidFill>
                <a:latin typeface="Arial" panose="020B0604020202020204" pitchFamily="34" charset="0"/>
                <a:cs typeface="Arial" panose="020B0604020202020204" pitchFamily="34" charset="0"/>
              </a:rPr>
              <a:t>Epigenetic annotations</a:t>
            </a:r>
          </a:p>
        </p:txBody>
      </p:sp>
      <p:sp>
        <p:nvSpPr>
          <p:cNvPr id="20" name="Text Box 10"/>
          <p:cNvSpPr txBox="1">
            <a:spLocks noChangeArrowheads="1"/>
          </p:cNvSpPr>
          <p:nvPr/>
        </p:nvSpPr>
        <p:spPr bwMode="auto">
          <a:xfrm>
            <a:off x="0" y="5321349"/>
            <a:ext cx="1981200" cy="400110"/>
          </a:xfrm>
          <a:prstGeom prst="rect">
            <a:avLst/>
          </a:prstGeom>
          <a:noFill/>
          <a:ln w="28575">
            <a:noFill/>
            <a:miter lim="800000"/>
            <a:headEnd/>
            <a:tailEnd type="none" w="med" len="sm"/>
          </a:ln>
        </p:spPr>
        <p:txBody>
          <a:bodyPr wrap="square">
            <a:prstTxWarp prst="textNoShape">
              <a:avLst/>
            </a:prstTxWarp>
            <a:spAutoFit/>
          </a:bodyPr>
          <a:lstStyle/>
          <a:p>
            <a:r>
              <a:rPr lang="en-US" dirty="0">
                <a:solidFill>
                  <a:schemeClr val="tx2"/>
                </a:solidFill>
                <a:latin typeface="Arial" panose="020B0604020202020204" pitchFamily="34" charset="0"/>
                <a:cs typeface="Arial" panose="020B0604020202020204" pitchFamily="34" charset="0"/>
              </a:rPr>
              <a:t>Conservation</a:t>
            </a:r>
          </a:p>
        </p:txBody>
      </p:sp>
      <p:sp>
        <p:nvSpPr>
          <p:cNvPr id="21" name="Line 13"/>
          <p:cNvSpPr>
            <a:spLocks noChangeShapeType="1"/>
          </p:cNvSpPr>
          <p:nvPr/>
        </p:nvSpPr>
        <p:spPr bwMode="auto">
          <a:xfrm flipV="1">
            <a:off x="1647726" y="5210829"/>
            <a:ext cx="1476474" cy="313206"/>
          </a:xfrm>
          <a:prstGeom prst="line">
            <a:avLst/>
          </a:prstGeom>
          <a:noFill/>
          <a:ln w="28575">
            <a:solidFill>
              <a:schemeClr val="tx2"/>
            </a:solidFill>
            <a:round/>
            <a:headEnd/>
            <a:tailEnd type="triangle" w="med" len="sm"/>
          </a:ln>
        </p:spPr>
        <p:txBody>
          <a:bodyPr>
            <a:prstTxWarp prst="textNoShape">
              <a:avLst/>
            </a:prstTxWarp>
          </a:bodyPr>
          <a:lstStyle/>
          <a:p>
            <a:endParaRPr lang="en-US"/>
          </a:p>
        </p:txBody>
      </p:sp>
      <p:sp>
        <p:nvSpPr>
          <p:cNvPr id="22" name="Text Box 10"/>
          <p:cNvSpPr txBox="1">
            <a:spLocks noChangeArrowheads="1"/>
          </p:cNvSpPr>
          <p:nvPr/>
        </p:nvSpPr>
        <p:spPr bwMode="auto">
          <a:xfrm>
            <a:off x="30480" y="6045662"/>
            <a:ext cx="1981200" cy="400110"/>
          </a:xfrm>
          <a:prstGeom prst="rect">
            <a:avLst/>
          </a:prstGeom>
          <a:noFill/>
          <a:ln w="28575">
            <a:noFill/>
            <a:miter lim="800000"/>
            <a:headEnd/>
            <a:tailEnd type="none" w="med" len="sm"/>
          </a:ln>
        </p:spPr>
        <p:txBody>
          <a:bodyPr wrap="square">
            <a:prstTxWarp prst="textNoShape">
              <a:avLst/>
            </a:prstTxWarp>
            <a:spAutoFit/>
          </a:bodyPr>
          <a:lstStyle/>
          <a:p>
            <a:r>
              <a:rPr lang="en-US" dirty="0">
                <a:solidFill>
                  <a:schemeClr val="tx2"/>
                </a:solidFill>
                <a:latin typeface="Arial" panose="020B0604020202020204" pitchFamily="34" charset="0"/>
                <a:cs typeface="Arial" panose="020B0604020202020204" pitchFamily="34" charset="0"/>
              </a:rPr>
              <a:t>Affected motifs</a:t>
            </a:r>
          </a:p>
        </p:txBody>
      </p:sp>
      <p:sp>
        <p:nvSpPr>
          <p:cNvPr id="23" name="Line 13"/>
          <p:cNvSpPr>
            <a:spLocks noChangeShapeType="1"/>
          </p:cNvSpPr>
          <p:nvPr/>
        </p:nvSpPr>
        <p:spPr bwMode="auto">
          <a:xfrm>
            <a:off x="1876326" y="6248233"/>
            <a:ext cx="1247874" cy="63131"/>
          </a:xfrm>
          <a:prstGeom prst="line">
            <a:avLst/>
          </a:prstGeom>
          <a:noFill/>
          <a:ln w="28575">
            <a:solidFill>
              <a:schemeClr val="tx2"/>
            </a:solidFill>
            <a:round/>
            <a:headEnd/>
            <a:tailEnd type="triangle" w="med" len="sm"/>
          </a:ln>
        </p:spPr>
        <p:txBody>
          <a:bodyPr>
            <a:prstTxWarp prst="textNoShape">
              <a:avLst/>
            </a:prstTxWarp>
          </a:bodyPr>
          <a:lstStyle/>
          <a:p>
            <a:endParaRPr lang="en-US"/>
          </a:p>
        </p:txBody>
      </p:sp>
    </p:spTree>
    <p:extLst>
      <p:ext uri="{BB962C8B-B14F-4D97-AF65-F5344CB8AC3E}">
        <p14:creationId xmlns:p14="http://schemas.microsoft.com/office/powerpoint/2010/main" val="313226469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16934"/>
            <a:ext cx="7772400" cy="1143000"/>
          </a:xfrm>
        </p:spPr>
        <p:txBody>
          <a:bodyPr/>
          <a:lstStyle/>
          <a:p>
            <a:r>
              <a:rPr lang="en-US" dirty="0"/>
              <a:t>Combined Annotation–Dependent Depletion (CADD)</a:t>
            </a:r>
          </a:p>
        </p:txBody>
      </p:sp>
      <p:sp>
        <p:nvSpPr>
          <p:cNvPr id="4" name="Slide Number Placeholder 3"/>
          <p:cNvSpPr>
            <a:spLocks noGrp="1"/>
          </p:cNvSpPr>
          <p:nvPr>
            <p:ph type="sldNum" sz="quarter" idx="12"/>
          </p:nvPr>
        </p:nvSpPr>
        <p:spPr/>
        <p:txBody>
          <a:bodyPr/>
          <a:lstStyle/>
          <a:p>
            <a:pPr>
              <a:defRPr/>
            </a:pPr>
            <a:fld id="{4D71D4ED-2DA9-9F40-A068-D189D5533483}" type="slidenum">
              <a:rPr lang="en-US" smtClean="0"/>
              <a:pPr>
                <a:defRPr/>
              </a:pPr>
              <a:t>11</a:t>
            </a:fld>
            <a:endParaRPr lang="en-US"/>
          </a:p>
        </p:txBody>
      </p:sp>
      <p:sp>
        <p:nvSpPr>
          <p:cNvPr id="6" name="Rectangle 3"/>
          <p:cNvSpPr txBox="1">
            <a:spLocks noChangeArrowheads="1"/>
          </p:cNvSpPr>
          <p:nvPr/>
        </p:nvSpPr>
        <p:spPr bwMode="auto">
          <a:xfrm>
            <a:off x="685800" y="1447800"/>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Arial"/>
                <a:ea typeface="ＭＳ Ｐゴシック" pitchFamily="-97" charset="-128"/>
                <a:cs typeface="ＭＳ Ｐゴシック" pitchFamily="-97" charset="-128"/>
              </a:defRPr>
            </a:lvl1pPr>
            <a:lvl2pPr marL="742950" indent="-285750" algn="l" rtl="0" eaLnBrk="0" fontAlgn="base" hangingPunct="0">
              <a:spcBef>
                <a:spcPct val="20000"/>
              </a:spcBef>
              <a:spcAft>
                <a:spcPct val="0"/>
              </a:spcAft>
              <a:buChar char="–"/>
              <a:defRPr sz="2800">
                <a:solidFill>
                  <a:schemeClr val="tx1"/>
                </a:solidFill>
                <a:latin typeface="Arial"/>
                <a:ea typeface="ＭＳ Ｐゴシック" pitchFamily="-97" charset="-128"/>
              </a:defRPr>
            </a:lvl2pPr>
            <a:lvl3pPr marL="1143000" indent="-228600" algn="l" rtl="0" eaLnBrk="0" fontAlgn="base" hangingPunct="0">
              <a:spcBef>
                <a:spcPct val="20000"/>
              </a:spcBef>
              <a:spcAft>
                <a:spcPct val="0"/>
              </a:spcAft>
              <a:buChar char="•"/>
              <a:defRPr sz="2400">
                <a:solidFill>
                  <a:schemeClr val="tx1"/>
                </a:solidFill>
                <a:latin typeface="Arial"/>
                <a:ea typeface="ＭＳ Ｐゴシック" pitchFamily="-97" charset="-128"/>
              </a:defRPr>
            </a:lvl3pPr>
            <a:lvl4pPr marL="1600200" indent="-228600" algn="l" rtl="0" eaLnBrk="0" fontAlgn="base" hangingPunct="0">
              <a:spcBef>
                <a:spcPct val="20000"/>
              </a:spcBef>
              <a:spcAft>
                <a:spcPct val="0"/>
              </a:spcAft>
              <a:buChar char="–"/>
              <a:defRPr sz="2000">
                <a:solidFill>
                  <a:schemeClr val="tx1"/>
                </a:solidFill>
                <a:latin typeface="Arial"/>
                <a:ea typeface="ＭＳ Ｐゴシック" pitchFamily="-97" charset="-128"/>
              </a:defRPr>
            </a:lvl4pPr>
            <a:lvl5pPr marL="2057400" indent="-228600" algn="l" rtl="0" eaLnBrk="0" fontAlgn="base" hangingPunct="0">
              <a:spcBef>
                <a:spcPct val="20000"/>
              </a:spcBef>
              <a:spcAft>
                <a:spcPct val="0"/>
              </a:spcAft>
              <a:buChar char="»"/>
              <a:defRPr sz="2000">
                <a:solidFill>
                  <a:schemeClr val="tx1"/>
                </a:solidFill>
                <a:latin typeface="Arial"/>
                <a:ea typeface="ＭＳ Ｐゴシック" pitchFamily="-97" charset="-128"/>
              </a:defRPr>
            </a:lvl5pPr>
            <a:lvl6pPr marL="2514600" indent="-228600" algn="l" rtl="0" eaLnBrk="0" fontAlgn="base" hangingPunct="0">
              <a:spcBef>
                <a:spcPct val="20000"/>
              </a:spcBef>
              <a:spcAft>
                <a:spcPct val="0"/>
              </a:spcAft>
              <a:buChar char="»"/>
              <a:defRPr sz="2000">
                <a:solidFill>
                  <a:schemeClr val="tx1"/>
                </a:solidFill>
                <a:latin typeface="+mn-lt"/>
                <a:ea typeface="ＭＳ Ｐゴシック" pitchFamily="-97" charset="-128"/>
              </a:defRPr>
            </a:lvl6pPr>
            <a:lvl7pPr marL="2971800" indent="-228600" algn="l" rtl="0" eaLnBrk="0" fontAlgn="base" hangingPunct="0">
              <a:spcBef>
                <a:spcPct val="20000"/>
              </a:spcBef>
              <a:spcAft>
                <a:spcPct val="0"/>
              </a:spcAft>
              <a:buChar char="»"/>
              <a:defRPr sz="2000">
                <a:solidFill>
                  <a:schemeClr val="tx1"/>
                </a:solidFill>
                <a:latin typeface="+mn-lt"/>
                <a:ea typeface="ＭＳ Ｐゴシック" pitchFamily="-97" charset="-128"/>
              </a:defRPr>
            </a:lvl7pPr>
            <a:lvl8pPr marL="3429000" indent="-228600" algn="l" rtl="0" eaLnBrk="0" fontAlgn="base" hangingPunct="0">
              <a:spcBef>
                <a:spcPct val="20000"/>
              </a:spcBef>
              <a:spcAft>
                <a:spcPct val="0"/>
              </a:spcAft>
              <a:buChar char="»"/>
              <a:defRPr sz="2000">
                <a:solidFill>
                  <a:schemeClr val="tx1"/>
                </a:solidFill>
                <a:latin typeface="+mn-lt"/>
                <a:ea typeface="ＭＳ Ｐゴシック" pitchFamily="-97" charset="-128"/>
              </a:defRPr>
            </a:lvl8pPr>
            <a:lvl9pPr marL="3886200" indent="-228600" algn="l" rtl="0" eaLnBrk="0" fontAlgn="base" hangingPunct="0">
              <a:spcBef>
                <a:spcPct val="20000"/>
              </a:spcBef>
              <a:spcAft>
                <a:spcPct val="0"/>
              </a:spcAft>
              <a:buChar char="»"/>
              <a:defRPr sz="2000">
                <a:solidFill>
                  <a:schemeClr val="tx1"/>
                </a:solidFill>
                <a:latin typeface="+mn-lt"/>
                <a:ea typeface="ＭＳ Ｐゴシック" pitchFamily="-97" charset="-128"/>
              </a:defRPr>
            </a:lvl9pPr>
          </a:lstStyle>
          <a:p>
            <a:r>
              <a:rPr lang="en-US" sz="2800" kern="0" dirty="0"/>
              <a:t>Example of an algorithm that integrates multiple types of evidence into a single score</a:t>
            </a:r>
          </a:p>
          <a:p>
            <a:pPr lvl="1"/>
            <a:r>
              <a:rPr lang="en-US" sz="2400" kern="0" dirty="0"/>
              <a:t>Conservation</a:t>
            </a:r>
          </a:p>
          <a:p>
            <a:pPr lvl="1"/>
            <a:r>
              <a:rPr lang="en-US" sz="2400" kern="0" dirty="0"/>
              <a:t>Epigenetic information</a:t>
            </a:r>
          </a:p>
          <a:p>
            <a:pPr lvl="1"/>
            <a:r>
              <a:rPr lang="en-US" sz="2400" kern="0" dirty="0"/>
              <a:t>Protein function scores for coding variants</a:t>
            </a:r>
          </a:p>
          <a:p>
            <a:r>
              <a:rPr lang="en-US" sz="2800" kern="0" dirty="0"/>
              <a:t>Train support vector machine on simulated and observed variants</a:t>
            </a:r>
          </a:p>
          <a:p>
            <a:r>
              <a:rPr lang="en-US" sz="2800" kern="0" dirty="0"/>
              <a:t>Variants present in simulation but not observed are likely deleterious</a:t>
            </a:r>
          </a:p>
          <a:p>
            <a:endParaRPr lang="en-US" sz="2800" kern="0" dirty="0"/>
          </a:p>
        </p:txBody>
      </p:sp>
      <p:sp>
        <p:nvSpPr>
          <p:cNvPr id="5" name="TextBox 4"/>
          <p:cNvSpPr txBox="1"/>
          <p:nvPr/>
        </p:nvSpPr>
        <p:spPr>
          <a:xfrm>
            <a:off x="685800" y="5840917"/>
            <a:ext cx="2542684" cy="307777"/>
          </a:xfrm>
          <a:prstGeom prst="rect">
            <a:avLst/>
          </a:prstGeom>
          <a:noFill/>
        </p:spPr>
        <p:txBody>
          <a:bodyPr wrap="none" rtlCol="0">
            <a:spAutoFit/>
          </a:bodyPr>
          <a:lstStyle/>
          <a:p>
            <a:r>
              <a:rPr lang="en-US" sz="1400" dirty="0" err="1">
                <a:solidFill>
                  <a:schemeClr val="tx2"/>
                </a:solidFill>
                <a:latin typeface="Arial" panose="020B0604020202020204" pitchFamily="34" charset="0"/>
                <a:cs typeface="Arial" panose="020B0604020202020204" pitchFamily="34" charset="0"/>
              </a:rPr>
              <a:t>Kircher</a:t>
            </a:r>
            <a:r>
              <a:rPr lang="en-US" sz="1400" dirty="0">
                <a:solidFill>
                  <a:schemeClr val="tx2"/>
                </a:solidFill>
                <a:latin typeface="Arial" panose="020B0604020202020204" pitchFamily="34" charset="0"/>
                <a:cs typeface="Arial" panose="020B0604020202020204" pitchFamily="34" charset="0"/>
              </a:rPr>
              <a:t> </a:t>
            </a:r>
            <a:r>
              <a:rPr lang="en-US" sz="1400" i="1" dirty="0">
                <a:solidFill>
                  <a:schemeClr val="tx2"/>
                </a:solidFill>
                <a:latin typeface="Arial" panose="020B0604020202020204" pitchFamily="34" charset="0"/>
                <a:cs typeface="Arial" panose="020B0604020202020204" pitchFamily="34" charset="0"/>
              </a:rPr>
              <a:t>Nature Genetics </a:t>
            </a:r>
            <a:r>
              <a:rPr lang="en-US" sz="1400" dirty="0">
                <a:solidFill>
                  <a:schemeClr val="tx2"/>
                </a:solidFill>
                <a:latin typeface="Arial" panose="020B0604020202020204" pitchFamily="34" charset="0"/>
                <a:cs typeface="Arial" panose="020B0604020202020204" pitchFamily="34" charset="0"/>
              </a:rPr>
              <a:t>2014</a:t>
            </a:r>
          </a:p>
        </p:txBody>
      </p:sp>
    </p:spTree>
    <p:extLst>
      <p:ext uri="{BB962C8B-B14F-4D97-AF65-F5344CB8AC3E}">
        <p14:creationId xmlns:p14="http://schemas.microsoft.com/office/powerpoint/2010/main" val="5942074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16934"/>
            <a:ext cx="7772400" cy="1143000"/>
          </a:xfrm>
        </p:spPr>
        <p:txBody>
          <a:bodyPr/>
          <a:lstStyle/>
          <a:p>
            <a:r>
              <a:rPr lang="en-US" dirty="0"/>
              <a:t>Prioritizing variants with epigenetics summary</a:t>
            </a:r>
          </a:p>
        </p:txBody>
      </p:sp>
      <p:sp>
        <p:nvSpPr>
          <p:cNvPr id="4" name="Slide Number Placeholder 3"/>
          <p:cNvSpPr>
            <a:spLocks noGrp="1"/>
          </p:cNvSpPr>
          <p:nvPr>
            <p:ph type="sldNum" sz="quarter" idx="12"/>
          </p:nvPr>
        </p:nvSpPr>
        <p:spPr/>
        <p:txBody>
          <a:bodyPr/>
          <a:lstStyle/>
          <a:p>
            <a:pPr>
              <a:defRPr/>
            </a:pPr>
            <a:fld id="{4D71D4ED-2DA9-9F40-A068-D189D5533483}" type="slidenum">
              <a:rPr lang="en-US" smtClean="0"/>
              <a:pPr>
                <a:defRPr/>
              </a:pPr>
              <a:t>12</a:t>
            </a:fld>
            <a:endParaRPr lang="en-US"/>
          </a:p>
        </p:txBody>
      </p:sp>
      <p:sp>
        <p:nvSpPr>
          <p:cNvPr id="6" name="Rectangle 3"/>
          <p:cNvSpPr txBox="1">
            <a:spLocks noChangeArrowheads="1"/>
          </p:cNvSpPr>
          <p:nvPr/>
        </p:nvSpPr>
        <p:spPr bwMode="auto">
          <a:xfrm>
            <a:off x="685800" y="1447800"/>
            <a:ext cx="80772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Arial"/>
                <a:ea typeface="ＭＳ Ｐゴシック" pitchFamily="-97" charset="-128"/>
                <a:cs typeface="ＭＳ Ｐゴシック" pitchFamily="-97" charset="-128"/>
              </a:defRPr>
            </a:lvl1pPr>
            <a:lvl2pPr marL="742950" indent="-285750" algn="l" rtl="0" eaLnBrk="0" fontAlgn="base" hangingPunct="0">
              <a:spcBef>
                <a:spcPct val="20000"/>
              </a:spcBef>
              <a:spcAft>
                <a:spcPct val="0"/>
              </a:spcAft>
              <a:buChar char="–"/>
              <a:defRPr sz="2800">
                <a:solidFill>
                  <a:schemeClr val="tx1"/>
                </a:solidFill>
                <a:latin typeface="Arial"/>
                <a:ea typeface="ＭＳ Ｐゴシック" pitchFamily="-97" charset="-128"/>
              </a:defRPr>
            </a:lvl2pPr>
            <a:lvl3pPr marL="1143000" indent="-228600" algn="l" rtl="0" eaLnBrk="0" fontAlgn="base" hangingPunct="0">
              <a:spcBef>
                <a:spcPct val="20000"/>
              </a:spcBef>
              <a:spcAft>
                <a:spcPct val="0"/>
              </a:spcAft>
              <a:buChar char="•"/>
              <a:defRPr sz="2400">
                <a:solidFill>
                  <a:schemeClr val="tx1"/>
                </a:solidFill>
                <a:latin typeface="Arial"/>
                <a:ea typeface="ＭＳ Ｐゴシック" pitchFamily="-97" charset="-128"/>
              </a:defRPr>
            </a:lvl3pPr>
            <a:lvl4pPr marL="1600200" indent="-228600" algn="l" rtl="0" eaLnBrk="0" fontAlgn="base" hangingPunct="0">
              <a:spcBef>
                <a:spcPct val="20000"/>
              </a:spcBef>
              <a:spcAft>
                <a:spcPct val="0"/>
              </a:spcAft>
              <a:buChar char="–"/>
              <a:defRPr sz="2000">
                <a:solidFill>
                  <a:schemeClr val="tx1"/>
                </a:solidFill>
                <a:latin typeface="Arial"/>
                <a:ea typeface="ＭＳ Ｐゴシック" pitchFamily="-97" charset="-128"/>
              </a:defRPr>
            </a:lvl4pPr>
            <a:lvl5pPr marL="2057400" indent="-228600" algn="l" rtl="0" eaLnBrk="0" fontAlgn="base" hangingPunct="0">
              <a:spcBef>
                <a:spcPct val="20000"/>
              </a:spcBef>
              <a:spcAft>
                <a:spcPct val="0"/>
              </a:spcAft>
              <a:buChar char="»"/>
              <a:defRPr sz="2000">
                <a:solidFill>
                  <a:schemeClr val="tx1"/>
                </a:solidFill>
                <a:latin typeface="Arial"/>
                <a:ea typeface="ＭＳ Ｐゴシック" pitchFamily="-97" charset="-128"/>
              </a:defRPr>
            </a:lvl5pPr>
            <a:lvl6pPr marL="2514600" indent="-228600" algn="l" rtl="0" eaLnBrk="0" fontAlgn="base" hangingPunct="0">
              <a:spcBef>
                <a:spcPct val="20000"/>
              </a:spcBef>
              <a:spcAft>
                <a:spcPct val="0"/>
              </a:spcAft>
              <a:buChar char="»"/>
              <a:defRPr sz="2000">
                <a:solidFill>
                  <a:schemeClr val="tx1"/>
                </a:solidFill>
                <a:latin typeface="+mn-lt"/>
                <a:ea typeface="ＭＳ Ｐゴシック" pitchFamily="-97" charset="-128"/>
              </a:defRPr>
            </a:lvl6pPr>
            <a:lvl7pPr marL="2971800" indent="-228600" algn="l" rtl="0" eaLnBrk="0" fontAlgn="base" hangingPunct="0">
              <a:spcBef>
                <a:spcPct val="20000"/>
              </a:spcBef>
              <a:spcAft>
                <a:spcPct val="0"/>
              </a:spcAft>
              <a:buChar char="»"/>
              <a:defRPr sz="2000">
                <a:solidFill>
                  <a:schemeClr val="tx1"/>
                </a:solidFill>
                <a:latin typeface="+mn-lt"/>
                <a:ea typeface="ＭＳ Ｐゴシック" pitchFamily="-97" charset="-128"/>
              </a:defRPr>
            </a:lvl7pPr>
            <a:lvl8pPr marL="3429000" indent="-228600" algn="l" rtl="0" eaLnBrk="0" fontAlgn="base" hangingPunct="0">
              <a:spcBef>
                <a:spcPct val="20000"/>
              </a:spcBef>
              <a:spcAft>
                <a:spcPct val="0"/>
              </a:spcAft>
              <a:buChar char="»"/>
              <a:defRPr sz="2000">
                <a:solidFill>
                  <a:schemeClr val="tx1"/>
                </a:solidFill>
                <a:latin typeface="+mn-lt"/>
                <a:ea typeface="ＭＳ Ｐゴシック" pitchFamily="-97" charset="-128"/>
              </a:defRPr>
            </a:lvl8pPr>
            <a:lvl9pPr marL="3886200" indent="-228600" algn="l" rtl="0" eaLnBrk="0" fontAlgn="base" hangingPunct="0">
              <a:spcBef>
                <a:spcPct val="20000"/>
              </a:spcBef>
              <a:spcAft>
                <a:spcPct val="0"/>
              </a:spcAft>
              <a:buChar char="»"/>
              <a:defRPr sz="2000">
                <a:solidFill>
                  <a:schemeClr val="tx1"/>
                </a:solidFill>
                <a:latin typeface="+mn-lt"/>
                <a:ea typeface="ＭＳ Ｐゴシック" pitchFamily="-97" charset="-128"/>
              </a:defRPr>
            </a:lvl9pPr>
          </a:lstStyle>
          <a:p>
            <a:pPr marL="0" indent="0">
              <a:buNone/>
            </a:pPr>
            <a:r>
              <a:rPr lang="en-US" sz="2800" kern="0" dirty="0"/>
              <a:t>+ Disrupted regulatory elements one of the best</a:t>
            </a:r>
          </a:p>
          <a:p>
            <a:pPr marL="0" indent="0">
              <a:buNone/>
            </a:pPr>
            <a:r>
              <a:rPr lang="en-US" sz="2800" kern="0" dirty="0"/>
              <a:t>   understood effects of noncoding SNPs</a:t>
            </a:r>
          </a:p>
          <a:p>
            <a:pPr marL="0" indent="0">
              <a:buNone/>
            </a:pPr>
            <a:r>
              <a:rPr lang="en-US" sz="2800" kern="0" dirty="0"/>
              <a:t>+ Make use of extensive epigenetic datasets</a:t>
            </a:r>
          </a:p>
          <a:p>
            <a:pPr marL="0" indent="0">
              <a:buNone/>
            </a:pPr>
            <a:r>
              <a:rPr lang="en-US" sz="2800" kern="0" dirty="0"/>
              <a:t>+ Similar strategies have actually worked</a:t>
            </a:r>
          </a:p>
          <a:p>
            <a:pPr lvl="1">
              <a:buFont typeface="Arial" panose="020B0604020202020204" pitchFamily="34" charset="0"/>
              <a:buChar char="•"/>
            </a:pPr>
            <a:r>
              <a:rPr lang="en-US" sz="2400" kern="0" dirty="0"/>
              <a:t>rs1421085 in </a:t>
            </a:r>
            <a:r>
              <a:rPr lang="en-US" sz="2400" i="1" kern="0" dirty="0"/>
              <a:t>FTO</a:t>
            </a:r>
            <a:r>
              <a:rPr lang="en-US" sz="2400" kern="0" dirty="0"/>
              <a:t> region and obesity</a:t>
            </a:r>
          </a:p>
          <a:p>
            <a:pPr lvl="1">
              <a:buFont typeface="Arial" panose="020B0604020202020204" pitchFamily="34" charset="0"/>
              <a:buChar char="•"/>
            </a:pPr>
            <a:r>
              <a:rPr lang="en-US" sz="2400" kern="0" dirty="0" err="1">
                <a:solidFill>
                  <a:schemeClr val="tx2"/>
                </a:solidFill>
              </a:rPr>
              <a:t>Claussnitzer</a:t>
            </a:r>
            <a:r>
              <a:rPr lang="en-US" sz="2400" kern="0" dirty="0">
                <a:solidFill>
                  <a:schemeClr val="tx2"/>
                </a:solidFill>
              </a:rPr>
              <a:t> </a:t>
            </a:r>
            <a:r>
              <a:rPr lang="en-US" sz="2400" i="1" kern="0" dirty="0">
                <a:solidFill>
                  <a:schemeClr val="tx2"/>
                </a:solidFill>
              </a:rPr>
              <a:t>New England Journal of Medicine 2015</a:t>
            </a:r>
          </a:p>
          <a:p>
            <a:pPr lvl="1">
              <a:buFont typeface="Arial" panose="020B0604020202020204" pitchFamily="34" charset="0"/>
              <a:buChar char="•"/>
            </a:pPr>
            <a:endParaRPr lang="en-US" sz="2400" i="1" kern="0" dirty="0">
              <a:solidFill>
                <a:schemeClr val="tx2"/>
              </a:solidFill>
            </a:endParaRPr>
          </a:p>
          <a:p>
            <a:pPr>
              <a:buFontTx/>
              <a:buChar char="-"/>
            </a:pPr>
            <a:r>
              <a:rPr lang="en-US" sz="2800" kern="0" dirty="0"/>
              <a:t>Epigenetic data at a genomic position is often in</a:t>
            </a:r>
          </a:p>
          <a:p>
            <a:pPr marL="0" indent="0">
              <a:buNone/>
            </a:pPr>
            <a:r>
              <a:rPr lang="en-US" sz="2800" kern="0" dirty="0"/>
              <a:t>    the presence of the reference allele</a:t>
            </a:r>
          </a:p>
          <a:p>
            <a:pPr lvl="1">
              <a:buFont typeface="Arial" panose="020B0604020202020204" pitchFamily="34" charset="0"/>
              <a:buChar char="•"/>
            </a:pPr>
            <a:r>
              <a:rPr lang="en-US" sz="2400" kern="0" dirty="0"/>
              <a:t>Don’t have measurements for the SNP allele</a:t>
            </a:r>
          </a:p>
        </p:txBody>
      </p:sp>
    </p:spTree>
    <p:extLst>
      <p:ext uri="{BB962C8B-B14F-4D97-AF65-F5344CB8AC3E}">
        <p14:creationId xmlns:p14="http://schemas.microsoft.com/office/powerpoint/2010/main" val="12705300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7" end="7"/>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
                                            <p:txEl>
                                              <p:pRg st="8" end="8"/>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6">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16934"/>
            <a:ext cx="7772400" cy="1143000"/>
          </a:xfrm>
        </p:spPr>
        <p:txBody>
          <a:bodyPr/>
          <a:lstStyle/>
          <a:p>
            <a:r>
              <a:rPr lang="en-US" dirty="0" err="1"/>
              <a:t>DeepSEA</a:t>
            </a:r>
            <a:endParaRPr lang="en-US" dirty="0"/>
          </a:p>
        </p:txBody>
      </p:sp>
      <p:sp>
        <p:nvSpPr>
          <p:cNvPr id="4" name="Slide Number Placeholder 3"/>
          <p:cNvSpPr>
            <a:spLocks noGrp="1"/>
          </p:cNvSpPr>
          <p:nvPr>
            <p:ph type="sldNum" sz="quarter" idx="12"/>
          </p:nvPr>
        </p:nvSpPr>
        <p:spPr/>
        <p:txBody>
          <a:bodyPr/>
          <a:lstStyle/>
          <a:p>
            <a:pPr>
              <a:defRPr/>
            </a:pPr>
            <a:fld id="{4D71D4ED-2DA9-9F40-A068-D189D5533483}" type="slidenum">
              <a:rPr lang="en-US" smtClean="0"/>
              <a:pPr>
                <a:defRPr/>
              </a:pPr>
              <a:t>13</a:t>
            </a:fld>
            <a:endParaRPr lang="en-US"/>
          </a:p>
        </p:txBody>
      </p:sp>
      <p:sp>
        <p:nvSpPr>
          <p:cNvPr id="6" name="Rectangle 3"/>
          <p:cNvSpPr txBox="1">
            <a:spLocks noChangeArrowheads="1"/>
          </p:cNvSpPr>
          <p:nvPr/>
        </p:nvSpPr>
        <p:spPr bwMode="auto">
          <a:xfrm>
            <a:off x="685800" y="1184253"/>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Arial"/>
                <a:ea typeface="ＭＳ Ｐゴシック" pitchFamily="-97" charset="-128"/>
                <a:cs typeface="ＭＳ Ｐゴシック" pitchFamily="-97" charset="-128"/>
              </a:defRPr>
            </a:lvl1pPr>
            <a:lvl2pPr marL="742950" indent="-285750" algn="l" rtl="0" eaLnBrk="0" fontAlgn="base" hangingPunct="0">
              <a:spcBef>
                <a:spcPct val="20000"/>
              </a:spcBef>
              <a:spcAft>
                <a:spcPct val="0"/>
              </a:spcAft>
              <a:buChar char="–"/>
              <a:defRPr sz="2800">
                <a:solidFill>
                  <a:schemeClr val="tx1"/>
                </a:solidFill>
                <a:latin typeface="Arial"/>
                <a:ea typeface="ＭＳ Ｐゴシック" pitchFamily="-97" charset="-128"/>
              </a:defRPr>
            </a:lvl2pPr>
            <a:lvl3pPr marL="1143000" indent="-228600" algn="l" rtl="0" eaLnBrk="0" fontAlgn="base" hangingPunct="0">
              <a:spcBef>
                <a:spcPct val="20000"/>
              </a:spcBef>
              <a:spcAft>
                <a:spcPct val="0"/>
              </a:spcAft>
              <a:buChar char="•"/>
              <a:defRPr sz="2400">
                <a:solidFill>
                  <a:schemeClr val="tx1"/>
                </a:solidFill>
                <a:latin typeface="Arial"/>
                <a:ea typeface="ＭＳ Ｐゴシック" pitchFamily="-97" charset="-128"/>
              </a:defRPr>
            </a:lvl3pPr>
            <a:lvl4pPr marL="1600200" indent="-228600" algn="l" rtl="0" eaLnBrk="0" fontAlgn="base" hangingPunct="0">
              <a:spcBef>
                <a:spcPct val="20000"/>
              </a:spcBef>
              <a:spcAft>
                <a:spcPct val="0"/>
              </a:spcAft>
              <a:buChar char="–"/>
              <a:defRPr sz="2000">
                <a:solidFill>
                  <a:schemeClr val="tx1"/>
                </a:solidFill>
                <a:latin typeface="Arial"/>
                <a:ea typeface="ＭＳ Ｐゴシック" pitchFamily="-97" charset="-128"/>
              </a:defRPr>
            </a:lvl4pPr>
            <a:lvl5pPr marL="2057400" indent="-228600" algn="l" rtl="0" eaLnBrk="0" fontAlgn="base" hangingPunct="0">
              <a:spcBef>
                <a:spcPct val="20000"/>
              </a:spcBef>
              <a:spcAft>
                <a:spcPct val="0"/>
              </a:spcAft>
              <a:buChar char="»"/>
              <a:defRPr sz="2000">
                <a:solidFill>
                  <a:schemeClr val="tx1"/>
                </a:solidFill>
                <a:latin typeface="Arial"/>
                <a:ea typeface="ＭＳ Ｐゴシック" pitchFamily="-97" charset="-128"/>
              </a:defRPr>
            </a:lvl5pPr>
            <a:lvl6pPr marL="2514600" indent="-228600" algn="l" rtl="0" eaLnBrk="0" fontAlgn="base" hangingPunct="0">
              <a:spcBef>
                <a:spcPct val="20000"/>
              </a:spcBef>
              <a:spcAft>
                <a:spcPct val="0"/>
              </a:spcAft>
              <a:buChar char="»"/>
              <a:defRPr sz="2000">
                <a:solidFill>
                  <a:schemeClr val="tx1"/>
                </a:solidFill>
                <a:latin typeface="+mn-lt"/>
                <a:ea typeface="ＭＳ Ｐゴシック" pitchFamily="-97" charset="-128"/>
              </a:defRPr>
            </a:lvl6pPr>
            <a:lvl7pPr marL="2971800" indent="-228600" algn="l" rtl="0" eaLnBrk="0" fontAlgn="base" hangingPunct="0">
              <a:spcBef>
                <a:spcPct val="20000"/>
              </a:spcBef>
              <a:spcAft>
                <a:spcPct val="0"/>
              </a:spcAft>
              <a:buChar char="»"/>
              <a:defRPr sz="2000">
                <a:solidFill>
                  <a:schemeClr val="tx1"/>
                </a:solidFill>
                <a:latin typeface="+mn-lt"/>
                <a:ea typeface="ＭＳ Ｐゴシック" pitchFamily="-97" charset="-128"/>
              </a:defRPr>
            </a:lvl7pPr>
            <a:lvl8pPr marL="3429000" indent="-228600" algn="l" rtl="0" eaLnBrk="0" fontAlgn="base" hangingPunct="0">
              <a:spcBef>
                <a:spcPct val="20000"/>
              </a:spcBef>
              <a:spcAft>
                <a:spcPct val="0"/>
              </a:spcAft>
              <a:buChar char="»"/>
              <a:defRPr sz="2000">
                <a:solidFill>
                  <a:schemeClr val="tx1"/>
                </a:solidFill>
                <a:latin typeface="+mn-lt"/>
                <a:ea typeface="ＭＳ Ｐゴシック" pitchFamily="-97" charset="-128"/>
              </a:defRPr>
            </a:lvl8pPr>
            <a:lvl9pPr marL="3886200" indent="-228600" algn="l" rtl="0" eaLnBrk="0" fontAlgn="base" hangingPunct="0">
              <a:spcBef>
                <a:spcPct val="20000"/>
              </a:spcBef>
              <a:spcAft>
                <a:spcPct val="0"/>
              </a:spcAft>
              <a:buChar char="»"/>
              <a:defRPr sz="2000">
                <a:solidFill>
                  <a:schemeClr val="tx1"/>
                </a:solidFill>
                <a:latin typeface="+mn-lt"/>
                <a:ea typeface="ＭＳ Ｐゴシック" pitchFamily="-97" charset="-128"/>
              </a:defRPr>
            </a:lvl9pPr>
          </a:lstStyle>
          <a:p>
            <a:r>
              <a:rPr lang="en-US" sz="2800" kern="0" dirty="0"/>
              <a:t>Given:</a:t>
            </a:r>
          </a:p>
          <a:p>
            <a:pPr lvl="1"/>
            <a:r>
              <a:rPr lang="en-US" sz="2400" kern="0" dirty="0"/>
              <a:t>A sequence variant and surrounding sequence context</a:t>
            </a:r>
          </a:p>
          <a:p>
            <a:endParaRPr lang="en-US" sz="2800" kern="0" dirty="0"/>
          </a:p>
          <a:p>
            <a:r>
              <a:rPr lang="en-US" sz="2800" kern="0" dirty="0"/>
              <a:t>Do:</a:t>
            </a:r>
          </a:p>
          <a:p>
            <a:pPr lvl="1"/>
            <a:r>
              <a:rPr lang="en-US" sz="2400" kern="0" dirty="0"/>
              <a:t>Predict TF binding, DNase hypersensitivity, and histone modifications in multiple cell and tissue types</a:t>
            </a:r>
          </a:p>
          <a:p>
            <a:pPr lvl="1"/>
            <a:r>
              <a:rPr lang="en-US" sz="2400" kern="0" dirty="0"/>
              <a:t>Predict variant functionality</a:t>
            </a:r>
          </a:p>
        </p:txBody>
      </p:sp>
      <p:sp>
        <p:nvSpPr>
          <p:cNvPr id="5" name="TextBox 4"/>
          <p:cNvSpPr txBox="1"/>
          <p:nvPr/>
        </p:nvSpPr>
        <p:spPr>
          <a:xfrm>
            <a:off x="1066800" y="5562600"/>
            <a:ext cx="3810000" cy="307777"/>
          </a:xfrm>
          <a:prstGeom prst="rect">
            <a:avLst/>
          </a:prstGeom>
          <a:noFill/>
        </p:spPr>
        <p:txBody>
          <a:bodyPr wrap="square" rtlCol="0">
            <a:spAutoFit/>
          </a:bodyPr>
          <a:lstStyle/>
          <a:p>
            <a:r>
              <a:rPr lang="en-US" sz="1400" dirty="0">
                <a:solidFill>
                  <a:schemeClr val="tx2"/>
                </a:solidFill>
                <a:latin typeface="Arial" panose="020B0604020202020204" pitchFamily="34" charset="0"/>
                <a:cs typeface="Arial" panose="020B0604020202020204" pitchFamily="34" charset="0"/>
              </a:rPr>
              <a:t>Zhou and </a:t>
            </a:r>
            <a:r>
              <a:rPr lang="en-US" sz="1400" dirty="0" err="1">
                <a:solidFill>
                  <a:schemeClr val="tx2"/>
                </a:solidFill>
                <a:latin typeface="Arial" panose="020B0604020202020204" pitchFamily="34" charset="0"/>
                <a:cs typeface="Arial" panose="020B0604020202020204" pitchFamily="34" charset="0"/>
              </a:rPr>
              <a:t>Troyanskaya</a:t>
            </a:r>
            <a:r>
              <a:rPr lang="en-US" sz="1400" i="1" dirty="0">
                <a:solidFill>
                  <a:schemeClr val="tx2"/>
                </a:solidFill>
                <a:latin typeface="Arial" panose="020B0604020202020204" pitchFamily="34" charset="0"/>
                <a:cs typeface="Arial" panose="020B0604020202020204" pitchFamily="34" charset="0"/>
              </a:rPr>
              <a:t> Nature Methods </a:t>
            </a:r>
            <a:r>
              <a:rPr lang="en-US" sz="1400" dirty="0">
                <a:solidFill>
                  <a:schemeClr val="tx2"/>
                </a:solidFill>
                <a:latin typeface="Arial" panose="020B0604020202020204" pitchFamily="34" charset="0"/>
                <a:cs typeface="Arial" panose="020B0604020202020204" pitchFamily="34" charset="0"/>
              </a:rPr>
              <a:t>2015</a:t>
            </a:r>
          </a:p>
        </p:txBody>
      </p:sp>
    </p:spTree>
    <p:extLst>
      <p:ext uri="{BB962C8B-B14F-4D97-AF65-F5344CB8AC3E}">
        <p14:creationId xmlns:p14="http://schemas.microsoft.com/office/powerpoint/2010/main" val="425305321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16934"/>
            <a:ext cx="7772400" cy="1143000"/>
          </a:xfrm>
        </p:spPr>
        <p:txBody>
          <a:bodyPr/>
          <a:lstStyle/>
          <a:p>
            <a:r>
              <a:rPr lang="en-US" dirty="0"/>
              <a:t>Classifier input and output</a:t>
            </a:r>
          </a:p>
        </p:txBody>
      </p:sp>
      <p:sp>
        <p:nvSpPr>
          <p:cNvPr id="4" name="Slide Number Placeholder 3"/>
          <p:cNvSpPr>
            <a:spLocks noGrp="1"/>
          </p:cNvSpPr>
          <p:nvPr>
            <p:ph type="sldNum" sz="quarter" idx="12"/>
          </p:nvPr>
        </p:nvSpPr>
        <p:spPr/>
        <p:txBody>
          <a:bodyPr/>
          <a:lstStyle/>
          <a:p>
            <a:pPr>
              <a:defRPr/>
            </a:pPr>
            <a:fld id="{4D71D4ED-2DA9-9F40-A068-D189D5533483}" type="slidenum">
              <a:rPr lang="en-US" smtClean="0"/>
              <a:pPr>
                <a:defRPr/>
              </a:pPr>
              <a:t>14</a:t>
            </a:fld>
            <a:endParaRPr lang="en-US"/>
          </a:p>
        </p:txBody>
      </p:sp>
      <p:sp>
        <p:nvSpPr>
          <p:cNvPr id="6" name="Rectangle 3"/>
          <p:cNvSpPr txBox="1">
            <a:spLocks noChangeArrowheads="1"/>
          </p:cNvSpPr>
          <p:nvPr/>
        </p:nvSpPr>
        <p:spPr bwMode="auto">
          <a:xfrm>
            <a:off x="76200" y="1565253"/>
            <a:ext cx="8382000" cy="1711347"/>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Arial"/>
                <a:ea typeface="ＭＳ Ｐゴシック" pitchFamily="-97" charset="-128"/>
                <a:cs typeface="ＭＳ Ｐゴシック" pitchFamily="-97" charset="-128"/>
              </a:defRPr>
            </a:lvl1pPr>
            <a:lvl2pPr marL="742950" indent="-285750" algn="l" rtl="0" eaLnBrk="0" fontAlgn="base" hangingPunct="0">
              <a:spcBef>
                <a:spcPct val="20000"/>
              </a:spcBef>
              <a:spcAft>
                <a:spcPct val="0"/>
              </a:spcAft>
              <a:buChar char="–"/>
              <a:defRPr sz="2800">
                <a:solidFill>
                  <a:schemeClr val="tx1"/>
                </a:solidFill>
                <a:latin typeface="Arial"/>
                <a:ea typeface="ＭＳ Ｐゴシック" pitchFamily="-97" charset="-128"/>
              </a:defRPr>
            </a:lvl2pPr>
            <a:lvl3pPr marL="1143000" indent="-228600" algn="l" rtl="0" eaLnBrk="0" fontAlgn="base" hangingPunct="0">
              <a:spcBef>
                <a:spcPct val="20000"/>
              </a:spcBef>
              <a:spcAft>
                <a:spcPct val="0"/>
              </a:spcAft>
              <a:buChar char="•"/>
              <a:defRPr sz="2400">
                <a:solidFill>
                  <a:schemeClr val="tx1"/>
                </a:solidFill>
                <a:latin typeface="Arial"/>
                <a:ea typeface="ＭＳ Ｐゴシック" pitchFamily="-97" charset="-128"/>
              </a:defRPr>
            </a:lvl3pPr>
            <a:lvl4pPr marL="1600200" indent="-228600" algn="l" rtl="0" eaLnBrk="0" fontAlgn="base" hangingPunct="0">
              <a:spcBef>
                <a:spcPct val="20000"/>
              </a:spcBef>
              <a:spcAft>
                <a:spcPct val="0"/>
              </a:spcAft>
              <a:buChar char="–"/>
              <a:defRPr sz="2000">
                <a:solidFill>
                  <a:schemeClr val="tx1"/>
                </a:solidFill>
                <a:latin typeface="Arial"/>
                <a:ea typeface="ＭＳ Ｐゴシック" pitchFamily="-97" charset="-128"/>
              </a:defRPr>
            </a:lvl4pPr>
            <a:lvl5pPr marL="2057400" indent="-228600" algn="l" rtl="0" eaLnBrk="0" fontAlgn="base" hangingPunct="0">
              <a:spcBef>
                <a:spcPct val="20000"/>
              </a:spcBef>
              <a:spcAft>
                <a:spcPct val="0"/>
              </a:spcAft>
              <a:buChar char="»"/>
              <a:defRPr sz="2000">
                <a:solidFill>
                  <a:schemeClr val="tx1"/>
                </a:solidFill>
                <a:latin typeface="Arial"/>
                <a:ea typeface="ＭＳ Ｐゴシック" pitchFamily="-97" charset="-128"/>
              </a:defRPr>
            </a:lvl5pPr>
            <a:lvl6pPr marL="2514600" indent="-228600" algn="l" rtl="0" eaLnBrk="0" fontAlgn="base" hangingPunct="0">
              <a:spcBef>
                <a:spcPct val="20000"/>
              </a:spcBef>
              <a:spcAft>
                <a:spcPct val="0"/>
              </a:spcAft>
              <a:buChar char="»"/>
              <a:defRPr sz="2000">
                <a:solidFill>
                  <a:schemeClr val="tx1"/>
                </a:solidFill>
                <a:latin typeface="+mn-lt"/>
                <a:ea typeface="ＭＳ Ｐゴシック" pitchFamily="-97" charset="-128"/>
              </a:defRPr>
            </a:lvl6pPr>
            <a:lvl7pPr marL="2971800" indent="-228600" algn="l" rtl="0" eaLnBrk="0" fontAlgn="base" hangingPunct="0">
              <a:spcBef>
                <a:spcPct val="20000"/>
              </a:spcBef>
              <a:spcAft>
                <a:spcPct val="0"/>
              </a:spcAft>
              <a:buChar char="»"/>
              <a:defRPr sz="2000">
                <a:solidFill>
                  <a:schemeClr val="tx1"/>
                </a:solidFill>
                <a:latin typeface="+mn-lt"/>
                <a:ea typeface="ＭＳ Ｐゴシック" pitchFamily="-97" charset="-128"/>
              </a:defRPr>
            </a:lvl7pPr>
            <a:lvl8pPr marL="3429000" indent="-228600" algn="l" rtl="0" eaLnBrk="0" fontAlgn="base" hangingPunct="0">
              <a:spcBef>
                <a:spcPct val="20000"/>
              </a:spcBef>
              <a:spcAft>
                <a:spcPct val="0"/>
              </a:spcAft>
              <a:buChar char="»"/>
              <a:defRPr sz="2000">
                <a:solidFill>
                  <a:schemeClr val="tx1"/>
                </a:solidFill>
                <a:latin typeface="+mn-lt"/>
                <a:ea typeface="ＭＳ Ｐゴシック" pitchFamily="-97" charset="-128"/>
              </a:defRPr>
            </a:lvl8pPr>
            <a:lvl9pPr marL="3886200" indent="-228600" algn="l" rtl="0" eaLnBrk="0" fontAlgn="base" hangingPunct="0">
              <a:spcBef>
                <a:spcPct val="20000"/>
              </a:spcBef>
              <a:spcAft>
                <a:spcPct val="0"/>
              </a:spcAft>
              <a:buChar char="»"/>
              <a:defRPr sz="2000">
                <a:solidFill>
                  <a:schemeClr val="tx1"/>
                </a:solidFill>
                <a:latin typeface="+mn-lt"/>
                <a:ea typeface="ＭＳ Ｐゴシック" pitchFamily="-97" charset="-128"/>
              </a:defRPr>
            </a:lvl9pPr>
          </a:lstStyle>
          <a:p>
            <a:r>
              <a:rPr lang="en-US" sz="2600" kern="0" dirty="0"/>
              <a:t>Output</a:t>
            </a:r>
          </a:p>
          <a:p>
            <a:pPr lvl="1"/>
            <a:r>
              <a:rPr lang="en-US" sz="2400" kern="0" dirty="0"/>
              <a:t>200 </a:t>
            </a:r>
            <a:r>
              <a:rPr lang="en-US" sz="2400" kern="0" dirty="0" err="1"/>
              <a:t>bp</a:t>
            </a:r>
            <a:r>
              <a:rPr lang="en-US" sz="2400" kern="0" dirty="0"/>
              <a:t> windows of genome</a:t>
            </a:r>
          </a:p>
          <a:p>
            <a:pPr lvl="1"/>
            <a:r>
              <a:rPr lang="en-US" sz="2400" kern="0" dirty="0"/>
              <a:t>Label 1 if window contains peak</a:t>
            </a:r>
          </a:p>
          <a:p>
            <a:pPr lvl="1"/>
            <a:r>
              <a:rPr lang="en-US" sz="2400" kern="0" dirty="0"/>
              <a:t>Label for each epigenetic data type</a:t>
            </a:r>
          </a:p>
          <a:p>
            <a:pPr lvl="2"/>
            <a:r>
              <a:rPr lang="en-US" sz="2000" kern="0" dirty="0"/>
              <a:t>Multiple types of epigenetic features</a:t>
            </a:r>
          </a:p>
          <a:p>
            <a:pPr lvl="2"/>
            <a:r>
              <a:rPr lang="en-US" sz="2000" kern="0" dirty="0"/>
              <a:t>Multiple types of cells and tissues</a:t>
            </a:r>
          </a:p>
          <a:p>
            <a:endParaRPr lang="en-US" sz="1600" kern="0" dirty="0"/>
          </a:p>
          <a:p>
            <a:r>
              <a:rPr lang="en-US" sz="2600" kern="0" dirty="0"/>
              <a:t>Input: 1000 </a:t>
            </a:r>
            <a:r>
              <a:rPr lang="en-US" sz="2600" kern="0" dirty="0" err="1"/>
              <a:t>bp</a:t>
            </a:r>
            <a:r>
              <a:rPr lang="en-US" sz="2600" kern="0" dirty="0"/>
              <a:t> DNA sequence centered at window</a:t>
            </a:r>
          </a:p>
        </p:txBody>
      </p:sp>
      <p:sp>
        <p:nvSpPr>
          <p:cNvPr id="8" name="TextBox 7"/>
          <p:cNvSpPr txBox="1"/>
          <p:nvPr/>
        </p:nvSpPr>
        <p:spPr>
          <a:xfrm>
            <a:off x="6218576" y="3725318"/>
            <a:ext cx="2174731" cy="523220"/>
          </a:xfrm>
          <a:prstGeom prst="rect">
            <a:avLst/>
          </a:prstGeom>
          <a:noFill/>
        </p:spPr>
        <p:txBody>
          <a:bodyPr wrap="square" rtlCol="0">
            <a:spAutoFit/>
          </a:bodyPr>
          <a:lstStyle/>
          <a:p>
            <a:r>
              <a:rPr lang="en-US" sz="1400" dirty="0">
                <a:solidFill>
                  <a:schemeClr val="tx2"/>
                </a:solidFill>
                <a:latin typeface="Arial" panose="020B0604020202020204" pitchFamily="34" charset="0"/>
                <a:cs typeface="Arial" panose="020B0604020202020204" pitchFamily="34" charset="0"/>
              </a:rPr>
              <a:t>Roadmap </a:t>
            </a:r>
            <a:r>
              <a:rPr lang="en-US" sz="1400" dirty="0" err="1">
                <a:solidFill>
                  <a:schemeClr val="tx2"/>
                </a:solidFill>
                <a:latin typeface="Arial" panose="020B0604020202020204" pitchFamily="34" charset="0"/>
                <a:cs typeface="Arial" panose="020B0604020202020204" pitchFamily="34" charset="0"/>
              </a:rPr>
              <a:t>Epigenomics</a:t>
            </a:r>
            <a:r>
              <a:rPr lang="en-US" sz="1400" dirty="0">
                <a:solidFill>
                  <a:schemeClr val="tx2"/>
                </a:solidFill>
                <a:latin typeface="Arial" panose="020B0604020202020204" pitchFamily="34" charset="0"/>
                <a:cs typeface="Arial" panose="020B0604020202020204" pitchFamily="34" charset="0"/>
              </a:rPr>
              <a:t> Consortium </a:t>
            </a:r>
            <a:r>
              <a:rPr lang="en-US" sz="1400" i="1" dirty="0">
                <a:solidFill>
                  <a:schemeClr val="tx2"/>
                </a:solidFill>
                <a:latin typeface="Arial" panose="020B0604020202020204" pitchFamily="34" charset="0"/>
                <a:cs typeface="Arial" panose="020B0604020202020204" pitchFamily="34" charset="0"/>
              </a:rPr>
              <a:t>Nature </a:t>
            </a:r>
            <a:r>
              <a:rPr lang="en-US" sz="1400" dirty="0">
                <a:solidFill>
                  <a:schemeClr val="tx2"/>
                </a:solidFill>
                <a:latin typeface="Arial" panose="020B0604020202020204" pitchFamily="34" charset="0"/>
                <a:cs typeface="Arial" panose="020B0604020202020204" pitchFamily="34" charset="0"/>
              </a:rPr>
              <a:t>2015</a:t>
            </a:r>
          </a:p>
        </p:txBody>
      </p:sp>
      <p:grpSp>
        <p:nvGrpSpPr>
          <p:cNvPr id="29" name="Group 28"/>
          <p:cNvGrpSpPr/>
          <p:nvPr/>
        </p:nvGrpSpPr>
        <p:grpSpPr>
          <a:xfrm>
            <a:off x="5029200" y="990600"/>
            <a:ext cx="3923123" cy="2663928"/>
            <a:chOff x="5029200" y="3403722"/>
            <a:chExt cx="3923123" cy="2663928"/>
          </a:xfrm>
        </p:grpSpPr>
        <p:grpSp>
          <p:nvGrpSpPr>
            <p:cNvPr id="3" name="Group 2"/>
            <p:cNvGrpSpPr/>
            <p:nvPr/>
          </p:nvGrpSpPr>
          <p:grpSpPr>
            <a:xfrm>
              <a:off x="5029200" y="4264728"/>
              <a:ext cx="2679611" cy="664820"/>
              <a:chOff x="3352800" y="5050180"/>
              <a:chExt cx="1867711" cy="463385"/>
            </a:xfrm>
          </p:grpSpPr>
          <p:pic>
            <p:nvPicPr>
              <p:cNvPr id="12" name="Picture 2" descr="Epigenomic information across tissues and marks."/>
              <p:cNvPicPr>
                <a:picLocks noChangeAspect="1" noChangeArrowheads="1"/>
              </p:cNvPicPr>
              <p:nvPr/>
            </p:nvPicPr>
            <p:blipFill rotWithShape="1">
              <a:blip r:embed="rId4">
                <a:extLst>
                  <a:ext uri="{28A0092B-C50C-407E-A947-70E740481C1C}">
                    <a14:useLocalDpi xmlns:a14="http://schemas.microsoft.com/office/drawing/2010/main" val="0"/>
                  </a:ext>
                </a:extLst>
              </a:blip>
              <a:srcRect l="5033" t="43255" r="85470" b="55878"/>
              <a:stretch/>
            </p:blipFill>
            <p:spPr bwMode="auto">
              <a:xfrm>
                <a:off x="3352800" y="5050180"/>
                <a:ext cx="914400" cy="162286"/>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2" descr="Epigenomic information across tissues and marks."/>
              <p:cNvPicPr>
                <a:picLocks noChangeAspect="1" noChangeArrowheads="1"/>
              </p:cNvPicPr>
              <p:nvPr/>
            </p:nvPicPr>
            <p:blipFill rotWithShape="1">
              <a:blip r:embed="rId4">
                <a:extLst>
                  <a:ext uri="{28A0092B-C50C-407E-A947-70E740481C1C}">
                    <a14:useLocalDpi xmlns:a14="http://schemas.microsoft.com/office/drawing/2010/main" val="0"/>
                  </a:ext>
                </a:extLst>
              </a:blip>
              <a:srcRect l="5032" t="45815" r="75570" b="53225"/>
              <a:stretch/>
            </p:blipFill>
            <p:spPr bwMode="auto">
              <a:xfrm>
                <a:off x="3352800" y="5334000"/>
                <a:ext cx="1867711" cy="179565"/>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2" descr="Epigenomic information across tissues and marks."/>
              <p:cNvPicPr>
                <a:picLocks noChangeAspect="1" noChangeArrowheads="1"/>
              </p:cNvPicPr>
              <p:nvPr/>
            </p:nvPicPr>
            <p:blipFill rotWithShape="1">
              <a:blip r:embed="rId4">
                <a:extLst>
                  <a:ext uri="{28A0092B-C50C-407E-A947-70E740481C1C}">
                    <a14:useLocalDpi xmlns:a14="http://schemas.microsoft.com/office/drawing/2010/main" val="0"/>
                  </a:ext>
                </a:extLst>
              </a:blip>
              <a:srcRect l="81296" t="43255" r="9093" b="55878"/>
              <a:stretch/>
            </p:blipFill>
            <p:spPr bwMode="auto">
              <a:xfrm>
                <a:off x="4295140" y="5050180"/>
                <a:ext cx="925371" cy="162286"/>
              </a:xfrm>
              <a:prstGeom prst="rect">
                <a:avLst/>
              </a:prstGeom>
              <a:noFill/>
              <a:extLst>
                <a:ext uri="{909E8E84-426E-40DD-AFC4-6F175D3DCCD1}">
                  <a14:hiddenFill xmlns:a14="http://schemas.microsoft.com/office/drawing/2010/main">
                    <a:solidFill>
                      <a:srgbClr val="FFFFFF"/>
                    </a:solidFill>
                  </a14:hiddenFill>
                </a:ext>
              </a:extLst>
            </p:spPr>
          </p:pic>
        </p:grpSp>
        <p:cxnSp>
          <p:nvCxnSpPr>
            <p:cNvPr id="16" name="Straight Connector 15"/>
            <p:cNvCxnSpPr/>
            <p:nvPr/>
          </p:nvCxnSpPr>
          <p:spPr bwMode="auto">
            <a:xfrm>
              <a:off x="6369005" y="4047040"/>
              <a:ext cx="0" cy="1143000"/>
            </a:xfrm>
            <a:prstGeom prst="line">
              <a:avLst/>
            </a:prstGeom>
            <a:noFill/>
            <a:ln w="28575" cap="flat" cmpd="sng" algn="ctr">
              <a:solidFill>
                <a:srgbClr val="000000"/>
              </a:solidFill>
              <a:prstDash val="sysDot"/>
              <a:round/>
              <a:headEnd type="none" w="med" len="med"/>
              <a:tailEnd type="none" w="med" len="med"/>
            </a:ln>
            <a:effectLst/>
          </p:spPr>
        </p:cxnSp>
        <p:cxnSp>
          <p:nvCxnSpPr>
            <p:cNvPr id="17" name="Straight Connector 16"/>
            <p:cNvCxnSpPr/>
            <p:nvPr/>
          </p:nvCxnSpPr>
          <p:spPr bwMode="auto">
            <a:xfrm>
              <a:off x="7044994" y="4047040"/>
              <a:ext cx="0" cy="1143000"/>
            </a:xfrm>
            <a:prstGeom prst="line">
              <a:avLst/>
            </a:prstGeom>
            <a:noFill/>
            <a:ln w="28575" cap="flat" cmpd="sng" algn="ctr">
              <a:solidFill>
                <a:srgbClr val="000000"/>
              </a:solidFill>
              <a:prstDash val="sysDot"/>
              <a:round/>
              <a:headEnd type="none" w="med" len="med"/>
              <a:tailEnd type="none" w="med" len="med"/>
            </a:ln>
            <a:effectLst/>
          </p:spPr>
        </p:cxnSp>
        <p:cxnSp>
          <p:nvCxnSpPr>
            <p:cNvPr id="18" name="Straight Connector 17"/>
            <p:cNvCxnSpPr/>
            <p:nvPr/>
          </p:nvCxnSpPr>
          <p:spPr bwMode="auto">
            <a:xfrm>
              <a:off x="7707496" y="4047040"/>
              <a:ext cx="0" cy="1143000"/>
            </a:xfrm>
            <a:prstGeom prst="line">
              <a:avLst/>
            </a:prstGeom>
            <a:noFill/>
            <a:ln w="28575" cap="flat" cmpd="sng" algn="ctr">
              <a:solidFill>
                <a:srgbClr val="000000"/>
              </a:solidFill>
              <a:prstDash val="sysDot"/>
              <a:round/>
              <a:headEnd type="none" w="med" len="med"/>
              <a:tailEnd type="none" w="med" len="med"/>
            </a:ln>
            <a:effectLst/>
          </p:spPr>
        </p:cxnSp>
        <p:sp>
          <p:nvSpPr>
            <p:cNvPr id="19" name="Right Brace 18"/>
            <p:cNvSpPr/>
            <p:nvPr/>
          </p:nvSpPr>
          <p:spPr bwMode="auto">
            <a:xfrm rot="5400000">
              <a:off x="6579970" y="5089411"/>
              <a:ext cx="266229" cy="663816"/>
            </a:xfrm>
            <a:prstGeom prst="rightBrace">
              <a:avLst/>
            </a:prstGeom>
            <a:noFill/>
            <a:ln w="28575"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000" b="0" i="0" u="none" strike="noStrike" cap="none" normalizeH="0" baseline="0">
                <a:ln>
                  <a:noFill/>
                </a:ln>
                <a:solidFill>
                  <a:schemeClr val="tx1"/>
                </a:solidFill>
                <a:effectLst/>
                <a:latin typeface="Times New Roman" pitchFamily="-97" charset="0"/>
              </a:endParaRPr>
            </a:p>
          </p:txBody>
        </p:sp>
        <p:sp>
          <p:nvSpPr>
            <p:cNvPr id="20" name="TextBox 19"/>
            <p:cNvSpPr txBox="1"/>
            <p:nvPr/>
          </p:nvSpPr>
          <p:spPr>
            <a:xfrm>
              <a:off x="6268090" y="5642347"/>
              <a:ext cx="889987" cy="369332"/>
            </a:xfrm>
            <a:prstGeom prst="rect">
              <a:avLst/>
            </a:prstGeom>
            <a:noFill/>
          </p:spPr>
          <p:txBody>
            <a:bodyPr wrap="none" rtlCol="0">
              <a:spAutoFit/>
            </a:bodyPr>
            <a:lstStyle/>
            <a:p>
              <a:r>
                <a:rPr lang="en-US" sz="1800" dirty="0">
                  <a:latin typeface="Arial" panose="020B0604020202020204" pitchFamily="34" charset="0"/>
                  <a:cs typeface="Arial" panose="020B0604020202020204" pitchFamily="34" charset="0"/>
                </a:rPr>
                <a:t>200 </a:t>
              </a:r>
              <a:r>
                <a:rPr lang="en-US" sz="1800" dirty="0" err="1">
                  <a:latin typeface="Arial" panose="020B0604020202020204" pitchFamily="34" charset="0"/>
                  <a:cs typeface="Arial" panose="020B0604020202020204" pitchFamily="34" charset="0"/>
                </a:rPr>
                <a:t>bp</a:t>
              </a:r>
              <a:endParaRPr lang="en-US" sz="1800" dirty="0">
                <a:latin typeface="Arial" panose="020B0604020202020204" pitchFamily="34" charset="0"/>
                <a:cs typeface="Arial" panose="020B0604020202020204" pitchFamily="34" charset="0"/>
              </a:endParaRPr>
            </a:p>
          </p:txBody>
        </p:sp>
        <p:cxnSp>
          <p:nvCxnSpPr>
            <p:cNvPr id="22" name="Straight Arrow Connector 21"/>
            <p:cNvCxnSpPr/>
            <p:nvPr/>
          </p:nvCxnSpPr>
          <p:spPr bwMode="auto">
            <a:xfrm>
              <a:off x="6742523" y="3872675"/>
              <a:ext cx="1926028" cy="13525"/>
            </a:xfrm>
            <a:prstGeom prst="straightConnector1">
              <a:avLst/>
            </a:prstGeom>
            <a:noFill/>
            <a:ln w="28575" cap="flat" cmpd="sng" algn="ctr">
              <a:solidFill>
                <a:srgbClr val="000000"/>
              </a:solidFill>
              <a:prstDash val="solid"/>
              <a:round/>
              <a:headEnd type="none" w="med" len="med"/>
              <a:tailEnd type="triangle"/>
            </a:ln>
            <a:effectLst/>
          </p:spPr>
        </p:cxnSp>
        <p:sp>
          <p:nvSpPr>
            <p:cNvPr id="23" name="TextBox 22"/>
            <p:cNvSpPr txBox="1"/>
            <p:nvPr/>
          </p:nvSpPr>
          <p:spPr>
            <a:xfrm>
              <a:off x="6432041" y="3403722"/>
              <a:ext cx="2236510" cy="369332"/>
            </a:xfrm>
            <a:prstGeom prst="rect">
              <a:avLst/>
            </a:prstGeom>
            <a:noFill/>
          </p:spPr>
          <p:txBody>
            <a:bodyPr wrap="none" rtlCol="0">
              <a:spAutoFit/>
            </a:bodyPr>
            <a:lstStyle/>
            <a:p>
              <a:r>
                <a:rPr lang="en-US" sz="1800" i="1" dirty="0">
                  <a:latin typeface="Arial" panose="020B0604020202020204" pitchFamily="34" charset="0"/>
                  <a:cs typeface="Arial" panose="020B0604020202020204" pitchFamily="34" charset="0"/>
                </a:rPr>
                <a:t>N</a:t>
              </a:r>
              <a:r>
                <a:rPr lang="en-US" sz="1800" dirty="0">
                  <a:latin typeface="Arial" panose="020B0604020202020204" pitchFamily="34" charset="0"/>
                  <a:cs typeface="Arial" panose="020B0604020202020204" pitchFamily="34" charset="0"/>
                </a:rPr>
                <a:t> genomic windows</a:t>
              </a:r>
              <a:endParaRPr lang="en-US" sz="1800" i="1" dirty="0">
                <a:latin typeface="Arial" panose="020B0604020202020204" pitchFamily="34" charset="0"/>
                <a:cs typeface="Arial" panose="020B0604020202020204" pitchFamily="34" charset="0"/>
              </a:endParaRPr>
            </a:p>
          </p:txBody>
        </p:sp>
        <p:cxnSp>
          <p:nvCxnSpPr>
            <p:cNvPr id="25" name="Straight Arrow Connector 24"/>
            <p:cNvCxnSpPr/>
            <p:nvPr/>
          </p:nvCxnSpPr>
          <p:spPr bwMode="auto">
            <a:xfrm flipH="1">
              <a:off x="8581994" y="4047040"/>
              <a:ext cx="20269" cy="1576105"/>
            </a:xfrm>
            <a:prstGeom prst="straightConnector1">
              <a:avLst/>
            </a:prstGeom>
            <a:noFill/>
            <a:ln w="28575" cap="flat" cmpd="sng" algn="ctr">
              <a:solidFill>
                <a:srgbClr val="000000"/>
              </a:solidFill>
              <a:prstDash val="solid"/>
              <a:round/>
              <a:headEnd type="none" w="med" len="med"/>
              <a:tailEnd type="triangle"/>
            </a:ln>
            <a:effectLst/>
          </p:spPr>
        </p:cxnSp>
        <p:sp>
          <p:nvSpPr>
            <p:cNvPr id="28" name="TextBox 27"/>
            <p:cNvSpPr txBox="1"/>
            <p:nvPr/>
          </p:nvSpPr>
          <p:spPr>
            <a:xfrm>
              <a:off x="7877337" y="5421319"/>
              <a:ext cx="1074986" cy="646331"/>
            </a:xfrm>
            <a:prstGeom prst="rect">
              <a:avLst/>
            </a:prstGeom>
            <a:noFill/>
          </p:spPr>
          <p:txBody>
            <a:bodyPr wrap="square" rtlCol="0">
              <a:spAutoFit/>
            </a:bodyPr>
            <a:lstStyle/>
            <a:p>
              <a:r>
                <a:rPr lang="en-US" sz="1800" dirty="0">
                  <a:latin typeface="Arial" panose="020B0604020202020204" pitchFamily="34" charset="0"/>
                  <a:cs typeface="Arial" panose="020B0604020202020204" pitchFamily="34" charset="0"/>
                </a:rPr>
                <a:t>919 classes</a:t>
              </a:r>
            </a:p>
          </p:txBody>
        </p:sp>
      </p:grpSp>
      <p:grpSp>
        <p:nvGrpSpPr>
          <p:cNvPr id="34" name="Group 33"/>
          <p:cNvGrpSpPr/>
          <p:nvPr/>
        </p:nvGrpSpPr>
        <p:grpSpPr>
          <a:xfrm>
            <a:off x="1588904" y="4943272"/>
            <a:ext cx="6793096" cy="1948720"/>
            <a:chOff x="1175452" y="4943272"/>
            <a:chExt cx="6793096" cy="1948720"/>
          </a:xfrm>
        </p:grpSpPr>
        <p:sp>
          <p:nvSpPr>
            <p:cNvPr id="30" name="Text Box 5"/>
            <p:cNvSpPr txBox="1">
              <a:spLocks noChangeArrowheads="1"/>
            </p:cNvSpPr>
            <p:nvPr/>
          </p:nvSpPr>
          <p:spPr bwMode="auto">
            <a:xfrm>
              <a:off x="1175452" y="4953000"/>
              <a:ext cx="6793096" cy="1938992"/>
            </a:xfrm>
            <a:prstGeom prst="rect">
              <a:avLst/>
            </a:prstGeom>
            <a:noFill/>
            <a:ln w="9525">
              <a:noFill/>
              <a:miter lim="800000"/>
              <a:headEnd/>
              <a:tailEnd/>
            </a:ln>
          </p:spPr>
          <p:txBody>
            <a:bodyPr wrap="square">
              <a:prstTxWarp prst="textNoShape">
                <a:avLst/>
              </a:prstTxWarp>
              <a:spAutoFit/>
            </a:bodyPr>
            <a:lstStyle/>
            <a:p>
              <a:pPr algn="ctr"/>
              <a:r>
                <a:rPr lang="en-US" sz="2400" b="1" dirty="0">
                  <a:solidFill>
                    <a:schemeClr val="tx2"/>
                  </a:solidFill>
                  <a:latin typeface="Courier New" pitchFamily="-111" charset="0"/>
                </a:rPr>
                <a:t>index  1  …  401  402  403  …  1000</a:t>
              </a:r>
            </a:p>
            <a:p>
              <a:pPr algn="ctr"/>
              <a:r>
                <a:rPr lang="en-US" sz="2400" b="1" dirty="0">
                  <a:solidFill>
                    <a:schemeClr val="tx2"/>
                  </a:solidFill>
                  <a:latin typeface="Courier New" pitchFamily="-111" charset="0"/>
                </a:rPr>
                <a:t>A      0       1    0    0        0</a:t>
              </a:r>
            </a:p>
            <a:p>
              <a:pPr algn="ctr"/>
              <a:r>
                <a:rPr lang="en-US" sz="2400" b="1" dirty="0">
                  <a:solidFill>
                    <a:schemeClr val="tx2"/>
                  </a:solidFill>
                  <a:latin typeface="Courier New" pitchFamily="-111" charset="0"/>
                </a:rPr>
                <a:t>C      0       0    0    0        1</a:t>
              </a:r>
            </a:p>
            <a:p>
              <a:pPr algn="ctr"/>
              <a:r>
                <a:rPr lang="en-US" sz="2400" b="1" dirty="0">
                  <a:solidFill>
                    <a:schemeClr val="tx2"/>
                  </a:solidFill>
                  <a:latin typeface="Courier New" pitchFamily="-111" charset="0"/>
                </a:rPr>
                <a:t>G      1       0    1    1        0</a:t>
              </a:r>
            </a:p>
            <a:p>
              <a:pPr algn="ctr"/>
              <a:r>
                <a:rPr lang="en-US" sz="2400" b="1" dirty="0">
                  <a:solidFill>
                    <a:schemeClr val="tx2"/>
                  </a:solidFill>
                  <a:latin typeface="Courier New" pitchFamily="-111" charset="0"/>
                </a:rPr>
                <a:t>T      0       0    0    0        0</a:t>
              </a:r>
            </a:p>
          </p:txBody>
        </p:sp>
        <p:cxnSp>
          <p:nvCxnSpPr>
            <p:cNvPr id="31" name="Straight Connector 30"/>
            <p:cNvCxnSpPr/>
            <p:nvPr/>
          </p:nvCxnSpPr>
          <p:spPr bwMode="auto">
            <a:xfrm flipH="1">
              <a:off x="3581400" y="4943272"/>
              <a:ext cx="17832" cy="1880860"/>
            </a:xfrm>
            <a:prstGeom prst="line">
              <a:avLst/>
            </a:prstGeom>
            <a:noFill/>
            <a:ln w="28575" cap="flat" cmpd="sng" algn="ctr">
              <a:solidFill>
                <a:srgbClr val="000000"/>
              </a:solidFill>
              <a:prstDash val="sysDot"/>
              <a:round/>
              <a:headEnd type="none" w="med" len="med"/>
              <a:tailEnd type="none" w="med" len="med"/>
            </a:ln>
            <a:effectLst/>
          </p:spPr>
        </p:cxnSp>
        <p:cxnSp>
          <p:nvCxnSpPr>
            <p:cNvPr id="33" name="Straight Connector 32"/>
            <p:cNvCxnSpPr/>
            <p:nvPr/>
          </p:nvCxnSpPr>
          <p:spPr bwMode="auto">
            <a:xfrm flipH="1">
              <a:off x="6934200" y="4943272"/>
              <a:ext cx="17832" cy="1880860"/>
            </a:xfrm>
            <a:prstGeom prst="line">
              <a:avLst/>
            </a:prstGeom>
            <a:noFill/>
            <a:ln w="28575" cap="flat" cmpd="sng" algn="ctr">
              <a:solidFill>
                <a:srgbClr val="000000"/>
              </a:solidFill>
              <a:prstDash val="sysDot"/>
              <a:round/>
              <a:headEnd type="none" w="med" len="med"/>
              <a:tailEnd type="none" w="med" len="med"/>
            </a:ln>
            <a:effectLst/>
          </p:spPr>
        </p:cxnSp>
      </p:grpSp>
      <p:graphicFrame>
        <p:nvGraphicFramePr>
          <p:cNvPr id="35" name="Object 3"/>
          <p:cNvGraphicFramePr>
            <a:graphicFrameLocks noChangeAspect="1"/>
          </p:cNvGraphicFramePr>
          <p:nvPr>
            <p:extLst>
              <p:ext uri="{D42A27DB-BD31-4B8C-83A1-F6EECF244321}">
                <p14:modId xmlns:p14="http://schemas.microsoft.com/office/powerpoint/2010/main" val="1687951513"/>
              </p:ext>
            </p:extLst>
          </p:nvPr>
        </p:nvGraphicFramePr>
        <p:xfrm>
          <a:off x="530225" y="5554663"/>
          <a:ext cx="801688" cy="658812"/>
        </p:xfrm>
        <a:graphic>
          <a:graphicData uri="http://schemas.openxmlformats.org/presentationml/2006/ole">
            <mc:AlternateContent xmlns:mc="http://schemas.openxmlformats.org/markup-compatibility/2006">
              <mc:Choice xmlns:v="urn:schemas-microsoft-com:vml" Requires="v">
                <p:oleObj spid="_x0000_s4197" name="Equation" r:id="rId5" imgW="279360" imgH="228600" progId="Equation.3">
                  <p:embed/>
                </p:oleObj>
              </mc:Choice>
              <mc:Fallback>
                <p:oleObj name="Equation" r:id="rId5" imgW="279360" imgH="228600" progId="Equation.3">
                  <p:embed/>
                  <p:pic>
                    <p:nvPicPr>
                      <p:cNvPr id="0" name=""/>
                      <p:cNvPicPr>
                        <a:picLocks noChangeAspect="1" noChangeArrowheads="1"/>
                      </p:cNvPicPr>
                      <p:nvPr/>
                    </p:nvPicPr>
                    <p:blipFill>
                      <a:blip r:embed="rId6"/>
                      <a:srcRect/>
                      <a:stretch>
                        <a:fillRect/>
                      </a:stretch>
                    </p:blipFill>
                    <p:spPr bwMode="auto">
                      <a:xfrm>
                        <a:off x="530225" y="5554663"/>
                        <a:ext cx="801688" cy="658812"/>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26758225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7" end="7"/>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4"/>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16934"/>
            <a:ext cx="7772400" cy="1143000"/>
          </a:xfrm>
        </p:spPr>
        <p:txBody>
          <a:bodyPr/>
          <a:lstStyle/>
          <a:p>
            <a:r>
              <a:rPr lang="en-US" dirty="0"/>
              <a:t>Desired properties for </a:t>
            </a:r>
            <a:r>
              <a:rPr lang="en-US" dirty="0" err="1"/>
              <a:t>epigenomic</a:t>
            </a:r>
            <a:r>
              <a:rPr lang="en-US" dirty="0"/>
              <a:t> classifier</a:t>
            </a:r>
          </a:p>
        </p:txBody>
      </p:sp>
      <p:sp>
        <p:nvSpPr>
          <p:cNvPr id="4" name="Slide Number Placeholder 3"/>
          <p:cNvSpPr>
            <a:spLocks noGrp="1"/>
          </p:cNvSpPr>
          <p:nvPr>
            <p:ph type="sldNum" sz="quarter" idx="12"/>
          </p:nvPr>
        </p:nvSpPr>
        <p:spPr/>
        <p:txBody>
          <a:bodyPr/>
          <a:lstStyle/>
          <a:p>
            <a:pPr>
              <a:defRPr/>
            </a:pPr>
            <a:fld id="{4D71D4ED-2DA9-9F40-A068-D189D5533483}" type="slidenum">
              <a:rPr lang="en-US" smtClean="0"/>
              <a:pPr>
                <a:defRPr/>
              </a:pPr>
              <a:t>15</a:t>
            </a:fld>
            <a:endParaRPr lang="en-US"/>
          </a:p>
        </p:txBody>
      </p:sp>
      <p:sp>
        <p:nvSpPr>
          <p:cNvPr id="6" name="Rectangle 3"/>
          <p:cNvSpPr txBox="1">
            <a:spLocks noChangeArrowheads="1"/>
          </p:cNvSpPr>
          <p:nvPr/>
        </p:nvSpPr>
        <p:spPr bwMode="auto">
          <a:xfrm>
            <a:off x="609600" y="1483955"/>
            <a:ext cx="80772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Arial"/>
                <a:ea typeface="ＭＳ Ｐゴシック" pitchFamily="-97" charset="-128"/>
                <a:cs typeface="ＭＳ Ｐゴシック" pitchFamily="-97" charset="-128"/>
              </a:defRPr>
            </a:lvl1pPr>
            <a:lvl2pPr marL="742950" indent="-285750" algn="l" rtl="0" eaLnBrk="0" fontAlgn="base" hangingPunct="0">
              <a:spcBef>
                <a:spcPct val="20000"/>
              </a:spcBef>
              <a:spcAft>
                <a:spcPct val="0"/>
              </a:spcAft>
              <a:buChar char="–"/>
              <a:defRPr sz="2800">
                <a:solidFill>
                  <a:schemeClr val="tx1"/>
                </a:solidFill>
                <a:latin typeface="Arial"/>
                <a:ea typeface="ＭＳ Ｐゴシック" pitchFamily="-97" charset="-128"/>
              </a:defRPr>
            </a:lvl2pPr>
            <a:lvl3pPr marL="1143000" indent="-228600" algn="l" rtl="0" eaLnBrk="0" fontAlgn="base" hangingPunct="0">
              <a:spcBef>
                <a:spcPct val="20000"/>
              </a:spcBef>
              <a:spcAft>
                <a:spcPct val="0"/>
              </a:spcAft>
              <a:buChar char="•"/>
              <a:defRPr sz="2400">
                <a:solidFill>
                  <a:schemeClr val="tx1"/>
                </a:solidFill>
                <a:latin typeface="Arial"/>
                <a:ea typeface="ＭＳ Ｐゴシック" pitchFamily="-97" charset="-128"/>
              </a:defRPr>
            </a:lvl3pPr>
            <a:lvl4pPr marL="1600200" indent="-228600" algn="l" rtl="0" eaLnBrk="0" fontAlgn="base" hangingPunct="0">
              <a:spcBef>
                <a:spcPct val="20000"/>
              </a:spcBef>
              <a:spcAft>
                <a:spcPct val="0"/>
              </a:spcAft>
              <a:buChar char="–"/>
              <a:defRPr sz="2000">
                <a:solidFill>
                  <a:schemeClr val="tx1"/>
                </a:solidFill>
                <a:latin typeface="Arial"/>
                <a:ea typeface="ＭＳ Ｐゴシック" pitchFamily="-97" charset="-128"/>
              </a:defRPr>
            </a:lvl4pPr>
            <a:lvl5pPr marL="2057400" indent="-228600" algn="l" rtl="0" eaLnBrk="0" fontAlgn="base" hangingPunct="0">
              <a:spcBef>
                <a:spcPct val="20000"/>
              </a:spcBef>
              <a:spcAft>
                <a:spcPct val="0"/>
              </a:spcAft>
              <a:buChar char="»"/>
              <a:defRPr sz="2000">
                <a:solidFill>
                  <a:schemeClr val="tx1"/>
                </a:solidFill>
                <a:latin typeface="Arial"/>
                <a:ea typeface="ＭＳ Ｐゴシック" pitchFamily="-97" charset="-128"/>
              </a:defRPr>
            </a:lvl5pPr>
            <a:lvl6pPr marL="2514600" indent="-228600" algn="l" rtl="0" eaLnBrk="0" fontAlgn="base" hangingPunct="0">
              <a:spcBef>
                <a:spcPct val="20000"/>
              </a:spcBef>
              <a:spcAft>
                <a:spcPct val="0"/>
              </a:spcAft>
              <a:buChar char="»"/>
              <a:defRPr sz="2000">
                <a:solidFill>
                  <a:schemeClr val="tx1"/>
                </a:solidFill>
                <a:latin typeface="+mn-lt"/>
                <a:ea typeface="ＭＳ Ｐゴシック" pitchFamily="-97" charset="-128"/>
              </a:defRPr>
            </a:lvl6pPr>
            <a:lvl7pPr marL="2971800" indent="-228600" algn="l" rtl="0" eaLnBrk="0" fontAlgn="base" hangingPunct="0">
              <a:spcBef>
                <a:spcPct val="20000"/>
              </a:spcBef>
              <a:spcAft>
                <a:spcPct val="0"/>
              </a:spcAft>
              <a:buChar char="»"/>
              <a:defRPr sz="2000">
                <a:solidFill>
                  <a:schemeClr val="tx1"/>
                </a:solidFill>
                <a:latin typeface="+mn-lt"/>
                <a:ea typeface="ＭＳ Ｐゴシック" pitchFamily="-97" charset="-128"/>
              </a:defRPr>
            </a:lvl7pPr>
            <a:lvl8pPr marL="3429000" indent="-228600" algn="l" rtl="0" eaLnBrk="0" fontAlgn="base" hangingPunct="0">
              <a:spcBef>
                <a:spcPct val="20000"/>
              </a:spcBef>
              <a:spcAft>
                <a:spcPct val="0"/>
              </a:spcAft>
              <a:buChar char="»"/>
              <a:defRPr sz="2000">
                <a:solidFill>
                  <a:schemeClr val="tx1"/>
                </a:solidFill>
                <a:latin typeface="+mn-lt"/>
                <a:ea typeface="ＭＳ Ｐゴシック" pitchFamily="-97" charset="-128"/>
              </a:defRPr>
            </a:lvl8pPr>
            <a:lvl9pPr marL="3886200" indent="-228600" algn="l" rtl="0" eaLnBrk="0" fontAlgn="base" hangingPunct="0">
              <a:spcBef>
                <a:spcPct val="20000"/>
              </a:spcBef>
              <a:spcAft>
                <a:spcPct val="0"/>
              </a:spcAft>
              <a:buChar char="»"/>
              <a:defRPr sz="2000">
                <a:solidFill>
                  <a:schemeClr val="tx1"/>
                </a:solidFill>
                <a:latin typeface="+mn-lt"/>
                <a:ea typeface="ＭＳ Ｐゴシック" pitchFamily="-97" charset="-128"/>
              </a:defRPr>
            </a:lvl9pPr>
          </a:lstStyle>
          <a:p>
            <a:r>
              <a:rPr lang="en-US" sz="2800" kern="0" dirty="0"/>
              <a:t>Learn preferences of DNA-binding proteins</a:t>
            </a:r>
          </a:p>
          <a:p>
            <a:pPr lvl="1"/>
            <a:r>
              <a:rPr lang="en-US" sz="2400" kern="0" dirty="0"/>
              <a:t>Locally: “motifs” and other simple sequence patterns</a:t>
            </a:r>
          </a:p>
          <a:p>
            <a:pPr lvl="1"/>
            <a:r>
              <a:rPr lang="en-US" sz="2400" kern="0" dirty="0"/>
              <a:t>Sequence context: “</a:t>
            </a:r>
            <a:r>
              <a:rPr lang="en-US" sz="2400" i="1" kern="0" dirty="0"/>
              <a:t>cis</a:t>
            </a:r>
            <a:r>
              <a:rPr lang="en-US" sz="2400" kern="0" dirty="0"/>
              <a:t>-regulatory modules”</a:t>
            </a:r>
          </a:p>
          <a:p>
            <a:endParaRPr lang="en-US" sz="2800" kern="0" dirty="0"/>
          </a:p>
          <a:p>
            <a:r>
              <a:rPr lang="en-US" sz="2800" kern="0" dirty="0"/>
              <a:t>Support nonlinear decision</a:t>
            </a:r>
          </a:p>
          <a:p>
            <a:pPr marL="0" indent="0">
              <a:buNone/>
            </a:pPr>
            <a:r>
              <a:rPr lang="en-US" sz="2800" kern="0" dirty="0"/>
              <a:t>    boundaries</a:t>
            </a:r>
          </a:p>
          <a:p>
            <a:endParaRPr lang="en-US" sz="2800" kern="0" dirty="0"/>
          </a:p>
          <a:p>
            <a:endParaRPr lang="en-US" sz="2800" kern="0" dirty="0"/>
          </a:p>
          <a:p>
            <a:r>
              <a:rPr lang="en-US" sz="2800" kern="0" dirty="0"/>
              <a:t>Multiple, related prediction tasks</a:t>
            </a:r>
          </a:p>
        </p:txBody>
      </p:sp>
      <p:grpSp>
        <p:nvGrpSpPr>
          <p:cNvPr id="13" name="Group 12"/>
          <p:cNvGrpSpPr/>
          <p:nvPr/>
        </p:nvGrpSpPr>
        <p:grpSpPr>
          <a:xfrm>
            <a:off x="-13504" y="5953642"/>
            <a:ext cx="9144000" cy="824950"/>
            <a:chOff x="-13504" y="5953642"/>
            <a:chExt cx="9144000" cy="824950"/>
          </a:xfrm>
        </p:grpSpPr>
        <p:grpSp>
          <p:nvGrpSpPr>
            <p:cNvPr id="3" name="Group 2"/>
            <p:cNvGrpSpPr/>
            <p:nvPr/>
          </p:nvGrpSpPr>
          <p:grpSpPr>
            <a:xfrm>
              <a:off x="-13504" y="5953642"/>
              <a:ext cx="9144000" cy="382640"/>
              <a:chOff x="-13504" y="5953642"/>
              <a:chExt cx="9144000" cy="382640"/>
            </a:xfrm>
          </p:grpSpPr>
          <p:pic>
            <p:nvPicPr>
              <p:cNvPr id="1026" name="Picture 2" descr="Epigenomic information across tissues and marks."/>
              <p:cNvPicPr>
                <a:picLocks noChangeAspect="1" noChangeArrowheads="1"/>
              </p:cNvPicPr>
              <p:nvPr/>
            </p:nvPicPr>
            <p:blipFill rotWithShape="1">
              <a:blip r:embed="rId3">
                <a:extLst>
                  <a:ext uri="{28A0092B-C50C-407E-A947-70E740481C1C}">
                    <a14:useLocalDpi xmlns:a14="http://schemas.microsoft.com/office/drawing/2010/main" val="0"/>
                  </a:ext>
                </a:extLst>
              </a:blip>
              <a:srcRect l="5032" t="43255" b="55878"/>
              <a:stretch/>
            </p:blipFill>
            <p:spPr bwMode="auto">
              <a:xfrm>
                <a:off x="-13504" y="5953642"/>
                <a:ext cx="9144000" cy="162286"/>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 descr="Epigenomic information across tissues and marks."/>
              <p:cNvPicPr>
                <a:picLocks noChangeAspect="1" noChangeArrowheads="1"/>
              </p:cNvPicPr>
              <p:nvPr/>
            </p:nvPicPr>
            <p:blipFill rotWithShape="1">
              <a:blip r:embed="rId3">
                <a:extLst>
                  <a:ext uri="{28A0092B-C50C-407E-A947-70E740481C1C}">
                    <a14:useLocalDpi xmlns:a14="http://schemas.microsoft.com/office/drawing/2010/main" val="0"/>
                  </a:ext>
                </a:extLst>
              </a:blip>
              <a:srcRect l="5032" t="45815" b="53308"/>
              <a:stretch/>
            </p:blipFill>
            <p:spPr bwMode="auto">
              <a:xfrm>
                <a:off x="-13504" y="6172200"/>
                <a:ext cx="9144000" cy="164082"/>
              </a:xfrm>
              <a:prstGeom prst="rect">
                <a:avLst/>
              </a:prstGeom>
              <a:noFill/>
              <a:extLst>
                <a:ext uri="{909E8E84-426E-40DD-AFC4-6F175D3DCCD1}">
                  <a14:hiddenFill xmlns:a14="http://schemas.microsoft.com/office/drawing/2010/main">
                    <a:solidFill>
                      <a:srgbClr val="FFFFFF"/>
                    </a:solidFill>
                  </a14:hiddenFill>
                </a:ext>
              </a:extLst>
            </p:spPr>
          </p:pic>
        </p:grpSp>
        <p:sp>
          <p:nvSpPr>
            <p:cNvPr id="8" name="TextBox 7"/>
            <p:cNvSpPr txBox="1"/>
            <p:nvPr/>
          </p:nvSpPr>
          <p:spPr>
            <a:xfrm>
              <a:off x="76200" y="6470815"/>
              <a:ext cx="4038124" cy="307777"/>
            </a:xfrm>
            <a:prstGeom prst="rect">
              <a:avLst/>
            </a:prstGeom>
            <a:noFill/>
          </p:spPr>
          <p:txBody>
            <a:bodyPr wrap="square" rtlCol="0">
              <a:spAutoFit/>
            </a:bodyPr>
            <a:lstStyle/>
            <a:p>
              <a:r>
                <a:rPr lang="en-US" sz="1400" dirty="0">
                  <a:solidFill>
                    <a:schemeClr val="tx2"/>
                  </a:solidFill>
                  <a:latin typeface="Arial" panose="020B0604020202020204" pitchFamily="34" charset="0"/>
                  <a:cs typeface="Arial" panose="020B0604020202020204" pitchFamily="34" charset="0"/>
                </a:rPr>
                <a:t>Roadmap </a:t>
              </a:r>
              <a:r>
                <a:rPr lang="en-US" sz="1400" dirty="0" err="1">
                  <a:solidFill>
                    <a:schemeClr val="tx2"/>
                  </a:solidFill>
                  <a:latin typeface="Arial" panose="020B0604020202020204" pitchFamily="34" charset="0"/>
                  <a:cs typeface="Arial" panose="020B0604020202020204" pitchFamily="34" charset="0"/>
                </a:rPr>
                <a:t>Epigenomics</a:t>
              </a:r>
              <a:r>
                <a:rPr lang="en-US" sz="1400" dirty="0">
                  <a:solidFill>
                    <a:schemeClr val="tx2"/>
                  </a:solidFill>
                  <a:latin typeface="Arial" panose="020B0604020202020204" pitchFamily="34" charset="0"/>
                  <a:cs typeface="Arial" panose="020B0604020202020204" pitchFamily="34" charset="0"/>
                </a:rPr>
                <a:t> Consortium </a:t>
              </a:r>
              <a:r>
                <a:rPr lang="en-US" sz="1400" i="1" dirty="0">
                  <a:solidFill>
                    <a:schemeClr val="tx2"/>
                  </a:solidFill>
                  <a:latin typeface="Arial" panose="020B0604020202020204" pitchFamily="34" charset="0"/>
                  <a:cs typeface="Arial" panose="020B0604020202020204" pitchFamily="34" charset="0"/>
                </a:rPr>
                <a:t>Nature </a:t>
              </a:r>
              <a:r>
                <a:rPr lang="en-US" sz="1400" dirty="0">
                  <a:solidFill>
                    <a:schemeClr val="tx2"/>
                  </a:solidFill>
                  <a:latin typeface="Arial" panose="020B0604020202020204" pitchFamily="34" charset="0"/>
                  <a:cs typeface="Arial" panose="020B0604020202020204" pitchFamily="34" charset="0"/>
                </a:rPr>
                <a:t>2015</a:t>
              </a:r>
            </a:p>
          </p:txBody>
        </p:sp>
      </p:grpSp>
      <p:grpSp>
        <p:nvGrpSpPr>
          <p:cNvPr id="15" name="Group 14"/>
          <p:cNvGrpSpPr/>
          <p:nvPr/>
        </p:nvGrpSpPr>
        <p:grpSpPr>
          <a:xfrm>
            <a:off x="3923252" y="3200400"/>
            <a:ext cx="4987172" cy="2223519"/>
            <a:chOff x="3923252" y="3200400"/>
            <a:chExt cx="4987172" cy="2223519"/>
          </a:xfrm>
        </p:grpSpPr>
        <p:pic>
          <p:nvPicPr>
            <p:cNvPr id="1028" name="Picture 4" descr="Parallel profiling of genomic regulatory factor occupancy across 41 cell types."/>
            <p:cNvPicPr>
              <a:picLocks noChangeAspect="1" noChangeArrowheads="1"/>
            </p:cNvPicPr>
            <p:nvPr/>
          </p:nvPicPr>
          <p:blipFill rotWithShape="1">
            <a:blip r:embed="rId4">
              <a:extLst>
                <a:ext uri="{28A0092B-C50C-407E-A947-70E740481C1C}">
                  <a14:useLocalDpi xmlns:a14="http://schemas.microsoft.com/office/drawing/2010/main" val="0"/>
                </a:ext>
              </a:extLst>
            </a:blip>
            <a:srcRect t="14151" r="63671" b="77277"/>
            <a:stretch/>
          </p:blipFill>
          <p:spPr bwMode="auto">
            <a:xfrm>
              <a:off x="5636999" y="3200400"/>
              <a:ext cx="3273425" cy="548707"/>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4" descr="Parallel profiling of genomic regulatory factor occupancy across 41 cell types."/>
            <p:cNvPicPr>
              <a:picLocks noChangeAspect="1" noChangeArrowheads="1"/>
            </p:cNvPicPr>
            <p:nvPr/>
          </p:nvPicPr>
          <p:blipFill rotWithShape="1">
            <a:blip r:embed="rId4">
              <a:extLst>
                <a:ext uri="{28A0092B-C50C-407E-A947-70E740481C1C}">
                  <a14:useLocalDpi xmlns:a14="http://schemas.microsoft.com/office/drawing/2010/main" val="0"/>
                </a:ext>
              </a:extLst>
            </a:blip>
            <a:srcRect t="51732" r="63671" b="33983"/>
            <a:stretch/>
          </p:blipFill>
          <p:spPr bwMode="auto">
            <a:xfrm>
              <a:off x="5588359" y="4460879"/>
              <a:ext cx="3273425" cy="914400"/>
            </a:xfrm>
            <a:prstGeom prst="rect">
              <a:avLst/>
            </a:prstGeom>
            <a:noFill/>
            <a:extLst>
              <a:ext uri="{909E8E84-426E-40DD-AFC4-6F175D3DCCD1}">
                <a14:hiddenFill xmlns:a14="http://schemas.microsoft.com/office/drawing/2010/main">
                  <a:solidFill>
                    <a:srgbClr val="FFFFFF"/>
                  </a:solidFill>
                </a14:hiddenFill>
              </a:ext>
            </a:extLst>
          </p:spPr>
        </p:pic>
        <p:sp>
          <p:nvSpPr>
            <p:cNvPr id="5" name="Down Arrow 4"/>
            <p:cNvSpPr/>
            <p:nvPr/>
          </p:nvSpPr>
          <p:spPr>
            <a:xfrm flipV="1">
              <a:off x="7629728" y="3819728"/>
              <a:ext cx="228600" cy="533400"/>
            </a:xfrm>
            <a:prstGeom prst="downArrow">
              <a:avLst/>
            </a:prstGeom>
            <a:ln w="28575" cmpd="sng">
              <a:solidFill>
                <a:srgbClr val="000000"/>
              </a:solidFill>
            </a:ln>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000" b="0" i="0" u="none" strike="noStrike" cap="none" normalizeH="0" baseline="0">
                <a:ln>
                  <a:noFill/>
                </a:ln>
                <a:solidFill>
                  <a:schemeClr val="tx1"/>
                </a:solidFill>
                <a:effectLst/>
                <a:latin typeface="Times New Roman" pitchFamily="-97" charset="0"/>
              </a:endParaRPr>
            </a:p>
          </p:txBody>
        </p:sp>
        <p:sp>
          <p:nvSpPr>
            <p:cNvPr id="14" name="TextBox 13"/>
            <p:cNvSpPr txBox="1"/>
            <p:nvPr/>
          </p:nvSpPr>
          <p:spPr>
            <a:xfrm>
              <a:off x="3923252" y="4764190"/>
              <a:ext cx="1713747" cy="307777"/>
            </a:xfrm>
            <a:prstGeom prst="rect">
              <a:avLst/>
            </a:prstGeom>
            <a:noFill/>
          </p:spPr>
          <p:txBody>
            <a:bodyPr wrap="square" rtlCol="0">
              <a:spAutoFit/>
            </a:bodyPr>
            <a:lstStyle/>
            <a:p>
              <a:r>
                <a:rPr lang="en-US" sz="1400" dirty="0" err="1">
                  <a:solidFill>
                    <a:schemeClr val="tx2"/>
                  </a:solidFill>
                  <a:latin typeface="Arial" panose="020B0604020202020204" pitchFamily="34" charset="0"/>
                  <a:cs typeface="Arial" panose="020B0604020202020204" pitchFamily="34" charset="0"/>
                </a:rPr>
                <a:t>Neph</a:t>
              </a:r>
              <a:r>
                <a:rPr lang="en-US" sz="1400" dirty="0">
                  <a:solidFill>
                    <a:schemeClr val="tx2"/>
                  </a:solidFill>
                  <a:latin typeface="Arial" panose="020B0604020202020204" pitchFamily="34" charset="0"/>
                  <a:cs typeface="Arial" panose="020B0604020202020204" pitchFamily="34" charset="0"/>
                </a:rPr>
                <a:t> </a:t>
              </a:r>
              <a:r>
                <a:rPr lang="en-US" sz="1400" i="1" dirty="0">
                  <a:solidFill>
                    <a:schemeClr val="tx2"/>
                  </a:solidFill>
                  <a:latin typeface="Arial" panose="020B0604020202020204" pitchFamily="34" charset="0"/>
                  <a:cs typeface="Arial" panose="020B0604020202020204" pitchFamily="34" charset="0"/>
                </a:rPr>
                <a:t>Nature </a:t>
              </a:r>
              <a:r>
                <a:rPr lang="en-US" sz="1400" dirty="0">
                  <a:solidFill>
                    <a:schemeClr val="tx2"/>
                  </a:solidFill>
                  <a:latin typeface="Arial" panose="020B0604020202020204" pitchFamily="34" charset="0"/>
                  <a:cs typeface="Arial" panose="020B0604020202020204" pitchFamily="34" charset="0"/>
                </a:rPr>
                <a:t>2012</a:t>
              </a:r>
            </a:p>
          </p:txBody>
        </p:sp>
        <p:sp>
          <p:nvSpPr>
            <p:cNvPr id="17" name="Rectangle 16"/>
            <p:cNvSpPr/>
            <p:nvPr/>
          </p:nvSpPr>
          <p:spPr>
            <a:xfrm>
              <a:off x="5867400" y="5033999"/>
              <a:ext cx="951599" cy="389920"/>
            </a:xfrm>
            <a:prstGeom prst="rect">
              <a:avLst/>
            </a:prstGeom>
            <a:solidFill>
              <a:schemeClr val="bg1"/>
            </a:solidFill>
            <a:ln w="28575" cmpd="sng">
              <a:noFill/>
            </a:ln>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000" b="0" i="0" u="none" strike="noStrike" cap="none" normalizeH="0" baseline="0">
                <a:ln>
                  <a:noFill/>
                </a:ln>
                <a:solidFill>
                  <a:schemeClr val="tx1"/>
                </a:solidFill>
                <a:effectLst/>
                <a:latin typeface="Times New Roman" pitchFamily="-97" charset="0"/>
              </a:endParaRPr>
            </a:p>
          </p:txBody>
        </p:sp>
      </p:grpSp>
    </p:spTree>
    <p:extLst>
      <p:ext uri="{BB962C8B-B14F-4D97-AF65-F5344CB8AC3E}">
        <p14:creationId xmlns:p14="http://schemas.microsoft.com/office/powerpoint/2010/main" val="1914111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4" end="4"/>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
                                            <p:txEl>
                                              <p:pRg st="5" end="5"/>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xEl>
                                              <p:pRg st="8" end="8"/>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02F503-2D20-BC48-ABDB-F0D144766137}"/>
              </a:ext>
            </a:extLst>
          </p:cNvPr>
          <p:cNvSpPr>
            <a:spLocks noGrp="1"/>
          </p:cNvSpPr>
          <p:nvPr>
            <p:ph type="title"/>
          </p:nvPr>
        </p:nvSpPr>
        <p:spPr>
          <a:xfrm>
            <a:off x="-76200" y="137259"/>
            <a:ext cx="9296400" cy="1143000"/>
          </a:xfrm>
        </p:spPr>
        <p:txBody>
          <a:bodyPr/>
          <a:lstStyle/>
          <a:p>
            <a:r>
              <a:rPr lang="en-US" dirty="0"/>
              <a:t>Neuroscience to artificial intelligence</a:t>
            </a:r>
          </a:p>
        </p:txBody>
      </p:sp>
      <p:pic>
        <p:nvPicPr>
          <p:cNvPr id="6" name="Content Placeholder 5" descr="A screenshot of a cell phone&#10;&#10;Description automatically generated">
            <a:extLst>
              <a:ext uri="{FF2B5EF4-FFF2-40B4-BE49-F238E27FC236}">
                <a16:creationId xmlns:a16="http://schemas.microsoft.com/office/drawing/2014/main" id="{9F6F53BB-7D1E-F74A-9A1B-6E79C3ECB94C}"/>
              </a:ext>
            </a:extLst>
          </p:cNvPr>
          <p:cNvPicPr>
            <a:picLocks noGrp="1" noChangeAspect="1"/>
          </p:cNvPicPr>
          <p:nvPr>
            <p:ph idx="1"/>
          </p:nvPr>
        </p:nvPicPr>
        <p:blipFill>
          <a:blip r:embed="rId2"/>
          <a:stretch>
            <a:fillRect/>
          </a:stretch>
        </p:blipFill>
        <p:spPr>
          <a:xfrm>
            <a:off x="990600" y="1054139"/>
            <a:ext cx="7162800" cy="5272941"/>
          </a:xfrm>
        </p:spPr>
      </p:pic>
      <p:sp>
        <p:nvSpPr>
          <p:cNvPr id="4" name="Slide Number Placeholder 3">
            <a:extLst>
              <a:ext uri="{FF2B5EF4-FFF2-40B4-BE49-F238E27FC236}">
                <a16:creationId xmlns:a16="http://schemas.microsoft.com/office/drawing/2014/main" id="{FBDB36B4-F4D2-B64A-8359-90005217C7E1}"/>
              </a:ext>
            </a:extLst>
          </p:cNvPr>
          <p:cNvSpPr>
            <a:spLocks noGrp="1"/>
          </p:cNvSpPr>
          <p:nvPr>
            <p:ph type="sldNum" sz="quarter" idx="12"/>
          </p:nvPr>
        </p:nvSpPr>
        <p:spPr/>
        <p:txBody>
          <a:bodyPr/>
          <a:lstStyle/>
          <a:p>
            <a:pPr>
              <a:defRPr/>
            </a:pPr>
            <a:fld id="{4D71D4ED-2DA9-9F40-A068-D189D5533483}" type="slidenum">
              <a:rPr lang="en-US" smtClean="0"/>
              <a:pPr>
                <a:defRPr/>
              </a:pPr>
              <a:t>16</a:t>
            </a:fld>
            <a:endParaRPr lang="en-US"/>
          </a:p>
        </p:txBody>
      </p:sp>
      <p:sp>
        <p:nvSpPr>
          <p:cNvPr id="7" name="Rectangle 6">
            <a:extLst>
              <a:ext uri="{FF2B5EF4-FFF2-40B4-BE49-F238E27FC236}">
                <a16:creationId xmlns:a16="http://schemas.microsoft.com/office/drawing/2014/main" id="{BC455DDC-22C0-334C-BACD-23DE23AEEBE0}"/>
              </a:ext>
            </a:extLst>
          </p:cNvPr>
          <p:cNvSpPr/>
          <p:nvPr/>
        </p:nvSpPr>
        <p:spPr>
          <a:xfrm>
            <a:off x="838200" y="6259076"/>
            <a:ext cx="2613216" cy="461665"/>
          </a:xfrm>
          <a:prstGeom prst="rect">
            <a:avLst/>
          </a:prstGeom>
        </p:spPr>
        <p:txBody>
          <a:bodyPr wrap="none">
            <a:spAutoFit/>
          </a:bodyPr>
          <a:lstStyle/>
          <a:p>
            <a:r>
              <a:rPr lang="en-US" sz="1200" dirty="0"/>
              <a:t>Shimon Ullman, Science  15 Feb 2019:</a:t>
            </a:r>
            <a:br>
              <a:rPr lang="en-US" sz="1200" dirty="0"/>
            </a:br>
            <a:r>
              <a:rPr lang="en-US" sz="1200" dirty="0"/>
              <a:t>Vol. 363, Issue 6428, pp. 692-693</a:t>
            </a:r>
          </a:p>
        </p:txBody>
      </p:sp>
    </p:spTree>
    <p:extLst>
      <p:ext uri="{BB962C8B-B14F-4D97-AF65-F5344CB8AC3E}">
        <p14:creationId xmlns:p14="http://schemas.microsoft.com/office/powerpoint/2010/main" val="95464091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16934"/>
            <a:ext cx="7772400" cy="1143000"/>
          </a:xfrm>
        </p:spPr>
        <p:txBody>
          <a:bodyPr/>
          <a:lstStyle/>
          <a:p>
            <a:r>
              <a:rPr lang="en-US" dirty="0"/>
              <a:t>Perceptron</a:t>
            </a:r>
          </a:p>
        </p:txBody>
      </p:sp>
      <p:sp>
        <p:nvSpPr>
          <p:cNvPr id="4" name="Slide Number Placeholder 3"/>
          <p:cNvSpPr>
            <a:spLocks noGrp="1"/>
          </p:cNvSpPr>
          <p:nvPr>
            <p:ph type="sldNum" sz="quarter" idx="12"/>
          </p:nvPr>
        </p:nvSpPr>
        <p:spPr/>
        <p:txBody>
          <a:bodyPr/>
          <a:lstStyle/>
          <a:p>
            <a:pPr>
              <a:defRPr/>
            </a:pPr>
            <a:fld id="{4D71D4ED-2DA9-9F40-A068-D189D5533483}" type="slidenum">
              <a:rPr lang="en-US" smtClean="0"/>
              <a:pPr>
                <a:defRPr/>
              </a:pPr>
              <a:t>17</a:t>
            </a:fld>
            <a:endParaRPr lang="en-US"/>
          </a:p>
        </p:txBody>
      </p:sp>
      <p:sp>
        <p:nvSpPr>
          <p:cNvPr id="6" name="Rectangle 3"/>
          <p:cNvSpPr txBox="1">
            <a:spLocks noChangeArrowheads="1"/>
          </p:cNvSpPr>
          <p:nvPr/>
        </p:nvSpPr>
        <p:spPr bwMode="auto">
          <a:xfrm>
            <a:off x="685800" y="1184252"/>
            <a:ext cx="4572000" cy="5673747"/>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Arial"/>
                <a:ea typeface="ＭＳ Ｐゴシック" pitchFamily="-97" charset="-128"/>
                <a:cs typeface="ＭＳ Ｐゴシック" pitchFamily="-97" charset="-128"/>
              </a:defRPr>
            </a:lvl1pPr>
            <a:lvl2pPr marL="742950" indent="-285750" algn="l" rtl="0" eaLnBrk="0" fontAlgn="base" hangingPunct="0">
              <a:spcBef>
                <a:spcPct val="20000"/>
              </a:spcBef>
              <a:spcAft>
                <a:spcPct val="0"/>
              </a:spcAft>
              <a:buChar char="–"/>
              <a:defRPr sz="2800">
                <a:solidFill>
                  <a:schemeClr val="tx1"/>
                </a:solidFill>
                <a:latin typeface="Arial"/>
                <a:ea typeface="ＭＳ Ｐゴシック" pitchFamily="-97" charset="-128"/>
              </a:defRPr>
            </a:lvl2pPr>
            <a:lvl3pPr marL="1143000" indent="-228600" algn="l" rtl="0" eaLnBrk="0" fontAlgn="base" hangingPunct="0">
              <a:spcBef>
                <a:spcPct val="20000"/>
              </a:spcBef>
              <a:spcAft>
                <a:spcPct val="0"/>
              </a:spcAft>
              <a:buChar char="•"/>
              <a:defRPr sz="2400">
                <a:solidFill>
                  <a:schemeClr val="tx1"/>
                </a:solidFill>
                <a:latin typeface="Arial"/>
                <a:ea typeface="ＭＳ Ｐゴシック" pitchFamily="-97" charset="-128"/>
              </a:defRPr>
            </a:lvl3pPr>
            <a:lvl4pPr marL="1600200" indent="-228600" algn="l" rtl="0" eaLnBrk="0" fontAlgn="base" hangingPunct="0">
              <a:spcBef>
                <a:spcPct val="20000"/>
              </a:spcBef>
              <a:spcAft>
                <a:spcPct val="0"/>
              </a:spcAft>
              <a:buChar char="–"/>
              <a:defRPr sz="2000">
                <a:solidFill>
                  <a:schemeClr val="tx1"/>
                </a:solidFill>
                <a:latin typeface="Arial"/>
                <a:ea typeface="ＭＳ Ｐゴシック" pitchFamily="-97" charset="-128"/>
              </a:defRPr>
            </a:lvl4pPr>
            <a:lvl5pPr marL="2057400" indent="-228600" algn="l" rtl="0" eaLnBrk="0" fontAlgn="base" hangingPunct="0">
              <a:spcBef>
                <a:spcPct val="20000"/>
              </a:spcBef>
              <a:spcAft>
                <a:spcPct val="0"/>
              </a:spcAft>
              <a:buChar char="»"/>
              <a:defRPr sz="2000">
                <a:solidFill>
                  <a:schemeClr val="tx1"/>
                </a:solidFill>
                <a:latin typeface="Arial"/>
                <a:ea typeface="ＭＳ Ｐゴシック" pitchFamily="-97" charset="-128"/>
              </a:defRPr>
            </a:lvl5pPr>
            <a:lvl6pPr marL="2514600" indent="-228600" algn="l" rtl="0" eaLnBrk="0" fontAlgn="base" hangingPunct="0">
              <a:spcBef>
                <a:spcPct val="20000"/>
              </a:spcBef>
              <a:spcAft>
                <a:spcPct val="0"/>
              </a:spcAft>
              <a:buChar char="»"/>
              <a:defRPr sz="2000">
                <a:solidFill>
                  <a:schemeClr val="tx1"/>
                </a:solidFill>
                <a:latin typeface="+mn-lt"/>
                <a:ea typeface="ＭＳ Ｐゴシック" pitchFamily="-97" charset="-128"/>
              </a:defRPr>
            </a:lvl6pPr>
            <a:lvl7pPr marL="2971800" indent="-228600" algn="l" rtl="0" eaLnBrk="0" fontAlgn="base" hangingPunct="0">
              <a:spcBef>
                <a:spcPct val="20000"/>
              </a:spcBef>
              <a:spcAft>
                <a:spcPct val="0"/>
              </a:spcAft>
              <a:buChar char="»"/>
              <a:defRPr sz="2000">
                <a:solidFill>
                  <a:schemeClr val="tx1"/>
                </a:solidFill>
                <a:latin typeface="+mn-lt"/>
                <a:ea typeface="ＭＳ Ｐゴシック" pitchFamily="-97" charset="-128"/>
              </a:defRPr>
            </a:lvl7pPr>
            <a:lvl8pPr marL="3429000" indent="-228600" algn="l" rtl="0" eaLnBrk="0" fontAlgn="base" hangingPunct="0">
              <a:spcBef>
                <a:spcPct val="20000"/>
              </a:spcBef>
              <a:spcAft>
                <a:spcPct val="0"/>
              </a:spcAft>
              <a:buChar char="»"/>
              <a:defRPr sz="2000">
                <a:solidFill>
                  <a:schemeClr val="tx1"/>
                </a:solidFill>
                <a:latin typeface="+mn-lt"/>
                <a:ea typeface="ＭＳ Ｐゴシック" pitchFamily="-97" charset="-128"/>
              </a:defRPr>
            </a:lvl8pPr>
            <a:lvl9pPr marL="3886200" indent="-228600" algn="l" rtl="0" eaLnBrk="0" fontAlgn="base" hangingPunct="0">
              <a:spcBef>
                <a:spcPct val="20000"/>
              </a:spcBef>
              <a:spcAft>
                <a:spcPct val="0"/>
              </a:spcAft>
              <a:buChar char="»"/>
              <a:defRPr sz="2000">
                <a:solidFill>
                  <a:schemeClr val="tx1"/>
                </a:solidFill>
                <a:latin typeface="+mn-lt"/>
                <a:ea typeface="ＭＳ Ｐゴシック" pitchFamily="-97" charset="-128"/>
              </a:defRPr>
            </a:lvl9pPr>
          </a:lstStyle>
          <a:p>
            <a:r>
              <a:rPr lang="en-US" sz="2800" kern="0" dirty="0"/>
              <a:t>Inspired by neuron</a:t>
            </a:r>
          </a:p>
          <a:p>
            <a:endParaRPr lang="en-US" sz="3600" kern="0" dirty="0"/>
          </a:p>
          <a:p>
            <a:r>
              <a:rPr lang="en-US" sz="2800" kern="0" dirty="0"/>
              <a:t>Simple binary classifier</a:t>
            </a:r>
          </a:p>
          <a:p>
            <a:pPr lvl="1"/>
            <a:r>
              <a:rPr lang="en-US" sz="2400" kern="0" dirty="0"/>
              <a:t>Linear decision boundary</a:t>
            </a:r>
          </a:p>
          <a:p>
            <a:endParaRPr lang="en-US" sz="2800" kern="0" dirty="0"/>
          </a:p>
        </p:txBody>
      </p:sp>
      <p:pic>
        <p:nvPicPr>
          <p:cNvPr id="3" name="Picture 2"/>
          <p:cNvPicPr>
            <a:picLocks noChangeAspect="1"/>
          </p:cNvPicPr>
          <p:nvPr/>
        </p:nvPicPr>
        <p:blipFill>
          <a:blip r:embed="rId4"/>
          <a:stretch>
            <a:fillRect/>
          </a:stretch>
        </p:blipFill>
        <p:spPr>
          <a:xfrm>
            <a:off x="1828800" y="3361668"/>
            <a:ext cx="5351812" cy="2987875"/>
          </a:xfrm>
          <a:prstGeom prst="rect">
            <a:avLst/>
          </a:prstGeom>
        </p:spPr>
      </p:pic>
      <p:pic>
        <p:nvPicPr>
          <p:cNvPr id="2052" name="Picture 4" descr="Nerve cell anatomy"/>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111863" y="1313028"/>
            <a:ext cx="3848100" cy="1895546"/>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p:cNvSpPr txBox="1"/>
          <p:nvPr/>
        </p:nvSpPr>
        <p:spPr>
          <a:xfrm>
            <a:off x="5123212" y="3264551"/>
            <a:ext cx="2819400" cy="307777"/>
          </a:xfrm>
          <a:prstGeom prst="rect">
            <a:avLst/>
          </a:prstGeom>
          <a:noFill/>
        </p:spPr>
        <p:txBody>
          <a:bodyPr wrap="square" rtlCol="0">
            <a:spAutoFit/>
          </a:bodyPr>
          <a:lstStyle/>
          <a:p>
            <a:r>
              <a:rPr lang="en-US" sz="1400" dirty="0">
                <a:latin typeface="Arial" panose="020B0604020202020204" pitchFamily="34" charset="0"/>
                <a:cs typeface="Arial" panose="020B0604020202020204" pitchFamily="34" charset="0"/>
                <a:hlinkClick r:id="rId6"/>
              </a:rPr>
              <a:t>Ask a biologist</a:t>
            </a:r>
            <a:endParaRPr lang="en-US" sz="1400" dirty="0">
              <a:latin typeface="Arial" panose="020B0604020202020204" pitchFamily="34" charset="0"/>
              <a:cs typeface="Arial" panose="020B0604020202020204" pitchFamily="34" charset="0"/>
            </a:endParaRPr>
          </a:p>
        </p:txBody>
      </p:sp>
      <p:sp>
        <p:nvSpPr>
          <p:cNvPr id="7" name="TextBox 6"/>
          <p:cNvSpPr txBox="1"/>
          <p:nvPr/>
        </p:nvSpPr>
        <p:spPr>
          <a:xfrm>
            <a:off x="5047012" y="5595854"/>
            <a:ext cx="2819400" cy="307777"/>
          </a:xfrm>
          <a:prstGeom prst="rect">
            <a:avLst/>
          </a:prstGeom>
          <a:noFill/>
        </p:spPr>
        <p:txBody>
          <a:bodyPr wrap="square" rtlCol="0">
            <a:spAutoFit/>
          </a:bodyPr>
          <a:lstStyle/>
          <a:p>
            <a:r>
              <a:rPr lang="en-US" sz="1400" dirty="0">
                <a:latin typeface="Arial" panose="020B0604020202020204" pitchFamily="34" charset="0"/>
                <a:cs typeface="Arial" panose="020B0604020202020204" pitchFamily="34" charset="0"/>
              </a:rPr>
              <a:t>Mark Craven </a:t>
            </a:r>
            <a:r>
              <a:rPr lang="en-US" sz="1400" dirty="0">
                <a:latin typeface="Arial" panose="020B0604020202020204" pitchFamily="34" charset="0"/>
                <a:cs typeface="Arial" panose="020B0604020202020204" pitchFamily="34" charset="0"/>
                <a:hlinkClick r:id="rId7"/>
              </a:rPr>
              <a:t>CS 760 slides</a:t>
            </a:r>
            <a:endParaRPr lang="en-US" sz="1400" dirty="0">
              <a:latin typeface="Arial" panose="020B0604020202020204" pitchFamily="34" charset="0"/>
              <a:cs typeface="Arial" panose="020B0604020202020204" pitchFamily="34" charset="0"/>
            </a:endParaRPr>
          </a:p>
        </p:txBody>
      </p:sp>
      <p:graphicFrame>
        <p:nvGraphicFramePr>
          <p:cNvPr id="11" name="Object 3"/>
          <p:cNvGraphicFramePr>
            <a:graphicFrameLocks noChangeAspect="1"/>
          </p:cNvGraphicFramePr>
          <p:nvPr>
            <p:extLst>
              <p:ext uri="{D42A27DB-BD31-4B8C-83A1-F6EECF244321}">
                <p14:modId xmlns:p14="http://schemas.microsoft.com/office/powerpoint/2010/main" val="2972539180"/>
              </p:ext>
            </p:extLst>
          </p:nvPr>
        </p:nvGraphicFramePr>
        <p:xfrm>
          <a:off x="2030762" y="6264275"/>
          <a:ext cx="1866900" cy="593725"/>
        </p:xfrm>
        <a:graphic>
          <a:graphicData uri="http://schemas.openxmlformats.org/presentationml/2006/ole">
            <mc:AlternateContent xmlns:mc="http://schemas.openxmlformats.org/markup-compatibility/2006">
              <mc:Choice xmlns:v="urn:schemas-microsoft-com:vml" Requires="v">
                <p:oleObj spid="_x0000_s2154" name="Equation" r:id="rId8" imgW="761760" imgH="241200" progId="Equation.3">
                  <p:embed/>
                </p:oleObj>
              </mc:Choice>
              <mc:Fallback>
                <p:oleObj name="Equation" r:id="rId8" imgW="761760" imgH="241200" progId="Equation.3">
                  <p:embed/>
                  <p:pic>
                    <p:nvPicPr>
                      <p:cNvPr id="0" name=""/>
                      <p:cNvPicPr>
                        <a:picLocks noChangeAspect="1" noChangeArrowheads="1"/>
                      </p:cNvPicPr>
                      <p:nvPr/>
                    </p:nvPicPr>
                    <p:blipFill>
                      <a:blip r:embed="rId9"/>
                      <a:srcRect/>
                      <a:stretch>
                        <a:fillRect/>
                      </a:stretch>
                    </p:blipFill>
                    <p:spPr bwMode="auto">
                      <a:xfrm>
                        <a:off x="2030762" y="6264275"/>
                        <a:ext cx="1866900" cy="593725"/>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sp>
        <p:nvSpPr>
          <p:cNvPr id="10" name="TextBox 9"/>
          <p:cNvSpPr txBox="1"/>
          <p:nvPr/>
        </p:nvSpPr>
        <p:spPr>
          <a:xfrm>
            <a:off x="1926684" y="3418439"/>
            <a:ext cx="633507" cy="369332"/>
          </a:xfrm>
          <a:prstGeom prst="rect">
            <a:avLst/>
          </a:prstGeom>
          <a:noFill/>
        </p:spPr>
        <p:txBody>
          <a:bodyPr wrap="none" rtlCol="0">
            <a:spAutoFit/>
          </a:bodyPr>
          <a:lstStyle/>
          <a:p>
            <a:r>
              <a:rPr lang="en-US" sz="1800" dirty="0">
                <a:solidFill>
                  <a:schemeClr val="tx2"/>
                </a:solidFill>
                <a:latin typeface="Arial" panose="020B0604020202020204" pitchFamily="34" charset="0"/>
                <a:cs typeface="Arial" panose="020B0604020202020204" pitchFamily="34" charset="0"/>
              </a:rPr>
              <a:t>Bias</a:t>
            </a:r>
          </a:p>
        </p:txBody>
      </p:sp>
    </p:spTree>
    <p:extLst>
      <p:ext uri="{BB962C8B-B14F-4D97-AF65-F5344CB8AC3E}">
        <p14:creationId xmlns:p14="http://schemas.microsoft.com/office/powerpoint/2010/main" val="117158047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16934"/>
            <a:ext cx="7772400" cy="1143000"/>
          </a:xfrm>
        </p:spPr>
        <p:txBody>
          <a:bodyPr/>
          <a:lstStyle/>
          <a:p>
            <a:r>
              <a:rPr lang="en-US" dirty="0"/>
              <a:t>Activation function</a:t>
            </a:r>
          </a:p>
        </p:txBody>
      </p:sp>
      <p:sp>
        <p:nvSpPr>
          <p:cNvPr id="4" name="Slide Number Placeholder 3"/>
          <p:cNvSpPr>
            <a:spLocks noGrp="1"/>
          </p:cNvSpPr>
          <p:nvPr>
            <p:ph type="sldNum" sz="quarter" idx="12"/>
          </p:nvPr>
        </p:nvSpPr>
        <p:spPr/>
        <p:txBody>
          <a:bodyPr/>
          <a:lstStyle/>
          <a:p>
            <a:pPr>
              <a:defRPr/>
            </a:pPr>
            <a:fld id="{4D71D4ED-2DA9-9F40-A068-D189D5533483}" type="slidenum">
              <a:rPr lang="en-US" smtClean="0"/>
              <a:pPr>
                <a:defRPr/>
              </a:pPr>
              <a:t>18</a:t>
            </a:fld>
            <a:endParaRPr lang="en-US"/>
          </a:p>
        </p:txBody>
      </p:sp>
      <p:sp>
        <p:nvSpPr>
          <p:cNvPr id="6" name="Rectangle 3"/>
          <p:cNvSpPr txBox="1">
            <a:spLocks noChangeArrowheads="1"/>
          </p:cNvSpPr>
          <p:nvPr/>
        </p:nvSpPr>
        <p:spPr bwMode="auto">
          <a:xfrm>
            <a:off x="685800" y="1184253"/>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Arial"/>
                <a:ea typeface="ＭＳ Ｐゴシック" pitchFamily="-97" charset="-128"/>
                <a:cs typeface="ＭＳ Ｐゴシック" pitchFamily="-97" charset="-128"/>
              </a:defRPr>
            </a:lvl1pPr>
            <a:lvl2pPr marL="742950" indent="-285750" algn="l" rtl="0" eaLnBrk="0" fontAlgn="base" hangingPunct="0">
              <a:spcBef>
                <a:spcPct val="20000"/>
              </a:spcBef>
              <a:spcAft>
                <a:spcPct val="0"/>
              </a:spcAft>
              <a:buChar char="–"/>
              <a:defRPr sz="2800">
                <a:solidFill>
                  <a:schemeClr val="tx1"/>
                </a:solidFill>
                <a:latin typeface="Arial"/>
                <a:ea typeface="ＭＳ Ｐゴシック" pitchFamily="-97" charset="-128"/>
              </a:defRPr>
            </a:lvl2pPr>
            <a:lvl3pPr marL="1143000" indent="-228600" algn="l" rtl="0" eaLnBrk="0" fontAlgn="base" hangingPunct="0">
              <a:spcBef>
                <a:spcPct val="20000"/>
              </a:spcBef>
              <a:spcAft>
                <a:spcPct val="0"/>
              </a:spcAft>
              <a:buChar char="•"/>
              <a:defRPr sz="2400">
                <a:solidFill>
                  <a:schemeClr val="tx1"/>
                </a:solidFill>
                <a:latin typeface="Arial"/>
                <a:ea typeface="ＭＳ Ｐゴシック" pitchFamily="-97" charset="-128"/>
              </a:defRPr>
            </a:lvl3pPr>
            <a:lvl4pPr marL="1600200" indent="-228600" algn="l" rtl="0" eaLnBrk="0" fontAlgn="base" hangingPunct="0">
              <a:spcBef>
                <a:spcPct val="20000"/>
              </a:spcBef>
              <a:spcAft>
                <a:spcPct val="0"/>
              </a:spcAft>
              <a:buChar char="–"/>
              <a:defRPr sz="2000">
                <a:solidFill>
                  <a:schemeClr val="tx1"/>
                </a:solidFill>
                <a:latin typeface="Arial"/>
                <a:ea typeface="ＭＳ Ｐゴシック" pitchFamily="-97" charset="-128"/>
              </a:defRPr>
            </a:lvl4pPr>
            <a:lvl5pPr marL="2057400" indent="-228600" algn="l" rtl="0" eaLnBrk="0" fontAlgn="base" hangingPunct="0">
              <a:spcBef>
                <a:spcPct val="20000"/>
              </a:spcBef>
              <a:spcAft>
                <a:spcPct val="0"/>
              </a:spcAft>
              <a:buChar char="»"/>
              <a:defRPr sz="2000">
                <a:solidFill>
                  <a:schemeClr val="tx1"/>
                </a:solidFill>
                <a:latin typeface="Arial"/>
                <a:ea typeface="ＭＳ Ｐゴシック" pitchFamily="-97" charset="-128"/>
              </a:defRPr>
            </a:lvl5pPr>
            <a:lvl6pPr marL="2514600" indent="-228600" algn="l" rtl="0" eaLnBrk="0" fontAlgn="base" hangingPunct="0">
              <a:spcBef>
                <a:spcPct val="20000"/>
              </a:spcBef>
              <a:spcAft>
                <a:spcPct val="0"/>
              </a:spcAft>
              <a:buChar char="»"/>
              <a:defRPr sz="2000">
                <a:solidFill>
                  <a:schemeClr val="tx1"/>
                </a:solidFill>
                <a:latin typeface="+mn-lt"/>
                <a:ea typeface="ＭＳ Ｐゴシック" pitchFamily="-97" charset="-128"/>
              </a:defRPr>
            </a:lvl6pPr>
            <a:lvl7pPr marL="2971800" indent="-228600" algn="l" rtl="0" eaLnBrk="0" fontAlgn="base" hangingPunct="0">
              <a:spcBef>
                <a:spcPct val="20000"/>
              </a:spcBef>
              <a:spcAft>
                <a:spcPct val="0"/>
              </a:spcAft>
              <a:buChar char="»"/>
              <a:defRPr sz="2000">
                <a:solidFill>
                  <a:schemeClr val="tx1"/>
                </a:solidFill>
                <a:latin typeface="+mn-lt"/>
                <a:ea typeface="ＭＳ Ｐゴシック" pitchFamily="-97" charset="-128"/>
              </a:defRPr>
            </a:lvl7pPr>
            <a:lvl8pPr marL="3429000" indent="-228600" algn="l" rtl="0" eaLnBrk="0" fontAlgn="base" hangingPunct="0">
              <a:spcBef>
                <a:spcPct val="20000"/>
              </a:spcBef>
              <a:spcAft>
                <a:spcPct val="0"/>
              </a:spcAft>
              <a:buChar char="»"/>
              <a:defRPr sz="2000">
                <a:solidFill>
                  <a:schemeClr val="tx1"/>
                </a:solidFill>
                <a:latin typeface="+mn-lt"/>
                <a:ea typeface="ＭＳ Ｐゴシック" pitchFamily="-97" charset="-128"/>
              </a:defRPr>
            </a:lvl8pPr>
            <a:lvl9pPr marL="3886200" indent="-228600" algn="l" rtl="0" eaLnBrk="0" fontAlgn="base" hangingPunct="0">
              <a:spcBef>
                <a:spcPct val="20000"/>
              </a:spcBef>
              <a:spcAft>
                <a:spcPct val="0"/>
              </a:spcAft>
              <a:buChar char="»"/>
              <a:defRPr sz="2000">
                <a:solidFill>
                  <a:schemeClr val="tx1"/>
                </a:solidFill>
                <a:latin typeface="+mn-lt"/>
                <a:ea typeface="ＭＳ Ｐゴシック" pitchFamily="-97" charset="-128"/>
              </a:defRPr>
            </a:lvl9pPr>
          </a:lstStyle>
          <a:p>
            <a:r>
              <a:rPr lang="en-US" sz="2800" kern="0" dirty="0"/>
              <a:t>What makes the neuron “fire”?</a:t>
            </a:r>
          </a:p>
          <a:p>
            <a:pPr lvl="1"/>
            <a:r>
              <a:rPr lang="en-US" sz="2400" kern="0" dirty="0"/>
              <a:t>Step function</a:t>
            </a:r>
            <a:endParaRPr lang="en-US" sz="2000" kern="0" dirty="0"/>
          </a:p>
          <a:p>
            <a:pPr lvl="1"/>
            <a:endParaRPr lang="en-US" sz="2400" kern="0" dirty="0"/>
          </a:p>
          <a:p>
            <a:pPr lvl="1"/>
            <a:endParaRPr lang="en-US" sz="2400" kern="0" dirty="0"/>
          </a:p>
          <a:p>
            <a:pPr lvl="1"/>
            <a:endParaRPr lang="en-US" sz="2400" kern="0" dirty="0"/>
          </a:p>
          <a:p>
            <a:pPr lvl="1"/>
            <a:r>
              <a:rPr lang="en-US" sz="2400" kern="0" dirty="0"/>
              <a:t>Sigmoid function</a:t>
            </a:r>
          </a:p>
          <a:p>
            <a:pPr lvl="1"/>
            <a:endParaRPr lang="en-US" sz="2400" kern="0" dirty="0"/>
          </a:p>
          <a:p>
            <a:pPr lvl="1"/>
            <a:endParaRPr lang="en-US" sz="2400" kern="0" dirty="0"/>
          </a:p>
          <a:p>
            <a:pPr lvl="1"/>
            <a:endParaRPr lang="en-US" sz="2400" kern="0" dirty="0"/>
          </a:p>
          <a:p>
            <a:pPr lvl="1"/>
            <a:r>
              <a:rPr lang="en-US" sz="2400" kern="0" dirty="0"/>
              <a:t>Rectified linear unit (</a:t>
            </a:r>
            <a:r>
              <a:rPr lang="en-US" sz="2400" kern="0" dirty="0" err="1"/>
              <a:t>ReLU</a:t>
            </a:r>
            <a:r>
              <a:rPr lang="en-US" sz="2400" kern="0" dirty="0"/>
              <a:t>)</a:t>
            </a:r>
            <a:endParaRPr lang="en-US" sz="2000" kern="0" dirty="0"/>
          </a:p>
        </p:txBody>
      </p:sp>
      <p:sp>
        <p:nvSpPr>
          <p:cNvPr id="3" name="TextBox 2"/>
          <p:cNvSpPr txBox="1"/>
          <p:nvPr/>
        </p:nvSpPr>
        <p:spPr>
          <a:xfrm>
            <a:off x="1905000" y="6516355"/>
            <a:ext cx="3549113" cy="307777"/>
          </a:xfrm>
          <a:prstGeom prst="rect">
            <a:avLst/>
          </a:prstGeom>
          <a:noFill/>
        </p:spPr>
        <p:txBody>
          <a:bodyPr wrap="none" rtlCol="0">
            <a:spAutoFit/>
          </a:bodyPr>
          <a:lstStyle/>
          <a:p>
            <a:r>
              <a:rPr lang="en-US" sz="1400" dirty="0">
                <a:latin typeface="Arial" panose="020B0604020202020204" pitchFamily="34" charset="0"/>
                <a:cs typeface="Arial" panose="020B0604020202020204" pitchFamily="34" charset="0"/>
              </a:rPr>
              <a:t>Images from </a:t>
            </a:r>
            <a:r>
              <a:rPr lang="en-US" sz="1400" dirty="0">
                <a:latin typeface="Arial" panose="020B0604020202020204" pitchFamily="34" charset="0"/>
                <a:cs typeface="Arial" panose="020B0604020202020204" pitchFamily="34" charset="0"/>
                <a:hlinkClick r:id="rId4"/>
              </a:rPr>
              <a:t>Wikipedia: Activation function</a:t>
            </a:r>
            <a:endParaRPr lang="en-US" sz="1400" dirty="0">
              <a:latin typeface="Arial" panose="020B0604020202020204" pitchFamily="34" charset="0"/>
              <a:cs typeface="Arial" panose="020B0604020202020204" pitchFamily="34" charset="0"/>
            </a:endParaRPr>
          </a:p>
        </p:txBody>
      </p:sp>
      <p:pic>
        <p:nvPicPr>
          <p:cNvPr id="7" name="Picture 6"/>
          <p:cNvPicPr>
            <a:picLocks noChangeAspect="1"/>
          </p:cNvPicPr>
          <p:nvPr/>
        </p:nvPicPr>
        <p:blipFill>
          <a:blip r:embed="rId5"/>
          <a:stretch>
            <a:fillRect/>
          </a:stretch>
        </p:blipFill>
        <p:spPr>
          <a:xfrm>
            <a:off x="5923727" y="1770613"/>
            <a:ext cx="2715209" cy="1371600"/>
          </a:xfrm>
          <a:prstGeom prst="rect">
            <a:avLst/>
          </a:prstGeom>
        </p:spPr>
      </p:pic>
      <p:pic>
        <p:nvPicPr>
          <p:cNvPr id="8" name="Picture 7"/>
          <p:cNvPicPr>
            <a:picLocks noChangeAspect="1"/>
          </p:cNvPicPr>
          <p:nvPr/>
        </p:nvPicPr>
        <p:blipFill>
          <a:blip r:embed="rId6"/>
          <a:stretch>
            <a:fillRect/>
          </a:stretch>
        </p:blipFill>
        <p:spPr>
          <a:xfrm>
            <a:off x="5921020" y="3534833"/>
            <a:ext cx="2720622" cy="1371600"/>
          </a:xfrm>
          <a:prstGeom prst="rect">
            <a:avLst/>
          </a:prstGeom>
        </p:spPr>
      </p:pic>
      <p:pic>
        <p:nvPicPr>
          <p:cNvPr id="9" name="Picture 8"/>
          <p:cNvPicPr>
            <a:picLocks noChangeAspect="1"/>
          </p:cNvPicPr>
          <p:nvPr/>
        </p:nvPicPr>
        <p:blipFill>
          <a:blip r:embed="rId7"/>
          <a:stretch>
            <a:fillRect/>
          </a:stretch>
        </p:blipFill>
        <p:spPr>
          <a:xfrm>
            <a:off x="5918314" y="5299053"/>
            <a:ext cx="2709610" cy="1371600"/>
          </a:xfrm>
          <a:prstGeom prst="rect">
            <a:avLst/>
          </a:prstGeom>
        </p:spPr>
      </p:pic>
      <p:graphicFrame>
        <p:nvGraphicFramePr>
          <p:cNvPr id="10" name="Object 3"/>
          <p:cNvGraphicFramePr>
            <a:graphicFrameLocks noChangeAspect="1"/>
          </p:cNvGraphicFramePr>
          <p:nvPr>
            <p:extLst>
              <p:ext uri="{D42A27DB-BD31-4B8C-83A1-F6EECF244321}">
                <p14:modId xmlns:p14="http://schemas.microsoft.com/office/powerpoint/2010/main" val="2138388059"/>
              </p:ext>
            </p:extLst>
          </p:nvPr>
        </p:nvGraphicFramePr>
        <p:xfrm>
          <a:off x="1630362" y="2209800"/>
          <a:ext cx="3017838" cy="1125538"/>
        </p:xfrm>
        <a:graphic>
          <a:graphicData uri="http://schemas.openxmlformats.org/presentationml/2006/ole">
            <mc:AlternateContent xmlns:mc="http://schemas.openxmlformats.org/markup-compatibility/2006">
              <mc:Choice xmlns:v="urn:schemas-microsoft-com:vml" Requires="v">
                <p:oleObj spid="_x0000_s5977" name="Equation" r:id="rId8" imgW="1231560" imgH="457200" progId="Equation.3">
                  <p:embed/>
                </p:oleObj>
              </mc:Choice>
              <mc:Fallback>
                <p:oleObj name="Equation" r:id="rId8" imgW="1231560" imgH="457200" progId="Equation.3">
                  <p:embed/>
                  <p:pic>
                    <p:nvPicPr>
                      <p:cNvPr id="0" name=""/>
                      <p:cNvPicPr>
                        <a:picLocks noChangeAspect="1" noChangeArrowheads="1"/>
                      </p:cNvPicPr>
                      <p:nvPr/>
                    </p:nvPicPr>
                    <p:blipFill>
                      <a:blip r:embed="rId9"/>
                      <a:srcRect/>
                      <a:stretch>
                        <a:fillRect/>
                      </a:stretch>
                    </p:blipFill>
                    <p:spPr bwMode="auto">
                      <a:xfrm>
                        <a:off x="1630362" y="2209800"/>
                        <a:ext cx="3017838" cy="1125538"/>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graphicFrame>
        <p:nvGraphicFramePr>
          <p:cNvPr id="11" name="Object 3"/>
          <p:cNvGraphicFramePr>
            <a:graphicFrameLocks noChangeAspect="1"/>
          </p:cNvGraphicFramePr>
          <p:nvPr>
            <p:extLst>
              <p:ext uri="{D42A27DB-BD31-4B8C-83A1-F6EECF244321}">
                <p14:modId xmlns:p14="http://schemas.microsoft.com/office/powerpoint/2010/main" val="1740693221"/>
              </p:ext>
            </p:extLst>
          </p:nvPr>
        </p:nvGraphicFramePr>
        <p:xfrm>
          <a:off x="5410200" y="2322419"/>
          <a:ext cx="450899" cy="267987"/>
        </p:xfrm>
        <a:graphic>
          <a:graphicData uri="http://schemas.openxmlformats.org/presentationml/2006/ole">
            <mc:AlternateContent xmlns:mc="http://schemas.openxmlformats.org/markup-compatibility/2006">
              <mc:Choice xmlns:v="urn:schemas-microsoft-com:vml" Requires="v">
                <p:oleObj spid="_x0000_s5978" name="Equation" r:id="rId10" imgW="342720" imgH="203040" progId="Equation.3">
                  <p:embed/>
                </p:oleObj>
              </mc:Choice>
              <mc:Fallback>
                <p:oleObj name="Equation" r:id="rId10" imgW="342720" imgH="203040" progId="Equation.3">
                  <p:embed/>
                  <p:pic>
                    <p:nvPicPr>
                      <p:cNvPr id="0" name=""/>
                      <p:cNvPicPr>
                        <a:picLocks noChangeAspect="1" noChangeArrowheads="1"/>
                      </p:cNvPicPr>
                      <p:nvPr/>
                    </p:nvPicPr>
                    <p:blipFill>
                      <a:blip r:embed="rId11"/>
                      <a:srcRect/>
                      <a:stretch>
                        <a:fillRect/>
                      </a:stretch>
                    </p:blipFill>
                    <p:spPr bwMode="auto">
                      <a:xfrm>
                        <a:off x="5410200" y="2322419"/>
                        <a:ext cx="450899" cy="267987"/>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graphicFrame>
        <p:nvGraphicFramePr>
          <p:cNvPr id="12" name="Object 3"/>
          <p:cNvGraphicFramePr>
            <a:graphicFrameLocks noChangeAspect="1"/>
          </p:cNvGraphicFramePr>
          <p:nvPr>
            <p:extLst>
              <p:ext uri="{D42A27DB-BD31-4B8C-83A1-F6EECF244321}">
                <p14:modId xmlns:p14="http://schemas.microsoft.com/office/powerpoint/2010/main" val="310715562"/>
              </p:ext>
            </p:extLst>
          </p:nvPr>
        </p:nvGraphicFramePr>
        <p:xfrm>
          <a:off x="5410200" y="4086639"/>
          <a:ext cx="450899" cy="267987"/>
        </p:xfrm>
        <a:graphic>
          <a:graphicData uri="http://schemas.openxmlformats.org/presentationml/2006/ole">
            <mc:AlternateContent xmlns:mc="http://schemas.openxmlformats.org/markup-compatibility/2006">
              <mc:Choice xmlns:v="urn:schemas-microsoft-com:vml" Requires="v">
                <p:oleObj spid="_x0000_s5979" name="Equation" r:id="rId12" imgW="342720" imgH="203040" progId="Equation.3">
                  <p:embed/>
                </p:oleObj>
              </mc:Choice>
              <mc:Fallback>
                <p:oleObj name="Equation" r:id="rId12" imgW="342720" imgH="203040" progId="Equation.3">
                  <p:embed/>
                  <p:pic>
                    <p:nvPicPr>
                      <p:cNvPr id="0" name=""/>
                      <p:cNvPicPr>
                        <a:picLocks noChangeAspect="1" noChangeArrowheads="1"/>
                      </p:cNvPicPr>
                      <p:nvPr/>
                    </p:nvPicPr>
                    <p:blipFill>
                      <a:blip r:embed="rId11"/>
                      <a:srcRect/>
                      <a:stretch>
                        <a:fillRect/>
                      </a:stretch>
                    </p:blipFill>
                    <p:spPr bwMode="auto">
                      <a:xfrm>
                        <a:off x="5410200" y="4086639"/>
                        <a:ext cx="450899" cy="267987"/>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graphicFrame>
        <p:nvGraphicFramePr>
          <p:cNvPr id="13" name="Object 3"/>
          <p:cNvGraphicFramePr>
            <a:graphicFrameLocks noChangeAspect="1"/>
          </p:cNvGraphicFramePr>
          <p:nvPr>
            <p:extLst>
              <p:ext uri="{D42A27DB-BD31-4B8C-83A1-F6EECF244321}">
                <p14:modId xmlns:p14="http://schemas.microsoft.com/office/powerpoint/2010/main" val="3345201395"/>
              </p:ext>
            </p:extLst>
          </p:nvPr>
        </p:nvGraphicFramePr>
        <p:xfrm>
          <a:off x="5449433" y="5850859"/>
          <a:ext cx="450899" cy="267987"/>
        </p:xfrm>
        <a:graphic>
          <a:graphicData uri="http://schemas.openxmlformats.org/presentationml/2006/ole">
            <mc:AlternateContent xmlns:mc="http://schemas.openxmlformats.org/markup-compatibility/2006">
              <mc:Choice xmlns:v="urn:schemas-microsoft-com:vml" Requires="v">
                <p:oleObj spid="_x0000_s5980" name="Equation" r:id="rId13" imgW="342720" imgH="203040" progId="Equation.3">
                  <p:embed/>
                </p:oleObj>
              </mc:Choice>
              <mc:Fallback>
                <p:oleObj name="Equation" r:id="rId13" imgW="342720" imgH="203040" progId="Equation.3">
                  <p:embed/>
                  <p:pic>
                    <p:nvPicPr>
                      <p:cNvPr id="0" name=""/>
                      <p:cNvPicPr>
                        <a:picLocks noChangeAspect="1" noChangeArrowheads="1"/>
                      </p:cNvPicPr>
                      <p:nvPr/>
                    </p:nvPicPr>
                    <p:blipFill>
                      <a:blip r:embed="rId11"/>
                      <a:srcRect/>
                      <a:stretch>
                        <a:fillRect/>
                      </a:stretch>
                    </p:blipFill>
                    <p:spPr bwMode="auto">
                      <a:xfrm>
                        <a:off x="5449433" y="5850859"/>
                        <a:ext cx="450899" cy="267987"/>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graphicFrame>
        <p:nvGraphicFramePr>
          <p:cNvPr id="14" name="Object 3"/>
          <p:cNvGraphicFramePr>
            <a:graphicFrameLocks noChangeAspect="1"/>
          </p:cNvGraphicFramePr>
          <p:nvPr>
            <p:extLst>
              <p:ext uri="{D42A27DB-BD31-4B8C-83A1-F6EECF244321}">
                <p14:modId xmlns:p14="http://schemas.microsoft.com/office/powerpoint/2010/main" val="3761416135"/>
              </p:ext>
            </p:extLst>
          </p:nvPr>
        </p:nvGraphicFramePr>
        <p:xfrm>
          <a:off x="7197986" y="3154204"/>
          <a:ext cx="166687" cy="184150"/>
        </p:xfrm>
        <a:graphic>
          <a:graphicData uri="http://schemas.openxmlformats.org/presentationml/2006/ole">
            <mc:AlternateContent xmlns:mc="http://schemas.openxmlformats.org/markup-compatibility/2006">
              <mc:Choice xmlns:v="urn:schemas-microsoft-com:vml" Requires="v">
                <p:oleObj spid="_x0000_s5981" name="Equation" r:id="rId14" imgW="126720" imgH="139680" progId="Equation.3">
                  <p:embed/>
                </p:oleObj>
              </mc:Choice>
              <mc:Fallback>
                <p:oleObj name="Equation" r:id="rId14" imgW="126720" imgH="139680" progId="Equation.3">
                  <p:embed/>
                  <p:pic>
                    <p:nvPicPr>
                      <p:cNvPr id="0" name=""/>
                      <p:cNvPicPr>
                        <a:picLocks noChangeAspect="1" noChangeArrowheads="1"/>
                      </p:cNvPicPr>
                      <p:nvPr/>
                    </p:nvPicPr>
                    <p:blipFill>
                      <a:blip r:embed="rId15"/>
                      <a:srcRect/>
                      <a:stretch>
                        <a:fillRect/>
                      </a:stretch>
                    </p:blipFill>
                    <p:spPr bwMode="auto">
                      <a:xfrm>
                        <a:off x="7197986" y="3154204"/>
                        <a:ext cx="166687" cy="184150"/>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graphicFrame>
        <p:nvGraphicFramePr>
          <p:cNvPr id="15" name="Object 3"/>
          <p:cNvGraphicFramePr>
            <a:graphicFrameLocks noChangeAspect="1"/>
          </p:cNvGraphicFramePr>
          <p:nvPr>
            <p:extLst>
              <p:ext uri="{D42A27DB-BD31-4B8C-83A1-F6EECF244321}">
                <p14:modId xmlns:p14="http://schemas.microsoft.com/office/powerpoint/2010/main" val="839756717"/>
              </p:ext>
            </p:extLst>
          </p:nvPr>
        </p:nvGraphicFramePr>
        <p:xfrm>
          <a:off x="7197987" y="4896256"/>
          <a:ext cx="166687" cy="184150"/>
        </p:xfrm>
        <a:graphic>
          <a:graphicData uri="http://schemas.openxmlformats.org/presentationml/2006/ole">
            <mc:AlternateContent xmlns:mc="http://schemas.openxmlformats.org/markup-compatibility/2006">
              <mc:Choice xmlns:v="urn:schemas-microsoft-com:vml" Requires="v">
                <p:oleObj spid="_x0000_s5982" name="Equation" r:id="rId16" imgW="126720" imgH="139680" progId="Equation.3">
                  <p:embed/>
                </p:oleObj>
              </mc:Choice>
              <mc:Fallback>
                <p:oleObj name="Equation" r:id="rId16" imgW="126720" imgH="139680" progId="Equation.3">
                  <p:embed/>
                  <p:pic>
                    <p:nvPicPr>
                      <p:cNvPr id="0" name=""/>
                      <p:cNvPicPr>
                        <a:picLocks noChangeAspect="1" noChangeArrowheads="1"/>
                      </p:cNvPicPr>
                      <p:nvPr/>
                    </p:nvPicPr>
                    <p:blipFill>
                      <a:blip r:embed="rId15"/>
                      <a:srcRect/>
                      <a:stretch>
                        <a:fillRect/>
                      </a:stretch>
                    </p:blipFill>
                    <p:spPr bwMode="auto">
                      <a:xfrm>
                        <a:off x="7197987" y="4896256"/>
                        <a:ext cx="166687" cy="184150"/>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graphicFrame>
        <p:nvGraphicFramePr>
          <p:cNvPr id="16" name="Object 3"/>
          <p:cNvGraphicFramePr>
            <a:graphicFrameLocks noChangeAspect="1"/>
          </p:cNvGraphicFramePr>
          <p:nvPr>
            <p:extLst>
              <p:ext uri="{D42A27DB-BD31-4B8C-83A1-F6EECF244321}">
                <p14:modId xmlns:p14="http://schemas.microsoft.com/office/powerpoint/2010/main" val="1623987955"/>
              </p:ext>
            </p:extLst>
          </p:nvPr>
        </p:nvGraphicFramePr>
        <p:xfrm>
          <a:off x="7189775" y="6657411"/>
          <a:ext cx="166687" cy="184150"/>
        </p:xfrm>
        <a:graphic>
          <a:graphicData uri="http://schemas.openxmlformats.org/presentationml/2006/ole">
            <mc:AlternateContent xmlns:mc="http://schemas.openxmlformats.org/markup-compatibility/2006">
              <mc:Choice xmlns:v="urn:schemas-microsoft-com:vml" Requires="v">
                <p:oleObj spid="_x0000_s5983" name="Equation" r:id="rId17" imgW="126720" imgH="139680" progId="Equation.3">
                  <p:embed/>
                </p:oleObj>
              </mc:Choice>
              <mc:Fallback>
                <p:oleObj name="Equation" r:id="rId17" imgW="126720" imgH="139680" progId="Equation.3">
                  <p:embed/>
                  <p:pic>
                    <p:nvPicPr>
                      <p:cNvPr id="0" name=""/>
                      <p:cNvPicPr>
                        <a:picLocks noChangeAspect="1" noChangeArrowheads="1"/>
                      </p:cNvPicPr>
                      <p:nvPr/>
                    </p:nvPicPr>
                    <p:blipFill>
                      <a:blip r:embed="rId15"/>
                      <a:srcRect/>
                      <a:stretch>
                        <a:fillRect/>
                      </a:stretch>
                    </p:blipFill>
                    <p:spPr bwMode="auto">
                      <a:xfrm>
                        <a:off x="7189775" y="6657411"/>
                        <a:ext cx="166687" cy="184150"/>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graphicFrame>
        <p:nvGraphicFramePr>
          <p:cNvPr id="17" name="Object 3"/>
          <p:cNvGraphicFramePr>
            <a:graphicFrameLocks noChangeAspect="1"/>
          </p:cNvGraphicFramePr>
          <p:nvPr>
            <p:extLst>
              <p:ext uri="{D42A27DB-BD31-4B8C-83A1-F6EECF244321}">
                <p14:modId xmlns:p14="http://schemas.microsoft.com/office/powerpoint/2010/main" val="26267205"/>
              </p:ext>
            </p:extLst>
          </p:nvPr>
        </p:nvGraphicFramePr>
        <p:xfrm>
          <a:off x="1628644" y="4018368"/>
          <a:ext cx="2178050" cy="969963"/>
        </p:xfrm>
        <a:graphic>
          <a:graphicData uri="http://schemas.openxmlformats.org/presentationml/2006/ole">
            <mc:AlternateContent xmlns:mc="http://schemas.openxmlformats.org/markup-compatibility/2006">
              <mc:Choice xmlns:v="urn:schemas-microsoft-com:vml" Requires="v">
                <p:oleObj spid="_x0000_s5984" name="Equation" r:id="rId18" imgW="888840" imgH="393480" progId="Equation.3">
                  <p:embed/>
                </p:oleObj>
              </mc:Choice>
              <mc:Fallback>
                <p:oleObj name="Equation" r:id="rId18" imgW="888840" imgH="393480" progId="Equation.3">
                  <p:embed/>
                  <p:pic>
                    <p:nvPicPr>
                      <p:cNvPr id="0" name=""/>
                      <p:cNvPicPr>
                        <a:picLocks noChangeAspect="1" noChangeArrowheads="1"/>
                      </p:cNvPicPr>
                      <p:nvPr/>
                    </p:nvPicPr>
                    <p:blipFill>
                      <a:blip r:embed="rId19"/>
                      <a:srcRect/>
                      <a:stretch>
                        <a:fillRect/>
                      </a:stretch>
                    </p:blipFill>
                    <p:spPr bwMode="auto">
                      <a:xfrm>
                        <a:off x="1628644" y="4018368"/>
                        <a:ext cx="2178050" cy="969963"/>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graphicFrame>
        <p:nvGraphicFramePr>
          <p:cNvPr id="18" name="Object 3"/>
          <p:cNvGraphicFramePr>
            <a:graphicFrameLocks noChangeAspect="1"/>
          </p:cNvGraphicFramePr>
          <p:nvPr>
            <p:extLst>
              <p:ext uri="{D42A27DB-BD31-4B8C-83A1-F6EECF244321}">
                <p14:modId xmlns:p14="http://schemas.microsoft.com/office/powerpoint/2010/main" val="2806210249"/>
              </p:ext>
            </p:extLst>
          </p:nvPr>
        </p:nvGraphicFramePr>
        <p:xfrm>
          <a:off x="1623780" y="5749097"/>
          <a:ext cx="2581275" cy="531813"/>
        </p:xfrm>
        <a:graphic>
          <a:graphicData uri="http://schemas.openxmlformats.org/presentationml/2006/ole">
            <mc:AlternateContent xmlns:mc="http://schemas.openxmlformats.org/markup-compatibility/2006">
              <mc:Choice xmlns:v="urn:schemas-microsoft-com:vml" Requires="v">
                <p:oleObj spid="_x0000_s5985" name="Equation" r:id="rId20" imgW="1054080" imgH="215640" progId="Equation.3">
                  <p:embed/>
                </p:oleObj>
              </mc:Choice>
              <mc:Fallback>
                <p:oleObj name="Equation" r:id="rId20" imgW="1054080" imgH="215640" progId="Equation.3">
                  <p:embed/>
                  <p:pic>
                    <p:nvPicPr>
                      <p:cNvPr id="0" name=""/>
                      <p:cNvPicPr>
                        <a:picLocks noChangeAspect="1" noChangeArrowheads="1"/>
                      </p:cNvPicPr>
                      <p:nvPr/>
                    </p:nvPicPr>
                    <p:blipFill>
                      <a:blip r:embed="rId21"/>
                      <a:srcRect/>
                      <a:stretch>
                        <a:fillRect/>
                      </a:stretch>
                    </p:blipFill>
                    <p:spPr bwMode="auto">
                      <a:xfrm>
                        <a:off x="1623780" y="5749097"/>
                        <a:ext cx="2581275" cy="531813"/>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223172493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16934"/>
            <a:ext cx="7772400" cy="1143000"/>
          </a:xfrm>
        </p:spPr>
        <p:txBody>
          <a:bodyPr/>
          <a:lstStyle/>
          <a:p>
            <a:r>
              <a:rPr lang="en-US" dirty="0"/>
              <a:t>Neural networks</a:t>
            </a:r>
          </a:p>
        </p:txBody>
      </p:sp>
      <p:sp>
        <p:nvSpPr>
          <p:cNvPr id="4" name="Slide Number Placeholder 3"/>
          <p:cNvSpPr>
            <a:spLocks noGrp="1"/>
          </p:cNvSpPr>
          <p:nvPr>
            <p:ph type="sldNum" sz="quarter" idx="12"/>
          </p:nvPr>
        </p:nvSpPr>
        <p:spPr/>
        <p:txBody>
          <a:bodyPr/>
          <a:lstStyle/>
          <a:p>
            <a:pPr>
              <a:defRPr/>
            </a:pPr>
            <a:fld id="{4D71D4ED-2DA9-9F40-A068-D189D5533483}" type="slidenum">
              <a:rPr lang="en-US" smtClean="0"/>
              <a:pPr>
                <a:defRPr/>
              </a:pPr>
              <a:t>19</a:t>
            </a:fld>
            <a:endParaRPr lang="en-US"/>
          </a:p>
        </p:txBody>
      </p:sp>
      <p:sp>
        <p:nvSpPr>
          <p:cNvPr id="6" name="Rectangle 3"/>
          <p:cNvSpPr txBox="1">
            <a:spLocks noChangeArrowheads="1"/>
          </p:cNvSpPr>
          <p:nvPr/>
        </p:nvSpPr>
        <p:spPr bwMode="auto">
          <a:xfrm>
            <a:off x="152399" y="1184253"/>
            <a:ext cx="5127779" cy="5140347"/>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Arial"/>
                <a:ea typeface="ＭＳ Ｐゴシック" pitchFamily="-97" charset="-128"/>
                <a:cs typeface="ＭＳ Ｐゴシック" pitchFamily="-97" charset="-128"/>
              </a:defRPr>
            </a:lvl1pPr>
            <a:lvl2pPr marL="742950" indent="-285750" algn="l" rtl="0" eaLnBrk="0" fontAlgn="base" hangingPunct="0">
              <a:spcBef>
                <a:spcPct val="20000"/>
              </a:spcBef>
              <a:spcAft>
                <a:spcPct val="0"/>
              </a:spcAft>
              <a:buChar char="–"/>
              <a:defRPr sz="2800">
                <a:solidFill>
                  <a:schemeClr val="tx1"/>
                </a:solidFill>
                <a:latin typeface="Arial"/>
                <a:ea typeface="ＭＳ Ｐゴシック" pitchFamily="-97" charset="-128"/>
              </a:defRPr>
            </a:lvl2pPr>
            <a:lvl3pPr marL="1143000" indent="-228600" algn="l" rtl="0" eaLnBrk="0" fontAlgn="base" hangingPunct="0">
              <a:spcBef>
                <a:spcPct val="20000"/>
              </a:spcBef>
              <a:spcAft>
                <a:spcPct val="0"/>
              </a:spcAft>
              <a:buChar char="•"/>
              <a:defRPr sz="2400">
                <a:solidFill>
                  <a:schemeClr val="tx1"/>
                </a:solidFill>
                <a:latin typeface="Arial"/>
                <a:ea typeface="ＭＳ Ｐゴシック" pitchFamily="-97" charset="-128"/>
              </a:defRPr>
            </a:lvl3pPr>
            <a:lvl4pPr marL="1600200" indent="-228600" algn="l" rtl="0" eaLnBrk="0" fontAlgn="base" hangingPunct="0">
              <a:spcBef>
                <a:spcPct val="20000"/>
              </a:spcBef>
              <a:spcAft>
                <a:spcPct val="0"/>
              </a:spcAft>
              <a:buChar char="–"/>
              <a:defRPr sz="2000">
                <a:solidFill>
                  <a:schemeClr val="tx1"/>
                </a:solidFill>
                <a:latin typeface="Arial"/>
                <a:ea typeface="ＭＳ Ｐゴシック" pitchFamily="-97" charset="-128"/>
              </a:defRPr>
            </a:lvl4pPr>
            <a:lvl5pPr marL="2057400" indent="-228600" algn="l" rtl="0" eaLnBrk="0" fontAlgn="base" hangingPunct="0">
              <a:spcBef>
                <a:spcPct val="20000"/>
              </a:spcBef>
              <a:spcAft>
                <a:spcPct val="0"/>
              </a:spcAft>
              <a:buChar char="»"/>
              <a:defRPr sz="2000">
                <a:solidFill>
                  <a:schemeClr val="tx1"/>
                </a:solidFill>
                <a:latin typeface="Arial"/>
                <a:ea typeface="ＭＳ Ｐゴシック" pitchFamily="-97" charset="-128"/>
              </a:defRPr>
            </a:lvl5pPr>
            <a:lvl6pPr marL="2514600" indent="-228600" algn="l" rtl="0" eaLnBrk="0" fontAlgn="base" hangingPunct="0">
              <a:spcBef>
                <a:spcPct val="20000"/>
              </a:spcBef>
              <a:spcAft>
                <a:spcPct val="0"/>
              </a:spcAft>
              <a:buChar char="»"/>
              <a:defRPr sz="2000">
                <a:solidFill>
                  <a:schemeClr val="tx1"/>
                </a:solidFill>
                <a:latin typeface="+mn-lt"/>
                <a:ea typeface="ＭＳ Ｐゴシック" pitchFamily="-97" charset="-128"/>
              </a:defRPr>
            </a:lvl6pPr>
            <a:lvl7pPr marL="2971800" indent="-228600" algn="l" rtl="0" eaLnBrk="0" fontAlgn="base" hangingPunct="0">
              <a:spcBef>
                <a:spcPct val="20000"/>
              </a:spcBef>
              <a:spcAft>
                <a:spcPct val="0"/>
              </a:spcAft>
              <a:buChar char="»"/>
              <a:defRPr sz="2000">
                <a:solidFill>
                  <a:schemeClr val="tx1"/>
                </a:solidFill>
                <a:latin typeface="+mn-lt"/>
                <a:ea typeface="ＭＳ Ｐゴシック" pitchFamily="-97" charset="-128"/>
              </a:defRPr>
            </a:lvl7pPr>
            <a:lvl8pPr marL="3429000" indent="-228600" algn="l" rtl="0" eaLnBrk="0" fontAlgn="base" hangingPunct="0">
              <a:spcBef>
                <a:spcPct val="20000"/>
              </a:spcBef>
              <a:spcAft>
                <a:spcPct val="0"/>
              </a:spcAft>
              <a:buChar char="»"/>
              <a:defRPr sz="2000">
                <a:solidFill>
                  <a:schemeClr val="tx1"/>
                </a:solidFill>
                <a:latin typeface="+mn-lt"/>
                <a:ea typeface="ＭＳ Ｐゴシック" pitchFamily="-97" charset="-128"/>
              </a:defRPr>
            </a:lvl8pPr>
            <a:lvl9pPr marL="3886200" indent="-228600" algn="l" rtl="0" eaLnBrk="0" fontAlgn="base" hangingPunct="0">
              <a:spcBef>
                <a:spcPct val="20000"/>
              </a:spcBef>
              <a:spcAft>
                <a:spcPct val="0"/>
              </a:spcAft>
              <a:buChar char="»"/>
              <a:defRPr sz="2000">
                <a:solidFill>
                  <a:schemeClr val="tx1"/>
                </a:solidFill>
                <a:latin typeface="+mn-lt"/>
                <a:ea typeface="ＭＳ Ｐゴシック" pitchFamily="-97" charset="-128"/>
              </a:defRPr>
            </a:lvl9pPr>
          </a:lstStyle>
          <a:p>
            <a:r>
              <a:rPr lang="en-US" sz="2800" kern="0" dirty="0"/>
              <a:t>Single perceptron not useful in practice</a:t>
            </a:r>
          </a:p>
          <a:p>
            <a:endParaRPr lang="en-US" sz="2800" kern="0" dirty="0"/>
          </a:p>
          <a:p>
            <a:r>
              <a:rPr lang="en-US" sz="2800" kern="0" dirty="0"/>
              <a:t>Neural network combines layers of </a:t>
            </a:r>
            <a:r>
              <a:rPr lang="en-US" sz="2800" kern="0" dirty="0" err="1"/>
              <a:t>perceptrons</a:t>
            </a:r>
            <a:endParaRPr lang="en-US" sz="2800" kern="0" dirty="0"/>
          </a:p>
          <a:p>
            <a:r>
              <a:rPr lang="en-US" sz="2800" kern="0" dirty="0"/>
              <a:t>Learn “hidden” features</a:t>
            </a:r>
          </a:p>
          <a:p>
            <a:r>
              <a:rPr lang="en-US" sz="2800" kern="0" dirty="0"/>
              <a:t>Complex decision boundary</a:t>
            </a:r>
          </a:p>
          <a:p>
            <a:r>
              <a:rPr lang="en-US" sz="2800" kern="0" dirty="0"/>
              <a:t>Tune weights to reduce error</a:t>
            </a:r>
          </a:p>
          <a:p>
            <a:r>
              <a:rPr lang="en-US" sz="2800" kern="0" dirty="0"/>
              <a:t>Train with backpropagation</a:t>
            </a:r>
          </a:p>
          <a:p>
            <a:pPr lvl="1"/>
            <a:r>
              <a:rPr lang="en-US" sz="2000" kern="0" dirty="0"/>
              <a:t>Stanford’s </a:t>
            </a:r>
            <a:r>
              <a:rPr lang="en-US" sz="2000" kern="0" dirty="0">
                <a:hlinkClick r:id="rId3"/>
              </a:rPr>
              <a:t>CS231n materials</a:t>
            </a:r>
            <a:endParaRPr lang="en-US" sz="2000" kern="0" dirty="0"/>
          </a:p>
          <a:p>
            <a:pPr lvl="1"/>
            <a:r>
              <a:rPr lang="en-US" sz="2000" kern="0" dirty="0"/>
              <a:t>Andrej </a:t>
            </a:r>
            <a:r>
              <a:rPr lang="en-US" sz="2000" kern="0" dirty="0" err="1"/>
              <a:t>Karpathy’s</a:t>
            </a:r>
            <a:r>
              <a:rPr lang="en-US" sz="2000" kern="0" dirty="0"/>
              <a:t> </a:t>
            </a:r>
            <a:r>
              <a:rPr lang="en-US" sz="2000" kern="0" dirty="0">
                <a:hlinkClick r:id="rId4"/>
              </a:rPr>
              <a:t>gentle introduction</a:t>
            </a:r>
            <a:endParaRPr lang="en-US" sz="2000" kern="0" dirty="0"/>
          </a:p>
          <a:p>
            <a:pPr lvl="1"/>
            <a:r>
              <a:rPr lang="en-US" sz="2000" kern="0" dirty="0">
                <a:hlinkClick r:id="rId5"/>
              </a:rPr>
              <a:t>CS 760</a:t>
            </a:r>
            <a:r>
              <a:rPr lang="en-US" sz="2000" kern="0" dirty="0"/>
              <a:t> </a:t>
            </a:r>
            <a:r>
              <a:rPr lang="en-US" sz="2000" kern="0" dirty="0">
                <a:hlinkClick r:id="rId6"/>
              </a:rPr>
              <a:t>slides</a:t>
            </a:r>
            <a:endParaRPr lang="en-US" sz="2800" kern="0" dirty="0"/>
          </a:p>
        </p:txBody>
      </p:sp>
      <p:sp>
        <p:nvSpPr>
          <p:cNvPr id="50" name="TextBox 49"/>
          <p:cNvSpPr txBox="1"/>
          <p:nvPr/>
        </p:nvSpPr>
        <p:spPr>
          <a:xfrm>
            <a:off x="7707410" y="1726168"/>
            <a:ext cx="1313180" cy="369332"/>
          </a:xfrm>
          <a:prstGeom prst="rect">
            <a:avLst/>
          </a:prstGeom>
          <a:noFill/>
        </p:spPr>
        <p:txBody>
          <a:bodyPr wrap="none" rtlCol="0">
            <a:spAutoFit/>
          </a:bodyPr>
          <a:lstStyle/>
          <a:p>
            <a:r>
              <a:rPr lang="en-US" sz="1800" dirty="0">
                <a:solidFill>
                  <a:schemeClr val="tx2"/>
                </a:solidFill>
                <a:latin typeface="Arial" panose="020B0604020202020204" pitchFamily="34" charset="0"/>
                <a:cs typeface="Arial" panose="020B0604020202020204" pitchFamily="34" charset="0"/>
              </a:rPr>
              <a:t>Perceptron</a:t>
            </a:r>
          </a:p>
        </p:txBody>
      </p:sp>
      <p:grpSp>
        <p:nvGrpSpPr>
          <p:cNvPr id="67" name="Group 66"/>
          <p:cNvGrpSpPr/>
          <p:nvPr/>
        </p:nvGrpSpPr>
        <p:grpSpPr>
          <a:xfrm>
            <a:off x="6015347" y="1388150"/>
            <a:ext cx="1789082" cy="1149759"/>
            <a:chOff x="1610713" y="3713573"/>
            <a:chExt cx="1789082" cy="1149759"/>
          </a:xfrm>
        </p:grpSpPr>
        <p:cxnSp>
          <p:nvCxnSpPr>
            <p:cNvPr id="60" name="Straight Connector 59"/>
            <p:cNvCxnSpPr>
              <a:stCxn id="64" idx="0"/>
              <a:endCxn id="61" idx="4"/>
            </p:cNvCxnSpPr>
            <p:nvPr/>
          </p:nvCxnSpPr>
          <p:spPr>
            <a:xfrm>
              <a:off x="2499397" y="4140365"/>
              <a:ext cx="2080" cy="296176"/>
            </a:xfrm>
            <a:prstGeom prst="line">
              <a:avLst/>
            </a:prstGeom>
            <a:ln w="19050">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sp>
          <p:nvSpPr>
            <p:cNvPr id="61" name="Oval 60"/>
            <p:cNvSpPr/>
            <p:nvPr/>
          </p:nvSpPr>
          <p:spPr>
            <a:xfrm flipV="1">
              <a:off x="2288080" y="4436540"/>
              <a:ext cx="426792" cy="426792"/>
            </a:xfrm>
            <a:prstGeom prst="ellipse">
              <a:avLst/>
            </a:prstGeom>
            <a:ln w="28575">
              <a:solidFill>
                <a:srgbClr val="000000"/>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dirty="0"/>
            </a:p>
          </p:txBody>
        </p:sp>
        <p:sp>
          <p:nvSpPr>
            <p:cNvPr id="62" name="Oval 61"/>
            <p:cNvSpPr/>
            <p:nvPr/>
          </p:nvSpPr>
          <p:spPr>
            <a:xfrm flipV="1">
              <a:off x="2973003" y="4433805"/>
              <a:ext cx="426792" cy="426792"/>
            </a:xfrm>
            <a:prstGeom prst="ellipse">
              <a:avLst/>
            </a:prstGeom>
            <a:ln w="28575">
              <a:solidFill>
                <a:srgbClr val="000000"/>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dirty="0"/>
            </a:p>
          </p:txBody>
        </p:sp>
        <p:sp>
          <p:nvSpPr>
            <p:cNvPr id="63" name="Oval 62"/>
            <p:cNvSpPr/>
            <p:nvPr/>
          </p:nvSpPr>
          <p:spPr>
            <a:xfrm flipV="1">
              <a:off x="1610713" y="4417820"/>
              <a:ext cx="426792" cy="426792"/>
            </a:xfrm>
            <a:prstGeom prst="ellipse">
              <a:avLst/>
            </a:prstGeom>
            <a:ln w="28575">
              <a:solidFill>
                <a:srgbClr val="000000"/>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dirty="0"/>
            </a:p>
          </p:txBody>
        </p:sp>
        <p:sp>
          <p:nvSpPr>
            <p:cNvPr id="64" name="Oval 63"/>
            <p:cNvSpPr/>
            <p:nvPr/>
          </p:nvSpPr>
          <p:spPr>
            <a:xfrm flipV="1">
              <a:off x="2286000" y="3713573"/>
              <a:ext cx="426792" cy="426792"/>
            </a:xfrm>
            <a:prstGeom prst="ellipse">
              <a:avLst/>
            </a:prstGeom>
            <a:ln w="28575">
              <a:solidFill>
                <a:srgbClr val="000000"/>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dirty="0"/>
            </a:p>
          </p:txBody>
        </p:sp>
        <p:cxnSp>
          <p:nvCxnSpPr>
            <p:cNvPr id="65" name="Straight Connector 64"/>
            <p:cNvCxnSpPr>
              <a:stCxn id="64" idx="0"/>
              <a:endCxn id="62" idx="4"/>
            </p:cNvCxnSpPr>
            <p:nvPr/>
          </p:nvCxnSpPr>
          <p:spPr>
            <a:xfrm>
              <a:off x="2499397" y="4140365"/>
              <a:ext cx="687002" cy="293440"/>
            </a:xfrm>
            <a:prstGeom prst="line">
              <a:avLst/>
            </a:prstGeom>
            <a:ln w="19050">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cxnSp>
          <p:nvCxnSpPr>
            <p:cNvPr id="66" name="Straight Connector 65"/>
            <p:cNvCxnSpPr>
              <a:stCxn id="64" idx="0"/>
              <a:endCxn id="63" idx="4"/>
            </p:cNvCxnSpPr>
            <p:nvPr/>
          </p:nvCxnSpPr>
          <p:spPr>
            <a:xfrm flipH="1">
              <a:off x="1824109" y="4140365"/>
              <a:ext cx="675288" cy="277455"/>
            </a:xfrm>
            <a:prstGeom prst="line">
              <a:avLst/>
            </a:prstGeom>
            <a:ln w="19050">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grpSp>
      <p:sp>
        <p:nvSpPr>
          <p:cNvPr id="71" name="TextBox 70"/>
          <p:cNvSpPr txBox="1"/>
          <p:nvPr/>
        </p:nvSpPr>
        <p:spPr>
          <a:xfrm>
            <a:off x="5220673" y="2137112"/>
            <a:ext cx="697627" cy="369332"/>
          </a:xfrm>
          <a:prstGeom prst="rect">
            <a:avLst/>
          </a:prstGeom>
          <a:noFill/>
        </p:spPr>
        <p:txBody>
          <a:bodyPr wrap="none" rtlCol="0">
            <a:spAutoFit/>
          </a:bodyPr>
          <a:lstStyle/>
          <a:p>
            <a:r>
              <a:rPr lang="en-US" sz="1800" dirty="0">
                <a:solidFill>
                  <a:schemeClr val="tx2"/>
                </a:solidFill>
                <a:latin typeface="Arial" panose="020B0604020202020204" pitchFamily="34" charset="0"/>
                <a:cs typeface="Arial" panose="020B0604020202020204" pitchFamily="34" charset="0"/>
              </a:rPr>
              <a:t>Input</a:t>
            </a:r>
          </a:p>
        </p:txBody>
      </p:sp>
      <p:sp>
        <p:nvSpPr>
          <p:cNvPr id="72" name="TextBox 71"/>
          <p:cNvSpPr txBox="1"/>
          <p:nvPr/>
        </p:nvSpPr>
        <p:spPr>
          <a:xfrm>
            <a:off x="5128973" y="1416880"/>
            <a:ext cx="877163" cy="369332"/>
          </a:xfrm>
          <a:prstGeom prst="rect">
            <a:avLst/>
          </a:prstGeom>
          <a:noFill/>
        </p:spPr>
        <p:txBody>
          <a:bodyPr wrap="none" rtlCol="0">
            <a:spAutoFit/>
          </a:bodyPr>
          <a:lstStyle/>
          <a:p>
            <a:r>
              <a:rPr lang="en-US" sz="1800" dirty="0">
                <a:solidFill>
                  <a:schemeClr val="tx2"/>
                </a:solidFill>
                <a:latin typeface="Arial" panose="020B0604020202020204" pitchFamily="34" charset="0"/>
                <a:cs typeface="Arial" panose="020B0604020202020204" pitchFamily="34" charset="0"/>
              </a:rPr>
              <a:t>Output</a:t>
            </a:r>
          </a:p>
        </p:txBody>
      </p:sp>
      <p:sp>
        <p:nvSpPr>
          <p:cNvPr id="73" name="Line 13"/>
          <p:cNvSpPr>
            <a:spLocks noChangeShapeType="1"/>
          </p:cNvSpPr>
          <p:nvPr/>
        </p:nvSpPr>
        <p:spPr bwMode="auto">
          <a:xfrm flipH="1" flipV="1">
            <a:off x="7142479" y="1673860"/>
            <a:ext cx="564929" cy="153964"/>
          </a:xfrm>
          <a:prstGeom prst="line">
            <a:avLst/>
          </a:prstGeom>
          <a:noFill/>
          <a:ln w="28575">
            <a:solidFill>
              <a:schemeClr val="tx2"/>
            </a:solidFill>
            <a:round/>
            <a:headEnd/>
            <a:tailEnd type="triangle" w="med" len="sm"/>
          </a:ln>
        </p:spPr>
        <p:txBody>
          <a:bodyPr>
            <a:prstTxWarp prst="textNoShape">
              <a:avLst/>
            </a:prstTxWarp>
          </a:bodyPr>
          <a:lstStyle/>
          <a:p>
            <a:endParaRPr lang="en-US"/>
          </a:p>
        </p:txBody>
      </p:sp>
      <p:grpSp>
        <p:nvGrpSpPr>
          <p:cNvPr id="5" name="Group 4"/>
          <p:cNvGrpSpPr/>
          <p:nvPr/>
        </p:nvGrpSpPr>
        <p:grpSpPr>
          <a:xfrm>
            <a:off x="5128973" y="3367638"/>
            <a:ext cx="4015027" cy="2395430"/>
            <a:chOff x="5128973" y="3367638"/>
            <a:chExt cx="4015027" cy="2395430"/>
          </a:xfrm>
        </p:grpSpPr>
        <p:grpSp>
          <p:nvGrpSpPr>
            <p:cNvPr id="68" name="Group 67"/>
            <p:cNvGrpSpPr/>
            <p:nvPr/>
          </p:nvGrpSpPr>
          <p:grpSpPr>
            <a:xfrm>
              <a:off x="5128973" y="3367638"/>
              <a:ext cx="2418462" cy="2395430"/>
              <a:chOff x="4724400" y="3538123"/>
              <a:chExt cx="2418462" cy="2395430"/>
            </a:xfrm>
          </p:grpSpPr>
          <p:cxnSp>
            <p:nvCxnSpPr>
              <p:cNvPr id="15" name="Straight Connector 14"/>
              <p:cNvCxnSpPr>
                <a:stCxn id="31" idx="0"/>
                <a:endCxn id="27" idx="4"/>
              </p:cNvCxnSpPr>
              <p:nvPr/>
            </p:nvCxnSpPr>
            <p:spPr>
              <a:xfrm flipH="1">
                <a:off x="4937796" y="5310717"/>
                <a:ext cx="326302" cy="196043"/>
              </a:xfrm>
              <a:prstGeom prst="line">
                <a:avLst/>
              </a:prstGeom>
              <a:ln w="19050">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a:stCxn id="31" idx="0"/>
                <a:endCxn id="28" idx="4"/>
              </p:cNvCxnSpPr>
              <p:nvPr/>
            </p:nvCxnSpPr>
            <p:spPr>
              <a:xfrm>
                <a:off x="5264097" y="5310717"/>
                <a:ext cx="350037" cy="196043"/>
              </a:xfrm>
              <a:prstGeom prst="line">
                <a:avLst/>
              </a:prstGeom>
              <a:ln w="19050">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a:stCxn id="31" idx="0"/>
                <a:endCxn id="29" idx="4"/>
              </p:cNvCxnSpPr>
              <p:nvPr/>
            </p:nvCxnSpPr>
            <p:spPr>
              <a:xfrm>
                <a:off x="5264098" y="5310717"/>
                <a:ext cx="1045643" cy="196043"/>
              </a:xfrm>
              <a:prstGeom prst="line">
                <a:avLst/>
              </a:prstGeom>
              <a:ln w="19050">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a:stCxn id="32" idx="0"/>
                <a:endCxn id="29" idx="4"/>
              </p:cNvCxnSpPr>
              <p:nvPr/>
            </p:nvCxnSpPr>
            <p:spPr>
              <a:xfrm>
                <a:off x="5940436" y="5310717"/>
                <a:ext cx="369304" cy="196043"/>
              </a:xfrm>
              <a:prstGeom prst="line">
                <a:avLst/>
              </a:prstGeom>
              <a:ln w="19050">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a:stCxn id="33" idx="0"/>
                <a:endCxn id="29" idx="4"/>
              </p:cNvCxnSpPr>
              <p:nvPr/>
            </p:nvCxnSpPr>
            <p:spPr>
              <a:xfrm flipH="1">
                <a:off x="6309741" y="5310717"/>
                <a:ext cx="326302" cy="196043"/>
              </a:xfrm>
              <a:prstGeom prst="line">
                <a:avLst/>
              </a:prstGeom>
              <a:ln w="19050">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a:stCxn id="33" idx="0"/>
                <a:endCxn id="30" idx="4"/>
              </p:cNvCxnSpPr>
              <p:nvPr/>
            </p:nvCxnSpPr>
            <p:spPr>
              <a:xfrm>
                <a:off x="6636042" y="5310717"/>
                <a:ext cx="293424" cy="196043"/>
              </a:xfrm>
              <a:prstGeom prst="line">
                <a:avLst/>
              </a:prstGeom>
              <a:ln w="19050">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a:stCxn id="33" idx="0"/>
                <a:endCxn id="28" idx="4"/>
              </p:cNvCxnSpPr>
              <p:nvPr/>
            </p:nvCxnSpPr>
            <p:spPr>
              <a:xfrm flipH="1">
                <a:off x="5614134" y="5310717"/>
                <a:ext cx="1021908" cy="196043"/>
              </a:xfrm>
              <a:prstGeom prst="line">
                <a:avLst/>
              </a:prstGeom>
              <a:ln w="19050">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a:stCxn id="32" idx="0"/>
                <a:endCxn id="28" idx="4"/>
              </p:cNvCxnSpPr>
              <p:nvPr/>
            </p:nvCxnSpPr>
            <p:spPr>
              <a:xfrm flipH="1">
                <a:off x="5614135" y="5310717"/>
                <a:ext cx="326302" cy="196043"/>
              </a:xfrm>
              <a:prstGeom prst="line">
                <a:avLst/>
              </a:prstGeom>
              <a:ln w="19050">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a:stCxn id="34" idx="0"/>
                <a:endCxn id="31" idx="4"/>
              </p:cNvCxnSpPr>
              <p:nvPr/>
            </p:nvCxnSpPr>
            <p:spPr>
              <a:xfrm flipH="1">
                <a:off x="5264098" y="4687882"/>
                <a:ext cx="678417" cy="196043"/>
              </a:xfrm>
              <a:prstGeom prst="line">
                <a:avLst/>
              </a:prstGeom>
              <a:ln w="19050">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a:stCxn id="34" idx="0"/>
                <a:endCxn id="32" idx="4"/>
              </p:cNvCxnSpPr>
              <p:nvPr/>
            </p:nvCxnSpPr>
            <p:spPr>
              <a:xfrm flipH="1">
                <a:off x="5940437" y="4687882"/>
                <a:ext cx="2078" cy="196043"/>
              </a:xfrm>
              <a:prstGeom prst="line">
                <a:avLst/>
              </a:prstGeom>
              <a:ln w="19050">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a:stCxn id="34" idx="0"/>
                <a:endCxn id="33" idx="4"/>
              </p:cNvCxnSpPr>
              <p:nvPr/>
            </p:nvCxnSpPr>
            <p:spPr>
              <a:xfrm>
                <a:off x="5942515" y="4687882"/>
                <a:ext cx="693527" cy="196043"/>
              </a:xfrm>
              <a:prstGeom prst="line">
                <a:avLst/>
              </a:prstGeom>
              <a:ln w="19050">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sp>
            <p:nvSpPr>
              <p:cNvPr id="27" name="Oval 26"/>
              <p:cNvSpPr/>
              <p:nvPr/>
            </p:nvSpPr>
            <p:spPr>
              <a:xfrm flipV="1">
                <a:off x="4724400" y="5506761"/>
                <a:ext cx="426792" cy="426792"/>
              </a:xfrm>
              <a:prstGeom prst="ellipse">
                <a:avLst/>
              </a:prstGeom>
              <a:ln w="28575">
                <a:solidFill>
                  <a:srgbClr val="000000"/>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28" name="Oval 27"/>
              <p:cNvSpPr/>
              <p:nvPr/>
            </p:nvSpPr>
            <p:spPr>
              <a:xfrm flipV="1">
                <a:off x="5400739" y="5506761"/>
                <a:ext cx="426792" cy="426792"/>
              </a:xfrm>
              <a:prstGeom prst="ellipse">
                <a:avLst/>
              </a:prstGeom>
              <a:ln w="28575">
                <a:solidFill>
                  <a:srgbClr val="000000"/>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29" name="Oval 28"/>
              <p:cNvSpPr/>
              <p:nvPr/>
            </p:nvSpPr>
            <p:spPr>
              <a:xfrm flipV="1">
                <a:off x="6096344" y="5506761"/>
                <a:ext cx="426792" cy="426792"/>
              </a:xfrm>
              <a:prstGeom prst="ellipse">
                <a:avLst/>
              </a:prstGeom>
              <a:ln w="28575">
                <a:solidFill>
                  <a:srgbClr val="000000"/>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30" name="Oval 29"/>
              <p:cNvSpPr/>
              <p:nvPr/>
            </p:nvSpPr>
            <p:spPr>
              <a:xfrm flipV="1">
                <a:off x="6716070" y="5506761"/>
                <a:ext cx="426792" cy="426792"/>
              </a:xfrm>
              <a:prstGeom prst="ellipse">
                <a:avLst/>
              </a:prstGeom>
              <a:ln w="28575">
                <a:solidFill>
                  <a:srgbClr val="000000"/>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31" name="Oval 30"/>
              <p:cNvSpPr/>
              <p:nvPr/>
            </p:nvSpPr>
            <p:spPr>
              <a:xfrm flipV="1">
                <a:off x="5050702" y="4883925"/>
                <a:ext cx="426792" cy="426792"/>
              </a:xfrm>
              <a:prstGeom prst="ellipse">
                <a:avLst/>
              </a:prstGeom>
              <a:ln w="28575">
                <a:solidFill>
                  <a:srgbClr val="000000"/>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32" name="Oval 31"/>
              <p:cNvSpPr/>
              <p:nvPr/>
            </p:nvSpPr>
            <p:spPr>
              <a:xfrm flipV="1">
                <a:off x="5727041" y="4883925"/>
                <a:ext cx="426792" cy="426792"/>
              </a:xfrm>
              <a:prstGeom prst="ellipse">
                <a:avLst/>
              </a:prstGeom>
              <a:ln w="28575">
                <a:solidFill>
                  <a:srgbClr val="000000"/>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33" name="Oval 32"/>
              <p:cNvSpPr/>
              <p:nvPr/>
            </p:nvSpPr>
            <p:spPr>
              <a:xfrm flipV="1">
                <a:off x="6422646" y="4883925"/>
                <a:ext cx="426792" cy="426792"/>
              </a:xfrm>
              <a:prstGeom prst="ellipse">
                <a:avLst/>
              </a:prstGeom>
              <a:ln w="28575">
                <a:solidFill>
                  <a:srgbClr val="000000"/>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cxnSp>
            <p:nvCxnSpPr>
              <p:cNvPr id="35" name="Straight Connector 34"/>
              <p:cNvCxnSpPr>
                <a:stCxn id="38" idx="0"/>
                <a:endCxn id="31" idx="4"/>
              </p:cNvCxnSpPr>
              <p:nvPr/>
            </p:nvCxnSpPr>
            <p:spPr>
              <a:xfrm flipH="1">
                <a:off x="5264098" y="4685147"/>
                <a:ext cx="1363340" cy="198778"/>
              </a:xfrm>
              <a:prstGeom prst="line">
                <a:avLst/>
              </a:prstGeom>
              <a:ln w="19050">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a:stCxn id="38" idx="0"/>
                <a:endCxn id="32" idx="4"/>
              </p:cNvCxnSpPr>
              <p:nvPr/>
            </p:nvCxnSpPr>
            <p:spPr>
              <a:xfrm flipH="1">
                <a:off x="5940437" y="4685147"/>
                <a:ext cx="687001" cy="198778"/>
              </a:xfrm>
              <a:prstGeom prst="line">
                <a:avLst/>
              </a:prstGeom>
              <a:ln w="19050">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a:stCxn id="38" idx="0"/>
                <a:endCxn id="33" idx="4"/>
              </p:cNvCxnSpPr>
              <p:nvPr/>
            </p:nvCxnSpPr>
            <p:spPr>
              <a:xfrm>
                <a:off x="6627438" y="4685147"/>
                <a:ext cx="8604" cy="198778"/>
              </a:xfrm>
              <a:prstGeom prst="line">
                <a:avLst/>
              </a:prstGeom>
              <a:ln w="19050">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a:stCxn id="42" idx="0"/>
                <a:endCxn id="31" idx="4"/>
              </p:cNvCxnSpPr>
              <p:nvPr/>
            </p:nvCxnSpPr>
            <p:spPr>
              <a:xfrm flipH="1">
                <a:off x="5264098" y="4669162"/>
                <a:ext cx="1050" cy="214763"/>
              </a:xfrm>
              <a:prstGeom prst="line">
                <a:avLst/>
              </a:prstGeom>
              <a:ln w="19050">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a:stCxn id="42" idx="0"/>
                <a:endCxn id="32" idx="4"/>
              </p:cNvCxnSpPr>
              <p:nvPr/>
            </p:nvCxnSpPr>
            <p:spPr>
              <a:xfrm>
                <a:off x="5265148" y="4669162"/>
                <a:ext cx="675289" cy="214763"/>
              </a:xfrm>
              <a:prstGeom prst="line">
                <a:avLst/>
              </a:prstGeom>
              <a:ln w="19050">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a:stCxn id="42" idx="0"/>
                <a:endCxn id="33" idx="4"/>
              </p:cNvCxnSpPr>
              <p:nvPr/>
            </p:nvCxnSpPr>
            <p:spPr>
              <a:xfrm>
                <a:off x="5265148" y="4669162"/>
                <a:ext cx="1370894" cy="214763"/>
              </a:xfrm>
              <a:prstGeom prst="line">
                <a:avLst/>
              </a:prstGeom>
              <a:ln w="19050">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a:stCxn id="43" idx="0"/>
                <a:endCxn id="34" idx="4"/>
              </p:cNvCxnSpPr>
              <p:nvPr/>
            </p:nvCxnSpPr>
            <p:spPr>
              <a:xfrm>
                <a:off x="5940436" y="3964915"/>
                <a:ext cx="2080" cy="296176"/>
              </a:xfrm>
              <a:prstGeom prst="line">
                <a:avLst/>
              </a:prstGeom>
              <a:ln w="19050">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sp>
            <p:nvSpPr>
              <p:cNvPr id="34" name="Oval 33"/>
              <p:cNvSpPr/>
              <p:nvPr/>
            </p:nvSpPr>
            <p:spPr>
              <a:xfrm flipV="1">
                <a:off x="5729119" y="4261090"/>
                <a:ext cx="426792" cy="426792"/>
              </a:xfrm>
              <a:prstGeom prst="ellipse">
                <a:avLst/>
              </a:prstGeom>
              <a:ln w="28575">
                <a:solidFill>
                  <a:srgbClr val="000000"/>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dirty="0"/>
              </a:p>
            </p:txBody>
          </p:sp>
          <p:sp>
            <p:nvSpPr>
              <p:cNvPr id="38" name="Oval 37"/>
              <p:cNvSpPr/>
              <p:nvPr/>
            </p:nvSpPr>
            <p:spPr>
              <a:xfrm flipV="1">
                <a:off x="6414042" y="4258355"/>
                <a:ext cx="426792" cy="426792"/>
              </a:xfrm>
              <a:prstGeom prst="ellipse">
                <a:avLst/>
              </a:prstGeom>
              <a:ln w="28575">
                <a:solidFill>
                  <a:srgbClr val="000000"/>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dirty="0"/>
              </a:p>
            </p:txBody>
          </p:sp>
          <p:sp>
            <p:nvSpPr>
              <p:cNvPr id="42" name="Oval 41"/>
              <p:cNvSpPr/>
              <p:nvPr/>
            </p:nvSpPr>
            <p:spPr>
              <a:xfrm flipV="1">
                <a:off x="5051752" y="4242370"/>
                <a:ext cx="426792" cy="426792"/>
              </a:xfrm>
              <a:prstGeom prst="ellipse">
                <a:avLst/>
              </a:prstGeom>
              <a:ln w="28575">
                <a:solidFill>
                  <a:srgbClr val="000000"/>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dirty="0"/>
              </a:p>
            </p:txBody>
          </p:sp>
          <p:sp>
            <p:nvSpPr>
              <p:cNvPr id="43" name="Oval 42"/>
              <p:cNvSpPr/>
              <p:nvPr/>
            </p:nvSpPr>
            <p:spPr>
              <a:xfrm flipV="1">
                <a:off x="5727039" y="3538123"/>
                <a:ext cx="426792" cy="426792"/>
              </a:xfrm>
              <a:prstGeom prst="ellipse">
                <a:avLst/>
              </a:prstGeom>
              <a:ln w="28575">
                <a:solidFill>
                  <a:srgbClr val="000000"/>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dirty="0"/>
              </a:p>
            </p:txBody>
          </p:sp>
          <p:cxnSp>
            <p:nvCxnSpPr>
              <p:cNvPr id="44" name="Straight Connector 43"/>
              <p:cNvCxnSpPr>
                <a:stCxn id="43" idx="0"/>
                <a:endCxn id="38" idx="4"/>
              </p:cNvCxnSpPr>
              <p:nvPr/>
            </p:nvCxnSpPr>
            <p:spPr>
              <a:xfrm>
                <a:off x="5940436" y="3964915"/>
                <a:ext cx="687002" cy="293440"/>
              </a:xfrm>
              <a:prstGeom prst="line">
                <a:avLst/>
              </a:prstGeom>
              <a:ln w="19050">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a:stCxn id="43" idx="0"/>
                <a:endCxn id="42" idx="4"/>
              </p:cNvCxnSpPr>
              <p:nvPr/>
            </p:nvCxnSpPr>
            <p:spPr>
              <a:xfrm flipH="1">
                <a:off x="5265148" y="3964915"/>
                <a:ext cx="675288" cy="277455"/>
              </a:xfrm>
              <a:prstGeom prst="line">
                <a:avLst/>
              </a:prstGeom>
              <a:ln w="19050">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grpSp>
        <p:sp>
          <p:nvSpPr>
            <p:cNvPr id="74" name="TextBox 73"/>
            <p:cNvSpPr txBox="1"/>
            <p:nvPr/>
          </p:nvSpPr>
          <p:spPr>
            <a:xfrm>
              <a:off x="7951744" y="5393736"/>
              <a:ext cx="697627" cy="369332"/>
            </a:xfrm>
            <a:prstGeom prst="rect">
              <a:avLst/>
            </a:prstGeom>
            <a:noFill/>
          </p:spPr>
          <p:txBody>
            <a:bodyPr wrap="none" rtlCol="0">
              <a:spAutoFit/>
            </a:bodyPr>
            <a:lstStyle/>
            <a:p>
              <a:pPr algn="ctr"/>
              <a:r>
                <a:rPr lang="en-US" sz="1800" dirty="0">
                  <a:solidFill>
                    <a:schemeClr val="tx2"/>
                  </a:solidFill>
                  <a:latin typeface="Arial" panose="020B0604020202020204" pitchFamily="34" charset="0"/>
                  <a:cs typeface="Arial" panose="020B0604020202020204" pitchFamily="34" charset="0"/>
                </a:rPr>
                <a:t>Input</a:t>
              </a:r>
            </a:p>
          </p:txBody>
        </p:sp>
        <p:sp>
          <p:nvSpPr>
            <p:cNvPr id="75" name="TextBox 74"/>
            <p:cNvSpPr txBox="1"/>
            <p:nvPr/>
          </p:nvSpPr>
          <p:spPr>
            <a:xfrm>
              <a:off x="7464430" y="4735378"/>
              <a:ext cx="1672253" cy="369332"/>
            </a:xfrm>
            <a:prstGeom prst="rect">
              <a:avLst/>
            </a:prstGeom>
            <a:noFill/>
          </p:spPr>
          <p:txBody>
            <a:bodyPr wrap="none" rtlCol="0">
              <a:spAutoFit/>
            </a:bodyPr>
            <a:lstStyle/>
            <a:p>
              <a:pPr algn="ctr"/>
              <a:r>
                <a:rPr lang="en-US" sz="1800" dirty="0">
                  <a:solidFill>
                    <a:schemeClr val="tx2"/>
                  </a:solidFill>
                  <a:latin typeface="Arial" panose="020B0604020202020204" pitchFamily="34" charset="0"/>
                  <a:cs typeface="Arial" panose="020B0604020202020204" pitchFamily="34" charset="0"/>
                </a:rPr>
                <a:t>Hidden layer 1</a:t>
              </a:r>
            </a:p>
          </p:txBody>
        </p:sp>
        <p:sp>
          <p:nvSpPr>
            <p:cNvPr id="76" name="TextBox 75"/>
            <p:cNvSpPr txBox="1"/>
            <p:nvPr/>
          </p:nvSpPr>
          <p:spPr>
            <a:xfrm>
              <a:off x="7471747" y="4114800"/>
              <a:ext cx="1672253" cy="369332"/>
            </a:xfrm>
            <a:prstGeom prst="rect">
              <a:avLst/>
            </a:prstGeom>
            <a:noFill/>
          </p:spPr>
          <p:txBody>
            <a:bodyPr wrap="none" rtlCol="0">
              <a:spAutoFit/>
            </a:bodyPr>
            <a:lstStyle/>
            <a:p>
              <a:pPr algn="ctr"/>
              <a:r>
                <a:rPr lang="en-US" sz="1800" dirty="0">
                  <a:solidFill>
                    <a:schemeClr val="tx2"/>
                  </a:solidFill>
                  <a:latin typeface="Arial" panose="020B0604020202020204" pitchFamily="34" charset="0"/>
                  <a:cs typeface="Arial" panose="020B0604020202020204" pitchFamily="34" charset="0"/>
                </a:rPr>
                <a:t>Hidden layer 2</a:t>
              </a:r>
            </a:p>
          </p:txBody>
        </p:sp>
        <p:sp>
          <p:nvSpPr>
            <p:cNvPr id="77" name="TextBox 76"/>
            <p:cNvSpPr txBox="1"/>
            <p:nvPr/>
          </p:nvSpPr>
          <p:spPr>
            <a:xfrm>
              <a:off x="7795249" y="3394864"/>
              <a:ext cx="877163" cy="369332"/>
            </a:xfrm>
            <a:prstGeom prst="rect">
              <a:avLst/>
            </a:prstGeom>
            <a:noFill/>
          </p:spPr>
          <p:txBody>
            <a:bodyPr wrap="none" rtlCol="0">
              <a:spAutoFit/>
            </a:bodyPr>
            <a:lstStyle/>
            <a:p>
              <a:pPr algn="ctr"/>
              <a:r>
                <a:rPr lang="en-US" sz="1800" dirty="0">
                  <a:solidFill>
                    <a:schemeClr val="tx2"/>
                  </a:solidFill>
                  <a:latin typeface="Arial" panose="020B0604020202020204" pitchFamily="34" charset="0"/>
                  <a:cs typeface="Arial" panose="020B0604020202020204" pitchFamily="34" charset="0"/>
                </a:rPr>
                <a:t>Output</a:t>
              </a:r>
            </a:p>
          </p:txBody>
        </p:sp>
      </p:grpSp>
    </p:spTree>
    <p:extLst>
      <p:ext uri="{BB962C8B-B14F-4D97-AF65-F5344CB8AC3E}">
        <p14:creationId xmlns:p14="http://schemas.microsoft.com/office/powerpoint/2010/main" val="40725567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
                                            <p:txEl>
                                              <p:pRg st="3" end="3"/>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6">
                                            <p:txEl>
                                              <p:pRg st="4" end="4"/>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6">
                                            <p:txEl>
                                              <p:pRg st="5" end="5"/>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6">
                                            <p:txEl>
                                              <p:pRg st="6" end="6"/>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6">
                                            <p:txEl>
                                              <p:pRg st="7" end="7"/>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6">
                                            <p:txEl>
                                              <p:pRg st="8" end="8"/>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6">
                                            <p:txEl>
                                              <p:pRg st="9" end="9"/>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16934"/>
            <a:ext cx="7772400" cy="1143000"/>
          </a:xfrm>
        </p:spPr>
        <p:txBody>
          <a:bodyPr/>
          <a:lstStyle/>
          <a:p>
            <a:r>
              <a:rPr lang="en-US" dirty="0"/>
              <a:t>Goals for lecture</a:t>
            </a:r>
          </a:p>
        </p:txBody>
      </p:sp>
      <p:sp>
        <p:nvSpPr>
          <p:cNvPr id="4" name="Slide Number Placeholder 3"/>
          <p:cNvSpPr>
            <a:spLocks noGrp="1"/>
          </p:cNvSpPr>
          <p:nvPr>
            <p:ph type="sldNum" sz="quarter" idx="12"/>
          </p:nvPr>
        </p:nvSpPr>
        <p:spPr/>
        <p:txBody>
          <a:bodyPr/>
          <a:lstStyle/>
          <a:p>
            <a:pPr>
              <a:defRPr/>
            </a:pPr>
            <a:fld id="{4D71D4ED-2DA9-9F40-A068-D189D5533483}" type="slidenum">
              <a:rPr lang="en-US" smtClean="0"/>
              <a:pPr>
                <a:defRPr/>
              </a:pPr>
              <a:t>2</a:t>
            </a:fld>
            <a:endParaRPr lang="en-US"/>
          </a:p>
        </p:txBody>
      </p:sp>
      <p:sp>
        <p:nvSpPr>
          <p:cNvPr id="6" name="Rectangle 3"/>
          <p:cNvSpPr txBox="1">
            <a:spLocks noChangeArrowheads="1"/>
          </p:cNvSpPr>
          <p:nvPr/>
        </p:nvSpPr>
        <p:spPr bwMode="auto">
          <a:xfrm>
            <a:off x="685800" y="1184253"/>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Arial"/>
                <a:ea typeface="ＭＳ Ｐゴシック" pitchFamily="-97" charset="-128"/>
                <a:cs typeface="ＭＳ Ｐゴシック" pitchFamily="-97" charset="-128"/>
              </a:defRPr>
            </a:lvl1pPr>
            <a:lvl2pPr marL="742950" indent="-285750" algn="l" rtl="0" eaLnBrk="0" fontAlgn="base" hangingPunct="0">
              <a:spcBef>
                <a:spcPct val="20000"/>
              </a:spcBef>
              <a:spcAft>
                <a:spcPct val="0"/>
              </a:spcAft>
              <a:buChar char="–"/>
              <a:defRPr sz="2800">
                <a:solidFill>
                  <a:schemeClr val="tx1"/>
                </a:solidFill>
                <a:latin typeface="Arial"/>
                <a:ea typeface="ＭＳ Ｐゴシック" pitchFamily="-97" charset="-128"/>
              </a:defRPr>
            </a:lvl2pPr>
            <a:lvl3pPr marL="1143000" indent="-228600" algn="l" rtl="0" eaLnBrk="0" fontAlgn="base" hangingPunct="0">
              <a:spcBef>
                <a:spcPct val="20000"/>
              </a:spcBef>
              <a:spcAft>
                <a:spcPct val="0"/>
              </a:spcAft>
              <a:buChar char="•"/>
              <a:defRPr sz="2400">
                <a:solidFill>
                  <a:schemeClr val="tx1"/>
                </a:solidFill>
                <a:latin typeface="Arial"/>
                <a:ea typeface="ＭＳ Ｐゴシック" pitchFamily="-97" charset="-128"/>
              </a:defRPr>
            </a:lvl3pPr>
            <a:lvl4pPr marL="1600200" indent="-228600" algn="l" rtl="0" eaLnBrk="0" fontAlgn="base" hangingPunct="0">
              <a:spcBef>
                <a:spcPct val="20000"/>
              </a:spcBef>
              <a:spcAft>
                <a:spcPct val="0"/>
              </a:spcAft>
              <a:buChar char="–"/>
              <a:defRPr sz="2000">
                <a:solidFill>
                  <a:schemeClr val="tx1"/>
                </a:solidFill>
                <a:latin typeface="Arial"/>
                <a:ea typeface="ＭＳ Ｐゴシック" pitchFamily="-97" charset="-128"/>
              </a:defRPr>
            </a:lvl4pPr>
            <a:lvl5pPr marL="2057400" indent="-228600" algn="l" rtl="0" eaLnBrk="0" fontAlgn="base" hangingPunct="0">
              <a:spcBef>
                <a:spcPct val="20000"/>
              </a:spcBef>
              <a:spcAft>
                <a:spcPct val="0"/>
              </a:spcAft>
              <a:buChar char="»"/>
              <a:defRPr sz="2000">
                <a:solidFill>
                  <a:schemeClr val="tx1"/>
                </a:solidFill>
                <a:latin typeface="Arial"/>
                <a:ea typeface="ＭＳ Ｐゴシック" pitchFamily="-97" charset="-128"/>
              </a:defRPr>
            </a:lvl5pPr>
            <a:lvl6pPr marL="2514600" indent="-228600" algn="l" rtl="0" eaLnBrk="0" fontAlgn="base" hangingPunct="0">
              <a:spcBef>
                <a:spcPct val="20000"/>
              </a:spcBef>
              <a:spcAft>
                <a:spcPct val="0"/>
              </a:spcAft>
              <a:buChar char="»"/>
              <a:defRPr sz="2000">
                <a:solidFill>
                  <a:schemeClr val="tx1"/>
                </a:solidFill>
                <a:latin typeface="+mn-lt"/>
                <a:ea typeface="ＭＳ Ｐゴシック" pitchFamily="-97" charset="-128"/>
              </a:defRPr>
            </a:lvl6pPr>
            <a:lvl7pPr marL="2971800" indent="-228600" algn="l" rtl="0" eaLnBrk="0" fontAlgn="base" hangingPunct="0">
              <a:spcBef>
                <a:spcPct val="20000"/>
              </a:spcBef>
              <a:spcAft>
                <a:spcPct val="0"/>
              </a:spcAft>
              <a:buChar char="»"/>
              <a:defRPr sz="2000">
                <a:solidFill>
                  <a:schemeClr val="tx1"/>
                </a:solidFill>
                <a:latin typeface="+mn-lt"/>
                <a:ea typeface="ＭＳ Ｐゴシック" pitchFamily="-97" charset="-128"/>
              </a:defRPr>
            </a:lvl7pPr>
            <a:lvl8pPr marL="3429000" indent="-228600" algn="l" rtl="0" eaLnBrk="0" fontAlgn="base" hangingPunct="0">
              <a:spcBef>
                <a:spcPct val="20000"/>
              </a:spcBef>
              <a:spcAft>
                <a:spcPct val="0"/>
              </a:spcAft>
              <a:buChar char="»"/>
              <a:defRPr sz="2000">
                <a:solidFill>
                  <a:schemeClr val="tx1"/>
                </a:solidFill>
                <a:latin typeface="+mn-lt"/>
                <a:ea typeface="ＭＳ Ｐゴシック" pitchFamily="-97" charset="-128"/>
              </a:defRPr>
            </a:lvl8pPr>
            <a:lvl9pPr marL="3886200" indent="-228600" algn="l" rtl="0" eaLnBrk="0" fontAlgn="base" hangingPunct="0">
              <a:spcBef>
                <a:spcPct val="20000"/>
              </a:spcBef>
              <a:spcAft>
                <a:spcPct val="0"/>
              </a:spcAft>
              <a:buChar char="»"/>
              <a:defRPr sz="2000">
                <a:solidFill>
                  <a:schemeClr val="tx1"/>
                </a:solidFill>
                <a:latin typeface="+mn-lt"/>
                <a:ea typeface="ＭＳ Ｐゴシック" pitchFamily="-97" charset="-128"/>
              </a:defRPr>
            </a:lvl9pPr>
          </a:lstStyle>
          <a:p>
            <a:pPr>
              <a:buFontTx/>
              <a:buNone/>
            </a:pPr>
            <a:r>
              <a:rPr lang="en-US" sz="2800" kern="0" dirty="0"/>
              <a:t>Key concepts</a:t>
            </a:r>
          </a:p>
          <a:p>
            <a:r>
              <a:rPr lang="en-US" sz="2800" kern="0" dirty="0"/>
              <a:t>Mechanisms disrupted by noncoding variants</a:t>
            </a:r>
          </a:p>
          <a:p>
            <a:r>
              <a:rPr lang="en-US" sz="2800" kern="0" dirty="0"/>
              <a:t>Deep learning to predict epigenetic impact of noncoding variants</a:t>
            </a:r>
          </a:p>
          <a:p>
            <a:endParaRPr lang="en-US" sz="2800" kern="0" dirty="0"/>
          </a:p>
        </p:txBody>
      </p:sp>
    </p:spTree>
    <p:extLst>
      <p:ext uri="{BB962C8B-B14F-4D97-AF65-F5344CB8AC3E}">
        <p14:creationId xmlns:p14="http://schemas.microsoft.com/office/powerpoint/2010/main" val="73549367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3" name="Title 1">
            <a:extLst>
              <a:ext uri="{FF2B5EF4-FFF2-40B4-BE49-F238E27FC236}">
                <a16:creationId xmlns:a16="http://schemas.microsoft.com/office/drawing/2014/main" id="{1D8FCC04-16DB-5040-8EC6-383864FD9788}"/>
              </a:ext>
            </a:extLst>
          </p:cNvPr>
          <p:cNvSpPr>
            <a:spLocks noGrp="1"/>
          </p:cNvSpPr>
          <p:nvPr>
            <p:ph type="title"/>
          </p:nvPr>
        </p:nvSpPr>
        <p:spPr/>
        <p:txBody>
          <a:bodyPr/>
          <a:lstStyle/>
          <a:p>
            <a:r>
              <a:rPr lang="en-US" sz="3200" dirty="0"/>
              <a:t>Train NN with backpropagation</a:t>
            </a:r>
          </a:p>
        </p:txBody>
      </p:sp>
      <p:pic>
        <p:nvPicPr>
          <p:cNvPr id="100354" name="Content Placeholder 4">
            <a:extLst>
              <a:ext uri="{FF2B5EF4-FFF2-40B4-BE49-F238E27FC236}">
                <a16:creationId xmlns:a16="http://schemas.microsoft.com/office/drawing/2014/main" id="{D355F4ED-37B2-A44C-B3A0-744F098B4209}"/>
              </a:ext>
            </a:extLst>
          </p:cNvPr>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a:xfrm>
            <a:off x="628650" y="1916113"/>
            <a:ext cx="7886700" cy="4170362"/>
          </a:xfrm>
        </p:spPr>
      </p:pic>
      <p:sp>
        <p:nvSpPr>
          <p:cNvPr id="7" name="Text Box 4">
            <a:extLst>
              <a:ext uri="{FF2B5EF4-FFF2-40B4-BE49-F238E27FC236}">
                <a16:creationId xmlns:a16="http://schemas.microsoft.com/office/drawing/2014/main" id="{8D59BFCB-132D-C84C-ACDB-CC1918418DC2}"/>
              </a:ext>
            </a:extLst>
          </p:cNvPr>
          <p:cNvSpPr txBox="1">
            <a:spLocks noChangeArrowheads="1"/>
          </p:cNvSpPr>
          <p:nvPr/>
        </p:nvSpPr>
        <p:spPr bwMode="auto">
          <a:xfrm>
            <a:off x="115888" y="6626225"/>
            <a:ext cx="3917950" cy="2317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FFFFFF"/>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lvl1pPr>
              <a:tabLst>
                <a:tab pos="723900" algn="l"/>
                <a:tab pos="1447800" algn="l"/>
                <a:tab pos="2171700" algn="l"/>
                <a:tab pos="2895600" algn="l"/>
                <a:tab pos="3619500" algn="l"/>
              </a:tabLst>
              <a:defRPr sz="2400">
                <a:solidFill>
                  <a:srgbClr val="000000"/>
                </a:solidFill>
                <a:latin typeface="Times New Roman" charset="0"/>
                <a:ea typeface="msgothic" charset="-128"/>
                <a:cs typeface="msgothic" charset="-128"/>
              </a:defRPr>
            </a:lvl1pPr>
            <a:lvl2pPr>
              <a:tabLst>
                <a:tab pos="723900" algn="l"/>
                <a:tab pos="1447800" algn="l"/>
                <a:tab pos="2171700" algn="l"/>
                <a:tab pos="2895600" algn="l"/>
                <a:tab pos="3619500" algn="l"/>
              </a:tabLst>
              <a:defRPr sz="2400">
                <a:solidFill>
                  <a:srgbClr val="000000"/>
                </a:solidFill>
                <a:latin typeface="Times New Roman" charset="0"/>
                <a:ea typeface="msgothic" charset="-128"/>
                <a:cs typeface="msgothic" charset="-128"/>
              </a:defRPr>
            </a:lvl2pPr>
            <a:lvl3pPr>
              <a:tabLst>
                <a:tab pos="723900" algn="l"/>
                <a:tab pos="1447800" algn="l"/>
                <a:tab pos="2171700" algn="l"/>
                <a:tab pos="2895600" algn="l"/>
                <a:tab pos="3619500" algn="l"/>
              </a:tabLst>
              <a:defRPr sz="2400">
                <a:solidFill>
                  <a:srgbClr val="000000"/>
                </a:solidFill>
                <a:latin typeface="Times New Roman" charset="0"/>
                <a:ea typeface="msgothic" charset="-128"/>
                <a:cs typeface="msgothic" charset="-128"/>
              </a:defRPr>
            </a:lvl3pPr>
            <a:lvl4pPr>
              <a:tabLst>
                <a:tab pos="723900" algn="l"/>
                <a:tab pos="1447800" algn="l"/>
                <a:tab pos="2171700" algn="l"/>
                <a:tab pos="2895600" algn="l"/>
                <a:tab pos="3619500" algn="l"/>
              </a:tabLst>
              <a:defRPr sz="2400">
                <a:solidFill>
                  <a:srgbClr val="000000"/>
                </a:solidFill>
                <a:latin typeface="Times New Roman" charset="0"/>
                <a:ea typeface="msgothic" charset="-128"/>
                <a:cs typeface="msgothic" charset="-128"/>
              </a:defRPr>
            </a:lvl4pPr>
            <a:lvl5pPr>
              <a:tabLst>
                <a:tab pos="723900" algn="l"/>
                <a:tab pos="1447800" algn="l"/>
                <a:tab pos="2171700" algn="l"/>
                <a:tab pos="2895600" algn="l"/>
                <a:tab pos="3619500" algn="l"/>
              </a:tabLst>
              <a:defRPr sz="2400">
                <a:solidFill>
                  <a:srgbClr val="000000"/>
                </a:solidFill>
                <a:latin typeface="Times New Roman" charset="0"/>
                <a:ea typeface="msgothic" charset="-128"/>
                <a:cs typeface="msgothic" charset="-128"/>
              </a:defRPr>
            </a:lvl5pPr>
            <a:lvl6pPr marL="1536700" indent="-215900" defTabSz="457200" fontAlgn="base" hangingPunct="0">
              <a:lnSpc>
                <a:spcPct val="93000"/>
              </a:lnSpc>
              <a:spcBef>
                <a:spcPct val="0"/>
              </a:spcBef>
              <a:spcAft>
                <a:spcPct val="0"/>
              </a:spcAft>
              <a:buClr>
                <a:srgbClr val="000000"/>
              </a:buClr>
              <a:buSzPct val="45000"/>
              <a:buFont typeface="Wingdings" charset="2"/>
              <a:tabLst>
                <a:tab pos="723900" algn="l"/>
                <a:tab pos="1447800" algn="l"/>
                <a:tab pos="2171700" algn="l"/>
                <a:tab pos="2895600" algn="l"/>
                <a:tab pos="3619500" algn="l"/>
              </a:tabLst>
              <a:defRPr sz="2400">
                <a:solidFill>
                  <a:srgbClr val="000000"/>
                </a:solidFill>
                <a:latin typeface="Times New Roman" charset="0"/>
                <a:ea typeface="msgothic" charset="-128"/>
                <a:cs typeface="msgothic" charset="-128"/>
              </a:defRPr>
            </a:lvl6pPr>
            <a:lvl7pPr marL="1993900" indent="-215900" defTabSz="457200" fontAlgn="base" hangingPunct="0">
              <a:lnSpc>
                <a:spcPct val="93000"/>
              </a:lnSpc>
              <a:spcBef>
                <a:spcPct val="0"/>
              </a:spcBef>
              <a:spcAft>
                <a:spcPct val="0"/>
              </a:spcAft>
              <a:buClr>
                <a:srgbClr val="000000"/>
              </a:buClr>
              <a:buSzPct val="45000"/>
              <a:buFont typeface="Wingdings" charset="2"/>
              <a:tabLst>
                <a:tab pos="723900" algn="l"/>
                <a:tab pos="1447800" algn="l"/>
                <a:tab pos="2171700" algn="l"/>
                <a:tab pos="2895600" algn="l"/>
                <a:tab pos="3619500" algn="l"/>
              </a:tabLst>
              <a:defRPr sz="2400">
                <a:solidFill>
                  <a:srgbClr val="000000"/>
                </a:solidFill>
                <a:latin typeface="Times New Roman" charset="0"/>
                <a:ea typeface="msgothic" charset="-128"/>
                <a:cs typeface="msgothic" charset="-128"/>
              </a:defRPr>
            </a:lvl7pPr>
            <a:lvl8pPr marL="2451100" indent="-215900" defTabSz="457200" fontAlgn="base" hangingPunct="0">
              <a:lnSpc>
                <a:spcPct val="93000"/>
              </a:lnSpc>
              <a:spcBef>
                <a:spcPct val="0"/>
              </a:spcBef>
              <a:spcAft>
                <a:spcPct val="0"/>
              </a:spcAft>
              <a:buClr>
                <a:srgbClr val="000000"/>
              </a:buClr>
              <a:buSzPct val="45000"/>
              <a:buFont typeface="Wingdings" charset="2"/>
              <a:tabLst>
                <a:tab pos="723900" algn="l"/>
                <a:tab pos="1447800" algn="l"/>
                <a:tab pos="2171700" algn="l"/>
                <a:tab pos="2895600" algn="l"/>
                <a:tab pos="3619500" algn="l"/>
              </a:tabLst>
              <a:defRPr sz="2400">
                <a:solidFill>
                  <a:srgbClr val="000000"/>
                </a:solidFill>
                <a:latin typeface="Times New Roman" charset="0"/>
                <a:ea typeface="msgothic" charset="-128"/>
                <a:cs typeface="msgothic" charset="-128"/>
              </a:defRPr>
            </a:lvl8pPr>
            <a:lvl9pPr marL="2908300" indent="-215900" defTabSz="457200" fontAlgn="base" hangingPunct="0">
              <a:lnSpc>
                <a:spcPct val="93000"/>
              </a:lnSpc>
              <a:spcBef>
                <a:spcPct val="0"/>
              </a:spcBef>
              <a:spcAft>
                <a:spcPct val="0"/>
              </a:spcAft>
              <a:buClr>
                <a:srgbClr val="000000"/>
              </a:buClr>
              <a:buSzPct val="45000"/>
              <a:buFont typeface="Wingdings" charset="2"/>
              <a:tabLst>
                <a:tab pos="723900" algn="l"/>
                <a:tab pos="1447800" algn="l"/>
                <a:tab pos="2171700" algn="l"/>
                <a:tab pos="2895600" algn="l"/>
                <a:tab pos="3619500" algn="l"/>
              </a:tabLst>
              <a:defRPr sz="2400">
                <a:solidFill>
                  <a:srgbClr val="000000"/>
                </a:solidFill>
                <a:latin typeface="Times New Roman" charset="0"/>
                <a:ea typeface="msgothic" charset="-128"/>
                <a:cs typeface="msgothic" charset="-128"/>
              </a:defRPr>
            </a:lvl9pPr>
          </a:lstStyle>
          <a:p>
            <a:pPr>
              <a:defRPr/>
            </a:pPr>
            <a:r>
              <a:rPr lang="en-GB" altLang="en-US" sz="1089" b="1" dirty="0">
                <a:latin typeface="Arial" charset="0"/>
              </a:rPr>
              <a:t>Christof </a:t>
            </a:r>
            <a:r>
              <a:rPr lang="en-GB" altLang="en-US" sz="1089" b="1" dirty="0" err="1">
                <a:latin typeface="Arial" charset="0"/>
              </a:rPr>
              <a:t>Angermueller</a:t>
            </a:r>
            <a:r>
              <a:rPr lang="en-GB" altLang="en-US" sz="1089" b="1" dirty="0">
                <a:latin typeface="Arial" charset="0"/>
              </a:rPr>
              <a:t> et al. </a:t>
            </a:r>
            <a:r>
              <a:rPr lang="en-GB" altLang="en-US" sz="1089" b="1" dirty="0" err="1">
                <a:latin typeface="Arial" charset="0"/>
              </a:rPr>
              <a:t>Mol</a:t>
            </a:r>
            <a:r>
              <a:rPr lang="en-GB" altLang="en-US" sz="1089" b="1" dirty="0">
                <a:latin typeface="Arial" charset="0"/>
              </a:rPr>
              <a:t> </a:t>
            </a:r>
            <a:r>
              <a:rPr lang="en-GB" altLang="en-US" sz="1089" b="1" dirty="0" err="1">
                <a:latin typeface="Arial" charset="0"/>
              </a:rPr>
              <a:t>Syst</a:t>
            </a:r>
            <a:r>
              <a:rPr lang="en-GB" altLang="en-US" sz="1089" b="1" dirty="0">
                <a:latin typeface="Arial" charset="0"/>
              </a:rPr>
              <a:t> </a:t>
            </a:r>
            <a:r>
              <a:rPr lang="en-GB" altLang="en-US" sz="1089" b="1" dirty="0" err="1">
                <a:latin typeface="Arial" charset="0"/>
              </a:rPr>
              <a:t>Biol</a:t>
            </a:r>
            <a:r>
              <a:rPr lang="en-GB" altLang="en-US" sz="1089" b="1" dirty="0">
                <a:latin typeface="Arial" charset="0"/>
              </a:rPr>
              <a:t> 2016;12:878</a:t>
            </a:r>
          </a:p>
        </p:txBody>
      </p:sp>
      <p:sp>
        <p:nvSpPr>
          <p:cNvPr id="2" name="Slide Number Placeholder 1">
            <a:extLst>
              <a:ext uri="{FF2B5EF4-FFF2-40B4-BE49-F238E27FC236}">
                <a16:creationId xmlns:a16="http://schemas.microsoft.com/office/drawing/2014/main" id="{E3A2B450-2178-E245-B844-78CD94396CAF}"/>
              </a:ext>
            </a:extLst>
          </p:cNvPr>
          <p:cNvSpPr>
            <a:spLocks noGrp="1"/>
          </p:cNvSpPr>
          <p:nvPr>
            <p:ph type="sldNum" sz="quarter" idx="12"/>
          </p:nvPr>
        </p:nvSpPr>
        <p:spPr/>
        <p:txBody>
          <a:bodyPr/>
          <a:lstStyle/>
          <a:p>
            <a:pPr>
              <a:defRPr/>
            </a:pPr>
            <a:fld id="{4D71D4ED-2DA9-9F40-A068-D189D5533483}" type="slidenum">
              <a:rPr lang="en-US" smtClean="0"/>
              <a:pPr>
                <a:defRPr/>
              </a:pPr>
              <a:t>20</a:t>
            </a:fld>
            <a:endParaRPr lang="en-US"/>
          </a:p>
        </p:txBody>
      </p:sp>
    </p:spTree>
    <p:extLst>
      <p:ext uri="{BB962C8B-B14F-4D97-AF65-F5344CB8AC3E}">
        <p14:creationId xmlns:p14="http://schemas.microsoft.com/office/powerpoint/2010/main" val="3715402717"/>
      </p:ext>
    </p:extLst>
  </p:cSld>
  <p:clrMapOvr>
    <a:masterClrMapping/>
  </p:clrMapOvr>
  <p:transition spd="slow"/>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16934"/>
            <a:ext cx="7772400" cy="1143000"/>
          </a:xfrm>
        </p:spPr>
        <p:txBody>
          <a:bodyPr/>
          <a:lstStyle/>
          <a:p>
            <a:r>
              <a:rPr lang="en-US" dirty="0"/>
              <a:t>Neural network examples</a:t>
            </a:r>
          </a:p>
        </p:txBody>
      </p:sp>
      <p:sp>
        <p:nvSpPr>
          <p:cNvPr id="4" name="Slide Number Placeholder 3"/>
          <p:cNvSpPr>
            <a:spLocks noGrp="1"/>
          </p:cNvSpPr>
          <p:nvPr>
            <p:ph type="sldNum" sz="quarter" idx="12"/>
          </p:nvPr>
        </p:nvSpPr>
        <p:spPr/>
        <p:txBody>
          <a:bodyPr/>
          <a:lstStyle/>
          <a:p>
            <a:pPr>
              <a:defRPr/>
            </a:pPr>
            <a:fld id="{4D71D4ED-2DA9-9F40-A068-D189D5533483}" type="slidenum">
              <a:rPr lang="en-US" smtClean="0"/>
              <a:pPr>
                <a:defRPr/>
              </a:pPr>
              <a:t>21</a:t>
            </a:fld>
            <a:endParaRPr lang="en-US"/>
          </a:p>
        </p:txBody>
      </p:sp>
      <p:sp>
        <p:nvSpPr>
          <p:cNvPr id="6" name="Rectangle 3"/>
          <p:cNvSpPr txBox="1">
            <a:spLocks noChangeArrowheads="1"/>
          </p:cNvSpPr>
          <p:nvPr/>
        </p:nvSpPr>
        <p:spPr bwMode="auto">
          <a:xfrm>
            <a:off x="152400" y="1174682"/>
            <a:ext cx="8763001" cy="5140347"/>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Arial"/>
                <a:ea typeface="ＭＳ Ｐゴシック" pitchFamily="-97" charset="-128"/>
                <a:cs typeface="ＭＳ Ｐゴシック" pitchFamily="-97" charset="-128"/>
              </a:defRPr>
            </a:lvl1pPr>
            <a:lvl2pPr marL="742950" indent="-285750" algn="l" rtl="0" eaLnBrk="0" fontAlgn="base" hangingPunct="0">
              <a:spcBef>
                <a:spcPct val="20000"/>
              </a:spcBef>
              <a:spcAft>
                <a:spcPct val="0"/>
              </a:spcAft>
              <a:buChar char="–"/>
              <a:defRPr sz="2800">
                <a:solidFill>
                  <a:schemeClr val="tx1"/>
                </a:solidFill>
                <a:latin typeface="Arial"/>
                <a:ea typeface="ＭＳ Ｐゴシック" pitchFamily="-97" charset="-128"/>
              </a:defRPr>
            </a:lvl2pPr>
            <a:lvl3pPr marL="1143000" indent="-228600" algn="l" rtl="0" eaLnBrk="0" fontAlgn="base" hangingPunct="0">
              <a:spcBef>
                <a:spcPct val="20000"/>
              </a:spcBef>
              <a:spcAft>
                <a:spcPct val="0"/>
              </a:spcAft>
              <a:buChar char="•"/>
              <a:defRPr sz="2400">
                <a:solidFill>
                  <a:schemeClr val="tx1"/>
                </a:solidFill>
                <a:latin typeface="Arial"/>
                <a:ea typeface="ＭＳ Ｐゴシック" pitchFamily="-97" charset="-128"/>
              </a:defRPr>
            </a:lvl3pPr>
            <a:lvl4pPr marL="1600200" indent="-228600" algn="l" rtl="0" eaLnBrk="0" fontAlgn="base" hangingPunct="0">
              <a:spcBef>
                <a:spcPct val="20000"/>
              </a:spcBef>
              <a:spcAft>
                <a:spcPct val="0"/>
              </a:spcAft>
              <a:buChar char="–"/>
              <a:defRPr sz="2000">
                <a:solidFill>
                  <a:schemeClr val="tx1"/>
                </a:solidFill>
                <a:latin typeface="Arial"/>
                <a:ea typeface="ＭＳ Ｐゴシック" pitchFamily="-97" charset="-128"/>
              </a:defRPr>
            </a:lvl4pPr>
            <a:lvl5pPr marL="2057400" indent="-228600" algn="l" rtl="0" eaLnBrk="0" fontAlgn="base" hangingPunct="0">
              <a:spcBef>
                <a:spcPct val="20000"/>
              </a:spcBef>
              <a:spcAft>
                <a:spcPct val="0"/>
              </a:spcAft>
              <a:buChar char="»"/>
              <a:defRPr sz="2000">
                <a:solidFill>
                  <a:schemeClr val="tx1"/>
                </a:solidFill>
                <a:latin typeface="Arial"/>
                <a:ea typeface="ＭＳ Ｐゴシック" pitchFamily="-97" charset="-128"/>
              </a:defRPr>
            </a:lvl5pPr>
            <a:lvl6pPr marL="2514600" indent="-228600" algn="l" rtl="0" eaLnBrk="0" fontAlgn="base" hangingPunct="0">
              <a:spcBef>
                <a:spcPct val="20000"/>
              </a:spcBef>
              <a:spcAft>
                <a:spcPct val="0"/>
              </a:spcAft>
              <a:buChar char="»"/>
              <a:defRPr sz="2000">
                <a:solidFill>
                  <a:schemeClr val="tx1"/>
                </a:solidFill>
                <a:latin typeface="+mn-lt"/>
                <a:ea typeface="ＭＳ Ｐゴシック" pitchFamily="-97" charset="-128"/>
              </a:defRPr>
            </a:lvl6pPr>
            <a:lvl7pPr marL="2971800" indent="-228600" algn="l" rtl="0" eaLnBrk="0" fontAlgn="base" hangingPunct="0">
              <a:spcBef>
                <a:spcPct val="20000"/>
              </a:spcBef>
              <a:spcAft>
                <a:spcPct val="0"/>
              </a:spcAft>
              <a:buChar char="»"/>
              <a:defRPr sz="2000">
                <a:solidFill>
                  <a:schemeClr val="tx1"/>
                </a:solidFill>
                <a:latin typeface="+mn-lt"/>
                <a:ea typeface="ＭＳ Ｐゴシック" pitchFamily="-97" charset="-128"/>
              </a:defRPr>
            </a:lvl7pPr>
            <a:lvl8pPr marL="3429000" indent="-228600" algn="l" rtl="0" eaLnBrk="0" fontAlgn="base" hangingPunct="0">
              <a:spcBef>
                <a:spcPct val="20000"/>
              </a:spcBef>
              <a:spcAft>
                <a:spcPct val="0"/>
              </a:spcAft>
              <a:buChar char="»"/>
              <a:defRPr sz="2000">
                <a:solidFill>
                  <a:schemeClr val="tx1"/>
                </a:solidFill>
                <a:latin typeface="+mn-lt"/>
                <a:ea typeface="ＭＳ Ｐゴシック" pitchFamily="-97" charset="-128"/>
              </a:defRPr>
            </a:lvl8pPr>
            <a:lvl9pPr marL="3886200" indent="-228600" algn="l" rtl="0" eaLnBrk="0" fontAlgn="base" hangingPunct="0">
              <a:spcBef>
                <a:spcPct val="20000"/>
              </a:spcBef>
              <a:spcAft>
                <a:spcPct val="0"/>
              </a:spcAft>
              <a:buChar char="»"/>
              <a:defRPr sz="2000">
                <a:solidFill>
                  <a:schemeClr val="tx1"/>
                </a:solidFill>
                <a:latin typeface="+mn-lt"/>
                <a:ea typeface="ＭＳ Ｐゴシック" pitchFamily="-97" charset="-128"/>
              </a:defRPr>
            </a:lvl9pPr>
          </a:lstStyle>
          <a:p>
            <a:r>
              <a:rPr lang="en-US" sz="2800" kern="0" dirty="0">
                <a:hlinkClick r:id="rId3"/>
              </a:rPr>
              <a:t>Simple linear decision boundary</a:t>
            </a:r>
            <a:endParaRPr lang="en-US" sz="2800" kern="0" dirty="0"/>
          </a:p>
          <a:p>
            <a:r>
              <a:rPr lang="en-US" sz="2800" kern="0" dirty="0">
                <a:hlinkClick r:id="rId4"/>
              </a:rPr>
              <a:t>Linear decision boundary fails for XOR</a:t>
            </a:r>
            <a:endParaRPr lang="en-US" sz="2800" kern="0" dirty="0"/>
          </a:p>
          <a:p>
            <a:r>
              <a:rPr lang="en-US" sz="2800" kern="0" dirty="0">
                <a:hlinkClick r:id="rId5"/>
              </a:rPr>
              <a:t>XOR with one hidden layer</a:t>
            </a:r>
            <a:endParaRPr lang="en-US" sz="2800" kern="0" dirty="0"/>
          </a:p>
          <a:p>
            <a:r>
              <a:rPr lang="en-US" sz="2800" kern="0" dirty="0">
                <a:hlinkClick r:id="rId6"/>
              </a:rPr>
              <a:t>Complex, non-linear patterns</a:t>
            </a:r>
            <a:endParaRPr lang="en-US" sz="2800" kern="0" dirty="0"/>
          </a:p>
          <a:p>
            <a:endParaRPr lang="en-US" sz="2800" kern="0" dirty="0"/>
          </a:p>
          <a:p>
            <a:r>
              <a:rPr lang="en-US" sz="2800" kern="0" dirty="0"/>
              <a:t>Try varying weights, hidden units, and layers</a:t>
            </a:r>
          </a:p>
          <a:p>
            <a:pPr lvl="1"/>
            <a:r>
              <a:rPr lang="en-US" sz="2400" kern="0" dirty="0"/>
              <a:t>What patterns can you learn with 0 hidden layers?</a:t>
            </a:r>
          </a:p>
          <a:p>
            <a:pPr lvl="1"/>
            <a:r>
              <a:rPr lang="en-US" sz="2400" kern="0" dirty="0"/>
              <a:t>1 hidden layer? </a:t>
            </a:r>
          </a:p>
          <a:p>
            <a:pPr lvl="1"/>
            <a:r>
              <a:rPr lang="en-US" sz="2400" kern="0" dirty="0"/>
              <a:t>More?</a:t>
            </a:r>
          </a:p>
          <a:p>
            <a:pPr marL="0" indent="0">
              <a:buNone/>
            </a:pPr>
            <a:endParaRPr lang="en-US" sz="2800" kern="0" dirty="0"/>
          </a:p>
        </p:txBody>
      </p:sp>
    </p:spTree>
    <p:extLst>
      <p:ext uri="{BB962C8B-B14F-4D97-AF65-F5344CB8AC3E}">
        <p14:creationId xmlns:p14="http://schemas.microsoft.com/office/powerpoint/2010/main" val="2934854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16934"/>
            <a:ext cx="7772400" cy="1143000"/>
          </a:xfrm>
        </p:spPr>
        <p:txBody>
          <a:bodyPr/>
          <a:lstStyle/>
          <a:p>
            <a:r>
              <a:rPr lang="en-US" dirty="0"/>
              <a:t>First hidden layer</a:t>
            </a:r>
          </a:p>
        </p:txBody>
      </p:sp>
      <p:sp>
        <p:nvSpPr>
          <p:cNvPr id="4" name="Slide Number Placeholder 3"/>
          <p:cNvSpPr>
            <a:spLocks noGrp="1"/>
          </p:cNvSpPr>
          <p:nvPr>
            <p:ph type="sldNum" sz="quarter" idx="12"/>
          </p:nvPr>
        </p:nvSpPr>
        <p:spPr/>
        <p:txBody>
          <a:bodyPr/>
          <a:lstStyle/>
          <a:p>
            <a:pPr>
              <a:defRPr/>
            </a:pPr>
            <a:fld id="{4D71D4ED-2DA9-9F40-A068-D189D5533483}" type="slidenum">
              <a:rPr lang="en-US" smtClean="0"/>
              <a:pPr>
                <a:defRPr/>
              </a:pPr>
              <a:t>22</a:t>
            </a:fld>
            <a:endParaRPr lang="en-US"/>
          </a:p>
        </p:txBody>
      </p:sp>
      <p:sp>
        <p:nvSpPr>
          <p:cNvPr id="6" name="Rectangle 3"/>
          <p:cNvSpPr txBox="1">
            <a:spLocks noChangeArrowheads="1"/>
          </p:cNvSpPr>
          <p:nvPr/>
        </p:nvSpPr>
        <p:spPr bwMode="auto">
          <a:xfrm>
            <a:off x="685800" y="1184253"/>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Arial"/>
                <a:ea typeface="ＭＳ Ｐゴシック" pitchFamily="-97" charset="-128"/>
                <a:cs typeface="ＭＳ Ｐゴシック" pitchFamily="-97" charset="-128"/>
              </a:defRPr>
            </a:lvl1pPr>
            <a:lvl2pPr marL="742950" indent="-285750" algn="l" rtl="0" eaLnBrk="0" fontAlgn="base" hangingPunct="0">
              <a:spcBef>
                <a:spcPct val="20000"/>
              </a:spcBef>
              <a:spcAft>
                <a:spcPct val="0"/>
              </a:spcAft>
              <a:buChar char="–"/>
              <a:defRPr sz="2800">
                <a:solidFill>
                  <a:schemeClr val="tx1"/>
                </a:solidFill>
                <a:latin typeface="Arial"/>
                <a:ea typeface="ＭＳ Ｐゴシック" pitchFamily="-97" charset="-128"/>
              </a:defRPr>
            </a:lvl2pPr>
            <a:lvl3pPr marL="1143000" indent="-228600" algn="l" rtl="0" eaLnBrk="0" fontAlgn="base" hangingPunct="0">
              <a:spcBef>
                <a:spcPct val="20000"/>
              </a:spcBef>
              <a:spcAft>
                <a:spcPct val="0"/>
              </a:spcAft>
              <a:buChar char="•"/>
              <a:defRPr sz="2400">
                <a:solidFill>
                  <a:schemeClr val="tx1"/>
                </a:solidFill>
                <a:latin typeface="Arial"/>
                <a:ea typeface="ＭＳ Ｐゴシック" pitchFamily="-97" charset="-128"/>
              </a:defRPr>
            </a:lvl3pPr>
            <a:lvl4pPr marL="1600200" indent="-228600" algn="l" rtl="0" eaLnBrk="0" fontAlgn="base" hangingPunct="0">
              <a:spcBef>
                <a:spcPct val="20000"/>
              </a:spcBef>
              <a:spcAft>
                <a:spcPct val="0"/>
              </a:spcAft>
              <a:buChar char="–"/>
              <a:defRPr sz="2000">
                <a:solidFill>
                  <a:schemeClr val="tx1"/>
                </a:solidFill>
                <a:latin typeface="Arial"/>
                <a:ea typeface="ＭＳ Ｐゴシック" pitchFamily="-97" charset="-128"/>
              </a:defRPr>
            </a:lvl4pPr>
            <a:lvl5pPr marL="2057400" indent="-228600" algn="l" rtl="0" eaLnBrk="0" fontAlgn="base" hangingPunct="0">
              <a:spcBef>
                <a:spcPct val="20000"/>
              </a:spcBef>
              <a:spcAft>
                <a:spcPct val="0"/>
              </a:spcAft>
              <a:buChar char="»"/>
              <a:defRPr sz="2000">
                <a:solidFill>
                  <a:schemeClr val="tx1"/>
                </a:solidFill>
                <a:latin typeface="Arial"/>
                <a:ea typeface="ＭＳ Ｐゴシック" pitchFamily="-97" charset="-128"/>
              </a:defRPr>
            </a:lvl5pPr>
            <a:lvl6pPr marL="2514600" indent="-228600" algn="l" rtl="0" eaLnBrk="0" fontAlgn="base" hangingPunct="0">
              <a:spcBef>
                <a:spcPct val="20000"/>
              </a:spcBef>
              <a:spcAft>
                <a:spcPct val="0"/>
              </a:spcAft>
              <a:buChar char="»"/>
              <a:defRPr sz="2000">
                <a:solidFill>
                  <a:schemeClr val="tx1"/>
                </a:solidFill>
                <a:latin typeface="+mn-lt"/>
                <a:ea typeface="ＭＳ Ｐゴシック" pitchFamily="-97" charset="-128"/>
              </a:defRPr>
            </a:lvl6pPr>
            <a:lvl7pPr marL="2971800" indent="-228600" algn="l" rtl="0" eaLnBrk="0" fontAlgn="base" hangingPunct="0">
              <a:spcBef>
                <a:spcPct val="20000"/>
              </a:spcBef>
              <a:spcAft>
                <a:spcPct val="0"/>
              </a:spcAft>
              <a:buChar char="»"/>
              <a:defRPr sz="2000">
                <a:solidFill>
                  <a:schemeClr val="tx1"/>
                </a:solidFill>
                <a:latin typeface="+mn-lt"/>
                <a:ea typeface="ＭＳ Ｐゴシック" pitchFamily="-97" charset="-128"/>
              </a:defRPr>
            </a:lvl7pPr>
            <a:lvl8pPr marL="3429000" indent="-228600" algn="l" rtl="0" eaLnBrk="0" fontAlgn="base" hangingPunct="0">
              <a:spcBef>
                <a:spcPct val="20000"/>
              </a:spcBef>
              <a:spcAft>
                <a:spcPct val="0"/>
              </a:spcAft>
              <a:buChar char="»"/>
              <a:defRPr sz="2000">
                <a:solidFill>
                  <a:schemeClr val="tx1"/>
                </a:solidFill>
                <a:latin typeface="+mn-lt"/>
                <a:ea typeface="ＭＳ Ｐゴシック" pitchFamily="-97" charset="-128"/>
              </a:defRPr>
            </a:lvl8pPr>
            <a:lvl9pPr marL="3886200" indent="-228600" algn="l" rtl="0" eaLnBrk="0" fontAlgn="base" hangingPunct="0">
              <a:spcBef>
                <a:spcPct val="20000"/>
              </a:spcBef>
              <a:spcAft>
                <a:spcPct val="0"/>
              </a:spcAft>
              <a:buChar char="»"/>
              <a:defRPr sz="2000">
                <a:solidFill>
                  <a:schemeClr val="tx1"/>
                </a:solidFill>
                <a:latin typeface="+mn-lt"/>
                <a:ea typeface="ＭＳ Ｐゴシック" pitchFamily="-97" charset="-128"/>
              </a:defRPr>
            </a:lvl9pPr>
          </a:lstStyle>
          <a:p>
            <a:r>
              <a:rPr lang="en-US" sz="2800" kern="0" dirty="0"/>
              <a:t>First hidden layer scans input sequence</a:t>
            </a:r>
          </a:p>
          <a:p>
            <a:r>
              <a:rPr lang="en-US" sz="2800" kern="0" dirty="0"/>
              <a:t>Activation function fires if “motif” is recognized</a:t>
            </a:r>
          </a:p>
        </p:txBody>
      </p:sp>
      <p:grpSp>
        <p:nvGrpSpPr>
          <p:cNvPr id="11" name="Group 10"/>
          <p:cNvGrpSpPr/>
          <p:nvPr/>
        </p:nvGrpSpPr>
        <p:grpSpPr>
          <a:xfrm>
            <a:off x="625475" y="3888105"/>
            <a:ext cx="6888229" cy="2926297"/>
            <a:chOff x="-592813" y="2760582"/>
            <a:chExt cx="6888229" cy="2926297"/>
          </a:xfrm>
        </p:grpSpPr>
        <p:sp>
          <p:nvSpPr>
            <p:cNvPr id="7" name="Text Box 5"/>
            <p:cNvSpPr txBox="1">
              <a:spLocks noChangeArrowheads="1"/>
            </p:cNvSpPr>
            <p:nvPr/>
          </p:nvSpPr>
          <p:spPr bwMode="auto">
            <a:xfrm>
              <a:off x="961416" y="3677056"/>
              <a:ext cx="5334000" cy="1200329"/>
            </a:xfrm>
            <a:prstGeom prst="rect">
              <a:avLst/>
            </a:prstGeom>
            <a:noFill/>
            <a:ln w="9525">
              <a:noFill/>
              <a:miter lim="800000"/>
              <a:headEnd/>
              <a:tailEnd/>
            </a:ln>
          </p:spPr>
          <p:txBody>
            <a:bodyPr wrap="square">
              <a:prstTxWarp prst="textNoShape">
                <a:avLst/>
              </a:prstTxWarp>
              <a:spAutoFit/>
            </a:bodyPr>
            <a:lstStyle/>
            <a:p>
              <a:pPr algn="ctr"/>
              <a:r>
                <a:rPr lang="en-US" sz="1800" b="1" dirty="0">
                  <a:solidFill>
                    <a:schemeClr val="tx2"/>
                  </a:solidFill>
                  <a:latin typeface="Courier New" pitchFamily="-111" charset="0"/>
                </a:rPr>
                <a:t>A 1 0 0 0 1 0 0 0 0 0</a:t>
              </a:r>
            </a:p>
            <a:p>
              <a:pPr algn="ctr"/>
              <a:r>
                <a:rPr lang="en-US" sz="1800" b="1" dirty="0">
                  <a:latin typeface="Courier New" pitchFamily="-111" charset="0"/>
                </a:rPr>
                <a:t>C 0 0 0 1 0 0 0 0 1 0</a:t>
              </a:r>
            </a:p>
            <a:p>
              <a:pPr algn="ctr"/>
              <a:r>
                <a:rPr lang="en-US" sz="1800" b="1" dirty="0">
                  <a:solidFill>
                    <a:schemeClr val="tx2"/>
                  </a:solidFill>
                  <a:latin typeface="Courier New" pitchFamily="-111" charset="0"/>
                </a:rPr>
                <a:t>G </a:t>
              </a:r>
              <a:r>
                <a:rPr lang="en-US" sz="1800" b="1" u="sng" dirty="0">
                  <a:solidFill>
                    <a:schemeClr val="tx2"/>
                  </a:solidFill>
                  <a:latin typeface="Courier New" pitchFamily="-111" charset="0"/>
                </a:rPr>
                <a:t>0 1 1 0 0 1 0 1 0 1</a:t>
              </a:r>
            </a:p>
            <a:p>
              <a:pPr algn="ctr"/>
              <a:r>
                <a:rPr lang="en-US" sz="1800" b="1" dirty="0">
                  <a:latin typeface="Courier New" pitchFamily="-111" charset="0"/>
                </a:rPr>
                <a:t>T </a:t>
              </a:r>
              <a:r>
                <a:rPr lang="en-US" sz="1800" b="1" u="sng" dirty="0">
                  <a:latin typeface="Courier New" pitchFamily="-111" charset="0"/>
                </a:rPr>
                <a:t>0 0 0 0 0 0 1 0 0 0</a:t>
              </a:r>
            </a:p>
          </p:txBody>
        </p:sp>
        <p:sp>
          <p:nvSpPr>
            <p:cNvPr id="3" name="Rectangle 2"/>
            <p:cNvSpPr/>
            <p:nvPr/>
          </p:nvSpPr>
          <p:spPr>
            <a:xfrm>
              <a:off x="2371928" y="5317547"/>
              <a:ext cx="2803973" cy="369332"/>
            </a:xfrm>
            <a:prstGeom prst="rect">
              <a:avLst/>
            </a:prstGeom>
          </p:spPr>
          <p:txBody>
            <a:bodyPr wrap="none">
              <a:spAutoFit/>
            </a:bodyPr>
            <a:lstStyle/>
            <a:p>
              <a:r>
                <a:rPr lang="en-US" sz="1800" b="1" dirty="0">
                  <a:solidFill>
                    <a:schemeClr val="tx2"/>
                  </a:solidFill>
                  <a:latin typeface="Courier New" pitchFamily="-111" charset="0"/>
                </a:rPr>
                <a:t>A G </a:t>
              </a:r>
              <a:r>
                <a:rPr lang="en-US" sz="1800" b="1" dirty="0" err="1">
                  <a:solidFill>
                    <a:schemeClr val="tx2"/>
                  </a:solidFill>
                  <a:latin typeface="Courier New" pitchFamily="-111" charset="0"/>
                </a:rPr>
                <a:t>G</a:t>
              </a:r>
              <a:r>
                <a:rPr lang="en-US" sz="1800" b="1" dirty="0">
                  <a:solidFill>
                    <a:schemeClr val="tx2"/>
                  </a:solidFill>
                  <a:latin typeface="Courier New" pitchFamily="-111" charset="0"/>
                </a:rPr>
                <a:t> C A G T G C G</a:t>
              </a:r>
              <a:endParaRPr lang="en-US" sz="1800" dirty="0"/>
            </a:p>
          </p:txBody>
        </p:sp>
        <p:graphicFrame>
          <p:nvGraphicFramePr>
            <p:cNvPr id="10" name="Object 3"/>
            <p:cNvGraphicFramePr>
              <a:graphicFrameLocks noChangeAspect="1"/>
            </p:cNvGraphicFramePr>
            <p:nvPr>
              <p:extLst>
                <p:ext uri="{D42A27DB-BD31-4B8C-83A1-F6EECF244321}">
                  <p14:modId xmlns:p14="http://schemas.microsoft.com/office/powerpoint/2010/main" val="1260753921"/>
                </p:ext>
              </p:extLst>
            </p:nvPr>
          </p:nvGraphicFramePr>
          <p:xfrm>
            <a:off x="-592813" y="2760582"/>
            <a:ext cx="441325" cy="257175"/>
          </p:xfrm>
          <a:graphic>
            <a:graphicData uri="http://schemas.openxmlformats.org/presentationml/2006/ole">
              <mc:AlternateContent xmlns:mc="http://schemas.openxmlformats.org/markup-compatibility/2006">
                <mc:Choice xmlns:v="urn:schemas-microsoft-com:vml" Requires="v">
                  <p:oleObj spid="_x0000_s6341" name="Equation" r:id="rId4" imgW="241200" imgH="139680" progId="Equation.3">
                    <p:embed/>
                  </p:oleObj>
                </mc:Choice>
                <mc:Fallback>
                  <p:oleObj name="Equation" r:id="rId4" imgW="241200" imgH="139680" progId="Equation.3">
                    <p:embed/>
                    <p:pic>
                      <p:nvPicPr>
                        <p:cNvPr id="0" name=""/>
                        <p:cNvPicPr>
                          <a:picLocks noChangeAspect="1" noChangeArrowheads="1"/>
                        </p:cNvPicPr>
                        <p:nvPr/>
                      </p:nvPicPr>
                      <p:blipFill>
                        <a:blip r:embed="rId5"/>
                        <a:srcRect/>
                        <a:stretch>
                          <a:fillRect/>
                        </a:stretch>
                      </p:blipFill>
                      <p:spPr bwMode="auto">
                        <a:xfrm>
                          <a:off x="-592813" y="2760582"/>
                          <a:ext cx="441325" cy="257175"/>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grpSp>
      <p:sp>
        <p:nvSpPr>
          <p:cNvPr id="12" name="Down Arrow 11"/>
          <p:cNvSpPr/>
          <p:nvPr/>
        </p:nvSpPr>
        <p:spPr>
          <a:xfrm flipV="1">
            <a:off x="4736862" y="6070059"/>
            <a:ext cx="219684" cy="406941"/>
          </a:xfrm>
          <a:prstGeom prst="downArrow">
            <a:avLst/>
          </a:prstGeom>
          <a:ln w="28575" cmpd="sng">
            <a:solidFill>
              <a:srgbClr val="000000"/>
            </a:solidFill>
          </a:ln>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000" b="0" i="0" u="none" strike="noStrike" cap="none" normalizeH="0" baseline="0">
              <a:ln>
                <a:noFill/>
              </a:ln>
              <a:solidFill>
                <a:schemeClr val="tx1"/>
              </a:solidFill>
              <a:effectLst/>
              <a:latin typeface="Times New Roman" pitchFamily="-97" charset="0"/>
            </a:endParaRPr>
          </a:p>
        </p:txBody>
      </p:sp>
      <p:cxnSp>
        <p:nvCxnSpPr>
          <p:cNvPr id="14" name="Straight Connector 13"/>
          <p:cNvCxnSpPr>
            <a:stCxn id="18" idx="0"/>
            <a:endCxn id="15" idx="4"/>
          </p:cNvCxnSpPr>
          <p:nvPr/>
        </p:nvCxnSpPr>
        <p:spPr>
          <a:xfrm flipH="1">
            <a:off x="1586531" y="2953798"/>
            <a:ext cx="2856932" cy="543274"/>
          </a:xfrm>
          <a:prstGeom prst="line">
            <a:avLst/>
          </a:prstGeom>
          <a:ln w="19050">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sp>
        <p:nvSpPr>
          <p:cNvPr id="15" name="Oval 14"/>
          <p:cNvSpPr/>
          <p:nvPr/>
        </p:nvSpPr>
        <p:spPr>
          <a:xfrm flipV="1">
            <a:off x="1472231" y="3497072"/>
            <a:ext cx="228600" cy="228600"/>
          </a:xfrm>
          <a:prstGeom prst="ellipse">
            <a:avLst/>
          </a:prstGeom>
          <a:ln w="28575">
            <a:solidFill>
              <a:srgbClr val="000000"/>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dirty="0"/>
          </a:p>
        </p:txBody>
      </p:sp>
      <p:sp>
        <p:nvSpPr>
          <p:cNvPr id="16" name="Oval 15"/>
          <p:cNvSpPr/>
          <p:nvPr/>
        </p:nvSpPr>
        <p:spPr>
          <a:xfrm flipV="1">
            <a:off x="7467600" y="3601069"/>
            <a:ext cx="228600" cy="228600"/>
          </a:xfrm>
          <a:prstGeom prst="ellipse">
            <a:avLst/>
          </a:prstGeom>
          <a:ln w="28575">
            <a:solidFill>
              <a:srgbClr val="000000"/>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dirty="0"/>
          </a:p>
        </p:txBody>
      </p:sp>
      <p:sp>
        <p:nvSpPr>
          <p:cNvPr id="17" name="Oval 16"/>
          <p:cNvSpPr/>
          <p:nvPr/>
        </p:nvSpPr>
        <p:spPr>
          <a:xfrm flipV="1">
            <a:off x="1179557" y="3495344"/>
            <a:ext cx="228600" cy="228600"/>
          </a:xfrm>
          <a:prstGeom prst="ellipse">
            <a:avLst/>
          </a:prstGeom>
          <a:ln w="28575">
            <a:solidFill>
              <a:srgbClr val="000000"/>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dirty="0"/>
          </a:p>
        </p:txBody>
      </p:sp>
      <p:sp>
        <p:nvSpPr>
          <p:cNvPr id="18" name="Oval 17"/>
          <p:cNvSpPr/>
          <p:nvPr/>
        </p:nvSpPr>
        <p:spPr>
          <a:xfrm flipV="1">
            <a:off x="4169143" y="2405158"/>
            <a:ext cx="548640" cy="548640"/>
          </a:xfrm>
          <a:prstGeom prst="ellipse">
            <a:avLst/>
          </a:prstGeom>
          <a:ln w="28575">
            <a:solidFill>
              <a:srgbClr val="000000"/>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dirty="0"/>
          </a:p>
        </p:txBody>
      </p:sp>
      <p:cxnSp>
        <p:nvCxnSpPr>
          <p:cNvPr id="19" name="Straight Connector 18"/>
          <p:cNvCxnSpPr>
            <a:stCxn id="18" idx="0"/>
            <a:endCxn id="16" idx="4"/>
          </p:cNvCxnSpPr>
          <p:nvPr/>
        </p:nvCxnSpPr>
        <p:spPr>
          <a:xfrm>
            <a:off x="4443463" y="2953798"/>
            <a:ext cx="3138437" cy="647271"/>
          </a:xfrm>
          <a:prstGeom prst="line">
            <a:avLst/>
          </a:prstGeom>
          <a:ln w="19050">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a:stCxn id="18" idx="0"/>
            <a:endCxn id="17" idx="4"/>
          </p:cNvCxnSpPr>
          <p:nvPr/>
        </p:nvCxnSpPr>
        <p:spPr>
          <a:xfrm flipH="1">
            <a:off x="1293857" y="2953798"/>
            <a:ext cx="3149606" cy="541546"/>
          </a:xfrm>
          <a:prstGeom prst="line">
            <a:avLst/>
          </a:prstGeom>
          <a:ln w="19050">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a:stCxn id="18" idx="0"/>
            <a:endCxn id="36" idx="0"/>
          </p:cNvCxnSpPr>
          <p:nvPr/>
        </p:nvCxnSpPr>
        <p:spPr>
          <a:xfrm>
            <a:off x="4443463" y="2953798"/>
            <a:ext cx="4216300" cy="703802"/>
          </a:xfrm>
          <a:prstGeom prst="line">
            <a:avLst/>
          </a:prstGeom>
          <a:ln w="19050">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sp>
        <p:nvSpPr>
          <p:cNvPr id="36" name="Rectangle 35"/>
          <p:cNvSpPr/>
          <p:nvPr/>
        </p:nvSpPr>
        <p:spPr>
          <a:xfrm>
            <a:off x="8480326" y="3657600"/>
            <a:ext cx="358874" cy="462802"/>
          </a:xfrm>
          <a:prstGeom prst="rect">
            <a:avLst/>
          </a:prstGeom>
        </p:spPr>
        <p:txBody>
          <a:bodyPr wrap="square">
            <a:spAutoFit/>
          </a:bodyPr>
          <a:lstStyle/>
          <a:p>
            <a:r>
              <a:rPr lang="en-US" sz="2400" kern="0" dirty="0"/>
              <a:t>1</a:t>
            </a:r>
            <a:endParaRPr lang="en-US" sz="2400" dirty="0"/>
          </a:p>
        </p:txBody>
      </p:sp>
      <p:sp>
        <p:nvSpPr>
          <p:cNvPr id="37" name="Rectangle 36"/>
          <p:cNvSpPr/>
          <p:nvPr/>
        </p:nvSpPr>
        <p:spPr>
          <a:xfrm>
            <a:off x="3609672" y="4794851"/>
            <a:ext cx="1667584" cy="1200329"/>
          </a:xfrm>
          <a:prstGeom prst="rect">
            <a:avLst/>
          </a:prstGeom>
          <a:ln w="28575" cmpd="sng">
            <a:solidFill>
              <a:srgbClr val="000066"/>
            </a:solidFill>
          </a:ln>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000" b="0" i="0" u="none" strike="noStrike" cap="none" normalizeH="0" baseline="0">
              <a:ln>
                <a:noFill/>
              </a:ln>
              <a:solidFill>
                <a:schemeClr val="tx1"/>
              </a:solidFill>
              <a:effectLst/>
              <a:latin typeface="Times New Roman" pitchFamily="-97" charset="0"/>
            </a:endParaRPr>
          </a:p>
        </p:txBody>
      </p:sp>
      <p:sp>
        <p:nvSpPr>
          <p:cNvPr id="38" name="TextBox 37"/>
          <p:cNvSpPr txBox="1"/>
          <p:nvPr/>
        </p:nvSpPr>
        <p:spPr>
          <a:xfrm>
            <a:off x="753820" y="4953000"/>
            <a:ext cx="1642276" cy="923330"/>
          </a:xfrm>
          <a:prstGeom prst="rect">
            <a:avLst/>
          </a:prstGeom>
          <a:noFill/>
        </p:spPr>
        <p:txBody>
          <a:bodyPr wrap="square" rtlCol="0">
            <a:spAutoFit/>
          </a:bodyPr>
          <a:lstStyle/>
          <a:p>
            <a:pPr algn="ctr"/>
            <a:r>
              <a:rPr lang="en-US" sz="1800" dirty="0">
                <a:solidFill>
                  <a:schemeClr val="tx2"/>
                </a:solidFill>
                <a:latin typeface="Arial" panose="020B0604020202020204" pitchFamily="34" charset="0"/>
                <a:cs typeface="Arial" panose="020B0604020202020204" pitchFamily="34" charset="0"/>
              </a:rPr>
              <a:t>Motif width (window size) </a:t>
            </a:r>
            <a:r>
              <a:rPr lang="en-US" sz="1800" i="1" dirty="0">
                <a:solidFill>
                  <a:schemeClr val="tx2"/>
                </a:solidFill>
                <a:latin typeface="Arial" panose="020B0604020202020204" pitchFamily="34" charset="0"/>
                <a:cs typeface="Arial" panose="020B0604020202020204" pitchFamily="34" charset="0"/>
              </a:rPr>
              <a:t>s</a:t>
            </a:r>
            <a:r>
              <a:rPr lang="en-US" sz="1800" dirty="0">
                <a:solidFill>
                  <a:schemeClr val="tx2"/>
                </a:solidFill>
                <a:latin typeface="Arial" panose="020B0604020202020204" pitchFamily="34" charset="0"/>
                <a:cs typeface="Arial" panose="020B0604020202020204" pitchFamily="34" charset="0"/>
              </a:rPr>
              <a:t> = 6</a:t>
            </a:r>
          </a:p>
        </p:txBody>
      </p:sp>
      <p:sp>
        <p:nvSpPr>
          <p:cNvPr id="39" name="Text Box 5"/>
          <p:cNvSpPr txBox="1">
            <a:spLocks noChangeArrowheads="1"/>
          </p:cNvSpPr>
          <p:nvPr/>
        </p:nvSpPr>
        <p:spPr bwMode="auto">
          <a:xfrm>
            <a:off x="1066434" y="3828310"/>
            <a:ext cx="6754059" cy="369332"/>
          </a:xfrm>
          <a:prstGeom prst="rect">
            <a:avLst/>
          </a:prstGeom>
          <a:noFill/>
          <a:ln w="9525">
            <a:noFill/>
            <a:miter lim="800000"/>
            <a:headEnd/>
            <a:tailEnd/>
          </a:ln>
        </p:spPr>
        <p:txBody>
          <a:bodyPr wrap="square">
            <a:prstTxWarp prst="textNoShape">
              <a:avLst/>
            </a:prstTxWarp>
            <a:spAutoFit/>
          </a:bodyPr>
          <a:lstStyle/>
          <a:p>
            <a:pPr algn="ctr"/>
            <a:r>
              <a:rPr lang="en-US" sz="1800" b="1" dirty="0">
                <a:solidFill>
                  <a:schemeClr val="tx2"/>
                </a:solidFill>
                <a:latin typeface="Courier New" pitchFamily="-111" charset="0"/>
              </a:rPr>
              <a:t>1 0 0 0 1 0 </a:t>
            </a:r>
            <a:r>
              <a:rPr lang="en-US" sz="1800" b="1" dirty="0">
                <a:latin typeface="Courier New" pitchFamily="-111" charset="0"/>
              </a:rPr>
              <a:t>0 0 0 1 0 0 </a:t>
            </a:r>
            <a:r>
              <a:rPr lang="en-US" sz="1800" b="1" u="sng" dirty="0">
                <a:solidFill>
                  <a:schemeClr val="tx2"/>
                </a:solidFill>
                <a:latin typeface="Courier New" pitchFamily="-111" charset="0"/>
              </a:rPr>
              <a:t>0 1 1 0 0 1</a:t>
            </a:r>
            <a:r>
              <a:rPr lang="en-US" sz="1800" b="1" dirty="0">
                <a:solidFill>
                  <a:schemeClr val="tx2"/>
                </a:solidFill>
                <a:latin typeface="Courier New" pitchFamily="-111" charset="0"/>
              </a:rPr>
              <a:t> </a:t>
            </a:r>
            <a:r>
              <a:rPr lang="en-US" sz="1800" b="1" u="sng" dirty="0">
                <a:latin typeface="Courier New" pitchFamily="-111" charset="0"/>
              </a:rPr>
              <a:t>0 0 0 0 0 0</a:t>
            </a:r>
          </a:p>
        </p:txBody>
      </p:sp>
      <p:sp>
        <p:nvSpPr>
          <p:cNvPr id="40" name="Down Arrow 39"/>
          <p:cNvSpPr/>
          <p:nvPr/>
        </p:nvSpPr>
        <p:spPr>
          <a:xfrm flipV="1">
            <a:off x="4352316" y="4250277"/>
            <a:ext cx="219684" cy="406941"/>
          </a:xfrm>
          <a:prstGeom prst="downArrow">
            <a:avLst/>
          </a:prstGeom>
          <a:ln w="28575" cmpd="sng">
            <a:solidFill>
              <a:srgbClr val="000000"/>
            </a:solidFill>
          </a:ln>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000" b="0" i="0" u="none" strike="noStrike" cap="none" normalizeH="0" baseline="0">
              <a:ln>
                <a:noFill/>
              </a:ln>
              <a:solidFill>
                <a:schemeClr val="tx1"/>
              </a:solidFill>
              <a:effectLst/>
              <a:latin typeface="Times New Roman" pitchFamily="-97" charset="0"/>
            </a:endParaRPr>
          </a:p>
        </p:txBody>
      </p:sp>
      <p:sp>
        <p:nvSpPr>
          <p:cNvPr id="51" name="TextBox 50"/>
          <p:cNvSpPr txBox="1"/>
          <p:nvPr/>
        </p:nvSpPr>
        <p:spPr>
          <a:xfrm>
            <a:off x="8157928" y="4114800"/>
            <a:ext cx="1028404" cy="369332"/>
          </a:xfrm>
          <a:prstGeom prst="rect">
            <a:avLst/>
          </a:prstGeom>
          <a:noFill/>
        </p:spPr>
        <p:txBody>
          <a:bodyPr wrap="square" rtlCol="0">
            <a:spAutoFit/>
          </a:bodyPr>
          <a:lstStyle/>
          <a:p>
            <a:pPr algn="ctr"/>
            <a:r>
              <a:rPr lang="en-US" sz="1800" dirty="0">
                <a:solidFill>
                  <a:schemeClr val="tx2"/>
                </a:solidFill>
                <a:latin typeface="Arial" panose="020B0604020202020204" pitchFamily="34" charset="0"/>
                <a:cs typeface="Arial" panose="020B0604020202020204" pitchFamily="34" charset="0"/>
              </a:rPr>
              <a:t>Bias</a:t>
            </a:r>
          </a:p>
        </p:txBody>
      </p:sp>
      <p:cxnSp>
        <p:nvCxnSpPr>
          <p:cNvPr id="52" name="Straight Connector 51"/>
          <p:cNvCxnSpPr>
            <a:stCxn id="18" idx="0"/>
            <a:endCxn id="53" idx="4"/>
          </p:cNvCxnSpPr>
          <p:nvPr/>
        </p:nvCxnSpPr>
        <p:spPr>
          <a:xfrm flipH="1">
            <a:off x="1866702" y="2953798"/>
            <a:ext cx="2576761" cy="541546"/>
          </a:xfrm>
          <a:prstGeom prst="line">
            <a:avLst/>
          </a:prstGeom>
          <a:ln w="19050">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sp>
        <p:nvSpPr>
          <p:cNvPr id="53" name="Oval 52"/>
          <p:cNvSpPr/>
          <p:nvPr/>
        </p:nvSpPr>
        <p:spPr>
          <a:xfrm flipV="1">
            <a:off x="1752402" y="3495344"/>
            <a:ext cx="228600" cy="228600"/>
          </a:xfrm>
          <a:prstGeom prst="ellipse">
            <a:avLst/>
          </a:prstGeom>
          <a:ln w="28575">
            <a:solidFill>
              <a:srgbClr val="000000"/>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dirty="0"/>
          </a:p>
        </p:txBody>
      </p:sp>
      <p:sp>
        <p:nvSpPr>
          <p:cNvPr id="58" name="Rectangle 57"/>
          <p:cNvSpPr/>
          <p:nvPr/>
        </p:nvSpPr>
        <p:spPr>
          <a:xfrm>
            <a:off x="2037221" y="3368877"/>
            <a:ext cx="358874" cy="461665"/>
          </a:xfrm>
          <a:prstGeom prst="rect">
            <a:avLst/>
          </a:prstGeom>
        </p:spPr>
        <p:txBody>
          <a:bodyPr wrap="square">
            <a:spAutoFit/>
          </a:bodyPr>
          <a:lstStyle/>
          <a:p>
            <a:r>
              <a:rPr lang="en-US" sz="2400" kern="0" dirty="0"/>
              <a:t>…</a:t>
            </a:r>
            <a:endParaRPr lang="en-US" sz="2400" dirty="0"/>
          </a:p>
        </p:txBody>
      </p:sp>
      <p:graphicFrame>
        <p:nvGraphicFramePr>
          <p:cNvPr id="59" name="Object 3"/>
          <p:cNvGraphicFramePr>
            <a:graphicFrameLocks noChangeAspect="1"/>
          </p:cNvGraphicFramePr>
          <p:nvPr>
            <p:extLst>
              <p:ext uri="{D42A27DB-BD31-4B8C-83A1-F6EECF244321}">
                <p14:modId xmlns:p14="http://schemas.microsoft.com/office/powerpoint/2010/main" val="3461206650"/>
              </p:ext>
            </p:extLst>
          </p:nvPr>
        </p:nvGraphicFramePr>
        <p:xfrm>
          <a:off x="4276725" y="2485416"/>
          <a:ext cx="371475" cy="444500"/>
        </p:xfrm>
        <a:graphic>
          <a:graphicData uri="http://schemas.openxmlformats.org/presentationml/2006/ole">
            <mc:AlternateContent xmlns:mc="http://schemas.openxmlformats.org/markup-compatibility/2006">
              <mc:Choice xmlns:v="urn:schemas-microsoft-com:vml" Requires="v">
                <p:oleObj spid="_x0000_s6342" name="Equation" r:id="rId6" imgW="203040" imgH="241200" progId="Equation.3">
                  <p:embed/>
                </p:oleObj>
              </mc:Choice>
              <mc:Fallback>
                <p:oleObj name="Equation" r:id="rId6" imgW="203040" imgH="241200" progId="Equation.3">
                  <p:embed/>
                  <p:pic>
                    <p:nvPicPr>
                      <p:cNvPr id="0" name=""/>
                      <p:cNvPicPr>
                        <a:picLocks noChangeAspect="1" noChangeArrowheads="1"/>
                      </p:cNvPicPr>
                      <p:nvPr/>
                    </p:nvPicPr>
                    <p:blipFill>
                      <a:blip r:embed="rId7"/>
                      <a:srcRect/>
                      <a:stretch>
                        <a:fillRect/>
                      </a:stretch>
                    </p:blipFill>
                    <p:spPr bwMode="auto">
                      <a:xfrm>
                        <a:off x="4276725" y="2485416"/>
                        <a:ext cx="371475" cy="444500"/>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sp>
        <p:nvSpPr>
          <p:cNvPr id="65" name="TextBox 64"/>
          <p:cNvSpPr txBox="1"/>
          <p:nvPr/>
        </p:nvSpPr>
        <p:spPr>
          <a:xfrm>
            <a:off x="5029200" y="2379391"/>
            <a:ext cx="3698566" cy="646331"/>
          </a:xfrm>
          <a:prstGeom prst="rect">
            <a:avLst/>
          </a:prstGeom>
          <a:noFill/>
        </p:spPr>
        <p:txBody>
          <a:bodyPr wrap="square" rtlCol="0">
            <a:spAutoFit/>
          </a:bodyPr>
          <a:lstStyle/>
          <a:p>
            <a:r>
              <a:rPr lang="en-US" sz="1800" dirty="0">
                <a:solidFill>
                  <a:schemeClr val="tx2"/>
                </a:solidFill>
                <a:latin typeface="Arial" panose="020B0604020202020204" pitchFamily="34" charset="0"/>
                <a:cs typeface="Arial" panose="020B0604020202020204" pitchFamily="34" charset="0"/>
              </a:rPr>
              <a:t>Hidden node to recognize motif 1 in position 1 of the input sequence</a:t>
            </a:r>
          </a:p>
        </p:txBody>
      </p:sp>
      <p:sp>
        <p:nvSpPr>
          <p:cNvPr id="67" name="TextBox 66"/>
          <p:cNvSpPr txBox="1"/>
          <p:nvPr/>
        </p:nvSpPr>
        <p:spPr>
          <a:xfrm>
            <a:off x="462708" y="6441440"/>
            <a:ext cx="2419202" cy="369332"/>
          </a:xfrm>
          <a:prstGeom prst="rect">
            <a:avLst/>
          </a:prstGeom>
          <a:noFill/>
        </p:spPr>
        <p:txBody>
          <a:bodyPr wrap="square" rtlCol="0">
            <a:spAutoFit/>
          </a:bodyPr>
          <a:lstStyle/>
          <a:p>
            <a:pPr algn="ctr"/>
            <a:r>
              <a:rPr lang="en-US" sz="1800" dirty="0">
                <a:solidFill>
                  <a:schemeClr val="tx2"/>
                </a:solidFill>
                <a:latin typeface="Arial" panose="020B0604020202020204" pitchFamily="34" charset="0"/>
                <a:cs typeface="Arial" panose="020B0604020202020204" pitchFamily="34" charset="0"/>
              </a:rPr>
              <a:t>Sequence length </a:t>
            </a:r>
            <a:r>
              <a:rPr lang="en-US" sz="1800" i="1" dirty="0">
                <a:solidFill>
                  <a:schemeClr val="tx2"/>
                </a:solidFill>
                <a:latin typeface="Arial" panose="020B0604020202020204" pitchFamily="34" charset="0"/>
                <a:cs typeface="Arial" panose="020B0604020202020204" pitchFamily="34" charset="0"/>
              </a:rPr>
              <a:t>L</a:t>
            </a:r>
            <a:endParaRPr lang="en-US" sz="1800" dirty="0">
              <a:solidFill>
                <a:schemeClr val="tx2"/>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04589892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 name="Text Box 5"/>
          <p:cNvSpPr txBox="1">
            <a:spLocks noChangeArrowheads="1"/>
          </p:cNvSpPr>
          <p:nvPr/>
        </p:nvSpPr>
        <p:spPr bwMode="auto">
          <a:xfrm>
            <a:off x="-269932" y="3490908"/>
            <a:ext cx="6754059" cy="369332"/>
          </a:xfrm>
          <a:prstGeom prst="rect">
            <a:avLst/>
          </a:prstGeom>
          <a:noFill/>
          <a:ln w="9525">
            <a:noFill/>
            <a:miter lim="800000"/>
            <a:headEnd/>
            <a:tailEnd/>
          </a:ln>
        </p:spPr>
        <p:txBody>
          <a:bodyPr wrap="square">
            <a:prstTxWarp prst="textNoShape">
              <a:avLst/>
            </a:prstTxWarp>
            <a:spAutoFit/>
          </a:bodyPr>
          <a:lstStyle/>
          <a:p>
            <a:pPr algn="ctr"/>
            <a:r>
              <a:rPr lang="en-US" sz="1800" b="1" dirty="0">
                <a:solidFill>
                  <a:schemeClr val="tx2"/>
                </a:solidFill>
                <a:latin typeface="Courier New" pitchFamily="-111" charset="0"/>
              </a:rPr>
              <a:t>1 0 </a:t>
            </a:r>
            <a:r>
              <a:rPr lang="en-US" sz="1800" b="1" dirty="0">
                <a:latin typeface="Courier New" pitchFamily="-111" charset="0"/>
              </a:rPr>
              <a:t>0 0 </a:t>
            </a:r>
            <a:r>
              <a:rPr lang="en-US" sz="1800" b="1" u="sng" dirty="0">
                <a:solidFill>
                  <a:schemeClr val="tx2"/>
                </a:solidFill>
                <a:latin typeface="Courier New" pitchFamily="-111" charset="0"/>
              </a:rPr>
              <a:t>0 1</a:t>
            </a:r>
            <a:r>
              <a:rPr lang="en-US" sz="1800" b="1" dirty="0">
                <a:solidFill>
                  <a:schemeClr val="tx2"/>
                </a:solidFill>
                <a:latin typeface="Courier New" pitchFamily="-111" charset="0"/>
              </a:rPr>
              <a:t> </a:t>
            </a:r>
            <a:r>
              <a:rPr lang="en-US" sz="1800" b="1" u="sng" dirty="0">
                <a:latin typeface="Courier New" pitchFamily="-111" charset="0"/>
              </a:rPr>
              <a:t>0 0</a:t>
            </a:r>
          </a:p>
        </p:txBody>
      </p:sp>
      <p:sp>
        <p:nvSpPr>
          <p:cNvPr id="6" name="Rectangle 3"/>
          <p:cNvSpPr txBox="1">
            <a:spLocks noChangeArrowheads="1"/>
          </p:cNvSpPr>
          <p:nvPr/>
        </p:nvSpPr>
        <p:spPr bwMode="auto">
          <a:xfrm>
            <a:off x="685800" y="1184253"/>
            <a:ext cx="7772400" cy="66084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Arial"/>
                <a:ea typeface="ＭＳ Ｐゴシック" pitchFamily="-97" charset="-128"/>
                <a:cs typeface="ＭＳ Ｐゴシック" pitchFamily="-97" charset="-128"/>
              </a:defRPr>
            </a:lvl1pPr>
            <a:lvl2pPr marL="742950" indent="-285750" algn="l" rtl="0" eaLnBrk="0" fontAlgn="base" hangingPunct="0">
              <a:spcBef>
                <a:spcPct val="20000"/>
              </a:spcBef>
              <a:spcAft>
                <a:spcPct val="0"/>
              </a:spcAft>
              <a:buChar char="–"/>
              <a:defRPr sz="2800">
                <a:solidFill>
                  <a:schemeClr val="tx1"/>
                </a:solidFill>
                <a:latin typeface="Arial"/>
                <a:ea typeface="ＭＳ Ｐゴシック" pitchFamily="-97" charset="-128"/>
              </a:defRPr>
            </a:lvl2pPr>
            <a:lvl3pPr marL="1143000" indent="-228600" algn="l" rtl="0" eaLnBrk="0" fontAlgn="base" hangingPunct="0">
              <a:spcBef>
                <a:spcPct val="20000"/>
              </a:spcBef>
              <a:spcAft>
                <a:spcPct val="0"/>
              </a:spcAft>
              <a:buChar char="•"/>
              <a:defRPr sz="2400">
                <a:solidFill>
                  <a:schemeClr val="tx1"/>
                </a:solidFill>
                <a:latin typeface="Arial"/>
                <a:ea typeface="ＭＳ Ｐゴシック" pitchFamily="-97" charset="-128"/>
              </a:defRPr>
            </a:lvl3pPr>
            <a:lvl4pPr marL="1600200" indent="-228600" algn="l" rtl="0" eaLnBrk="0" fontAlgn="base" hangingPunct="0">
              <a:spcBef>
                <a:spcPct val="20000"/>
              </a:spcBef>
              <a:spcAft>
                <a:spcPct val="0"/>
              </a:spcAft>
              <a:buChar char="–"/>
              <a:defRPr sz="2000">
                <a:solidFill>
                  <a:schemeClr val="tx1"/>
                </a:solidFill>
                <a:latin typeface="Arial"/>
                <a:ea typeface="ＭＳ Ｐゴシック" pitchFamily="-97" charset="-128"/>
              </a:defRPr>
            </a:lvl4pPr>
            <a:lvl5pPr marL="2057400" indent="-228600" algn="l" rtl="0" eaLnBrk="0" fontAlgn="base" hangingPunct="0">
              <a:spcBef>
                <a:spcPct val="20000"/>
              </a:spcBef>
              <a:spcAft>
                <a:spcPct val="0"/>
              </a:spcAft>
              <a:buChar char="»"/>
              <a:defRPr sz="2000">
                <a:solidFill>
                  <a:schemeClr val="tx1"/>
                </a:solidFill>
                <a:latin typeface="Arial"/>
                <a:ea typeface="ＭＳ Ｐゴシック" pitchFamily="-97" charset="-128"/>
              </a:defRPr>
            </a:lvl5pPr>
            <a:lvl6pPr marL="2514600" indent="-228600" algn="l" rtl="0" eaLnBrk="0" fontAlgn="base" hangingPunct="0">
              <a:spcBef>
                <a:spcPct val="20000"/>
              </a:spcBef>
              <a:spcAft>
                <a:spcPct val="0"/>
              </a:spcAft>
              <a:buChar char="»"/>
              <a:defRPr sz="2000">
                <a:solidFill>
                  <a:schemeClr val="tx1"/>
                </a:solidFill>
                <a:latin typeface="+mn-lt"/>
                <a:ea typeface="ＭＳ Ｐゴシック" pitchFamily="-97" charset="-128"/>
              </a:defRPr>
            </a:lvl6pPr>
            <a:lvl7pPr marL="2971800" indent="-228600" algn="l" rtl="0" eaLnBrk="0" fontAlgn="base" hangingPunct="0">
              <a:spcBef>
                <a:spcPct val="20000"/>
              </a:spcBef>
              <a:spcAft>
                <a:spcPct val="0"/>
              </a:spcAft>
              <a:buChar char="»"/>
              <a:defRPr sz="2000">
                <a:solidFill>
                  <a:schemeClr val="tx1"/>
                </a:solidFill>
                <a:latin typeface="+mn-lt"/>
                <a:ea typeface="ＭＳ Ｐゴシック" pitchFamily="-97" charset="-128"/>
              </a:defRPr>
            </a:lvl7pPr>
            <a:lvl8pPr marL="3429000" indent="-228600" algn="l" rtl="0" eaLnBrk="0" fontAlgn="base" hangingPunct="0">
              <a:spcBef>
                <a:spcPct val="20000"/>
              </a:spcBef>
              <a:spcAft>
                <a:spcPct val="0"/>
              </a:spcAft>
              <a:buChar char="»"/>
              <a:defRPr sz="2000">
                <a:solidFill>
                  <a:schemeClr val="tx1"/>
                </a:solidFill>
                <a:latin typeface="+mn-lt"/>
                <a:ea typeface="ＭＳ Ｐゴシック" pitchFamily="-97" charset="-128"/>
              </a:defRPr>
            </a:lvl8pPr>
            <a:lvl9pPr marL="3886200" indent="-228600" algn="l" rtl="0" eaLnBrk="0" fontAlgn="base" hangingPunct="0">
              <a:spcBef>
                <a:spcPct val="20000"/>
              </a:spcBef>
              <a:spcAft>
                <a:spcPct val="0"/>
              </a:spcAft>
              <a:buChar char="»"/>
              <a:defRPr sz="2000">
                <a:solidFill>
                  <a:schemeClr val="tx1"/>
                </a:solidFill>
                <a:latin typeface="+mn-lt"/>
                <a:ea typeface="ＭＳ Ｐゴシック" pitchFamily="-97" charset="-128"/>
              </a:defRPr>
            </a:lvl9pPr>
          </a:lstStyle>
          <a:p>
            <a:r>
              <a:rPr lang="en-US" sz="2800" kern="0" dirty="0"/>
              <a:t>Forward pass at the first hidden layer, </a:t>
            </a:r>
            <a:r>
              <a:rPr lang="en-US" sz="2800" b="1" kern="0" dirty="0"/>
              <a:t>input 1</a:t>
            </a:r>
          </a:p>
        </p:txBody>
      </p:sp>
      <p:sp>
        <p:nvSpPr>
          <p:cNvPr id="2" name="Title 1"/>
          <p:cNvSpPr>
            <a:spLocks noGrp="1"/>
          </p:cNvSpPr>
          <p:nvPr>
            <p:ph type="title"/>
          </p:nvPr>
        </p:nvSpPr>
        <p:spPr>
          <a:xfrm>
            <a:off x="685800" y="16934"/>
            <a:ext cx="7772400" cy="1143000"/>
          </a:xfrm>
        </p:spPr>
        <p:txBody>
          <a:bodyPr/>
          <a:lstStyle/>
          <a:p>
            <a:r>
              <a:rPr lang="en-US" dirty="0"/>
              <a:t>First hidden layer example</a:t>
            </a:r>
          </a:p>
        </p:txBody>
      </p:sp>
      <p:sp>
        <p:nvSpPr>
          <p:cNvPr id="4" name="Slide Number Placeholder 3"/>
          <p:cNvSpPr>
            <a:spLocks noGrp="1"/>
          </p:cNvSpPr>
          <p:nvPr>
            <p:ph type="sldNum" sz="quarter" idx="12"/>
          </p:nvPr>
        </p:nvSpPr>
        <p:spPr/>
        <p:txBody>
          <a:bodyPr/>
          <a:lstStyle/>
          <a:p>
            <a:pPr>
              <a:defRPr/>
            </a:pPr>
            <a:fld id="{4D71D4ED-2DA9-9F40-A068-D189D5533483}" type="slidenum">
              <a:rPr lang="en-US" smtClean="0"/>
              <a:pPr>
                <a:defRPr/>
              </a:pPr>
              <a:t>23</a:t>
            </a:fld>
            <a:endParaRPr lang="en-US"/>
          </a:p>
        </p:txBody>
      </p:sp>
      <p:grpSp>
        <p:nvGrpSpPr>
          <p:cNvPr id="11" name="Group 10"/>
          <p:cNvGrpSpPr/>
          <p:nvPr/>
        </p:nvGrpSpPr>
        <p:grpSpPr>
          <a:xfrm>
            <a:off x="843338" y="3419158"/>
            <a:ext cx="5334000" cy="3057842"/>
            <a:chOff x="961416" y="2629037"/>
            <a:chExt cx="5334000" cy="3057842"/>
          </a:xfrm>
        </p:grpSpPr>
        <p:sp>
          <p:nvSpPr>
            <p:cNvPr id="7" name="Text Box 5"/>
            <p:cNvSpPr txBox="1">
              <a:spLocks noChangeArrowheads="1"/>
            </p:cNvSpPr>
            <p:nvPr/>
          </p:nvSpPr>
          <p:spPr bwMode="auto">
            <a:xfrm>
              <a:off x="961416" y="3677056"/>
              <a:ext cx="5334000" cy="1200329"/>
            </a:xfrm>
            <a:prstGeom prst="rect">
              <a:avLst/>
            </a:prstGeom>
            <a:noFill/>
            <a:ln w="9525">
              <a:noFill/>
              <a:miter lim="800000"/>
              <a:headEnd/>
              <a:tailEnd/>
            </a:ln>
          </p:spPr>
          <p:txBody>
            <a:bodyPr wrap="square">
              <a:prstTxWarp prst="textNoShape">
                <a:avLst/>
              </a:prstTxWarp>
              <a:spAutoFit/>
            </a:bodyPr>
            <a:lstStyle/>
            <a:p>
              <a:pPr algn="ctr"/>
              <a:r>
                <a:rPr lang="en-US" sz="1800" b="1" dirty="0">
                  <a:solidFill>
                    <a:schemeClr val="tx2"/>
                  </a:solidFill>
                  <a:latin typeface="Courier New" pitchFamily="-111" charset="0"/>
                </a:rPr>
                <a:t>A 1 0 0 0 1 0 0 0 0 0</a:t>
              </a:r>
            </a:p>
            <a:p>
              <a:pPr algn="ctr"/>
              <a:r>
                <a:rPr lang="en-US" sz="1800" b="1" dirty="0">
                  <a:latin typeface="Courier New" pitchFamily="-111" charset="0"/>
                </a:rPr>
                <a:t>C 0 0 0 1 0 0 0 0 1 0</a:t>
              </a:r>
            </a:p>
            <a:p>
              <a:pPr algn="ctr"/>
              <a:r>
                <a:rPr lang="en-US" sz="1800" b="1" dirty="0">
                  <a:solidFill>
                    <a:schemeClr val="tx2"/>
                  </a:solidFill>
                  <a:latin typeface="Courier New" pitchFamily="-111" charset="0"/>
                </a:rPr>
                <a:t>G </a:t>
              </a:r>
              <a:r>
                <a:rPr lang="en-US" sz="1800" b="1" u="sng" dirty="0">
                  <a:solidFill>
                    <a:schemeClr val="tx2"/>
                  </a:solidFill>
                  <a:latin typeface="Courier New" pitchFamily="-111" charset="0"/>
                </a:rPr>
                <a:t>0 1 1 0 0 1 0 1 0 1</a:t>
              </a:r>
            </a:p>
            <a:p>
              <a:pPr algn="ctr"/>
              <a:r>
                <a:rPr lang="en-US" sz="1800" b="1" dirty="0">
                  <a:latin typeface="Courier New" pitchFamily="-111" charset="0"/>
                </a:rPr>
                <a:t>T </a:t>
              </a:r>
              <a:r>
                <a:rPr lang="en-US" sz="1800" b="1" u="sng" dirty="0">
                  <a:latin typeface="Courier New" pitchFamily="-111" charset="0"/>
                </a:rPr>
                <a:t>0 0 0 0 0 0 1 0 0 0</a:t>
              </a:r>
            </a:p>
          </p:txBody>
        </p:sp>
        <p:sp>
          <p:nvSpPr>
            <p:cNvPr id="3" name="Rectangle 2"/>
            <p:cNvSpPr/>
            <p:nvPr/>
          </p:nvSpPr>
          <p:spPr>
            <a:xfrm>
              <a:off x="2371928" y="5317547"/>
              <a:ext cx="2803973" cy="369332"/>
            </a:xfrm>
            <a:prstGeom prst="rect">
              <a:avLst/>
            </a:prstGeom>
          </p:spPr>
          <p:txBody>
            <a:bodyPr wrap="none">
              <a:spAutoFit/>
            </a:bodyPr>
            <a:lstStyle/>
            <a:p>
              <a:r>
                <a:rPr lang="en-US" sz="1800" b="1" dirty="0">
                  <a:solidFill>
                    <a:schemeClr val="tx2"/>
                  </a:solidFill>
                  <a:latin typeface="Courier New" pitchFamily="-111" charset="0"/>
                </a:rPr>
                <a:t>A G </a:t>
              </a:r>
              <a:r>
                <a:rPr lang="en-US" sz="1800" b="1" dirty="0" err="1">
                  <a:solidFill>
                    <a:schemeClr val="tx2"/>
                  </a:solidFill>
                  <a:latin typeface="Courier New" pitchFamily="-111" charset="0"/>
                </a:rPr>
                <a:t>G</a:t>
              </a:r>
              <a:r>
                <a:rPr lang="en-US" sz="1800" b="1" dirty="0">
                  <a:solidFill>
                    <a:schemeClr val="tx2"/>
                  </a:solidFill>
                  <a:latin typeface="Courier New" pitchFamily="-111" charset="0"/>
                </a:rPr>
                <a:t> C A G T G C G</a:t>
              </a:r>
              <a:endParaRPr lang="en-US" sz="1800" dirty="0"/>
            </a:p>
          </p:txBody>
        </p:sp>
        <p:graphicFrame>
          <p:nvGraphicFramePr>
            <p:cNvPr id="10" name="Object 3"/>
            <p:cNvGraphicFramePr>
              <a:graphicFrameLocks noChangeAspect="1"/>
            </p:cNvGraphicFramePr>
            <p:nvPr>
              <p:extLst>
                <p:ext uri="{D42A27DB-BD31-4B8C-83A1-F6EECF244321}">
                  <p14:modId xmlns:p14="http://schemas.microsoft.com/office/powerpoint/2010/main" val="1610493089"/>
                </p:ext>
              </p:extLst>
            </p:nvPr>
          </p:nvGraphicFramePr>
          <p:xfrm>
            <a:off x="1554766" y="2629037"/>
            <a:ext cx="533400" cy="374650"/>
          </p:xfrm>
          <a:graphic>
            <a:graphicData uri="http://schemas.openxmlformats.org/presentationml/2006/ole">
              <mc:AlternateContent xmlns:mc="http://schemas.openxmlformats.org/markup-compatibility/2006">
                <mc:Choice xmlns:v="urn:schemas-microsoft-com:vml" Requires="v">
                  <p:oleObj spid="_x0000_s9531" name="Equation" r:id="rId4" imgW="291960" imgH="203040" progId="Equation.DSMT4">
                    <p:embed/>
                  </p:oleObj>
                </mc:Choice>
                <mc:Fallback>
                  <p:oleObj name="Equation" r:id="rId4" imgW="291960" imgH="203040" progId="Equation.DSMT4">
                    <p:embed/>
                    <p:pic>
                      <p:nvPicPr>
                        <p:cNvPr id="0" name=""/>
                        <p:cNvPicPr>
                          <a:picLocks noChangeAspect="1" noChangeArrowheads="1"/>
                        </p:cNvPicPr>
                        <p:nvPr/>
                      </p:nvPicPr>
                      <p:blipFill>
                        <a:blip r:embed="rId5"/>
                        <a:srcRect/>
                        <a:stretch>
                          <a:fillRect/>
                        </a:stretch>
                      </p:blipFill>
                      <p:spPr bwMode="auto">
                        <a:xfrm>
                          <a:off x="1554766" y="2629037"/>
                          <a:ext cx="533400" cy="374650"/>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grpSp>
      <p:sp>
        <p:nvSpPr>
          <p:cNvPr id="12" name="Down Arrow 11"/>
          <p:cNvSpPr/>
          <p:nvPr/>
        </p:nvSpPr>
        <p:spPr>
          <a:xfrm flipV="1">
            <a:off x="3400496" y="5732657"/>
            <a:ext cx="219684" cy="406941"/>
          </a:xfrm>
          <a:prstGeom prst="downArrow">
            <a:avLst/>
          </a:prstGeom>
          <a:ln w="28575" cmpd="sng">
            <a:solidFill>
              <a:srgbClr val="000000"/>
            </a:solidFill>
          </a:ln>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000" b="0" i="0" u="none" strike="noStrike" cap="none" normalizeH="0" baseline="0">
              <a:ln>
                <a:noFill/>
              </a:ln>
              <a:solidFill>
                <a:schemeClr val="tx1"/>
              </a:solidFill>
              <a:effectLst/>
              <a:latin typeface="Times New Roman" pitchFamily="-97" charset="0"/>
            </a:endParaRPr>
          </a:p>
        </p:txBody>
      </p:sp>
      <p:cxnSp>
        <p:nvCxnSpPr>
          <p:cNvPr id="14" name="Straight Connector 13"/>
          <p:cNvCxnSpPr>
            <a:stCxn id="18" idx="0"/>
            <a:endCxn id="15" idx="4"/>
          </p:cNvCxnSpPr>
          <p:nvPr/>
        </p:nvCxnSpPr>
        <p:spPr>
          <a:xfrm flipH="1">
            <a:off x="2420058" y="2616396"/>
            <a:ext cx="687039" cy="543274"/>
          </a:xfrm>
          <a:prstGeom prst="line">
            <a:avLst/>
          </a:prstGeom>
          <a:ln w="19050">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a:stCxn id="18" idx="0"/>
            <a:endCxn id="17" idx="4"/>
          </p:cNvCxnSpPr>
          <p:nvPr/>
        </p:nvCxnSpPr>
        <p:spPr>
          <a:xfrm flipH="1">
            <a:off x="2127384" y="2616396"/>
            <a:ext cx="979713" cy="541546"/>
          </a:xfrm>
          <a:prstGeom prst="line">
            <a:avLst/>
          </a:prstGeom>
          <a:ln w="19050">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a:stCxn id="18" idx="0"/>
            <a:endCxn id="36" idx="0"/>
          </p:cNvCxnSpPr>
          <p:nvPr/>
        </p:nvCxnSpPr>
        <p:spPr>
          <a:xfrm>
            <a:off x="3107097" y="2616396"/>
            <a:ext cx="1771289" cy="427585"/>
          </a:xfrm>
          <a:prstGeom prst="line">
            <a:avLst/>
          </a:prstGeom>
          <a:ln w="19050">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sp>
        <p:nvSpPr>
          <p:cNvPr id="36" name="Rectangle 35"/>
          <p:cNvSpPr/>
          <p:nvPr/>
        </p:nvSpPr>
        <p:spPr>
          <a:xfrm>
            <a:off x="4698949" y="3043981"/>
            <a:ext cx="358874" cy="462802"/>
          </a:xfrm>
          <a:prstGeom prst="rect">
            <a:avLst/>
          </a:prstGeom>
        </p:spPr>
        <p:txBody>
          <a:bodyPr wrap="square">
            <a:spAutoFit/>
          </a:bodyPr>
          <a:lstStyle/>
          <a:p>
            <a:r>
              <a:rPr lang="en-US" sz="2400" kern="0" dirty="0"/>
              <a:t>1</a:t>
            </a:r>
            <a:endParaRPr lang="en-US" sz="2400" dirty="0"/>
          </a:p>
        </p:txBody>
      </p:sp>
      <p:sp>
        <p:nvSpPr>
          <p:cNvPr id="37" name="Rectangle 36"/>
          <p:cNvSpPr/>
          <p:nvPr/>
        </p:nvSpPr>
        <p:spPr>
          <a:xfrm>
            <a:off x="2273306" y="4457449"/>
            <a:ext cx="559471" cy="1200329"/>
          </a:xfrm>
          <a:prstGeom prst="rect">
            <a:avLst/>
          </a:prstGeom>
          <a:ln w="28575" cmpd="sng">
            <a:solidFill>
              <a:srgbClr val="000066"/>
            </a:solidFill>
          </a:ln>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000" b="0" i="0" u="none" strike="noStrike" cap="none" normalizeH="0" baseline="0">
              <a:ln>
                <a:noFill/>
              </a:ln>
              <a:solidFill>
                <a:schemeClr val="tx1"/>
              </a:solidFill>
              <a:effectLst/>
              <a:latin typeface="Times New Roman" pitchFamily="-97" charset="0"/>
            </a:endParaRPr>
          </a:p>
        </p:txBody>
      </p:sp>
      <p:sp>
        <p:nvSpPr>
          <p:cNvPr id="38" name="TextBox 37"/>
          <p:cNvSpPr txBox="1"/>
          <p:nvPr/>
        </p:nvSpPr>
        <p:spPr>
          <a:xfrm>
            <a:off x="40744" y="4615598"/>
            <a:ext cx="1642276" cy="646331"/>
          </a:xfrm>
          <a:prstGeom prst="rect">
            <a:avLst/>
          </a:prstGeom>
          <a:noFill/>
        </p:spPr>
        <p:txBody>
          <a:bodyPr wrap="square" rtlCol="0">
            <a:spAutoFit/>
          </a:bodyPr>
          <a:lstStyle/>
          <a:p>
            <a:pPr algn="ctr"/>
            <a:r>
              <a:rPr lang="en-US" sz="1800" dirty="0">
                <a:solidFill>
                  <a:schemeClr val="tx2"/>
                </a:solidFill>
                <a:latin typeface="Arial" panose="020B0604020202020204" pitchFamily="34" charset="0"/>
                <a:cs typeface="Arial" panose="020B0604020202020204" pitchFamily="34" charset="0"/>
              </a:rPr>
              <a:t>For simplicity,</a:t>
            </a:r>
          </a:p>
          <a:p>
            <a:pPr algn="ctr"/>
            <a:r>
              <a:rPr lang="en-US" sz="1800" i="1" dirty="0">
                <a:solidFill>
                  <a:schemeClr val="tx2"/>
                </a:solidFill>
                <a:latin typeface="Arial" panose="020B0604020202020204" pitchFamily="34" charset="0"/>
                <a:cs typeface="Arial" panose="020B0604020202020204" pitchFamily="34" charset="0"/>
              </a:rPr>
              <a:t>s</a:t>
            </a:r>
            <a:r>
              <a:rPr lang="en-US" sz="1800" dirty="0">
                <a:solidFill>
                  <a:schemeClr val="tx2"/>
                </a:solidFill>
                <a:latin typeface="Arial" panose="020B0604020202020204" pitchFamily="34" charset="0"/>
                <a:cs typeface="Arial" panose="020B0604020202020204" pitchFamily="34" charset="0"/>
              </a:rPr>
              <a:t> = 2</a:t>
            </a:r>
          </a:p>
        </p:txBody>
      </p:sp>
      <p:sp>
        <p:nvSpPr>
          <p:cNvPr id="40" name="Down Arrow 39"/>
          <p:cNvSpPr/>
          <p:nvPr/>
        </p:nvSpPr>
        <p:spPr>
          <a:xfrm flipV="1">
            <a:off x="3015950" y="3912875"/>
            <a:ext cx="219684" cy="406941"/>
          </a:xfrm>
          <a:prstGeom prst="downArrow">
            <a:avLst/>
          </a:prstGeom>
          <a:ln w="28575" cmpd="sng">
            <a:solidFill>
              <a:srgbClr val="000000"/>
            </a:solidFill>
          </a:ln>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000" b="0" i="0" u="none" strike="noStrike" cap="none" normalizeH="0" baseline="0">
              <a:ln>
                <a:noFill/>
              </a:ln>
              <a:solidFill>
                <a:schemeClr val="tx1"/>
              </a:solidFill>
              <a:effectLst/>
              <a:latin typeface="Times New Roman" pitchFamily="-97" charset="0"/>
            </a:endParaRPr>
          </a:p>
        </p:txBody>
      </p:sp>
      <p:sp>
        <p:nvSpPr>
          <p:cNvPr id="51" name="TextBox 50"/>
          <p:cNvSpPr txBox="1"/>
          <p:nvPr/>
        </p:nvSpPr>
        <p:spPr>
          <a:xfrm>
            <a:off x="4376551" y="3501181"/>
            <a:ext cx="1028404" cy="369332"/>
          </a:xfrm>
          <a:prstGeom prst="rect">
            <a:avLst/>
          </a:prstGeom>
          <a:noFill/>
        </p:spPr>
        <p:txBody>
          <a:bodyPr wrap="square" rtlCol="0">
            <a:spAutoFit/>
          </a:bodyPr>
          <a:lstStyle/>
          <a:p>
            <a:pPr algn="ctr"/>
            <a:r>
              <a:rPr lang="en-US" sz="1800" dirty="0">
                <a:solidFill>
                  <a:schemeClr val="tx2"/>
                </a:solidFill>
                <a:latin typeface="Arial" panose="020B0604020202020204" pitchFamily="34" charset="0"/>
                <a:cs typeface="Arial" panose="020B0604020202020204" pitchFamily="34" charset="0"/>
              </a:rPr>
              <a:t>Bias</a:t>
            </a:r>
          </a:p>
        </p:txBody>
      </p:sp>
      <p:cxnSp>
        <p:nvCxnSpPr>
          <p:cNvPr id="52" name="Straight Connector 51"/>
          <p:cNvCxnSpPr>
            <a:stCxn id="18" idx="0"/>
            <a:endCxn id="53" idx="4"/>
          </p:cNvCxnSpPr>
          <p:nvPr/>
        </p:nvCxnSpPr>
        <p:spPr>
          <a:xfrm flipH="1">
            <a:off x="2700229" y="2616396"/>
            <a:ext cx="406868" cy="541546"/>
          </a:xfrm>
          <a:prstGeom prst="line">
            <a:avLst/>
          </a:prstGeom>
          <a:ln w="19050">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sp>
        <p:nvSpPr>
          <p:cNvPr id="65" name="TextBox 64"/>
          <p:cNvSpPr txBox="1"/>
          <p:nvPr/>
        </p:nvSpPr>
        <p:spPr>
          <a:xfrm>
            <a:off x="35234" y="1828800"/>
            <a:ext cx="2130960" cy="1200329"/>
          </a:xfrm>
          <a:prstGeom prst="rect">
            <a:avLst/>
          </a:prstGeom>
          <a:noFill/>
        </p:spPr>
        <p:txBody>
          <a:bodyPr wrap="square" rtlCol="0">
            <a:spAutoFit/>
          </a:bodyPr>
          <a:lstStyle/>
          <a:p>
            <a:r>
              <a:rPr lang="en-US" sz="1800" dirty="0">
                <a:solidFill>
                  <a:schemeClr val="tx2"/>
                </a:solidFill>
                <a:latin typeface="Arial" panose="020B0604020202020204" pitchFamily="34" charset="0"/>
                <a:cs typeface="Arial" panose="020B0604020202020204" pitchFamily="34" charset="0"/>
              </a:rPr>
              <a:t>Hidden node to recognize motif 1 in position 1 of the input sequence</a:t>
            </a:r>
          </a:p>
        </p:txBody>
      </p:sp>
      <p:cxnSp>
        <p:nvCxnSpPr>
          <p:cNvPr id="41" name="Straight Connector 40"/>
          <p:cNvCxnSpPr>
            <a:stCxn id="18" idx="0"/>
            <a:endCxn id="32" idx="4"/>
          </p:cNvCxnSpPr>
          <p:nvPr/>
        </p:nvCxnSpPr>
        <p:spPr>
          <a:xfrm flipH="1">
            <a:off x="2971034" y="2616396"/>
            <a:ext cx="136063" cy="533878"/>
          </a:xfrm>
          <a:prstGeom prst="line">
            <a:avLst/>
          </a:prstGeom>
          <a:ln w="19050">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a:stCxn id="18" idx="0"/>
            <a:endCxn id="30" idx="4"/>
          </p:cNvCxnSpPr>
          <p:nvPr/>
        </p:nvCxnSpPr>
        <p:spPr>
          <a:xfrm>
            <a:off x="3107097" y="2616396"/>
            <a:ext cx="156611" cy="535606"/>
          </a:xfrm>
          <a:prstGeom prst="line">
            <a:avLst/>
          </a:prstGeom>
          <a:ln w="19050">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a:stCxn id="18" idx="0"/>
            <a:endCxn id="33" idx="4"/>
          </p:cNvCxnSpPr>
          <p:nvPr/>
        </p:nvCxnSpPr>
        <p:spPr>
          <a:xfrm>
            <a:off x="3107097" y="2616396"/>
            <a:ext cx="436782" cy="533878"/>
          </a:xfrm>
          <a:prstGeom prst="line">
            <a:avLst/>
          </a:prstGeom>
          <a:ln w="19050">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cxnSp>
        <p:nvCxnSpPr>
          <p:cNvPr id="46" name="Straight Connector 45"/>
          <p:cNvCxnSpPr>
            <a:stCxn id="18" idx="0"/>
            <a:endCxn id="34" idx="4"/>
          </p:cNvCxnSpPr>
          <p:nvPr/>
        </p:nvCxnSpPr>
        <p:spPr>
          <a:xfrm>
            <a:off x="3107097" y="2616396"/>
            <a:ext cx="716953" cy="541546"/>
          </a:xfrm>
          <a:prstGeom prst="line">
            <a:avLst/>
          </a:prstGeom>
          <a:ln w="19050">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cxnSp>
        <p:nvCxnSpPr>
          <p:cNvPr id="49" name="Straight Connector 48"/>
          <p:cNvCxnSpPr>
            <a:stCxn id="18" idx="0"/>
            <a:endCxn id="35" idx="4"/>
          </p:cNvCxnSpPr>
          <p:nvPr/>
        </p:nvCxnSpPr>
        <p:spPr>
          <a:xfrm>
            <a:off x="3107097" y="2616396"/>
            <a:ext cx="997124" cy="539818"/>
          </a:xfrm>
          <a:prstGeom prst="line">
            <a:avLst/>
          </a:prstGeom>
          <a:ln w="19050">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sp>
        <p:nvSpPr>
          <p:cNvPr id="15" name="Oval 14"/>
          <p:cNvSpPr/>
          <p:nvPr/>
        </p:nvSpPr>
        <p:spPr>
          <a:xfrm flipV="1">
            <a:off x="2305758" y="3159670"/>
            <a:ext cx="228600" cy="228600"/>
          </a:xfrm>
          <a:prstGeom prst="ellipse">
            <a:avLst/>
          </a:prstGeom>
          <a:ln w="28575">
            <a:solidFill>
              <a:srgbClr val="000000"/>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dirty="0"/>
          </a:p>
        </p:txBody>
      </p:sp>
      <p:sp>
        <p:nvSpPr>
          <p:cNvPr id="17" name="Oval 16"/>
          <p:cNvSpPr/>
          <p:nvPr/>
        </p:nvSpPr>
        <p:spPr>
          <a:xfrm flipV="1">
            <a:off x="2013084" y="3157942"/>
            <a:ext cx="228600" cy="228600"/>
          </a:xfrm>
          <a:prstGeom prst="ellipse">
            <a:avLst/>
          </a:prstGeom>
          <a:ln w="28575">
            <a:solidFill>
              <a:srgbClr val="000000"/>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dirty="0"/>
          </a:p>
        </p:txBody>
      </p:sp>
      <p:sp>
        <p:nvSpPr>
          <p:cNvPr id="53" name="Oval 52"/>
          <p:cNvSpPr/>
          <p:nvPr/>
        </p:nvSpPr>
        <p:spPr>
          <a:xfrm flipV="1">
            <a:off x="2585929" y="3157942"/>
            <a:ext cx="228600" cy="228600"/>
          </a:xfrm>
          <a:prstGeom prst="ellipse">
            <a:avLst/>
          </a:prstGeom>
          <a:ln w="28575">
            <a:solidFill>
              <a:srgbClr val="000000"/>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dirty="0"/>
          </a:p>
        </p:txBody>
      </p:sp>
      <p:sp>
        <p:nvSpPr>
          <p:cNvPr id="30" name="Oval 29"/>
          <p:cNvSpPr/>
          <p:nvPr/>
        </p:nvSpPr>
        <p:spPr>
          <a:xfrm flipV="1">
            <a:off x="3149408" y="3152002"/>
            <a:ext cx="228600" cy="228600"/>
          </a:xfrm>
          <a:prstGeom prst="ellipse">
            <a:avLst/>
          </a:prstGeom>
          <a:ln w="28575">
            <a:solidFill>
              <a:srgbClr val="000000"/>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dirty="0"/>
          </a:p>
        </p:txBody>
      </p:sp>
      <p:sp>
        <p:nvSpPr>
          <p:cNvPr id="32" name="Oval 31"/>
          <p:cNvSpPr/>
          <p:nvPr/>
        </p:nvSpPr>
        <p:spPr>
          <a:xfrm flipV="1">
            <a:off x="2856734" y="3150274"/>
            <a:ext cx="228600" cy="228600"/>
          </a:xfrm>
          <a:prstGeom prst="ellipse">
            <a:avLst/>
          </a:prstGeom>
          <a:ln w="28575">
            <a:solidFill>
              <a:srgbClr val="000000"/>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dirty="0"/>
          </a:p>
        </p:txBody>
      </p:sp>
      <p:sp>
        <p:nvSpPr>
          <p:cNvPr id="33" name="Oval 32"/>
          <p:cNvSpPr/>
          <p:nvPr/>
        </p:nvSpPr>
        <p:spPr>
          <a:xfrm flipV="1">
            <a:off x="3429579" y="3150274"/>
            <a:ext cx="228600" cy="228600"/>
          </a:xfrm>
          <a:prstGeom prst="ellipse">
            <a:avLst/>
          </a:prstGeom>
          <a:ln w="28575">
            <a:solidFill>
              <a:srgbClr val="000000"/>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dirty="0"/>
          </a:p>
        </p:txBody>
      </p:sp>
      <p:sp>
        <p:nvSpPr>
          <p:cNvPr id="34" name="Oval 33"/>
          <p:cNvSpPr/>
          <p:nvPr/>
        </p:nvSpPr>
        <p:spPr>
          <a:xfrm flipV="1">
            <a:off x="3709750" y="3157942"/>
            <a:ext cx="228600" cy="228600"/>
          </a:xfrm>
          <a:prstGeom prst="ellipse">
            <a:avLst/>
          </a:prstGeom>
          <a:ln w="28575">
            <a:solidFill>
              <a:srgbClr val="000000"/>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dirty="0"/>
          </a:p>
        </p:txBody>
      </p:sp>
      <p:sp>
        <p:nvSpPr>
          <p:cNvPr id="35" name="Oval 34"/>
          <p:cNvSpPr/>
          <p:nvPr/>
        </p:nvSpPr>
        <p:spPr>
          <a:xfrm flipV="1">
            <a:off x="3989921" y="3156214"/>
            <a:ext cx="228600" cy="228600"/>
          </a:xfrm>
          <a:prstGeom prst="ellipse">
            <a:avLst/>
          </a:prstGeom>
          <a:ln w="28575">
            <a:solidFill>
              <a:srgbClr val="000000"/>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dirty="0"/>
          </a:p>
        </p:txBody>
      </p:sp>
      <p:sp>
        <p:nvSpPr>
          <p:cNvPr id="18" name="Oval 17"/>
          <p:cNvSpPr/>
          <p:nvPr/>
        </p:nvSpPr>
        <p:spPr>
          <a:xfrm flipV="1">
            <a:off x="2832777" y="2067756"/>
            <a:ext cx="548640" cy="548640"/>
          </a:xfrm>
          <a:prstGeom prst="ellipse">
            <a:avLst/>
          </a:prstGeom>
          <a:ln w="28575">
            <a:solidFill>
              <a:srgbClr val="000000"/>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dirty="0"/>
          </a:p>
        </p:txBody>
      </p:sp>
      <p:graphicFrame>
        <p:nvGraphicFramePr>
          <p:cNvPr id="59" name="Object 3"/>
          <p:cNvGraphicFramePr>
            <a:graphicFrameLocks noChangeAspect="1"/>
          </p:cNvGraphicFramePr>
          <p:nvPr>
            <p:extLst>
              <p:ext uri="{D42A27DB-BD31-4B8C-83A1-F6EECF244321}">
                <p14:modId xmlns:p14="http://schemas.microsoft.com/office/powerpoint/2010/main" val="2308568805"/>
              </p:ext>
            </p:extLst>
          </p:nvPr>
        </p:nvGraphicFramePr>
        <p:xfrm>
          <a:off x="2940359" y="2148014"/>
          <a:ext cx="371475" cy="444500"/>
        </p:xfrm>
        <a:graphic>
          <a:graphicData uri="http://schemas.openxmlformats.org/presentationml/2006/ole">
            <mc:AlternateContent xmlns:mc="http://schemas.openxmlformats.org/markup-compatibility/2006">
              <mc:Choice xmlns:v="urn:schemas-microsoft-com:vml" Requires="v">
                <p:oleObj spid="_x0000_s9532" name="Equation" r:id="rId6" imgW="203040" imgH="241200" progId="Equation.3">
                  <p:embed/>
                </p:oleObj>
              </mc:Choice>
              <mc:Fallback>
                <p:oleObj name="Equation" r:id="rId6" imgW="203040" imgH="241200" progId="Equation.3">
                  <p:embed/>
                  <p:pic>
                    <p:nvPicPr>
                      <p:cNvPr id="0" name=""/>
                      <p:cNvPicPr>
                        <a:picLocks noChangeAspect="1" noChangeArrowheads="1"/>
                      </p:cNvPicPr>
                      <p:nvPr/>
                    </p:nvPicPr>
                    <p:blipFill>
                      <a:blip r:embed="rId7"/>
                      <a:srcRect/>
                      <a:stretch>
                        <a:fillRect/>
                      </a:stretch>
                    </p:blipFill>
                    <p:spPr bwMode="auto">
                      <a:xfrm>
                        <a:off x="2940359" y="2148014"/>
                        <a:ext cx="371475" cy="444500"/>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graphicFrame>
        <p:nvGraphicFramePr>
          <p:cNvPr id="54" name="Object 3"/>
          <p:cNvGraphicFramePr>
            <a:graphicFrameLocks noChangeAspect="1"/>
          </p:cNvGraphicFramePr>
          <p:nvPr>
            <p:extLst>
              <p:ext uri="{D42A27DB-BD31-4B8C-83A1-F6EECF244321}">
                <p14:modId xmlns:p14="http://schemas.microsoft.com/office/powerpoint/2010/main" val="708117596"/>
              </p:ext>
            </p:extLst>
          </p:nvPr>
        </p:nvGraphicFramePr>
        <p:xfrm>
          <a:off x="1884363" y="2753360"/>
          <a:ext cx="325437" cy="420687"/>
        </p:xfrm>
        <a:graphic>
          <a:graphicData uri="http://schemas.openxmlformats.org/presentationml/2006/ole">
            <mc:AlternateContent xmlns:mc="http://schemas.openxmlformats.org/markup-compatibility/2006">
              <mc:Choice xmlns:v="urn:schemas-microsoft-com:vml" Requires="v">
                <p:oleObj spid="_x0000_s9533" name="Equation" r:id="rId8" imgW="177480" imgH="228600" progId="Equation.DSMT4">
                  <p:embed/>
                </p:oleObj>
              </mc:Choice>
              <mc:Fallback>
                <p:oleObj name="Equation" r:id="rId8" imgW="177480" imgH="228600" progId="Equation.DSMT4">
                  <p:embed/>
                  <p:pic>
                    <p:nvPicPr>
                      <p:cNvPr id="0" name=""/>
                      <p:cNvPicPr>
                        <a:picLocks noChangeAspect="1" noChangeArrowheads="1"/>
                      </p:cNvPicPr>
                      <p:nvPr/>
                    </p:nvPicPr>
                    <p:blipFill>
                      <a:blip r:embed="rId9"/>
                      <a:srcRect/>
                      <a:stretch>
                        <a:fillRect/>
                      </a:stretch>
                    </p:blipFill>
                    <p:spPr bwMode="auto">
                      <a:xfrm>
                        <a:off x="1884363" y="2753360"/>
                        <a:ext cx="325437" cy="420687"/>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graphicFrame>
        <p:nvGraphicFramePr>
          <p:cNvPr id="55" name="Object 3"/>
          <p:cNvGraphicFramePr>
            <a:graphicFrameLocks noChangeAspect="1"/>
          </p:cNvGraphicFramePr>
          <p:nvPr>
            <p:extLst>
              <p:ext uri="{D42A27DB-BD31-4B8C-83A1-F6EECF244321}">
                <p14:modId xmlns:p14="http://schemas.microsoft.com/office/powerpoint/2010/main" val="816787759"/>
              </p:ext>
            </p:extLst>
          </p:nvPr>
        </p:nvGraphicFramePr>
        <p:xfrm>
          <a:off x="3902075" y="2752725"/>
          <a:ext cx="349250" cy="420688"/>
        </p:xfrm>
        <a:graphic>
          <a:graphicData uri="http://schemas.openxmlformats.org/presentationml/2006/ole">
            <mc:AlternateContent xmlns:mc="http://schemas.openxmlformats.org/markup-compatibility/2006">
              <mc:Choice xmlns:v="urn:schemas-microsoft-com:vml" Requires="v">
                <p:oleObj spid="_x0000_s9534" name="Equation" r:id="rId10" imgW="190440" imgH="228600" progId="Equation.DSMT4">
                  <p:embed/>
                </p:oleObj>
              </mc:Choice>
              <mc:Fallback>
                <p:oleObj name="Equation" r:id="rId10" imgW="190440" imgH="228600" progId="Equation.DSMT4">
                  <p:embed/>
                  <p:pic>
                    <p:nvPicPr>
                      <p:cNvPr id="0" name=""/>
                      <p:cNvPicPr>
                        <a:picLocks noChangeAspect="1" noChangeArrowheads="1"/>
                      </p:cNvPicPr>
                      <p:nvPr/>
                    </p:nvPicPr>
                    <p:blipFill>
                      <a:blip r:embed="rId11"/>
                      <a:srcRect/>
                      <a:stretch>
                        <a:fillRect/>
                      </a:stretch>
                    </p:blipFill>
                    <p:spPr bwMode="auto">
                      <a:xfrm>
                        <a:off x="3902075" y="2752725"/>
                        <a:ext cx="349250" cy="420688"/>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graphicFrame>
        <p:nvGraphicFramePr>
          <p:cNvPr id="56" name="Object 3"/>
          <p:cNvGraphicFramePr>
            <a:graphicFrameLocks noChangeAspect="1"/>
          </p:cNvGraphicFramePr>
          <p:nvPr>
            <p:extLst>
              <p:ext uri="{D42A27DB-BD31-4B8C-83A1-F6EECF244321}">
                <p14:modId xmlns:p14="http://schemas.microsoft.com/office/powerpoint/2010/main" val="1913963205"/>
              </p:ext>
            </p:extLst>
          </p:nvPr>
        </p:nvGraphicFramePr>
        <p:xfrm>
          <a:off x="4495800" y="2590800"/>
          <a:ext cx="349250" cy="420688"/>
        </p:xfrm>
        <a:graphic>
          <a:graphicData uri="http://schemas.openxmlformats.org/presentationml/2006/ole">
            <mc:AlternateContent xmlns:mc="http://schemas.openxmlformats.org/markup-compatibility/2006">
              <mc:Choice xmlns:v="urn:schemas-microsoft-com:vml" Requires="v">
                <p:oleObj spid="_x0000_s9535" name="Equation" r:id="rId12" imgW="190440" imgH="228600" progId="Equation.DSMT4">
                  <p:embed/>
                </p:oleObj>
              </mc:Choice>
              <mc:Fallback>
                <p:oleObj name="Equation" r:id="rId12" imgW="190440" imgH="228600" progId="Equation.DSMT4">
                  <p:embed/>
                  <p:pic>
                    <p:nvPicPr>
                      <p:cNvPr id="0" name=""/>
                      <p:cNvPicPr>
                        <a:picLocks noChangeAspect="1" noChangeArrowheads="1"/>
                      </p:cNvPicPr>
                      <p:nvPr/>
                    </p:nvPicPr>
                    <p:blipFill>
                      <a:blip r:embed="rId13"/>
                      <a:srcRect/>
                      <a:stretch>
                        <a:fillRect/>
                      </a:stretch>
                    </p:blipFill>
                    <p:spPr bwMode="auto">
                      <a:xfrm>
                        <a:off x="4495800" y="2590800"/>
                        <a:ext cx="349250" cy="420688"/>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sp>
        <p:nvSpPr>
          <p:cNvPr id="57" name="TextBox 56"/>
          <p:cNvSpPr txBox="1"/>
          <p:nvPr/>
        </p:nvSpPr>
        <p:spPr>
          <a:xfrm>
            <a:off x="40744" y="5942388"/>
            <a:ext cx="1642276" cy="646331"/>
          </a:xfrm>
          <a:prstGeom prst="rect">
            <a:avLst/>
          </a:prstGeom>
          <a:noFill/>
        </p:spPr>
        <p:txBody>
          <a:bodyPr wrap="square" rtlCol="0">
            <a:spAutoFit/>
          </a:bodyPr>
          <a:lstStyle/>
          <a:p>
            <a:pPr algn="ctr"/>
            <a:r>
              <a:rPr lang="en-US" sz="1800" b="1" dirty="0">
                <a:solidFill>
                  <a:schemeClr val="tx2"/>
                </a:solidFill>
                <a:latin typeface="Arial" panose="020B0604020202020204" pitchFamily="34" charset="0"/>
                <a:cs typeface="Arial" panose="020B0604020202020204" pitchFamily="34" charset="0"/>
              </a:rPr>
              <a:t>Input sequence 1</a:t>
            </a:r>
          </a:p>
        </p:txBody>
      </p:sp>
      <p:graphicFrame>
        <p:nvGraphicFramePr>
          <p:cNvPr id="61" name="Object 3"/>
          <p:cNvGraphicFramePr>
            <a:graphicFrameLocks noChangeAspect="1"/>
          </p:cNvGraphicFramePr>
          <p:nvPr>
            <p:extLst>
              <p:ext uri="{D42A27DB-BD31-4B8C-83A1-F6EECF244321}">
                <p14:modId xmlns:p14="http://schemas.microsoft.com/office/powerpoint/2010/main" val="178624454"/>
              </p:ext>
            </p:extLst>
          </p:nvPr>
        </p:nvGraphicFramePr>
        <p:xfrm>
          <a:off x="5532343" y="2133600"/>
          <a:ext cx="1604963" cy="2332038"/>
        </p:xfrm>
        <a:graphic>
          <a:graphicData uri="http://schemas.openxmlformats.org/presentationml/2006/ole">
            <mc:AlternateContent xmlns:mc="http://schemas.openxmlformats.org/markup-compatibility/2006">
              <mc:Choice xmlns:v="urn:schemas-microsoft-com:vml" Requires="v">
                <p:oleObj spid="_x0000_s9536" name="Equation" r:id="rId14" imgW="876240" imgH="1269720" progId="Equation.DSMT4">
                  <p:embed/>
                </p:oleObj>
              </mc:Choice>
              <mc:Fallback>
                <p:oleObj name="Equation" r:id="rId14" imgW="876240" imgH="1269720" progId="Equation.DSMT4">
                  <p:embed/>
                  <p:pic>
                    <p:nvPicPr>
                      <p:cNvPr id="0" name=""/>
                      <p:cNvPicPr>
                        <a:picLocks noChangeAspect="1" noChangeArrowheads="1"/>
                      </p:cNvPicPr>
                      <p:nvPr/>
                    </p:nvPicPr>
                    <p:blipFill>
                      <a:blip r:embed="rId15"/>
                      <a:srcRect/>
                      <a:stretch>
                        <a:fillRect/>
                      </a:stretch>
                    </p:blipFill>
                    <p:spPr bwMode="auto">
                      <a:xfrm>
                        <a:off x="5532343" y="2133600"/>
                        <a:ext cx="1604963" cy="2332038"/>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sp>
        <p:nvSpPr>
          <p:cNvPr id="64" name="TextBox 63"/>
          <p:cNvSpPr txBox="1"/>
          <p:nvPr/>
        </p:nvSpPr>
        <p:spPr>
          <a:xfrm>
            <a:off x="5404954" y="1732180"/>
            <a:ext cx="3586645" cy="646331"/>
          </a:xfrm>
          <a:prstGeom prst="rect">
            <a:avLst/>
          </a:prstGeom>
          <a:noFill/>
        </p:spPr>
        <p:txBody>
          <a:bodyPr wrap="square" rtlCol="0">
            <a:spAutoFit/>
          </a:bodyPr>
          <a:lstStyle/>
          <a:p>
            <a:r>
              <a:rPr lang="en-US" sz="1800" dirty="0">
                <a:solidFill>
                  <a:schemeClr val="tx2"/>
                </a:solidFill>
                <a:latin typeface="Arial" panose="020B0604020202020204" pitchFamily="34" charset="0"/>
                <a:cs typeface="Arial" panose="020B0604020202020204" pitchFamily="34" charset="0"/>
              </a:rPr>
              <a:t>Current weight vector for </a:t>
            </a:r>
            <a:r>
              <a:rPr lang="en-US" sz="1800" i="1" dirty="0">
                <a:solidFill>
                  <a:schemeClr val="tx2"/>
                </a:solidFill>
                <a:latin typeface="Arial" panose="020B0604020202020204" pitchFamily="34" charset="0"/>
                <a:cs typeface="Arial" panose="020B0604020202020204" pitchFamily="34" charset="0"/>
              </a:rPr>
              <a:t>h</a:t>
            </a:r>
            <a:r>
              <a:rPr lang="en-US" sz="1800" i="1" baseline="-25000" dirty="0">
                <a:solidFill>
                  <a:schemeClr val="tx2"/>
                </a:solidFill>
                <a:latin typeface="Arial" panose="020B0604020202020204" pitchFamily="34" charset="0"/>
                <a:cs typeface="Arial" panose="020B0604020202020204" pitchFamily="34" charset="0"/>
              </a:rPr>
              <a:t>1,1</a:t>
            </a:r>
          </a:p>
          <a:p>
            <a:endParaRPr lang="en-US" sz="1800" dirty="0">
              <a:solidFill>
                <a:schemeClr val="tx2"/>
              </a:solidFill>
              <a:latin typeface="Arial" panose="020B0604020202020204" pitchFamily="34" charset="0"/>
              <a:cs typeface="Arial" panose="020B0604020202020204" pitchFamily="34" charset="0"/>
            </a:endParaRPr>
          </a:p>
        </p:txBody>
      </p:sp>
      <p:grpSp>
        <p:nvGrpSpPr>
          <p:cNvPr id="29" name="Group 28"/>
          <p:cNvGrpSpPr/>
          <p:nvPr/>
        </p:nvGrpSpPr>
        <p:grpSpPr>
          <a:xfrm>
            <a:off x="5404955" y="4543233"/>
            <a:ext cx="3434244" cy="1750966"/>
            <a:chOff x="5404955" y="4543233"/>
            <a:chExt cx="3434244" cy="1750966"/>
          </a:xfrm>
        </p:grpSpPr>
        <p:graphicFrame>
          <p:nvGraphicFramePr>
            <p:cNvPr id="60" name="Object 3"/>
            <p:cNvGraphicFramePr>
              <a:graphicFrameLocks noChangeAspect="1"/>
            </p:cNvGraphicFramePr>
            <p:nvPr>
              <p:extLst>
                <p:ext uri="{D42A27DB-BD31-4B8C-83A1-F6EECF244321}">
                  <p14:modId xmlns:p14="http://schemas.microsoft.com/office/powerpoint/2010/main" val="1277643217"/>
                </p:ext>
              </p:extLst>
            </p:nvPr>
          </p:nvGraphicFramePr>
          <p:xfrm>
            <a:off x="5532343" y="4868644"/>
            <a:ext cx="2790825" cy="373063"/>
          </p:xfrm>
          <a:graphic>
            <a:graphicData uri="http://schemas.openxmlformats.org/presentationml/2006/ole">
              <mc:AlternateContent xmlns:mc="http://schemas.openxmlformats.org/markup-compatibility/2006">
                <mc:Choice xmlns:v="urn:schemas-microsoft-com:vml" Requires="v">
                  <p:oleObj spid="_x0000_s9537" name="Equation" r:id="rId16" imgW="1523880" imgH="203040" progId="Equation.DSMT4">
                    <p:embed/>
                  </p:oleObj>
                </mc:Choice>
                <mc:Fallback>
                  <p:oleObj name="Equation" r:id="rId16" imgW="1523880" imgH="203040" progId="Equation.DSMT4">
                    <p:embed/>
                    <p:pic>
                      <p:nvPicPr>
                        <p:cNvPr id="0" name=""/>
                        <p:cNvPicPr>
                          <a:picLocks noChangeAspect="1" noChangeArrowheads="1"/>
                        </p:cNvPicPr>
                        <p:nvPr/>
                      </p:nvPicPr>
                      <p:blipFill>
                        <a:blip r:embed="rId17"/>
                        <a:srcRect/>
                        <a:stretch>
                          <a:fillRect/>
                        </a:stretch>
                      </p:blipFill>
                      <p:spPr bwMode="auto">
                        <a:xfrm>
                          <a:off x="5532343" y="4868644"/>
                          <a:ext cx="2790825" cy="373063"/>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graphicFrame>
          <p:nvGraphicFramePr>
            <p:cNvPr id="62" name="Object 3"/>
            <p:cNvGraphicFramePr>
              <a:graphicFrameLocks noChangeAspect="1"/>
            </p:cNvGraphicFramePr>
            <p:nvPr>
              <p:extLst>
                <p:ext uri="{D42A27DB-BD31-4B8C-83A1-F6EECF244321}">
                  <p14:modId xmlns:p14="http://schemas.microsoft.com/office/powerpoint/2010/main" val="71959380"/>
                </p:ext>
              </p:extLst>
            </p:nvPr>
          </p:nvGraphicFramePr>
          <p:xfrm>
            <a:off x="5532343" y="5921136"/>
            <a:ext cx="1952625" cy="373063"/>
          </p:xfrm>
          <a:graphic>
            <a:graphicData uri="http://schemas.openxmlformats.org/presentationml/2006/ole">
              <mc:AlternateContent xmlns:mc="http://schemas.openxmlformats.org/markup-compatibility/2006">
                <mc:Choice xmlns:v="urn:schemas-microsoft-com:vml" Requires="v">
                  <p:oleObj spid="_x0000_s9538" name="Equation" r:id="rId18" imgW="1066680" imgH="203040" progId="Equation.DSMT4">
                    <p:embed/>
                  </p:oleObj>
                </mc:Choice>
                <mc:Fallback>
                  <p:oleObj name="Equation" r:id="rId18" imgW="1066680" imgH="203040" progId="Equation.DSMT4">
                    <p:embed/>
                    <p:pic>
                      <p:nvPicPr>
                        <p:cNvPr id="0" name=""/>
                        <p:cNvPicPr>
                          <a:picLocks noChangeAspect="1" noChangeArrowheads="1"/>
                        </p:cNvPicPr>
                        <p:nvPr/>
                      </p:nvPicPr>
                      <p:blipFill>
                        <a:blip r:embed="rId19"/>
                        <a:srcRect/>
                        <a:stretch>
                          <a:fillRect/>
                        </a:stretch>
                      </p:blipFill>
                      <p:spPr bwMode="auto">
                        <a:xfrm>
                          <a:off x="5532343" y="5921136"/>
                          <a:ext cx="1952625" cy="373063"/>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sp>
          <p:nvSpPr>
            <p:cNvPr id="66" name="TextBox 65"/>
            <p:cNvSpPr txBox="1"/>
            <p:nvPr/>
          </p:nvSpPr>
          <p:spPr>
            <a:xfrm>
              <a:off x="5404955" y="4543233"/>
              <a:ext cx="2587944" cy="369332"/>
            </a:xfrm>
            <a:prstGeom prst="rect">
              <a:avLst/>
            </a:prstGeom>
            <a:noFill/>
          </p:spPr>
          <p:txBody>
            <a:bodyPr wrap="square" rtlCol="0">
              <a:spAutoFit/>
            </a:bodyPr>
            <a:lstStyle/>
            <a:p>
              <a:r>
                <a:rPr lang="en-US" sz="1800" dirty="0">
                  <a:solidFill>
                    <a:schemeClr val="tx2"/>
                  </a:solidFill>
                  <a:latin typeface="Arial" panose="020B0604020202020204" pitchFamily="34" charset="0"/>
                  <a:cs typeface="Arial" panose="020B0604020202020204" pitchFamily="34" charset="0"/>
                </a:rPr>
                <a:t>Weights times input</a:t>
              </a:r>
            </a:p>
          </p:txBody>
        </p:sp>
        <p:sp>
          <p:nvSpPr>
            <p:cNvPr id="68" name="TextBox 67"/>
            <p:cNvSpPr txBox="1"/>
            <p:nvPr/>
          </p:nvSpPr>
          <p:spPr>
            <a:xfrm>
              <a:off x="5412574" y="5547991"/>
              <a:ext cx="3426625" cy="369332"/>
            </a:xfrm>
            <a:prstGeom prst="rect">
              <a:avLst/>
            </a:prstGeom>
            <a:noFill/>
          </p:spPr>
          <p:txBody>
            <a:bodyPr wrap="square" rtlCol="0">
              <a:spAutoFit/>
            </a:bodyPr>
            <a:lstStyle/>
            <a:p>
              <a:r>
                <a:rPr lang="en-US" sz="1800" dirty="0">
                  <a:solidFill>
                    <a:schemeClr val="tx2"/>
                  </a:solidFill>
                  <a:latin typeface="Arial" panose="020B0604020202020204" pitchFamily="34" charset="0"/>
                  <a:cs typeface="Arial" panose="020B0604020202020204" pitchFamily="34" charset="0"/>
                </a:rPr>
                <a:t>Apply </a:t>
              </a:r>
              <a:r>
                <a:rPr lang="en-US" sz="1800" dirty="0" err="1">
                  <a:solidFill>
                    <a:schemeClr val="tx2"/>
                  </a:solidFill>
                  <a:latin typeface="Arial" panose="020B0604020202020204" pitchFamily="34" charset="0"/>
                  <a:cs typeface="Arial" panose="020B0604020202020204" pitchFamily="34" charset="0"/>
                </a:rPr>
                <a:t>ReLU</a:t>
              </a:r>
              <a:r>
                <a:rPr lang="en-US" sz="1800" dirty="0">
                  <a:solidFill>
                    <a:schemeClr val="tx2"/>
                  </a:solidFill>
                  <a:latin typeface="Arial" panose="020B0604020202020204" pitchFamily="34" charset="0"/>
                  <a:cs typeface="Arial" panose="020B0604020202020204" pitchFamily="34" charset="0"/>
                </a:rPr>
                <a:t> activation function</a:t>
              </a:r>
            </a:p>
          </p:txBody>
        </p:sp>
      </p:grpSp>
      <p:sp>
        <p:nvSpPr>
          <p:cNvPr id="5" name="TextBox 4">
            <a:extLst>
              <a:ext uri="{FF2B5EF4-FFF2-40B4-BE49-F238E27FC236}">
                <a16:creationId xmlns:a16="http://schemas.microsoft.com/office/drawing/2014/main" id="{A8C9F12F-993F-5442-9B19-2587772C326F}"/>
              </a:ext>
            </a:extLst>
          </p:cNvPr>
          <p:cNvSpPr txBox="1"/>
          <p:nvPr/>
        </p:nvSpPr>
        <p:spPr>
          <a:xfrm>
            <a:off x="7402585" y="2375503"/>
            <a:ext cx="1604432" cy="1015663"/>
          </a:xfrm>
          <a:prstGeom prst="rect">
            <a:avLst/>
          </a:prstGeom>
          <a:noFill/>
        </p:spPr>
        <p:txBody>
          <a:bodyPr wrap="square" rtlCol="0">
            <a:spAutoFit/>
          </a:bodyPr>
          <a:lstStyle/>
          <a:p>
            <a:r>
              <a:rPr lang="en-US" dirty="0"/>
              <a:t>e.g., from PWM of a motif</a:t>
            </a:r>
          </a:p>
        </p:txBody>
      </p:sp>
    </p:spTree>
    <p:extLst>
      <p:ext uri="{BB962C8B-B14F-4D97-AF65-F5344CB8AC3E}">
        <p14:creationId xmlns:p14="http://schemas.microsoft.com/office/powerpoint/2010/main" val="11288826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 name="Text Box 5"/>
          <p:cNvSpPr txBox="1">
            <a:spLocks noChangeArrowheads="1"/>
          </p:cNvSpPr>
          <p:nvPr/>
        </p:nvSpPr>
        <p:spPr bwMode="auto">
          <a:xfrm>
            <a:off x="-269932" y="3490908"/>
            <a:ext cx="6754059" cy="369332"/>
          </a:xfrm>
          <a:prstGeom prst="rect">
            <a:avLst/>
          </a:prstGeom>
          <a:noFill/>
          <a:ln w="9525">
            <a:noFill/>
            <a:miter lim="800000"/>
            <a:headEnd/>
            <a:tailEnd/>
          </a:ln>
        </p:spPr>
        <p:txBody>
          <a:bodyPr wrap="square">
            <a:prstTxWarp prst="textNoShape">
              <a:avLst/>
            </a:prstTxWarp>
            <a:spAutoFit/>
          </a:bodyPr>
          <a:lstStyle/>
          <a:p>
            <a:pPr algn="ctr"/>
            <a:r>
              <a:rPr lang="en-US" sz="1800" b="1" dirty="0">
                <a:solidFill>
                  <a:schemeClr val="tx2"/>
                </a:solidFill>
                <a:latin typeface="Courier New" pitchFamily="-111" charset="0"/>
              </a:rPr>
              <a:t>0 0 </a:t>
            </a:r>
            <a:r>
              <a:rPr lang="en-US" sz="1800" b="1" dirty="0">
                <a:latin typeface="Courier New" pitchFamily="-111" charset="0"/>
              </a:rPr>
              <a:t>0 0 </a:t>
            </a:r>
            <a:r>
              <a:rPr lang="en-US" sz="1800" b="1" u="sng" dirty="0">
                <a:solidFill>
                  <a:schemeClr val="tx2"/>
                </a:solidFill>
                <a:latin typeface="Courier New" pitchFamily="-111" charset="0"/>
              </a:rPr>
              <a:t>1 1</a:t>
            </a:r>
            <a:r>
              <a:rPr lang="en-US" sz="1800" b="1" dirty="0">
                <a:solidFill>
                  <a:schemeClr val="tx2"/>
                </a:solidFill>
                <a:latin typeface="Courier New" pitchFamily="-111" charset="0"/>
              </a:rPr>
              <a:t> </a:t>
            </a:r>
            <a:r>
              <a:rPr lang="en-US" sz="1800" b="1" u="sng" dirty="0">
                <a:latin typeface="Courier New" pitchFamily="-111" charset="0"/>
              </a:rPr>
              <a:t>0 0</a:t>
            </a:r>
          </a:p>
        </p:txBody>
      </p:sp>
      <p:sp>
        <p:nvSpPr>
          <p:cNvPr id="6" name="Rectangle 3"/>
          <p:cNvSpPr txBox="1">
            <a:spLocks noChangeArrowheads="1"/>
          </p:cNvSpPr>
          <p:nvPr/>
        </p:nvSpPr>
        <p:spPr bwMode="auto">
          <a:xfrm>
            <a:off x="685800" y="1184253"/>
            <a:ext cx="7772400" cy="66084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Arial"/>
                <a:ea typeface="ＭＳ Ｐゴシック" pitchFamily="-97" charset="-128"/>
                <a:cs typeface="ＭＳ Ｐゴシック" pitchFamily="-97" charset="-128"/>
              </a:defRPr>
            </a:lvl1pPr>
            <a:lvl2pPr marL="742950" indent="-285750" algn="l" rtl="0" eaLnBrk="0" fontAlgn="base" hangingPunct="0">
              <a:spcBef>
                <a:spcPct val="20000"/>
              </a:spcBef>
              <a:spcAft>
                <a:spcPct val="0"/>
              </a:spcAft>
              <a:buChar char="–"/>
              <a:defRPr sz="2800">
                <a:solidFill>
                  <a:schemeClr val="tx1"/>
                </a:solidFill>
                <a:latin typeface="Arial"/>
                <a:ea typeface="ＭＳ Ｐゴシック" pitchFamily="-97" charset="-128"/>
              </a:defRPr>
            </a:lvl2pPr>
            <a:lvl3pPr marL="1143000" indent="-228600" algn="l" rtl="0" eaLnBrk="0" fontAlgn="base" hangingPunct="0">
              <a:spcBef>
                <a:spcPct val="20000"/>
              </a:spcBef>
              <a:spcAft>
                <a:spcPct val="0"/>
              </a:spcAft>
              <a:buChar char="•"/>
              <a:defRPr sz="2400">
                <a:solidFill>
                  <a:schemeClr val="tx1"/>
                </a:solidFill>
                <a:latin typeface="Arial"/>
                <a:ea typeface="ＭＳ Ｐゴシック" pitchFamily="-97" charset="-128"/>
              </a:defRPr>
            </a:lvl3pPr>
            <a:lvl4pPr marL="1600200" indent="-228600" algn="l" rtl="0" eaLnBrk="0" fontAlgn="base" hangingPunct="0">
              <a:spcBef>
                <a:spcPct val="20000"/>
              </a:spcBef>
              <a:spcAft>
                <a:spcPct val="0"/>
              </a:spcAft>
              <a:buChar char="–"/>
              <a:defRPr sz="2000">
                <a:solidFill>
                  <a:schemeClr val="tx1"/>
                </a:solidFill>
                <a:latin typeface="Arial"/>
                <a:ea typeface="ＭＳ Ｐゴシック" pitchFamily="-97" charset="-128"/>
              </a:defRPr>
            </a:lvl4pPr>
            <a:lvl5pPr marL="2057400" indent="-228600" algn="l" rtl="0" eaLnBrk="0" fontAlgn="base" hangingPunct="0">
              <a:spcBef>
                <a:spcPct val="20000"/>
              </a:spcBef>
              <a:spcAft>
                <a:spcPct val="0"/>
              </a:spcAft>
              <a:buChar char="»"/>
              <a:defRPr sz="2000">
                <a:solidFill>
                  <a:schemeClr val="tx1"/>
                </a:solidFill>
                <a:latin typeface="Arial"/>
                <a:ea typeface="ＭＳ Ｐゴシック" pitchFamily="-97" charset="-128"/>
              </a:defRPr>
            </a:lvl5pPr>
            <a:lvl6pPr marL="2514600" indent="-228600" algn="l" rtl="0" eaLnBrk="0" fontAlgn="base" hangingPunct="0">
              <a:spcBef>
                <a:spcPct val="20000"/>
              </a:spcBef>
              <a:spcAft>
                <a:spcPct val="0"/>
              </a:spcAft>
              <a:buChar char="»"/>
              <a:defRPr sz="2000">
                <a:solidFill>
                  <a:schemeClr val="tx1"/>
                </a:solidFill>
                <a:latin typeface="+mn-lt"/>
                <a:ea typeface="ＭＳ Ｐゴシック" pitchFamily="-97" charset="-128"/>
              </a:defRPr>
            </a:lvl6pPr>
            <a:lvl7pPr marL="2971800" indent="-228600" algn="l" rtl="0" eaLnBrk="0" fontAlgn="base" hangingPunct="0">
              <a:spcBef>
                <a:spcPct val="20000"/>
              </a:spcBef>
              <a:spcAft>
                <a:spcPct val="0"/>
              </a:spcAft>
              <a:buChar char="»"/>
              <a:defRPr sz="2000">
                <a:solidFill>
                  <a:schemeClr val="tx1"/>
                </a:solidFill>
                <a:latin typeface="+mn-lt"/>
                <a:ea typeface="ＭＳ Ｐゴシック" pitchFamily="-97" charset="-128"/>
              </a:defRPr>
            </a:lvl7pPr>
            <a:lvl8pPr marL="3429000" indent="-228600" algn="l" rtl="0" eaLnBrk="0" fontAlgn="base" hangingPunct="0">
              <a:spcBef>
                <a:spcPct val="20000"/>
              </a:spcBef>
              <a:spcAft>
                <a:spcPct val="0"/>
              </a:spcAft>
              <a:buChar char="»"/>
              <a:defRPr sz="2000">
                <a:solidFill>
                  <a:schemeClr val="tx1"/>
                </a:solidFill>
                <a:latin typeface="+mn-lt"/>
                <a:ea typeface="ＭＳ Ｐゴシック" pitchFamily="-97" charset="-128"/>
              </a:defRPr>
            </a:lvl8pPr>
            <a:lvl9pPr marL="3886200" indent="-228600" algn="l" rtl="0" eaLnBrk="0" fontAlgn="base" hangingPunct="0">
              <a:spcBef>
                <a:spcPct val="20000"/>
              </a:spcBef>
              <a:spcAft>
                <a:spcPct val="0"/>
              </a:spcAft>
              <a:buChar char="»"/>
              <a:defRPr sz="2000">
                <a:solidFill>
                  <a:schemeClr val="tx1"/>
                </a:solidFill>
                <a:latin typeface="+mn-lt"/>
                <a:ea typeface="ＭＳ Ｐゴシック" pitchFamily="-97" charset="-128"/>
              </a:defRPr>
            </a:lvl9pPr>
          </a:lstStyle>
          <a:p>
            <a:r>
              <a:rPr lang="en-US" sz="2800" kern="0" dirty="0"/>
              <a:t>Forward pass at the first hidden layer, </a:t>
            </a:r>
            <a:r>
              <a:rPr lang="en-US" sz="2800" b="1" kern="0" dirty="0"/>
              <a:t>input 2</a:t>
            </a:r>
          </a:p>
        </p:txBody>
      </p:sp>
      <p:sp>
        <p:nvSpPr>
          <p:cNvPr id="2" name="Title 1"/>
          <p:cNvSpPr>
            <a:spLocks noGrp="1"/>
          </p:cNvSpPr>
          <p:nvPr>
            <p:ph type="title"/>
          </p:nvPr>
        </p:nvSpPr>
        <p:spPr>
          <a:xfrm>
            <a:off x="685800" y="16934"/>
            <a:ext cx="7772400" cy="1143000"/>
          </a:xfrm>
        </p:spPr>
        <p:txBody>
          <a:bodyPr/>
          <a:lstStyle/>
          <a:p>
            <a:r>
              <a:rPr lang="en-US" dirty="0"/>
              <a:t>First hidden layer example</a:t>
            </a:r>
          </a:p>
        </p:txBody>
      </p:sp>
      <p:sp>
        <p:nvSpPr>
          <p:cNvPr id="4" name="Slide Number Placeholder 3"/>
          <p:cNvSpPr>
            <a:spLocks noGrp="1"/>
          </p:cNvSpPr>
          <p:nvPr>
            <p:ph type="sldNum" sz="quarter" idx="12"/>
          </p:nvPr>
        </p:nvSpPr>
        <p:spPr/>
        <p:txBody>
          <a:bodyPr/>
          <a:lstStyle/>
          <a:p>
            <a:pPr>
              <a:defRPr/>
            </a:pPr>
            <a:fld id="{4D71D4ED-2DA9-9F40-A068-D189D5533483}" type="slidenum">
              <a:rPr lang="en-US" smtClean="0"/>
              <a:pPr>
                <a:defRPr/>
              </a:pPr>
              <a:t>24</a:t>
            </a:fld>
            <a:endParaRPr lang="en-US"/>
          </a:p>
        </p:txBody>
      </p:sp>
      <p:grpSp>
        <p:nvGrpSpPr>
          <p:cNvPr id="11" name="Group 10"/>
          <p:cNvGrpSpPr/>
          <p:nvPr/>
        </p:nvGrpSpPr>
        <p:grpSpPr>
          <a:xfrm>
            <a:off x="843338" y="3419475"/>
            <a:ext cx="5334000" cy="3057525"/>
            <a:chOff x="961416" y="2629354"/>
            <a:chExt cx="5334000" cy="3057525"/>
          </a:xfrm>
        </p:grpSpPr>
        <p:sp>
          <p:nvSpPr>
            <p:cNvPr id="7" name="Text Box 5"/>
            <p:cNvSpPr txBox="1">
              <a:spLocks noChangeArrowheads="1"/>
            </p:cNvSpPr>
            <p:nvPr/>
          </p:nvSpPr>
          <p:spPr bwMode="auto">
            <a:xfrm>
              <a:off x="961416" y="3677056"/>
              <a:ext cx="5334000" cy="1200329"/>
            </a:xfrm>
            <a:prstGeom prst="rect">
              <a:avLst/>
            </a:prstGeom>
            <a:noFill/>
            <a:ln w="9525">
              <a:noFill/>
              <a:miter lim="800000"/>
              <a:headEnd/>
              <a:tailEnd/>
            </a:ln>
          </p:spPr>
          <p:txBody>
            <a:bodyPr wrap="square">
              <a:prstTxWarp prst="textNoShape">
                <a:avLst/>
              </a:prstTxWarp>
              <a:spAutoFit/>
            </a:bodyPr>
            <a:lstStyle/>
            <a:p>
              <a:pPr algn="ctr"/>
              <a:r>
                <a:rPr lang="en-US" sz="1800" b="1" dirty="0">
                  <a:solidFill>
                    <a:schemeClr val="tx2"/>
                  </a:solidFill>
                  <a:latin typeface="Courier New" pitchFamily="-111" charset="0"/>
                </a:rPr>
                <a:t>A 0 0 0 1 0 1 1 0 0 0</a:t>
              </a:r>
            </a:p>
            <a:p>
              <a:pPr algn="ctr"/>
              <a:r>
                <a:rPr lang="en-US" sz="1800" b="1" dirty="0">
                  <a:latin typeface="Courier New" pitchFamily="-111" charset="0"/>
                </a:rPr>
                <a:t>C 0 0 0 0 1 0 0 1 0 0</a:t>
              </a:r>
            </a:p>
            <a:p>
              <a:pPr algn="ctr"/>
              <a:r>
                <a:rPr lang="en-US" sz="1800" b="1" dirty="0">
                  <a:solidFill>
                    <a:schemeClr val="tx2"/>
                  </a:solidFill>
                  <a:latin typeface="Courier New" pitchFamily="-111" charset="0"/>
                </a:rPr>
                <a:t>G </a:t>
              </a:r>
              <a:r>
                <a:rPr lang="en-US" sz="1800" b="1" u="sng" dirty="0">
                  <a:solidFill>
                    <a:schemeClr val="tx2"/>
                  </a:solidFill>
                  <a:latin typeface="Courier New" pitchFamily="-111" charset="0"/>
                </a:rPr>
                <a:t>1 1 1 0 0 0 0 0 0 1</a:t>
              </a:r>
            </a:p>
            <a:p>
              <a:pPr algn="ctr"/>
              <a:r>
                <a:rPr lang="en-US" sz="1800" b="1" dirty="0">
                  <a:latin typeface="Courier New" pitchFamily="-111" charset="0"/>
                </a:rPr>
                <a:t>T </a:t>
              </a:r>
              <a:r>
                <a:rPr lang="en-US" sz="1800" b="1" u="sng" dirty="0">
                  <a:latin typeface="Courier New" pitchFamily="-111" charset="0"/>
                </a:rPr>
                <a:t>0 0 0 0 0 0 0 0 1 0</a:t>
              </a:r>
            </a:p>
          </p:txBody>
        </p:sp>
        <p:sp>
          <p:nvSpPr>
            <p:cNvPr id="3" name="Rectangle 2"/>
            <p:cNvSpPr/>
            <p:nvPr/>
          </p:nvSpPr>
          <p:spPr>
            <a:xfrm>
              <a:off x="2371928" y="5317547"/>
              <a:ext cx="2803973" cy="369332"/>
            </a:xfrm>
            <a:prstGeom prst="rect">
              <a:avLst/>
            </a:prstGeom>
          </p:spPr>
          <p:txBody>
            <a:bodyPr wrap="none">
              <a:spAutoFit/>
            </a:bodyPr>
            <a:lstStyle/>
            <a:p>
              <a:r>
                <a:rPr lang="en-US" sz="1800" b="1" dirty="0">
                  <a:solidFill>
                    <a:schemeClr val="tx2"/>
                  </a:solidFill>
                  <a:latin typeface="Courier New" pitchFamily="-111" charset="0"/>
                </a:rPr>
                <a:t>G G </a:t>
              </a:r>
              <a:r>
                <a:rPr lang="en-US" sz="1800" b="1" dirty="0" err="1">
                  <a:solidFill>
                    <a:schemeClr val="tx2"/>
                  </a:solidFill>
                  <a:latin typeface="Courier New" pitchFamily="-111" charset="0"/>
                </a:rPr>
                <a:t>G</a:t>
              </a:r>
              <a:r>
                <a:rPr lang="en-US" sz="1800" b="1" dirty="0">
                  <a:solidFill>
                    <a:schemeClr val="tx2"/>
                  </a:solidFill>
                  <a:latin typeface="Courier New" pitchFamily="-111" charset="0"/>
                </a:rPr>
                <a:t> A C A A C T G</a:t>
              </a:r>
              <a:endParaRPr lang="en-US" sz="1800" dirty="0"/>
            </a:p>
          </p:txBody>
        </p:sp>
        <p:graphicFrame>
          <p:nvGraphicFramePr>
            <p:cNvPr id="10" name="Object 3"/>
            <p:cNvGraphicFramePr>
              <a:graphicFrameLocks noChangeAspect="1"/>
            </p:cNvGraphicFramePr>
            <p:nvPr>
              <p:extLst>
                <p:ext uri="{D42A27DB-BD31-4B8C-83A1-F6EECF244321}">
                  <p14:modId xmlns:p14="http://schemas.microsoft.com/office/powerpoint/2010/main" val="1927561520"/>
                </p:ext>
              </p:extLst>
            </p:nvPr>
          </p:nvGraphicFramePr>
          <p:xfrm>
            <a:off x="1543653" y="2629354"/>
            <a:ext cx="557213" cy="374650"/>
          </p:xfrm>
          <a:graphic>
            <a:graphicData uri="http://schemas.openxmlformats.org/presentationml/2006/ole">
              <mc:AlternateContent xmlns:mc="http://schemas.openxmlformats.org/markup-compatibility/2006">
                <mc:Choice xmlns:v="urn:schemas-microsoft-com:vml" Requires="v">
                  <p:oleObj spid="_x0000_s10538" name="Equation" r:id="rId4" imgW="304560" imgH="203040" progId="Equation.DSMT4">
                    <p:embed/>
                  </p:oleObj>
                </mc:Choice>
                <mc:Fallback>
                  <p:oleObj name="Equation" r:id="rId4" imgW="304560" imgH="203040" progId="Equation.DSMT4">
                    <p:embed/>
                    <p:pic>
                      <p:nvPicPr>
                        <p:cNvPr id="0" name=""/>
                        <p:cNvPicPr>
                          <a:picLocks noChangeAspect="1" noChangeArrowheads="1"/>
                        </p:cNvPicPr>
                        <p:nvPr/>
                      </p:nvPicPr>
                      <p:blipFill>
                        <a:blip r:embed="rId5"/>
                        <a:srcRect/>
                        <a:stretch>
                          <a:fillRect/>
                        </a:stretch>
                      </p:blipFill>
                      <p:spPr bwMode="auto">
                        <a:xfrm>
                          <a:off x="1543653" y="2629354"/>
                          <a:ext cx="557213" cy="374650"/>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grpSp>
      <p:sp>
        <p:nvSpPr>
          <p:cNvPr id="12" name="Down Arrow 11"/>
          <p:cNvSpPr/>
          <p:nvPr/>
        </p:nvSpPr>
        <p:spPr>
          <a:xfrm flipV="1">
            <a:off x="3400496" y="5732657"/>
            <a:ext cx="219684" cy="406941"/>
          </a:xfrm>
          <a:prstGeom prst="downArrow">
            <a:avLst/>
          </a:prstGeom>
          <a:ln w="28575" cmpd="sng">
            <a:solidFill>
              <a:srgbClr val="000000"/>
            </a:solidFill>
          </a:ln>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000" b="0" i="0" u="none" strike="noStrike" cap="none" normalizeH="0" baseline="0">
              <a:ln>
                <a:noFill/>
              </a:ln>
              <a:solidFill>
                <a:schemeClr val="tx1"/>
              </a:solidFill>
              <a:effectLst/>
              <a:latin typeface="Times New Roman" pitchFamily="-97" charset="0"/>
            </a:endParaRPr>
          </a:p>
        </p:txBody>
      </p:sp>
      <p:cxnSp>
        <p:nvCxnSpPr>
          <p:cNvPr id="14" name="Straight Connector 13"/>
          <p:cNvCxnSpPr>
            <a:stCxn id="18" idx="0"/>
            <a:endCxn id="15" idx="4"/>
          </p:cNvCxnSpPr>
          <p:nvPr/>
        </p:nvCxnSpPr>
        <p:spPr>
          <a:xfrm flipH="1">
            <a:off x="2420058" y="2616396"/>
            <a:ext cx="687039" cy="543274"/>
          </a:xfrm>
          <a:prstGeom prst="line">
            <a:avLst/>
          </a:prstGeom>
          <a:ln w="19050">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a:stCxn id="18" idx="0"/>
            <a:endCxn id="17" idx="4"/>
          </p:cNvCxnSpPr>
          <p:nvPr/>
        </p:nvCxnSpPr>
        <p:spPr>
          <a:xfrm flipH="1">
            <a:off x="2127384" y="2616396"/>
            <a:ext cx="979713" cy="541546"/>
          </a:xfrm>
          <a:prstGeom prst="line">
            <a:avLst/>
          </a:prstGeom>
          <a:ln w="19050">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a:stCxn id="18" idx="0"/>
            <a:endCxn id="36" idx="0"/>
          </p:cNvCxnSpPr>
          <p:nvPr/>
        </p:nvCxnSpPr>
        <p:spPr>
          <a:xfrm>
            <a:off x="3107097" y="2616396"/>
            <a:ext cx="1771289" cy="427585"/>
          </a:xfrm>
          <a:prstGeom prst="line">
            <a:avLst/>
          </a:prstGeom>
          <a:ln w="19050">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sp>
        <p:nvSpPr>
          <p:cNvPr id="36" name="Rectangle 35"/>
          <p:cNvSpPr/>
          <p:nvPr/>
        </p:nvSpPr>
        <p:spPr>
          <a:xfrm>
            <a:off x="4698949" y="3043981"/>
            <a:ext cx="358874" cy="462802"/>
          </a:xfrm>
          <a:prstGeom prst="rect">
            <a:avLst/>
          </a:prstGeom>
        </p:spPr>
        <p:txBody>
          <a:bodyPr wrap="square">
            <a:spAutoFit/>
          </a:bodyPr>
          <a:lstStyle/>
          <a:p>
            <a:r>
              <a:rPr lang="en-US" sz="2400" kern="0" dirty="0"/>
              <a:t>1</a:t>
            </a:r>
            <a:endParaRPr lang="en-US" sz="2400" dirty="0"/>
          </a:p>
        </p:txBody>
      </p:sp>
      <p:sp>
        <p:nvSpPr>
          <p:cNvPr id="37" name="Rectangle 36"/>
          <p:cNvSpPr/>
          <p:nvPr/>
        </p:nvSpPr>
        <p:spPr>
          <a:xfrm>
            <a:off x="2273306" y="4457449"/>
            <a:ext cx="559471" cy="1200329"/>
          </a:xfrm>
          <a:prstGeom prst="rect">
            <a:avLst/>
          </a:prstGeom>
          <a:ln w="28575" cmpd="sng">
            <a:solidFill>
              <a:srgbClr val="000066"/>
            </a:solidFill>
          </a:ln>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000" b="0" i="0" u="none" strike="noStrike" cap="none" normalizeH="0" baseline="0">
              <a:ln>
                <a:noFill/>
              </a:ln>
              <a:solidFill>
                <a:schemeClr val="tx1"/>
              </a:solidFill>
              <a:effectLst/>
              <a:latin typeface="Times New Roman" pitchFamily="-97" charset="0"/>
            </a:endParaRPr>
          </a:p>
        </p:txBody>
      </p:sp>
      <p:sp>
        <p:nvSpPr>
          <p:cNvPr id="40" name="Down Arrow 39"/>
          <p:cNvSpPr/>
          <p:nvPr/>
        </p:nvSpPr>
        <p:spPr>
          <a:xfrm flipV="1">
            <a:off x="3015950" y="3912875"/>
            <a:ext cx="219684" cy="406941"/>
          </a:xfrm>
          <a:prstGeom prst="downArrow">
            <a:avLst/>
          </a:prstGeom>
          <a:ln w="28575" cmpd="sng">
            <a:solidFill>
              <a:srgbClr val="000000"/>
            </a:solidFill>
          </a:ln>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000" b="0" i="0" u="none" strike="noStrike" cap="none" normalizeH="0" baseline="0">
              <a:ln>
                <a:noFill/>
              </a:ln>
              <a:solidFill>
                <a:schemeClr val="tx1"/>
              </a:solidFill>
              <a:effectLst/>
              <a:latin typeface="Times New Roman" pitchFamily="-97" charset="0"/>
            </a:endParaRPr>
          </a:p>
        </p:txBody>
      </p:sp>
      <p:sp>
        <p:nvSpPr>
          <p:cNvPr id="51" name="TextBox 50"/>
          <p:cNvSpPr txBox="1"/>
          <p:nvPr/>
        </p:nvSpPr>
        <p:spPr>
          <a:xfrm>
            <a:off x="4376551" y="3501181"/>
            <a:ext cx="1028404" cy="369332"/>
          </a:xfrm>
          <a:prstGeom prst="rect">
            <a:avLst/>
          </a:prstGeom>
          <a:noFill/>
        </p:spPr>
        <p:txBody>
          <a:bodyPr wrap="square" rtlCol="0">
            <a:spAutoFit/>
          </a:bodyPr>
          <a:lstStyle/>
          <a:p>
            <a:pPr algn="ctr"/>
            <a:r>
              <a:rPr lang="en-US" sz="1800" dirty="0">
                <a:solidFill>
                  <a:schemeClr val="tx2"/>
                </a:solidFill>
                <a:latin typeface="Arial" panose="020B0604020202020204" pitchFamily="34" charset="0"/>
                <a:cs typeface="Arial" panose="020B0604020202020204" pitchFamily="34" charset="0"/>
              </a:rPr>
              <a:t>Bias</a:t>
            </a:r>
          </a:p>
        </p:txBody>
      </p:sp>
      <p:cxnSp>
        <p:nvCxnSpPr>
          <p:cNvPr id="52" name="Straight Connector 51"/>
          <p:cNvCxnSpPr>
            <a:stCxn id="18" idx="0"/>
            <a:endCxn id="53" idx="4"/>
          </p:cNvCxnSpPr>
          <p:nvPr/>
        </p:nvCxnSpPr>
        <p:spPr>
          <a:xfrm flipH="1">
            <a:off x="2700229" y="2616396"/>
            <a:ext cx="406868" cy="541546"/>
          </a:xfrm>
          <a:prstGeom prst="line">
            <a:avLst/>
          </a:prstGeom>
          <a:ln w="19050">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sp>
        <p:nvSpPr>
          <p:cNvPr id="65" name="TextBox 64"/>
          <p:cNvSpPr txBox="1"/>
          <p:nvPr/>
        </p:nvSpPr>
        <p:spPr>
          <a:xfrm>
            <a:off x="35234" y="1828800"/>
            <a:ext cx="2130960" cy="1200329"/>
          </a:xfrm>
          <a:prstGeom prst="rect">
            <a:avLst/>
          </a:prstGeom>
          <a:noFill/>
        </p:spPr>
        <p:txBody>
          <a:bodyPr wrap="square" rtlCol="0">
            <a:spAutoFit/>
          </a:bodyPr>
          <a:lstStyle/>
          <a:p>
            <a:r>
              <a:rPr lang="en-US" sz="1800" dirty="0">
                <a:solidFill>
                  <a:schemeClr val="tx2"/>
                </a:solidFill>
                <a:latin typeface="Arial" panose="020B0604020202020204" pitchFamily="34" charset="0"/>
                <a:cs typeface="Arial" panose="020B0604020202020204" pitchFamily="34" charset="0"/>
              </a:rPr>
              <a:t>Hidden node to recognize motif 1 in position 1 of the input sequence</a:t>
            </a:r>
          </a:p>
        </p:txBody>
      </p:sp>
      <p:cxnSp>
        <p:nvCxnSpPr>
          <p:cNvPr id="41" name="Straight Connector 40"/>
          <p:cNvCxnSpPr>
            <a:stCxn id="18" idx="0"/>
            <a:endCxn id="32" idx="4"/>
          </p:cNvCxnSpPr>
          <p:nvPr/>
        </p:nvCxnSpPr>
        <p:spPr>
          <a:xfrm flipH="1">
            <a:off x="2971034" y="2616396"/>
            <a:ext cx="136063" cy="533878"/>
          </a:xfrm>
          <a:prstGeom prst="line">
            <a:avLst/>
          </a:prstGeom>
          <a:ln w="19050">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a:stCxn id="18" idx="0"/>
            <a:endCxn id="30" idx="4"/>
          </p:cNvCxnSpPr>
          <p:nvPr/>
        </p:nvCxnSpPr>
        <p:spPr>
          <a:xfrm>
            <a:off x="3107097" y="2616396"/>
            <a:ext cx="156611" cy="535606"/>
          </a:xfrm>
          <a:prstGeom prst="line">
            <a:avLst/>
          </a:prstGeom>
          <a:ln w="19050">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a:stCxn id="18" idx="0"/>
            <a:endCxn id="33" idx="4"/>
          </p:cNvCxnSpPr>
          <p:nvPr/>
        </p:nvCxnSpPr>
        <p:spPr>
          <a:xfrm>
            <a:off x="3107097" y="2616396"/>
            <a:ext cx="436782" cy="533878"/>
          </a:xfrm>
          <a:prstGeom prst="line">
            <a:avLst/>
          </a:prstGeom>
          <a:ln w="19050">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cxnSp>
        <p:nvCxnSpPr>
          <p:cNvPr id="46" name="Straight Connector 45"/>
          <p:cNvCxnSpPr>
            <a:stCxn id="18" idx="0"/>
            <a:endCxn id="34" idx="4"/>
          </p:cNvCxnSpPr>
          <p:nvPr/>
        </p:nvCxnSpPr>
        <p:spPr>
          <a:xfrm>
            <a:off x="3107097" y="2616396"/>
            <a:ext cx="716953" cy="541546"/>
          </a:xfrm>
          <a:prstGeom prst="line">
            <a:avLst/>
          </a:prstGeom>
          <a:ln w="19050">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cxnSp>
        <p:nvCxnSpPr>
          <p:cNvPr id="49" name="Straight Connector 48"/>
          <p:cNvCxnSpPr>
            <a:stCxn id="18" idx="0"/>
            <a:endCxn id="35" idx="4"/>
          </p:cNvCxnSpPr>
          <p:nvPr/>
        </p:nvCxnSpPr>
        <p:spPr>
          <a:xfrm>
            <a:off x="3107097" y="2616396"/>
            <a:ext cx="997124" cy="539818"/>
          </a:xfrm>
          <a:prstGeom prst="line">
            <a:avLst/>
          </a:prstGeom>
          <a:ln w="19050">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sp>
        <p:nvSpPr>
          <p:cNvPr id="15" name="Oval 14"/>
          <p:cNvSpPr/>
          <p:nvPr/>
        </p:nvSpPr>
        <p:spPr>
          <a:xfrm flipV="1">
            <a:off x="2305758" y="3159670"/>
            <a:ext cx="228600" cy="228600"/>
          </a:xfrm>
          <a:prstGeom prst="ellipse">
            <a:avLst/>
          </a:prstGeom>
          <a:ln w="28575">
            <a:solidFill>
              <a:srgbClr val="000000"/>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dirty="0"/>
          </a:p>
        </p:txBody>
      </p:sp>
      <p:sp>
        <p:nvSpPr>
          <p:cNvPr id="17" name="Oval 16"/>
          <p:cNvSpPr/>
          <p:nvPr/>
        </p:nvSpPr>
        <p:spPr>
          <a:xfrm flipV="1">
            <a:off x="2013084" y="3157942"/>
            <a:ext cx="228600" cy="228600"/>
          </a:xfrm>
          <a:prstGeom prst="ellipse">
            <a:avLst/>
          </a:prstGeom>
          <a:ln w="28575">
            <a:solidFill>
              <a:srgbClr val="000000"/>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dirty="0"/>
          </a:p>
        </p:txBody>
      </p:sp>
      <p:sp>
        <p:nvSpPr>
          <p:cNvPr id="53" name="Oval 52"/>
          <p:cNvSpPr/>
          <p:nvPr/>
        </p:nvSpPr>
        <p:spPr>
          <a:xfrm flipV="1">
            <a:off x="2585929" y="3157942"/>
            <a:ext cx="228600" cy="228600"/>
          </a:xfrm>
          <a:prstGeom prst="ellipse">
            <a:avLst/>
          </a:prstGeom>
          <a:ln w="28575">
            <a:solidFill>
              <a:srgbClr val="000000"/>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dirty="0"/>
          </a:p>
        </p:txBody>
      </p:sp>
      <p:sp>
        <p:nvSpPr>
          <p:cNvPr id="30" name="Oval 29"/>
          <p:cNvSpPr/>
          <p:nvPr/>
        </p:nvSpPr>
        <p:spPr>
          <a:xfrm flipV="1">
            <a:off x="3149408" y="3152002"/>
            <a:ext cx="228600" cy="228600"/>
          </a:xfrm>
          <a:prstGeom prst="ellipse">
            <a:avLst/>
          </a:prstGeom>
          <a:ln w="28575">
            <a:solidFill>
              <a:srgbClr val="000000"/>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dirty="0"/>
          </a:p>
        </p:txBody>
      </p:sp>
      <p:sp>
        <p:nvSpPr>
          <p:cNvPr id="32" name="Oval 31"/>
          <p:cNvSpPr/>
          <p:nvPr/>
        </p:nvSpPr>
        <p:spPr>
          <a:xfrm flipV="1">
            <a:off x="2856734" y="3150274"/>
            <a:ext cx="228600" cy="228600"/>
          </a:xfrm>
          <a:prstGeom prst="ellipse">
            <a:avLst/>
          </a:prstGeom>
          <a:ln w="28575">
            <a:solidFill>
              <a:srgbClr val="000000"/>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dirty="0"/>
          </a:p>
        </p:txBody>
      </p:sp>
      <p:sp>
        <p:nvSpPr>
          <p:cNvPr id="33" name="Oval 32"/>
          <p:cNvSpPr/>
          <p:nvPr/>
        </p:nvSpPr>
        <p:spPr>
          <a:xfrm flipV="1">
            <a:off x="3429579" y="3150274"/>
            <a:ext cx="228600" cy="228600"/>
          </a:xfrm>
          <a:prstGeom prst="ellipse">
            <a:avLst/>
          </a:prstGeom>
          <a:ln w="28575">
            <a:solidFill>
              <a:srgbClr val="000000"/>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dirty="0"/>
          </a:p>
        </p:txBody>
      </p:sp>
      <p:sp>
        <p:nvSpPr>
          <p:cNvPr id="34" name="Oval 33"/>
          <p:cNvSpPr/>
          <p:nvPr/>
        </p:nvSpPr>
        <p:spPr>
          <a:xfrm flipV="1">
            <a:off x="3709750" y="3157942"/>
            <a:ext cx="228600" cy="228600"/>
          </a:xfrm>
          <a:prstGeom prst="ellipse">
            <a:avLst/>
          </a:prstGeom>
          <a:ln w="28575">
            <a:solidFill>
              <a:srgbClr val="000000"/>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dirty="0"/>
          </a:p>
        </p:txBody>
      </p:sp>
      <p:sp>
        <p:nvSpPr>
          <p:cNvPr id="35" name="Oval 34"/>
          <p:cNvSpPr/>
          <p:nvPr/>
        </p:nvSpPr>
        <p:spPr>
          <a:xfrm flipV="1">
            <a:off x="3989921" y="3156214"/>
            <a:ext cx="228600" cy="228600"/>
          </a:xfrm>
          <a:prstGeom prst="ellipse">
            <a:avLst/>
          </a:prstGeom>
          <a:ln w="28575">
            <a:solidFill>
              <a:srgbClr val="000000"/>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dirty="0"/>
          </a:p>
        </p:txBody>
      </p:sp>
      <p:sp>
        <p:nvSpPr>
          <p:cNvPr id="18" name="Oval 17"/>
          <p:cNvSpPr/>
          <p:nvPr/>
        </p:nvSpPr>
        <p:spPr>
          <a:xfrm flipV="1">
            <a:off x="2832777" y="2067756"/>
            <a:ext cx="548640" cy="548640"/>
          </a:xfrm>
          <a:prstGeom prst="ellipse">
            <a:avLst/>
          </a:prstGeom>
          <a:ln w="28575">
            <a:solidFill>
              <a:srgbClr val="000000"/>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dirty="0"/>
          </a:p>
        </p:txBody>
      </p:sp>
      <p:graphicFrame>
        <p:nvGraphicFramePr>
          <p:cNvPr id="59" name="Object 3"/>
          <p:cNvGraphicFramePr>
            <a:graphicFrameLocks noChangeAspect="1"/>
          </p:cNvGraphicFramePr>
          <p:nvPr/>
        </p:nvGraphicFramePr>
        <p:xfrm>
          <a:off x="2940359" y="2148014"/>
          <a:ext cx="371475" cy="444500"/>
        </p:xfrm>
        <a:graphic>
          <a:graphicData uri="http://schemas.openxmlformats.org/presentationml/2006/ole">
            <mc:AlternateContent xmlns:mc="http://schemas.openxmlformats.org/markup-compatibility/2006">
              <mc:Choice xmlns:v="urn:schemas-microsoft-com:vml" Requires="v">
                <p:oleObj spid="_x0000_s10539" name="Equation" r:id="rId6" imgW="203040" imgH="241200" progId="Equation.3">
                  <p:embed/>
                </p:oleObj>
              </mc:Choice>
              <mc:Fallback>
                <p:oleObj name="Equation" r:id="rId6" imgW="203040" imgH="241200" progId="Equation.3">
                  <p:embed/>
                  <p:pic>
                    <p:nvPicPr>
                      <p:cNvPr id="0" name=""/>
                      <p:cNvPicPr>
                        <a:picLocks noChangeAspect="1" noChangeArrowheads="1"/>
                      </p:cNvPicPr>
                      <p:nvPr/>
                    </p:nvPicPr>
                    <p:blipFill>
                      <a:blip r:embed="rId7"/>
                      <a:srcRect/>
                      <a:stretch>
                        <a:fillRect/>
                      </a:stretch>
                    </p:blipFill>
                    <p:spPr bwMode="auto">
                      <a:xfrm>
                        <a:off x="2940359" y="2148014"/>
                        <a:ext cx="371475" cy="444500"/>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graphicFrame>
        <p:nvGraphicFramePr>
          <p:cNvPr id="54" name="Object 3"/>
          <p:cNvGraphicFramePr>
            <a:graphicFrameLocks noChangeAspect="1"/>
          </p:cNvGraphicFramePr>
          <p:nvPr/>
        </p:nvGraphicFramePr>
        <p:xfrm>
          <a:off x="1884363" y="2753360"/>
          <a:ext cx="325437" cy="420687"/>
        </p:xfrm>
        <a:graphic>
          <a:graphicData uri="http://schemas.openxmlformats.org/presentationml/2006/ole">
            <mc:AlternateContent xmlns:mc="http://schemas.openxmlformats.org/markup-compatibility/2006">
              <mc:Choice xmlns:v="urn:schemas-microsoft-com:vml" Requires="v">
                <p:oleObj spid="_x0000_s10540" name="Equation" r:id="rId8" imgW="177480" imgH="228600" progId="Equation.DSMT4">
                  <p:embed/>
                </p:oleObj>
              </mc:Choice>
              <mc:Fallback>
                <p:oleObj name="Equation" r:id="rId8" imgW="177480" imgH="228600" progId="Equation.DSMT4">
                  <p:embed/>
                  <p:pic>
                    <p:nvPicPr>
                      <p:cNvPr id="0" name=""/>
                      <p:cNvPicPr>
                        <a:picLocks noChangeAspect="1" noChangeArrowheads="1"/>
                      </p:cNvPicPr>
                      <p:nvPr/>
                    </p:nvPicPr>
                    <p:blipFill>
                      <a:blip r:embed="rId9"/>
                      <a:srcRect/>
                      <a:stretch>
                        <a:fillRect/>
                      </a:stretch>
                    </p:blipFill>
                    <p:spPr bwMode="auto">
                      <a:xfrm>
                        <a:off x="1884363" y="2753360"/>
                        <a:ext cx="325437" cy="420687"/>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graphicFrame>
        <p:nvGraphicFramePr>
          <p:cNvPr id="55" name="Object 3"/>
          <p:cNvGraphicFramePr>
            <a:graphicFrameLocks noChangeAspect="1"/>
          </p:cNvGraphicFramePr>
          <p:nvPr/>
        </p:nvGraphicFramePr>
        <p:xfrm>
          <a:off x="3902075" y="2752725"/>
          <a:ext cx="349250" cy="420688"/>
        </p:xfrm>
        <a:graphic>
          <a:graphicData uri="http://schemas.openxmlformats.org/presentationml/2006/ole">
            <mc:AlternateContent xmlns:mc="http://schemas.openxmlformats.org/markup-compatibility/2006">
              <mc:Choice xmlns:v="urn:schemas-microsoft-com:vml" Requires="v">
                <p:oleObj spid="_x0000_s10541" name="Equation" r:id="rId10" imgW="190440" imgH="228600" progId="Equation.DSMT4">
                  <p:embed/>
                </p:oleObj>
              </mc:Choice>
              <mc:Fallback>
                <p:oleObj name="Equation" r:id="rId10" imgW="190440" imgH="228600" progId="Equation.DSMT4">
                  <p:embed/>
                  <p:pic>
                    <p:nvPicPr>
                      <p:cNvPr id="0" name=""/>
                      <p:cNvPicPr>
                        <a:picLocks noChangeAspect="1" noChangeArrowheads="1"/>
                      </p:cNvPicPr>
                      <p:nvPr/>
                    </p:nvPicPr>
                    <p:blipFill>
                      <a:blip r:embed="rId11"/>
                      <a:srcRect/>
                      <a:stretch>
                        <a:fillRect/>
                      </a:stretch>
                    </p:blipFill>
                    <p:spPr bwMode="auto">
                      <a:xfrm>
                        <a:off x="3902075" y="2752725"/>
                        <a:ext cx="349250" cy="420688"/>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graphicFrame>
        <p:nvGraphicFramePr>
          <p:cNvPr id="56" name="Object 3"/>
          <p:cNvGraphicFramePr>
            <a:graphicFrameLocks noChangeAspect="1"/>
          </p:cNvGraphicFramePr>
          <p:nvPr/>
        </p:nvGraphicFramePr>
        <p:xfrm>
          <a:off x="4495800" y="2590800"/>
          <a:ext cx="349250" cy="420688"/>
        </p:xfrm>
        <a:graphic>
          <a:graphicData uri="http://schemas.openxmlformats.org/presentationml/2006/ole">
            <mc:AlternateContent xmlns:mc="http://schemas.openxmlformats.org/markup-compatibility/2006">
              <mc:Choice xmlns:v="urn:schemas-microsoft-com:vml" Requires="v">
                <p:oleObj spid="_x0000_s10542" name="Equation" r:id="rId12" imgW="190440" imgH="228600" progId="Equation.DSMT4">
                  <p:embed/>
                </p:oleObj>
              </mc:Choice>
              <mc:Fallback>
                <p:oleObj name="Equation" r:id="rId12" imgW="190440" imgH="228600" progId="Equation.DSMT4">
                  <p:embed/>
                  <p:pic>
                    <p:nvPicPr>
                      <p:cNvPr id="0" name=""/>
                      <p:cNvPicPr>
                        <a:picLocks noChangeAspect="1" noChangeArrowheads="1"/>
                      </p:cNvPicPr>
                      <p:nvPr/>
                    </p:nvPicPr>
                    <p:blipFill>
                      <a:blip r:embed="rId13"/>
                      <a:srcRect/>
                      <a:stretch>
                        <a:fillRect/>
                      </a:stretch>
                    </p:blipFill>
                    <p:spPr bwMode="auto">
                      <a:xfrm>
                        <a:off x="4495800" y="2590800"/>
                        <a:ext cx="349250" cy="420688"/>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sp>
        <p:nvSpPr>
          <p:cNvPr id="57" name="TextBox 56"/>
          <p:cNvSpPr txBox="1"/>
          <p:nvPr/>
        </p:nvSpPr>
        <p:spPr>
          <a:xfrm>
            <a:off x="40744" y="5942388"/>
            <a:ext cx="1642276" cy="646331"/>
          </a:xfrm>
          <a:prstGeom prst="rect">
            <a:avLst/>
          </a:prstGeom>
          <a:noFill/>
        </p:spPr>
        <p:txBody>
          <a:bodyPr wrap="square" rtlCol="0">
            <a:spAutoFit/>
          </a:bodyPr>
          <a:lstStyle/>
          <a:p>
            <a:pPr algn="ctr"/>
            <a:r>
              <a:rPr lang="en-US" sz="1800" b="1" dirty="0">
                <a:solidFill>
                  <a:schemeClr val="tx2"/>
                </a:solidFill>
                <a:latin typeface="Arial" panose="020B0604020202020204" pitchFamily="34" charset="0"/>
                <a:cs typeface="Arial" panose="020B0604020202020204" pitchFamily="34" charset="0"/>
              </a:rPr>
              <a:t>Input sequence 2</a:t>
            </a:r>
          </a:p>
        </p:txBody>
      </p:sp>
      <p:graphicFrame>
        <p:nvGraphicFramePr>
          <p:cNvPr id="61" name="Object 3"/>
          <p:cNvGraphicFramePr>
            <a:graphicFrameLocks noChangeAspect="1"/>
          </p:cNvGraphicFramePr>
          <p:nvPr>
            <p:extLst>
              <p:ext uri="{D42A27DB-BD31-4B8C-83A1-F6EECF244321}">
                <p14:modId xmlns:p14="http://schemas.microsoft.com/office/powerpoint/2010/main" val="3748210689"/>
              </p:ext>
            </p:extLst>
          </p:nvPr>
        </p:nvGraphicFramePr>
        <p:xfrm>
          <a:off x="5532343" y="2133600"/>
          <a:ext cx="1604963" cy="2332038"/>
        </p:xfrm>
        <a:graphic>
          <a:graphicData uri="http://schemas.openxmlformats.org/presentationml/2006/ole">
            <mc:AlternateContent xmlns:mc="http://schemas.openxmlformats.org/markup-compatibility/2006">
              <mc:Choice xmlns:v="urn:schemas-microsoft-com:vml" Requires="v">
                <p:oleObj spid="_x0000_s10543" name="Equation" r:id="rId14" imgW="876240" imgH="1269720" progId="Equation.DSMT4">
                  <p:embed/>
                </p:oleObj>
              </mc:Choice>
              <mc:Fallback>
                <p:oleObj name="Equation" r:id="rId14" imgW="876240" imgH="1269720" progId="Equation.DSMT4">
                  <p:embed/>
                  <p:pic>
                    <p:nvPicPr>
                      <p:cNvPr id="0" name=""/>
                      <p:cNvPicPr>
                        <a:picLocks noChangeAspect="1" noChangeArrowheads="1"/>
                      </p:cNvPicPr>
                      <p:nvPr/>
                    </p:nvPicPr>
                    <p:blipFill>
                      <a:blip r:embed="rId15"/>
                      <a:srcRect/>
                      <a:stretch>
                        <a:fillRect/>
                      </a:stretch>
                    </p:blipFill>
                    <p:spPr bwMode="auto">
                      <a:xfrm>
                        <a:off x="5532343" y="2133600"/>
                        <a:ext cx="1604963" cy="2332038"/>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graphicFrame>
        <p:nvGraphicFramePr>
          <p:cNvPr id="60" name="Object 3"/>
          <p:cNvGraphicFramePr>
            <a:graphicFrameLocks noChangeAspect="1"/>
          </p:cNvGraphicFramePr>
          <p:nvPr>
            <p:extLst>
              <p:ext uri="{D42A27DB-BD31-4B8C-83A1-F6EECF244321}">
                <p14:modId xmlns:p14="http://schemas.microsoft.com/office/powerpoint/2010/main" val="2483508823"/>
              </p:ext>
            </p:extLst>
          </p:nvPr>
        </p:nvGraphicFramePr>
        <p:xfrm>
          <a:off x="5532120" y="4868863"/>
          <a:ext cx="3162300" cy="373062"/>
        </p:xfrm>
        <a:graphic>
          <a:graphicData uri="http://schemas.openxmlformats.org/presentationml/2006/ole">
            <mc:AlternateContent xmlns:mc="http://schemas.openxmlformats.org/markup-compatibility/2006">
              <mc:Choice xmlns:v="urn:schemas-microsoft-com:vml" Requires="v">
                <p:oleObj spid="_x0000_s10544" name="Equation" r:id="rId16" imgW="1726920" imgH="203040" progId="Equation.DSMT4">
                  <p:embed/>
                </p:oleObj>
              </mc:Choice>
              <mc:Fallback>
                <p:oleObj name="Equation" r:id="rId16" imgW="1726920" imgH="203040" progId="Equation.DSMT4">
                  <p:embed/>
                  <p:pic>
                    <p:nvPicPr>
                      <p:cNvPr id="0" name=""/>
                      <p:cNvPicPr>
                        <a:picLocks noChangeAspect="1" noChangeArrowheads="1"/>
                      </p:cNvPicPr>
                      <p:nvPr/>
                    </p:nvPicPr>
                    <p:blipFill>
                      <a:blip r:embed="rId17"/>
                      <a:srcRect/>
                      <a:stretch>
                        <a:fillRect/>
                      </a:stretch>
                    </p:blipFill>
                    <p:spPr bwMode="auto">
                      <a:xfrm>
                        <a:off x="5532120" y="4868863"/>
                        <a:ext cx="3162300" cy="373062"/>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graphicFrame>
        <p:nvGraphicFramePr>
          <p:cNvPr id="62" name="Object 3"/>
          <p:cNvGraphicFramePr>
            <a:graphicFrameLocks noChangeAspect="1"/>
          </p:cNvGraphicFramePr>
          <p:nvPr>
            <p:extLst>
              <p:ext uri="{D42A27DB-BD31-4B8C-83A1-F6EECF244321}">
                <p14:modId xmlns:p14="http://schemas.microsoft.com/office/powerpoint/2010/main" val="4194418620"/>
              </p:ext>
            </p:extLst>
          </p:nvPr>
        </p:nvGraphicFramePr>
        <p:xfrm>
          <a:off x="5532120" y="5921375"/>
          <a:ext cx="1906588" cy="373063"/>
        </p:xfrm>
        <a:graphic>
          <a:graphicData uri="http://schemas.openxmlformats.org/presentationml/2006/ole">
            <mc:AlternateContent xmlns:mc="http://schemas.openxmlformats.org/markup-compatibility/2006">
              <mc:Choice xmlns:v="urn:schemas-microsoft-com:vml" Requires="v">
                <p:oleObj spid="_x0000_s10545" name="Equation" r:id="rId18" imgW="1041120" imgH="203040" progId="Equation.DSMT4">
                  <p:embed/>
                </p:oleObj>
              </mc:Choice>
              <mc:Fallback>
                <p:oleObj name="Equation" r:id="rId18" imgW="1041120" imgH="203040" progId="Equation.DSMT4">
                  <p:embed/>
                  <p:pic>
                    <p:nvPicPr>
                      <p:cNvPr id="0" name=""/>
                      <p:cNvPicPr>
                        <a:picLocks noChangeAspect="1" noChangeArrowheads="1"/>
                      </p:cNvPicPr>
                      <p:nvPr/>
                    </p:nvPicPr>
                    <p:blipFill>
                      <a:blip r:embed="rId19"/>
                      <a:srcRect/>
                      <a:stretch>
                        <a:fillRect/>
                      </a:stretch>
                    </p:blipFill>
                    <p:spPr bwMode="auto">
                      <a:xfrm>
                        <a:off x="5532120" y="5921375"/>
                        <a:ext cx="1906588" cy="373063"/>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sp>
        <p:nvSpPr>
          <p:cNvPr id="66" name="TextBox 65"/>
          <p:cNvSpPr txBox="1"/>
          <p:nvPr/>
        </p:nvSpPr>
        <p:spPr>
          <a:xfrm>
            <a:off x="5404955" y="4543233"/>
            <a:ext cx="2587944" cy="369332"/>
          </a:xfrm>
          <a:prstGeom prst="rect">
            <a:avLst/>
          </a:prstGeom>
          <a:noFill/>
        </p:spPr>
        <p:txBody>
          <a:bodyPr wrap="square" rtlCol="0">
            <a:spAutoFit/>
          </a:bodyPr>
          <a:lstStyle/>
          <a:p>
            <a:r>
              <a:rPr lang="en-US" sz="1800" dirty="0">
                <a:solidFill>
                  <a:schemeClr val="tx2"/>
                </a:solidFill>
                <a:latin typeface="Arial" panose="020B0604020202020204" pitchFamily="34" charset="0"/>
                <a:cs typeface="Arial" panose="020B0604020202020204" pitchFamily="34" charset="0"/>
              </a:rPr>
              <a:t>Weights times input</a:t>
            </a:r>
          </a:p>
        </p:txBody>
      </p:sp>
      <p:sp>
        <p:nvSpPr>
          <p:cNvPr id="68" name="TextBox 67"/>
          <p:cNvSpPr txBox="1"/>
          <p:nvPr/>
        </p:nvSpPr>
        <p:spPr>
          <a:xfrm>
            <a:off x="5412574" y="5547991"/>
            <a:ext cx="3426625" cy="369332"/>
          </a:xfrm>
          <a:prstGeom prst="rect">
            <a:avLst/>
          </a:prstGeom>
          <a:noFill/>
        </p:spPr>
        <p:txBody>
          <a:bodyPr wrap="square" rtlCol="0">
            <a:spAutoFit/>
          </a:bodyPr>
          <a:lstStyle/>
          <a:p>
            <a:r>
              <a:rPr lang="en-US" sz="1800" dirty="0">
                <a:solidFill>
                  <a:schemeClr val="tx2"/>
                </a:solidFill>
                <a:latin typeface="Arial" panose="020B0604020202020204" pitchFamily="34" charset="0"/>
                <a:cs typeface="Arial" panose="020B0604020202020204" pitchFamily="34" charset="0"/>
              </a:rPr>
              <a:t>Apply </a:t>
            </a:r>
            <a:r>
              <a:rPr lang="en-US" sz="1800" dirty="0" err="1">
                <a:solidFill>
                  <a:schemeClr val="tx2"/>
                </a:solidFill>
                <a:latin typeface="Arial" panose="020B0604020202020204" pitchFamily="34" charset="0"/>
                <a:cs typeface="Arial" panose="020B0604020202020204" pitchFamily="34" charset="0"/>
              </a:rPr>
              <a:t>ReLU</a:t>
            </a:r>
            <a:r>
              <a:rPr lang="en-US" sz="1800" dirty="0">
                <a:solidFill>
                  <a:schemeClr val="tx2"/>
                </a:solidFill>
                <a:latin typeface="Arial" panose="020B0604020202020204" pitchFamily="34" charset="0"/>
                <a:cs typeface="Arial" panose="020B0604020202020204" pitchFamily="34" charset="0"/>
              </a:rPr>
              <a:t> activation function</a:t>
            </a:r>
          </a:p>
        </p:txBody>
      </p:sp>
      <p:sp>
        <p:nvSpPr>
          <p:cNvPr id="47" name="TextBox 46"/>
          <p:cNvSpPr txBox="1"/>
          <p:nvPr/>
        </p:nvSpPr>
        <p:spPr>
          <a:xfrm>
            <a:off x="5404954" y="1732180"/>
            <a:ext cx="3586645" cy="646331"/>
          </a:xfrm>
          <a:prstGeom prst="rect">
            <a:avLst/>
          </a:prstGeom>
          <a:noFill/>
        </p:spPr>
        <p:txBody>
          <a:bodyPr wrap="square" rtlCol="0">
            <a:spAutoFit/>
          </a:bodyPr>
          <a:lstStyle/>
          <a:p>
            <a:r>
              <a:rPr lang="en-US" sz="1800" dirty="0">
                <a:solidFill>
                  <a:schemeClr val="tx2"/>
                </a:solidFill>
                <a:latin typeface="Arial" panose="020B0604020202020204" pitchFamily="34" charset="0"/>
                <a:cs typeface="Arial" panose="020B0604020202020204" pitchFamily="34" charset="0"/>
              </a:rPr>
              <a:t>Current weight vector for </a:t>
            </a:r>
            <a:r>
              <a:rPr lang="en-US" sz="1800" i="1" dirty="0">
                <a:solidFill>
                  <a:schemeClr val="tx2"/>
                </a:solidFill>
                <a:latin typeface="Arial" panose="020B0604020202020204" pitchFamily="34" charset="0"/>
                <a:cs typeface="Arial" panose="020B0604020202020204" pitchFamily="34" charset="0"/>
              </a:rPr>
              <a:t>h</a:t>
            </a:r>
            <a:r>
              <a:rPr lang="en-US" sz="1800" i="1" baseline="-25000" dirty="0">
                <a:solidFill>
                  <a:schemeClr val="tx2"/>
                </a:solidFill>
                <a:latin typeface="Arial" panose="020B0604020202020204" pitchFamily="34" charset="0"/>
                <a:cs typeface="Arial" panose="020B0604020202020204" pitchFamily="34" charset="0"/>
              </a:rPr>
              <a:t>1,1</a:t>
            </a:r>
          </a:p>
          <a:p>
            <a:endParaRPr lang="en-US" sz="1800" dirty="0">
              <a:solidFill>
                <a:schemeClr val="tx2"/>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77898156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16934"/>
            <a:ext cx="7772400" cy="1143000"/>
          </a:xfrm>
        </p:spPr>
        <p:txBody>
          <a:bodyPr/>
          <a:lstStyle/>
          <a:p>
            <a:r>
              <a:rPr lang="en-US" dirty="0"/>
              <a:t>First hidden layer</a:t>
            </a:r>
          </a:p>
        </p:txBody>
      </p:sp>
      <p:sp>
        <p:nvSpPr>
          <p:cNvPr id="4" name="Slide Number Placeholder 3"/>
          <p:cNvSpPr>
            <a:spLocks noGrp="1"/>
          </p:cNvSpPr>
          <p:nvPr>
            <p:ph type="sldNum" sz="quarter" idx="12"/>
          </p:nvPr>
        </p:nvSpPr>
        <p:spPr/>
        <p:txBody>
          <a:bodyPr/>
          <a:lstStyle/>
          <a:p>
            <a:pPr>
              <a:defRPr/>
            </a:pPr>
            <a:fld id="{4D71D4ED-2DA9-9F40-A068-D189D5533483}" type="slidenum">
              <a:rPr lang="en-US" smtClean="0"/>
              <a:pPr>
                <a:defRPr/>
              </a:pPr>
              <a:t>25</a:t>
            </a:fld>
            <a:endParaRPr lang="en-US"/>
          </a:p>
        </p:txBody>
      </p:sp>
      <p:sp>
        <p:nvSpPr>
          <p:cNvPr id="6" name="Rectangle 3"/>
          <p:cNvSpPr txBox="1">
            <a:spLocks noChangeArrowheads="1"/>
          </p:cNvSpPr>
          <p:nvPr/>
        </p:nvSpPr>
        <p:spPr bwMode="auto">
          <a:xfrm>
            <a:off x="685800" y="1184253"/>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Arial"/>
                <a:ea typeface="ＭＳ Ｐゴシック" pitchFamily="-97" charset="-128"/>
                <a:cs typeface="ＭＳ Ｐゴシック" pitchFamily="-97" charset="-128"/>
              </a:defRPr>
            </a:lvl1pPr>
            <a:lvl2pPr marL="742950" indent="-285750" algn="l" rtl="0" eaLnBrk="0" fontAlgn="base" hangingPunct="0">
              <a:spcBef>
                <a:spcPct val="20000"/>
              </a:spcBef>
              <a:spcAft>
                <a:spcPct val="0"/>
              </a:spcAft>
              <a:buChar char="–"/>
              <a:defRPr sz="2800">
                <a:solidFill>
                  <a:schemeClr val="tx1"/>
                </a:solidFill>
                <a:latin typeface="Arial"/>
                <a:ea typeface="ＭＳ Ｐゴシック" pitchFamily="-97" charset="-128"/>
              </a:defRPr>
            </a:lvl2pPr>
            <a:lvl3pPr marL="1143000" indent="-228600" algn="l" rtl="0" eaLnBrk="0" fontAlgn="base" hangingPunct="0">
              <a:spcBef>
                <a:spcPct val="20000"/>
              </a:spcBef>
              <a:spcAft>
                <a:spcPct val="0"/>
              </a:spcAft>
              <a:buChar char="•"/>
              <a:defRPr sz="2400">
                <a:solidFill>
                  <a:schemeClr val="tx1"/>
                </a:solidFill>
                <a:latin typeface="Arial"/>
                <a:ea typeface="ＭＳ Ｐゴシック" pitchFamily="-97" charset="-128"/>
              </a:defRPr>
            </a:lvl3pPr>
            <a:lvl4pPr marL="1600200" indent="-228600" algn="l" rtl="0" eaLnBrk="0" fontAlgn="base" hangingPunct="0">
              <a:spcBef>
                <a:spcPct val="20000"/>
              </a:spcBef>
              <a:spcAft>
                <a:spcPct val="0"/>
              </a:spcAft>
              <a:buChar char="–"/>
              <a:defRPr sz="2000">
                <a:solidFill>
                  <a:schemeClr val="tx1"/>
                </a:solidFill>
                <a:latin typeface="Arial"/>
                <a:ea typeface="ＭＳ Ｐゴシック" pitchFamily="-97" charset="-128"/>
              </a:defRPr>
            </a:lvl4pPr>
            <a:lvl5pPr marL="2057400" indent="-228600" algn="l" rtl="0" eaLnBrk="0" fontAlgn="base" hangingPunct="0">
              <a:spcBef>
                <a:spcPct val="20000"/>
              </a:spcBef>
              <a:spcAft>
                <a:spcPct val="0"/>
              </a:spcAft>
              <a:buChar char="»"/>
              <a:defRPr sz="2000">
                <a:solidFill>
                  <a:schemeClr val="tx1"/>
                </a:solidFill>
                <a:latin typeface="Arial"/>
                <a:ea typeface="ＭＳ Ｐゴシック" pitchFamily="-97" charset="-128"/>
              </a:defRPr>
            </a:lvl5pPr>
            <a:lvl6pPr marL="2514600" indent="-228600" algn="l" rtl="0" eaLnBrk="0" fontAlgn="base" hangingPunct="0">
              <a:spcBef>
                <a:spcPct val="20000"/>
              </a:spcBef>
              <a:spcAft>
                <a:spcPct val="0"/>
              </a:spcAft>
              <a:buChar char="»"/>
              <a:defRPr sz="2000">
                <a:solidFill>
                  <a:schemeClr val="tx1"/>
                </a:solidFill>
                <a:latin typeface="+mn-lt"/>
                <a:ea typeface="ＭＳ Ｐゴシック" pitchFamily="-97" charset="-128"/>
              </a:defRPr>
            </a:lvl6pPr>
            <a:lvl7pPr marL="2971800" indent="-228600" algn="l" rtl="0" eaLnBrk="0" fontAlgn="base" hangingPunct="0">
              <a:spcBef>
                <a:spcPct val="20000"/>
              </a:spcBef>
              <a:spcAft>
                <a:spcPct val="0"/>
              </a:spcAft>
              <a:buChar char="»"/>
              <a:defRPr sz="2000">
                <a:solidFill>
                  <a:schemeClr val="tx1"/>
                </a:solidFill>
                <a:latin typeface="+mn-lt"/>
                <a:ea typeface="ＭＳ Ｐゴシック" pitchFamily="-97" charset="-128"/>
              </a:defRPr>
            </a:lvl7pPr>
            <a:lvl8pPr marL="3429000" indent="-228600" algn="l" rtl="0" eaLnBrk="0" fontAlgn="base" hangingPunct="0">
              <a:spcBef>
                <a:spcPct val="20000"/>
              </a:spcBef>
              <a:spcAft>
                <a:spcPct val="0"/>
              </a:spcAft>
              <a:buChar char="»"/>
              <a:defRPr sz="2000">
                <a:solidFill>
                  <a:schemeClr val="tx1"/>
                </a:solidFill>
                <a:latin typeface="+mn-lt"/>
                <a:ea typeface="ＭＳ Ｐゴシック" pitchFamily="-97" charset="-128"/>
              </a:defRPr>
            </a:lvl8pPr>
            <a:lvl9pPr marL="3886200" indent="-228600" algn="l" rtl="0" eaLnBrk="0" fontAlgn="base" hangingPunct="0">
              <a:spcBef>
                <a:spcPct val="20000"/>
              </a:spcBef>
              <a:spcAft>
                <a:spcPct val="0"/>
              </a:spcAft>
              <a:buChar char="»"/>
              <a:defRPr sz="2000">
                <a:solidFill>
                  <a:schemeClr val="tx1"/>
                </a:solidFill>
                <a:latin typeface="+mn-lt"/>
                <a:ea typeface="ＭＳ Ｐゴシック" pitchFamily="-97" charset="-128"/>
              </a:defRPr>
            </a:lvl9pPr>
          </a:lstStyle>
          <a:p>
            <a:r>
              <a:rPr lang="en-US" sz="2800" kern="0" dirty="0"/>
              <a:t>Multiple hidden nodes to recognize different motifs at a particular position</a:t>
            </a:r>
          </a:p>
          <a:p>
            <a:r>
              <a:rPr lang="en-US" sz="2800" kern="0" dirty="0"/>
              <a:t>Check for motif at each position in sequence</a:t>
            </a:r>
          </a:p>
        </p:txBody>
      </p:sp>
      <p:sp>
        <p:nvSpPr>
          <p:cNvPr id="37" name="Rectangle 36"/>
          <p:cNvSpPr/>
          <p:nvPr/>
        </p:nvSpPr>
        <p:spPr>
          <a:xfrm>
            <a:off x="1558791" y="5600069"/>
            <a:ext cx="1667584" cy="1200329"/>
          </a:xfrm>
          <a:prstGeom prst="rect">
            <a:avLst/>
          </a:prstGeom>
          <a:ln w="28575" cmpd="sng">
            <a:solidFill>
              <a:srgbClr val="000066"/>
            </a:solidFill>
          </a:ln>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000" b="0" i="0" u="none" strike="noStrike" cap="none" normalizeH="0" baseline="0">
              <a:ln>
                <a:noFill/>
              </a:ln>
              <a:solidFill>
                <a:schemeClr val="tx1"/>
              </a:solidFill>
              <a:effectLst/>
              <a:latin typeface="Times New Roman" pitchFamily="-97" charset="0"/>
            </a:endParaRPr>
          </a:p>
        </p:txBody>
      </p:sp>
      <p:grpSp>
        <p:nvGrpSpPr>
          <p:cNvPr id="21" name="Group 20"/>
          <p:cNvGrpSpPr/>
          <p:nvPr/>
        </p:nvGrpSpPr>
        <p:grpSpPr>
          <a:xfrm>
            <a:off x="1424223" y="4421486"/>
            <a:ext cx="548640" cy="548640"/>
            <a:chOff x="4169143" y="2405158"/>
            <a:chExt cx="548640" cy="548640"/>
          </a:xfrm>
        </p:grpSpPr>
        <p:sp>
          <p:nvSpPr>
            <p:cNvPr id="18" name="Oval 17"/>
            <p:cNvSpPr/>
            <p:nvPr/>
          </p:nvSpPr>
          <p:spPr>
            <a:xfrm flipV="1">
              <a:off x="4169143" y="2405158"/>
              <a:ext cx="548640" cy="548640"/>
            </a:xfrm>
            <a:prstGeom prst="ellipse">
              <a:avLst/>
            </a:prstGeom>
            <a:ln w="28575">
              <a:solidFill>
                <a:srgbClr val="000000"/>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dirty="0"/>
            </a:p>
          </p:txBody>
        </p:sp>
        <p:graphicFrame>
          <p:nvGraphicFramePr>
            <p:cNvPr id="59" name="Object 3"/>
            <p:cNvGraphicFramePr>
              <a:graphicFrameLocks noChangeAspect="1"/>
            </p:cNvGraphicFramePr>
            <p:nvPr>
              <p:extLst>
                <p:ext uri="{D42A27DB-BD31-4B8C-83A1-F6EECF244321}">
                  <p14:modId xmlns:p14="http://schemas.microsoft.com/office/powerpoint/2010/main" val="1632978563"/>
                </p:ext>
              </p:extLst>
            </p:nvPr>
          </p:nvGraphicFramePr>
          <p:xfrm>
            <a:off x="4230421" y="2485901"/>
            <a:ext cx="463550" cy="444500"/>
          </p:xfrm>
          <a:graphic>
            <a:graphicData uri="http://schemas.openxmlformats.org/presentationml/2006/ole">
              <mc:AlternateContent xmlns:mc="http://schemas.openxmlformats.org/markup-compatibility/2006">
                <mc:Choice xmlns:v="urn:schemas-microsoft-com:vml" Requires="v">
                  <p:oleObj spid="_x0000_s23661" name="Equation" r:id="rId4" imgW="253800" imgH="241200" progId="Equation.3">
                    <p:embed/>
                  </p:oleObj>
                </mc:Choice>
                <mc:Fallback>
                  <p:oleObj name="Equation" r:id="rId4" imgW="253800" imgH="241200" progId="Equation.3">
                    <p:embed/>
                    <p:pic>
                      <p:nvPicPr>
                        <p:cNvPr id="0" name=""/>
                        <p:cNvPicPr>
                          <a:picLocks noChangeAspect="1" noChangeArrowheads="1"/>
                        </p:cNvPicPr>
                        <p:nvPr/>
                      </p:nvPicPr>
                      <p:blipFill>
                        <a:blip r:embed="rId5"/>
                        <a:srcRect/>
                        <a:stretch>
                          <a:fillRect/>
                        </a:stretch>
                      </p:blipFill>
                      <p:spPr bwMode="auto">
                        <a:xfrm>
                          <a:off x="4230421" y="2485901"/>
                          <a:ext cx="463550" cy="444500"/>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grpSp>
      <p:sp>
        <p:nvSpPr>
          <p:cNvPr id="29" name="Text Box 5"/>
          <p:cNvSpPr txBox="1">
            <a:spLocks noChangeArrowheads="1"/>
          </p:cNvSpPr>
          <p:nvPr/>
        </p:nvSpPr>
        <p:spPr bwMode="auto">
          <a:xfrm>
            <a:off x="128823" y="5609797"/>
            <a:ext cx="5334000" cy="1200329"/>
          </a:xfrm>
          <a:prstGeom prst="rect">
            <a:avLst/>
          </a:prstGeom>
          <a:noFill/>
          <a:ln w="9525">
            <a:noFill/>
            <a:miter lim="800000"/>
            <a:headEnd/>
            <a:tailEnd/>
          </a:ln>
        </p:spPr>
        <p:txBody>
          <a:bodyPr wrap="square">
            <a:prstTxWarp prst="textNoShape">
              <a:avLst/>
            </a:prstTxWarp>
            <a:spAutoFit/>
          </a:bodyPr>
          <a:lstStyle/>
          <a:p>
            <a:pPr algn="ctr"/>
            <a:r>
              <a:rPr lang="en-US" sz="1800" b="1" dirty="0">
                <a:solidFill>
                  <a:schemeClr val="tx2"/>
                </a:solidFill>
                <a:latin typeface="Courier New" pitchFamily="-111" charset="0"/>
              </a:rPr>
              <a:t>A 1 0 0 0 1 0 0 0 0 0</a:t>
            </a:r>
          </a:p>
          <a:p>
            <a:pPr algn="ctr"/>
            <a:r>
              <a:rPr lang="en-US" sz="1800" b="1" dirty="0">
                <a:solidFill>
                  <a:schemeClr val="tx2"/>
                </a:solidFill>
                <a:latin typeface="Courier New" pitchFamily="-111" charset="0"/>
              </a:rPr>
              <a:t>C 0 0 0 1 0 0 0 0 1 0</a:t>
            </a:r>
          </a:p>
          <a:p>
            <a:pPr algn="ctr"/>
            <a:r>
              <a:rPr lang="en-US" sz="1800" b="1" dirty="0">
                <a:solidFill>
                  <a:schemeClr val="tx2"/>
                </a:solidFill>
                <a:latin typeface="Courier New" pitchFamily="-111" charset="0"/>
              </a:rPr>
              <a:t>G 0 1 1 0 0 1 0 1 0 1</a:t>
            </a:r>
          </a:p>
          <a:p>
            <a:pPr algn="ctr"/>
            <a:r>
              <a:rPr lang="en-US" sz="1800" b="1" dirty="0">
                <a:solidFill>
                  <a:schemeClr val="tx2"/>
                </a:solidFill>
                <a:latin typeface="Courier New" pitchFamily="-111" charset="0"/>
              </a:rPr>
              <a:t>T 0 0 0 0 0 0 1 0 0 0</a:t>
            </a:r>
          </a:p>
        </p:txBody>
      </p:sp>
      <p:grpSp>
        <p:nvGrpSpPr>
          <p:cNvPr id="44" name="Group 43"/>
          <p:cNvGrpSpPr/>
          <p:nvPr/>
        </p:nvGrpSpPr>
        <p:grpSpPr>
          <a:xfrm>
            <a:off x="1426763" y="3568720"/>
            <a:ext cx="548640" cy="548640"/>
            <a:chOff x="4169143" y="2405158"/>
            <a:chExt cx="548640" cy="548640"/>
          </a:xfrm>
        </p:grpSpPr>
        <p:sp>
          <p:nvSpPr>
            <p:cNvPr id="45" name="Oval 44"/>
            <p:cNvSpPr/>
            <p:nvPr/>
          </p:nvSpPr>
          <p:spPr>
            <a:xfrm flipV="1">
              <a:off x="4169143" y="2405158"/>
              <a:ext cx="548640" cy="548640"/>
            </a:xfrm>
            <a:prstGeom prst="ellipse">
              <a:avLst/>
            </a:prstGeom>
            <a:ln w="28575">
              <a:solidFill>
                <a:srgbClr val="000000"/>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dirty="0"/>
            </a:p>
          </p:txBody>
        </p:sp>
        <p:graphicFrame>
          <p:nvGraphicFramePr>
            <p:cNvPr id="46" name="Object 3"/>
            <p:cNvGraphicFramePr>
              <a:graphicFrameLocks noChangeAspect="1"/>
            </p:cNvGraphicFramePr>
            <p:nvPr>
              <p:extLst>
                <p:ext uri="{D42A27DB-BD31-4B8C-83A1-F6EECF244321}">
                  <p14:modId xmlns:p14="http://schemas.microsoft.com/office/powerpoint/2010/main" val="3979166663"/>
                </p:ext>
              </p:extLst>
            </p:nvPr>
          </p:nvGraphicFramePr>
          <p:xfrm>
            <a:off x="4254868" y="2486179"/>
            <a:ext cx="417513" cy="444500"/>
          </p:xfrm>
          <a:graphic>
            <a:graphicData uri="http://schemas.openxmlformats.org/presentationml/2006/ole">
              <mc:AlternateContent xmlns:mc="http://schemas.openxmlformats.org/markup-compatibility/2006">
                <mc:Choice xmlns:v="urn:schemas-microsoft-com:vml" Requires="v">
                  <p:oleObj spid="_x0000_s23662" name="Equation" r:id="rId6" imgW="228600" imgH="241200" progId="Equation.3">
                    <p:embed/>
                  </p:oleObj>
                </mc:Choice>
                <mc:Fallback>
                  <p:oleObj name="Equation" r:id="rId6" imgW="228600" imgH="241200" progId="Equation.3">
                    <p:embed/>
                    <p:pic>
                      <p:nvPicPr>
                        <p:cNvPr id="0" name=""/>
                        <p:cNvPicPr>
                          <a:picLocks noChangeAspect="1" noChangeArrowheads="1"/>
                        </p:cNvPicPr>
                        <p:nvPr/>
                      </p:nvPicPr>
                      <p:blipFill>
                        <a:blip r:embed="rId7"/>
                        <a:srcRect/>
                        <a:stretch>
                          <a:fillRect/>
                        </a:stretch>
                      </p:blipFill>
                      <p:spPr bwMode="auto">
                        <a:xfrm>
                          <a:off x="4254868" y="2486179"/>
                          <a:ext cx="417513" cy="444500"/>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grpSp>
      <p:sp>
        <p:nvSpPr>
          <p:cNvPr id="47" name="TextBox 46"/>
          <p:cNvSpPr txBox="1"/>
          <p:nvPr/>
        </p:nvSpPr>
        <p:spPr>
          <a:xfrm>
            <a:off x="-60960" y="3549294"/>
            <a:ext cx="1573371" cy="1200329"/>
          </a:xfrm>
          <a:prstGeom prst="rect">
            <a:avLst/>
          </a:prstGeom>
          <a:noFill/>
        </p:spPr>
        <p:txBody>
          <a:bodyPr wrap="square" rtlCol="0">
            <a:spAutoFit/>
          </a:bodyPr>
          <a:lstStyle/>
          <a:p>
            <a:pPr algn="ctr"/>
            <a:r>
              <a:rPr lang="en-US" sz="1800" i="1" dirty="0">
                <a:solidFill>
                  <a:schemeClr val="tx2"/>
                </a:solidFill>
                <a:latin typeface="Arial" panose="020B0604020202020204" pitchFamily="34" charset="0"/>
                <a:cs typeface="Arial" panose="020B0604020202020204" pitchFamily="34" charset="0"/>
              </a:rPr>
              <a:t>D</a:t>
            </a:r>
            <a:r>
              <a:rPr lang="en-US" sz="1800" dirty="0">
                <a:solidFill>
                  <a:schemeClr val="tx2"/>
                </a:solidFill>
                <a:latin typeface="Arial" panose="020B0604020202020204" pitchFamily="34" charset="0"/>
                <a:cs typeface="Arial" panose="020B0604020202020204" pitchFamily="34" charset="0"/>
              </a:rPr>
              <a:t> motifs or “filters”</a:t>
            </a:r>
          </a:p>
          <a:p>
            <a:pPr algn="ctr"/>
            <a:r>
              <a:rPr lang="en-US" sz="1800" dirty="0">
                <a:solidFill>
                  <a:schemeClr val="tx2"/>
                </a:solidFill>
                <a:latin typeface="Arial" panose="020B0604020202020204" pitchFamily="34" charset="0"/>
                <a:cs typeface="Arial" panose="020B0604020202020204" pitchFamily="34" charset="0"/>
              </a:rPr>
              <a:t>(hidden layer depth)</a:t>
            </a:r>
          </a:p>
        </p:txBody>
      </p:sp>
      <p:grpSp>
        <p:nvGrpSpPr>
          <p:cNvPr id="54" name="Group 53"/>
          <p:cNvGrpSpPr/>
          <p:nvPr/>
        </p:nvGrpSpPr>
        <p:grpSpPr>
          <a:xfrm>
            <a:off x="1424223" y="2971800"/>
            <a:ext cx="548640" cy="548640"/>
            <a:chOff x="4169143" y="2405158"/>
            <a:chExt cx="548640" cy="548640"/>
          </a:xfrm>
        </p:grpSpPr>
        <p:sp>
          <p:nvSpPr>
            <p:cNvPr id="55" name="Oval 54"/>
            <p:cNvSpPr/>
            <p:nvPr/>
          </p:nvSpPr>
          <p:spPr>
            <a:xfrm flipV="1">
              <a:off x="4169143" y="2405158"/>
              <a:ext cx="548640" cy="548640"/>
            </a:xfrm>
            <a:prstGeom prst="ellipse">
              <a:avLst/>
            </a:prstGeom>
            <a:ln w="28575">
              <a:solidFill>
                <a:srgbClr val="000000"/>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dirty="0"/>
            </a:p>
          </p:txBody>
        </p:sp>
        <p:graphicFrame>
          <p:nvGraphicFramePr>
            <p:cNvPr id="56" name="Object 3"/>
            <p:cNvGraphicFramePr>
              <a:graphicFrameLocks noChangeAspect="1"/>
            </p:cNvGraphicFramePr>
            <p:nvPr>
              <p:extLst>
                <p:ext uri="{D42A27DB-BD31-4B8C-83A1-F6EECF244321}">
                  <p14:modId xmlns:p14="http://schemas.microsoft.com/office/powerpoint/2010/main" val="1039743216"/>
                </p:ext>
              </p:extLst>
            </p:nvPr>
          </p:nvGraphicFramePr>
          <p:xfrm>
            <a:off x="4276725" y="2485416"/>
            <a:ext cx="371475" cy="444500"/>
          </p:xfrm>
          <a:graphic>
            <a:graphicData uri="http://schemas.openxmlformats.org/presentationml/2006/ole">
              <mc:AlternateContent xmlns:mc="http://schemas.openxmlformats.org/markup-compatibility/2006">
                <mc:Choice xmlns:v="urn:schemas-microsoft-com:vml" Requires="v">
                  <p:oleObj spid="_x0000_s23663" name="Equation" r:id="rId8" imgW="203040" imgH="241200" progId="Equation.3">
                    <p:embed/>
                  </p:oleObj>
                </mc:Choice>
                <mc:Fallback>
                  <p:oleObj name="Equation" r:id="rId8" imgW="203040" imgH="241200" progId="Equation.3">
                    <p:embed/>
                    <p:pic>
                      <p:nvPicPr>
                        <p:cNvPr id="0" name=""/>
                        <p:cNvPicPr>
                          <a:picLocks noChangeAspect="1" noChangeArrowheads="1"/>
                        </p:cNvPicPr>
                        <p:nvPr/>
                      </p:nvPicPr>
                      <p:blipFill>
                        <a:blip r:embed="rId9"/>
                        <a:srcRect/>
                        <a:stretch>
                          <a:fillRect/>
                        </a:stretch>
                      </p:blipFill>
                      <p:spPr bwMode="auto">
                        <a:xfrm>
                          <a:off x="4276725" y="2485416"/>
                          <a:ext cx="371475" cy="444500"/>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grpSp>
      <p:sp>
        <p:nvSpPr>
          <p:cNvPr id="57" name="Rectangle 56"/>
          <p:cNvSpPr/>
          <p:nvPr/>
        </p:nvSpPr>
        <p:spPr>
          <a:xfrm>
            <a:off x="1479369" y="3959821"/>
            <a:ext cx="358874" cy="461665"/>
          </a:xfrm>
          <a:prstGeom prst="rect">
            <a:avLst/>
          </a:prstGeom>
        </p:spPr>
        <p:txBody>
          <a:bodyPr wrap="square">
            <a:spAutoFit/>
          </a:bodyPr>
          <a:lstStyle/>
          <a:p>
            <a:r>
              <a:rPr lang="en-US" sz="2400" kern="0" dirty="0"/>
              <a:t>…</a:t>
            </a:r>
            <a:endParaRPr lang="en-US" sz="2400" dirty="0"/>
          </a:p>
        </p:txBody>
      </p:sp>
      <p:sp>
        <p:nvSpPr>
          <p:cNvPr id="66" name="Freeform 65"/>
          <p:cNvSpPr/>
          <p:nvPr/>
        </p:nvSpPr>
        <p:spPr>
          <a:xfrm>
            <a:off x="1559859" y="4971938"/>
            <a:ext cx="140208" cy="627888"/>
          </a:xfrm>
          <a:custGeom>
            <a:avLst/>
            <a:gdLst>
              <a:gd name="connsiteX0" fmla="*/ 140208 w 140208"/>
              <a:gd name="connsiteY0" fmla="*/ 0 h 627888"/>
              <a:gd name="connsiteX1" fmla="*/ 0 w 140208"/>
              <a:gd name="connsiteY1" fmla="*/ 615696 h 627888"/>
              <a:gd name="connsiteX2" fmla="*/ 0 w 140208"/>
              <a:gd name="connsiteY2" fmla="*/ 615696 h 627888"/>
              <a:gd name="connsiteX3" fmla="*/ 6096 w 140208"/>
              <a:gd name="connsiteY3" fmla="*/ 627888 h 627888"/>
            </a:gdLst>
            <a:ahLst/>
            <a:cxnLst>
              <a:cxn ang="0">
                <a:pos x="connsiteX0" y="connsiteY0"/>
              </a:cxn>
              <a:cxn ang="0">
                <a:pos x="connsiteX1" y="connsiteY1"/>
              </a:cxn>
              <a:cxn ang="0">
                <a:pos x="connsiteX2" y="connsiteY2"/>
              </a:cxn>
              <a:cxn ang="0">
                <a:pos x="connsiteX3" y="connsiteY3"/>
              </a:cxn>
            </a:cxnLst>
            <a:rect l="l" t="t" r="r" b="b"/>
            <a:pathLst>
              <a:path w="140208" h="627888">
                <a:moveTo>
                  <a:pt x="140208" y="0"/>
                </a:moveTo>
                <a:lnTo>
                  <a:pt x="0" y="615696"/>
                </a:lnTo>
                <a:lnTo>
                  <a:pt x="0" y="615696"/>
                </a:lnTo>
                <a:lnTo>
                  <a:pt x="6096" y="627888"/>
                </a:lnTo>
              </a:path>
            </a:pathLst>
          </a:custGeom>
          <a:noFill/>
          <a:ln w="28575" cmpd="sng">
            <a:solidFill>
              <a:srgbClr val="000066"/>
            </a:solidFill>
          </a:ln>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000" b="0" i="0" u="none" strike="noStrike" cap="none" normalizeH="0" baseline="0">
              <a:ln>
                <a:noFill/>
              </a:ln>
              <a:solidFill>
                <a:schemeClr val="tx1"/>
              </a:solidFill>
              <a:effectLst/>
              <a:latin typeface="Times New Roman" pitchFamily="-97" charset="0"/>
            </a:endParaRPr>
          </a:p>
        </p:txBody>
      </p:sp>
      <p:sp>
        <p:nvSpPr>
          <p:cNvPr id="67" name="Freeform 66"/>
          <p:cNvSpPr/>
          <p:nvPr/>
        </p:nvSpPr>
        <p:spPr>
          <a:xfrm>
            <a:off x="1693971" y="4990226"/>
            <a:ext cx="1536192" cy="591312"/>
          </a:xfrm>
          <a:custGeom>
            <a:avLst/>
            <a:gdLst>
              <a:gd name="connsiteX0" fmla="*/ 0 w 1536192"/>
              <a:gd name="connsiteY0" fmla="*/ 0 h 591312"/>
              <a:gd name="connsiteX1" fmla="*/ 1536192 w 1536192"/>
              <a:gd name="connsiteY1" fmla="*/ 591312 h 591312"/>
              <a:gd name="connsiteX2" fmla="*/ 1536192 w 1536192"/>
              <a:gd name="connsiteY2" fmla="*/ 591312 h 591312"/>
              <a:gd name="connsiteX3" fmla="*/ 1536192 w 1536192"/>
              <a:gd name="connsiteY3" fmla="*/ 591312 h 591312"/>
            </a:gdLst>
            <a:ahLst/>
            <a:cxnLst>
              <a:cxn ang="0">
                <a:pos x="connsiteX0" y="connsiteY0"/>
              </a:cxn>
              <a:cxn ang="0">
                <a:pos x="connsiteX1" y="connsiteY1"/>
              </a:cxn>
              <a:cxn ang="0">
                <a:pos x="connsiteX2" y="connsiteY2"/>
              </a:cxn>
              <a:cxn ang="0">
                <a:pos x="connsiteX3" y="connsiteY3"/>
              </a:cxn>
            </a:cxnLst>
            <a:rect l="l" t="t" r="r" b="b"/>
            <a:pathLst>
              <a:path w="1536192" h="591312">
                <a:moveTo>
                  <a:pt x="0" y="0"/>
                </a:moveTo>
                <a:lnTo>
                  <a:pt x="1536192" y="591312"/>
                </a:lnTo>
                <a:lnTo>
                  <a:pt x="1536192" y="591312"/>
                </a:lnTo>
                <a:lnTo>
                  <a:pt x="1536192" y="591312"/>
                </a:lnTo>
              </a:path>
            </a:pathLst>
          </a:custGeom>
          <a:noFill/>
          <a:ln w="28575" cmpd="sng">
            <a:solidFill>
              <a:srgbClr val="000066"/>
            </a:solidFill>
          </a:ln>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000" b="0" i="0" u="none" strike="noStrike" cap="none" normalizeH="0" baseline="0">
              <a:ln>
                <a:noFill/>
              </a:ln>
              <a:solidFill>
                <a:schemeClr val="tx1"/>
              </a:solidFill>
              <a:effectLst/>
              <a:latin typeface="Times New Roman" pitchFamily="-97" charset="0"/>
            </a:endParaRPr>
          </a:p>
        </p:txBody>
      </p:sp>
      <p:sp>
        <p:nvSpPr>
          <p:cNvPr id="68" name="Freeform 67"/>
          <p:cNvSpPr/>
          <p:nvPr/>
        </p:nvSpPr>
        <p:spPr>
          <a:xfrm>
            <a:off x="1572051" y="4057538"/>
            <a:ext cx="559913" cy="1536192"/>
          </a:xfrm>
          <a:custGeom>
            <a:avLst/>
            <a:gdLst>
              <a:gd name="connsiteX0" fmla="*/ 316992 w 559913"/>
              <a:gd name="connsiteY0" fmla="*/ 0 h 1536192"/>
              <a:gd name="connsiteX1" fmla="*/ 548640 w 559913"/>
              <a:gd name="connsiteY1" fmla="*/ 725424 h 1536192"/>
              <a:gd name="connsiteX2" fmla="*/ 0 w 559913"/>
              <a:gd name="connsiteY2" fmla="*/ 1536192 h 1536192"/>
            </a:gdLst>
            <a:ahLst/>
            <a:cxnLst>
              <a:cxn ang="0">
                <a:pos x="connsiteX0" y="connsiteY0"/>
              </a:cxn>
              <a:cxn ang="0">
                <a:pos x="connsiteX1" y="connsiteY1"/>
              </a:cxn>
              <a:cxn ang="0">
                <a:pos x="connsiteX2" y="connsiteY2"/>
              </a:cxn>
            </a:cxnLst>
            <a:rect l="l" t="t" r="r" b="b"/>
            <a:pathLst>
              <a:path w="559913" h="1536192">
                <a:moveTo>
                  <a:pt x="316992" y="0"/>
                </a:moveTo>
                <a:cubicBezTo>
                  <a:pt x="459232" y="234696"/>
                  <a:pt x="601472" y="469392"/>
                  <a:pt x="548640" y="725424"/>
                </a:cubicBezTo>
                <a:cubicBezTo>
                  <a:pt x="495808" y="981456"/>
                  <a:pt x="247904" y="1258824"/>
                  <a:pt x="0" y="1536192"/>
                </a:cubicBezTo>
              </a:path>
            </a:pathLst>
          </a:custGeom>
          <a:noFill/>
          <a:ln w="28575" cmpd="sng">
            <a:solidFill>
              <a:srgbClr val="000066"/>
            </a:solidFill>
          </a:ln>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000" b="0" i="0" u="none" strike="noStrike" cap="none" normalizeH="0" baseline="0">
              <a:ln>
                <a:noFill/>
              </a:ln>
              <a:solidFill>
                <a:schemeClr val="tx1"/>
              </a:solidFill>
              <a:effectLst/>
              <a:latin typeface="Times New Roman" pitchFamily="-97" charset="0"/>
            </a:endParaRPr>
          </a:p>
        </p:txBody>
      </p:sp>
      <p:sp>
        <p:nvSpPr>
          <p:cNvPr id="69" name="Freeform 68"/>
          <p:cNvSpPr/>
          <p:nvPr/>
        </p:nvSpPr>
        <p:spPr>
          <a:xfrm>
            <a:off x="1895139" y="4045346"/>
            <a:ext cx="1335024" cy="1548384"/>
          </a:xfrm>
          <a:custGeom>
            <a:avLst/>
            <a:gdLst>
              <a:gd name="connsiteX0" fmla="*/ 0 w 1335024"/>
              <a:gd name="connsiteY0" fmla="*/ 0 h 1548384"/>
              <a:gd name="connsiteX1" fmla="*/ 1335024 w 1335024"/>
              <a:gd name="connsiteY1" fmla="*/ 1548384 h 1548384"/>
            </a:gdLst>
            <a:ahLst/>
            <a:cxnLst>
              <a:cxn ang="0">
                <a:pos x="connsiteX0" y="connsiteY0"/>
              </a:cxn>
              <a:cxn ang="0">
                <a:pos x="connsiteX1" y="connsiteY1"/>
              </a:cxn>
            </a:cxnLst>
            <a:rect l="l" t="t" r="r" b="b"/>
            <a:pathLst>
              <a:path w="1335024" h="1548384">
                <a:moveTo>
                  <a:pt x="0" y="0"/>
                </a:moveTo>
                <a:lnTo>
                  <a:pt x="1335024" y="1548384"/>
                </a:lnTo>
              </a:path>
            </a:pathLst>
          </a:custGeom>
          <a:noFill/>
          <a:ln w="28575" cmpd="sng">
            <a:solidFill>
              <a:srgbClr val="000066"/>
            </a:solidFill>
          </a:ln>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000" b="0" i="0" u="none" strike="noStrike" cap="none" normalizeH="0" baseline="0">
              <a:ln>
                <a:noFill/>
              </a:ln>
              <a:solidFill>
                <a:schemeClr val="tx1"/>
              </a:solidFill>
              <a:effectLst/>
              <a:latin typeface="Times New Roman" pitchFamily="-97" charset="0"/>
            </a:endParaRPr>
          </a:p>
        </p:txBody>
      </p:sp>
      <p:sp>
        <p:nvSpPr>
          <p:cNvPr id="70" name="Freeform 69"/>
          <p:cNvSpPr/>
          <p:nvPr/>
        </p:nvSpPr>
        <p:spPr>
          <a:xfrm>
            <a:off x="1553763" y="3313826"/>
            <a:ext cx="1075953" cy="2279904"/>
          </a:xfrm>
          <a:custGeom>
            <a:avLst/>
            <a:gdLst>
              <a:gd name="connsiteX0" fmla="*/ 426720 w 1075953"/>
              <a:gd name="connsiteY0" fmla="*/ 0 h 2279904"/>
              <a:gd name="connsiteX1" fmla="*/ 1066800 w 1075953"/>
              <a:gd name="connsiteY1" fmla="*/ 1353312 h 2279904"/>
              <a:gd name="connsiteX2" fmla="*/ 0 w 1075953"/>
              <a:gd name="connsiteY2" fmla="*/ 2279904 h 2279904"/>
            </a:gdLst>
            <a:ahLst/>
            <a:cxnLst>
              <a:cxn ang="0">
                <a:pos x="connsiteX0" y="connsiteY0"/>
              </a:cxn>
              <a:cxn ang="0">
                <a:pos x="connsiteX1" y="connsiteY1"/>
              </a:cxn>
              <a:cxn ang="0">
                <a:pos x="connsiteX2" y="connsiteY2"/>
              </a:cxn>
            </a:cxnLst>
            <a:rect l="l" t="t" r="r" b="b"/>
            <a:pathLst>
              <a:path w="1075953" h="2279904">
                <a:moveTo>
                  <a:pt x="426720" y="0"/>
                </a:moveTo>
                <a:cubicBezTo>
                  <a:pt x="782320" y="486664"/>
                  <a:pt x="1137920" y="973328"/>
                  <a:pt x="1066800" y="1353312"/>
                </a:cubicBezTo>
                <a:cubicBezTo>
                  <a:pt x="995680" y="1733296"/>
                  <a:pt x="497840" y="2006600"/>
                  <a:pt x="0" y="2279904"/>
                </a:cubicBezTo>
              </a:path>
            </a:pathLst>
          </a:custGeom>
          <a:noFill/>
          <a:ln w="28575" cmpd="sng">
            <a:solidFill>
              <a:srgbClr val="000066"/>
            </a:solidFill>
          </a:ln>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000" b="0" i="0" u="none" strike="noStrike" cap="none" normalizeH="0" baseline="0">
              <a:ln>
                <a:noFill/>
              </a:ln>
              <a:solidFill>
                <a:schemeClr val="tx1"/>
              </a:solidFill>
              <a:effectLst/>
              <a:latin typeface="Times New Roman" pitchFamily="-97" charset="0"/>
            </a:endParaRPr>
          </a:p>
        </p:txBody>
      </p:sp>
      <p:sp>
        <p:nvSpPr>
          <p:cNvPr id="71" name="Freeform 70"/>
          <p:cNvSpPr/>
          <p:nvPr/>
        </p:nvSpPr>
        <p:spPr>
          <a:xfrm>
            <a:off x="1978959" y="3313826"/>
            <a:ext cx="1391980" cy="2279904"/>
          </a:xfrm>
          <a:custGeom>
            <a:avLst/>
            <a:gdLst>
              <a:gd name="connsiteX0" fmla="*/ 0 w 1391980"/>
              <a:gd name="connsiteY0" fmla="*/ 0 h 2279904"/>
              <a:gd name="connsiteX1" fmla="*/ 1280160 w 1391980"/>
              <a:gd name="connsiteY1" fmla="*/ 1566672 h 2279904"/>
              <a:gd name="connsiteX2" fmla="*/ 1243584 w 1391980"/>
              <a:gd name="connsiteY2" fmla="*/ 2279904 h 2279904"/>
            </a:gdLst>
            <a:ahLst/>
            <a:cxnLst>
              <a:cxn ang="0">
                <a:pos x="connsiteX0" y="connsiteY0"/>
              </a:cxn>
              <a:cxn ang="0">
                <a:pos x="connsiteX1" y="connsiteY1"/>
              </a:cxn>
              <a:cxn ang="0">
                <a:pos x="connsiteX2" y="connsiteY2"/>
              </a:cxn>
            </a:cxnLst>
            <a:rect l="l" t="t" r="r" b="b"/>
            <a:pathLst>
              <a:path w="1391980" h="2279904">
                <a:moveTo>
                  <a:pt x="0" y="0"/>
                </a:moveTo>
                <a:cubicBezTo>
                  <a:pt x="536448" y="593344"/>
                  <a:pt x="1072896" y="1186688"/>
                  <a:pt x="1280160" y="1566672"/>
                </a:cubicBezTo>
                <a:cubicBezTo>
                  <a:pt x="1487424" y="1946656"/>
                  <a:pt x="1365504" y="2113280"/>
                  <a:pt x="1243584" y="2279904"/>
                </a:cubicBezTo>
              </a:path>
            </a:pathLst>
          </a:custGeom>
          <a:noFill/>
          <a:ln w="28575" cmpd="sng">
            <a:solidFill>
              <a:srgbClr val="000066"/>
            </a:solidFill>
          </a:ln>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000" b="0" i="0" u="none" strike="noStrike" cap="none" normalizeH="0" baseline="0">
              <a:ln>
                <a:noFill/>
              </a:ln>
              <a:solidFill>
                <a:schemeClr val="tx1"/>
              </a:solidFill>
              <a:effectLst/>
              <a:latin typeface="Times New Roman" pitchFamily="-97" charset="0"/>
            </a:endParaRPr>
          </a:p>
        </p:txBody>
      </p:sp>
      <p:grpSp>
        <p:nvGrpSpPr>
          <p:cNvPr id="141" name="Group 140"/>
          <p:cNvGrpSpPr/>
          <p:nvPr/>
        </p:nvGrpSpPr>
        <p:grpSpPr>
          <a:xfrm>
            <a:off x="3862623" y="2580640"/>
            <a:ext cx="5334000" cy="4219758"/>
            <a:chOff x="3862623" y="2580640"/>
            <a:chExt cx="5334000" cy="4219758"/>
          </a:xfrm>
        </p:grpSpPr>
        <p:sp>
          <p:nvSpPr>
            <p:cNvPr id="72" name="Rectangle 71"/>
            <p:cNvSpPr/>
            <p:nvPr/>
          </p:nvSpPr>
          <p:spPr>
            <a:xfrm>
              <a:off x="5575248" y="5590341"/>
              <a:ext cx="1667584" cy="1200329"/>
            </a:xfrm>
            <a:prstGeom prst="rect">
              <a:avLst/>
            </a:prstGeom>
            <a:ln w="28575" cmpd="sng">
              <a:solidFill>
                <a:schemeClr val="tx2"/>
              </a:solidFill>
            </a:ln>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000" b="0" i="0" u="none" strike="noStrike" cap="none" normalizeH="0" baseline="0">
                <a:ln>
                  <a:noFill/>
                </a:ln>
                <a:solidFill>
                  <a:schemeClr val="tx1"/>
                </a:solidFill>
                <a:effectLst/>
                <a:latin typeface="Times New Roman" pitchFamily="-97" charset="0"/>
              </a:endParaRPr>
            </a:p>
          </p:txBody>
        </p:sp>
        <p:grpSp>
          <p:nvGrpSpPr>
            <p:cNvPr id="73" name="Group 72"/>
            <p:cNvGrpSpPr/>
            <p:nvPr/>
          </p:nvGrpSpPr>
          <p:grpSpPr>
            <a:xfrm>
              <a:off x="5440680" y="4431615"/>
              <a:ext cx="548640" cy="548640"/>
              <a:chOff x="4169143" y="2425015"/>
              <a:chExt cx="548640" cy="548640"/>
            </a:xfrm>
          </p:grpSpPr>
          <p:sp>
            <p:nvSpPr>
              <p:cNvPr id="74" name="Oval 73"/>
              <p:cNvSpPr/>
              <p:nvPr/>
            </p:nvSpPr>
            <p:spPr>
              <a:xfrm flipV="1">
                <a:off x="4169143" y="2425015"/>
                <a:ext cx="548640" cy="548640"/>
              </a:xfrm>
              <a:prstGeom prst="ellipse">
                <a:avLst/>
              </a:prstGeom>
              <a:ln w="28575">
                <a:solidFill>
                  <a:srgbClr val="000000"/>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dirty="0"/>
              </a:p>
            </p:txBody>
          </p:sp>
          <p:graphicFrame>
            <p:nvGraphicFramePr>
              <p:cNvPr id="75" name="Object 3"/>
              <p:cNvGraphicFramePr>
                <a:graphicFrameLocks noChangeAspect="1"/>
              </p:cNvGraphicFramePr>
              <p:nvPr>
                <p:extLst>
                  <p:ext uri="{D42A27DB-BD31-4B8C-83A1-F6EECF244321}">
                    <p14:modId xmlns:p14="http://schemas.microsoft.com/office/powerpoint/2010/main" val="2639157456"/>
                  </p:ext>
                </p:extLst>
              </p:nvPr>
            </p:nvGraphicFramePr>
            <p:xfrm>
              <a:off x="4219626" y="2486025"/>
              <a:ext cx="487362" cy="444500"/>
            </p:xfrm>
            <a:graphic>
              <a:graphicData uri="http://schemas.openxmlformats.org/presentationml/2006/ole">
                <mc:AlternateContent xmlns:mc="http://schemas.openxmlformats.org/markup-compatibility/2006">
                  <mc:Choice xmlns:v="urn:schemas-microsoft-com:vml" Requires="v">
                    <p:oleObj spid="_x0000_s23664" name="Equation" r:id="rId10" imgW="266400" imgH="241200" progId="Equation.3">
                      <p:embed/>
                    </p:oleObj>
                  </mc:Choice>
                  <mc:Fallback>
                    <p:oleObj name="Equation" r:id="rId10" imgW="266400" imgH="241200" progId="Equation.3">
                      <p:embed/>
                      <p:pic>
                        <p:nvPicPr>
                          <p:cNvPr id="0" name=""/>
                          <p:cNvPicPr>
                            <a:picLocks noChangeAspect="1" noChangeArrowheads="1"/>
                          </p:cNvPicPr>
                          <p:nvPr/>
                        </p:nvPicPr>
                        <p:blipFill>
                          <a:blip r:embed="rId11"/>
                          <a:srcRect/>
                          <a:stretch>
                            <a:fillRect/>
                          </a:stretch>
                        </p:blipFill>
                        <p:spPr bwMode="auto">
                          <a:xfrm>
                            <a:off x="4219626" y="2486025"/>
                            <a:ext cx="487362" cy="444500"/>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grpSp>
        <p:sp>
          <p:nvSpPr>
            <p:cNvPr id="76" name="Text Box 5"/>
            <p:cNvSpPr txBox="1">
              <a:spLocks noChangeArrowheads="1"/>
            </p:cNvSpPr>
            <p:nvPr/>
          </p:nvSpPr>
          <p:spPr bwMode="auto">
            <a:xfrm>
              <a:off x="3862623" y="5600069"/>
              <a:ext cx="5334000" cy="1200329"/>
            </a:xfrm>
            <a:prstGeom prst="rect">
              <a:avLst/>
            </a:prstGeom>
            <a:noFill/>
            <a:ln w="9525">
              <a:noFill/>
              <a:miter lim="800000"/>
              <a:headEnd/>
              <a:tailEnd/>
            </a:ln>
          </p:spPr>
          <p:txBody>
            <a:bodyPr wrap="square">
              <a:prstTxWarp prst="textNoShape">
                <a:avLst/>
              </a:prstTxWarp>
              <a:spAutoFit/>
            </a:bodyPr>
            <a:lstStyle/>
            <a:p>
              <a:pPr algn="ctr"/>
              <a:r>
                <a:rPr lang="en-US" sz="1800" b="1" dirty="0">
                  <a:solidFill>
                    <a:schemeClr val="tx2"/>
                  </a:solidFill>
                  <a:latin typeface="Courier New" pitchFamily="-111" charset="0"/>
                </a:rPr>
                <a:t>A 1 0 0 0 1 0 0 0 0 0</a:t>
              </a:r>
            </a:p>
            <a:p>
              <a:pPr algn="ctr"/>
              <a:r>
                <a:rPr lang="en-US" sz="1800" b="1" dirty="0">
                  <a:solidFill>
                    <a:schemeClr val="tx2"/>
                  </a:solidFill>
                  <a:latin typeface="Courier New" pitchFamily="-111" charset="0"/>
                </a:rPr>
                <a:t>C 0 0 0 1 0 0 0 0 1 0</a:t>
              </a:r>
            </a:p>
            <a:p>
              <a:pPr algn="ctr"/>
              <a:r>
                <a:rPr lang="en-US" sz="1800" b="1" dirty="0">
                  <a:solidFill>
                    <a:schemeClr val="tx2"/>
                  </a:solidFill>
                  <a:latin typeface="Courier New" pitchFamily="-111" charset="0"/>
                </a:rPr>
                <a:t>G 0 1 1 0 0 1 0 1 0 1</a:t>
              </a:r>
            </a:p>
            <a:p>
              <a:pPr algn="ctr"/>
              <a:r>
                <a:rPr lang="en-US" sz="1800" b="1" dirty="0">
                  <a:solidFill>
                    <a:schemeClr val="tx2"/>
                  </a:solidFill>
                  <a:latin typeface="Courier New" pitchFamily="-111" charset="0"/>
                </a:rPr>
                <a:t>T 0 0 0 0 0 0 1 0 0 0</a:t>
              </a:r>
            </a:p>
          </p:txBody>
        </p:sp>
        <p:grpSp>
          <p:nvGrpSpPr>
            <p:cNvPr id="77" name="Group 76"/>
            <p:cNvGrpSpPr/>
            <p:nvPr/>
          </p:nvGrpSpPr>
          <p:grpSpPr>
            <a:xfrm>
              <a:off x="5443220" y="3558992"/>
              <a:ext cx="548640" cy="548640"/>
              <a:chOff x="4169143" y="2405158"/>
              <a:chExt cx="548640" cy="548640"/>
            </a:xfrm>
          </p:grpSpPr>
          <p:sp>
            <p:nvSpPr>
              <p:cNvPr id="78" name="Oval 77"/>
              <p:cNvSpPr/>
              <p:nvPr/>
            </p:nvSpPr>
            <p:spPr>
              <a:xfrm flipV="1">
                <a:off x="4169143" y="2405158"/>
                <a:ext cx="548640" cy="548640"/>
              </a:xfrm>
              <a:prstGeom prst="ellipse">
                <a:avLst/>
              </a:prstGeom>
              <a:ln w="28575">
                <a:solidFill>
                  <a:srgbClr val="000000"/>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dirty="0"/>
              </a:p>
            </p:txBody>
          </p:sp>
          <p:graphicFrame>
            <p:nvGraphicFramePr>
              <p:cNvPr id="79" name="Object 3"/>
              <p:cNvGraphicFramePr>
                <a:graphicFrameLocks noChangeAspect="1"/>
              </p:cNvGraphicFramePr>
              <p:nvPr>
                <p:extLst>
                  <p:ext uri="{D42A27DB-BD31-4B8C-83A1-F6EECF244321}">
                    <p14:modId xmlns:p14="http://schemas.microsoft.com/office/powerpoint/2010/main" val="282970438"/>
                  </p:ext>
                </p:extLst>
              </p:nvPr>
            </p:nvGraphicFramePr>
            <p:xfrm>
              <a:off x="4244073" y="2486304"/>
              <a:ext cx="439738" cy="444500"/>
            </p:xfrm>
            <a:graphic>
              <a:graphicData uri="http://schemas.openxmlformats.org/presentationml/2006/ole">
                <mc:AlternateContent xmlns:mc="http://schemas.openxmlformats.org/markup-compatibility/2006">
                  <mc:Choice xmlns:v="urn:schemas-microsoft-com:vml" Requires="v">
                    <p:oleObj spid="_x0000_s23665" name="Equation" r:id="rId12" imgW="241200" imgH="241200" progId="Equation.3">
                      <p:embed/>
                    </p:oleObj>
                  </mc:Choice>
                  <mc:Fallback>
                    <p:oleObj name="Equation" r:id="rId12" imgW="241200" imgH="241200" progId="Equation.3">
                      <p:embed/>
                      <p:pic>
                        <p:nvPicPr>
                          <p:cNvPr id="0" name=""/>
                          <p:cNvPicPr>
                            <a:picLocks noChangeAspect="1" noChangeArrowheads="1"/>
                          </p:cNvPicPr>
                          <p:nvPr/>
                        </p:nvPicPr>
                        <p:blipFill>
                          <a:blip r:embed="rId13"/>
                          <a:srcRect/>
                          <a:stretch>
                            <a:fillRect/>
                          </a:stretch>
                        </p:blipFill>
                        <p:spPr bwMode="auto">
                          <a:xfrm>
                            <a:off x="4244073" y="2486304"/>
                            <a:ext cx="439738" cy="444500"/>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grpSp>
        <p:sp>
          <p:nvSpPr>
            <p:cNvPr id="80" name="TextBox 79"/>
            <p:cNvSpPr txBox="1"/>
            <p:nvPr/>
          </p:nvSpPr>
          <p:spPr>
            <a:xfrm>
              <a:off x="5113585" y="2580640"/>
              <a:ext cx="3524384" cy="369332"/>
            </a:xfrm>
            <a:prstGeom prst="rect">
              <a:avLst/>
            </a:prstGeom>
            <a:noFill/>
          </p:spPr>
          <p:txBody>
            <a:bodyPr wrap="square" rtlCol="0">
              <a:spAutoFit/>
            </a:bodyPr>
            <a:lstStyle/>
            <a:p>
              <a:pPr algn="ctr"/>
              <a:r>
                <a:rPr lang="en-US" sz="1800" i="1" dirty="0">
                  <a:solidFill>
                    <a:schemeClr val="tx2"/>
                  </a:solidFill>
                  <a:latin typeface="Arial" panose="020B0604020202020204" pitchFamily="34" charset="0"/>
                  <a:cs typeface="Arial" panose="020B0604020202020204" pitchFamily="34" charset="0"/>
                </a:rPr>
                <a:t>W = L</a:t>
              </a:r>
              <a:r>
                <a:rPr lang="en-US" sz="1800" dirty="0">
                  <a:solidFill>
                    <a:schemeClr val="tx2"/>
                  </a:solidFill>
                  <a:latin typeface="Arial" panose="020B0604020202020204" pitchFamily="34" charset="0"/>
                  <a:cs typeface="Arial" panose="020B0604020202020204" pitchFamily="34" charset="0"/>
                </a:rPr>
                <a:t> – </a:t>
              </a:r>
              <a:r>
                <a:rPr lang="en-US" sz="1800" i="1" dirty="0">
                  <a:solidFill>
                    <a:schemeClr val="tx2"/>
                  </a:solidFill>
                  <a:latin typeface="Arial" panose="020B0604020202020204" pitchFamily="34" charset="0"/>
                  <a:cs typeface="Arial" panose="020B0604020202020204" pitchFamily="34" charset="0"/>
                </a:rPr>
                <a:t>s </a:t>
              </a:r>
              <a:r>
                <a:rPr lang="en-US" sz="1800" dirty="0">
                  <a:solidFill>
                    <a:schemeClr val="tx2"/>
                  </a:solidFill>
                  <a:latin typeface="Arial" panose="020B0604020202020204" pitchFamily="34" charset="0"/>
                  <a:cs typeface="Arial" panose="020B0604020202020204" pitchFamily="34" charset="0"/>
                </a:rPr>
                <a:t>+ 1 starting positions</a:t>
              </a:r>
              <a:endParaRPr lang="en-US" sz="1800" i="1" dirty="0">
                <a:solidFill>
                  <a:schemeClr val="tx2"/>
                </a:solidFill>
                <a:latin typeface="Arial" panose="020B0604020202020204" pitchFamily="34" charset="0"/>
                <a:cs typeface="Arial" panose="020B0604020202020204" pitchFamily="34" charset="0"/>
              </a:endParaRPr>
            </a:p>
          </p:txBody>
        </p:sp>
        <p:grpSp>
          <p:nvGrpSpPr>
            <p:cNvPr id="81" name="Group 80"/>
            <p:cNvGrpSpPr/>
            <p:nvPr/>
          </p:nvGrpSpPr>
          <p:grpSpPr>
            <a:xfrm>
              <a:off x="5440680" y="2962072"/>
              <a:ext cx="548640" cy="548640"/>
              <a:chOff x="4169143" y="2405158"/>
              <a:chExt cx="548640" cy="548640"/>
            </a:xfrm>
          </p:grpSpPr>
          <p:sp>
            <p:nvSpPr>
              <p:cNvPr id="82" name="Oval 81"/>
              <p:cNvSpPr/>
              <p:nvPr/>
            </p:nvSpPr>
            <p:spPr>
              <a:xfrm flipV="1">
                <a:off x="4169143" y="2405158"/>
                <a:ext cx="548640" cy="548640"/>
              </a:xfrm>
              <a:prstGeom prst="ellipse">
                <a:avLst/>
              </a:prstGeom>
              <a:ln w="28575">
                <a:solidFill>
                  <a:srgbClr val="000000"/>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dirty="0"/>
              </a:p>
            </p:txBody>
          </p:sp>
          <p:graphicFrame>
            <p:nvGraphicFramePr>
              <p:cNvPr id="83" name="Object 3"/>
              <p:cNvGraphicFramePr>
                <a:graphicFrameLocks noChangeAspect="1"/>
              </p:cNvGraphicFramePr>
              <p:nvPr>
                <p:extLst>
                  <p:ext uri="{D42A27DB-BD31-4B8C-83A1-F6EECF244321}">
                    <p14:modId xmlns:p14="http://schemas.microsoft.com/office/powerpoint/2010/main" val="3106721223"/>
                  </p:ext>
                </p:extLst>
              </p:nvPr>
            </p:nvGraphicFramePr>
            <p:xfrm>
              <a:off x="4254551" y="2484736"/>
              <a:ext cx="417512" cy="444500"/>
            </p:xfrm>
            <a:graphic>
              <a:graphicData uri="http://schemas.openxmlformats.org/presentationml/2006/ole">
                <mc:AlternateContent xmlns:mc="http://schemas.openxmlformats.org/markup-compatibility/2006">
                  <mc:Choice xmlns:v="urn:schemas-microsoft-com:vml" Requires="v">
                    <p:oleObj spid="_x0000_s23666" name="Equation" r:id="rId14" imgW="228600" imgH="241200" progId="Equation.3">
                      <p:embed/>
                    </p:oleObj>
                  </mc:Choice>
                  <mc:Fallback>
                    <p:oleObj name="Equation" r:id="rId14" imgW="228600" imgH="241200" progId="Equation.3">
                      <p:embed/>
                      <p:pic>
                        <p:nvPicPr>
                          <p:cNvPr id="0" name=""/>
                          <p:cNvPicPr>
                            <a:picLocks noChangeAspect="1" noChangeArrowheads="1"/>
                          </p:cNvPicPr>
                          <p:nvPr/>
                        </p:nvPicPr>
                        <p:blipFill>
                          <a:blip r:embed="rId15"/>
                          <a:srcRect/>
                          <a:stretch>
                            <a:fillRect/>
                          </a:stretch>
                        </p:blipFill>
                        <p:spPr bwMode="auto">
                          <a:xfrm>
                            <a:off x="4254551" y="2484736"/>
                            <a:ext cx="417512" cy="444500"/>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grpSp>
        <p:sp>
          <p:nvSpPr>
            <p:cNvPr id="84" name="Rectangle 83"/>
            <p:cNvSpPr/>
            <p:nvPr/>
          </p:nvSpPr>
          <p:spPr>
            <a:xfrm>
              <a:off x="5495826" y="3950093"/>
              <a:ext cx="358874" cy="461665"/>
            </a:xfrm>
            <a:prstGeom prst="rect">
              <a:avLst/>
            </a:prstGeom>
          </p:spPr>
          <p:txBody>
            <a:bodyPr wrap="square">
              <a:spAutoFit/>
            </a:bodyPr>
            <a:lstStyle/>
            <a:p>
              <a:r>
                <a:rPr lang="en-US" sz="2400" kern="0" dirty="0"/>
                <a:t>…</a:t>
              </a:r>
              <a:endParaRPr lang="en-US" sz="2400" dirty="0"/>
            </a:p>
          </p:txBody>
        </p:sp>
        <p:sp>
          <p:nvSpPr>
            <p:cNvPr id="85" name="Freeform 84"/>
            <p:cNvSpPr/>
            <p:nvPr/>
          </p:nvSpPr>
          <p:spPr>
            <a:xfrm>
              <a:off x="5576316" y="4989982"/>
              <a:ext cx="139708" cy="600115"/>
            </a:xfrm>
            <a:custGeom>
              <a:avLst/>
              <a:gdLst>
                <a:gd name="connsiteX0" fmla="*/ 140208 w 140208"/>
                <a:gd name="connsiteY0" fmla="*/ 0 h 627888"/>
                <a:gd name="connsiteX1" fmla="*/ 0 w 140208"/>
                <a:gd name="connsiteY1" fmla="*/ 615696 h 627888"/>
                <a:gd name="connsiteX2" fmla="*/ 0 w 140208"/>
                <a:gd name="connsiteY2" fmla="*/ 615696 h 627888"/>
                <a:gd name="connsiteX3" fmla="*/ 6096 w 140208"/>
                <a:gd name="connsiteY3" fmla="*/ 627888 h 627888"/>
              </a:gdLst>
              <a:ahLst/>
              <a:cxnLst>
                <a:cxn ang="0">
                  <a:pos x="connsiteX0" y="connsiteY0"/>
                </a:cxn>
                <a:cxn ang="0">
                  <a:pos x="connsiteX1" y="connsiteY1"/>
                </a:cxn>
                <a:cxn ang="0">
                  <a:pos x="connsiteX2" y="connsiteY2"/>
                </a:cxn>
                <a:cxn ang="0">
                  <a:pos x="connsiteX3" y="connsiteY3"/>
                </a:cxn>
              </a:cxnLst>
              <a:rect l="l" t="t" r="r" b="b"/>
              <a:pathLst>
                <a:path w="140208" h="627888">
                  <a:moveTo>
                    <a:pt x="140208" y="0"/>
                  </a:moveTo>
                  <a:lnTo>
                    <a:pt x="0" y="615696"/>
                  </a:lnTo>
                  <a:lnTo>
                    <a:pt x="0" y="615696"/>
                  </a:lnTo>
                  <a:lnTo>
                    <a:pt x="6096" y="627888"/>
                  </a:lnTo>
                </a:path>
              </a:pathLst>
            </a:custGeom>
            <a:noFill/>
            <a:ln w="28575" cmpd="sng">
              <a:solidFill>
                <a:schemeClr val="tx2"/>
              </a:solidFill>
            </a:ln>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000" b="0" i="0" u="none" strike="noStrike" cap="none" normalizeH="0" baseline="0">
                <a:ln>
                  <a:noFill/>
                </a:ln>
                <a:solidFill>
                  <a:schemeClr val="tx1"/>
                </a:solidFill>
                <a:effectLst/>
                <a:latin typeface="Times New Roman" pitchFamily="-97" charset="0"/>
              </a:endParaRPr>
            </a:p>
          </p:txBody>
        </p:sp>
        <p:sp>
          <p:nvSpPr>
            <p:cNvPr id="86" name="Freeform 85"/>
            <p:cNvSpPr/>
            <p:nvPr/>
          </p:nvSpPr>
          <p:spPr>
            <a:xfrm>
              <a:off x="5716024" y="4996322"/>
              <a:ext cx="1530596" cy="575488"/>
            </a:xfrm>
            <a:custGeom>
              <a:avLst/>
              <a:gdLst>
                <a:gd name="connsiteX0" fmla="*/ 0 w 1536192"/>
                <a:gd name="connsiteY0" fmla="*/ 0 h 591312"/>
                <a:gd name="connsiteX1" fmla="*/ 1536192 w 1536192"/>
                <a:gd name="connsiteY1" fmla="*/ 591312 h 591312"/>
                <a:gd name="connsiteX2" fmla="*/ 1536192 w 1536192"/>
                <a:gd name="connsiteY2" fmla="*/ 591312 h 591312"/>
                <a:gd name="connsiteX3" fmla="*/ 1536192 w 1536192"/>
                <a:gd name="connsiteY3" fmla="*/ 591312 h 591312"/>
              </a:gdLst>
              <a:ahLst/>
              <a:cxnLst>
                <a:cxn ang="0">
                  <a:pos x="connsiteX0" y="connsiteY0"/>
                </a:cxn>
                <a:cxn ang="0">
                  <a:pos x="connsiteX1" y="connsiteY1"/>
                </a:cxn>
                <a:cxn ang="0">
                  <a:pos x="connsiteX2" y="connsiteY2"/>
                </a:cxn>
                <a:cxn ang="0">
                  <a:pos x="connsiteX3" y="connsiteY3"/>
                </a:cxn>
              </a:cxnLst>
              <a:rect l="l" t="t" r="r" b="b"/>
              <a:pathLst>
                <a:path w="1536192" h="591312">
                  <a:moveTo>
                    <a:pt x="0" y="0"/>
                  </a:moveTo>
                  <a:lnTo>
                    <a:pt x="1536192" y="591312"/>
                  </a:lnTo>
                  <a:lnTo>
                    <a:pt x="1536192" y="591312"/>
                  </a:lnTo>
                  <a:lnTo>
                    <a:pt x="1536192" y="591312"/>
                  </a:lnTo>
                </a:path>
              </a:pathLst>
            </a:custGeom>
            <a:noFill/>
            <a:ln w="28575" cmpd="sng">
              <a:solidFill>
                <a:schemeClr val="tx2"/>
              </a:solidFill>
            </a:ln>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000" b="0" i="0" u="none" strike="noStrike" cap="none" normalizeH="0" baseline="0">
                <a:ln>
                  <a:noFill/>
                </a:ln>
                <a:solidFill>
                  <a:schemeClr val="tx1"/>
                </a:solidFill>
                <a:effectLst/>
                <a:latin typeface="Times New Roman" pitchFamily="-97" charset="0"/>
              </a:endParaRPr>
            </a:p>
          </p:txBody>
        </p:sp>
        <p:sp>
          <p:nvSpPr>
            <p:cNvPr id="87" name="Freeform 86"/>
            <p:cNvSpPr/>
            <p:nvPr/>
          </p:nvSpPr>
          <p:spPr>
            <a:xfrm>
              <a:off x="5588508" y="4047810"/>
              <a:ext cx="559913" cy="1536192"/>
            </a:xfrm>
            <a:custGeom>
              <a:avLst/>
              <a:gdLst>
                <a:gd name="connsiteX0" fmla="*/ 316992 w 559913"/>
                <a:gd name="connsiteY0" fmla="*/ 0 h 1536192"/>
                <a:gd name="connsiteX1" fmla="*/ 548640 w 559913"/>
                <a:gd name="connsiteY1" fmla="*/ 725424 h 1536192"/>
                <a:gd name="connsiteX2" fmla="*/ 0 w 559913"/>
                <a:gd name="connsiteY2" fmla="*/ 1536192 h 1536192"/>
              </a:gdLst>
              <a:ahLst/>
              <a:cxnLst>
                <a:cxn ang="0">
                  <a:pos x="connsiteX0" y="connsiteY0"/>
                </a:cxn>
                <a:cxn ang="0">
                  <a:pos x="connsiteX1" y="connsiteY1"/>
                </a:cxn>
                <a:cxn ang="0">
                  <a:pos x="connsiteX2" y="connsiteY2"/>
                </a:cxn>
              </a:cxnLst>
              <a:rect l="l" t="t" r="r" b="b"/>
              <a:pathLst>
                <a:path w="559913" h="1536192">
                  <a:moveTo>
                    <a:pt x="316992" y="0"/>
                  </a:moveTo>
                  <a:cubicBezTo>
                    <a:pt x="459232" y="234696"/>
                    <a:pt x="601472" y="469392"/>
                    <a:pt x="548640" y="725424"/>
                  </a:cubicBezTo>
                  <a:cubicBezTo>
                    <a:pt x="495808" y="981456"/>
                    <a:pt x="247904" y="1258824"/>
                    <a:pt x="0" y="1536192"/>
                  </a:cubicBezTo>
                </a:path>
              </a:pathLst>
            </a:custGeom>
            <a:noFill/>
            <a:ln w="28575" cmpd="sng">
              <a:solidFill>
                <a:schemeClr val="tx2"/>
              </a:solidFill>
            </a:ln>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000" b="0" i="0" u="none" strike="noStrike" cap="none" normalizeH="0" baseline="0">
                <a:ln>
                  <a:noFill/>
                </a:ln>
                <a:solidFill>
                  <a:schemeClr val="tx1"/>
                </a:solidFill>
                <a:effectLst/>
                <a:latin typeface="Times New Roman" pitchFamily="-97" charset="0"/>
              </a:endParaRPr>
            </a:p>
          </p:txBody>
        </p:sp>
        <p:sp>
          <p:nvSpPr>
            <p:cNvPr id="88" name="Freeform 87"/>
            <p:cNvSpPr/>
            <p:nvPr/>
          </p:nvSpPr>
          <p:spPr>
            <a:xfrm>
              <a:off x="5911596" y="4035618"/>
              <a:ext cx="1335024" cy="1548384"/>
            </a:xfrm>
            <a:custGeom>
              <a:avLst/>
              <a:gdLst>
                <a:gd name="connsiteX0" fmla="*/ 0 w 1335024"/>
                <a:gd name="connsiteY0" fmla="*/ 0 h 1548384"/>
                <a:gd name="connsiteX1" fmla="*/ 1335024 w 1335024"/>
                <a:gd name="connsiteY1" fmla="*/ 1548384 h 1548384"/>
              </a:gdLst>
              <a:ahLst/>
              <a:cxnLst>
                <a:cxn ang="0">
                  <a:pos x="connsiteX0" y="connsiteY0"/>
                </a:cxn>
                <a:cxn ang="0">
                  <a:pos x="connsiteX1" y="connsiteY1"/>
                </a:cxn>
              </a:cxnLst>
              <a:rect l="l" t="t" r="r" b="b"/>
              <a:pathLst>
                <a:path w="1335024" h="1548384">
                  <a:moveTo>
                    <a:pt x="0" y="0"/>
                  </a:moveTo>
                  <a:lnTo>
                    <a:pt x="1335024" y="1548384"/>
                  </a:lnTo>
                </a:path>
              </a:pathLst>
            </a:custGeom>
            <a:noFill/>
            <a:ln w="28575" cmpd="sng">
              <a:solidFill>
                <a:schemeClr val="tx2"/>
              </a:solidFill>
            </a:ln>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000" b="0" i="0" u="none" strike="noStrike" cap="none" normalizeH="0" baseline="0">
                <a:ln>
                  <a:noFill/>
                </a:ln>
                <a:solidFill>
                  <a:schemeClr val="tx1"/>
                </a:solidFill>
                <a:effectLst/>
                <a:latin typeface="Times New Roman" pitchFamily="-97" charset="0"/>
              </a:endParaRPr>
            </a:p>
          </p:txBody>
        </p:sp>
        <p:sp>
          <p:nvSpPr>
            <p:cNvPr id="89" name="Freeform 88"/>
            <p:cNvSpPr/>
            <p:nvPr/>
          </p:nvSpPr>
          <p:spPr>
            <a:xfrm>
              <a:off x="5570220" y="3304098"/>
              <a:ext cx="1075953" cy="2279904"/>
            </a:xfrm>
            <a:custGeom>
              <a:avLst/>
              <a:gdLst>
                <a:gd name="connsiteX0" fmla="*/ 426720 w 1075953"/>
                <a:gd name="connsiteY0" fmla="*/ 0 h 2279904"/>
                <a:gd name="connsiteX1" fmla="*/ 1066800 w 1075953"/>
                <a:gd name="connsiteY1" fmla="*/ 1353312 h 2279904"/>
                <a:gd name="connsiteX2" fmla="*/ 0 w 1075953"/>
                <a:gd name="connsiteY2" fmla="*/ 2279904 h 2279904"/>
              </a:gdLst>
              <a:ahLst/>
              <a:cxnLst>
                <a:cxn ang="0">
                  <a:pos x="connsiteX0" y="connsiteY0"/>
                </a:cxn>
                <a:cxn ang="0">
                  <a:pos x="connsiteX1" y="connsiteY1"/>
                </a:cxn>
                <a:cxn ang="0">
                  <a:pos x="connsiteX2" y="connsiteY2"/>
                </a:cxn>
              </a:cxnLst>
              <a:rect l="l" t="t" r="r" b="b"/>
              <a:pathLst>
                <a:path w="1075953" h="2279904">
                  <a:moveTo>
                    <a:pt x="426720" y="0"/>
                  </a:moveTo>
                  <a:cubicBezTo>
                    <a:pt x="782320" y="486664"/>
                    <a:pt x="1137920" y="973328"/>
                    <a:pt x="1066800" y="1353312"/>
                  </a:cubicBezTo>
                  <a:cubicBezTo>
                    <a:pt x="995680" y="1733296"/>
                    <a:pt x="497840" y="2006600"/>
                    <a:pt x="0" y="2279904"/>
                  </a:cubicBezTo>
                </a:path>
              </a:pathLst>
            </a:custGeom>
            <a:noFill/>
            <a:ln w="28575" cmpd="sng">
              <a:solidFill>
                <a:schemeClr val="tx2"/>
              </a:solidFill>
            </a:ln>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000" b="0" i="0" u="none" strike="noStrike" cap="none" normalizeH="0" baseline="0">
                <a:ln>
                  <a:noFill/>
                </a:ln>
                <a:solidFill>
                  <a:schemeClr val="tx1"/>
                </a:solidFill>
                <a:effectLst/>
                <a:latin typeface="Times New Roman" pitchFamily="-97" charset="0"/>
              </a:endParaRPr>
            </a:p>
          </p:txBody>
        </p:sp>
        <p:sp>
          <p:nvSpPr>
            <p:cNvPr id="90" name="Freeform 89"/>
            <p:cNvSpPr/>
            <p:nvPr/>
          </p:nvSpPr>
          <p:spPr>
            <a:xfrm>
              <a:off x="5995416" y="3304098"/>
              <a:ext cx="1391980" cy="2279904"/>
            </a:xfrm>
            <a:custGeom>
              <a:avLst/>
              <a:gdLst>
                <a:gd name="connsiteX0" fmla="*/ 0 w 1391980"/>
                <a:gd name="connsiteY0" fmla="*/ 0 h 2279904"/>
                <a:gd name="connsiteX1" fmla="*/ 1280160 w 1391980"/>
                <a:gd name="connsiteY1" fmla="*/ 1566672 h 2279904"/>
                <a:gd name="connsiteX2" fmla="*/ 1243584 w 1391980"/>
                <a:gd name="connsiteY2" fmla="*/ 2279904 h 2279904"/>
              </a:gdLst>
              <a:ahLst/>
              <a:cxnLst>
                <a:cxn ang="0">
                  <a:pos x="connsiteX0" y="connsiteY0"/>
                </a:cxn>
                <a:cxn ang="0">
                  <a:pos x="connsiteX1" y="connsiteY1"/>
                </a:cxn>
                <a:cxn ang="0">
                  <a:pos x="connsiteX2" y="connsiteY2"/>
                </a:cxn>
              </a:cxnLst>
              <a:rect l="l" t="t" r="r" b="b"/>
              <a:pathLst>
                <a:path w="1391980" h="2279904">
                  <a:moveTo>
                    <a:pt x="0" y="0"/>
                  </a:moveTo>
                  <a:cubicBezTo>
                    <a:pt x="536448" y="593344"/>
                    <a:pt x="1072896" y="1186688"/>
                    <a:pt x="1280160" y="1566672"/>
                  </a:cubicBezTo>
                  <a:cubicBezTo>
                    <a:pt x="1487424" y="1946656"/>
                    <a:pt x="1365504" y="2113280"/>
                    <a:pt x="1243584" y="2279904"/>
                  </a:cubicBezTo>
                </a:path>
              </a:pathLst>
            </a:custGeom>
            <a:noFill/>
            <a:ln w="28575" cmpd="sng">
              <a:solidFill>
                <a:schemeClr val="tx2"/>
              </a:solidFill>
            </a:ln>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000" b="0" i="0" u="none" strike="noStrike" cap="none" normalizeH="0" baseline="0">
                <a:ln>
                  <a:noFill/>
                </a:ln>
                <a:solidFill>
                  <a:schemeClr val="tx1"/>
                </a:solidFill>
                <a:effectLst/>
                <a:latin typeface="Times New Roman" pitchFamily="-97" charset="0"/>
              </a:endParaRPr>
            </a:p>
          </p:txBody>
        </p:sp>
        <p:grpSp>
          <p:nvGrpSpPr>
            <p:cNvPr id="118" name="Group 117"/>
            <p:cNvGrpSpPr/>
            <p:nvPr/>
          </p:nvGrpSpPr>
          <p:grpSpPr>
            <a:xfrm>
              <a:off x="4816660" y="4441586"/>
              <a:ext cx="548640" cy="548640"/>
              <a:chOff x="4169143" y="2405158"/>
              <a:chExt cx="548640" cy="548640"/>
            </a:xfrm>
          </p:grpSpPr>
          <p:sp>
            <p:nvSpPr>
              <p:cNvPr id="119" name="Oval 118"/>
              <p:cNvSpPr/>
              <p:nvPr/>
            </p:nvSpPr>
            <p:spPr>
              <a:xfrm flipV="1">
                <a:off x="4169143" y="2405158"/>
                <a:ext cx="548640" cy="548640"/>
              </a:xfrm>
              <a:prstGeom prst="ellipse">
                <a:avLst/>
              </a:prstGeom>
              <a:ln w="28575">
                <a:solidFill>
                  <a:srgbClr val="000000"/>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dirty="0"/>
              </a:p>
            </p:txBody>
          </p:sp>
          <p:graphicFrame>
            <p:nvGraphicFramePr>
              <p:cNvPr id="120" name="Object 3"/>
              <p:cNvGraphicFramePr>
                <a:graphicFrameLocks noChangeAspect="1"/>
              </p:cNvGraphicFramePr>
              <p:nvPr>
                <p:extLst>
                  <p:ext uri="{D42A27DB-BD31-4B8C-83A1-F6EECF244321}">
                    <p14:modId xmlns:p14="http://schemas.microsoft.com/office/powerpoint/2010/main" val="2546925315"/>
                  </p:ext>
                </p:extLst>
              </p:nvPr>
            </p:nvGraphicFramePr>
            <p:xfrm>
              <a:off x="4230421" y="2485901"/>
              <a:ext cx="463550" cy="444500"/>
            </p:xfrm>
            <a:graphic>
              <a:graphicData uri="http://schemas.openxmlformats.org/presentationml/2006/ole">
                <mc:AlternateContent xmlns:mc="http://schemas.openxmlformats.org/markup-compatibility/2006">
                  <mc:Choice xmlns:v="urn:schemas-microsoft-com:vml" Requires="v">
                    <p:oleObj spid="_x0000_s23667" name="Equation" r:id="rId16" imgW="253800" imgH="241200" progId="Equation.3">
                      <p:embed/>
                    </p:oleObj>
                  </mc:Choice>
                  <mc:Fallback>
                    <p:oleObj name="Equation" r:id="rId16" imgW="253800" imgH="241200" progId="Equation.3">
                      <p:embed/>
                      <p:pic>
                        <p:nvPicPr>
                          <p:cNvPr id="0" name=""/>
                          <p:cNvPicPr>
                            <a:picLocks noChangeAspect="1" noChangeArrowheads="1"/>
                          </p:cNvPicPr>
                          <p:nvPr/>
                        </p:nvPicPr>
                        <p:blipFill>
                          <a:blip r:embed="rId5"/>
                          <a:srcRect/>
                          <a:stretch>
                            <a:fillRect/>
                          </a:stretch>
                        </p:blipFill>
                        <p:spPr bwMode="auto">
                          <a:xfrm>
                            <a:off x="4230421" y="2485901"/>
                            <a:ext cx="463550" cy="444500"/>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grpSp>
        <p:grpSp>
          <p:nvGrpSpPr>
            <p:cNvPr id="121" name="Group 120"/>
            <p:cNvGrpSpPr/>
            <p:nvPr/>
          </p:nvGrpSpPr>
          <p:grpSpPr>
            <a:xfrm>
              <a:off x="4819200" y="3588820"/>
              <a:ext cx="548640" cy="548640"/>
              <a:chOff x="4169143" y="2405158"/>
              <a:chExt cx="548640" cy="548640"/>
            </a:xfrm>
          </p:grpSpPr>
          <p:sp>
            <p:nvSpPr>
              <p:cNvPr id="122" name="Oval 121"/>
              <p:cNvSpPr/>
              <p:nvPr/>
            </p:nvSpPr>
            <p:spPr>
              <a:xfrm flipV="1">
                <a:off x="4169143" y="2405158"/>
                <a:ext cx="548640" cy="548640"/>
              </a:xfrm>
              <a:prstGeom prst="ellipse">
                <a:avLst/>
              </a:prstGeom>
              <a:ln w="28575">
                <a:solidFill>
                  <a:srgbClr val="000000"/>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dirty="0"/>
              </a:p>
            </p:txBody>
          </p:sp>
          <p:graphicFrame>
            <p:nvGraphicFramePr>
              <p:cNvPr id="123" name="Object 3"/>
              <p:cNvGraphicFramePr>
                <a:graphicFrameLocks noChangeAspect="1"/>
              </p:cNvGraphicFramePr>
              <p:nvPr>
                <p:extLst>
                  <p:ext uri="{D42A27DB-BD31-4B8C-83A1-F6EECF244321}">
                    <p14:modId xmlns:p14="http://schemas.microsoft.com/office/powerpoint/2010/main" val="1761596541"/>
                  </p:ext>
                </p:extLst>
              </p:nvPr>
            </p:nvGraphicFramePr>
            <p:xfrm>
              <a:off x="4254868" y="2486179"/>
              <a:ext cx="417513" cy="444500"/>
            </p:xfrm>
            <a:graphic>
              <a:graphicData uri="http://schemas.openxmlformats.org/presentationml/2006/ole">
                <mc:AlternateContent xmlns:mc="http://schemas.openxmlformats.org/markup-compatibility/2006">
                  <mc:Choice xmlns:v="urn:schemas-microsoft-com:vml" Requires="v">
                    <p:oleObj spid="_x0000_s23668" name="Equation" r:id="rId17" imgW="228600" imgH="241200" progId="Equation.3">
                      <p:embed/>
                    </p:oleObj>
                  </mc:Choice>
                  <mc:Fallback>
                    <p:oleObj name="Equation" r:id="rId17" imgW="228600" imgH="241200" progId="Equation.3">
                      <p:embed/>
                      <p:pic>
                        <p:nvPicPr>
                          <p:cNvPr id="0" name=""/>
                          <p:cNvPicPr>
                            <a:picLocks noChangeAspect="1" noChangeArrowheads="1"/>
                          </p:cNvPicPr>
                          <p:nvPr/>
                        </p:nvPicPr>
                        <p:blipFill>
                          <a:blip r:embed="rId7"/>
                          <a:srcRect/>
                          <a:stretch>
                            <a:fillRect/>
                          </a:stretch>
                        </p:blipFill>
                        <p:spPr bwMode="auto">
                          <a:xfrm>
                            <a:off x="4254868" y="2486179"/>
                            <a:ext cx="417513" cy="444500"/>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grpSp>
        <p:grpSp>
          <p:nvGrpSpPr>
            <p:cNvPr id="124" name="Group 123"/>
            <p:cNvGrpSpPr/>
            <p:nvPr/>
          </p:nvGrpSpPr>
          <p:grpSpPr>
            <a:xfrm>
              <a:off x="4816660" y="2991900"/>
              <a:ext cx="548640" cy="548640"/>
              <a:chOff x="4169143" y="2405158"/>
              <a:chExt cx="548640" cy="548640"/>
            </a:xfrm>
          </p:grpSpPr>
          <p:sp>
            <p:nvSpPr>
              <p:cNvPr id="125" name="Oval 124"/>
              <p:cNvSpPr/>
              <p:nvPr/>
            </p:nvSpPr>
            <p:spPr>
              <a:xfrm flipV="1">
                <a:off x="4169143" y="2405158"/>
                <a:ext cx="548640" cy="548640"/>
              </a:xfrm>
              <a:prstGeom prst="ellipse">
                <a:avLst/>
              </a:prstGeom>
              <a:ln w="28575">
                <a:solidFill>
                  <a:srgbClr val="000000"/>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dirty="0"/>
              </a:p>
            </p:txBody>
          </p:sp>
          <p:graphicFrame>
            <p:nvGraphicFramePr>
              <p:cNvPr id="126" name="Object 3"/>
              <p:cNvGraphicFramePr>
                <a:graphicFrameLocks noChangeAspect="1"/>
              </p:cNvGraphicFramePr>
              <p:nvPr>
                <p:extLst>
                  <p:ext uri="{D42A27DB-BD31-4B8C-83A1-F6EECF244321}">
                    <p14:modId xmlns:p14="http://schemas.microsoft.com/office/powerpoint/2010/main" val="2130074305"/>
                  </p:ext>
                </p:extLst>
              </p:nvPr>
            </p:nvGraphicFramePr>
            <p:xfrm>
              <a:off x="4276725" y="2485416"/>
              <a:ext cx="371475" cy="444500"/>
            </p:xfrm>
            <a:graphic>
              <a:graphicData uri="http://schemas.openxmlformats.org/presentationml/2006/ole">
                <mc:AlternateContent xmlns:mc="http://schemas.openxmlformats.org/markup-compatibility/2006">
                  <mc:Choice xmlns:v="urn:schemas-microsoft-com:vml" Requires="v">
                    <p:oleObj spid="_x0000_s23669" name="Equation" r:id="rId18" imgW="203040" imgH="241200" progId="Equation.3">
                      <p:embed/>
                    </p:oleObj>
                  </mc:Choice>
                  <mc:Fallback>
                    <p:oleObj name="Equation" r:id="rId18" imgW="203040" imgH="241200" progId="Equation.3">
                      <p:embed/>
                      <p:pic>
                        <p:nvPicPr>
                          <p:cNvPr id="0" name=""/>
                          <p:cNvPicPr>
                            <a:picLocks noChangeAspect="1" noChangeArrowheads="1"/>
                          </p:cNvPicPr>
                          <p:nvPr/>
                        </p:nvPicPr>
                        <p:blipFill>
                          <a:blip r:embed="rId9"/>
                          <a:srcRect/>
                          <a:stretch>
                            <a:fillRect/>
                          </a:stretch>
                        </p:blipFill>
                        <p:spPr bwMode="auto">
                          <a:xfrm>
                            <a:off x="4276725" y="2485416"/>
                            <a:ext cx="371475" cy="444500"/>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grpSp>
        <p:sp>
          <p:nvSpPr>
            <p:cNvPr id="127" name="Rectangle 126"/>
            <p:cNvSpPr/>
            <p:nvPr/>
          </p:nvSpPr>
          <p:spPr>
            <a:xfrm>
              <a:off x="4871806" y="3979921"/>
              <a:ext cx="358874" cy="461665"/>
            </a:xfrm>
            <a:prstGeom prst="rect">
              <a:avLst/>
            </a:prstGeom>
          </p:spPr>
          <p:txBody>
            <a:bodyPr wrap="square">
              <a:spAutoFit/>
            </a:bodyPr>
            <a:lstStyle/>
            <a:p>
              <a:r>
                <a:rPr lang="en-US" sz="2400" kern="0" dirty="0"/>
                <a:t>…</a:t>
              </a:r>
              <a:endParaRPr lang="en-US" sz="2400" dirty="0"/>
            </a:p>
          </p:txBody>
        </p:sp>
        <p:grpSp>
          <p:nvGrpSpPr>
            <p:cNvPr id="128" name="Group 127"/>
            <p:cNvGrpSpPr/>
            <p:nvPr/>
          </p:nvGrpSpPr>
          <p:grpSpPr>
            <a:xfrm>
              <a:off x="8334756" y="4421486"/>
              <a:ext cx="571119" cy="548640"/>
              <a:chOff x="4169143" y="2405158"/>
              <a:chExt cx="571119" cy="548640"/>
            </a:xfrm>
          </p:grpSpPr>
          <p:sp>
            <p:nvSpPr>
              <p:cNvPr id="129" name="Oval 128"/>
              <p:cNvSpPr/>
              <p:nvPr/>
            </p:nvSpPr>
            <p:spPr>
              <a:xfrm flipV="1">
                <a:off x="4169143" y="2405158"/>
                <a:ext cx="548640" cy="548640"/>
              </a:xfrm>
              <a:prstGeom prst="ellipse">
                <a:avLst/>
              </a:prstGeom>
              <a:ln w="28575">
                <a:solidFill>
                  <a:srgbClr val="000000"/>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dirty="0"/>
              </a:p>
            </p:txBody>
          </p:sp>
          <p:graphicFrame>
            <p:nvGraphicFramePr>
              <p:cNvPr id="130" name="Object 3"/>
              <p:cNvGraphicFramePr>
                <a:graphicFrameLocks noChangeAspect="1"/>
              </p:cNvGraphicFramePr>
              <p:nvPr>
                <p:extLst>
                  <p:ext uri="{D42A27DB-BD31-4B8C-83A1-F6EECF244321}">
                    <p14:modId xmlns:p14="http://schemas.microsoft.com/office/powerpoint/2010/main" val="3793921891"/>
                  </p:ext>
                </p:extLst>
              </p:nvPr>
            </p:nvGraphicFramePr>
            <p:xfrm>
              <a:off x="4184637" y="2485822"/>
              <a:ext cx="555625" cy="444500"/>
            </p:xfrm>
            <a:graphic>
              <a:graphicData uri="http://schemas.openxmlformats.org/presentationml/2006/ole">
                <mc:AlternateContent xmlns:mc="http://schemas.openxmlformats.org/markup-compatibility/2006">
                  <mc:Choice xmlns:v="urn:schemas-microsoft-com:vml" Requires="v">
                    <p:oleObj spid="_x0000_s23670" name="Equation" r:id="rId19" imgW="304560" imgH="241200" progId="Equation.3">
                      <p:embed/>
                    </p:oleObj>
                  </mc:Choice>
                  <mc:Fallback>
                    <p:oleObj name="Equation" r:id="rId19" imgW="304560" imgH="241200" progId="Equation.3">
                      <p:embed/>
                      <p:pic>
                        <p:nvPicPr>
                          <p:cNvPr id="0" name=""/>
                          <p:cNvPicPr>
                            <a:picLocks noChangeAspect="1" noChangeArrowheads="1"/>
                          </p:cNvPicPr>
                          <p:nvPr/>
                        </p:nvPicPr>
                        <p:blipFill>
                          <a:blip r:embed="rId20"/>
                          <a:srcRect/>
                          <a:stretch>
                            <a:fillRect/>
                          </a:stretch>
                        </p:blipFill>
                        <p:spPr bwMode="auto">
                          <a:xfrm>
                            <a:off x="4184637" y="2485822"/>
                            <a:ext cx="555625" cy="444500"/>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grpSp>
        <p:grpSp>
          <p:nvGrpSpPr>
            <p:cNvPr id="131" name="Group 130"/>
            <p:cNvGrpSpPr/>
            <p:nvPr/>
          </p:nvGrpSpPr>
          <p:grpSpPr>
            <a:xfrm>
              <a:off x="8337296" y="3568720"/>
              <a:ext cx="551117" cy="548640"/>
              <a:chOff x="4169143" y="2405158"/>
              <a:chExt cx="551117" cy="548640"/>
            </a:xfrm>
          </p:grpSpPr>
          <p:sp>
            <p:nvSpPr>
              <p:cNvPr id="132" name="Oval 131"/>
              <p:cNvSpPr/>
              <p:nvPr/>
            </p:nvSpPr>
            <p:spPr>
              <a:xfrm flipV="1">
                <a:off x="4169143" y="2405158"/>
                <a:ext cx="548640" cy="548640"/>
              </a:xfrm>
              <a:prstGeom prst="ellipse">
                <a:avLst/>
              </a:prstGeom>
              <a:ln w="28575">
                <a:solidFill>
                  <a:srgbClr val="000000"/>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dirty="0"/>
              </a:p>
            </p:txBody>
          </p:sp>
          <p:graphicFrame>
            <p:nvGraphicFramePr>
              <p:cNvPr id="133" name="Object 3"/>
              <p:cNvGraphicFramePr>
                <a:graphicFrameLocks noChangeAspect="1"/>
              </p:cNvGraphicFramePr>
              <p:nvPr>
                <p:extLst>
                  <p:ext uri="{D42A27DB-BD31-4B8C-83A1-F6EECF244321}">
                    <p14:modId xmlns:p14="http://schemas.microsoft.com/office/powerpoint/2010/main" val="4098764390"/>
                  </p:ext>
                </p:extLst>
              </p:nvPr>
            </p:nvGraphicFramePr>
            <p:xfrm>
              <a:off x="4209085" y="2486101"/>
              <a:ext cx="511175" cy="444500"/>
            </p:xfrm>
            <a:graphic>
              <a:graphicData uri="http://schemas.openxmlformats.org/presentationml/2006/ole">
                <mc:AlternateContent xmlns:mc="http://schemas.openxmlformats.org/markup-compatibility/2006">
                  <mc:Choice xmlns:v="urn:schemas-microsoft-com:vml" Requires="v">
                    <p:oleObj spid="_x0000_s23671" name="Equation" r:id="rId21" imgW="279360" imgH="241200" progId="Equation.3">
                      <p:embed/>
                    </p:oleObj>
                  </mc:Choice>
                  <mc:Fallback>
                    <p:oleObj name="Equation" r:id="rId21" imgW="279360" imgH="241200" progId="Equation.3">
                      <p:embed/>
                      <p:pic>
                        <p:nvPicPr>
                          <p:cNvPr id="0" name=""/>
                          <p:cNvPicPr>
                            <a:picLocks noChangeAspect="1" noChangeArrowheads="1"/>
                          </p:cNvPicPr>
                          <p:nvPr/>
                        </p:nvPicPr>
                        <p:blipFill>
                          <a:blip r:embed="rId22"/>
                          <a:srcRect/>
                          <a:stretch>
                            <a:fillRect/>
                          </a:stretch>
                        </p:blipFill>
                        <p:spPr bwMode="auto">
                          <a:xfrm>
                            <a:off x="4209085" y="2486101"/>
                            <a:ext cx="511175" cy="444500"/>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grpSp>
        <p:grpSp>
          <p:nvGrpSpPr>
            <p:cNvPr id="134" name="Group 133"/>
            <p:cNvGrpSpPr/>
            <p:nvPr/>
          </p:nvGrpSpPr>
          <p:grpSpPr>
            <a:xfrm>
              <a:off x="8334756" y="2971800"/>
              <a:ext cx="548640" cy="548640"/>
              <a:chOff x="4169143" y="2405158"/>
              <a:chExt cx="548640" cy="548640"/>
            </a:xfrm>
          </p:grpSpPr>
          <p:sp>
            <p:nvSpPr>
              <p:cNvPr id="135" name="Oval 134"/>
              <p:cNvSpPr/>
              <p:nvPr/>
            </p:nvSpPr>
            <p:spPr>
              <a:xfrm flipV="1">
                <a:off x="4169143" y="2405158"/>
                <a:ext cx="548640" cy="548640"/>
              </a:xfrm>
              <a:prstGeom prst="ellipse">
                <a:avLst/>
              </a:prstGeom>
              <a:ln w="28575">
                <a:solidFill>
                  <a:srgbClr val="000000"/>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dirty="0"/>
              </a:p>
            </p:txBody>
          </p:sp>
          <p:graphicFrame>
            <p:nvGraphicFramePr>
              <p:cNvPr id="136" name="Object 3"/>
              <p:cNvGraphicFramePr>
                <a:graphicFrameLocks noChangeAspect="1"/>
              </p:cNvGraphicFramePr>
              <p:nvPr>
                <p:extLst>
                  <p:ext uri="{D42A27DB-BD31-4B8C-83A1-F6EECF244321}">
                    <p14:modId xmlns:p14="http://schemas.microsoft.com/office/powerpoint/2010/main" val="1125265652"/>
                  </p:ext>
                </p:extLst>
              </p:nvPr>
            </p:nvGraphicFramePr>
            <p:xfrm>
              <a:off x="4230675" y="2486121"/>
              <a:ext cx="463550" cy="444500"/>
            </p:xfrm>
            <a:graphic>
              <a:graphicData uri="http://schemas.openxmlformats.org/presentationml/2006/ole">
                <mc:AlternateContent xmlns:mc="http://schemas.openxmlformats.org/markup-compatibility/2006">
                  <mc:Choice xmlns:v="urn:schemas-microsoft-com:vml" Requires="v">
                    <p:oleObj spid="_x0000_s23672" name="Equation" r:id="rId23" imgW="253800" imgH="241200" progId="Equation.3">
                      <p:embed/>
                    </p:oleObj>
                  </mc:Choice>
                  <mc:Fallback>
                    <p:oleObj name="Equation" r:id="rId23" imgW="253800" imgH="241200" progId="Equation.3">
                      <p:embed/>
                      <p:pic>
                        <p:nvPicPr>
                          <p:cNvPr id="0" name=""/>
                          <p:cNvPicPr>
                            <a:picLocks noChangeAspect="1" noChangeArrowheads="1"/>
                          </p:cNvPicPr>
                          <p:nvPr/>
                        </p:nvPicPr>
                        <p:blipFill>
                          <a:blip r:embed="rId24"/>
                          <a:srcRect/>
                          <a:stretch>
                            <a:fillRect/>
                          </a:stretch>
                        </p:blipFill>
                        <p:spPr bwMode="auto">
                          <a:xfrm>
                            <a:off x="4230675" y="2486121"/>
                            <a:ext cx="463550" cy="444500"/>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grpSp>
        <p:sp>
          <p:nvSpPr>
            <p:cNvPr id="137" name="Rectangle 136"/>
            <p:cNvSpPr/>
            <p:nvPr/>
          </p:nvSpPr>
          <p:spPr>
            <a:xfrm>
              <a:off x="8389902" y="3959821"/>
              <a:ext cx="358874" cy="461665"/>
            </a:xfrm>
            <a:prstGeom prst="rect">
              <a:avLst/>
            </a:prstGeom>
          </p:spPr>
          <p:txBody>
            <a:bodyPr wrap="square">
              <a:spAutoFit/>
            </a:bodyPr>
            <a:lstStyle/>
            <a:p>
              <a:r>
                <a:rPr lang="en-US" sz="2400" kern="0" dirty="0"/>
                <a:t>…</a:t>
              </a:r>
              <a:endParaRPr lang="en-US" sz="2400" dirty="0"/>
            </a:p>
          </p:txBody>
        </p:sp>
        <p:sp>
          <p:nvSpPr>
            <p:cNvPr id="138" name="Rectangle 137"/>
            <p:cNvSpPr/>
            <p:nvPr/>
          </p:nvSpPr>
          <p:spPr>
            <a:xfrm>
              <a:off x="6934200" y="2922649"/>
              <a:ext cx="358874" cy="461665"/>
            </a:xfrm>
            <a:prstGeom prst="rect">
              <a:avLst/>
            </a:prstGeom>
          </p:spPr>
          <p:txBody>
            <a:bodyPr wrap="square">
              <a:spAutoFit/>
            </a:bodyPr>
            <a:lstStyle/>
            <a:p>
              <a:r>
                <a:rPr lang="en-US" sz="2400" kern="0" dirty="0"/>
                <a:t>…</a:t>
              </a:r>
              <a:endParaRPr lang="en-US" sz="2400" dirty="0"/>
            </a:p>
          </p:txBody>
        </p:sp>
      </p:grpSp>
      <p:sp>
        <p:nvSpPr>
          <p:cNvPr id="139" name="TextBox 138"/>
          <p:cNvSpPr txBox="1"/>
          <p:nvPr/>
        </p:nvSpPr>
        <p:spPr>
          <a:xfrm>
            <a:off x="2575876" y="2663737"/>
            <a:ext cx="1786326" cy="923330"/>
          </a:xfrm>
          <a:prstGeom prst="rect">
            <a:avLst/>
          </a:prstGeom>
          <a:noFill/>
        </p:spPr>
        <p:txBody>
          <a:bodyPr wrap="square" rtlCol="0">
            <a:spAutoFit/>
          </a:bodyPr>
          <a:lstStyle/>
          <a:p>
            <a:pPr algn="ctr"/>
            <a:r>
              <a:rPr lang="en-US" sz="1800" dirty="0">
                <a:solidFill>
                  <a:schemeClr val="tx2"/>
                </a:solidFill>
                <a:latin typeface="Arial" panose="020B0604020202020204" pitchFamily="34" charset="0"/>
                <a:cs typeface="Arial" panose="020B0604020202020204" pitchFamily="34" charset="0"/>
              </a:rPr>
              <a:t>A hidden node with its own weight vector</a:t>
            </a:r>
          </a:p>
        </p:txBody>
      </p:sp>
      <p:sp>
        <p:nvSpPr>
          <p:cNvPr id="140" name="Line 13"/>
          <p:cNvSpPr>
            <a:spLocks noChangeShapeType="1"/>
          </p:cNvSpPr>
          <p:nvPr/>
        </p:nvSpPr>
        <p:spPr bwMode="auto">
          <a:xfrm flipH="1">
            <a:off x="2080445" y="3072158"/>
            <a:ext cx="722868" cy="128242"/>
          </a:xfrm>
          <a:prstGeom prst="line">
            <a:avLst/>
          </a:prstGeom>
          <a:noFill/>
          <a:ln w="28575">
            <a:solidFill>
              <a:schemeClr val="tx2"/>
            </a:solidFill>
            <a:round/>
            <a:headEnd/>
            <a:tailEnd type="triangle" w="med" len="sm"/>
          </a:ln>
        </p:spPr>
        <p:txBody>
          <a:bodyPr>
            <a:prstTxWarp prst="textNoShape">
              <a:avLst/>
            </a:prstTxWarp>
          </a:bodyPr>
          <a:lstStyle/>
          <a:p>
            <a:endParaRPr lang="en-US"/>
          </a:p>
        </p:txBody>
      </p:sp>
    </p:spTree>
    <p:extLst>
      <p:ext uri="{BB962C8B-B14F-4D97-AF65-F5344CB8AC3E}">
        <p14:creationId xmlns:p14="http://schemas.microsoft.com/office/powerpoint/2010/main" val="13110192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41"/>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 name="Text Box 5"/>
          <p:cNvSpPr txBox="1">
            <a:spLocks noChangeArrowheads="1"/>
          </p:cNvSpPr>
          <p:nvPr/>
        </p:nvSpPr>
        <p:spPr bwMode="auto">
          <a:xfrm>
            <a:off x="-269932" y="3490908"/>
            <a:ext cx="6754059" cy="369332"/>
          </a:xfrm>
          <a:prstGeom prst="rect">
            <a:avLst/>
          </a:prstGeom>
          <a:noFill/>
          <a:ln w="9525">
            <a:noFill/>
            <a:miter lim="800000"/>
            <a:headEnd/>
            <a:tailEnd/>
          </a:ln>
        </p:spPr>
        <p:txBody>
          <a:bodyPr wrap="square">
            <a:prstTxWarp prst="textNoShape">
              <a:avLst/>
            </a:prstTxWarp>
            <a:spAutoFit/>
          </a:bodyPr>
          <a:lstStyle/>
          <a:p>
            <a:pPr algn="ctr"/>
            <a:r>
              <a:rPr lang="en-US" sz="1800" b="1" dirty="0">
                <a:solidFill>
                  <a:schemeClr val="tx2"/>
                </a:solidFill>
                <a:latin typeface="Courier New" pitchFamily="-111" charset="0"/>
              </a:rPr>
              <a:t>1 0 </a:t>
            </a:r>
            <a:r>
              <a:rPr lang="en-US" sz="1800" b="1" dirty="0">
                <a:latin typeface="Courier New" pitchFamily="-111" charset="0"/>
              </a:rPr>
              <a:t>0 0 </a:t>
            </a:r>
            <a:r>
              <a:rPr lang="en-US" sz="1800" b="1" u="sng" dirty="0">
                <a:solidFill>
                  <a:schemeClr val="tx2"/>
                </a:solidFill>
                <a:latin typeface="Courier New" pitchFamily="-111" charset="0"/>
              </a:rPr>
              <a:t>0 1</a:t>
            </a:r>
            <a:r>
              <a:rPr lang="en-US" sz="1800" b="1" dirty="0">
                <a:solidFill>
                  <a:schemeClr val="tx2"/>
                </a:solidFill>
                <a:latin typeface="Courier New" pitchFamily="-111" charset="0"/>
              </a:rPr>
              <a:t> </a:t>
            </a:r>
            <a:r>
              <a:rPr lang="en-US" sz="1800" b="1" u="sng" dirty="0">
                <a:latin typeface="Courier New" pitchFamily="-111" charset="0"/>
              </a:rPr>
              <a:t>0 0</a:t>
            </a:r>
          </a:p>
        </p:txBody>
      </p:sp>
      <p:sp>
        <p:nvSpPr>
          <p:cNvPr id="6" name="Rectangle 3"/>
          <p:cNvSpPr txBox="1">
            <a:spLocks noChangeArrowheads="1"/>
          </p:cNvSpPr>
          <p:nvPr/>
        </p:nvSpPr>
        <p:spPr bwMode="auto">
          <a:xfrm>
            <a:off x="685800" y="1184253"/>
            <a:ext cx="7772400" cy="66084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Arial"/>
                <a:ea typeface="ＭＳ Ｐゴシック" pitchFamily="-97" charset="-128"/>
                <a:cs typeface="ＭＳ Ｐゴシック" pitchFamily="-97" charset="-128"/>
              </a:defRPr>
            </a:lvl1pPr>
            <a:lvl2pPr marL="742950" indent="-285750" algn="l" rtl="0" eaLnBrk="0" fontAlgn="base" hangingPunct="0">
              <a:spcBef>
                <a:spcPct val="20000"/>
              </a:spcBef>
              <a:spcAft>
                <a:spcPct val="0"/>
              </a:spcAft>
              <a:buChar char="–"/>
              <a:defRPr sz="2800">
                <a:solidFill>
                  <a:schemeClr val="tx1"/>
                </a:solidFill>
                <a:latin typeface="Arial"/>
                <a:ea typeface="ＭＳ Ｐゴシック" pitchFamily="-97" charset="-128"/>
              </a:defRPr>
            </a:lvl2pPr>
            <a:lvl3pPr marL="1143000" indent="-228600" algn="l" rtl="0" eaLnBrk="0" fontAlgn="base" hangingPunct="0">
              <a:spcBef>
                <a:spcPct val="20000"/>
              </a:spcBef>
              <a:spcAft>
                <a:spcPct val="0"/>
              </a:spcAft>
              <a:buChar char="•"/>
              <a:defRPr sz="2400">
                <a:solidFill>
                  <a:schemeClr val="tx1"/>
                </a:solidFill>
                <a:latin typeface="Arial"/>
                <a:ea typeface="ＭＳ Ｐゴシック" pitchFamily="-97" charset="-128"/>
              </a:defRPr>
            </a:lvl3pPr>
            <a:lvl4pPr marL="1600200" indent="-228600" algn="l" rtl="0" eaLnBrk="0" fontAlgn="base" hangingPunct="0">
              <a:spcBef>
                <a:spcPct val="20000"/>
              </a:spcBef>
              <a:spcAft>
                <a:spcPct val="0"/>
              </a:spcAft>
              <a:buChar char="–"/>
              <a:defRPr sz="2000">
                <a:solidFill>
                  <a:schemeClr val="tx1"/>
                </a:solidFill>
                <a:latin typeface="Arial"/>
                <a:ea typeface="ＭＳ Ｐゴシック" pitchFamily="-97" charset="-128"/>
              </a:defRPr>
            </a:lvl4pPr>
            <a:lvl5pPr marL="2057400" indent="-228600" algn="l" rtl="0" eaLnBrk="0" fontAlgn="base" hangingPunct="0">
              <a:spcBef>
                <a:spcPct val="20000"/>
              </a:spcBef>
              <a:spcAft>
                <a:spcPct val="0"/>
              </a:spcAft>
              <a:buChar char="»"/>
              <a:defRPr sz="2000">
                <a:solidFill>
                  <a:schemeClr val="tx1"/>
                </a:solidFill>
                <a:latin typeface="Arial"/>
                <a:ea typeface="ＭＳ Ｐゴシック" pitchFamily="-97" charset="-128"/>
              </a:defRPr>
            </a:lvl5pPr>
            <a:lvl6pPr marL="2514600" indent="-228600" algn="l" rtl="0" eaLnBrk="0" fontAlgn="base" hangingPunct="0">
              <a:spcBef>
                <a:spcPct val="20000"/>
              </a:spcBef>
              <a:spcAft>
                <a:spcPct val="0"/>
              </a:spcAft>
              <a:buChar char="»"/>
              <a:defRPr sz="2000">
                <a:solidFill>
                  <a:schemeClr val="tx1"/>
                </a:solidFill>
                <a:latin typeface="+mn-lt"/>
                <a:ea typeface="ＭＳ Ｐゴシック" pitchFamily="-97" charset="-128"/>
              </a:defRPr>
            </a:lvl6pPr>
            <a:lvl7pPr marL="2971800" indent="-228600" algn="l" rtl="0" eaLnBrk="0" fontAlgn="base" hangingPunct="0">
              <a:spcBef>
                <a:spcPct val="20000"/>
              </a:spcBef>
              <a:spcAft>
                <a:spcPct val="0"/>
              </a:spcAft>
              <a:buChar char="»"/>
              <a:defRPr sz="2000">
                <a:solidFill>
                  <a:schemeClr val="tx1"/>
                </a:solidFill>
                <a:latin typeface="+mn-lt"/>
                <a:ea typeface="ＭＳ Ｐゴシック" pitchFamily="-97" charset="-128"/>
              </a:defRPr>
            </a:lvl7pPr>
            <a:lvl8pPr marL="3429000" indent="-228600" algn="l" rtl="0" eaLnBrk="0" fontAlgn="base" hangingPunct="0">
              <a:spcBef>
                <a:spcPct val="20000"/>
              </a:spcBef>
              <a:spcAft>
                <a:spcPct val="0"/>
              </a:spcAft>
              <a:buChar char="»"/>
              <a:defRPr sz="2000">
                <a:solidFill>
                  <a:schemeClr val="tx1"/>
                </a:solidFill>
                <a:latin typeface="+mn-lt"/>
                <a:ea typeface="ＭＳ Ｐゴシック" pitchFamily="-97" charset="-128"/>
              </a:defRPr>
            </a:lvl8pPr>
            <a:lvl9pPr marL="3886200" indent="-228600" algn="l" rtl="0" eaLnBrk="0" fontAlgn="base" hangingPunct="0">
              <a:spcBef>
                <a:spcPct val="20000"/>
              </a:spcBef>
              <a:spcAft>
                <a:spcPct val="0"/>
              </a:spcAft>
              <a:buChar char="»"/>
              <a:defRPr sz="2000">
                <a:solidFill>
                  <a:schemeClr val="tx1"/>
                </a:solidFill>
                <a:latin typeface="+mn-lt"/>
                <a:ea typeface="ＭＳ Ｐゴシック" pitchFamily="-97" charset="-128"/>
              </a:defRPr>
            </a:lvl9pPr>
          </a:lstStyle>
          <a:p>
            <a:r>
              <a:rPr lang="en-US" sz="2800" kern="0" dirty="0"/>
              <a:t>Next filter applied to </a:t>
            </a:r>
            <a:r>
              <a:rPr lang="en-US" sz="2800" b="1" kern="0" dirty="0"/>
              <a:t>input 1</a:t>
            </a:r>
          </a:p>
        </p:txBody>
      </p:sp>
      <p:sp>
        <p:nvSpPr>
          <p:cNvPr id="2" name="Title 1"/>
          <p:cNvSpPr>
            <a:spLocks noGrp="1"/>
          </p:cNvSpPr>
          <p:nvPr>
            <p:ph type="title"/>
          </p:nvPr>
        </p:nvSpPr>
        <p:spPr>
          <a:xfrm>
            <a:off x="685800" y="16934"/>
            <a:ext cx="7772400" cy="1143000"/>
          </a:xfrm>
        </p:spPr>
        <p:txBody>
          <a:bodyPr/>
          <a:lstStyle/>
          <a:p>
            <a:r>
              <a:rPr lang="en-US" dirty="0"/>
              <a:t>First hidden layer example</a:t>
            </a:r>
          </a:p>
        </p:txBody>
      </p:sp>
      <p:sp>
        <p:nvSpPr>
          <p:cNvPr id="4" name="Slide Number Placeholder 3"/>
          <p:cNvSpPr>
            <a:spLocks noGrp="1"/>
          </p:cNvSpPr>
          <p:nvPr>
            <p:ph type="sldNum" sz="quarter" idx="12"/>
          </p:nvPr>
        </p:nvSpPr>
        <p:spPr/>
        <p:txBody>
          <a:bodyPr/>
          <a:lstStyle/>
          <a:p>
            <a:pPr>
              <a:defRPr/>
            </a:pPr>
            <a:fld id="{4D71D4ED-2DA9-9F40-A068-D189D5533483}" type="slidenum">
              <a:rPr lang="en-US" smtClean="0"/>
              <a:pPr>
                <a:defRPr/>
              </a:pPr>
              <a:t>26</a:t>
            </a:fld>
            <a:endParaRPr lang="en-US"/>
          </a:p>
        </p:txBody>
      </p:sp>
      <p:grpSp>
        <p:nvGrpSpPr>
          <p:cNvPr id="11" name="Group 10"/>
          <p:cNvGrpSpPr/>
          <p:nvPr/>
        </p:nvGrpSpPr>
        <p:grpSpPr>
          <a:xfrm>
            <a:off x="843338" y="3419158"/>
            <a:ext cx="5334000" cy="3057842"/>
            <a:chOff x="961416" y="2629037"/>
            <a:chExt cx="5334000" cy="3057842"/>
          </a:xfrm>
        </p:grpSpPr>
        <p:sp>
          <p:nvSpPr>
            <p:cNvPr id="7" name="Text Box 5"/>
            <p:cNvSpPr txBox="1">
              <a:spLocks noChangeArrowheads="1"/>
            </p:cNvSpPr>
            <p:nvPr/>
          </p:nvSpPr>
          <p:spPr bwMode="auto">
            <a:xfrm>
              <a:off x="961416" y="3677056"/>
              <a:ext cx="5334000" cy="1200329"/>
            </a:xfrm>
            <a:prstGeom prst="rect">
              <a:avLst/>
            </a:prstGeom>
            <a:noFill/>
            <a:ln w="9525">
              <a:noFill/>
              <a:miter lim="800000"/>
              <a:headEnd/>
              <a:tailEnd/>
            </a:ln>
          </p:spPr>
          <p:txBody>
            <a:bodyPr wrap="square">
              <a:prstTxWarp prst="textNoShape">
                <a:avLst/>
              </a:prstTxWarp>
              <a:spAutoFit/>
            </a:bodyPr>
            <a:lstStyle/>
            <a:p>
              <a:pPr algn="ctr"/>
              <a:r>
                <a:rPr lang="en-US" sz="1800" b="1" dirty="0">
                  <a:solidFill>
                    <a:schemeClr val="tx2"/>
                  </a:solidFill>
                  <a:latin typeface="Courier New" pitchFamily="-111" charset="0"/>
                </a:rPr>
                <a:t>A 1 0 0 0 1 0 0 0 0 0</a:t>
              </a:r>
            </a:p>
            <a:p>
              <a:pPr algn="ctr"/>
              <a:r>
                <a:rPr lang="en-US" sz="1800" b="1" dirty="0">
                  <a:latin typeface="Courier New" pitchFamily="-111" charset="0"/>
                </a:rPr>
                <a:t>C 0 0 0 1 0 0 0 0 1 0</a:t>
              </a:r>
            </a:p>
            <a:p>
              <a:pPr algn="ctr"/>
              <a:r>
                <a:rPr lang="en-US" sz="1800" b="1" dirty="0">
                  <a:solidFill>
                    <a:schemeClr val="tx2"/>
                  </a:solidFill>
                  <a:latin typeface="Courier New" pitchFamily="-111" charset="0"/>
                </a:rPr>
                <a:t>G </a:t>
              </a:r>
              <a:r>
                <a:rPr lang="en-US" sz="1800" b="1" u="sng" dirty="0">
                  <a:solidFill>
                    <a:schemeClr val="tx2"/>
                  </a:solidFill>
                  <a:latin typeface="Courier New" pitchFamily="-111" charset="0"/>
                </a:rPr>
                <a:t>0 1 1 0 0 1 0 1 0 1</a:t>
              </a:r>
            </a:p>
            <a:p>
              <a:pPr algn="ctr"/>
              <a:r>
                <a:rPr lang="en-US" sz="1800" b="1" dirty="0">
                  <a:latin typeface="Courier New" pitchFamily="-111" charset="0"/>
                </a:rPr>
                <a:t>T </a:t>
              </a:r>
              <a:r>
                <a:rPr lang="en-US" sz="1800" b="1" u="sng" dirty="0">
                  <a:latin typeface="Courier New" pitchFamily="-111" charset="0"/>
                </a:rPr>
                <a:t>0 0 0 0 0 0 1 0 0 0</a:t>
              </a:r>
            </a:p>
          </p:txBody>
        </p:sp>
        <p:sp>
          <p:nvSpPr>
            <p:cNvPr id="3" name="Rectangle 2"/>
            <p:cNvSpPr/>
            <p:nvPr/>
          </p:nvSpPr>
          <p:spPr>
            <a:xfrm>
              <a:off x="2371928" y="5317547"/>
              <a:ext cx="2803973" cy="369332"/>
            </a:xfrm>
            <a:prstGeom prst="rect">
              <a:avLst/>
            </a:prstGeom>
          </p:spPr>
          <p:txBody>
            <a:bodyPr wrap="none">
              <a:spAutoFit/>
            </a:bodyPr>
            <a:lstStyle/>
            <a:p>
              <a:r>
                <a:rPr lang="en-US" sz="1800" b="1" dirty="0">
                  <a:solidFill>
                    <a:schemeClr val="tx2"/>
                  </a:solidFill>
                  <a:latin typeface="Courier New" pitchFamily="-111" charset="0"/>
                </a:rPr>
                <a:t>A G </a:t>
              </a:r>
              <a:r>
                <a:rPr lang="en-US" sz="1800" b="1" dirty="0" err="1">
                  <a:solidFill>
                    <a:schemeClr val="tx2"/>
                  </a:solidFill>
                  <a:latin typeface="Courier New" pitchFamily="-111" charset="0"/>
                </a:rPr>
                <a:t>G</a:t>
              </a:r>
              <a:r>
                <a:rPr lang="en-US" sz="1800" b="1" dirty="0">
                  <a:solidFill>
                    <a:schemeClr val="tx2"/>
                  </a:solidFill>
                  <a:latin typeface="Courier New" pitchFamily="-111" charset="0"/>
                </a:rPr>
                <a:t> C A G T G C G</a:t>
              </a:r>
              <a:endParaRPr lang="en-US" sz="1800" dirty="0"/>
            </a:p>
          </p:txBody>
        </p:sp>
        <p:graphicFrame>
          <p:nvGraphicFramePr>
            <p:cNvPr id="10" name="Object 3"/>
            <p:cNvGraphicFramePr>
              <a:graphicFrameLocks noChangeAspect="1"/>
            </p:cNvGraphicFramePr>
            <p:nvPr/>
          </p:nvGraphicFramePr>
          <p:xfrm>
            <a:off x="1554766" y="2629037"/>
            <a:ext cx="533400" cy="374650"/>
          </p:xfrm>
          <a:graphic>
            <a:graphicData uri="http://schemas.openxmlformats.org/presentationml/2006/ole">
              <mc:AlternateContent xmlns:mc="http://schemas.openxmlformats.org/markup-compatibility/2006">
                <mc:Choice xmlns:v="urn:schemas-microsoft-com:vml" Requires="v">
                  <p:oleObj spid="_x0000_s11554" name="Equation" r:id="rId4" imgW="291960" imgH="203040" progId="Equation.DSMT4">
                    <p:embed/>
                  </p:oleObj>
                </mc:Choice>
                <mc:Fallback>
                  <p:oleObj name="Equation" r:id="rId4" imgW="291960" imgH="203040" progId="Equation.DSMT4">
                    <p:embed/>
                    <p:pic>
                      <p:nvPicPr>
                        <p:cNvPr id="0" name=""/>
                        <p:cNvPicPr>
                          <a:picLocks noChangeAspect="1" noChangeArrowheads="1"/>
                        </p:cNvPicPr>
                        <p:nvPr/>
                      </p:nvPicPr>
                      <p:blipFill>
                        <a:blip r:embed="rId5"/>
                        <a:srcRect/>
                        <a:stretch>
                          <a:fillRect/>
                        </a:stretch>
                      </p:blipFill>
                      <p:spPr bwMode="auto">
                        <a:xfrm>
                          <a:off x="1554766" y="2629037"/>
                          <a:ext cx="533400" cy="374650"/>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grpSp>
      <p:sp>
        <p:nvSpPr>
          <p:cNvPr id="12" name="Down Arrow 11"/>
          <p:cNvSpPr/>
          <p:nvPr/>
        </p:nvSpPr>
        <p:spPr>
          <a:xfrm flipV="1">
            <a:off x="3400496" y="5732657"/>
            <a:ext cx="219684" cy="406941"/>
          </a:xfrm>
          <a:prstGeom prst="downArrow">
            <a:avLst/>
          </a:prstGeom>
          <a:ln w="28575" cmpd="sng">
            <a:solidFill>
              <a:srgbClr val="000000"/>
            </a:solidFill>
          </a:ln>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000" b="0" i="0" u="none" strike="noStrike" cap="none" normalizeH="0" baseline="0">
              <a:ln>
                <a:noFill/>
              </a:ln>
              <a:solidFill>
                <a:schemeClr val="tx1"/>
              </a:solidFill>
              <a:effectLst/>
              <a:latin typeface="Times New Roman" pitchFamily="-97" charset="0"/>
            </a:endParaRPr>
          </a:p>
        </p:txBody>
      </p:sp>
      <p:cxnSp>
        <p:nvCxnSpPr>
          <p:cNvPr id="14" name="Straight Connector 13"/>
          <p:cNvCxnSpPr>
            <a:stCxn id="18" idx="0"/>
            <a:endCxn id="15" idx="4"/>
          </p:cNvCxnSpPr>
          <p:nvPr/>
        </p:nvCxnSpPr>
        <p:spPr>
          <a:xfrm flipH="1">
            <a:off x="2420058" y="2616396"/>
            <a:ext cx="687039" cy="543274"/>
          </a:xfrm>
          <a:prstGeom prst="line">
            <a:avLst/>
          </a:prstGeom>
          <a:ln w="19050">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a:stCxn id="18" idx="0"/>
            <a:endCxn id="17" idx="4"/>
          </p:cNvCxnSpPr>
          <p:nvPr/>
        </p:nvCxnSpPr>
        <p:spPr>
          <a:xfrm flipH="1">
            <a:off x="2127384" y="2616396"/>
            <a:ext cx="979713" cy="541546"/>
          </a:xfrm>
          <a:prstGeom prst="line">
            <a:avLst/>
          </a:prstGeom>
          <a:ln w="19050">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a:stCxn id="18" idx="0"/>
            <a:endCxn id="36" idx="0"/>
          </p:cNvCxnSpPr>
          <p:nvPr/>
        </p:nvCxnSpPr>
        <p:spPr>
          <a:xfrm>
            <a:off x="3107097" y="2616396"/>
            <a:ext cx="1771289" cy="427585"/>
          </a:xfrm>
          <a:prstGeom prst="line">
            <a:avLst/>
          </a:prstGeom>
          <a:ln w="19050">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sp>
        <p:nvSpPr>
          <p:cNvPr id="36" name="Rectangle 35"/>
          <p:cNvSpPr/>
          <p:nvPr/>
        </p:nvSpPr>
        <p:spPr>
          <a:xfrm>
            <a:off x="4698949" y="3043981"/>
            <a:ext cx="358874" cy="462802"/>
          </a:xfrm>
          <a:prstGeom prst="rect">
            <a:avLst/>
          </a:prstGeom>
        </p:spPr>
        <p:txBody>
          <a:bodyPr wrap="square">
            <a:spAutoFit/>
          </a:bodyPr>
          <a:lstStyle/>
          <a:p>
            <a:r>
              <a:rPr lang="en-US" sz="2400" kern="0" dirty="0"/>
              <a:t>1</a:t>
            </a:r>
            <a:endParaRPr lang="en-US" sz="2400" dirty="0"/>
          </a:p>
        </p:txBody>
      </p:sp>
      <p:sp>
        <p:nvSpPr>
          <p:cNvPr id="37" name="Rectangle 36"/>
          <p:cNvSpPr/>
          <p:nvPr/>
        </p:nvSpPr>
        <p:spPr>
          <a:xfrm>
            <a:off x="2273306" y="4457449"/>
            <a:ext cx="559471" cy="1200329"/>
          </a:xfrm>
          <a:prstGeom prst="rect">
            <a:avLst/>
          </a:prstGeom>
          <a:ln w="28575" cmpd="sng">
            <a:solidFill>
              <a:srgbClr val="000066"/>
            </a:solidFill>
          </a:ln>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000" b="0" i="0" u="none" strike="noStrike" cap="none" normalizeH="0" baseline="0">
              <a:ln>
                <a:noFill/>
              </a:ln>
              <a:solidFill>
                <a:schemeClr val="tx1"/>
              </a:solidFill>
              <a:effectLst/>
              <a:latin typeface="Times New Roman" pitchFamily="-97" charset="0"/>
            </a:endParaRPr>
          </a:p>
        </p:txBody>
      </p:sp>
      <p:sp>
        <p:nvSpPr>
          <p:cNvPr id="40" name="Down Arrow 39"/>
          <p:cNvSpPr/>
          <p:nvPr/>
        </p:nvSpPr>
        <p:spPr>
          <a:xfrm flipV="1">
            <a:off x="3015950" y="3912875"/>
            <a:ext cx="219684" cy="406941"/>
          </a:xfrm>
          <a:prstGeom prst="downArrow">
            <a:avLst/>
          </a:prstGeom>
          <a:ln w="28575" cmpd="sng">
            <a:solidFill>
              <a:srgbClr val="000000"/>
            </a:solidFill>
          </a:ln>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000" b="0" i="0" u="none" strike="noStrike" cap="none" normalizeH="0" baseline="0">
              <a:ln>
                <a:noFill/>
              </a:ln>
              <a:solidFill>
                <a:schemeClr val="tx1"/>
              </a:solidFill>
              <a:effectLst/>
              <a:latin typeface="Times New Roman" pitchFamily="-97" charset="0"/>
            </a:endParaRPr>
          </a:p>
        </p:txBody>
      </p:sp>
      <p:sp>
        <p:nvSpPr>
          <p:cNvPr id="51" name="TextBox 50"/>
          <p:cNvSpPr txBox="1"/>
          <p:nvPr/>
        </p:nvSpPr>
        <p:spPr>
          <a:xfrm>
            <a:off x="4376551" y="3501181"/>
            <a:ext cx="1028404" cy="369332"/>
          </a:xfrm>
          <a:prstGeom prst="rect">
            <a:avLst/>
          </a:prstGeom>
          <a:noFill/>
        </p:spPr>
        <p:txBody>
          <a:bodyPr wrap="square" rtlCol="0">
            <a:spAutoFit/>
          </a:bodyPr>
          <a:lstStyle/>
          <a:p>
            <a:pPr algn="ctr"/>
            <a:r>
              <a:rPr lang="en-US" sz="1800" dirty="0">
                <a:solidFill>
                  <a:schemeClr val="tx2"/>
                </a:solidFill>
                <a:latin typeface="Arial" panose="020B0604020202020204" pitchFamily="34" charset="0"/>
                <a:cs typeface="Arial" panose="020B0604020202020204" pitchFamily="34" charset="0"/>
              </a:rPr>
              <a:t>Bias</a:t>
            </a:r>
          </a:p>
        </p:txBody>
      </p:sp>
      <p:cxnSp>
        <p:nvCxnSpPr>
          <p:cNvPr id="52" name="Straight Connector 51"/>
          <p:cNvCxnSpPr>
            <a:stCxn id="18" idx="0"/>
            <a:endCxn id="53" idx="4"/>
          </p:cNvCxnSpPr>
          <p:nvPr/>
        </p:nvCxnSpPr>
        <p:spPr>
          <a:xfrm flipH="1">
            <a:off x="2700229" y="2616396"/>
            <a:ext cx="406868" cy="541546"/>
          </a:xfrm>
          <a:prstGeom prst="line">
            <a:avLst/>
          </a:prstGeom>
          <a:ln w="19050">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sp>
        <p:nvSpPr>
          <p:cNvPr id="65" name="TextBox 64"/>
          <p:cNvSpPr txBox="1"/>
          <p:nvPr/>
        </p:nvSpPr>
        <p:spPr>
          <a:xfrm>
            <a:off x="35234" y="1828800"/>
            <a:ext cx="2130960" cy="1200329"/>
          </a:xfrm>
          <a:prstGeom prst="rect">
            <a:avLst/>
          </a:prstGeom>
          <a:noFill/>
        </p:spPr>
        <p:txBody>
          <a:bodyPr wrap="square" rtlCol="0">
            <a:spAutoFit/>
          </a:bodyPr>
          <a:lstStyle/>
          <a:p>
            <a:r>
              <a:rPr lang="en-US" sz="1800" dirty="0">
                <a:solidFill>
                  <a:schemeClr val="tx2"/>
                </a:solidFill>
                <a:latin typeface="Arial" panose="020B0604020202020204" pitchFamily="34" charset="0"/>
                <a:cs typeface="Arial" panose="020B0604020202020204" pitchFamily="34" charset="0"/>
              </a:rPr>
              <a:t>Hidden node to recognize motif 2 in position 1 of the input sequence</a:t>
            </a:r>
          </a:p>
        </p:txBody>
      </p:sp>
      <p:cxnSp>
        <p:nvCxnSpPr>
          <p:cNvPr id="41" name="Straight Connector 40"/>
          <p:cNvCxnSpPr>
            <a:stCxn id="18" idx="0"/>
            <a:endCxn id="32" idx="4"/>
          </p:cNvCxnSpPr>
          <p:nvPr/>
        </p:nvCxnSpPr>
        <p:spPr>
          <a:xfrm flipH="1">
            <a:off x="2971034" y="2616396"/>
            <a:ext cx="136063" cy="533878"/>
          </a:xfrm>
          <a:prstGeom prst="line">
            <a:avLst/>
          </a:prstGeom>
          <a:ln w="19050">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a:stCxn id="18" idx="0"/>
            <a:endCxn id="30" idx="4"/>
          </p:cNvCxnSpPr>
          <p:nvPr/>
        </p:nvCxnSpPr>
        <p:spPr>
          <a:xfrm>
            <a:off x="3107097" y="2616396"/>
            <a:ext cx="156611" cy="535606"/>
          </a:xfrm>
          <a:prstGeom prst="line">
            <a:avLst/>
          </a:prstGeom>
          <a:ln w="19050">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a:stCxn id="18" idx="0"/>
            <a:endCxn id="33" idx="4"/>
          </p:cNvCxnSpPr>
          <p:nvPr/>
        </p:nvCxnSpPr>
        <p:spPr>
          <a:xfrm>
            <a:off x="3107097" y="2616396"/>
            <a:ext cx="436782" cy="533878"/>
          </a:xfrm>
          <a:prstGeom prst="line">
            <a:avLst/>
          </a:prstGeom>
          <a:ln w="19050">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cxnSp>
        <p:nvCxnSpPr>
          <p:cNvPr id="46" name="Straight Connector 45"/>
          <p:cNvCxnSpPr>
            <a:stCxn id="18" idx="0"/>
            <a:endCxn id="34" idx="4"/>
          </p:cNvCxnSpPr>
          <p:nvPr/>
        </p:nvCxnSpPr>
        <p:spPr>
          <a:xfrm>
            <a:off x="3107097" y="2616396"/>
            <a:ext cx="716953" cy="541546"/>
          </a:xfrm>
          <a:prstGeom prst="line">
            <a:avLst/>
          </a:prstGeom>
          <a:ln w="19050">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cxnSp>
        <p:nvCxnSpPr>
          <p:cNvPr id="49" name="Straight Connector 48"/>
          <p:cNvCxnSpPr>
            <a:stCxn id="18" idx="0"/>
            <a:endCxn id="35" idx="4"/>
          </p:cNvCxnSpPr>
          <p:nvPr/>
        </p:nvCxnSpPr>
        <p:spPr>
          <a:xfrm>
            <a:off x="3107097" y="2616396"/>
            <a:ext cx="997124" cy="539818"/>
          </a:xfrm>
          <a:prstGeom prst="line">
            <a:avLst/>
          </a:prstGeom>
          <a:ln w="19050">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sp>
        <p:nvSpPr>
          <p:cNvPr id="15" name="Oval 14"/>
          <p:cNvSpPr/>
          <p:nvPr/>
        </p:nvSpPr>
        <p:spPr>
          <a:xfrm flipV="1">
            <a:off x="2305758" y="3159670"/>
            <a:ext cx="228600" cy="228600"/>
          </a:xfrm>
          <a:prstGeom prst="ellipse">
            <a:avLst/>
          </a:prstGeom>
          <a:ln w="28575">
            <a:solidFill>
              <a:srgbClr val="000000"/>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dirty="0"/>
          </a:p>
        </p:txBody>
      </p:sp>
      <p:sp>
        <p:nvSpPr>
          <p:cNvPr id="17" name="Oval 16"/>
          <p:cNvSpPr/>
          <p:nvPr/>
        </p:nvSpPr>
        <p:spPr>
          <a:xfrm flipV="1">
            <a:off x="2013084" y="3157942"/>
            <a:ext cx="228600" cy="228600"/>
          </a:xfrm>
          <a:prstGeom prst="ellipse">
            <a:avLst/>
          </a:prstGeom>
          <a:ln w="28575">
            <a:solidFill>
              <a:srgbClr val="000000"/>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dirty="0"/>
          </a:p>
        </p:txBody>
      </p:sp>
      <p:sp>
        <p:nvSpPr>
          <p:cNvPr id="53" name="Oval 52"/>
          <p:cNvSpPr/>
          <p:nvPr/>
        </p:nvSpPr>
        <p:spPr>
          <a:xfrm flipV="1">
            <a:off x="2585929" y="3157942"/>
            <a:ext cx="228600" cy="228600"/>
          </a:xfrm>
          <a:prstGeom prst="ellipse">
            <a:avLst/>
          </a:prstGeom>
          <a:ln w="28575">
            <a:solidFill>
              <a:srgbClr val="000000"/>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dirty="0"/>
          </a:p>
        </p:txBody>
      </p:sp>
      <p:sp>
        <p:nvSpPr>
          <p:cNvPr id="30" name="Oval 29"/>
          <p:cNvSpPr/>
          <p:nvPr/>
        </p:nvSpPr>
        <p:spPr>
          <a:xfrm flipV="1">
            <a:off x="3149408" y="3152002"/>
            <a:ext cx="228600" cy="228600"/>
          </a:xfrm>
          <a:prstGeom prst="ellipse">
            <a:avLst/>
          </a:prstGeom>
          <a:ln w="28575">
            <a:solidFill>
              <a:srgbClr val="000000"/>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dirty="0"/>
          </a:p>
        </p:txBody>
      </p:sp>
      <p:sp>
        <p:nvSpPr>
          <p:cNvPr id="32" name="Oval 31"/>
          <p:cNvSpPr/>
          <p:nvPr/>
        </p:nvSpPr>
        <p:spPr>
          <a:xfrm flipV="1">
            <a:off x="2856734" y="3150274"/>
            <a:ext cx="228600" cy="228600"/>
          </a:xfrm>
          <a:prstGeom prst="ellipse">
            <a:avLst/>
          </a:prstGeom>
          <a:ln w="28575">
            <a:solidFill>
              <a:srgbClr val="000000"/>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dirty="0"/>
          </a:p>
        </p:txBody>
      </p:sp>
      <p:sp>
        <p:nvSpPr>
          <p:cNvPr id="33" name="Oval 32"/>
          <p:cNvSpPr/>
          <p:nvPr/>
        </p:nvSpPr>
        <p:spPr>
          <a:xfrm flipV="1">
            <a:off x="3429579" y="3150274"/>
            <a:ext cx="228600" cy="228600"/>
          </a:xfrm>
          <a:prstGeom prst="ellipse">
            <a:avLst/>
          </a:prstGeom>
          <a:ln w="28575">
            <a:solidFill>
              <a:srgbClr val="000000"/>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dirty="0"/>
          </a:p>
        </p:txBody>
      </p:sp>
      <p:sp>
        <p:nvSpPr>
          <p:cNvPr id="34" name="Oval 33"/>
          <p:cNvSpPr/>
          <p:nvPr/>
        </p:nvSpPr>
        <p:spPr>
          <a:xfrm flipV="1">
            <a:off x="3709750" y="3157942"/>
            <a:ext cx="228600" cy="228600"/>
          </a:xfrm>
          <a:prstGeom prst="ellipse">
            <a:avLst/>
          </a:prstGeom>
          <a:ln w="28575">
            <a:solidFill>
              <a:srgbClr val="000000"/>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dirty="0"/>
          </a:p>
        </p:txBody>
      </p:sp>
      <p:sp>
        <p:nvSpPr>
          <p:cNvPr id="35" name="Oval 34"/>
          <p:cNvSpPr/>
          <p:nvPr/>
        </p:nvSpPr>
        <p:spPr>
          <a:xfrm flipV="1">
            <a:off x="3989921" y="3156214"/>
            <a:ext cx="228600" cy="228600"/>
          </a:xfrm>
          <a:prstGeom prst="ellipse">
            <a:avLst/>
          </a:prstGeom>
          <a:ln w="28575">
            <a:solidFill>
              <a:srgbClr val="000000"/>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dirty="0"/>
          </a:p>
        </p:txBody>
      </p:sp>
      <p:sp>
        <p:nvSpPr>
          <p:cNvPr id="18" name="Oval 17"/>
          <p:cNvSpPr/>
          <p:nvPr/>
        </p:nvSpPr>
        <p:spPr>
          <a:xfrm flipV="1">
            <a:off x="2832777" y="2067756"/>
            <a:ext cx="548640" cy="548640"/>
          </a:xfrm>
          <a:prstGeom prst="ellipse">
            <a:avLst/>
          </a:prstGeom>
          <a:ln w="28575">
            <a:solidFill>
              <a:srgbClr val="000000"/>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dirty="0"/>
          </a:p>
        </p:txBody>
      </p:sp>
      <p:graphicFrame>
        <p:nvGraphicFramePr>
          <p:cNvPr id="59" name="Object 3"/>
          <p:cNvGraphicFramePr>
            <a:graphicFrameLocks noChangeAspect="1"/>
          </p:cNvGraphicFramePr>
          <p:nvPr>
            <p:extLst>
              <p:ext uri="{D42A27DB-BD31-4B8C-83A1-F6EECF244321}">
                <p14:modId xmlns:p14="http://schemas.microsoft.com/office/powerpoint/2010/main" val="1625466303"/>
              </p:ext>
            </p:extLst>
          </p:nvPr>
        </p:nvGraphicFramePr>
        <p:xfrm>
          <a:off x="2928938" y="2147888"/>
          <a:ext cx="393700" cy="444500"/>
        </p:xfrm>
        <a:graphic>
          <a:graphicData uri="http://schemas.openxmlformats.org/presentationml/2006/ole">
            <mc:AlternateContent xmlns:mc="http://schemas.openxmlformats.org/markup-compatibility/2006">
              <mc:Choice xmlns:v="urn:schemas-microsoft-com:vml" Requires="v">
                <p:oleObj spid="_x0000_s11555" name="Equation" r:id="rId6" imgW="215640" imgH="241200" progId="Equation.DSMT4">
                  <p:embed/>
                </p:oleObj>
              </mc:Choice>
              <mc:Fallback>
                <p:oleObj name="Equation" r:id="rId6" imgW="215640" imgH="241200" progId="Equation.DSMT4">
                  <p:embed/>
                  <p:pic>
                    <p:nvPicPr>
                      <p:cNvPr id="0" name=""/>
                      <p:cNvPicPr>
                        <a:picLocks noChangeAspect="1" noChangeArrowheads="1"/>
                      </p:cNvPicPr>
                      <p:nvPr/>
                    </p:nvPicPr>
                    <p:blipFill>
                      <a:blip r:embed="rId7"/>
                      <a:srcRect/>
                      <a:stretch>
                        <a:fillRect/>
                      </a:stretch>
                    </p:blipFill>
                    <p:spPr bwMode="auto">
                      <a:xfrm>
                        <a:off x="2928938" y="2147888"/>
                        <a:ext cx="393700" cy="444500"/>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graphicFrame>
        <p:nvGraphicFramePr>
          <p:cNvPr id="54" name="Object 3"/>
          <p:cNvGraphicFramePr>
            <a:graphicFrameLocks noChangeAspect="1"/>
          </p:cNvGraphicFramePr>
          <p:nvPr/>
        </p:nvGraphicFramePr>
        <p:xfrm>
          <a:off x="1884363" y="2753360"/>
          <a:ext cx="325437" cy="420687"/>
        </p:xfrm>
        <a:graphic>
          <a:graphicData uri="http://schemas.openxmlformats.org/presentationml/2006/ole">
            <mc:AlternateContent xmlns:mc="http://schemas.openxmlformats.org/markup-compatibility/2006">
              <mc:Choice xmlns:v="urn:schemas-microsoft-com:vml" Requires="v">
                <p:oleObj spid="_x0000_s11556" name="Equation" r:id="rId8" imgW="177480" imgH="228600" progId="Equation.DSMT4">
                  <p:embed/>
                </p:oleObj>
              </mc:Choice>
              <mc:Fallback>
                <p:oleObj name="Equation" r:id="rId8" imgW="177480" imgH="228600" progId="Equation.DSMT4">
                  <p:embed/>
                  <p:pic>
                    <p:nvPicPr>
                      <p:cNvPr id="0" name=""/>
                      <p:cNvPicPr>
                        <a:picLocks noChangeAspect="1" noChangeArrowheads="1"/>
                      </p:cNvPicPr>
                      <p:nvPr/>
                    </p:nvPicPr>
                    <p:blipFill>
                      <a:blip r:embed="rId9"/>
                      <a:srcRect/>
                      <a:stretch>
                        <a:fillRect/>
                      </a:stretch>
                    </p:blipFill>
                    <p:spPr bwMode="auto">
                      <a:xfrm>
                        <a:off x="1884363" y="2753360"/>
                        <a:ext cx="325437" cy="420687"/>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graphicFrame>
        <p:nvGraphicFramePr>
          <p:cNvPr id="55" name="Object 3"/>
          <p:cNvGraphicFramePr>
            <a:graphicFrameLocks noChangeAspect="1"/>
          </p:cNvGraphicFramePr>
          <p:nvPr/>
        </p:nvGraphicFramePr>
        <p:xfrm>
          <a:off x="3902075" y="2752725"/>
          <a:ext cx="349250" cy="420688"/>
        </p:xfrm>
        <a:graphic>
          <a:graphicData uri="http://schemas.openxmlformats.org/presentationml/2006/ole">
            <mc:AlternateContent xmlns:mc="http://schemas.openxmlformats.org/markup-compatibility/2006">
              <mc:Choice xmlns:v="urn:schemas-microsoft-com:vml" Requires="v">
                <p:oleObj spid="_x0000_s11557" name="Equation" r:id="rId10" imgW="190440" imgH="228600" progId="Equation.DSMT4">
                  <p:embed/>
                </p:oleObj>
              </mc:Choice>
              <mc:Fallback>
                <p:oleObj name="Equation" r:id="rId10" imgW="190440" imgH="228600" progId="Equation.DSMT4">
                  <p:embed/>
                  <p:pic>
                    <p:nvPicPr>
                      <p:cNvPr id="0" name=""/>
                      <p:cNvPicPr>
                        <a:picLocks noChangeAspect="1" noChangeArrowheads="1"/>
                      </p:cNvPicPr>
                      <p:nvPr/>
                    </p:nvPicPr>
                    <p:blipFill>
                      <a:blip r:embed="rId11"/>
                      <a:srcRect/>
                      <a:stretch>
                        <a:fillRect/>
                      </a:stretch>
                    </p:blipFill>
                    <p:spPr bwMode="auto">
                      <a:xfrm>
                        <a:off x="3902075" y="2752725"/>
                        <a:ext cx="349250" cy="420688"/>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graphicFrame>
        <p:nvGraphicFramePr>
          <p:cNvPr id="56" name="Object 3"/>
          <p:cNvGraphicFramePr>
            <a:graphicFrameLocks noChangeAspect="1"/>
          </p:cNvGraphicFramePr>
          <p:nvPr/>
        </p:nvGraphicFramePr>
        <p:xfrm>
          <a:off x="4495800" y="2590800"/>
          <a:ext cx="349250" cy="420688"/>
        </p:xfrm>
        <a:graphic>
          <a:graphicData uri="http://schemas.openxmlformats.org/presentationml/2006/ole">
            <mc:AlternateContent xmlns:mc="http://schemas.openxmlformats.org/markup-compatibility/2006">
              <mc:Choice xmlns:v="urn:schemas-microsoft-com:vml" Requires="v">
                <p:oleObj spid="_x0000_s11558" name="Equation" r:id="rId12" imgW="190440" imgH="228600" progId="Equation.DSMT4">
                  <p:embed/>
                </p:oleObj>
              </mc:Choice>
              <mc:Fallback>
                <p:oleObj name="Equation" r:id="rId12" imgW="190440" imgH="228600" progId="Equation.DSMT4">
                  <p:embed/>
                  <p:pic>
                    <p:nvPicPr>
                      <p:cNvPr id="0" name=""/>
                      <p:cNvPicPr>
                        <a:picLocks noChangeAspect="1" noChangeArrowheads="1"/>
                      </p:cNvPicPr>
                      <p:nvPr/>
                    </p:nvPicPr>
                    <p:blipFill>
                      <a:blip r:embed="rId13"/>
                      <a:srcRect/>
                      <a:stretch>
                        <a:fillRect/>
                      </a:stretch>
                    </p:blipFill>
                    <p:spPr bwMode="auto">
                      <a:xfrm>
                        <a:off x="4495800" y="2590800"/>
                        <a:ext cx="349250" cy="420688"/>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sp>
        <p:nvSpPr>
          <p:cNvPr id="57" name="TextBox 56"/>
          <p:cNvSpPr txBox="1"/>
          <p:nvPr/>
        </p:nvSpPr>
        <p:spPr>
          <a:xfrm>
            <a:off x="40744" y="5942388"/>
            <a:ext cx="1642276" cy="646331"/>
          </a:xfrm>
          <a:prstGeom prst="rect">
            <a:avLst/>
          </a:prstGeom>
          <a:noFill/>
        </p:spPr>
        <p:txBody>
          <a:bodyPr wrap="square" rtlCol="0">
            <a:spAutoFit/>
          </a:bodyPr>
          <a:lstStyle/>
          <a:p>
            <a:pPr algn="ctr"/>
            <a:r>
              <a:rPr lang="en-US" sz="1800" b="1" dirty="0">
                <a:solidFill>
                  <a:schemeClr val="tx2"/>
                </a:solidFill>
                <a:latin typeface="Arial" panose="020B0604020202020204" pitchFamily="34" charset="0"/>
                <a:cs typeface="Arial" panose="020B0604020202020204" pitchFamily="34" charset="0"/>
              </a:rPr>
              <a:t>Input sequence 1</a:t>
            </a:r>
          </a:p>
        </p:txBody>
      </p:sp>
      <p:graphicFrame>
        <p:nvGraphicFramePr>
          <p:cNvPr id="61" name="Object 3"/>
          <p:cNvGraphicFramePr>
            <a:graphicFrameLocks noChangeAspect="1"/>
          </p:cNvGraphicFramePr>
          <p:nvPr>
            <p:extLst>
              <p:ext uri="{D42A27DB-BD31-4B8C-83A1-F6EECF244321}">
                <p14:modId xmlns:p14="http://schemas.microsoft.com/office/powerpoint/2010/main" val="3729465844"/>
              </p:ext>
            </p:extLst>
          </p:nvPr>
        </p:nvGraphicFramePr>
        <p:xfrm>
          <a:off x="5532343" y="2133600"/>
          <a:ext cx="1604963" cy="2332038"/>
        </p:xfrm>
        <a:graphic>
          <a:graphicData uri="http://schemas.openxmlformats.org/presentationml/2006/ole">
            <mc:AlternateContent xmlns:mc="http://schemas.openxmlformats.org/markup-compatibility/2006">
              <mc:Choice xmlns:v="urn:schemas-microsoft-com:vml" Requires="v">
                <p:oleObj spid="_x0000_s11559" name="Equation" r:id="rId14" imgW="876240" imgH="1269720" progId="Equation.DSMT4">
                  <p:embed/>
                </p:oleObj>
              </mc:Choice>
              <mc:Fallback>
                <p:oleObj name="Equation" r:id="rId14" imgW="876240" imgH="1269720" progId="Equation.DSMT4">
                  <p:embed/>
                  <p:pic>
                    <p:nvPicPr>
                      <p:cNvPr id="0" name=""/>
                      <p:cNvPicPr>
                        <a:picLocks noChangeAspect="1" noChangeArrowheads="1"/>
                      </p:cNvPicPr>
                      <p:nvPr/>
                    </p:nvPicPr>
                    <p:blipFill>
                      <a:blip r:embed="rId15"/>
                      <a:srcRect/>
                      <a:stretch>
                        <a:fillRect/>
                      </a:stretch>
                    </p:blipFill>
                    <p:spPr bwMode="auto">
                      <a:xfrm>
                        <a:off x="5532343" y="2133600"/>
                        <a:ext cx="1604963" cy="2332038"/>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sp>
        <p:nvSpPr>
          <p:cNvPr id="64" name="TextBox 63"/>
          <p:cNvSpPr txBox="1"/>
          <p:nvPr/>
        </p:nvSpPr>
        <p:spPr>
          <a:xfrm>
            <a:off x="5404954" y="1732180"/>
            <a:ext cx="3358045" cy="369332"/>
          </a:xfrm>
          <a:prstGeom prst="rect">
            <a:avLst/>
          </a:prstGeom>
          <a:noFill/>
        </p:spPr>
        <p:txBody>
          <a:bodyPr wrap="square" rtlCol="0">
            <a:spAutoFit/>
          </a:bodyPr>
          <a:lstStyle/>
          <a:p>
            <a:r>
              <a:rPr lang="en-US" sz="1800" dirty="0">
                <a:solidFill>
                  <a:schemeClr val="tx2"/>
                </a:solidFill>
                <a:latin typeface="Arial" panose="020B0604020202020204" pitchFamily="34" charset="0"/>
                <a:cs typeface="Arial" panose="020B0604020202020204" pitchFamily="34" charset="0"/>
              </a:rPr>
              <a:t>Current weight vector for </a:t>
            </a:r>
            <a:r>
              <a:rPr lang="en-US" sz="1800" i="1" dirty="0">
                <a:solidFill>
                  <a:schemeClr val="tx2"/>
                </a:solidFill>
                <a:latin typeface="Arial" panose="020B0604020202020204" pitchFamily="34" charset="0"/>
                <a:cs typeface="Arial" panose="020B0604020202020204" pitchFamily="34" charset="0"/>
              </a:rPr>
              <a:t>h</a:t>
            </a:r>
            <a:r>
              <a:rPr lang="en-US" sz="1800" i="1" baseline="-25000" dirty="0">
                <a:solidFill>
                  <a:schemeClr val="tx2"/>
                </a:solidFill>
                <a:latin typeface="Arial" panose="020B0604020202020204" pitchFamily="34" charset="0"/>
                <a:cs typeface="Arial" panose="020B0604020202020204" pitchFamily="34" charset="0"/>
              </a:rPr>
              <a:t>2,1</a:t>
            </a:r>
          </a:p>
        </p:txBody>
      </p:sp>
      <p:graphicFrame>
        <p:nvGraphicFramePr>
          <p:cNvPr id="60" name="Object 3"/>
          <p:cNvGraphicFramePr>
            <a:graphicFrameLocks noChangeAspect="1"/>
          </p:cNvGraphicFramePr>
          <p:nvPr>
            <p:extLst>
              <p:ext uri="{D42A27DB-BD31-4B8C-83A1-F6EECF244321}">
                <p14:modId xmlns:p14="http://schemas.microsoft.com/office/powerpoint/2010/main" val="1055688301"/>
              </p:ext>
            </p:extLst>
          </p:nvPr>
        </p:nvGraphicFramePr>
        <p:xfrm>
          <a:off x="5532120" y="4868863"/>
          <a:ext cx="3046413" cy="373062"/>
        </p:xfrm>
        <a:graphic>
          <a:graphicData uri="http://schemas.openxmlformats.org/presentationml/2006/ole">
            <mc:AlternateContent xmlns:mc="http://schemas.openxmlformats.org/markup-compatibility/2006">
              <mc:Choice xmlns:v="urn:schemas-microsoft-com:vml" Requires="v">
                <p:oleObj spid="_x0000_s11560" name="Equation" r:id="rId16" imgW="1663560" imgH="203040" progId="Equation.DSMT4">
                  <p:embed/>
                </p:oleObj>
              </mc:Choice>
              <mc:Fallback>
                <p:oleObj name="Equation" r:id="rId16" imgW="1663560" imgH="203040" progId="Equation.DSMT4">
                  <p:embed/>
                  <p:pic>
                    <p:nvPicPr>
                      <p:cNvPr id="0" name=""/>
                      <p:cNvPicPr>
                        <a:picLocks noChangeAspect="1" noChangeArrowheads="1"/>
                      </p:cNvPicPr>
                      <p:nvPr/>
                    </p:nvPicPr>
                    <p:blipFill>
                      <a:blip r:embed="rId17"/>
                      <a:srcRect/>
                      <a:stretch>
                        <a:fillRect/>
                      </a:stretch>
                    </p:blipFill>
                    <p:spPr bwMode="auto">
                      <a:xfrm>
                        <a:off x="5532120" y="4868863"/>
                        <a:ext cx="3046413" cy="373062"/>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graphicFrame>
        <p:nvGraphicFramePr>
          <p:cNvPr id="62" name="Object 3"/>
          <p:cNvGraphicFramePr>
            <a:graphicFrameLocks noChangeAspect="1"/>
          </p:cNvGraphicFramePr>
          <p:nvPr>
            <p:extLst>
              <p:ext uri="{D42A27DB-BD31-4B8C-83A1-F6EECF244321}">
                <p14:modId xmlns:p14="http://schemas.microsoft.com/office/powerpoint/2010/main" val="3505854215"/>
              </p:ext>
            </p:extLst>
          </p:nvPr>
        </p:nvGraphicFramePr>
        <p:xfrm>
          <a:off x="5532120" y="5921375"/>
          <a:ext cx="1906587" cy="373063"/>
        </p:xfrm>
        <a:graphic>
          <a:graphicData uri="http://schemas.openxmlformats.org/presentationml/2006/ole">
            <mc:AlternateContent xmlns:mc="http://schemas.openxmlformats.org/markup-compatibility/2006">
              <mc:Choice xmlns:v="urn:schemas-microsoft-com:vml" Requires="v">
                <p:oleObj spid="_x0000_s11561" name="Equation" r:id="rId18" imgW="1041120" imgH="203040" progId="Equation.DSMT4">
                  <p:embed/>
                </p:oleObj>
              </mc:Choice>
              <mc:Fallback>
                <p:oleObj name="Equation" r:id="rId18" imgW="1041120" imgH="203040" progId="Equation.DSMT4">
                  <p:embed/>
                  <p:pic>
                    <p:nvPicPr>
                      <p:cNvPr id="0" name=""/>
                      <p:cNvPicPr>
                        <a:picLocks noChangeAspect="1" noChangeArrowheads="1"/>
                      </p:cNvPicPr>
                      <p:nvPr/>
                    </p:nvPicPr>
                    <p:blipFill>
                      <a:blip r:embed="rId19"/>
                      <a:srcRect/>
                      <a:stretch>
                        <a:fillRect/>
                      </a:stretch>
                    </p:blipFill>
                    <p:spPr bwMode="auto">
                      <a:xfrm>
                        <a:off x="5532120" y="5921375"/>
                        <a:ext cx="1906587" cy="373063"/>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sp>
        <p:nvSpPr>
          <p:cNvPr id="66" name="TextBox 65"/>
          <p:cNvSpPr txBox="1"/>
          <p:nvPr/>
        </p:nvSpPr>
        <p:spPr>
          <a:xfrm>
            <a:off x="5404955" y="4543233"/>
            <a:ext cx="2587944" cy="369332"/>
          </a:xfrm>
          <a:prstGeom prst="rect">
            <a:avLst/>
          </a:prstGeom>
          <a:noFill/>
        </p:spPr>
        <p:txBody>
          <a:bodyPr wrap="square" rtlCol="0">
            <a:spAutoFit/>
          </a:bodyPr>
          <a:lstStyle/>
          <a:p>
            <a:r>
              <a:rPr lang="en-US" sz="1800" dirty="0">
                <a:solidFill>
                  <a:schemeClr val="tx2"/>
                </a:solidFill>
                <a:latin typeface="Arial" panose="020B0604020202020204" pitchFamily="34" charset="0"/>
                <a:cs typeface="Arial" panose="020B0604020202020204" pitchFamily="34" charset="0"/>
              </a:rPr>
              <a:t>Weights times input</a:t>
            </a:r>
          </a:p>
        </p:txBody>
      </p:sp>
      <p:sp>
        <p:nvSpPr>
          <p:cNvPr id="68" name="TextBox 67"/>
          <p:cNvSpPr txBox="1"/>
          <p:nvPr/>
        </p:nvSpPr>
        <p:spPr>
          <a:xfrm>
            <a:off x="5412574" y="5547991"/>
            <a:ext cx="3426625" cy="369332"/>
          </a:xfrm>
          <a:prstGeom prst="rect">
            <a:avLst/>
          </a:prstGeom>
          <a:noFill/>
        </p:spPr>
        <p:txBody>
          <a:bodyPr wrap="square" rtlCol="0">
            <a:spAutoFit/>
          </a:bodyPr>
          <a:lstStyle/>
          <a:p>
            <a:r>
              <a:rPr lang="en-US" sz="1800" dirty="0">
                <a:solidFill>
                  <a:schemeClr val="tx2"/>
                </a:solidFill>
                <a:latin typeface="Arial" panose="020B0604020202020204" pitchFamily="34" charset="0"/>
                <a:cs typeface="Arial" panose="020B0604020202020204" pitchFamily="34" charset="0"/>
              </a:rPr>
              <a:t>Apply </a:t>
            </a:r>
            <a:r>
              <a:rPr lang="en-US" sz="1800" dirty="0" err="1">
                <a:solidFill>
                  <a:schemeClr val="tx2"/>
                </a:solidFill>
                <a:latin typeface="Arial" panose="020B0604020202020204" pitchFamily="34" charset="0"/>
                <a:cs typeface="Arial" panose="020B0604020202020204" pitchFamily="34" charset="0"/>
              </a:rPr>
              <a:t>ReLU</a:t>
            </a:r>
            <a:r>
              <a:rPr lang="en-US" sz="1800" dirty="0">
                <a:solidFill>
                  <a:schemeClr val="tx2"/>
                </a:solidFill>
                <a:latin typeface="Arial" panose="020B0604020202020204" pitchFamily="34" charset="0"/>
                <a:cs typeface="Arial" panose="020B0604020202020204" pitchFamily="34" charset="0"/>
              </a:rPr>
              <a:t> activation function</a:t>
            </a:r>
          </a:p>
        </p:txBody>
      </p:sp>
    </p:spTree>
    <p:extLst>
      <p:ext uri="{BB962C8B-B14F-4D97-AF65-F5344CB8AC3E}">
        <p14:creationId xmlns:p14="http://schemas.microsoft.com/office/powerpoint/2010/main" val="12511076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16934"/>
            <a:ext cx="7772400" cy="1143000"/>
          </a:xfrm>
        </p:spPr>
        <p:txBody>
          <a:bodyPr/>
          <a:lstStyle/>
          <a:p>
            <a:r>
              <a:rPr lang="en-US" dirty="0"/>
              <a:t>First layer problems</a:t>
            </a:r>
          </a:p>
        </p:txBody>
      </p:sp>
      <p:sp>
        <p:nvSpPr>
          <p:cNvPr id="4" name="Slide Number Placeholder 3"/>
          <p:cNvSpPr>
            <a:spLocks noGrp="1"/>
          </p:cNvSpPr>
          <p:nvPr>
            <p:ph type="sldNum" sz="quarter" idx="12"/>
          </p:nvPr>
        </p:nvSpPr>
        <p:spPr/>
        <p:txBody>
          <a:bodyPr/>
          <a:lstStyle/>
          <a:p>
            <a:pPr>
              <a:defRPr/>
            </a:pPr>
            <a:fld id="{4D71D4ED-2DA9-9F40-A068-D189D5533483}" type="slidenum">
              <a:rPr lang="en-US" smtClean="0"/>
              <a:pPr>
                <a:defRPr/>
              </a:pPr>
              <a:t>27</a:t>
            </a:fld>
            <a:endParaRPr lang="en-US"/>
          </a:p>
        </p:txBody>
      </p:sp>
      <p:sp>
        <p:nvSpPr>
          <p:cNvPr id="6" name="Rectangle 3"/>
          <p:cNvSpPr txBox="1">
            <a:spLocks noChangeArrowheads="1"/>
          </p:cNvSpPr>
          <p:nvPr/>
        </p:nvSpPr>
        <p:spPr bwMode="auto">
          <a:xfrm>
            <a:off x="685800" y="1184253"/>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Arial"/>
                <a:ea typeface="ＭＳ Ｐゴシック" pitchFamily="-97" charset="-128"/>
                <a:cs typeface="ＭＳ Ｐゴシック" pitchFamily="-97" charset="-128"/>
              </a:defRPr>
            </a:lvl1pPr>
            <a:lvl2pPr marL="742950" indent="-285750" algn="l" rtl="0" eaLnBrk="0" fontAlgn="base" hangingPunct="0">
              <a:spcBef>
                <a:spcPct val="20000"/>
              </a:spcBef>
              <a:spcAft>
                <a:spcPct val="0"/>
              </a:spcAft>
              <a:buChar char="–"/>
              <a:defRPr sz="2800">
                <a:solidFill>
                  <a:schemeClr val="tx1"/>
                </a:solidFill>
                <a:latin typeface="Arial"/>
                <a:ea typeface="ＭＳ Ｐゴシック" pitchFamily="-97" charset="-128"/>
              </a:defRPr>
            </a:lvl2pPr>
            <a:lvl3pPr marL="1143000" indent="-228600" algn="l" rtl="0" eaLnBrk="0" fontAlgn="base" hangingPunct="0">
              <a:spcBef>
                <a:spcPct val="20000"/>
              </a:spcBef>
              <a:spcAft>
                <a:spcPct val="0"/>
              </a:spcAft>
              <a:buChar char="•"/>
              <a:defRPr sz="2400">
                <a:solidFill>
                  <a:schemeClr val="tx1"/>
                </a:solidFill>
                <a:latin typeface="Arial"/>
                <a:ea typeface="ＭＳ Ｐゴシック" pitchFamily="-97" charset="-128"/>
              </a:defRPr>
            </a:lvl3pPr>
            <a:lvl4pPr marL="1600200" indent="-228600" algn="l" rtl="0" eaLnBrk="0" fontAlgn="base" hangingPunct="0">
              <a:spcBef>
                <a:spcPct val="20000"/>
              </a:spcBef>
              <a:spcAft>
                <a:spcPct val="0"/>
              </a:spcAft>
              <a:buChar char="–"/>
              <a:defRPr sz="2000">
                <a:solidFill>
                  <a:schemeClr val="tx1"/>
                </a:solidFill>
                <a:latin typeface="Arial"/>
                <a:ea typeface="ＭＳ Ｐゴシック" pitchFamily="-97" charset="-128"/>
              </a:defRPr>
            </a:lvl4pPr>
            <a:lvl5pPr marL="2057400" indent="-228600" algn="l" rtl="0" eaLnBrk="0" fontAlgn="base" hangingPunct="0">
              <a:spcBef>
                <a:spcPct val="20000"/>
              </a:spcBef>
              <a:spcAft>
                <a:spcPct val="0"/>
              </a:spcAft>
              <a:buChar char="»"/>
              <a:defRPr sz="2000">
                <a:solidFill>
                  <a:schemeClr val="tx1"/>
                </a:solidFill>
                <a:latin typeface="Arial"/>
                <a:ea typeface="ＭＳ Ｐゴシック" pitchFamily="-97" charset="-128"/>
              </a:defRPr>
            </a:lvl5pPr>
            <a:lvl6pPr marL="2514600" indent="-228600" algn="l" rtl="0" eaLnBrk="0" fontAlgn="base" hangingPunct="0">
              <a:spcBef>
                <a:spcPct val="20000"/>
              </a:spcBef>
              <a:spcAft>
                <a:spcPct val="0"/>
              </a:spcAft>
              <a:buChar char="»"/>
              <a:defRPr sz="2000">
                <a:solidFill>
                  <a:schemeClr val="tx1"/>
                </a:solidFill>
                <a:latin typeface="+mn-lt"/>
                <a:ea typeface="ＭＳ Ｐゴシック" pitchFamily="-97" charset="-128"/>
              </a:defRPr>
            </a:lvl6pPr>
            <a:lvl7pPr marL="2971800" indent="-228600" algn="l" rtl="0" eaLnBrk="0" fontAlgn="base" hangingPunct="0">
              <a:spcBef>
                <a:spcPct val="20000"/>
              </a:spcBef>
              <a:spcAft>
                <a:spcPct val="0"/>
              </a:spcAft>
              <a:buChar char="»"/>
              <a:defRPr sz="2000">
                <a:solidFill>
                  <a:schemeClr val="tx1"/>
                </a:solidFill>
                <a:latin typeface="+mn-lt"/>
                <a:ea typeface="ＭＳ Ｐゴシック" pitchFamily="-97" charset="-128"/>
              </a:defRPr>
            </a:lvl7pPr>
            <a:lvl8pPr marL="3429000" indent="-228600" algn="l" rtl="0" eaLnBrk="0" fontAlgn="base" hangingPunct="0">
              <a:spcBef>
                <a:spcPct val="20000"/>
              </a:spcBef>
              <a:spcAft>
                <a:spcPct val="0"/>
              </a:spcAft>
              <a:buChar char="»"/>
              <a:defRPr sz="2000">
                <a:solidFill>
                  <a:schemeClr val="tx1"/>
                </a:solidFill>
                <a:latin typeface="+mn-lt"/>
                <a:ea typeface="ＭＳ Ｐゴシック" pitchFamily="-97" charset="-128"/>
              </a:defRPr>
            </a:lvl8pPr>
            <a:lvl9pPr marL="3886200" indent="-228600" algn="l" rtl="0" eaLnBrk="0" fontAlgn="base" hangingPunct="0">
              <a:spcBef>
                <a:spcPct val="20000"/>
              </a:spcBef>
              <a:spcAft>
                <a:spcPct val="0"/>
              </a:spcAft>
              <a:buChar char="»"/>
              <a:defRPr sz="2000">
                <a:solidFill>
                  <a:schemeClr val="tx1"/>
                </a:solidFill>
                <a:latin typeface="+mn-lt"/>
                <a:ea typeface="ＭＳ Ｐゴシック" pitchFamily="-97" charset="-128"/>
              </a:defRPr>
            </a:lvl9pPr>
          </a:lstStyle>
          <a:p>
            <a:r>
              <a:rPr lang="en-US" sz="2800" kern="0" dirty="0"/>
              <a:t>We already have a </a:t>
            </a:r>
            <a:r>
              <a:rPr lang="en-US" sz="2800" i="1" kern="0" dirty="0"/>
              <a:t>lot</a:t>
            </a:r>
            <a:r>
              <a:rPr lang="en-US" sz="2800" kern="0" dirty="0"/>
              <a:t> of parameters</a:t>
            </a:r>
          </a:p>
          <a:p>
            <a:pPr lvl="1"/>
            <a:r>
              <a:rPr lang="en-US" sz="2400" kern="0" dirty="0"/>
              <a:t>Each hidden node has its own weight vector</a:t>
            </a:r>
          </a:p>
          <a:p>
            <a:endParaRPr lang="en-US" sz="2800" kern="0" dirty="0"/>
          </a:p>
          <a:p>
            <a:r>
              <a:rPr lang="en-US" sz="2800" kern="0" dirty="0"/>
              <a:t>We’re attempting to learn different motifs (filters) at each starting position</a:t>
            </a:r>
          </a:p>
          <a:p>
            <a:pPr lvl="1"/>
            <a:r>
              <a:rPr lang="en-US" sz="2400" i="1" kern="0" dirty="0"/>
              <a:t>D*W</a:t>
            </a:r>
            <a:r>
              <a:rPr lang="en-US" sz="2400" kern="0" dirty="0"/>
              <a:t> hidden nodes</a:t>
            </a:r>
          </a:p>
          <a:p>
            <a:pPr lvl="1"/>
            <a:endParaRPr lang="en-US" sz="2400" kern="0" dirty="0"/>
          </a:p>
        </p:txBody>
      </p:sp>
    </p:spTree>
    <p:extLst>
      <p:ext uri="{BB962C8B-B14F-4D97-AF65-F5344CB8AC3E}">
        <p14:creationId xmlns:p14="http://schemas.microsoft.com/office/powerpoint/2010/main" val="88385280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16934"/>
            <a:ext cx="7772400" cy="1143000"/>
          </a:xfrm>
        </p:spPr>
        <p:txBody>
          <a:bodyPr/>
          <a:lstStyle/>
          <a:p>
            <a:r>
              <a:rPr lang="en-US" dirty="0"/>
              <a:t>Convolutional layers</a:t>
            </a:r>
          </a:p>
        </p:txBody>
      </p:sp>
      <p:sp>
        <p:nvSpPr>
          <p:cNvPr id="4" name="Slide Number Placeholder 3"/>
          <p:cNvSpPr>
            <a:spLocks noGrp="1"/>
          </p:cNvSpPr>
          <p:nvPr>
            <p:ph type="sldNum" sz="quarter" idx="12"/>
          </p:nvPr>
        </p:nvSpPr>
        <p:spPr/>
        <p:txBody>
          <a:bodyPr/>
          <a:lstStyle/>
          <a:p>
            <a:pPr>
              <a:defRPr/>
            </a:pPr>
            <a:fld id="{4D71D4ED-2DA9-9F40-A068-D189D5533483}" type="slidenum">
              <a:rPr lang="en-US" smtClean="0"/>
              <a:pPr>
                <a:defRPr/>
              </a:pPr>
              <a:t>28</a:t>
            </a:fld>
            <a:endParaRPr lang="en-US"/>
          </a:p>
        </p:txBody>
      </p:sp>
      <p:sp>
        <p:nvSpPr>
          <p:cNvPr id="6" name="Rectangle 3"/>
          <p:cNvSpPr txBox="1">
            <a:spLocks noChangeArrowheads="1"/>
          </p:cNvSpPr>
          <p:nvPr/>
        </p:nvSpPr>
        <p:spPr bwMode="auto">
          <a:xfrm>
            <a:off x="381000" y="1184253"/>
            <a:ext cx="8382000" cy="10446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Arial"/>
                <a:ea typeface="ＭＳ Ｐゴシック" pitchFamily="-97" charset="-128"/>
                <a:cs typeface="ＭＳ Ｐゴシック" pitchFamily="-97" charset="-128"/>
              </a:defRPr>
            </a:lvl1pPr>
            <a:lvl2pPr marL="742950" indent="-285750" algn="l" rtl="0" eaLnBrk="0" fontAlgn="base" hangingPunct="0">
              <a:spcBef>
                <a:spcPct val="20000"/>
              </a:spcBef>
              <a:spcAft>
                <a:spcPct val="0"/>
              </a:spcAft>
              <a:buChar char="–"/>
              <a:defRPr sz="2800">
                <a:solidFill>
                  <a:schemeClr val="tx1"/>
                </a:solidFill>
                <a:latin typeface="Arial"/>
                <a:ea typeface="ＭＳ Ｐゴシック" pitchFamily="-97" charset="-128"/>
              </a:defRPr>
            </a:lvl2pPr>
            <a:lvl3pPr marL="1143000" indent="-228600" algn="l" rtl="0" eaLnBrk="0" fontAlgn="base" hangingPunct="0">
              <a:spcBef>
                <a:spcPct val="20000"/>
              </a:spcBef>
              <a:spcAft>
                <a:spcPct val="0"/>
              </a:spcAft>
              <a:buChar char="•"/>
              <a:defRPr sz="2400">
                <a:solidFill>
                  <a:schemeClr val="tx1"/>
                </a:solidFill>
                <a:latin typeface="Arial"/>
                <a:ea typeface="ＭＳ Ｐゴシック" pitchFamily="-97" charset="-128"/>
              </a:defRPr>
            </a:lvl3pPr>
            <a:lvl4pPr marL="1600200" indent="-228600" algn="l" rtl="0" eaLnBrk="0" fontAlgn="base" hangingPunct="0">
              <a:spcBef>
                <a:spcPct val="20000"/>
              </a:spcBef>
              <a:spcAft>
                <a:spcPct val="0"/>
              </a:spcAft>
              <a:buChar char="–"/>
              <a:defRPr sz="2000">
                <a:solidFill>
                  <a:schemeClr val="tx1"/>
                </a:solidFill>
                <a:latin typeface="Arial"/>
                <a:ea typeface="ＭＳ Ｐゴシック" pitchFamily="-97" charset="-128"/>
              </a:defRPr>
            </a:lvl4pPr>
            <a:lvl5pPr marL="2057400" indent="-228600" algn="l" rtl="0" eaLnBrk="0" fontAlgn="base" hangingPunct="0">
              <a:spcBef>
                <a:spcPct val="20000"/>
              </a:spcBef>
              <a:spcAft>
                <a:spcPct val="0"/>
              </a:spcAft>
              <a:buChar char="»"/>
              <a:defRPr sz="2000">
                <a:solidFill>
                  <a:schemeClr val="tx1"/>
                </a:solidFill>
                <a:latin typeface="Arial"/>
                <a:ea typeface="ＭＳ Ｐゴシック" pitchFamily="-97" charset="-128"/>
              </a:defRPr>
            </a:lvl5pPr>
            <a:lvl6pPr marL="2514600" indent="-228600" algn="l" rtl="0" eaLnBrk="0" fontAlgn="base" hangingPunct="0">
              <a:spcBef>
                <a:spcPct val="20000"/>
              </a:spcBef>
              <a:spcAft>
                <a:spcPct val="0"/>
              </a:spcAft>
              <a:buChar char="»"/>
              <a:defRPr sz="2000">
                <a:solidFill>
                  <a:schemeClr val="tx1"/>
                </a:solidFill>
                <a:latin typeface="+mn-lt"/>
                <a:ea typeface="ＭＳ Ｐゴシック" pitchFamily="-97" charset="-128"/>
              </a:defRPr>
            </a:lvl6pPr>
            <a:lvl7pPr marL="2971800" indent="-228600" algn="l" rtl="0" eaLnBrk="0" fontAlgn="base" hangingPunct="0">
              <a:spcBef>
                <a:spcPct val="20000"/>
              </a:spcBef>
              <a:spcAft>
                <a:spcPct val="0"/>
              </a:spcAft>
              <a:buChar char="»"/>
              <a:defRPr sz="2000">
                <a:solidFill>
                  <a:schemeClr val="tx1"/>
                </a:solidFill>
                <a:latin typeface="+mn-lt"/>
                <a:ea typeface="ＭＳ Ｐゴシック" pitchFamily="-97" charset="-128"/>
              </a:defRPr>
            </a:lvl7pPr>
            <a:lvl8pPr marL="3429000" indent="-228600" algn="l" rtl="0" eaLnBrk="0" fontAlgn="base" hangingPunct="0">
              <a:spcBef>
                <a:spcPct val="20000"/>
              </a:spcBef>
              <a:spcAft>
                <a:spcPct val="0"/>
              </a:spcAft>
              <a:buChar char="»"/>
              <a:defRPr sz="2000">
                <a:solidFill>
                  <a:schemeClr val="tx1"/>
                </a:solidFill>
                <a:latin typeface="+mn-lt"/>
                <a:ea typeface="ＭＳ Ｐゴシック" pitchFamily="-97" charset="-128"/>
              </a:defRPr>
            </a:lvl8pPr>
            <a:lvl9pPr marL="3886200" indent="-228600" algn="l" rtl="0" eaLnBrk="0" fontAlgn="base" hangingPunct="0">
              <a:spcBef>
                <a:spcPct val="20000"/>
              </a:spcBef>
              <a:spcAft>
                <a:spcPct val="0"/>
              </a:spcAft>
              <a:buChar char="»"/>
              <a:defRPr sz="2000">
                <a:solidFill>
                  <a:schemeClr val="tx1"/>
                </a:solidFill>
                <a:latin typeface="+mn-lt"/>
                <a:ea typeface="ＭＳ Ｐゴシック" pitchFamily="-97" charset="-128"/>
              </a:defRPr>
            </a:lvl9pPr>
          </a:lstStyle>
          <a:p>
            <a:r>
              <a:rPr lang="en-US" sz="2800" kern="0" dirty="0"/>
              <a:t>Input sequence and hidden layer as matrices</a:t>
            </a:r>
          </a:p>
          <a:p>
            <a:r>
              <a:rPr lang="en-US" sz="2800" kern="0" dirty="0"/>
              <a:t>Share parameters for all hidden nodes in a row</a:t>
            </a:r>
          </a:p>
          <a:p>
            <a:pPr lvl="1"/>
            <a:r>
              <a:rPr lang="en-US" sz="2400" kern="0" dirty="0"/>
              <a:t>Search for same motif at different starting positions</a:t>
            </a:r>
          </a:p>
          <a:p>
            <a:pPr lvl="1"/>
            <a:endParaRPr lang="en-US" sz="2400" kern="0" dirty="0"/>
          </a:p>
        </p:txBody>
      </p:sp>
      <p:sp>
        <p:nvSpPr>
          <p:cNvPr id="48" name="Down Arrow 47"/>
          <p:cNvSpPr/>
          <p:nvPr/>
        </p:nvSpPr>
        <p:spPr>
          <a:xfrm rot="5400000" flipV="1">
            <a:off x="4030087" y="3719102"/>
            <a:ext cx="219684" cy="406941"/>
          </a:xfrm>
          <a:prstGeom prst="downArrow">
            <a:avLst/>
          </a:prstGeom>
          <a:ln w="28575" cmpd="sng">
            <a:solidFill>
              <a:srgbClr val="000000"/>
            </a:solidFill>
          </a:ln>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000" b="0" i="0" u="none" strike="noStrike" cap="none" normalizeH="0" baseline="0">
              <a:ln>
                <a:noFill/>
              </a:ln>
              <a:solidFill>
                <a:schemeClr val="tx1"/>
              </a:solidFill>
              <a:effectLst/>
              <a:latin typeface="Times New Roman" pitchFamily="-97" charset="0"/>
            </a:endParaRPr>
          </a:p>
        </p:txBody>
      </p:sp>
      <p:sp>
        <p:nvSpPr>
          <p:cNvPr id="50" name="Down Arrow 49"/>
          <p:cNvSpPr/>
          <p:nvPr/>
        </p:nvSpPr>
        <p:spPr>
          <a:xfrm rot="5400000" flipV="1">
            <a:off x="4030087" y="5968437"/>
            <a:ext cx="219684" cy="406941"/>
          </a:xfrm>
          <a:prstGeom prst="downArrow">
            <a:avLst/>
          </a:prstGeom>
          <a:ln w="28575" cmpd="sng">
            <a:solidFill>
              <a:srgbClr val="000000"/>
            </a:solidFill>
          </a:ln>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000" b="0" i="0" u="none" strike="noStrike" cap="none" normalizeH="0" baseline="0">
              <a:ln>
                <a:noFill/>
              </a:ln>
              <a:solidFill>
                <a:schemeClr val="tx1"/>
              </a:solidFill>
              <a:effectLst/>
              <a:latin typeface="Times New Roman" pitchFamily="-97" charset="0"/>
            </a:endParaRPr>
          </a:p>
        </p:txBody>
      </p:sp>
      <p:grpSp>
        <p:nvGrpSpPr>
          <p:cNvPr id="5" name="Group 4"/>
          <p:cNvGrpSpPr/>
          <p:nvPr/>
        </p:nvGrpSpPr>
        <p:grpSpPr>
          <a:xfrm>
            <a:off x="1149197" y="2832372"/>
            <a:ext cx="3339316" cy="2260067"/>
            <a:chOff x="693420" y="2845333"/>
            <a:chExt cx="3339316" cy="2260067"/>
          </a:xfrm>
        </p:grpSpPr>
        <p:grpSp>
          <p:nvGrpSpPr>
            <p:cNvPr id="8" name="Group 7"/>
            <p:cNvGrpSpPr/>
            <p:nvPr/>
          </p:nvGrpSpPr>
          <p:grpSpPr>
            <a:xfrm>
              <a:off x="1425657" y="4462280"/>
              <a:ext cx="548640" cy="548640"/>
              <a:chOff x="4169143" y="2405158"/>
              <a:chExt cx="548640" cy="548640"/>
            </a:xfrm>
          </p:grpSpPr>
          <p:sp>
            <p:nvSpPr>
              <p:cNvPr id="45" name="Oval 44"/>
              <p:cNvSpPr/>
              <p:nvPr/>
            </p:nvSpPr>
            <p:spPr>
              <a:xfrm flipV="1">
                <a:off x="4169143" y="2405158"/>
                <a:ext cx="548640" cy="548640"/>
              </a:xfrm>
              <a:prstGeom prst="ellipse">
                <a:avLst/>
              </a:prstGeom>
              <a:ln w="28575">
                <a:solidFill>
                  <a:srgbClr val="000000"/>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dirty="0"/>
              </a:p>
            </p:txBody>
          </p:sp>
          <p:graphicFrame>
            <p:nvGraphicFramePr>
              <p:cNvPr id="46" name="Object 3"/>
              <p:cNvGraphicFramePr>
                <a:graphicFrameLocks noChangeAspect="1"/>
              </p:cNvGraphicFramePr>
              <p:nvPr>
                <p:extLst>
                  <p:ext uri="{D42A27DB-BD31-4B8C-83A1-F6EECF244321}">
                    <p14:modId xmlns:p14="http://schemas.microsoft.com/office/powerpoint/2010/main" val="4217167574"/>
                  </p:ext>
                </p:extLst>
              </p:nvPr>
            </p:nvGraphicFramePr>
            <p:xfrm>
              <a:off x="4219626" y="2486025"/>
              <a:ext cx="487362" cy="444500"/>
            </p:xfrm>
            <a:graphic>
              <a:graphicData uri="http://schemas.openxmlformats.org/presentationml/2006/ole">
                <mc:AlternateContent xmlns:mc="http://schemas.openxmlformats.org/markup-compatibility/2006">
                  <mc:Choice xmlns:v="urn:schemas-microsoft-com:vml" Requires="v">
                    <p:oleObj spid="_x0000_s9013" name="Equation" r:id="rId4" imgW="266400" imgH="241200" progId="Equation.3">
                      <p:embed/>
                    </p:oleObj>
                  </mc:Choice>
                  <mc:Fallback>
                    <p:oleObj name="Equation" r:id="rId4" imgW="266400" imgH="241200" progId="Equation.3">
                      <p:embed/>
                      <p:pic>
                        <p:nvPicPr>
                          <p:cNvPr id="0" name=""/>
                          <p:cNvPicPr>
                            <a:picLocks noChangeAspect="1" noChangeArrowheads="1"/>
                          </p:cNvPicPr>
                          <p:nvPr/>
                        </p:nvPicPr>
                        <p:blipFill>
                          <a:blip r:embed="rId5"/>
                          <a:srcRect/>
                          <a:stretch>
                            <a:fillRect/>
                          </a:stretch>
                        </p:blipFill>
                        <p:spPr bwMode="auto">
                          <a:xfrm>
                            <a:off x="4219626" y="2486025"/>
                            <a:ext cx="487362" cy="444500"/>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grpSp>
        <p:grpSp>
          <p:nvGrpSpPr>
            <p:cNvPr id="10" name="Group 9"/>
            <p:cNvGrpSpPr/>
            <p:nvPr/>
          </p:nvGrpSpPr>
          <p:grpSpPr>
            <a:xfrm>
              <a:off x="1428197" y="3589472"/>
              <a:ext cx="548640" cy="548640"/>
              <a:chOff x="4169143" y="2405158"/>
              <a:chExt cx="548640" cy="548640"/>
            </a:xfrm>
          </p:grpSpPr>
          <p:sp>
            <p:nvSpPr>
              <p:cNvPr id="43" name="Oval 42"/>
              <p:cNvSpPr/>
              <p:nvPr/>
            </p:nvSpPr>
            <p:spPr>
              <a:xfrm flipV="1">
                <a:off x="4169143" y="2405158"/>
                <a:ext cx="548640" cy="548640"/>
              </a:xfrm>
              <a:prstGeom prst="ellipse">
                <a:avLst/>
              </a:prstGeom>
              <a:ln w="28575">
                <a:solidFill>
                  <a:srgbClr val="000000"/>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dirty="0"/>
              </a:p>
            </p:txBody>
          </p:sp>
          <p:graphicFrame>
            <p:nvGraphicFramePr>
              <p:cNvPr id="44" name="Object 3"/>
              <p:cNvGraphicFramePr>
                <a:graphicFrameLocks noChangeAspect="1"/>
              </p:cNvGraphicFramePr>
              <p:nvPr>
                <p:extLst>
                  <p:ext uri="{D42A27DB-BD31-4B8C-83A1-F6EECF244321}">
                    <p14:modId xmlns:p14="http://schemas.microsoft.com/office/powerpoint/2010/main" val="2262339415"/>
                  </p:ext>
                </p:extLst>
              </p:nvPr>
            </p:nvGraphicFramePr>
            <p:xfrm>
              <a:off x="4244073" y="2486304"/>
              <a:ext cx="439738" cy="444500"/>
            </p:xfrm>
            <a:graphic>
              <a:graphicData uri="http://schemas.openxmlformats.org/presentationml/2006/ole">
                <mc:AlternateContent xmlns:mc="http://schemas.openxmlformats.org/markup-compatibility/2006">
                  <mc:Choice xmlns:v="urn:schemas-microsoft-com:vml" Requires="v">
                    <p:oleObj spid="_x0000_s9014" name="Equation" r:id="rId6" imgW="241200" imgH="241200" progId="Equation.3">
                      <p:embed/>
                    </p:oleObj>
                  </mc:Choice>
                  <mc:Fallback>
                    <p:oleObj name="Equation" r:id="rId6" imgW="241200" imgH="241200" progId="Equation.3">
                      <p:embed/>
                      <p:pic>
                        <p:nvPicPr>
                          <p:cNvPr id="0" name=""/>
                          <p:cNvPicPr>
                            <a:picLocks noChangeAspect="1" noChangeArrowheads="1"/>
                          </p:cNvPicPr>
                          <p:nvPr/>
                        </p:nvPicPr>
                        <p:blipFill>
                          <a:blip r:embed="rId7"/>
                          <a:srcRect/>
                          <a:stretch>
                            <a:fillRect/>
                          </a:stretch>
                        </p:blipFill>
                        <p:spPr bwMode="auto">
                          <a:xfrm>
                            <a:off x="4244073" y="2486304"/>
                            <a:ext cx="439738" cy="444500"/>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grpSp>
        <p:grpSp>
          <p:nvGrpSpPr>
            <p:cNvPr id="12" name="Group 11"/>
            <p:cNvGrpSpPr/>
            <p:nvPr/>
          </p:nvGrpSpPr>
          <p:grpSpPr>
            <a:xfrm>
              <a:off x="1425657" y="2992552"/>
              <a:ext cx="548640" cy="548640"/>
              <a:chOff x="4169143" y="2405158"/>
              <a:chExt cx="548640" cy="548640"/>
            </a:xfrm>
          </p:grpSpPr>
          <p:sp>
            <p:nvSpPr>
              <p:cNvPr id="41" name="Oval 40"/>
              <p:cNvSpPr/>
              <p:nvPr/>
            </p:nvSpPr>
            <p:spPr>
              <a:xfrm flipV="1">
                <a:off x="4169143" y="2405158"/>
                <a:ext cx="548640" cy="548640"/>
              </a:xfrm>
              <a:prstGeom prst="ellipse">
                <a:avLst/>
              </a:prstGeom>
              <a:ln w="28575">
                <a:solidFill>
                  <a:srgbClr val="000000"/>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dirty="0"/>
              </a:p>
            </p:txBody>
          </p:sp>
          <p:graphicFrame>
            <p:nvGraphicFramePr>
              <p:cNvPr id="42" name="Object 3"/>
              <p:cNvGraphicFramePr>
                <a:graphicFrameLocks noChangeAspect="1"/>
              </p:cNvGraphicFramePr>
              <p:nvPr>
                <p:extLst>
                  <p:ext uri="{D42A27DB-BD31-4B8C-83A1-F6EECF244321}">
                    <p14:modId xmlns:p14="http://schemas.microsoft.com/office/powerpoint/2010/main" val="1071104074"/>
                  </p:ext>
                </p:extLst>
              </p:nvPr>
            </p:nvGraphicFramePr>
            <p:xfrm>
              <a:off x="4254551" y="2484736"/>
              <a:ext cx="417512" cy="444500"/>
            </p:xfrm>
            <a:graphic>
              <a:graphicData uri="http://schemas.openxmlformats.org/presentationml/2006/ole">
                <mc:AlternateContent xmlns:mc="http://schemas.openxmlformats.org/markup-compatibility/2006">
                  <mc:Choice xmlns:v="urn:schemas-microsoft-com:vml" Requires="v">
                    <p:oleObj spid="_x0000_s9015" name="Equation" r:id="rId8" imgW="228600" imgH="241200" progId="Equation.3">
                      <p:embed/>
                    </p:oleObj>
                  </mc:Choice>
                  <mc:Fallback>
                    <p:oleObj name="Equation" r:id="rId8" imgW="228600" imgH="241200" progId="Equation.3">
                      <p:embed/>
                      <p:pic>
                        <p:nvPicPr>
                          <p:cNvPr id="0" name=""/>
                          <p:cNvPicPr>
                            <a:picLocks noChangeAspect="1" noChangeArrowheads="1"/>
                          </p:cNvPicPr>
                          <p:nvPr/>
                        </p:nvPicPr>
                        <p:blipFill>
                          <a:blip r:embed="rId9"/>
                          <a:srcRect/>
                          <a:stretch>
                            <a:fillRect/>
                          </a:stretch>
                        </p:blipFill>
                        <p:spPr bwMode="auto">
                          <a:xfrm>
                            <a:off x="4254551" y="2484736"/>
                            <a:ext cx="417512" cy="444500"/>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grpSp>
        <p:sp>
          <p:nvSpPr>
            <p:cNvPr id="13" name="Rectangle 12"/>
            <p:cNvSpPr/>
            <p:nvPr/>
          </p:nvSpPr>
          <p:spPr>
            <a:xfrm>
              <a:off x="1480803" y="3980573"/>
              <a:ext cx="358874" cy="461665"/>
            </a:xfrm>
            <a:prstGeom prst="rect">
              <a:avLst/>
            </a:prstGeom>
          </p:spPr>
          <p:txBody>
            <a:bodyPr wrap="square">
              <a:spAutoFit/>
            </a:bodyPr>
            <a:lstStyle/>
            <a:p>
              <a:r>
                <a:rPr lang="en-US" sz="2400" kern="0" dirty="0"/>
                <a:t>…</a:t>
              </a:r>
              <a:endParaRPr lang="en-US" sz="2400" dirty="0"/>
            </a:p>
          </p:txBody>
        </p:sp>
        <p:grpSp>
          <p:nvGrpSpPr>
            <p:cNvPr id="20" name="Group 19"/>
            <p:cNvGrpSpPr/>
            <p:nvPr/>
          </p:nvGrpSpPr>
          <p:grpSpPr>
            <a:xfrm>
              <a:off x="801637" y="4464446"/>
              <a:ext cx="548640" cy="548640"/>
              <a:chOff x="4169143" y="2397538"/>
              <a:chExt cx="548640" cy="548640"/>
            </a:xfrm>
          </p:grpSpPr>
          <p:sp>
            <p:nvSpPr>
              <p:cNvPr id="39" name="Oval 38"/>
              <p:cNvSpPr/>
              <p:nvPr/>
            </p:nvSpPr>
            <p:spPr>
              <a:xfrm flipV="1">
                <a:off x="4169143" y="2397538"/>
                <a:ext cx="548640" cy="548640"/>
              </a:xfrm>
              <a:prstGeom prst="ellipse">
                <a:avLst/>
              </a:prstGeom>
              <a:ln w="28575">
                <a:solidFill>
                  <a:srgbClr val="000000"/>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dirty="0"/>
              </a:p>
            </p:txBody>
          </p:sp>
          <p:graphicFrame>
            <p:nvGraphicFramePr>
              <p:cNvPr id="40" name="Object 3"/>
              <p:cNvGraphicFramePr>
                <a:graphicFrameLocks noChangeAspect="1"/>
              </p:cNvGraphicFramePr>
              <p:nvPr>
                <p:extLst>
                  <p:ext uri="{D42A27DB-BD31-4B8C-83A1-F6EECF244321}">
                    <p14:modId xmlns:p14="http://schemas.microsoft.com/office/powerpoint/2010/main" val="540702323"/>
                  </p:ext>
                </p:extLst>
              </p:nvPr>
            </p:nvGraphicFramePr>
            <p:xfrm>
              <a:off x="4230421" y="2478281"/>
              <a:ext cx="463550" cy="444500"/>
            </p:xfrm>
            <a:graphic>
              <a:graphicData uri="http://schemas.openxmlformats.org/presentationml/2006/ole">
                <mc:AlternateContent xmlns:mc="http://schemas.openxmlformats.org/markup-compatibility/2006">
                  <mc:Choice xmlns:v="urn:schemas-microsoft-com:vml" Requires="v">
                    <p:oleObj spid="_x0000_s9016" name="Equation" r:id="rId10" imgW="253800" imgH="241200" progId="Equation.3">
                      <p:embed/>
                    </p:oleObj>
                  </mc:Choice>
                  <mc:Fallback>
                    <p:oleObj name="Equation" r:id="rId10" imgW="253800" imgH="241200" progId="Equation.3">
                      <p:embed/>
                      <p:pic>
                        <p:nvPicPr>
                          <p:cNvPr id="0" name=""/>
                          <p:cNvPicPr>
                            <a:picLocks noChangeAspect="1" noChangeArrowheads="1"/>
                          </p:cNvPicPr>
                          <p:nvPr/>
                        </p:nvPicPr>
                        <p:blipFill>
                          <a:blip r:embed="rId11"/>
                          <a:srcRect/>
                          <a:stretch>
                            <a:fillRect/>
                          </a:stretch>
                        </p:blipFill>
                        <p:spPr bwMode="auto">
                          <a:xfrm>
                            <a:off x="4230421" y="2478281"/>
                            <a:ext cx="463550" cy="444500"/>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grpSp>
        <p:grpSp>
          <p:nvGrpSpPr>
            <p:cNvPr id="21" name="Group 20"/>
            <p:cNvGrpSpPr/>
            <p:nvPr/>
          </p:nvGrpSpPr>
          <p:grpSpPr>
            <a:xfrm>
              <a:off x="804177" y="3619300"/>
              <a:ext cx="548640" cy="548640"/>
              <a:chOff x="4169143" y="2405158"/>
              <a:chExt cx="548640" cy="548640"/>
            </a:xfrm>
          </p:grpSpPr>
          <p:sp>
            <p:nvSpPr>
              <p:cNvPr id="37" name="Oval 36"/>
              <p:cNvSpPr/>
              <p:nvPr/>
            </p:nvSpPr>
            <p:spPr>
              <a:xfrm flipV="1">
                <a:off x="4169143" y="2405158"/>
                <a:ext cx="548640" cy="548640"/>
              </a:xfrm>
              <a:prstGeom prst="ellipse">
                <a:avLst/>
              </a:prstGeom>
              <a:ln w="28575">
                <a:solidFill>
                  <a:srgbClr val="000000"/>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dirty="0"/>
              </a:p>
            </p:txBody>
          </p:sp>
          <p:graphicFrame>
            <p:nvGraphicFramePr>
              <p:cNvPr id="38" name="Object 3"/>
              <p:cNvGraphicFramePr>
                <a:graphicFrameLocks noChangeAspect="1"/>
              </p:cNvGraphicFramePr>
              <p:nvPr>
                <p:extLst>
                  <p:ext uri="{D42A27DB-BD31-4B8C-83A1-F6EECF244321}">
                    <p14:modId xmlns:p14="http://schemas.microsoft.com/office/powerpoint/2010/main" val="1259350984"/>
                  </p:ext>
                </p:extLst>
              </p:nvPr>
            </p:nvGraphicFramePr>
            <p:xfrm>
              <a:off x="4254868" y="2486179"/>
              <a:ext cx="417513" cy="444500"/>
            </p:xfrm>
            <a:graphic>
              <a:graphicData uri="http://schemas.openxmlformats.org/presentationml/2006/ole">
                <mc:AlternateContent xmlns:mc="http://schemas.openxmlformats.org/markup-compatibility/2006">
                  <mc:Choice xmlns:v="urn:schemas-microsoft-com:vml" Requires="v">
                    <p:oleObj spid="_x0000_s9017" name="Equation" r:id="rId12" imgW="228600" imgH="241200" progId="Equation.3">
                      <p:embed/>
                    </p:oleObj>
                  </mc:Choice>
                  <mc:Fallback>
                    <p:oleObj name="Equation" r:id="rId12" imgW="228600" imgH="241200" progId="Equation.3">
                      <p:embed/>
                      <p:pic>
                        <p:nvPicPr>
                          <p:cNvPr id="0" name=""/>
                          <p:cNvPicPr>
                            <a:picLocks noChangeAspect="1" noChangeArrowheads="1"/>
                          </p:cNvPicPr>
                          <p:nvPr/>
                        </p:nvPicPr>
                        <p:blipFill>
                          <a:blip r:embed="rId13"/>
                          <a:srcRect/>
                          <a:stretch>
                            <a:fillRect/>
                          </a:stretch>
                        </p:blipFill>
                        <p:spPr bwMode="auto">
                          <a:xfrm>
                            <a:off x="4254868" y="2486179"/>
                            <a:ext cx="417513" cy="444500"/>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grpSp>
        <p:grpSp>
          <p:nvGrpSpPr>
            <p:cNvPr id="22" name="Group 21"/>
            <p:cNvGrpSpPr/>
            <p:nvPr/>
          </p:nvGrpSpPr>
          <p:grpSpPr>
            <a:xfrm>
              <a:off x="801637" y="3022380"/>
              <a:ext cx="548640" cy="548640"/>
              <a:chOff x="4169143" y="2405158"/>
              <a:chExt cx="548640" cy="548640"/>
            </a:xfrm>
          </p:grpSpPr>
          <p:sp>
            <p:nvSpPr>
              <p:cNvPr id="35" name="Oval 34"/>
              <p:cNvSpPr/>
              <p:nvPr/>
            </p:nvSpPr>
            <p:spPr>
              <a:xfrm flipV="1">
                <a:off x="4169143" y="2405158"/>
                <a:ext cx="548640" cy="548640"/>
              </a:xfrm>
              <a:prstGeom prst="ellipse">
                <a:avLst/>
              </a:prstGeom>
              <a:ln w="28575">
                <a:solidFill>
                  <a:srgbClr val="000000"/>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dirty="0"/>
              </a:p>
            </p:txBody>
          </p:sp>
          <p:graphicFrame>
            <p:nvGraphicFramePr>
              <p:cNvPr id="36" name="Object 3"/>
              <p:cNvGraphicFramePr>
                <a:graphicFrameLocks noChangeAspect="1"/>
              </p:cNvGraphicFramePr>
              <p:nvPr>
                <p:extLst>
                  <p:ext uri="{D42A27DB-BD31-4B8C-83A1-F6EECF244321}">
                    <p14:modId xmlns:p14="http://schemas.microsoft.com/office/powerpoint/2010/main" val="1219217949"/>
                  </p:ext>
                </p:extLst>
              </p:nvPr>
            </p:nvGraphicFramePr>
            <p:xfrm>
              <a:off x="4276725" y="2485416"/>
              <a:ext cx="371475" cy="444500"/>
            </p:xfrm>
            <a:graphic>
              <a:graphicData uri="http://schemas.openxmlformats.org/presentationml/2006/ole">
                <mc:AlternateContent xmlns:mc="http://schemas.openxmlformats.org/markup-compatibility/2006">
                  <mc:Choice xmlns:v="urn:schemas-microsoft-com:vml" Requires="v">
                    <p:oleObj spid="_x0000_s9018" name="Equation" r:id="rId14" imgW="203040" imgH="241200" progId="Equation.3">
                      <p:embed/>
                    </p:oleObj>
                  </mc:Choice>
                  <mc:Fallback>
                    <p:oleObj name="Equation" r:id="rId14" imgW="203040" imgH="241200" progId="Equation.3">
                      <p:embed/>
                      <p:pic>
                        <p:nvPicPr>
                          <p:cNvPr id="0" name=""/>
                          <p:cNvPicPr>
                            <a:picLocks noChangeAspect="1" noChangeArrowheads="1"/>
                          </p:cNvPicPr>
                          <p:nvPr/>
                        </p:nvPicPr>
                        <p:blipFill>
                          <a:blip r:embed="rId15"/>
                          <a:srcRect/>
                          <a:stretch>
                            <a:fillRect/>
                          </a:stretch>
                        </p:blipFill>
                        <p:spPr bwMode="auto">
                          <a:xfrm>
                            <a:off x="4276725" y="2485416"/>
                            <a:ext cx="371475" cy="444500"/>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grpSp>
        <p:sp>
          <p:nvSpPr>
            <p:cNvPr id="23" name="Rectangle 22"/>
            <p:cNvSpPr/>
            <p:nvPr/>
          </p:nvSpPr>
          <p:spPr>
            <a:xfrm>
              <a:off x="856783" y="4010401"/>
              <a:ext cx="358874" cy="461665"/>
            </a:xfrm>
            <a:prstGeom prst="rect">
              <a:avLst/>
            </a:prstGeom>
          </p:spPr>
          <p:txBody>
            <a:bodyPr wrap="square">
              <a:spAutoFit/>
            </a:bodyPr>
            <a:lstStyle/>
            <a:p>
              <a:r>
                <a:rPr lang="en-US" sz="2400" kern="0" dirty="0"/>
                <a:t>…</a:t>
              </a:r>
              <a:endParaRPr lang="en-US" sz="2400" dirty="0"/>
            </a:p>
          </p:txBody>
        </p:sp>
        <p:grpSp>
          <p:nvGrpSpPr>
            <p:cNvPr id="24" name="Group 23"/>
            <p:cNvGrpSpPr/>
            <p:nvPr/>
          </p:nvGrpSpPr>
          <p:grpSpPr>
            <a:xfrm>
              <a:off x="2400681" y="4463396"/>
              <a:ext cx="571119" cy="548640"/>
              <a:chOff x="4169143" y="2416588"/>
              <a:chExt cx="571119" cy="548640"/>
            </a:xfrm>
          </p:grpSpPr>
          <p:sp>
            <p:nvSpPr>
              <p:cNvPr id="33" name="Oval 32"/>
              <p:cNvSpPr/>
              <p:nvPr/>
            </p:nvSpPr>
            <p:spPr>
              <a:xfrm flipV="1">
                <a:off x="4169143" y="2416588"/>
                <a:ext cx="548640" cy="548640"/>
              </a:xfrm>
              <a:prstGeom prst="ellipse">
                <a:avLst/>
              </a:prstGeom>
              <a:ln w="28575">
                <a:solidFill>
                  <a:srgbClr val="000000"/>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dirty="0"/>
              </a:p>
            </p:txBody>
          </p:sp>
          <p:graphicFrame>
            <p:nvGraphicFramePr>
              <p:cNvPr id="34" name="Object 3"/>
              <p:cNvGraphicFramePr>
                <a:graphicFrameLocks noChangeAspect="1"/>
              </p:cNvGraphicFramePr>
              <p:nvPr>
                <p:extLst>
                  <p:ext uri="{D42A27DB-BD31-4B8C-83A1-F6EECF244321}">
                    <p14:modId xmlns:p14="http://schemas.microsoft.com/office/powerpoint/2010/main" val="4104887615"/>
                  </p:ext>
                </p:extLst>
              </p:nvPr>
            </p:nvGraphicFramePr>
            <p:xfrm>
              <a:off x="4184637" y="2497252"/>
              <a:ext cx="555625" cy="444500"/>
            </p:xfrm>
            <a:graphic>
              <a:graphicData uri="http://schemas.openxmlformats.org/presentationml/2006/ole">
                <mc:AlternateContent xmlns:mc="http://schemas.openxmlformats.org/markup-compatibility/2006">
                  <mc:Choice xmlns:v="urn:schemas-microsoft-com:vml" Requires="v">
                    <p:oleObj spid="_x0000_s9019" name="Equation" r:id="rId16" imgW="304560" imgH="241200" progId="Equation.3">
                      <p:embed/>
                    </p:oleObj>
                  </mc:Choice>
                  <mc:Fallback>
                    <p:oleObj name="Equation" r:id="rId16" imgW="304560" imgH="241200" progId="Equation.3">
                      <p:embed/>
                      <p:pic>
                        <p:nvPicPr>
                          <p:cNvPr id="0" name=""/>
                          <p:cNvPicPr>
                            <a:picLocks noChangeAspect="1" noChangeArrowheads="1"/>
                          </p:cNvPicPr>
                          <p:nvPr/>
                        </p:nvPicPr>
                        <p:blipFill>
                          <a:blip r:embed="rId17"/>
                          <a:srcRect/>
                          <a:stretch>
                            <a:fillRect/>
                          </a:stretch>
                        </p:blipFill>
                        <p:spPr bwMode="auto">
                          <a:xfrm>
                            <a:off x="4184637" y="2497252"/>
                            <a:ext cx="555625" cy="444500"/>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grpSp>
        <p:grpSp>
          <p:nvGrpSpPr>
            <p:cNvPr id="25" name="Group 24"/>
            <p:cNvGrpSpPr/>
            <p:nvPr/>
          </p:nvGrpSpPr>
          <p:grpSpPr>
            <a:xfrm>
              <a:off x="2403221" y="3599200"/>
              <a:ext cx="551117" cy="548640"/>
              <a:chOff x="4169143" y="2405158"/>
              <a:chExt cx="551117" cy="548640"/>
            </a:xfrm>
          </p:grpSpPr>
          <p:sp>
            <p:nvSpPr>
              <p:cNvPr id="31" name="Oval 30"/>
              <p:cNvSpPr/>
              <p:nvPr/>
            </p:nvSpPr>
            <p:spPr>
              <a:xfrm flipV="1">
                <a:off x="4169143" y="2405158"/>
                <a:ext cx="548640" cy="548640"/>
              </a:xfrm>
              <a:prstGeom prst="ellipse">
                <a:avLst/>
              </a:prstGeom>
              <a:ln w="28575">
                <a:solidFill>
                  <a:srgbClr val="000000"/>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dirty="0"/>
              </a:p>
            </p:txBody>
          </p:sp>
          <p:graphicFrame>
            <p:nvGraphicFramePr>
              <p:cNvPr id="32" name="Object 3"/>
              <p:cNvGraphicFramePr>
                <a:graphicFrameLocks noChangeAspect="1"/>
              </p:cNvGraphicFramePr>
              <p:nvPr>
                <p:extLst>
                  <p:ext uri="{D42A27DB-BD31-4B8C-83A1-F6EECF244321}">
                    <p14:modId xmlns:p14="http://schemas.microsoft.com/office/powerpoint/2010/main" val="2518322394"/>
                  </p:ext>
                </p:extLst>
              </p:nvPr>
            </p:nvGraphicFramePr>
            <p:xfrm>
              <a:off x="4209085" y="2486101"/>
              <a:ext cx="511175" cy="444500"/>
            </p:xfrm>
            <a:graphic>
              <a:graphicData uri="http://schemas.openxmlformats.org/presentationml/2006/ole">
                <mc:AlternateContent xmlns:mc="http://schemas.openxmlformats.org/markup-compatibility/2006">
                  <mc:Choice xmlns:v="urn:schemas-microsoft-com:vml" Requires="v">
                    <p:oleObj spid="_x0000_s9020" name="Equation" r:id="rId18" imgW="279360" imgH="241200" progId="Equation.3">
                      <p:embed/>
                    </p:oleObj>
                  </mc:Choice>
                  <mc:Fallback>
                    <p:oleObj name="Equation" r:id="rId18" imgW="279360" imgH="241200" progId="Equation.3">
                      <p:embed/>
                      <p:pic>
                        <p:nvPicPr>
                          <p:cNvPr id="0" name=""/>
                          <p:cNvPicPr>
                            <a:picLocks noChangeAspect="1" noChangeArrowheads="1"/>
                          </p:cNvPicPr>
                          <p:nvPr/>
                        </p:nvPicPr>
                        <p:blipFill>
                          <a:blip r:embed="rId19"/>
                          <a:srcRect/>
                          <a:stretch>
                            <a:fillRect/>
                          </a:stretch>
                        </p:blipFill>
                        <p:spPr bwMode="auto">
                          <a:xfrm>
                            <a:off x="4209085" y="2486101"/>
                            <a:ext cx="511175" cy="444500"/>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grpSp>
        <p:grpSp>
          <p:nvGrpSpPr>
            <p:cNvPr id="26" name="Group 25"/>
            <p:cNvGrpSpPr/>
            <p:nvPr/>
          </p:nvGrpSpPr>
          <p:grpSpPr>
            <a:xfrm>
              <a:off x="2400681" y="3002280"/>
              <a:ext cx="548640" cy="548640"/>
              <a:chOff x="4169143" y="2405158"/>
              <a:chExt cx="548640" cy="548640"/>
            </a:xfrm>
          </p:grpSpPr>
          <p:sp>
            <p:nvSpPr>
              <p:cNvPr id="29" name="Oval 28"/>
              <p:cNvSpPr/>
              <p:nvPr/>
            </p:nvSpPr>
            <p:spPr>
              <a:xfrm flipV="1">
                <a:off x="4169143" y="2405158"/>
                <a:ext cx="548640" cy="548640"/>
              </a:xfrm>
              <a:prstGeom prst="ellipse">
                <a:avLst/>
              </a:prstGeom>
              <a:ln w="28575">
                <a:solidFill>
                  <a:srgbClr val="000000"/>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dirty="0"/>
              </a:p>
            </p:txBody>
          </p:sp>
          <p:graphicFrame>
            <p:nvGraphicFramePr>
              <p:cNvPr id="30" name="Object 3"/>
              <p:cNvGraphicFramePr>
                <a:graphicFrameLocks noChangeAspect="1"/>
              </p:cNvGraphicFramePr>
              <p:nvPr>
                <p:extLst>
                  <p:ext uri="{D42A27DB-BD31-4B8C-83A1-F6EECF244321}">
                    <p14:modId xmlns:p14="http://schemas.microsoft.com/office/powerpoint/2010/main" val="3358652670"/>
                  </p:ext>
                </p:extLst>
              </p:nvPr>
            </p:nvGraphicFramePr>
            <p:xfrm>
              <a:off x="4230675" y="2486121"/>
              <a:ext cx="463550" cy="444500"/>
            </p:xfrm>
            <a:graphic>
              <a:graphicData uri="http://schemas.openxmlformats.org/presentationml/2006/ole">
                <mc:AlternateContent xmlns:mc="http://schemas.openxmlformats.org/markup-compatibility/2006">
                  <mc:Choice xmlns:v="urn:schemas-microsoft-com:vml" Requires="v">
                    <p:oleObj spid="_x0000_s9021" name="Equation" r:id="rId20" imgW="253800" imgH="241200" progId="Equation.3">
                      <p:embed/>
                    </p:oleObj>
                  </mc:Choice>
                  <mc:Fallback>
                    <p:oleObj name="Equation" r:id="rId20" imgW="253800" imgH="241200" progId="Equation.3">
                      <p:embed/>
                      <p:pic>
                        <p:nvPicPr>
                          <p:cNvPr id="0" name=""/>
                          <p:cNvPicPr>
                            <a:picLocks noChangeAspect="1" noChangeArrowheads="1"/>
                          </p:cNvPicPr>
                          <p:nvPr/>
                        </p:nvPicPr>
                        <p:blipFill>
                          <a:blip r:embed="rId21"/>
                          <a:srcRect/>
                          <a:stretch>
                            <a:fillRect/>
                          </a:stretch>
                        </p:blipFill>
                        <p:spPr bwMode="auto">
                          <a:xfrm>
                            <a:off x="4230675" y="2486121"/>
                            <a:ext cx="463550" cy="444500"/>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grpSp>
        <p:sp>
          <p:nvSpPr>
            <p:cNvPr id="27" name="Rectangle 26"/>
            <p:cNvSpPr/>
            <p:nvPr/>
          </p:nvSpPr>
          <p:spPr>
            <a:xfrm>
              <a:off x="2455827" y="3990301"/>
              <a:ext cx="358874" cy="461665"/>
            </a:xfrm>
            <a:prstGeom prst="rect">
              <a:avLst/>
            </a:prstGeom>
          </p:spPr>
          <p:txBody>
            <a:bodyPr wrap="square">
              <a:spAutoFit/>
            </a:bodyPr>
            <a:lstStyle/>
            <a:p>
              <a:r>
                <a:rPr lang="en-US" sz="2400" kern="0" dirty="0"/>
                <a:t>…</a:t>
              </a:r>
              <a:endParaRPr lang="en-US" sz="2400" dirty="0"/>
            </a:p>
          </p:txBody>
        </p:sp>
        <p:sp>
          <p:nvSpPr>
            <p:cNvPr id="28" name="Rectangle 27"/>
            <p:cNvSpPr/>
            <p:nvPr/>
          </p:nvSpPr>
          <p:spPr>
            <a:xfrm>
              <a:off x="1960880" y="2953129"/>
              <a:ext cx="358874" cy="461665"/>
            </a:xfrm>
            <a:prstGeom prst="rect">
              <a:avLst/>
            </a:prstGeom>
          </p:spPr>
          <p:txBody>
            <a:bodyPr wrap="square">
              <a:spAutoFit/>
            </a:bodyPr>
            <a:lstStyle/>
            <a:p>
              <a:r>
                <a:rPr lang="en-US" sz="2400" kern="0" dirty="0"/>
                <a:t>…</a:t>
              </a:r>
              <a:endParaRPr lang="en-US" sz="2400" dirty="0"/>
            </a:p>
          </p:txBody>
        </p:sp>
        <p:sp>
          <p:nvSpPr>
            <p:cNvPr id="47" name="Rectangle 46"/>
            <p:cNvSpPr/>
            <p:nvPr/>
          </p:nvSpPr>
          <p:spPr>
            <a:xfrm>
              <a:off x="693420" y="2917615"/>
              <a:ext cx="2362200" cy="2187785"/>
            </a:xfrm>
            <a:prstGeom prst="rect">
              <a:avLst/>
            </a:prstGeom>
            <a:ln w="28575" cmpd="sng">
              <a:solidFill>
                <a:schemeClr val="tx2"/>
              </a:solidFill>
            </a:ln>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000" b="0" i="0" u="none" strike="noStrike" cap="none" normalizeH="0" baseline="0">
                <a:ln>
                  <a:noFill/>
                </a:ln>
                <a:effectLst/>
                <a:latin typeface="Times New Roman" pitchFamily="-97" charset="0"/>
              </a:endParaRPr>
            </a:p>
          </p:txBody>
        </p:sp>
        <p:sp>
          <p:nvSpPr>
            <p:cNvPr id="74" name="Rectangle 73"/>
            <p:cNvSpPr/>
            <p:nvPr/>
          </p:nvSpPr>
          <p:spPr>
            <a:xfrm>
              <a:off x="3107483" y="2845333"/>
              <a:ext cx="925253" cy="400110"/>
            </a:xfrm>
            <a:prstGeom prst="rect">
              <a:avLst/>
            </a:prstGeom>
          </p:spPr>
          <p:txBody>
            <a:bodyPr wrap="none">
              <a:spAutoFit/>
            </a:bodyPr>
            <a:lstStyle/>
            <a:p>
              <a:r>
                <a:rPr lang="en-US" i="1" dirty="0">
                  <a:solidFill>
                    <a:schemeClr val="tx2"/>
                  </a:solidFill>
                  <a:latin typeface="Arial" panose="020B0604020202020204" pitchFamily="34" charset="0"/>
                  <a:cs typeface="Arial" panose="020B0604020202020204" pitchFamily="34" charset="0"/>
                </a:rPr>
                <a:t>D</a:t>
              </a:r>
              <a:r>
                <a:rPr lang="en-US" dirty="0">
                  <a:solidFill>
                    <a:schemeClr val="tx2"/>
                  </a:solidFill>
                  <a:latin typeface="Arial" panose="020B0604020202020204" pitchFamily="34" charset="0"/>
                  <a:cs typeface="Arial" panose="020B0604020202020204" pitchFamily="34" charset="0"/>
                </a:rPr>
                <a:t> X </a:t>
              </a:r>
              <a:r>
                <a:rPr lang="en-US" i="1" dirty="0">
                  <a:solidFill>
                    <a:schemeClr val="tx2"/>
                  </a:solidFill>
                  <a:latin typeface="Arial" panose="020B0604020202020204" pitchFamily="34" charset="0"/>
                  <a:cs typeface="Arial" panose="020B0604020202020204" pitchFamily="34" charset="0"/>
                </a:rPr>
                <a:t>W</a:t>
              </a:r>
              <a:endParaRPr lang="en-US" dirty="0"/>
            </a:p>
          </p:txBody>
        </p:sp>
      </p:grpSp>
      <p:grpSp>
        <p:nvGrpSpPr>
          <p:cNvPr id="11" name="Group 10"/>
          <p:cNvGrpSpPr/>
          <p:nvPr/>
        </p:nvGrpSpPr>
        <p:grpSpPr>
          <a:xfrm>
            <a:off x="-1094583" y="5460113"/>
            <a:ext cx="5459471" cy="1321687"/>
            <a:chOff x="-1094583" y="5460113"/>
            <a:chExt cx="5459471" cy="1321687"/>
          </a:xfrm>
        </p:grpSpPr>
        <p:sp>
          <p:nvSpPr>
            <p:cNvPr id="7" name="Rectangle 6"/>
            <p:cNvSpPr/>
            <p:nvPr/>
          </p:nvSpPr>
          <p:spPr>
            <a:xfrm>
              <a:off x="353217" y="5571743"/>
              <a:ext cx="3164175" cy="1200329"/>
            </a:xfrm>
            <a:prstGeom prst="rect">
              <a:avLst/>
            </a:prstGeom>
            <a:ln w="28575" cmpd="sng">
              <a:solidFill>
                <a:schemeClr val="tx1"/>
              </a:solidFill>
            </a:ln>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000" b="0" i="0" u="none" strike="noStrike" cap="none" normalizeH="0" baseline="0">
                <a:ln>
                  <a:noFill/>
                </a:ln>
                <a:effectLst/>
                <a:latin typeface="Times New Roman" pitchFamily="-97" charset="0"/>
              </a:endParaRPr>
            </a:p>
          </p:txBody>
        </p:sp>
        <p:sp>
          <p:nvSpPr>
            <p:cNvPr id="9" name="Text Box 5"/>
            <p:cNvSpPr txBox="1">
              <a:spLocks noChangeArrowheads="1"/>
            </p:cNvSpPr>
            <p:nvPr/>
          </p:nvSpPr>
          <p:spPr bwMode="auto">
            <a:xfrm>
              <a:off x="-1094583" y="5581471"/>
              <a:ext cx="5334000" cy="1200329"/>
            </a:xfrm>
            <a:prstGeom prst="rect">
              <a:avLst/>
            </a:prstGeom>
            <a:noFill/>
            <a:ln w="9525">
              <a:noFill/>
              <a:miter lim="800000"/>
              <a:headEnd/>
              <a:tailEnd/>
            </a:ln>
          </p:spPr>
          <p:txBody>
            <a:bodyPr wrap="square">
              <a:prstTxWarp prst="textNoShape">
                <a:avLst/>
              </a:prstTxWarp>
              <a:spAutoFit/>
            </a:bodyPr>
            <a:lstStyle/>
            <a:p>
              <a:pPr algn="ctr"/>
              <a:r>
                <a:rPr lang="en-US" sz="1800" b="1" dirty="0">
                  <a:solidFill>
                    <a:schemeClr val="tx2"/>
                  </a:solidFill>
                  <a:latin typeface="Courier New" pitchFamily="-111" charset="0"/>
                </a:rPr>
                <a:t>A 1 0 0 0 1 0 0 0 0 0</a:t>
              </a:r>
            </a:p>
            <a:p>
              <a:pPr algn="ctr"/>
              <a:r>
                <a:rPr lang="en-US" sz="1800" b="1" dirty="0">
                  <a:solidFill>
                    <a:schemeClr val="tx2"/>
                  </a:solidFill>
                  <a:latin typeface="Courier New" pitchFamily="-111" charset="0"/>
                </a:rPr>
                <a:t>C 0 0 0 1 0 0 0 0 1 0</a:t>
              </a:r>
            </a:p>
            <a:p>
              <a:pPr algn="ctr"/>
              <a:r>
                <a:rPr lang="en-US" sz="1800" b="1" dirty="0">
                  <a:solidFill>
                    <a:schemeClr val="tx2"/>
                  </a:solidFill>
                  <a:latin typeface="Courier New" pitchFamily="-111" charset="0"/>
                </a:rPr>
                <a:t>G 0 1 1 0 0 1 0 1 0 1</a:t>
              </a:r>
            </a:p>
            <a:p>
              <a:pPr algn="ctr"/>
              <a:r>
                <a:rPr lang="en-US" sz="1800" b="1" dirty="0">
                  <a:solidFill>
                    <a:schemeClr val="tx2"/>
                  </a:solidFill>
                  <a:latin typeface="Courier New" pitchFamily="-111" charset="0"/>
                </a:rPr>
                <a:t>T 0 0 0 0 0 0 1 0 0 0</a:t>
              </a:r>
            </a:p>
          </p:txBody>
        </p:sp>
        <p:sp>
          <p:nvSpPr>
            <p:cNvPr id="51" name="Rectangle 50"/>
            <p:cNvSpPr/>
            <p:nvPr/>
          </p:nvSpPr>
          <p:spPr>
            <a:xfrm>
              <a:off x="3030197" y="5851552"/>
              <a:ext cx="358874" cy="461665"/>
            </a:xfrm>
            <a:prstGeom prst="rect">
              <a:avLst/>
            </a:prstGeom>
          </p:spPr>
          <p:txBody>
            <a:bodyPr wrap="square">
              <a:spAutoFit/>
            </a:bodyPr>
            <a:lstStyle/>
            <a:p>
              <a:r>
                <a:rPr lang="en-US" sz="2400" kern="0" dirty="0"/>
                <a:t>…</a:t>
              </a:r>
              <a:endParaRPr lang="en-US" sz="2400" dirty="0"/>
            </a:p>
          </p:txBody>
        </p:sp>
        <p:sp>
          <p:nvSpPr>
            <p:cNvPr id="75" name="Rectangle 74"/>
            <p:cNvSpPr/>
            <p:nvPr/>
          </p:nvSpPr>
          <p:spPr>
            <a:xfrm>
              <a:off x="3582301" y="5460113"/>
              <a:ext cx="782587" cy="400110"/>
            </a:xfrm>
            <a:prstGeom prst="rect">
              <a:avLst/>
            </a:prstGeom>
          </p:spPr>
          <p:txBody>
            <a:bodyPr wrap="none">
              <a:spAutoFit/>
            </a:bodyPr>
            <a:lstStyle/>
            <a:p>
              <a:r>
                <a:rPr lang="en-US" dirty="0">
                  <a:latin typeface="Arial" panose="020B0604020202020204" pitchFamily="34" charset="0"/>
                  <a:cs typeface="Arial" panose="020B0604020202020204" pitchFamily="34" charset="0"/>
                </a:rPr>
                <a:t>4 X </a:t>
              </a:r>
              <a:r>
                <a:rPr lang="en-US" i="1" dirty="0">
                  <a:latin typeface="Arial" panose="020B0604020202020204" pitchFamily="34" charset="0"/>
                  <a:cs typeface="Arial" panose="020B0604020202020204" pitchFamily="34" charset="0"/>
                </a:rPr>
                <a:t>L</a:t>
              </a:r>
              <a:endParaRPr lang="en-US" dirty="0"/>
            </a:p>
          </p:txBody>
        </p:sp>
      </p:grpSp>
      <p:grpSp>
        <p:nvGrpSpPr>
          <p:cNvPr id="95" name="Group 94"/>
          <p:cNvGrpSpPr/>
          <p:nvPr/>
        </p:nvGrpSpPr>
        <p:grpSpPr>
          <a:xfrm>
            <a:off x="4876800" y="3260732"/>
            <a:ext cx="3882232" cy="1439681"/>
            <a:chOff x="4876800" y="3260732"/>
            <a:chExt cx="3882232" cy="1439681"/>
          </a:xfrm>
        </p:grpSpPr>
        <p:grpSp>
          <p:nvGrpSpPr>
            <p:cNvPr id="3" name="Group 2"/>
            <p:cNvGrpSpPr/>
            <p:nvPr/>
          </p:nvGrpSpPr>
          <p:grpSpPr>
            <a:xfrm>
              <a:off x="4876800" y="3260732"/>
              <a:ext cx="1214186" cy="1439681"/>
              <a:chOff x="5269526" y="2910413"/>
              <a:chExt cx="3164175" cy="3751816"/>
            </a:xfrm>
          </p:grpSpPr>
          <p:sp>
            <p:nvSpPr>
              <p:cNvPr id="53" name="Rectangle 52"/>
              <p:cNvSpPr/>
              <p:nvPr/>
            </p:nvSpPr>
            <p:spPr>
              <a:xfrm>
                <a:off x="5636121" y="2910413"/>
                <a:ext cx="2362200" cy="2187786"/>
              </a:xfrm>
              <a:prstGeom prst="rect">
                <a:avLst/>
              </a:prstGeom>
              <a:ln w="28575" cmpd="sng">
                <a:solidFill>
                  <a:schemeClr val="tx2"/>
                </a:solidFill>
              </a:ln>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000" b="0" i="0" u="none" strike="noStrike" cap="none" normalizeH="0" baseline="0">
                  <a:ln>
                    <a:noFill/>
                  </a:ln>
                  <a:effectLst/>
                  <a:latin typeface="Times New Roman" pitchFamily="-97" charset="0"/>
                </a:endParaRPr>
              </a:p>
            </p:txBody>
          </p:sp>
          <p:sp>
            <p:nvSpPr>
              <p:cNvPr id="55" name="Rectangle 54"/>
              <p:cNvSpPr/>
              <p:nvPr/>
            </p:nvSpPr>
            <p:spPr>
              <a:xfrm>
                <a:off x="5269526" y="5461900"/>
                <a:ext cx="3164175" cy="1200329"/>
              </a:xfrm>
              <a:prstGeom prst="rect">
                <a:avLst/>
              </a:prstGeom>
              <a:ln w="28575" cmpd="sng">
                <a:solidFill>
                  <a:schemeClr val="tx1"/>
                </a:solidFill>
              </a:ln>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000" b="0" i="0" u="none" strike="noStrike" cap="none" normalizeH="0" baseline="0">
                  <a:ln>
                    <a:noFill/>
                  </a:ln>
                  <a:effectLst/>
                  <a:latin typeface="Times New Roman" pitchFamily="-97" charset="0"/>
                </a:endParaRPr>
              </a:p>
            </p:txBody>
          </p:sp>
        </p:grpSp>
        <p:grpSp>
          <p:nvGrpSpPr>
            <p:cNvPr id="56" name="Group 55"/>
            <p:cNvGrpSpPr/>
            <p:nvPr/>
          </p:nvGrpSpPr>
          <p:grpSpPr>
            <a:xfrm>
              <a:off x="6210823" y="3260732"/>
              <a:ext cx="1214186" cy="1439681"/>
              <a:chOff x="5269526" y="2910413"/>
              <a:chExt cx="3164175" cy="3751816"/>
            </a:xfrm>
          </p:grpSpPr>
          <p:sp>
            <p:nvSpPr>
              <p:cNvPr id="57" name="Rectangle 56"/>
              <p:cNvSpPr/>
              <p:nvPr/>
            </p:nvSpPr>
            <p:spPr>
              <a:xfrm>
                <a:off x="5636121" y="2910413"/>
                <a:ext cx="2362200" cy="2187786"/>
              </a:xfrm>
              <a:prstGeom prst="rect">
                <a:avLst/>
              </a:prstGeom>
              <a:ln w="28575" cmpd="sng">
                <a:solidFill>
                  <a:schemeClr val="tx2"/>
                </a:solidFill>
              </a:ln>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000" b="0" i="0" u="none" strike="noStrike" cap="none" normalizeH="0" baseline="0">
                  <a:ln>
                    <a:noFill/>
                  </a:ln>
                  <a:effectLst/>
                  <a:latin typeface="Times New Roman" pitchFamily="-97" charset="0"/>
                </a:endParaRPr>
              </a:p>
            </p:txBody>
          </p:sp>
          <p:sp>
            <p:nvSpPr>
              <p:cNvPr id="58" name="Rectangle 57"/>
              <p:cNvSpPr/>
              <p:nvPr/>
            </p:nvSpPr>
            <p:spPr>
              <a:xfrm>
                <a:off x="5269526" y="5461900"/>
                <a:ext cx="3164175" cy="1200329"/>
              </a:xfrm>
              <a:prstGeom prst="rect">
                <a:avLst/>
              </a:prstGeom>
              <a:ln w="28575" cmpd="sng">
                <a:solidFill>
                  <a:schemeClr val="tx1"/>
                </a:solidFill>
              </a:ln>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000" b="0" i="0" u="none" strike="noStrike" cap="none" normalizeH="0" baseline="0">
                  <a:ln>
                    <a:noFill/>
                  </a:ln>
                  <a:effectLst/>
                  <a:latin typeface="Times New Roman" pitchFamily="-97" charset="0"/>
                </a:endParaRPr>
              </a:p>
            </p:txBody>
          </p:sp>
        </p:grpSp>
        <p:grpSp>
          <p:nvGrpSpPr>
            <p:cNvPr id="62" name="Group 61"/>
            <p:cNvGrpSpPr/>
            <p:nvPr/>
          </p:nvGrpSpPr>
          <p:grpSpPr>
            <a:xfrm>
              <a:off x="7544846" y="3260732"/>
              <a:ext cx="1214186" cy="1439681"/>
              <a:chOff x="5269526" y="2910413"/>
              <a:chExt cx="3164175" cy="3751816"/>
            </a:xfrm>
          </p:grpSpPr>
          <p:sp>
            <p:nvSpPr>
              <p:cNvPr id="63" name="Rectangle 62"/>
              <p:cNvSpPr/>
              <p:nvPr/>
            </p:nvSpPr>
            <p:spPr>
              <a:xfrm>
                <a:off x="5636121" y="2910413"/>
                <a:ext cx="2362200" cy="2187786"/>
              </a:xfrm>
              <a:prstGeom prst="rect">
                <a:avLst/>
              </a:prstGeom>
              <a:ln w="28575" cmpd="sng">
                <a:solidFill>
                  <a:schemeClr val="tx2"/>
                </a:solidFill>
              </a:ln>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000" b="0" i="0" u="none" strike="noStrike" cap="none" normalizeH="0" baseline="0">
                  <a:ln>
                    <a:noFill/>
                  </a:ln>
                  <a:effectLst/>
                  <a:latin typeface="Times New Roman" pitchFamily="-97" charset="0"/>
                </a:endParaRPr>
              </a:p>
            </p:txBody>
          </p:sp>
          <p:sp>
            <p:nvSpPr>
              <p:cNvPr id="64" name="Rectangle 63"/>
              <p:cNvSpPr/>
              <p:nvPr/>
            </p:nvSpPr>
            <p:spPr>
              <a:xfrm>
                <a:off x="5269526" y="5461900"/>
                <a:ext cx="3164175" cy="1200329"/>
              </a:xfrm>
              <a:prstGeom prst="rect">
                <a:avLst/>
              </a:prstGeom>
              <a:ln w="28575" cmpd="sng">
                <a:solidFill>
                  <a:schemeClr val="tx1"/>
                </a:solidFill>
              </a:ln>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000" b="0" i="0" u="none" strike="noStrike" cap="none" normalizeH="0" baseline="0">
                  <a:ln>
                    <a:noFill/>
                  </a:ln>
                  <a:effectLst/>
                  <a:latin typeface="Times New Roman" pitchFamily="-97" charset="0"/>
                </a:endParaRPr>
              </a:p>
            </p:txBody>
          </p:sp>
        </p:grpSp>
        <p:sp>
          <p:nvSpPr>
            <p:cNvPr id="76" name="Rectangle 75"/>
            <p:cNvSpPr/>
            <p:nvPr/>
          </p:nvSpPr>
          <p:spPr>
            <a:xfrm>
              <a:off x="5041900" y="3802380"/>
              <a:ext cx="132195" cy="134134"/>
            </a:xfrm>
            <a:prstGeom prst="rect">
              <a:avLst/>
            </a:prstGeom>
            <a:ln w="28575" cmpd="sng">
              <a:solidFill>
                <a:schemeClr val="bg2">
                  <a:lumMod val="50000"/>
                </a:schemeClr>
              </a:solidFill>
            </a:ln>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000" b="0" i="0" u="none" strike="noStrike" cap="none" normalizeH="0" baseline="0">
                <a:ln>
                  <a:noFill/>
                </a:ln>
                <a:effectLst/>
                <a:latin typeface="Times New Roman" pitchFamily="-97" charset="0"/>
              </a:endParaRPr>
            </a:p>
          </p:txBody>
        </p:sp>
        <p:sp>
          <p:nvSpPr>
            <p:cNvPr id="77" name="Rectangle 76"/>
            <p:cNvSpPr/>
            <p:nvPr/>
          </p:nvSpPr>
          <p:spPr>
            <a:xfrm>
              <a:off x="6525260" y="3802380"/>
              <a:ext cx="132195" cy="134134"/>
            </a:xfrm>
            <a:prstGeom prst="rect">
              <a:avLst/>
            </a:prstGeom>
            <a:ln w="28575" cmpd="sng">
              <a:solidFill>
                <a:schemeClr val="bg2">
                  <a:lumMod val="50000"/>
                </a:schemeClr>
              </a:solidFill>
            </a:ln>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000" b="0" i="0" u="none" strike="noStrike" cap="none" normalizeH="0" baseline="0">
                <a:ln>
                  <a:noFill/>
                </a:ln>
                <a:effectLst/>
                <a:latin typeface="Times New Roman" pitchFamily="-97" charset="0"/>
              </a:endParaRPr>
            </a:p>
          </p:txBody>
        </p:sp>
        <p:sp>
          <p:nvSpPr>
            <p:cNvPr id="78" name="Rectangle 77"/>
            <p:cNvSpPr/>
            <p:nvPr/>
          </p:nvSpPr>
          <p:spPr>
            <a:xfrm>
              <a:off x="8006080" y="3805832"/>
              <a:ext cx="132195" cy="134134"/>
            </a:xfrm>
            <a:prstGeom prst="rect">
              <a:avLst/>
            </a:prstGeom>
            <a:ln w="28575" cmpd="sng">
              <a:solidFill>
                <a:schemeClr val="bg2">
                  <a:lumMod val="50000"/>
                </a:schemeClr>
              </a:solidFill>
            </a:ln>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000" b="0" i="0" u="none" strike="noStrike" cap="none" normalizeH="0" baseline="0">
                <a:ln>
                  <a:noFill/>
                </a:ln>
                <a:effectLst/>
                <a:latin typeface="Times New Roman" pitchFamily="-97" charset="0"/>
              </a:endParaRPr>
            </a:p>
          </p:txBody>
        </p:sp>
        <p:sp>
          <p:nvSpPr>
            <p:cNvPr id="79" name="Rectangle 78"/>
            <p:cNvSpPr/>
            <p:nvPr/>
          </p:nvSpPr>
          <p:spPr>
            <a:xfrm>
              <a:off x="4903037" y="4262830"/>
              <a:ext cx="270943" cy="415849"/>
            </a:xfrm>
            <a:prstGeom prst="rect">
              <a:avLst/>
            </a:prstGeom>
            <a:ln w="28575" cmpd="sng">
              <a:solidFill>
                <a:schemeClr val="bg2">
                  <a:lumMod val="50000"/>
                </a:schemeClr>
              </a:solidFill>
            </a:ln>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000" b="0" i="0" u="none" strike="noStrike" cap="none" normalizeH="0" baseline="0">
                <a:ln>
                  <a:noFill/>
                </a:ln>
                <a:effectLst/>
                <a:latin typeface="Times New Roman" pitchFamily="-97" charset="0"/>
              </a:endParaRPr>
            </a:p>
          </p:txBody>
        </p:sp>
        <p:sp>
          <p:nvSpPr>
            <p:cNvPr id="80" name="Rectangle 79"/>
            <p:cNvSpPr/>
            <p:nvPr/>
          </p:nvSpPr>
          <p:spPr>
            <a:xfrm>
              <a:off x="6278545" y="4262830"/>
              <a:ext cx="270943" cy="415849"/>
            </a:xfrm>
            <a:prstGeom prst="rect">
              <a:avLst/>
            </a:prstGeom>
            <a:ln w="28575" cmpd="sng">
              <a:solidFill>
                <a:schemeClr val="bg2">
                  <a:lumMod val="50000"/>
                </a:schemeClr>
              </a:solidFill>
            </a:ln>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000" b="0" i="0" u="none" strike="noStrike" cap="none" normalizeH="0" baseline="0">
                <a:ln>
                  <a:noFill/>
                </a:ln>
                <a:effectLst/>
                <a:latin typeface="Times New Roman" pitchFamily="-97" charset="0"/>
              </a:endParaRPr>
            </a:p>
          </p:txBody>
        </p:sp>
        <p:sp>
          <p:nvSpPr>
            <p:cNvPr id="81" name="Rectangle 80"/>
            <p:cNvSpPr/>
            <p:nvPr/>
          </p:nvSpPr>
          <p:spPr>
            <a:xfrm>
              <a:off x="7673430" y="4262830"/>
              <a:ext cx="270943" cy="415849"/>
            </a:xfrm>
            <a:prstGeom prst="rect">
              <a:avLst/>
            </a:prstGeom>
            <a:ln w="28575" cmpd="sng">
              <a:solidFill>
                <a:schemeClr val="bg2">
                  <a:lumMod val="50000"/>
                </a:schemeClr>
              </a:solidFill>
            </a:ln>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000" b="0" i="0" u="none" strike="noStrike" cap="none" normalizeH="0" baseline="0">
                <a:ln>
                  <a:noFill/>
                </a:ln>
                <a:effectLst/>
                <a:latin typeface="Times New Roman" pitchFamily="-97" charset="0"/>
              </a:endParaRPr>
            </a:p>
          </p:txBody>
        </p:sp>
        <p:cxnSp>
          <p:nvCxnSpPr>
            <p:cNvPr id="83" name="Straight Connector 82"/>
            <p:cNvCxnSpPr>
              <a:stCxn id="79" idx="0"/>
              <a:endCxn id="76" idx="2"/>
            </p:cNvCxnSpPr>
            <p:nvPr/>
          </p:nvCxnSpPr>
          <p:spPr bwMode="auto">
            <a:xfrm flipV="1">
              <a:off x="5038509" y="3936514"/>
              <a:ext cx="69489" cy="326316"/>
            </a:xfrm>
            <a:prstGeom prst="line">
              <a:avLst/>
            </a:prstGeom>
            <a:noFill/>
            <a:ln w="12700" cap="flat" cmpd="sng" algn="ctr">
              <a:solidFill>
                <a:schemeClr val="bg2">
                  <a:lumMod val="50000"/>
                </a:schemeClr>
              </a:solidFill>
              <a:prstDash val="solid"/>
              <a:round/>
              <a:headEnd type="none" w="med" len="med"/>
              <a:tailEnd type="none" w="med" len="med"/>
            </a:ln>
            <a:effectLst/>
          </p:spPr>
        </p:cxnSp>
        <p:cxnSp>
          <p:nvCxnSpPr>
            <p:cNvPr id="87" name="Straight Connector 86"/>
            <p:cNvCxnSpPr>
              <a:stCxn id="80" idx="0"/>
              <a:endCxn id="77" idx="2"/>
            </p:cNvCxnSpPr>
            <p:nvPr/>
          </p:nvCxnSpPr>
          <p:spPr bwMode="auto">
            <a:xfrm flipV="1">
              <a:off x="6414017" y="3936514"/>
              <a:ext cx="177341" cy="326316"/>
            </a:xfrm>
            <a:prstGeom prst="line">
              <a:avLst/>
            </a:prstGeom>
            <a:noFill/>
            <a:ln w="12700" cap="flat" cmpd="sng" algn="ctr">
              <a:solidFill>
                <a:schemeClr val="bg2">
                  <a:lumMod val="50000"/>
                </a:schemeClr>
              </a:solidFill>
              <a:prstDash val="solid"/>
              <a:round/>
              <a:headEnd type="none" w="med" len="med"/>
              <a:tailEnd type="none" w="med" len="med"/>
            </a:ln>
            <a:effectLst/>
          </p:spPr>
        </p:cxnSp>
        <p:cxnSp>
          <p:nvCxnSpPr>
            <p:cNvPr id="90" name="Straight Connector 89"/>
            <p:cNvCxnSpPr>
              <a:stCxn id="81" idx="0"/>
              <a:endCxn id="78" idx="2"/>
            </p:cNvCxnSpPr>
            <p:nvPr/>
          </p:nvCxnSpPr>
          <p:spPr bwMode="auto">
            <a:xfrm flipV="1">
              <a:off x="7808902" y="3939966"/>
              <a:ext cx="263276" cy="322864"/>
            </a:xfrm>
            <a:prstGeom prst="line">
              <a:avLst/>
            </a:prstGeom>
            <a:noFill/>
            <a:ln w="12700" cap="flat" cmpd="sng" algn="ctr">
              <a:solidFill>
                <a:schemeClr val="bg2">
                  <a:lumMod val="50000"/>
                </a:schemeClr>
              </a:solidFill>
              <a:prstDash val="solid"/>
              <a:round/>
              <a:headEnd type="none" w="med" len="med"/>
              <a:tailEnd type="none" w="med" len="med"/>
            </a:ln>
            <a:effectLst/>
          </p:spPr>
        </p:cxnSp>
      </p:grpSp>
      <p:grpSp>
        <p:nvGrpSpPr>
          <p:cNvPr id="96" name="Group 95"/>
          <p:cNvGrpSpPr/>
          <p:nvPr/>
        </p:nvGrpSpPr>
        <p:grpSpPr>
          <a:xfrm>
            <a:off x="4876800" y="5154801"/>
            <a:ext cx="3882232" cy="1439681"/>
            <a:chOff x="4876800" y="3260732"/>
            <a:chExt cx="3882232" cy="1439681"/>
          </a:xfrm>
        </p:grpSpPr>
        <p:grpSp>
          <p:nvGrpSpPr>
            <p:cNvPr id="97" name="Group 96"/>
            <p:cNvGrpSpPr/>
            <p:nvPr/>
          </p:nvGrpSpPr>
          <p:grpSpPr>
            <a:xfrm>
              <a:off x="4876800" y="3260732"/>
              <a:ext cx="1214186" cy="1439681"/>
              <a:chOff x="5269526" y="2910413"/>
              <a:chExt cx="3164175" cy="3751816"/>
            </a:xfrm>
          </p:grpSpPr>
          <p:sp>
            <p:nvSpPr>
              <p:cNvPr id="113" name="Rectangle 112"/>
              <p:cNvSpPr/>
              <p:nvPr/>
            </p:nvSpPr>
            <p:spPr>
              <a:xfrm>
                <a:off x="5636121" y="2910413"/>
                <a:ext cx="2362200" cy="2187786"/>
              </a:xfrm>
              <a:prstGeom prst="rect">
                <a:avLst/>
              </a:prstGeom>
              <a:ln w="28575" cmpd="sng">
                <a:solidFill>
                  <a:schemeClr val="tx2"/>
                </a:solidFill>
              </a:ln>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000" b="0" i="0" u="none" strike="noStrike" cap="none" normalizeH="0" baseline="0">
                  <a:ln>
                    <a:noFill/>
                  </a:ln>
                  <a:effectLst/>
                  <a:latin typeface="Times New Roman" pitchFamily="-97" charset="0"/>
                </a:endParaRPr>
              </a:p>
            </p:txBody>
          </p:sp>
          <p:sp>
            <p:nvSpPr>
              <p:cNvPr id="114" name="Rectangle 113"/>
              <p:cNvSpPr/>
              <p:nvPr/>
            </p:nvSpPr>
            <p:spPr>
              <a:xfrm>
                <a:off x="5269526" y="5461900"/>
                <a:ext cx="3164175" cy="1200329"/>
              </a:xfrm>
              <a:prstGeom prst="rect">
                <a:avLst/>
              </a:prstGeom>
              <a:ln w="28575" cmpd="sng">
                <a:solidFill>
                  <a:schemeClr val="tx1"/>
                </a:solidFill>
              </a:ln>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000" b="0" i="0" u="none" strike="noStrike" cap="none" normalizeH="0" baseline="0">
                  <a:ln>
                    <a:noFill/>
                  </a:ln>
                  <a:effectLst/>
                  <a:latin typeface="Times New Roman" pitchFamily="-97" charset="0"/>
                </a:endParaRPr>
              </a:p>
            </p:txBody>
          </p:sp>
        </p:grpSp>
        <p:grpSp>
          <p:nvGrpSpPr>
            <p:cNvPr id="98" name="Group 97"/>
            <p:cNvGrpSpPr/>
            <p:nvPr/>
          </p:nvGrpSpPr>
          <p:grpSpPr>
            <a:xfrm>
              <a:off x="6210823" y="3260732"/>
              <a:ext cx="1214186" cy="1439681"/>
              <a:chOff x="5269526" y="2910413"/>
              <a:chExt cx="3164175" cy="3751816"/>
            </a:xfrm>
          </p:grpSpPr>
          <p:sp>
            <p:nvSpPr>
              <p:cNvPr id="111" name="Rectangle 110"/>
              <p:cNvSpPr/>
              <p:nvPr/>
            </p:nvSpPr>
            <p:spPr>
              <a:xfrm>
                <a:off x="5636121" y="2910413"/>
                <a:ext cx="2362200" cy="2187786"/>
              </a:xfrm>
              <a:prstGeom prst="rect">
                <a:avLst/>
              </a:prstGeom>
              <a:ln w="28575" cmpd="sng">
                <a:solidFill>
                  <a:schemeClr val="tx2"/>
                </a:solidFill>
              </a:ln>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000" b="0" i="0" u="none" strike="noStrike" cap="none" normalizeH="0" baseline="0">
                  <a:ln>
                    <a:noFill/>
                  </a:ln>
                  <a:effectLst/>
                  <a:latin typeface="Times New Roman" pitchFamily="-97" charset="0"/>
                </a:endParaRPr>
              </a:p>
            </p:txBody>
          </p:sp>
          <p:sp>
            <p:nvSpPr>
              <p:cNvPr id="112" name="Rectangle 111"/>
              <p:cNvSpPr/>
              <p:nvPr/>
            </p:nvSpPr>
            <p:spPr>
              <a:xfrm>
                <a:off x="5269526" y="5461900"/>
                <a:ext cx="3164175" cy="1200329"/>
              </a:xfrm>
              <a:prstGeom prst="rect">
                <a:avLst/>
              </a:prstGeom>
              <a:ln w="28575" cmpd="sng">
                <a:solidFill>
                  <a:schemeClr val="tx1"/>
                </a:solidFill>
              </a:ln>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000" b="0" i="0" u="none" strike="noStrike" cap="none" normalizeH="0" baseline="0">
                  <a:ln>
                    <a:noFill/>
                  </a:ln>
                  <a:effectLst/>
                  <a:latin typeface="Times New Roman" pitchFamily="-97" charset="0"/>
                </a:endParaRPr>
              </a:p>
            </p:txBody>
          </p:sp>
        </p:grpSp>
        <p:grpSp>
          <p:nvGrpSpPr>
            <p:cNvPr id="99" name="Group 98"/>
            <p:cNvGrpSpPr/>
            <p:nvPr/>
          </p:nvGrpSpPr>
          <p:grpSpPr>
            <a:xfrm>
              <a:off x="7544846" y="3260732"/>
              <a:ext cx="1214186" cy="1439681"/>
              <a:chOff x="5269526" y="2910413"/>
              <a:chExt cx="3164175" cy="3751816"/>
            </a:xfrm>
          </p:grpSpPr>
          <p:sp>
            <p:nvSpPr>
              <p:cNvPr id="109" name="Rectangle 108"/>
              <p:cNvSpPr/>
              <p:nvPr/>
            </p:nvSpPr>
            <p:spPr>
              <a:xfrm>
                <a:off x="5636121" y="2910413"/>
                <a:ext cx="2362200" cy="2187786"/>
              </a:xfrm>
              <a:prstGeom prst="rect">
                <a:avLst/>
              </a:prstGeom>
              <a:ln w="28575" cmpd="sng">
                <a:solidFill>
                  <a:schemeClr val="tx2"/>
                </a:solidFill>
              </a:ln>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000" b="0" i="0" u="none" strike="noStrike" cap="none" normalizeH="0" baseline="0">
                  <a:ln>
                    <a:noFill/>
                  </a:ln>
                  <a:effectLst/>
                  <a:latin typeface="Times New Roman" pitchFamily="-97" charset="0"/>
                </a:endParaRPr>
              </a:p>
            </p:txBody>
          </p:sp>
          <p:sp>
            <p:nvSpPr>
              <p:cNvPr id="110" name="Rectangle 109"/>
              <p:cNvSpPr/>
              <p:nvPr/>
            </p:nvSpPr>
            <p:spPr>
              <a:xfrm>
                <a:off x="5269526" y="5461900"/>
                <a:ext cx="3164175" cy="1200329"/>
              </a:xfrm>
              <a:prstGeom prst="rect">
                <a:avLst/>
              </a:prstGeom>
              <a:ln w="28575" cmpd="sng">
                <a:solidFill>
                  <a:schemeClr val="tx1"/>
                </a:solidFill>
              </a:ln>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000" b="0" i="0" u="none" strike="noStrike" cap="none" normalizeH="0" baseline="0">
                  <a:ln>
                    <a:noFill/>
                  </a:ln>
                  <a:effectLst/>
                  <a:latin typeface="Times New Roman" pitchFamily="-97" charset="0"/>
                </a:endParaRPr>
              </a:p>
            </p:txBody>
          </p:sp>
        </p:grpSp>
        <p:sp>
          <p:nvSpPr>
            <p:cNvPr id="100" name="Rectangle 99"/>
            <p:cNvSpPr/>
            <p:nvPr/>
          </p:nvSpPr>
          <p:spPr>
            <a:xfrm>
              <a:off x="5041900" y="3942080"/>
              <a:ext cx="132195" cy="134134"/>
            </a:xfrm>
            <a:prstGeom prst="rect">
              <a:avLst/>
            </a:prstGeom>
            <a:ln w="28575" cmpd="sng">
              <a:solidFill>
                <a:schemeClr val="bg2">
                  <a:lumMod val="50000"/>
                </a:schemeClr>
              </a:solidFill>
            </a:ln>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000" b="0" i="0" u="none" strike="noStrike" cap="none" normalizeH="0" baseline="0">
                <a:ln>
                  <a:noFill/>
                </a:ln>
                <a:effectLst/>
                <a:latin typeface="Times New Roman" pitchFamily="-97" charset="0"/>
              </a:endParaRPr>
            </a:p>
          </p:txBody>
        </p:sp>
        <p:sp>
          <p:nvSpPr>
            <p:cNvPr id="101" name="Rectangle 100"/>
            <p:cNvSpPr/>
            <p:nvPr/>
          </p:nvSpPr>
          <p:spPr>
            <a:xfrm>
              <a:off x="6525260" y="3942080"/>
              <a:ext cx="132195" cy="134134"/>
            </a:xfrm>
            <a:prstGeom prst="rect">
              <a:avLst/>
            </a:prstGeom>
            <a:ln w="28575" cmpd="sng">
              <a:solidFill>
                <a:schemeClr val="bg2">
                  <a:lumMod val="50000"/>
                </a:schemeClr>
              </a:solidFill>
            </a:ln>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000" b="0" i="0" u="none" strike="noStrike" cap="none" normalizeH="0" baseline="0">
                <a:ln>
                  <a:noFill/>
                </a:ln>
                <a:effectLst/>
                <a:latin typeface="Times New Roman" pitchFamily="-97" charset="0"/>
              </a:endParaRPr>
            </a:p>
          </p:txBody>
        </p:sp>
        <p:sp>
          <p:nvSpPr>
            <p:cNvPr id="102" name="Rectangle 101"/>
            <p:cNvSpPr/>
            <p:nvPr/>
          </p:nvSpPr>
          <p:spPr>
            <a:xfrm>
              <a:off x="8006080" y="3945532"/>
              <a:ext cx="132195" cy="134134"/>
            </a:xfrm>
            <a:prstGeom prst="rect">
              <a:avLst/>
            </a:prstGeom>
            <a:ln w="28575" cmpd="sng">
              <a:solidFill>
                <a:schemeClr val="bg2">
                  <a:lumMod val="50000"/>
                </a:schemeClr>
              </a:solidFill>
            </a:ln>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000" b="0" i="0" u="none" strike="noStrike" cap="none" normalizeH="0" baseline="0">
                <a:ln>
                  <a:noFill/>
                </a:ln>
                <a:effectLst/>
                <a:latin typeface="Times New Roman" pitchFamily="-97" charset="0"/>
              </a:endParaRPr>
            </a:p>
          </p:txBody>
        </p:sp>
        <p:sp>
          <p:nvSpPr>
            <p:cNvPr id="103" name="Rectangle 102"/>
            <p:cNvSpPr/>
            <p:nvPr/>
          </p:nvSpPr>
          <p:spPr>
            <a:xfrm>
              <a:off x="4903037" y="4262830"/>
              <a:ext cx="270943" cy="415849"/>
            </a:xfrm>
            <a:prstGeom prst="rect">
              <a:avLst/>
            </a:prstGeom>
            <a:ln w="28575" cmpd="sng">
              <a:solidFill>
                <a:schemeClr val="bg2">
                  <a:lumMod val="50000"/>
                </a:schemeClr>
              </a:solidFill>
            </a:ln>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000" b="0" i="0" u="none" strike="noStrike" cap="none" normalizeH="0" baseline="0">
                <a:ln>
                  <a:noFill/>
                </a:ln>
                <a:effectLst/>
                <a:latin typeface="Times New Roman" pitchFamily="-97" charset="0"/>
              </a:endParaRPr>
            </a:p>
          </p:txBody>
        </p:sp>
        <p:sp>
          <p:nvSpPr>
            <p:cNvPr id="104" name="Rectangle 103"/>
            <p:cNvSpPr/>
            <p:nvPr/>
          </p:nvSpPr>
          <p:spPr>
            <a:xfrm>
              <a:off x="6278545" y="4262830"/>
              <a:ext cx="270943" cy="415849"/>
            </a:xfrm>
            <a:prstGeom prst="rect">
              <a:avLst/>
            </a:prstGeom>
            <a:ln w="28575" cmpd="sng">
              <a:solidFill>
                <a:schemeClr val="bg2">
                  <a:lumMod val="50000"/>
                </a:schemeClr>
              </a:solidFill>
            </a:ln>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000" b="0" i="0" u="none" strike="noStrike" cap="none" normalizeH="0" baseline="0">
                <a:ln>
                  <a:noFill/>
                </a:ln>
                <a:effectLst/>
                <a:latin typeface="Times New Roman" pitchFamily="-97" charset="0"/>
              </a:endParaRPr>
            </a:p>
          </p:txBody>
        </p:sp>
        <p:sp>
          <p:nvSpPr>
            <p:cNvPr id="105" name="Rectangle 104"/>
            <p:cNvSpPr/>
            <p:nvPr/>
          </p:nvSpPr>
          <p:spPr>
            <a:xfrm>
              <a:off x="7673430" y="4262830"/>
              <a:ext cx="270943" cy="415849"/>
            </a:xfrm>
            <a:prstGeom prst="rect">
              <a:avLst/>
            </a:prstGeom>
            <a:ln w="28575" cmpd="sng">
              <a:solidFill>
                <a:schemeClr val="bg2">
                  <a:lumMod val="50000"/>
                </a:schemeClr>
              </a:solidFill>
            </a:ln>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000" b="0" i="0" u="none" strike="noStrike" cap="none" normalizeH="0" baseline="0">
                <a:ln>
                  <a:noFill/>
                </a:ln>
                <a:effectLst/>
                <a:latin typeface="Times New Roman" pitchFamily="-97" charset="0"/>
              </a:endParaRPr>
            </a:p>
          </p:txBody>
        </p:sp>
        <p:cxnSp>
          <p:nvCxnSpPr>
            <p:cNvPr id="106" name="Straight Connector 105"/>
            <p:cNvCxnSpPr>
              <a:stCxn id="103" idx="0"/>
              <a:endCxn id="100" idx="2"/>
            </p:cNvCxnSpPr>
            <p:nvPr/>
          </p:nvCxnSpPr>
          <p:spPr bwMode="auto">
            <a:xfrm flipV="1">
              <a:off x="5038509" y="4076214"/>
              <a:ext cx="69489" cy="186616"/>
            </a:xfrm>
            <a:prstGeom prst="line">
              <a:avLst/>
            </a:prstGeom>
            <a:noFill/>
            <a:ln w="12700" cap="flat" cmpd="sng" algn="ctr">
              <a:solidFill>
                <a:schemeClr val="bg2">
                  <a:lumMod val="50000"/>
                </a:schemeClr>
              </a:solidFill>
              <a:prstDash val="solid"/>
              <a:round/>
              <a:headEnd type="none" w="med" len="med"/>
              <a:tailEnd type="none" w="med" len="med"/>
            </a:ln>
            <a:effectLst/>
          </p:spPr>
        </p:cxnSp>
        <p:cxnSp>
          <p:nvCxnSpPr>
            <p:cNvPr id="107" name="Straight Connector 106"/>
            <p:cNvCxnSpPr>
              <a:stCxn id="104" idx="0"/>
              <a:endCxn id="101" idx="2"/>
            </p:cNvCxnSpPr>
            <p:nvPr/>
          </p:nvCxnSpPr>
          <p:spPr bwMode="auto">
            <a:xfrm flipV="1">
              <a:off x="6414017" y="4076214"/>
              <a:ext cx="177341" cy="186616"/>
            </a:xfrm>
            <a:prstGeom prst="line">
              <a:avLst/>
            </a:prstGeom>
            <a:noFill/>
            <a:ln w="12700" cap="flat" cmpd="sng" algn="ctr">
              <a:solidFill>
                <a:schemeClr val="bg2">
                  <a:lumMod val="50000"/>
                </a:schemeClr>
              </a:solidFill>
              <a:prstDash val="solid"/>
              <a:round/>
              <a:headEnd type="none" w="med" len="med"/>
              <a:tailEnd type="none" w="med" len="med"/>
            </a:ln>
            <a:effectLst/>
          </p:spPr>
        </p:cxnSp>
        <p:cxnSp>
          <p:nvCxnSpPr>
            <p:cNvPr id="108" name="Straight Connector 107"/>
            <p:cNvCxnSpPr>
              <a:stCxn id="105" idx="0"/>
              <a:endCxn id="102" idx="2"/>
            </p:cNvCxnSpPr>
            <p:nvPr/>
          </p:nvCxnSpPr>
          <p:spPr bwMode="auto">
            <a:xfrm flipV="1">
              <a:off x="7808902" y="4079666"/>
              <a:ext cx="263276" cy="183164"/>
            </a:xfrm>
            <a:prstGeom prst="line">
              <a:avLst/>
            </a:prstGeom>
            <a:noFill/>
            <a:ln w="12700" cap="flat" cmpd="sng" algn="ctr">
              <a:solidFill>
                <a:schemeClr val="bg2">
                  <a:lumMod val="50000"/>
                </a:schemeClr>
              </a:solidFill>
              <a:prstDash val="solid"/>
              <a:round/>
              <a:headEnd type="none" w="med" len="med"/>
              <a:tailEnd type="none" w="med" len="med"/>
            </a:ln>
            <a:effectLst/>
          </p:spPr>
        </p:cxnSp>
      </p:grpSp>
      <p:sp>
        <p:nvSpPr>
          <p:cNvPr id="115" name="Rectangle 114"/>
          <p:cNvSpPr/>
          <p:nvPr/>
        </p:nvSpPr>
        <p:spPr>
          <a:xfrm>
            <a:off x="8143611" y="3557405"/>
            <a:ext cx="358874" cy="461665"/>
          </a:xfrm>
          <a:prstGeom prst="rect">
            <a:avLst/>
          </a:prstGeom>
        </p:spPr>
        <p:txBody>
          <a:bodyPr wrap="square">
            <a:spAutoFit/>
          </a:bodyPr>
          <a:lstStyle/>
          <a:p>
            <a:r>
              <a:rPr lang="en-US" sz="2400" kern="0" dirty="0"/>
              <a:t>…</a:t>
            </a:r>
            <a:endParaRPr lang="en-US" sz="2400" dirty="0"/>
          </a:p>
        </p:txBody>
      </p:sp>
      <p:sp>
        <p:nvSpPr>
          <p:cNvPr id="116" name="Rectangle 115"/>
          <p:cNvSpPr/>
          <p:nvPr/>
        </p:nvSpPr>
        <p:spPr>
          <a:xfrm>
            <a:off x="7958838" y="4156936"/>
            <a:ext cx="358874" cy="461665"/>
          </a:xfrm>
          <a:prstGeom prst="rect">
            <a:avLst/>
          </a:prstGeom>
        </p:spPr>
        <p:txBody>
          <a:bodyPr wrap="square">
            <a:spAutoFit/>
          </a:bodyPr>
          <a:lstStyle/>
          <a:p>
            <a:r>
              <a:rPr lang="en-US" sz="2400" kern="0" dirty="0"/>
              <a:t>…</a:t>
            </a:r>
            <a:endParaRPr lang="en-US" sz="2400" dirty="0"/>
          </a:p>
        </p:txBody>
      </p:sp>
      <p:sp>
        <p:nvSpPr>
          <p:cNvPr id="117" name="Rectangle 116"/>
          <p:cNvSpPr/>
          <p:nvPr/>
        </p:nvSpPr>
        <p:spPr>
          <a:xfrm>
            <a:off x="7972502" y="6052069"/>
            <a:ext cx="358874" cy="461665"/>
          </a:xfrm>
          <a:prstGeom prst="rect">
            <a:avLst/>
          </a:prstGeom>
        </p:spPr>
        <p:txBody>
          <a:bodyPr wrap="square">
            <a:spAutoFit/>
          </a:bodyPr>
          <a:lstStyle/>
          <a:p>
            <a:r>
              <a:rPr lang="en-US" sz="2400" kern="0" dirty="0"/>
              <a:t>…</a:t>
            </a:r>
            <a:endParaRPr lang="en-US" sz="2400" dirty="0"/>
          </a:p>
        </p:txBody>
      </p:sp>
      <p:sp>
        <p:nvSpPr>
          <p:cNvPr id="118" name="Rectangle 117"/>
          <p:cNvSpPr/>
          <p:nvPr/>
        </p:nvSpPr>
        <p:spPr>
          <a:xfrm>
            <a:off x="8147742" y="5587795"/>
            <a:ext cx="358874" cy="461665"/>
          </a:xfrm>
          <a:prstGeom prst="rect">
            <a:avLst/>
          </a:prstGeom>
        </p:spPr>
        <p:txBody>
          <a:bodyPr wrap="square">
            <a:spAutoFit/>
          </a:bodyPr>
          <a:lstStyle/>
          <a:p>
            <a:r>
              <a:rPr lang="en-US" sz="2400" kern="0" dirty="0"/>
              <a:t>…</a:t>
            </a:r>
            <a:endParaRPr lang="en-US" sz="2400" dirty="0"/>
          </a:p>
        </p:txBody>
      </p:sp>
      <p:sp>
        <p:nvSpPr>
          <p:cNvPr id="88" name="TextBox 87"/>
          <p:cNvSpPr txBox="1"/>
          <p:nvPr/>
        </p:nvSpPr>
        <p:spPr>
          <a:xfrm>
            <a:off x="-88584" y="3099266"/>
            <a:ext cx="1277841" cy="1477328"/>
          </a:xfrm>
          <a:prstGeom prst="rect">
            <a:avLst/>
          </a:prstGeom>
          <a:noFill/>
        </p:spPr>
        <p:txBody>
          <a:bodyPr wrap="square" rtlCol="0">
            <a:spAutoFit/>
          </a:bodyPr>
          <a:lstStyle/>
          <a:p>
            <a:pPr algn="ctr"/>
            <a:r>
              <a:rPr lang="en-US" sz="1800" dirty="0">
                <a:latin typeface="Arial" panose="020B0604020202020204" pitchFamily="34" charset="0"/>
                <a:cs typeface="Arial" panose="020B0604020202020204" pitchFamily="34" charset="0"/>
              </a:rPr>
              <a:t>Shared weight vector for all nodes in a row</a:t>
            </a:r>
          </a:p>
        </p:txBody>
      </p:sp>
      <p:sp>
        <p:nvSpPr>
          <p:cNvPr id="89" name="Line 13"/>
          <p:cNvSpPr>
            <a:spLocks noChangeShapeType="1"/>
          </p:cNvSpPr>
          <p:nvPr/>
        </p:nvSpPr>
        <p:spPr bwMode="auto">
          <a:xfrm>
            <a:off x="504033" y="4530187"/>
            <a:ext cx="602772" cy="220884"/>
          </a:xfrm>
          <a:prstGeom prst="line">
            <a:avLst/>
          </a:prstGeom>
          <a:noFill/>
          <a:ln w="28575">
            <a:solidFill>
              <a:schemeClr val="tx1"/>
            </a:solidFill>
            <a:round/>
            <a:headEnd/>
            <a:tailEnd type="triangle" w="med" len="sm"/>
          </a:ln>
        </p:spPr>
        <p:txBody>
          <a:bodyPr>
            <a:prstTxWarp prst="textNoShape">
              <a:avLst/>
            </a:prstTxWarp>
          </a:bodyPr>
          <a:lstStyle/>
          <a:p>
            <a:endParaRPr lang="en-US"/>
          </a:p>
        </p:txBody>
      </p:sp>
      <p:sp>
        <p:nvSpPr>
          <p:cNvPr id="91" name="Rectangle 90"/>
          <p:cNvSpPr/>
          <p:nvPr/>
        </p:nvSpPr>
        <p:spPr>
          <a:xfrm>
            <a:off x="1223147" y="4415225"/>
            <a:ext cx="2216014" cy="619056"/>
          </a:xfrm>
          <a:prstGeom prst="rect">
            <a:avLst/>
          </a:prstGeom>
          <a:ln w="28575" cmpd="sng">
            <a:solidFill>
              <a:schemeClr val="tx1"/>
            </a:solidFill>
          </a:ln>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000" b="0" i="0" u="none" strike="noStrike" cap="none" normalizeH="0" baseline="0">
              <a:ln>
                <a:noFill/>
              </a:ln>
              <a:effectLst/>
              <a:latin typeface="Times New Roman" pitchFamily="-97" charset="0"/>
            </a:endParaRPr>
          </a:p>
        </p:txBody>
      </p:sp>
    </p:spTree>
    <p:extLst>
      <p:ext uri="{BB962C8B-B14F-4D97-AF65-F5344CB8AC3E}">
        <p14:creationId xmlns:p14="http://schemas.microsoft.com/office/powerpoint/2010/main" val="212529457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16934"/>
            <a:ext cx="7772400" cy="1143000"/>
          </a:xfrm>
        </p:spPr>
        <p:txBody>
          <a:bodyPr/>
          <a:lstStyle/>
          <a:p>
            <a:r>
              <a:rPr lang="en-US" dirty="0"/>
              <a:t>Pooling layers</a:t>
            </a:r>
          </a:p>
        </p:txBody>
      </p:sp>
      <p:sp>
        <p:nvSpPr>
          <p:cNvPr id="4" name="Slide Number Placeholder 3"/>
          <p:cNvSpPr>
            <a:spLocks noGrp="1"/>
          </p:cNvSpPr>
          <p:nvPr>
            <p:ph type="sldNum" sz="quarter" idx="12"/>
          </p:nvPr>
        </p:nvSpPr>
        <p:spPr/>
        <p:txBody>
          <a:bodyPr/>
          <a:lstStyle/>
          <a:p>
            <a:pPr>
              <a:defRPr/>
            </a:pPr>
            <a:fld id="{4D71D4ED-2DA9-9F40-A068-D189D5533483}" type="slidenum">
              <a:rPr lang="en-US" smtClean="0"/>
              <a:pPr>
                <a:defRPr/>
              </a:pPr>
              <a:t>29</a:t>
            </a:fld>
            <a:endParaRPr lang="en-US"/>
          </a:p>
        </p:txBody>
      </p:sp>
      <p:sp>
        <p:nvSpPr>
          <p:cNvPr id="6" name="Rectangle 3"/>
          <p:cNvSpPr txBox="1">
            <a:spLocks noChangeArrowheads="1"/>
          </p:cNvSpPr>
          <p:nvPr/>
        </p:nvSpPr>
        <p:spPr bwMode="auto">
          <a:xfrm>
            <a:off x="685800" y="1184253"/>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Arial"/>
                <a:ea typeface="ＭＳ Ｐゴシック" pitchFamily="-97" charset="-128"/>
                <a:cs typeface="ＭＳ Ｐゴシック" pitchFamily="-97" charset="-128"/>
              </a:defRPr>
            </a:lvl1pPr>
            <a:lvl2pPr marL="742950" indent="-285750" algn="l" rtl="0" eaLnBrk="0" fontAlgn="base" hangingPunct="0">
              <a:spcBef>
                <a:spcPct val="20000"/>
              </a:spcBef>
              <a:spcAft>
                <a:spcPct val="0"/>
              </a:spcAft>
              <a:buChar char="–"/>
              <a:defRPr sz="2800">
                <a:solidFill>
                  <a:schemeClr val="tx1"/>
                </a:solidFill>
                <a:latin typeface="Arial"/>
                <a:ea typeface="ＭＳ Ｐゴシック" pitchFamily="-97" charset="-128"/>
              </a:defRPr>
            </a:lvl2pPr>
            <a:lvl3pPr marL="1143000" indent="-228600" algn="l" rtl="0" eaLnBrk="0" fontAlgn="base" hangingPunct="0">
              <a:spcBef>
                <a:spcPct val="20000"/>
              </a:spcBef>
              <a:spcAft>
                <a:spcPct val="0"/>
              </a:spcAft>
              <a:buChar char="•"/>
              <a:defRPr sz="2400">
                <a:solidFill>
                  <a:schemeClr val="tx1"/>
                </a:solidFill>
                <a:latin typeface="Arial"/>
                <a:ea typeface="ＭＳ Ｐゴシック" pitchFamily="-97" charset="-128"/>
              </a:defRPr>
            </a:lvl3pPr>
            <a:lvl4pPr marL="1600200" indent="-228600" algn="l" rtl="0" eaLnBrk="0" fontAlgn="base" hangingPunct="0">
              <a:spcBef>
                <a:spcPct val="20000"/>
              </a:spcBef>
              <a:spcAft>
                <a:spcPct val="0"/>
              </a:spcAft>
              <a:buChar char="–"/>
              <a:defRPr sz="2000">
                <a:solidFill>
                  <a:schemeClr val="tx1"/>
                </a:solidFill>
                <a:latin typeface="Arial"/>
                <a:ea typeface="ＭＳ Ｐゴシック" pitchFamily="-97" charset="-128"/>
              </a:defRPr>
            </a:lvl4pPr>
            <a:lvl5pPr marL="2057400" indent="-228600" algn="l" rtl="0" eaLnBrk="0" fontAlgn="base" hangingPunct="0">
              <a:spcBef>
                <a:spcPct val="20000"/>
              </a:spcBef>
              <a:spcAft>
                <a:spcPct val="0"/>
              </a:spcAft>
              <a:buChar char="»"/>
              <a:defRPr sz="2000">
                <a:solidFill>
                  <a:schemeClr val="tx1"/>
                </a:solidFill>
                <a:latin typeface="Arial"/>
                <a:ea typeface="ＭＳ Ｐゴシック" pitchFamily="-97" charset="-128"/>
              </a:defRPr>
            </a:lvl5pPr>
            <a:lvl6pPr marL="2514600" indent="-228600" algn="l" rtl="0" eaLnBrk="0" fontAlgn="base" hangingPunct="0">
              <a:spcBef>
                <a:spcPct val="20000"/>
              </a:spcBef>
              <a:spcAft>
                <a:spcPct val="0"/>
              </a:spcAft>
              <a:buChar char="»"/>
              <a:defRPr sz="2000">
                <a:solidFill>
                  <a:schemeClr val="tx1"/>
                </a:solidFill>
                <a:latin typeface="+mn-lt"/>
                <a:ea typeface="ＭＳ Ｐゴシック" pitchFamily="-97" charset="-128"/>
              </a:defRPr>
            </a:lvl6pPr>
            <a:lvl7pPr marL="2971800" indent="-228600" algn="l" rtl="0" eaLnBrk="0" fontAlgn="base" hangingPunct="0">
              <a:spcBef>
                <a:spcPct val="20000"/>
              </a:spcBef>
              <a:spcAft>
                <a:spcPct val="0"/>
              </a:spcAft>
              <a:buChar char="»"/>
              <a:defRPr sz="2000">
                <a:solidFill>
                  <a:schemeClr val="tx1"/>
                </a:solidFill>
                <a:latin typeface="+mn-lt"/>
                <a:ea typeface="ＭＳ Ｐゴシック" pitchFamily="-97" charset="-128"/>
              </a:defRPr>
            </a:lvl7pPr>
            <a:lvl8pPr marL="3429000" indent="-228600" algn="l" rtl="0" eaLnBrk="0" fontAlgn="base" hangingPunct="0">
              <a:spcBef>
                <a:spcPct val="20000"/>
              </a:spcBef>
              <a:spcAft>
                <a:spcPct val="0"/>
              </a:spcAft>
              <a:buChar char="»"/>
              <a:defRPr sz="2000">
                <a:solidFill>
                  <a:schemeClr val="tx1"/>
                </a:solidFill>
                <a:latin typeface="+mn-lt"/>
                <a:ea typeface="ＭＳ Ｐゴシック" pitchFamily="-97" charset="-128"/>
              </a:defRPr>
            </a:lvl8pPr>
            <a:lvl9pPr marL="3886200" indent="-228600" algn="l" rtl="0" eaLnBrk="0" fontAlgn="base" hangingPunct="0">
              <a:spcBef>
                <a:spcPct val="20000"/>
              </a:spcBef>
              <a:spcAft>
                <a:spcPct val="0"/>
              </a:spcAft>
              <a:buChar char="»"/>
              <a:defRPr sz="2000">
                <a:solidFill>
                  <a:schemeClr val="tx1"/>
                </a:solidFill>
                <a:latin typeface="+mn-lt"/>
                <a:ea typeface="ＭＳ Ｐゴシック" pitchFamily="-97" charset="-128"/>
              </a:defRPr>
            </a:lvl9pPr>
          </a:lstStyle>
          <a:p>
            <a:r>
              <a:rPr lang="en-US" sz="2800" kern="0" dirty="0"/>
              <a:t>Account for sequence context</a:t>
            </a:r>
          </a:p>
          <a:p>
            <a:endParaRPr lang="en-US" sz="2800" kern="0" dirty="0"/>
          </a:p>
          <a:p>
            <a:r>
              <a:rPr lang="en-US" sz="2800" kern="0" dirty="0"/>
              <a:t>Multiple motif matches in a </a:t>
            </a:r>
            <a:r>
              <a:rPr lang="en-US" sz="2800" i="1" kern="0" dirty="0"/>
              <a:t>cis</a:t>
            </a:r>
            <a:r>
              <a:rPr lang="en-US" sz="2800" kern="0" dirty="0"/>
              <a:t>-regulatory module</a:t>
            </a:r>
          </a:p>
          <a:p>
            <a:endParaRPr lang="en-US" sz="2800" kern="0" dirty="0"/>
          </a:p>
          <a:p>
            <a:r>
              <a:rPr lang="en-US" sz="2800" kern="0" dirty="0"/>
              <a:t>Search for patterns at a higher spatial scale</a:t>
            </a:r>
          </a:p>
          <a:p>
            <a:pPr lvl="1"/>
            <a:r>
              <a:rPr lang="en-US" sz="2400" kern="0" dirty="0"/>
              <a:t>Fire if motif detected anywhere within a window</a:t>
            </a:r>
          </a:p>
        </p:txBody>
      </p:sp>
    </p:spTree>
    <p:extLst>
      <p:ext uri="{BB962C8B-B14F-4D97-AF65-F5344CB8AC3E}">
        <p14:creationId xmlns:p14="http://schemas.microsoft.com/office/powerpoint/2010/main" val="308400670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16934"/>
            <a:ext cx="7772400" cy="1143000"/>
          </a:xfrm>
        </p:spPr>
        <p:txBody>
          <a:bodyPr/>
          <a:lstStyle/>
          <a:p>
            <a:r>
              <a:rPr lang="en-US" dirty="0"/>
              <a:t>GWAS output</a:t>
            </a:r>
          </a:p>
        </p:txBody>
      </p:sp>
      <p:sp>
        <p:nvSpPr>
          <p:cNvPr id="4" name="Slide Number Placeholder 3"/>
          <p:cNvSpPr>
            <a:spLocks noGrp="1"/>
          </p:cNvSpPr>
          <p:nvPr>
            <p:ph type="sldNum" sz="quarter" idx="12"/>
          </p:nvPr>
        </p:nvSpPr>
        <p:spPr/>
        <p:txBody>
          <a:bodyPr/>
          <a:lstStyle/>
          <a:p>
            <a:pPr>
              <a:defRPr/>
            </a:pPr>
            <a:fld id="{4D71D4ED-2DA9-9F40-A068-D189D5533483}" type="slidenum">
              <a:rPr lang="en-US" smtClean="0"/>
              <a:pPr>
                <a:defRPr/>
              </a:pPr>
              <a:t>3</a:t>
            </a:fld>
            <a:endParaRPr lang="en-US"/>
          </a:p>
        </p:txBody>
      </p:sp>
      <p:sp>
        <p:nvSpPr>
          <p:cNvPr id="6" name="Rectangle 3"/>
          <p:cNvSpPr txBox="1">
            <a:spLocks noChangeArrowheads="1"/>
          </p:cNvSpPr>
          <p:nvPr/>
        </p:nvSpPr>
        <p:spPr bwMode="auto">
          <a:xfrm>
            <a:off x="685800" y="1184253"/>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Arial"/>
                <a:ea typeface="ＭＳ Ｐゴシック" pitchFamily="-97" charset="-128"/>
                <a:cs typeface="ＭＳ Ｐゴシック" pitchFamily="-97" charset="-128"/>
              </a:defRPr>
            </a:lvl1pPr>
            <a:lvl2pPr marL="742950" indent="-285750" algn="l" rtl="0" eaLnBrk="0" fontAlgn="base" hangingPunct="0">
              <a:spcBef>
                <a:spcPct val="20000"/>
              </a:spcBef>
              <a:spcAft>
                <a:spcPct val="0"/>
              </a:spcAft>
              <a:buChar char="–"/>
              <a:defRPr sz="2800">
                <a:solidFill>
                  <a:schemeClr val="tx1"/>
                </a:solidFill>
                <a:latin typeface="Arial"/>
                <a:ea typeface="ＭＳ Ｐゴシック" pitchFamily="-97" charset="-128"/>
              </a:defRPr>
            </a:lvl2pPr>
            <a:lvl3pPr marL="1143000" indent="-228600" algn="l" rtl="0" eaLnBrk="0" fontAlgn="base" hangingPunct="0">
              <a:spcBef>
                <a:spcPct val="20000"/>
              </a:spcBef>
              <a:spcAft>
                <a:spcPct val="0"/>
              </a:spcAft>
              <a:buChar char="•"/>
              <a:defRPr sz="2400">
                <a:solidFill>
                  <a:schemeClr val="tx1"/>
                </a:solidFill>
                <a:latin typeface="Arial"/>
                <a:ea typeface="ＭＳ Ｐゴシック" pitchFamily="-97" charset="-128"/>
              </a:defRPr>
            </a:lvl3pPr>
            <a:lvl4pPr marL="1600200" indent="-228600" algn="l" rtl="0" eaLnBrk="0" fontAlgn="base" hangingPunct="0">
              <a:spcBef>
                <a:spcPct val="20000"/>
              </a:spcBef>
              <a:spcAft>
                <a:spcPct val="0"/>
              </a:spcAft>
              <a:buChar char="–"/>
              <a:defRPr sz="2000">
                <a:solidFill>
                  <a:schemeClr val="tx1"/>
                </a:solidFill>
                <a:latin typeface="Arial"/>
                <a:ea typeface="ＭＳ Ｐゴシック" pitchFamily="-97" charset="-128"/>
              </a:defRPr>
            </a:lvl4pPr>
            <a:lvl5pPr marL="2057400" indent="-228600" algn="l" rtl="0" eaLnBrk="0" fontAlgn="base" hangingPunct="0">
              <a:spcBef>
                <a:spcPct val="20000"/>
              </a:spcBef>
              <a:spcAft>
                <a:spcPct val="0"/>
              </a:spcAft>
              <a:buChar char="»"/>
              <a:defRPr sz="2000">
                <a:solidFill>
                  <a:schemeClr val="tx1"/>
                </a:solidFill>
                <a:latin typeface="Arial"/>
                <a:ea typeface="ＭＳ Ｐゴシック" pitchFamily="-97" charset="-128"/>
              </a:defRPr>
            </a:lvl5pPr>
            <a:lvl6pPr marL="2514600" indent="-228600" algn="l" rtl="0" eaLnBrk="0" fontAlgn="base" hangingPunct="0">
              <a:spcBef>
                <a:spcPct val="20000"/>
              </a:spcBef>
              <a:spcAft>
                <a:spcPct val="0"/>
              </a:spcAft>
              <a:buChar char="»"/>
              <a:defRPr sz="2000">
                <a:solidFill>
                  <a:schemeClr val="tx1"/>
                </a:solidFill>
                <a:latin typeface="+mn-lt"/>
                <a:ea typeface="ＭＳ Ｐゴシック" pitchFamily="-97" charset="-128"/>
              </a:defRPr>
            </a:lvl6pPr>
            <a:lvl7pPr marL="2971800" indent="-228600" algn="l" rtl="0" eaLnBrk="0" fontAlgn="base" hangingPunct="0">
              <a:spcBef>
                <a:spcPct val="20000"/>
              </a:spcBef>
              <a:spcAft>
                <a:spcPct val="0"/>
              </a:spcAft>
              <a:buChar char="»"/>
              <a:defRPr sz="2000">
                <a:solidFill>
                  <a:schemeClr val="tx1"/>
                </a:solidFill>
                <a:latin typeface="+mn-lt"/>
                <a:ea typeface="ＭＳ Ｐゴシック" pitchFamily="-97" charset="-128"/>
              </a:defRPr>
            </a:lvl7pPr>
            <a:lvl8pPr marL="3429000" indent="-228600" algn="l" rtl="0" eaLnBrk="0" fontAlgn="base" hangingPunct="0">
              <a:spcBef>
                <a:spcPct val="20000"/>
              </a:spcBef>
              <a:spcAft>
                <a:spcPct val="0"/>
              </a:spcAft>
              <a:buChar char="»"/>
              <a:defRPr sz="2000">
                <a:solidFill>
                  <a:schemeClr val="tx1"/>
                </a:solidFill>
                <a:latin typeface="+mn-lt"/>
                <a:ea typeface="ＭＳ Ｐゴシック" pitchFamily="-97" charset="-128"/>
              </a:defRPr>
            </a:lvl8pPr>
            <a:lvl9pPr marL="3886200" indent="-228600" algn="l" rtl="0" eaLnBrk="0" fontAlgn="base" hangingPunct="0">
              <a:spcBef>
                <a:spcPct val="20000"/>
              </a:spcBef>
              <a:spcAft>
                <a:spcPct val="0"/>
              </a:spcAft>
              <a:buChar char="»"/>
              <a:defRPr sz="2000">
                <a:solidFill>
                  <a:schemeClr val="tx1"/>
                </a:solidFill>
                <a:latin typeface="+mn-lt"/>
                <a:ea typeface="ＭＳ Ｐゴシック" pitchFamily="-97" charset="-128"/>
              </a:defRPr>
            </a:lvl9pPr>
          </a:lstStyle>
          <a:p>
            <a:r>
              <a:rPr lang="en-US" sz="2800" kern="0" dirty="0"/>
              <a:t>GWAS provides list of SNPs associated with phenotype</a:t>
            </a:r>
          </a:p>
          <a:p>
            <a:endParaRPr lang="en-US" sz="2800" kern="0" dirty="0"/>
          </a:p>
          <a:p>
            <a:r>
              <a:rPr lang="en-US" sz="2800" kern="0" dirty="0"/>
              <a:t>SNP in coding region</a:t>
            </a:r>
          </a:p>
          <a:p>
            <a:pPr lvl="1"/>
            <a:r>
              <a:rPr lang="en-US" sz="2400" kern="0" dirty="0"/>
              <a:t>Link between the protein and the disease?</a:t>
            </a:r>
          </a:p>
          <a:p>
            <a:endParaRPr lang="en-US" sz="2800" kern="0" dirty="0"/>
          </a:p>
          <a:p>
            <a:r>
              <a:rPr lang="en-US" sz="2800" kern="0" dirty="0"/>
              <a:t>SNP in noncoding region</a:t>
            </a:r>
          </a:p>
          <a:p>
            <a:pPr lvl="1"/>
            <a:r>
              <a:rPr lang="en-US" sz="2400" kern="0" dirty="0"/>
              <a:t>What genes are affected?</a:t>
            </a:r>
          </a:p>
        </p:txBody>
      </p:sp>
    </p:spTree>
    <p:extLst>
      <p:ext uri="{BB962C8B-B14F-4D97-AF65-F5344CB8AC3E}">
        <p14:creationId xmlns:p14="http://schemas.microsoft.com/office/powerpoint/2010/main" val="327980931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49" name="Title 1">
            <a:extLst>
              <a:ext uri="{FF2B5EF4-FFF2-40B4-BE49-F238E27FC236}">
                <a16:creationId xmlns:a16="http://schemas.microsoft.com/office/drawing/2014/main" id="{1A3169C6-C674-0F4D-8763-52C7B05A4261}"/>
              </a:ext>
            </a:extLst>
          </p:cNvPr>
          <p:cNvSpPr>
            <a:spLocks noGrp="1"/>
          </p:cNvSpPr>
          <p:nvPr>
            <p:ph type="title"/>
          </p:nvPr>
        </p:nvSpPr>
        <p:spPr/>
        <p:txBody>
          <a:bodyPr/>
          <a:lstStyle/>
          <a:p>
            <a:pPr eaLnBrk="1" hangingPunct="1"/>
            <a:r>
              <a:rPr lang="en-US" altLang="en-US" dirty="0">
                <a:ea typeface="ＭＳ Ｐゴシック" panose="020B0600070205080204" pitchFamily="34" charset="-128"/>
              </a:rPr>
              <a:t>Convolution and Pooling</a:t>
            </a:r>
          </a:p>
        </p:txBody>
      </p:sp>
      <p:pic>
        <p:nvPicPr>
          <p:cNvPr id="104450" name="Content Placeholder 4">
            <a:extLst>
              <a:ext uri="{FF2B5EF4-FFF2-40B4-BE49-F238E27FC236}">
                <a16:creationId xmlns:a16="http://schemas.microsoft.com/office/drawing/2014/main" id="{1D1DFA3A-AFB7-0142-8CC8-8C34A171B8D7}"/>
              </a:ext>
            </a:extLst>
          </p:cNvPr>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a:xfrm>
            <a:off x="1079500" y="1825625"/>
            <a:ext cx="6985000" cy="4351338"/>
          </a:xfrm>
        </p:spPr>
      </p:pic>
      <p:sp>
        <p:nvSpPr>
          <p:cNvPr id="4" name="Text Box 4">
            <a:extLst>
              <a:ext uri="{FF2B5EF4-FFF2-40B4-BE49-F238E27FC236}">
                <a16:creationId xmlns:a16="http://schemas.microsoft.com/office/drawing/2014/main" id="{D553939E-9E3A-6F4E-877D-D08123FE2C58}"/>
              </a:ext>
            </a:extLst>
          </p:cNvPr>
          <p:cNvSpPr txBox="1">
            <a:spLocks noChangeArrowheads="1"/>
          </p:cNvSpPr>
          <p:nvPr/>
        </p:nvSpPr>
        <p:spPr bwMode="auto">
          <a:xfrm>
            <a:off x="263525" y="6626225"/>
            <a:ext cx="3917950" cy="2317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FFFFFF"/>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lvl1pPr>
              <a:tabLst>
                <a:tab pos="723900" algn="l"/>
                <a:tab pos="1447800" algn="l"/>
                <a:tab pos="2171700" algn="l"/>
                <a:tab pos="2895600" algn="l"/>
                <a:tab pos="3619500" algn="l"/>
              </a:tabLst>
              <a:defRPr sz="2400">
                <a:solidFill>
                  <a:srgbClr val="000000"/>
                </a:solidFill>
                <a:latin typeface="Times New Roman" charset="0"/>
                <a:ea typeface="msgothic" charset="-128"/>
                <a:cs typeface="msgothic" charset="-128"/>
              </a:defRPr>
            </a:lvl1pPr>
            <a:lvl2pPr>
              <a:tabLst>
                <a:tab pos="723900" algn="l"/>
                <a:tab pos="1447800" algn="l"/>
                <a:tab pos="2171700" algn="l"/>
                <a:tab pos="2895600" algn="l"/>
                <a:tab pos="3619500" algn="l"/>
              </a:tabLst>
              <a:defRPr sz="2400">
                <a:solidFill>
                  <a:srgbClr val="000000"/>
                </a:solidFill>
                <a:latin typeface="Times New Roman" charset="0"/>
                <a:ea typeface="msgothic" charset="-128"/>
                <a:cs typeface="msgothic" charset="-128"/>
              </a:defRPr>
            </a:lvl2pPr>
            <a:lvl3pPr>
              <a:tabLst>
                <a:tab pos="723900" algn="l"/>
                <a:tab pos="1447800" algn="l"/>
                <a:tab pos="2171700" algn="l"/>
                <a:tab pos="2895600" algn="l"/>
                <a:tab pos="3619500" algn="l"/>
              </a:tabLst>
              <a:defRPr sz="2400">
                <a:solidFill>
                  <a:srgbClr val="000000"/>
                </a:solidFill>
                <a:latin typeface="Times New Roman" charset="0"/>
                <a:ea typeface="msgothic" charset="-128"/>
                <a:cs typeface="msgothic" charset="-128"/>
              </a:defRPr>
            </a:lvl3pPr>
            <a:lvl4pPr>
              <a:tabLst>
                <a:tab pos="723900" algn="l"/>
                <a:tab pos="1447800" algn="l"/>
                <a:tab pos="2171700" algn="l"/>
                <a:tab pos="2895600" algn="l"/>
                <a:tab pos="3619500" algn="l"/>
              </a:tabLst>
              <a:defRPr sz="2400">
                <a:solidFill>
                  <a:srgbClr val="000000"/>
                </a:solidFill>
                <a:latin typeface="Times New Roman" charset="0"/>
                <a:ea typeface="msgothic" charset="-128"/>
                <a:cs typeface="msgothic" charset="-128"/>
              </a:defRPr>
            </a:lvl4pPr>
            <a:lvl5pPr>
              <a:tabLst>
                <a:tab pos="723900" algn="l"/>
                <a:tab pos="1447800" algn="l"/>
                <a:tab pos="2171700" algn="l"/>
                <a:tab pos="2895600" algn="l"/>
                <a:tab pos="3619500" algn="l"/>
              </a:tabLst>
              <a:defRPr sz="2400">
                <a:solidFill>
                  <a:srgbClr val="000000"/>
                </a:solidFill>
                <a:latin typeface="Times New Roman" charset="0"/>
                <a:ea typeface="msgothic" charset="-128"/>
                <a:cs typeface="msgothic" charset="-128"/>
              </a:defRPr>
            </a:lvl5pPr>
            <a:lvl6pPr marL="1536700" indent="-215900" defTabSz="457200" fontAlgn="base" hangingPunct="0">
              <a:lnSpc>
                <a:spcPct val="93000"/>
              </a:lnSpc>
              <a:spcBef>
                <a:spcPct val="0"/>
              </a:spcBef>
              <a:spcAft>
                <a:spcPct val="0"/>
              </a:spcAft>
              <a:buClr>
                <a:srgbClr val="000000"/>
              </a:buClr>
              <a:buSzPct val="45000"/>
              <a:buFont typeface="Wingdings" charset="2"/>
              <a:tabLst>
                <a:tab pos="723900" algn="l"/>
                <a:tab pos="1447800" algn="l"/>
                <a:tab pos="2171700" algn="l"/>
                <a:tab pos="2895600" algn="l"/>
                <a:tab pos="3619500" algn="l"/>
              </a:tabLst>
              <a:defRPr sz="2400">
                <a:solidFill>
                  <a:srgbClr val="000000"/>
                </a:solidFill>
                <a:latin typeface="Times New Roman" charset="0"/>
                <a:ea typeface="msgothic" charset="-128"/>
                <a:cs typeface="msgothic" charset="-128"/>
              </a:defRPr>
            </a:lvl6pPr>
            <a:lvl7pPr marL="1993900" indent="-215900" defTabSz="457200" fontAlgn="base" hangingPunct="0">
              <a:lnSpc>
                <a:spcPct val="93000"/>
              </a:lnSpc>
              <a:spcBef>
                <a:spcPct val="0"/>
              </a:spcBef>
              <a:spcAft>
                <a:spcPct val="0"/>
              </a:spcAft>
              <a:buClr>
                <a:srgbClr val="000000"/>
              </a:buClr>
              <a:buSzPct val="45000"/>
              <a:buFont typeface="Wingdings" charset="2"/>
              <a:tabLst>
                <a:tab pos="723900" algn="l"/>
                <a:tab pos="1447800" algn="l"/>
                <a:tab pos="2171700" algn="l"/>
                <a:tab pos="2895600" algn="l"/>
                <a:tab pos="3619500" algn="l"/>
              </a:tabLst>
              <a:defRPr sz="2400">
                <a:solidFill>
                  <a:srgbClr val="000000"/>
                </a:solidFill>
                <a:latin typeface="Times New Roman" charset="0"/>
                <a:ea typeface="msgothic" charset="-128"/>
                <a:cs typeface="msgothic" charset="-128"/>
              </a:defRPr>
            </a:lvl7pPr>
            <a:lvl8pPr marL="2451100" indent="-215900" defTabSz="457200" fontAlgn="base" hangingPunct="0">
              <a:lnSpc>
                <a:spcPct val="93000"/>
              </a:lnSpc>
              <a:spcBef>
                <a:spcPct val="0"/>
              </a:spcBef>
              <a:spcAft>
                <a:spcPct val="0"/>
              </a:spcAft>
              <a:buClr>
                <a:srgbClr val="000000"/>
              </a:buClr>
              <a:buSzPct val="45000"/>
              <a:buFont typeface="Wingdings" charset="2"/>
              <a:tabLst>
                <a:tab pos="723900" algn="l"/>
                <a:tab pos="1447800" algn="l"/>
                <a:tab pos="2171700" algn="l"/>
                <a:tab pos="2895600" algn="l"/>
                <a:tab pos="3619500" algn="l"/>
              </a:tabLst>
              <a:defRPr sz="2400">
                <a:solidFill>
                  <a:srgbClr val="000000"/>
                </a:solidFill>
                <a:latin typeface="Times New Roman" charset="0"/>
                <a:ea typeface="msgothic" charset="-128"/>
                <a:cs typeface="msgothic" charset="-128"/>
              </a:defRPr>
            </a:lvl8pPr>
            <a:lvl9pPr marL="2908300" indent="-215900" defTabSz="457200" fontAlgn="base" hangingPunct="0">
              <a:lnSpc>
                <a:spcPct val="93000"/>
              </a:lnSpc>
              <a:spcBef>
                <a:spcPct val="0"/>
              </a:spcBef>
              <a:spcAft>
                <a:spcPct val="0"/>
              </a:spcAft>
              <a:buClr>
                <a:srgbClr val="000000"/>
              </a:buClr>
              <a:buSzPct val="45000"/>
              <a:buFont typeface="Wingdings" charset="2"/>
              <a:tabLst>
                <a:tab pos="723900" algn="l"/>
                <a:tab pos="1447800" algn="l"/>
                <a:tab pos="2171700" algn="l"/>
                <a:tab pos="2895600" algn="l"/>
                <a:tab pos="3619500" algn="l"/>
              </a:tabLst>
              <a:defRPr sz="2400">
                <a:solidFill>
                  <a:srgbClr val="000000"/>
                </a:solidFill>
                <a:latin typeface="Times New Roman" charset="0"/>
                <a:ea typeface="msgothic" charset="-128"/>
                <a:cs typeface="msgothic" charset="-128"/>
              </a:defRPr>
            </a:lvl9pPr>
          </a:lstStyle>
          <a:p>
            <a:pPr>
              <a:defRPr/>
            </a:pPr>
            <a:r>
              <a:rPr lang="en-GB" altLang="en-US" sz="1089" b="1">
                <a:latin typeface="Arial" charset="0"/>
              </a:rPr>
              <a:t>Christof Angermueller et al. Mol Syst Biol 2016;12:878</a:t>
            </a:r>
          </a:p>
        </p:txBody>
      </p:sp>
      <p:sp>
        <p:nvSpPr>
          <p:cNvPr id="2" name="Slide Number Placeholder 1">
            <a:extLst>
              <a:ext uri="{FF2B5EF4-FFF2-40B4-BE49-F238E27FC236}">
                <a16:creationId xmlns:a16="http://schemas.microsoft.com/office/drawing/2014/main" id="{F51BA18A-5846-DF4E-9E41-ABC2733D0B40}"/>
              </a:ext>
            </a:extLst>
          </p:cNvPr>
          <p:cNvSpPr>
            <a:spLocks noGrp="1"/>
          </p:cNvSpPr>
          <p:nvPr>
            <p:ph type="sldNum" sz="quarter" idx="12"/>
          </p:nvPr>
        </p:nvSpPr>
        <p:spPr/>
        <p:txBody>
          <a:bodyPr/>
          <a:lstStyle/>
          <a:p>
            <a:pPr>
              <a:defRPr/>
            </a:pPr>
            <a:fld id="{4D71D4ED-2DA9-9F40-A068-D189D5533483}" type="slidenum">
              <a:rPr lang="en-US" smtClean="0"/>
              <a:pPr>
                <a:defRPr/>
              </a:pPr>
              <a:t>30</a:t>
            </a:fld>
            <a:endParaRPr lang="en-US"/>
          </a:p>
        </p:txBody>
      </p:sp>
    </p:spTree>
    <p:extLst>
      <p:ext uri="{BB962C8B-B14F-4D97-AF65-F5344CB8AC3E}">
        <p14:creationId xmlns:p14="http://schemas.microsoft.com/office/powerpoint/2010/main" val="1512272918"/>
      </p:ext>
    </p:extLst>
  </p:cSld>
  <p:clrMapOvr>
    <a:masterClrMapping/>
  </p:clrMapOvr>
  <p:transition spd="slow"/>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16934"/>
            <a:ext cx="7772400" cy="1143000"/>
          </a:xfrm>
        </p:spPr>
        <p:txBody>
          <a:bodyPr/>
          <a:lstStyle/>
          <a:p>
            <a:r>
              <a:rPr lang="en-US" dirty="0"/>
              <a:t>Pooling layers</a:t>
            </a:r>
          </a:p>
        </p:txBody>
      </p:sp>
      <p:sp>
        <p:nvSpPr>
          <p:cNvPr id="4" name="Slide Number Placeholder 3"/>
          <p:cNvSpPr>
            <a:spLocks noGrp="1"/>
          </p:cNvSpPr>
          <p:nvPr>
            <p:ph type="sldNum" sz="quarter" idx="12"/>
          </p:nvPr>
        </p:nvSpPr>
        <p:spPr/>
        <p:txBody>
          <a:bodyPr/>
          <a:lstStyle/>
          <a:p>
            <a:pPr>
              <a:defRPr/>
            </a:pPr>
            <a:fld id="{4D71D4ED-2DA9-9F40-A068-D189D5533483}" type="slidenum">
              <a:rPr lang="en-US" smtClean="0"/>
              <a:pPr>
                <a:defRPr/>
              </a:pPr>
              <a:t>31</a:t>
            </a:fld>
            <a:endParaRPr lang="en-US"/>
          </a:p>
        </p:txBody>
      </p:sp>
      <p:sp>
        <p:nvSpPr>
          <p:cNvPr id="6" name="Rectangle 3"/>
          <p:cNvSpPr txBox="1">
            <a:spLocks noChangeArrowheads="1"/>
          </p:cNvSpPr>
          <p:nvPr/>
        </p:nvSpPr>
        <p:spPr bwMode="auto">
          <a:xfrm>
            <a:off x="685800" y="1184253"/>
            <a:ext cx="7772400" cy="949347"/>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Arial"/>
                <a:ea typeface="ＭＳ Ｐゴシック" pitchFamily="-97" charset="-128"/>
                <a:cs typeface="ＭＳ Ｐゴシック" pitchFamily="-97" charset="-128"/>
              </a:defRPr>
            </a:lvl1pPr>
            <a:lvl2pPr marL="742950" indent="-285750" algn="l" rtl="0" eaLnBrk="0" fontAlgn="base" hangingPunct="0">
              <a:spcBef>
                <a:spcPct val="20000"/>
              </a:spcBef>
              <a:spcAft>
                <a:spcPct val="0"/>
              </a:spcAft>
              <a:buChar char="–"/>
              <a:defRPr sz="2800">
                <a:solidFill>
                  <a:schemeClr val="tx1"/>
                </a:solidFill>
                <a:latin typeface="Arial"/>
                <a:ea typeface="ＭＳ Ｐゴシック" pitchFamily="-97" charset="-128"/>
              </a:defRPr>
            </a:lvl2pPr>
            <a:lvl3pPr marL="1143000" indent="-228600" algn="l" rtl="0" eaLnBrk="0" fontAlgn="base" hangingPunct="0">
              <a:spcBef>
                <a:spcPct val="20000"/>
              </a:spcBef>
              <a:spcAft>
                <a:spcPct val="0"/>
              </a:spcAft>
              <a:buChar char="•"/>
              <a:defRPr sz="2400">
                <a:solidFill>
                  <a:schemeClr val="tx1"/>
                </a:solidFill>
                <a:latin typeface="Arial"/>
                <a:ea typeface="ＭＳ Ｐゴシック" pitchFamily="-97" charset="-128"/>
              </a:defRPr>
            </a:lvl3pPr>
            <a:lvl4pPr marL="1600200" indent="-228600" algn="l" rtl="0" eaLnBrk="0" fontAlgn="base" hangingPunct="0">
              <a:spcBef>
                <a:spcPct val="20000"/>
              </a:spcBef>
              <a:spcAft>
                <a:spcPct val="0"/>
              </a:spcAft>
              <a:buChar char="–"/>
              <a:defRPr sz="2000">
                <a:solidFill>
                  <a:schemeClr val="tx1"/>
                </a:solidFill>
                <a:latin typeface="Arial"/>
                <a:ea typeface="ＭＳ Ｐゴシック" pitchFamily="-97" charset="-128"/>
              </a:defRPr>
            </a:lvl4pPr>
            <a:lvl5pPr marL="2057400" indent="-228600" algn="l" rtl="0" eaLnBrk="0" fontAlgn="base" hangingPunct="0">
              <a:spcBef>
                <a:spcPct val="20000"/>
              </a:spcBef>
              <a:spcAft>
                <a:spcPct val="0"/>
              </a:spcAft>
              <a:buChar char="»"/>
              <a:defRPr sz="2000">
                <a:solidFill>
                  <a:schemeClr val="tx1"/>
                </a:solidFill>
                <a:latin typeface="Arial"/>
                <a:ea typeface="ＭＳ Ｐゴシック" pitchFamily="-97" charset="-128"/>
              </a:defRPr>
            </a:lvl5pPr>
            <a:lvl6pPr marL="2514600" indent="-228600" algn="l" rtl="0" eaLnBrk="0" fontAlgn="base" hangingPunct="0">
              <a:spcBef>
                <a:spcPct val="20000"/>
              </a:spcBef>
              <a:spcAft>
                <a:spcPct val="0"/>
              </a:spcAft>
              <a:buChar char="»"/>
              <a:defRPr sz="2000">
                <a:solidFill>
                  <a:schemeClr val="tx1"/>
                </a:solidFill>
                <a:latin typeface="+mn-lt"/>
                <a:ea typeface="ＭＳ Ｐゴシック" pitchFamily="-97" charset="-128"/>
              </a:defRPr>
            </a:lvl6pPr>
            <a:lvl7pPr marL="2971800" indent="-228600" algn="l" rtl="0" eaLnBrk="0" fontAlgn="base" hangingPunct="0">
              <a:spcBef>
                <a:spcPct val="20000"/>
              </a:spcBef>
              <a:spcAft>
                <a:spcPct val="0"/>
              </a:spcAft>
              <a:buChar char="»"/>
              <a:defRPr sz="2000">
                <a:solidFill>
                  <a:schemeClr val="tx1"/>
                </a:solidFill>
                <a:latin typeface="+mn-lt"/>
                <a:ea typeface="ＭＳ Ｐゴシック" pitchFamily="-97" charset="-128"/>
              </a:defRPr>
            </a:lvl7pPr>
            <a:lvl8pPr marL="3429000" indent="-228600" algn="l" rtl="0" eaLnBrk="0" fontAlgn="base" hangingPunct="0">
              <a:spcBef>
                <a:spcPct val="20000"/>
              </a:spcBef>
              <a:spcAft>
                <a:spcPct val="0"/>
              </a:spcAft>
              <a:buChar char="»"/>
              <a:defRPr sz="2000">
                <a:solidFill>
                  <a:schemeClr val="tx1"/>
                </a:solidFill>
                <a:latin typeface="+mn-lt"/>
                <a:ea typeface="ＭＳ Ｐゴシック" pitchFamily="-97" charset="-128"/>
              </a:defRPr>
            </a:lvl8pPr>
            <a:lvl9pPr marL="3886200" indent="-228600" algn="l" rtl="0" eaLnBrk="0" fontAlgn="base" hangingPunct="0">
              <a:spcBef>
                <a:spcPct val="20000"/>
              </a:spcBef>
              <a:spcAft>
                <a:spcPct val="0"/>
              </a:spcAft>
              <a:buChar char="»"/>
              <a:defRPr sz="2000">
                <a:solidFill>
                  <a:schemeClr val="tx1"/>
                </a:solidFill>
                <a:latin typeface="+mn-lt"/>
                <a:ea typeface="ＭＳ Ｐゴシック" pitchFamily="-97" charset="-128"/>
              </a:defRPr>
            </a:lvl9pPr>
          </a:lstStyle>
          <a:p>
            <a:r>
              <a:rPr lang="en-US" sz="2800" kern="0" dirty="0"/>
              <a:t>Take max over window of 4 hidden nodes</a:t>
            </a:r>
          </a:p>
        </p:txBody>
      </p:sp>
      <p:sp>
        <p:nvSpPr>
          <p:cNvPr id="9" name="Rectangle 8"/>
          <p:cNvSpPr/>
          <p:nvPr/>
        </p:nvSpPr>
        <p:spPr>
          <a:xfrm>
            <a:off x="7990810" y="4353425"/>
            <a:ext cx="925253" cy="400110"/>
          </a:xfrm>
          <a:prstGeom prst="rect">
            <a:avLst/>
          </a:prstGeom>
        </p:spPr>
        <p:txBody>
          <a:bodyPr wrap="none">
            <a:spAutoFit/>
          </a:bodyPr>
          <a:lstStyle/>
          <a:p>
            <a:r>
              <a:rPr lang="en-US" i="1" dirty="0">
                <a:solidFill>
                  <a:schemeClr val="tx2"/>
                </a:solidFill>
                <a:latin typeface="Arial" panose="020B0604020202020204" pitchFamily="34" charset="0"/>
                <a:cs typeface="Arial" panose="020B0604020202020204" pitchFamily="34" charset="0"/>
              </a:rPr>
              <a:t>D</a:t>
            </a:r>
            <a:r>
              <a:rPr lang="en-US" dirty="0">
                <a:solidFill>
                  <a:schemeClr val="tx2"/>
                </a:solidFill>
                <a:latin typeface="Arial" panose="020B0604020202020204" pitchFamily="34" charset="0"/>
                <a:cs typeface="Arial" panose="020B0604020202020204" pitchFamily="34" charset="0"/>
              </a:rPr>
              <a:t> X </a:t>
            </a:r>
            <a:r>
              <a:rPr lang="en-US" i="1" dirty="0">
                <a:solidFill>
                  <a:schemeClr val="tx2"/>
                </a:solidFill>
                <a:latin typeface="Arial" panose="020B0604020202020204" pitchFamily="34" charset="0"/>
                <a:cs typeface="Arial" panose="020B0604020202020204" pitchFamily="34" charset="0"/>
              </a:rPr>
              <a:t>W</a:t>
            </a:r>
            <a:endParaRPr lang="en-US" dirty="0"/>
          </a:p>
        </p:txBody>
      </p:sp>
      <p:sp>
        <p:nvSpPr>
          <p:cNvPr id="10" name="Down Arrow 9"/>
          <p:cNvSpPr/>
          <p:nvPr/>
        </p:nvSpPr>
        <p:spPr>
          <a:xfrm flipV="1">
            <a:off x="4457700" y="4080969"/>
            <a:ext cx="219684" cy="406941"/>
          </a:xfrm>
          <a:prstGeom prst="downArrow">
            <a:avLst/>
          </a:prstGeom>
          <a:ln w="28575" cmpd="sng">
            <a:solidFill>
              <a:srgbClr val="000000"/>
            </a:solidFill>
          </a:ln>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000" b="0" i="0" u="none" strike="noStrike" cap="none" normalizeH="0" baseline="0">
              <a:ln>
                <a:noFill/>
              </a:ln>
              <a:solidFill>
                <a:schemeClr val="tx1"/>
              </a:solidFill>
              <a:effectLst/>
              <a:latin typeface="Times New Roman" pitchFamily="-97" charset="0"/>
            </a:endParaRPr>
          </a:p>
        </p:txBody>
      </p:sp>
      <p:sp>
        <p:nvSpPr>
          <p:cNvPr id="12" name="Rectangle 11"/>
          <p:cNvSpPr/>
          <p:nvPr/>
        </p:nvSpPr>
        <p:spPr>
          <a:xfrm>
            <a:off x="7266092" y="1933545"/>
            <a:ext cx="1449436" cy="400110"/>
          </a:xfrm>
          <a:prstGeom prst="rect">
            <a:avLst/>
          </a:prstGeom>
        </p:spPr>
        <p:txBody>
          <a:bodyPr wrap="none">
            <a:spAutoFit/>
          </a:bodyPr>
          <a:lstStyle/>
          <a:p>
            <a:r>
              <a:rPr lang="en-US" i="1" dirty="0">
                <a:latin typeface="Arial" panose="020B0604020202020204" pitchFamily="34" charset="0"/>
                <a:cs typeface="Arial" panose="020B0604020202020204" pitchFamily="34" charset="0"/>
              </a:rPr>
              <a:t>D</a:t>
            </a:r>
            <a:r>
              <a:rPr lang="en-US" dirty="0">
                <a:latin typeface="Arial" panose="020B0604020202020204" pitchFamily="34" charset="0"/>
                <a:cs typeface="Arial" panose="020B0604020202020204" pitchFamily="34" charset="0"/>
              </a:rPr>
              <a:t> X (</a:t>
            </a:r>
            <a:r>
              <a:rPr lang="en-US" i="1" dirty="0">
                <a:latin typeface="Arial" panose="020B0604020202020204" pitchFamily="34" charset="0"/>
                <a:cs typeface="Arial" panose="020B0604020202020204" pitchFamily="34" charset="0"/>
              </a:rPr>
              <a:t>W </a:t>
            </a:r>
            <a:r>
              <a:rPr lang="en-US" dirty="0">
                <a:latin typeface="Arial" panose="020B0604020202020204" pitchFamily="34" charset="0"/>
                <a:cs typeface="Arial" panose="020B0604020202020204" pitchFamily="34" charset="0"/>
              </a:rPr>
              <a:t>/ 4)</a:t>
            </a:r>
            <a:endParaRPr lang="en-US" dirty="0"/>
          </a:p>
        </p:txBody>
      </p:sp>
      <p:sp>
        <p:nvSpPr>
          <p:cNvPr id="13" name="Rectangle 12"/>
          <p:cNvSpPr/>
          <p:nvPr/>
        </p:nvSpPr>
        <p:spPr>
          <a:xfrm>
            <a:off x="688086" y="4753535"/>
            <a:ext cx="3657600" cy="1834916"/>
          </a:xfrm>
          <a:prstGeom prst="rect">
            <a:avLst/>
          </a:prstGeom>
          <a:ln w="28575" cmpd="sng">
            <a:solidFill>
              <a:schemeClr val="tx2"/>
            </a:solidFill>
          </a:ln>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000" b="0" i="0" u="none" strike="noStrike" cap="none" normalizeH="0" baseline="0">
              <a:ln>
                <a:noFill/>
              </a:ln>
              <a:effectLst/>
              <a:latin typeface="Times New Roman" pitchFamily="-97" charset="0"/>
            </a:endParaRPr>
          </a:p>
        </p:txBody>
      </p:sp>
      <p:sp>
        <p:nvSpPr>
          <p:cNvPr id="15" name="Rectangle 14"/>
          <p:cNvSpPr/>
          <p:nvPr/>
        </p:nvSpPr>
        <p:spPr>
          <a:xfrm>
            <a:off x="2023110" y="2058978"/>
            <a:ext cx="987552" cy="1834916"/>
          </a:xfrm>
          <a:prstGeom prst="rect">
            <a:avLst/>
          </a:prstGeom>
          <a:ln w="28575" cmpd="sng">
            <a:solidFill>
              <a:schemeClr val="tx1"/>
            </a:solidFill>
          </a:ln>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000" b="0" i="0" u="none" strike="noStrike" cap="none" normalizeH="0" baseline="0">
              <a:ln>
                <a:noFill/>
              </a:ln>
              <a:effectLst/>
              <a:latin typeface="Times New Roman" pitchFamily="-97" charset="0"/>
            </a:endParaRPr>
          </a:p>
        </p:txBody>
      </p:sp>
      <p:sp>
        <p:nvSpPr>
          <p:cNvPr id="17" name="Rectangle 16"/>
          <p:cNvSpPr/>
          <p:nvPr/>
        </p:nvSpPr>
        <p:spPr>
          <a:xfrm>
            <a:off x="2048510" y="3624072"/>
            <a:ext cx="246888" cy="246888"/>
          </a:xfrm>
          <a:prstGeom prst="rect">
            <a:avLst/>
          </a:prstGeom>
          <a:ln w="28575" cmpd="sng">
            <a:solidFill>
              <a:schemeClr val="bg2">
                <a:lumMod val="50000"/>
              </a:schemeClr>
            </a:solidFill>
          </a:ln>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000" b="0" i="0" u="none" strike="noStrike" cap="none" normalizeH="0" baseline="0">
              <a:ln>
                <a:noFill/>
              </a:ln>
              <a:effectLst/>
              <a:latin typeface="Times New Roman" pitchFamily="-97" charset="0"/>
            </a:endParaRPr>
          </a:p>
        </p:txBody>
      </p:sp>
      <p:sp>
        <p:nvSpPr>
          <p:cNvPr id="18" name="Rectangle 17"/>
          <p:cNvSpPr/>
          <p:nvPr/>
        </p:nvSpPr>
        <p:spPr>
          <a:xfrm>
            <a:off x="716661" y="6324600"/>
            <a:ext cx="657225" cy="242896"/>
          </a:xfrm>
          <a:prstGeom prst="rect">
            <a:avLst/>
          </a:prstGeom>
          <a:ln w="28575" cmpd="sng">
            <a:solidFill>
              <a:schemeClr val="bg2">
                <a:lumMod val="50000"/>
              </a:schemeClr>
            </a:solidFill>
          </a:ln>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000" b="0" i="0" u="none" strike="noStrike" cap="none" normalizeH="0" baseline="0" dirty="0">
              <a:ln>
                <a:noFill/>
              </a:ln>
              <a:effectLst/>
              <a:latin typeface="Times New Roman" pitchFamily="-97" charset="0"/>
            </a:endParaRPr>
          </a:p>
        </p:txBody>
      </p:sp>
      <p:cxnSp>
        <p:nvCxnSpPr>
          <p:cNvPr id="19" name="Straight Connector 18"/>
          <p:cNvCxnSpPr>
            <a:stCxn id="18" idx="0"/>
            <a:endCxn id="17" idx="2"/>
          </p:cNvCxnSpPr>
          <p:nvPr/>
        </p:nvCxnSpPr>
        <p:spPr bwMode="auto">
          <a:xfrm flipV="1">
            <a:off x="1045274" y="3870960"/>
            <a:ext cx="1126680" cy="2453640"/>
          </a:xfrm>
          <a:prstGeom prst="line">
            <a:avLst/>
          </a:prstGeom>
          <a:noFill/>
          <a:ln w="12700" cap="flat" cmpd="sng" algn="ctr">
            <a:solidFill>
              <a:schemeClr val="bg2">
                <a:lumMod val="50000"/>
              </a:schemeClr>
            </a:solidFill>
            <a:prstDash val="solid"/>
            <a:round/>
            <a:headEnd type="none" w="med" len="med"/>
            <a:tailEnd type="none" w="med" len="med"/>
          </a:ln>
          <a:effectLst/>
        </p:spPr>
      </p:cxnSp>
      <p:sp>
        <p:nvSpPr>
          <p:cNvPr id="26" name="Rectangle 25"/>
          <p:cNvSpPr/>
          <p:nvPr/>
        </p:nvSpPr>
        <p:spPr>
          <a:xfrm>
            <a:off x="2319909" y="3623746"/>
            <a:ext cx="246888" cy="246888"/>
          </a:xfrm>
          <a:prstGeom prst="rect">
            <a:avLst/>
          </a:prstGeom>
          <a:ln w="28575" cmpd="sng">
            <a:solidFill>
              <a:schemeClr val="bg2">
                <a:lumMod val="50000"/>
              </a:schemeClr>
            </a:solidFill>
          </a:ln>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000" b="0" i="0" u="none" strike="noStrike" cap="none" normalizeH="0" baseline="0">
              <a:ln>
                <a:noFill/>
              </a:ln>
              <a:effectLst/>
              <a:latin typeface="Times New Roman" pitchFamily="-97" charset="0"/>
            </a:endParaRPr>
          </a:p>
        </p:txBody>
      </p:sp>
      <p:sp>
        <p:nvSpPr>
          <p:cNvPr id="27" name="Rectangle 26"/>
          <p:cNvSpPr/>
          <p:nvPr/>
        </p:nvSpPr>
        <p:spPr>
          <a:xfrm>
            <a:off x="1396365" y="6324274"/>
            <a:ext cx="657225" cy="242896"/>
          </a:xfrm>
          <a:prstGeom prst="rect">
            <a:avLst/>
          </a:prstGeom>
          <a:ln w="28575" cmpd="sng">
            <a:solidFill>
              <a:schemeClr val="bg2">
                <a:lumMod val="50000"/>
              </a:schemeClr>
            </a:solidFill>
          </a:ln>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000" b="0" i="0" u="none" strike="noStrike" cap="none" normalizeH="0" baseline="0">
              <a:ln>
                <a:noFill/>
              </a:ln>
              <a:effectLst/>
              <a:latin typeface="Times New Roman" pitchFamily="-97" charset="0"/>
            </a:endParaRPr>
          </a:p>
        </p:txBody>
      </p:sp>
      <p:cxnSp>
        <p:nvCxnSpPr>
          <p:cNvPr id="28" name="Straight Connector 27"/>
          <p:cNvCxnSpPr>
            <a:stCxn id="27" idx="0"/>
            <a:endCxn id="26" idx="2"/>
          </p:cNvCxnSpPr>
          <p:nvPr/>
        </p:nvCxnSpPr>
        <p:spPr bwMode="auto">
          <a:xfrm flipV="1">
            <a:off x="1724978" y="3870634"/>
            <a:ext cx="718375" cy="2453640"/>
          </a:xfrm>
          <a:prstGeom prst="line">
            <a:avLst/>
          </a:prstGeom>
          <a:noFill/>
          <a:ln w="12700" cap="flat" cmpd="sng" algn="ctr">
            <a:solidFill>
              <a:schemeClr val="bg2">
                <a:lumMod val="50000"/>
              </a:schemeClr>
            </a:solidFill>
            <a:prstDash val="solid"/>
            <a:round/>
            <a:headEnd type="none" w="med" len="med"/>
            <a:tailEnd type="none" w="med" len="med"/>
          </a:ln>
          <a:effectLst/>
        </p:spPr>
      </p:cxnSp>
      <p:sp>
        <p:nvSpPr>
          <p:cNvPr id="29" name="Rectangle 28"/>
          <p:cNvSpPr/>
          <p:nvPr/>
        </p:nvSpPr>
        <p:spPr>
          <a:xfrm>
            <a:off x="2560715" y="3432229"/>
            <a:ext cx="358874" cy="461665"/>
          </a:xfrm>
          <a:prstGeom prst="rect">
            <a:avLst/>
          </a:prstGeom>
        </p:spPr>
        <p:txBody>
          <a:bodyPr wrap="square">
            <a:spAutoFit/>
          </a:bodyPr>
          <a:lstStyle/>
          <a:p>
            <a:r>
              <a:rPr lang="en-US" sz="2400" kern="0" dirty="0"/>
              <a:t>…</a:t>
            </a:r>
            <a:endParaRPr lang="en-US" sz="2400" dirty="0"/>
          </a:p>
        </p:txBody>
      </p:sp>
      <p:sp>
        <p:nvSpPr>
          <p:cNvPr id="30" name="Rectangle 29"/>
          <p:cNvSpPr/>
          <p:nvPr/>
        </p:nvSpPr>
        <p:spPr>
          <a:xfrm>
            <a:off x="2067551" y="6107330"/>
            <a:ext cx="358874" cy="461665"/>
          </a:xfrm>
          <a:prstGeom prst="rect">
            <a:avLst/>
          </a:prstGeom>
        </p:spPr>
        <p:txBody>
          <a:bodyPr wrap="square">
            <a:spAutoFit/>
          </a:bodyPr>
          <a:lstStyle/>
          <a:p>
            <a:r>
              <a:rPr lang="en-US" sz="2400" kern="0" dirty="0"/>
              <a:t>…</a:t>
            </a:r>
            <a:endParaRPr lang="en-US" sz="2400" dirty="0"/>
          </a:p>
        </p:txBody>
      </p:sp>
      <p:sp>
        <p:nvSpPr>
          <p:cNvPr id="32" name="Rectangle 31"/>
          <p:cNvSpPr/>
          <p:nvPr/>
        </p:nvSpPr>
        <p:spPr>
          <a:xfrm>
            <a:off x="4792496" y="4752996"/>
            <a:ext cx="3657600" cy="1834916"/>
          </a:xfrm>
          <a:prstGeom prst="rect">
            <a:avLst/>
          </a:prstGeom>
          <a:ln w="28575" cmpd="sng">
            <a:solidFill>
              <a:schemeClr val="tx2"/>
            </a:solidFill>
          </a:ln>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000" b="0" i="0" u="none" strike="noStrike" cap="none" normalizeH="0" baseline="0">
              <a:ln>
                <a:noFill/>
              </a:ln>
              <a:effectLst/>
              <a:latin typeface="Times New Roman" pitchFamily="-97" charset="0"/>
            </a:endParaRPr>
          </a:p>
        </p:txBody>
      </p:sp>
      <p:sp>
        <p:nvSpPr>
          <p:cNvPr id="33" name="Rectangle 32"/>
          <p:cNvSpPr/>
          <p:nvPr/>
        </p:nvSpPr>
        <p:spPr>
          <a:xfrm>
            <a:off x="6127520" y="2058439"/>
            <a:ext cx="987552" cy="1834916"/>
          </a:xfrm>
          <a:prstGeom prst="rect">
            <a:avLst/>
          </a:prstGeom>
          <a:ln w="28575" cmpd="sng">
            <a:solidFill>
              <a:schemeClr val="tx1"/>
            </a:solidFill>
          </a:ln>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000" b="0" i="0" u="none" strike="noStrike" cap="none" normalizeH="0" baseline="0">
              <a:ln>
                <a:noFill/>
              </a:ln>
              <a:effectLst/>
              <a:latin typeface="Times New Roman" pitchFamily="-97" charset="0"/>
            </a:endParaRPr>
          </a:p>
        </p:txBody>
      </p:sp>
      <p:sp>
        <p:nvSpPr>
          <p:cNvPr id="34" name="Rectangle 33"/>
          <p:cNvSpPr/>
          <p:nvPr/>
        </p:nvSpPr>
        <p:spPr>
          <a:xfrm>
            <a:off x="6152920" y="3340765"/>
            <a:ext cx="246888" cy="246888"/>
          </a:xfrm>
          <a:prstGeom prst="rect">
            <a:avLst/>
          </a:prstGeom>
          <a:ln w="28575" cmpd="sng">
            <a:solidFill>
              <a:schemeClr val="bg2">
                <a:lumMod val="50000"/>
              </a:schemeClr>
            </a:solidFill>
          </a:ln>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000" b="0" i="0" u="none" strike="noStrike" cap="none" normalizeH="0" baseline="0">
              <a:ln>
                <a:noFill/>
              </a:ln>
              <a:effectLst/>
              <a:latin typeface="Times New Roman" pitchFamily="-97" charset="0"/>
            </a:endParaRPr>
          </a:p>
        </p:txBody>
      </p:sp>
      <p:sp>
        <p:nvSpPr>
          <p:cNvPr id="35" name="Rectangle 34"/>
          <p:cNvSpPr/>
          <p:nvPr/>
        </p:nvSpPr>
        <p:spPr>
          <a:xfrm>
            <a:off x="4821071" y="6041293"/>
            <a:ext cx="657225" cy="242896"/>
          </a:xfrm>
          <a:prstGeom prst="rect">
            <a:avLst/>
          </a:prstGeom>
          <a:ln w="28575" cmpd="sng">
            <a:solidFill>
              <a:schemeClr val="bg2">
                <a:lumMod val="50000"/>
              </a:schemeClr>
            </a:solidFill>
          </a:ln>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000" b="0" i="0" u="none" strike="noStrike" cap="none" normalizeH="0" baseline="0" dirty="0">
              <a:ln>
                <a:noFill/>
              </a:ln>
              <a:effectLst/>
              <a:latin typeface="Times New Roman" pitchFamily="-97" charset="0"/>
            </a:endParaRPr>
          </a:p>
        </p:txBody>
      </p:sp>
      <p:cxnSp>
        <p:nvCxnSpPr>
          <p:cNvPr id="36" name="Straight Connector 35"/>
          <p:cNvCxnSpPr>
            <a:stCxn id="35" idx="0"/>
            <a:endCxn id="34" idx="2"/>
          </p:cNvCxnSpPr>
          <p:nvPr/>
        </p:nvCxnSpPr>
        <p:spPr bwMode="auto">
          <a:xfrm flipV="1">
            <a:off x="5149684" y="3587653"/>
            <a:ext cx="1126680" cy="2453640"/>
          </a:xfrm>
          <a:prstGeom prst="line">
            <a:avLst/>
          </a:prstGeom>
          <a:noFill/>
          <a:ln w="12700" cap="flat" cmpd="sng" algn="ctr">
            <a:solidFill>
              <a:schemeClr val="bg2">
                <a:lumMod val="50000"/>
              </a:schemeClr>
            </a:solidFill>
            <a:prstDash val="solid"/>
            <a:round/>
            <a:headEnd type="none" w="med" len="med"/>
            <a:tailEnd type="none" w="med" len="med"/>
          </a:ln>
          <a:effectLst/>
        </p:spPr>
      </p:cxnSp>
      <p:sp>
        <p:nvSpPr>
          <p:cNvPr id="37" name="Rectangle 36"/>
          <p:cNvSpPr/>
          <p:nvPr/>
        </p:nvSpPr>
        <p:spPr>
          <a:xfrm>
            <a:off x="6424319" y="3340439"/>
            <a:ext cx="246888" cy="246888"/>
          </a:xfrm>
          <a:prstGeom prst="rect">
            <a:avLst/>
          </a:prstGeom>
          <a:ln w="28575" cmpd="sng">
            <a:solidFill>
              <a:schemeClr val="bg2">
                <a:lumMod val="50000"/>
              </a:schemeClr>
            </a:solidFill>
          </a:ln>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000" b="0" i="0" u="none" strike="noStrike" cap="none" normalizeH="0" baseline="0">
              <a:ln>
                <a:noFill/>
              </a:ln>
              <a:effectLst/>
              <a:latin typeface="Times New Roman" pitchFamily="-97" charset="0"/>
            </a:endParaRPr>
          </a:p>
        </p:txBody>
      </p:sp>
      <p:sp>
        <p:nvSpPr>
          <p:cNvPr id="38" name="Rectangle 37"/>
          <p:cNvSpPr/>
          <p:nvPr/>
        </p:nvSpPr>
        <p:spPr>
          <a:xfrm>
            <a:off x="5500775" y="6040967"/>
            <a:ext cx="657225" cy="242896"/>
          </a:xfrm>
          <a:prstGeom prst="rect">
            <a:avLst/>
          </a:prstGeom>
          <a:ln w="28575" cmpd="sng">
            <a:solidFill>
              <a:schemeClr val="bg2">
                <a:lumMod val="50000"/>
              </a:schemeClr>
            </a:solidFill>
          </a:ln>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000" b="0" i="0" u="none" strike="noStrike" cap="none" normalizeH="0" baseline="0">
              <a:ln>
                <a:noFill/>
              </a:ln>
              <a:effectLst/>
              <a:latin typeface="Times New Roman" pitchFamily="-97" charset="0"/>
            </a:endParaRPr>
          </a:p>
        </p:txBody>
      </p:sp>
      <p:cxnSp>
        <p:nvCxnSpPr>
          <p:cNvPr id="39" name="Straight Connector 38"/>
          <p:cNvCxnSpPr>
            <a:stCxn id="38" idx="0"/>
            <a:endCxn id="37" idx="2"/>
          </p:cNvCxnSpPr>
          <p:nvPr/>
        </p:nvCxnSpPr>
        <p:spPr bwMode="auto">
          <a:xfrm flipV="1">
            <a:off x="5829388" y="3587327"/>
            <a:ext cx="718375" cy="2453640"/>
          </a:xfrm>
          <a:prstGeom prst="line">
            <a:avLst/>
          </a:prstGeom>
          <a:noFill/>
          <a:ln w="12700" cap="flat" cmpd="sng" algn="ctr">
            <a:solidFill>
              <a:schemeClr val="bg2">
                <a:lumMod val="50000"/>
              </a:schemeClr>
            </a:solidFill>
            <a:prstDash val="solid"/>
            <a:round/>
            <a:headEnd type="none" w="med" len="med"/>
            <a:tailEnd type="none" w="med" len="med"/>
          </a:ln>
          <a:effectLst/>
        </p:spPr>
      </p:cxnSp>
      <p:sp>
        <p:nvSpPr>
          <p:cNvPr id="40" name="Rectangle 39"/>
          <p:cNvSpPr/>
          <p:nvPr/>
        </p:nvSpPr>
        <p:spPr>
          <a:xfrm>
            <a:off x="6665125" y="3148922"/>
            <a:ext cx="358874" cy="461665"/>
          </a:xfrm>
          <a:prstGeom prst="rect">
            <a:avLst/>
          </a:prstGeom>
        </p:spPr>
        <p:txBody>
          <a:bodyPr wrap="square">
            <a:spAutoFit/>
          </a:bodyPr>
          <a:lstStyle/>
          <a:p>
            <a:r>
              <a:rPr lang="en-US" sz="2400" kern="0" dirty="0"/>
              <a:t>…</a:t>
            </a:r>
            <a:endParaRPr lang="en-US" sz="2400" dirty="0"/>
          </a:p>
        </p:txBody>
      </p:sp>
      <p:sp>
        <p:nvSpPr>
          <p:cNvPr id="41" name="Rectangle 40"/>
          <p:cNvSpPr/>
          <p:nvPr/>
        </p:nvSpPr>
        <p:spPr>
          <a:xfrm>
            <a:off x="6171961" y="5824023"/>
            <a:ext cx="358874" cy="461665"/>
          </a:xfrm>
          <a:prstGeom prst="rect">
            <a:avLst/>
          </a:prstGeom>
        </p:spPr>
        <p:txBody>
          <a:bodyPr wrap="square">
            <a:spAutoFit/>
          </a:bodyPr>
          <a:lstStyle/>
          <a:p>
            <a:r>
              <a:rPr lang="en-US" sz="2400" kern="0" dirty="0"/>
              <a:t>…</a:t>
            </a:r>
            <a:endParaRPr lang="en-US" sz="2400" dirty="0"/>
          </a:p>
        </p:txBody>
      </p:sp>
    </p:spTree>
    <p:extLst>
      <p:ext uri="{BB962C8B-B14F-4D97-AF65-F5344CB8AC3E}">
        <p14:creationId xmlns:p14="http://schemas.microsoft.com/office/powerpoint/2010/main" val="132830087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16934"/>
            <a:ext cx="7772400" cy="1143000"/>
          </a:xfrm>
        </p:spPr>
        <p:txBody>
          <a:bodyPr/>
          <a:lstStyle/>
          <a:p>
            <a:r>
              <a:rPr lang="en-US" dirty="0"/>
              <a:t>Subsequent hidden layers</a:t>
            </a:r>
          </a:p>
        </p:txBody>
      </p:sp>
      <p:sp>
        <p:nvSpPr>
          <p:cNvPr id="4" name="Slide Number Placeholder 3"/>
          <p:cNvSpPr>
            <a:spLocks noGrp="1"/>
          </p:cNvSpPr>
          <p:nvPr>
            <p:ph type="sldNum" sz="quarter" idx="12"/>
          </p:nvPr>
        </p:nvSpPr>
        <p:spPr/>
        <p:txBody>
          <a:bodyPr/>
          <a:lstStyle/>
          <a:p>
            <a:pPr>
              <a:defRPr/>
            </a:pPr>
            <a:fld id="{4D71D4ED-2DA9-9F40-A068-D189D5533483}" type="slidenum">
              <a:rPr lang="en-US" smtClean="0"/>
              <a:pPr>
                <a:defRPr/>
              </a:pPr>
              <a:t>32</a:t>
            </a:fld>
            <a:endParaRPr lang="en-US"/>
          </a:p>
        </p:txBody>
      </p:sp>
      <p:sp>
        <p:nvSpPr>
          <p:cNvPr id="6" name="Rectangle 3"/>
          <p:cNvSpPr txBox="1">
            <a:spLocks noChangeArrowheads="1"/>
          </p:cNvSpPr>
          <p:nvPr/>
        </p:nvSpPr>
        <p:spPr bwMode="auto">
          <a:xfrm>
            <a:off x="685800" y="1184253"/>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Arial"/>
                <a:ea typeface="ＭＳ Ｐゴシック" pitchFamily="-97" charset="-128"/>
                <a:cs typeface="ＭＳ Ｐゴシック" pitchFamily="-97" charset="-128"/>
              </a:defRPr>
            </a:lvl1pPr>
            <a:lvl2pPr marL="742950" indent="-285750" algn="l" rtl="0" eaLnBrk="0" fontAlgn="base" hangingPunct="0">
              <a:spcBef>
                <a:spcPct val="20000"/>
              </a:spcBef>
              <a:spcAft>
                <a:spcPct val="0"/>
              </a:spcAft>
              <a:buChar char="–"/>
              <a:defRPr sz="2800">
                <a:solidFill>
                  <a:schemeClr val="tx1"/>
                </a:solidFill>
                <a:latin typeface="Arial"/>
                <a:ea typeface="ＭＳ Ｐゴシック" pitchFamily="-97" charset="-128"/>
              </a:defRPr>
            </a:lvl2pPr>
            <a:lvl3pPr marL="1143000" indent="-228600" algn="l" rtl="0" eaLnBrk="0" fontAlgn="base" hangingPunct="0">
              <a:spcBef>
                <a:spcPct val="20000"/>
              </a:spcBef>
              <a:spcAft>
                <a:spcPct val="0"/>
              </a:spcAft>
              <a:buChar char="•"/>
              <a:defRPr sz="2400">
                <a:solidFill>
                  <a:schemeClr val="tx1"/>
                </a:solidFill>
                <a:latin typeface="Arial"/>
                <a:ea typeface="ＭＳ Ｐゴシック" pitchFamily="-97" charset="-128"/>
              </a:defRPr>
            </a:lvl3pPr>
            <a:lvl4pPr marL="1600200" indent="-228600" algn="l" rtl="0" eaLnBrk="0" fontAlgn="base" hangingPunct="0">
              <a:spcBef>
                <a:spcPct val="20000"/>
              </a:spcBef>
              <a:spcAft>
                <a:spcPct val="0"/>
              </a:spcAft>
              <a:buChar char="–"/>
              <a:defRPr sz="2000">
                <a:solidFill>
                  <a:schemeClr val="tx1"/>
                </a:solidFill>
                <a:latin typeface="Arial"/>
                <a:ea typeface="ＭＳ Ｐゴシック" pitchFamily="-97" charset="-128"/>
              </a:defRPr>
            </a:lvl4pPr>
            <a:lvl5pPr marL="2057400" indent="-228600" algn="l" rtl="0" eaLnBrk="0" fontAlgn="base" hangingPunct="0">
              <a:spcBef>
                <a:spcPct val="20000"/>
              </a:spcBef>
              <a:spcAft>
                <a:spcPct val="0"/>
              </a:spcAft>
              <a:buChar char="»"/>
              <a:defRPr sz="2000">
                <a:solidFill>
                  <a:schemeClr val="tx1"/>
                </a:solidFill>
                <a:latin typeface="Arial"/>
                <a:ea typeface="ＭＳ Ｐゴシック" pitchFamily="-97" charset="-128"/>
              </a:defRPr>
            </a:lvl5pPr>
            <a:lvl6pPr marL="2514600" indent="-228600" algn="l" rtl="0" eaLnBrk="0" fontAlgn="base" hangingPunct="0">
              <a:spcBef>
                <a:spcPct val="20000"/>
              </a:spcBef>
              <a:spcAft>
                <a:spcPct val="0"/>
              </a:spcAft>
              <a:buChar char="»"/>
              <a:defRPr sz="2000">
                <a:solidFill>
                  <a:schemeClr val="tx1"/>
                </a:solidFill>
                <a:latin typeface="+mn-lt"/>
                <a:ea typeface="ＭＳ Ｐゴシック" pitchFamily="-97" charset="-128"/>
              </a:defRPr>
            </a:lvl6pPr>
            <a:lvl7pPr marL="2971800" indent="-228600" algn="l" rtl="0" eaLnBrk="0" fontAlgn="base" hangingPunct="0">
              <a:spcBef>
                <a:spcPct val="20000"/>
              </a:spcBef>
              <a:spcAft>
                <a:spcPct val="0"/>
              </a:spcAft>
              <a:buChar char="»"/>
              <a:defRPr sz="2000">
                <a:solidFill>
                  <a:schemeClr val="tx1"/>
                </a:solidFill>
                <a:latin typeface="+mn-lt"/>
                <a:ea typeface="ＭＳ Ｐゴシック" pitchFamily="-97" charset="-128"/>
              </a:defRPr>
            </a:lvl7pPr>
            <a:lvl8pPr marL="3429000" indent="-228600" algn="l" rtl="0" eaLnBrk="0" fontAlgn="base" hangingPunct="0">
              <a:spcBef>
                <a:spcPct val="20000"/>
              </a:spcBef>
              <a:spcAft>
                <a:spcPct val="0"/>
              </a:spcAft>
              <a:buChar char="»"/>
              <a:defRPr sz="2000">
                <a:solidFill>
                  <a:schemeClr val="tx1"/>
                </a:solidFill>
                <a:latin typeface="+mn-lt"/>
                <a:ea typeface="ＭＳ Ｐゴシック" pitchFamily="-97" charset="-128"/>
              </a:defRPr>
            </a:lvl8pPr>
            <a:lvl9pPr marL="3886200" indent="-228600" algn="l" rtl="0" eaLnBrk="0" fontAlgn="base" hangingPunct="0">
              <a:spcBef>
                <a:spcPct val="20000"/>
              </a:spcBef>
              <a:spcAft>
                <a:spcPct val="0"/>
              </a:spcAft>
              <a:buChar char="»"/>
              <a:defRPr sz="2000">
                <a:solidFill>
                  <a:schemeClr val="tx1"/>
                </a:solidFill>
                <a:latin typeface="+mn-lt"/>
                <a:ea typeface="ＭＳ Ｐゴシック" pitchFamily="-97" charset="-128"/>
              </a:defRPr>
            </a:lvl9pPr>
          </a:lstStyle>
          <a:p>
            <a:r>
              <a:rPr lang="en-US" sz="2800" kern="0"/>
              <a:t>Next convolutional hidden layer on top of pooling layer </a:t>
            </a:r>
            <a:endParaRPr lang="en-US" sz="2800" kern="0" dirty="0"/>
          </a:p>
        </p:txBody>
      </p:sp>
      <p:grpSp>
        <p:nvGrpSpPr>
          <p:cNvPr id="3" name="Group 2"/>
          <p:cNvGrpSpPr/>
          <p:nvPr/>
        </p:nvGrpSpPr>
        <p:grpSpPr>
          <a:xfrm>
            <a:off x="2590800" y="2496264"/>
            <a:ext cx="4724400" cy="4056936"/>
            <a:chOff x="1905000" y="1999782"/>
            <a:chExt cx="3882232" cy="3333750"/>
          </a:xfrm>
        </p:grpSpPr>
        <p:grpSp>
          <p:nvGrpSpPr>
            <p:cNvPr id="5" name="Group 4"/>
            <p:cNvGrpSpPr/>
            <p:nvPr/>
          </p:nvGrpSpPr>
          <p:grpSpPr>
            <a:xfrm>
              <a:off x="1905000" y="1999782"/>
              <a:ext cx="3882232" cy="1439681"/>
              <a:chOff x="4876800" y="3260732"/>
              <a:chExt cx="3882232" cy="1439681"/>
            </a:xfrm>
          </p:grpSpPr>
          <p:grpSp>
            <p:nvGrpSpPr>
              <p:cNvPr id="7" name="Group 6"/>
              <p:cNvGrpSpPr/>
              <p:nvPr/>
            </p:nvGrpSpPr>
            <p:grpSpPr>
              <a:xfrm>
                <a:off x="4876800" y="3260732"/>
                <a:ext cx="1214186" cy="1439681"/>
                <a:chOff x="5269526" y="2910413"/>
                <a:chExt cx="3164175" cy="3751816"/>
              </a:xfrm>
            </p:grpSpPr>
            <p:sp>
              <p:nvSpPr>
                <p:cNvPr id="23" name="Rectangle 22"/>
                <p:cNvSpPr/>
                <p:nvPr/>
              </p:nvSpPr>
              <p:spPr>
                <a:xfrm>
                  <a:off x="5636121" y="2910413"/>
                  <a:ext cx="2362200" cy="2187786"/>
                </a:xfrm>
                <a:prstGeom prst="rect">
                  <a:avLst/>
                </a:prstGeom>
                <a:ln w="28575" cmpd="sng">
                  <a:solidFill>
                    <a:schemeClr val="tx2"/>
                  </a:solidFill>
                </a:ln>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000" b="0" i="0" u="none" strike="noStrike" cap="none" normalizeH="0" baseline="0">
                    <a:ln>
                      <a:noFill/>
                    </a:ln>
                    <a:effectLst/>
                    <a:latin typeface="Times New Roman" pitchFamily="-97" charset="0"/>
                  </a:endParaRPr>
                </a:p>
              </p:txBody>
            </p:sp>
            <p:sp>
              <p:nvSpPr>
                <p:cNvPr id="24" name="Rectangle 23"/>
                <p:cNvSpPr/>
                <p:nvPr/>
              </p:nvSpPr>
              <p:spPr>
                <a:xfrm>
                  <a:off x="5269526" y="5461900"/>
                  <a:ext cx="3164175" cy="1200329"/>
                </a:xfrm>
                <a:prstGeom prst="rect">
                  <a:avLst/>
                </a:prstGeom>
                <a:ln w="28575" cmpd="sng">
                  <a:solidFill>
                    <a:schemeClr val="tx1"/>
                  </a:solidFill>
                </a:ln>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000" b="0" i="0" u="none" strike="noStrike" cap="none" normalizeH="0" baseline="0">
                    <a:ln>
                      <a:noFill/>
                    </a:ln>
                    <a:effectLst/>
                    <a:latin typeface="Times New Roman" pitchFamily="-97" charset="0"/>
                  </a:endParaRPr>
                </a:p>
              </p:txBody>
            </p:sp>
          </p:grpSp>
          <p:grpSp>
            <p:nvGrpSpPr>
              <p:cNvPr id="8" name="Group 7"/>
              <p:cNvGrpSpPr/>
              <p:nvPr/>
            </p:nvGrpSpPr>
            <p:grpSpPr>
              <a:xfrm>
                <a:off x="6210823" y="3260732"/>
                <a:ext cx="1214186" cy="1439681"/>
                <a:chOff x="5269526" y="2910413"/>
                <a:chExt cx="3164175" cy="3751816"/>
              </a:xfrm>
            </p:grpSpPr>
            <p:sp>
              <p:nvSpPr>
                <p:cNvPr id="21" name="Rectangle 20"/>
                <p:cNvSpPr/>
                <p:nvPr/>
              </p:nvSpPr>
              <p:spPr>
                <a:xfrm>
                  <a:off x="5636121" y="2910413"/>
                  <a:ext cx="2362200" cy="2187786"/>
                </a:xfrm>
                <a:prstGeom prst="rect">
                  <a:avLst/>
                </a:prstGeom>
                <a:ln w="28575" cmpd="sng">
                  <a:solidFill>
                    <a:schemeClr val="tx2"/>
                  </a:solidFill>
                </a:ln>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000" b="0" i="0" u="none" strike="noStrike" cap="none" normalizeH="0" baseline="0">
                    <a:ln>
                      <a:noFill/>
                    </a:ln>
                    <a:effectLst/>
                    <a:latin typeface="Times New Roman" pitchFamily="-97" charset="0"/>
                  </a:endParaRPr>
                </a:p>
              </p:txBody>
            </p:sp>
            <p:sp>
              <p:nvSpPr>
                <p:cNvPr id="22" name="Rectangle 21"/>
                <p:cNvSpPr/>
                <p:nvPr/>
              </p:nvSpPr>
              <p:spPr>
                <a:xfrm>
                  <a:off x="5269526" y="5461900"/>
                  <a:ext cx="3164175" cy="1200329"/>
                </a:xfrm>
                <a:prstGeom prst="rect">
                  <a:avLst/>
                </a:prstGeom>
                <a:ln w="28575" cmpd="sng">
                  <a:solidFill>
                    <a:schemeClr val="tx1"/>
                  </a:solidFill>
                </a:ln>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000" b="0" i="0" u="none" strike="noStrike" cap="none" normalizeH="0" baseline="0">
                    <a:ln>
                      <a:noFill/>
                    </a:ln>
                    <a:effectLst/>
                    <a:latin typeface="Times New Roman" pitchFamily="-97" charset="0"/>
                  </a:endParaRPr>
                </a:p>
              </p:txBody>
            </p:sp>
          </p:grpSp>
          <p:grpSp>
            <p:nvGrpSpPr>
              <p:cNvPr id="9" name="Group 8"/>
              <p:cNvGrpSpPr/>
              <p:nvPr/>
            </p:nvGrpSpPr>
            <p:grpSpPr>
              <a:xfrm>
                <a:off x="7544846" y="3260732"/>
                <a:ext cx="1214186" cy="1439681"/>
                <a:chOff x="5269526" y="2910413"/>
                <a:chExt cx="3164175" cy="3751816"/>
              </a:xfrm>
            </p:grpSpPr>
            <p:sp>
              <p:nvSpPr>
                <p:cNvPr id="19" name="Rectangle 18"/>
                <p:cNvSpPr/>
                <p:nvPr/>
              </p:nvSpPr>
              <p:spPr>
                <a:xfrm>
                  <a:off x="5636121" y="2910413"/>
                  <a:ext cx="2362200" cy="2187786"/>
                </a:xfrm>
                <a:prstGeom prst="rect">
                  <a:avLst/>
                </a:prstGeom>
                <a:ln w="28575" cmpd="sng">
                  <a:solidFill>
                    <a:schemeClr val="tx2"/>
                  </a:solidFill>
                </a:ln>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000" b="0" i="0" u="none" strike="noStrike" cap="none" normalizeH="0" baseline="0">
                    <a:ln>
                      <a:noFill/>
                    </a:ln>
                    <a:effectLst/>
                    <a:latin typeface="Times New Roman" pitchFamily="-97" charset="0"/>
                  </a:endParaRPr>
                </a:p>
              </p:txBody>
            </p:sp>
            <p:sp>
              <p:nvSpPr>
                <p:cNvPr id="20" name="Rectangle 19"/>
                <p:cNvSpPr/>
                <p:nvPr/>
              </p:nvSpPr>
              <p:spPr>
                <a:xfrm>
                  <a:off x="5269526" y="5461900"/>
                  <a:ext cx="3164175" cy="1200329"/>
                </a:xfrm>
                <a:prstGeom prst="rect">
                  <a:avLst/>
                </a:prstGeom>
                <a:ln w="28575" cmpd="sng">
                  <a:solidFill>
                    <a:schemeClr val="tx1"/>
                  </a:solidFill>
                </a:ln>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000" b="0" i="0" u="none" strike="noStrike" cap="none" normalizeH="0" baseline="0">
                    <a:ln>
                      <a:noFill/>
                    </a:ln>
                    <a:effectLst/>
                    <a:latin typeface="Times New Roman" pitchFamily="-97" charset="0"/>
                  </a:endParaRPr>
                </a:p>
              </p:txBody>
            </p:sp>
          </p:grpSp>
          <p:sp>
            <p:nvSpPr>
              <p:cNvPr id="10" name="Rectangle 9"/>
              <p:cNvSpPr/>
              <p:nvPr/>
            </p:nvSpPr>
            <p:spPr>
              <a:xfrm>
                <a:off x="5041900" y="3802380"/>
                <a:ext cx="132195" cy="134134"/>
              </a:xfrm>
              <a:prstGeom prst="rect">
                <a:avLst/>
              </a:prstGeom>
              <a:ln w="28575" cmpd="sng">
                <a:solidFill>
                  <a:schemeClr val="bg2">
                    <a:lumMod val="50000"/>
                  </a:schemeClr>
                </a:solidFill>
              </a:ln>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000" b="0" i="0" u="none" strike="noStrike" cap="none" normalizeH="0" baseline="0">
                  <a:ln>
                    <a:noFill/>
                  </a:ln>
                  <a:effectLst/>
                  <a:latin typeface="Times New Roman" pitchFamily="-97" charset="0"/>
                </a:endParaRPr>
              </a:p>
            </p:txBody>
          </p:sp>
          <p:sp>
            <p:nvSpPr>
              <p:cNvPr id="11" name="Rectangle 10"/>
              <p:cNvSpPr/>
              <p:nvPr/>
            </p:nvSpPr>
            <p:spPr>
              <a:xfrm>
                <a:off x="6525260" y="3802380"/>
                <a:ext cx="132195" cy="134134"/>
              </a:xfrm>
              <a:prstGeom prst="rect">
                <a:avLst/>
              </a:prstGeom>
              <a:ln w="28575" cmpd="sng">
                <a:solidFill>
                  <a:schemeClr val="bg2">
                    <a:lumMod val="50000"/>
                  </a:schemeClr>
                </a:solidFill>
              </a:ln>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000" b="0" i="0" u="none" strike="noStrike" cap="none" normalizeH="0" baseline="0">
                  <a:ln>
                    <a:noFill/>
                  </a:ln>
                  <a:effectLst/>
                  <a:latin typeface="Times New Roman" pitchFamily="-97" charset="0"/>
                </a:endParaRPr>
              </a:p>
            </p:txBody>
          </p:sp>
          <p:sp>
            <p:nvSpPr>
              <p:cNvPr id="12" name="Rectangle 11"/>
              <p:cNvSpPr/>
              <p:nvPr/>
            </p:nvSpPr>
            <p:spPr>
              <a:xfrm>
                <a:off x="8006080" y="3805832"/>
                <a:ext cx="132195" cy="134134"/>
              </a:xfrm>
              <a:prstGeom prst="rect">
                <a:avLst/>
              </a:prstGeom>
              <a:ln w="28575" cmpd="sng">
                <a:solidFill>
                  <a:schemeClr val="bg2">
                    <a:lumMod val="50000"/>
                  </a:schemeClr>
                </a:solidFill>
              </a:ln>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000" b="0" i="0" u="none" strike="noStrike" cap="none" normalizeH="0" baseline="0">
                  <a:ln>
                    <a:noFill/>
                  </a:ln>
                  <a:effectLst/>
                  <a:latin typeface="Times New Roman" pitchFamily="-97" charset="0"/>
                </a:endParaRPr>
              </a:p>
            </p:txBody>
          </p:sp>
          <p:sp>
            <p:nvSpPr>
              <p:cNvPr id="13" name="Rectangle 12"/>
              <p:cNvSpPr/>
              <p:nvPr/>
            </p:nvSpPr>
            <p:spPr>
              <a:xfrm>
                <a:off x="4903037" y="4262830"/>
                <a:ext cx="270943" cy="415849"/>
              </a:xfrm>
              <a:prstGeom prst="rect">
                <a:avLst/>
              </a:prstGeom>
              <a:ln w="28575" cmpd="sng">
                <a:solidFill>
                  <a:schemeClr val="bg2">
                    <a:lumMod val="50000"/>
                  </a:schemeClr>
                </a:solidFill>
              </a:ln>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000" b="0" i="0" u="none" strike="noStrike" cap="none" normalizeH="0" baseline="0">
                  <a:ln>
                    <a:noFill/>
                  </a:ln>
                  <a:effectLst/>
                  <a:latin typeface="Times New Roman" pitchFamily="-97" charset="0"/>
                </a:endParaRPr>
              </a:p>
            </p:txBody>
          </p:sp>
          <p:sp>
            <p:nvSpPr>
              <p:cNvPr id="14" name="Rectangle 13"/>
              <p:cNvSpPr/>
              <p:nvPr/>
            </p:nvSpPr>
            <p:spPr>
              <a:xfrm>
                <a:off x="6278545" y="4262830"/>
                <a:ext cx="270943" cy="415849"/>
              </a:xfrm>
              <a:prstGeom prst="rect">
                <a:avLst/>
              </a:prstGeom>
              <a:ln w="28575" cmpd="sng">
                <a:solidFill>
                  <a:schemeClr val="bg2">
                    <a:lumMod val="50000"/>
                  </a:schemeClr>
                </a:solidFill>
              </a:ln>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000" b="0" i="0" u="none" strike="noStrike" cap="none" normalizeH="0" baseline="0">
                  <a:ln>
                    <a:noFill/>
                  </a:ln>
                  <a:effectLst/>
                  <a:latin typeface="Times New Roman" pitchFamily="-97" charset="0"/>
                </a:endParaRPr>
              </a:p>
            </p:txBody>
          </p:sp>
          <p:sp>
            <p:nvSpPr>
              <p:cNvPr id="15" name="Rectangle 14"/>
              <p:cNvSpPr/>
              <p:nvPr/>
            </p:nvSpPr>
            <p:spPr>
              <a:xfrm>
                <a:off x="7673430" y="4262830"/>
                <a:ext cx="270943" cy="415849"/>
              </a:xfrm>
              <a:prstGeom prst="rect">
                <a:avLst/>
              </a:prstGeom>
              <a:ln w="28575" cmpd="sng">
                <a:solidFill>
                  <a:schemeClr val="bg2">
                    <a:lumMod val="50000"/>
                  </a:schemeClr>
                </a:solidFill>
              </a:ln>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000" b="0" i="0" u="none" strike="noStrike" cap="none" normalizeH="0" baseline="0">
                  <a:ln>
                    <a:noFill/>
                  </a:ln>
                  <a:effectLst/>
                  <a:latin typeface="Times New Roman" pitchFamily="-97" charset="0"/>
                </a:endParaRPr>
              </a:p>
            </p:txBody>
          </p:sp>
          <p:cxnSp>
            <p:nvCxnSpPr>
              <p:cNvPr id="16" name="Straight Connector 15"/>
              <p:cNvCxnSpPr>
                <a:stCxn id="13" idx="0"/>
                <a:endCxn id="10" idx="2"/>
              </p:cNvCxnSpPr>
              <p:nvPr/>
            </p:nvCxnSpPr>
            <p:spPr bwMode="auto">
              <a:xfrm flipV="1">
                <a:off x="5038509" y="3936514"/>
                <a:ext cx="69489" cy="326316"/>
              </a:xfrm>
              <a:prstGeom prst="line">
                <a:avLst/>
              </a:prstGeom>
              <a:noFill/>
              <a:ln w="12700" cap="flat" cmpd="sng" algn="ctr">
                <a:solidFill>
                  <a:schemeClr val="bg2">
                    <a:lumMod val="50000"/>
                  </a:schemeClr>
                </a:solidFill>
                <a:prstDash val="solid"/>
                <a:round/>
                <a:headEnd type="none" w="med" len="med"/>
                <a:tailEnd type="none" w="med" len="med"/>
              </a:ln>
              <a:effectLst/>
            </p:spPr>
          </p:cxnSp>
          <p:cxnSp>
            <p:nvCxnSpPr>
              <p:cNvPr id="17" name="Straight Connector 16"/>
              <p:cNvCxnSpPr>
                <a:stCxn id="14" idx="0"/>
                <a:endCxn id="11" idx="2"/>
              </p:cNvCxnSpPr>
              <p:nvPr/>
            </p:nvCxnSpPr>
            <p:spPr bwMode="auto">
              <a:xfrm flipV="1">
                <a:off x="6414017" y="3936514"/>
                <a:ext cx="177341" cy="326316"/>
              </a:xfrm>
              <a:prstGeom prst="line">
                <a:avLst/>
              </a:prstGeom>
              <a:noFill/>
              <a:ln w="12700" cap="flat" cmpd="sng" algn="ctr">
                <a:solidFill>
                  <a:schemeClr val="bg2">
                    <a:lumMod val="50000"/>
                  </a:schemeClr>
                </a:solidFill>
                <a:prstDash val="solid"/>
                <a:round/>
                <a:headEnd type="none" w="med" len="med"/>
                <a:tailEnd type="none" w="med" len="med"/>
              </a:ln>
              <a:effectLst/>
            </p:spPr>
          </p:cxnSp>
          <p:cxnSp>
            <p:nvCxnSpPr>
              <p:cNvPr id="18" name="Straight Connector 17"/>
              <p:cNvCxnSpPr>
                <a:stCxn id="15" idx="0"/>
                <a:endCxn id="12" idx="2"/>
              </p:cNvCxnSpPr>
              <p:nvPr/>
            </p:nvCxnSpPr>
            <p:spPr bwMode="auto">
              <a:xfrm flipV="1">
                <a:off x="7808902" y="3939966"/>
                <a:ext cx="263276" cy="322864"/>
              </a:xfrm>
              <a:prstGeom prst="line">
                <a:avLst/>
              </a:prstGeom>
              <a:noFill/>
              <a:ln w="12700" cap="flat" cmpd="sng" algn="ctr">
                <a:solidFill>
                  <a:schemeClr val="bg2">
                    <a:lumMod val="50000"/>
                  </a:schemeClr>
                </a:solidFill>
                <a:prstDash val="solid"/>
                <a:round/>
                <a:headEnd type="none" w="med" len="med"/>
                <a:tailEnd type="none" w="med" len="med"/>
              </a:ln>
              <a:effectLst/>
            </p:spPr>
          </p:cxnSp>
        </p:grpSp>
        <p:grpSp>
          <p:nvGrpSpPr>
            <p:cNvPr id="25" name="Group 24"/>
            <p:cNvGrpSpPr/>
            <p:nvPr/>
          </p:nvGrpSpPr>
          <p:grpSpPr>
            <a:xfrm>
              <a:off x="1905000" y="3893851"/>
              <a:ext cx="3882232" cy="1439681"/>
              <a:chOff x="4876800" y="3260732"/>
              <a:chExt cx="3882232" cy="1439681"/>
            </a:xfrm>
          </p:grpSpPr>
          <p:grpSp>
            <p:nvGrpSpPr>
              <p:cNvPr id="26" name="Group 25"/>
              <p:cNvGrpSpPr/>
              <p:nvPr/>
            </p:nvGrpSpPr>
            <p:grpSpPr>
              <a:xfrm>
                <a:off x="4876800" y="3260732"/>
                <a:ext cx="1214186" cy="1439681"/>
                <a:chOff x="5269526" y="2910413"/>
                <a:chExt cx="3164175" cy="3751816"/>
              </a:xfrm>
            </p:grpSpPr>
            <p:sp>
              <p:nvSpPr>
                <p:cNvPr id="42" name="Rectangle 41"/>
                <p:cNvSpPr/>
                <p:nvPr/>
              </p:nvSpPr>
              <p:spPr>
                <a:xfrm>
                  <a:off x="5636121" y="2910413"/>
                  <a:ext cx="2362200" cy="2187786"/>
                </a:xfrm>
                <a:prstGeom prst="rect">
                  <a:avLst/>
                </a:prstGeom>
                <a:ln w="28575" cmpd="sng">
                  <a:solidFill>
                    <a:schemeClr val="tx2"/>
                  </a:solidFill>
                </a:ln>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000" b="0" i="0" u="none" strike="noStrike" cap="none" normalizeH="0" baseline="0">
                    <a:ln>
                      <a:noFill/>
                    </a:ln>
                    <a:effectLst/>
                    <a:latin typeface="Times New Roman" pitchFamily="-97" charset="0"/>
                  </a:endParaRPr>
                </a:p>
              </p:txBody>
            </p:sp>
            <p:sp>
              <p:nvSpPr>
                <p:cNvPr id="43" name="Rectangle 42"/>
                <p:cNvSpPr/>
                <p:nvPr/>
              </p:nvSpPr>
              <p:spPr>
                <a:xfrm>
                  <a:off x="5269526" y="5461900"/>
                  <a:ext cx="3164175" cy="1200329"/>
                </a:xfrm>
                <a:prstGeom prst="rect">
                  <a:avLst/>
                </a:prstGeom>
                <a:ln w="28575" cmpd="sng">
                  <a:solidFill>
                    <a:schemeClr val="tx1"/>
                  </a:solidFill>
                </a:ln>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000" b="0" i="0" u="none" strike="noStrike" cap="none" normalizeH="0" baseline="0">
                    <a:ln>
                      <a:noFill/>
                    </a:ln>
                    <a:effectLst/>
                    <a:latin typeface="Times New Roman" pitchFamily="-97" charset="0"/>
                  </a:endParaRPr>
                </a:p>
              </p:txBody>
            </p:sp>
          </p:grpSp>
          <p:grpSp>
            <p:nvGrpSpPr>
              <p:cNvPr id="27" name="Group 26"/>
              <p:cNvGrpSpPr/>
              <p:nvPr/>
            </p:nvGrpSpPr>
            <p:grpSpPr>
              <a:xfrm>
                <a:off x="6210823" y="3260732"/>
                <a:ext cx="1214186" cy="1439681"/>
                <a:chOff x="5269526" y="2910413"/>
                <a:chExt cx="3164175" cy="3751816"/>
              </a:xfrm>
            </p:grpSpPr>
            <p:sp>
              <p:nvSpPr>
                <p:cNvPr id="40" name="Rectangle 39"/>
                <p:cNvSpPr/>
                <p:nvPr/>
              </p:nvSpPr>
              <p:spPr>
                <a:xfrm>
                  <a:off x="5636121" y="2910413"/>
                  <a:ext cx="2362200" cy="2187786"/>
                </a:xfrm>
                <a:prstGeom prst="rect">
                  <a:avLst/>
                </a:prstGeom>
                <a:ln w="28575" cmpd="sng">
                  <a:solidFill>
                    <a:schemeClr val="tx2"/>
                  </a:solidFill>
                </a:ln>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000" b="0" i="0" u="none" strike="noStrike" cap="none" normalizeH="0" baseline="0">
                    <a:ln>
                      <a:noFill/>
                    </a:ln>
                    <a:effectLst/>
                    <a:latin typeface="Times New Roman" pitchFamily="-97" charset="0"/>
                  </a:endParaRPr>
                </a:p>
              </p:txBody>
            </p:sp>
            <p:sp>
              <p:nvSpPr>
                <p:cNvPr id="41" name="Rectangle 40"/>
                <p:cNvSpPr/>
                <p:nvPr/>
              </p:nvSpPr>
              <p:spPr>
                <a:xfrm>
                  <a:off x="5269526" y="5461900"/>
                  <a:ext cx="3164175" cy="1200329"/>
                </a:xfrm>
                <a:prstGeom prst="rect">
                  <a:avLst/>
                </a:prstGeom>
                <a:ln w="28575" cmpd="sng">
                  <a:solidFill>
                    <a:schemeClr val="tx1"/>
                  </a:solidFill>
                </a:ln>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000" b="0" i="0" u="none" strike="noStrike" cap="none" normalizeH="0" baseline="0">
                    <a:ln>
                      <a:noFill/>
                    </a:ln>
                    <a:effectLst/>
                    <a:latin typeface="Times New Roman" pitchFamily="-97" charset="0"/>
                  </a:endParaRPr>
                </a:p>
              </p:txBody>
            </p:sp>
          </p:grpSp>
          <p:grpSp>
            <p:nvGrpSpPr>
              <p:cNvPr id="28" name="Group 27"/>
              <p:cNvGrpSpPr/>
              <p:nvPr/>
            </p:nvGrpSpPr>
            <p:grpSpPr>
              <a:xfrm>
                <a:off x="7544846" y="3260732"/>
                <a:ext cx="1214186" cy="1439681"/>
                <a:chOff x="5269526" y="2910413"/>
                <a:chExt cx="3164175" cy="3751816"/>
              </a:xfrm>
            </p:grpSpPr>
            <p:sp>
              <p:nvSpPr>
                <p:cNvPr id="38" name="Rectangle 37"/>
                <p:cNvSpPr/>
                <p:nvPr/>
              </p:nvSpPr>
              <p:spPr>
                <a:xfrm>
                  <a:off x="5636121" y="2910413"/>
                  <a:ext cx="2362200" cy="2187786"/>
                </a:xfrm>
                <a:prstGeom prst="rect">
                  <a:avLst/>
                </a:prstGeom>
                <a:ln w="28575" cmpd="sng">
                  <a:solidFill>
                    <a:schemeClr val="tx2"/>
                  </a:solidFill>
                </a:ln>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000" b="0" i="0" u="none" strike="noStrike" cap="none" normalizeH="0" baseline="0">
                    <a:ln>
                      <a:noFill/>
                    </a:ln>
                    <a:effectLst/>
                    <a:latin typeface="Times New Roman" pitchFamily="-97" charset="0"/>
                  </a:endParaRPr>
                </a:p>
              </p:txBody>
            </p:sp>
            <p:sp>
              <p:nvSpPr>
                <p:cNvPr id="39" name="Rectangle 38"/>
                <p:cNvSpPr/>
                <p:nvPr/>
              </p:nvSpPr>
              <p:spPr>
                <a:xfrm>
                  <a:off x="5269526" y="5461900"/>
                  <a:ext cx="3164175" cy="1200329"/>
                </a:xfrm>
                <a:prstGeom prst="rect">
                  <a:avLst/>
                </a:prstGeom>
                <a:ln w="28575" cmpd="sng">
                  <a:solidFill>
                    <a:schemeClr val="tx1"/>
                  </a:solidFill>
                </a:ln>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000" b="0" i="0" u="none" strike="noStrike" cap="none" normalizeH="0" baseline="0">
                    <a:ln>
                      <a:noFill/>
                    </a:ln>
                    <a:effectLst/>
                    <a:latin typeface="Times New Roman" pitchFamily="-97" charset="0"/>
                  </a:endParaRPr>
                </a:p>
              </p:txBody>
            </p:sp>
          </p:grpSp>
          <p:sp>
            <p:nvSpPr>
              <p:cNvPr id="29" name="Rectangle 28"/>
              <p:cNvSpPr/>
              <p:nvPr/>
            </p:nvSpPr>
            <p:spPr>
              <a:xfrm>
                <a:off x="5041900" y="3942080"/>
                <a:ext cx="132195" cy="134134"/>
              </a:xfrm>
              <a:prstGeom prst="rect">
                <a:avLst/>
              </a:prstGeom>
              <a:ln w="28575" cmpd="sng">
                <a:solidFill>
                  <a:schemeClr val="bg2">
                    <a:lumMod val="50000"/>
                  </a:schemeClr>
                </a:solidFill>
              </a:ln>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000" b="0" i="0" u="none" strike="noStrike" cap="none" normalizeH="0" baseline="0">
                  <a:ln>
                    <a:noFill/>
                  </a:ln>
                  <a:effectLst/>
                  <a:latin typeface="Times New Roman" pitchFamily="-97" charset="0"/>
                </a:endParaRPr>
              </a:p>
            </p:txBody>
          </p:sp>
          <p:sp>
            <p:nvSpPr>
              <p:cNvPr id="30" name="Rectangle 29"/>
              <p:cNvSpPr/>
              <p:nvPr/>
            </p:nvSpPr>
            <p:spPr>
              <a:xfrm>
                <a:off x="6525260" y="3942080"/>
                <a:ext cx="132195" cy="134134"/>
              </a:xfrm>
              <a:prstGeom prst="rect">
                <a:avLst/>
              </a:prstGeom>
              <a:ln w="28575" cmpd="sng">
                <a:solidFill>
                  <a:schemeClr val="bg2">
                    <a:lumMod val="50000"/>
                  </a:schemeClr>
                </a:solidFill>
              </a:ln>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000" b="0" i="0" u="none" strike="noStrike" cap="none" normalizeH="0" baseline="0">
                  <a:ln>
                    <a:noFill/>
                  </a:ln>
                  <a:effectLst/>
                  <a:latin typeface="Times New Roman" pitchFamily="-97" charset="0"/>
                </a:endParaRPr>
              </a:p>
            </p:txBody>
          </p:sp>
          <p:sp>
            <p:nvSpPr>
              <p:cNvPr id="31" name="Rectangle 30"/>
              <p:cNvSpPr/>
              <p:nvPr/>
            </p:nvSpPr>
            <p:spPr>
              <a:xfrm>
                <a:off x="8006080" y="3945532"/>
                <a:ext cx="132195" cy="134134"/>
              </a:xfrm>
              <a:prstGeom prst="rect">
                <a:avLst/>
              </a:prstGeom>
              <a:ln w="28575" cmpd="sng">
                <a:solidFill>
                  <a:schemeClr val="bg2">
                    <a:lumMod val="50000"/>
                  </a:schemeClr>
                </a:solidFill>
              </a:ln>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000" b="0" i="0" u="none" strike="noStrike" cap="none" normalizeH="0" baseline="0">
                  <a:ln>
                    <a:noFill/>
                  </a:ln>
                  <a:effectLst/>
                  <a:latin typeface="Times New Roman" pitchFamily="-97" charset="0"/>
                </a:endParaRPr>
              </a:p>
            </p:txBody>
          </p:sp>
          <p:sp>
            <p:nvSpPr>
              <p:cNvPr id="32" name="Rectangle 31"/>
              <p:cNvSpPr/>
              <p:nvPr/>
            </p:nvSpPr>
            <p:spPr>
              <a:xfrm>
                <a:off x="4903037" y="4262830"/>
                <a:ext cx="270943" cy="415849"/>
              </a:xfrm>
              <a:prstGeom prst="rect">
                <a:avLst/>
              </a:prstGeom>
              <a:ln w="28575" cmpd="sng">
                <a:solidFill>
                  <a:schemeClr val="bg2">
                    <a:lumMod val="50000"/>
                  </a:schemeClr>
                </a:solidFill>
              </a:ln>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000" b="0" i="0" u="none" strike="noStrike" cap="none" normalizeH="0" baseline="0">
                  <a:ln>
                    <a:noFill/>
                  </a:ln>
                  <a:effectLst/>
                  <a:latin typeface="Times New Roman" pitchFamily="-97" charset="0"/>
                </a:endParaRPr>
              </a:p>
            </p:txBody>
          </p:sp>
          <p:sp>
            <p:nvSpPr>
              <p:cNvPr id="33" name="Rectangle 32"/>
              <p:cNvSpPr/>
              <p:nvPr/>
            </p:nvSpPr>
            <p:spPr>
              <a:xfrm>
                <a:off x="6278545" y="4262830"/>
                <a:ext cx="270943" cy="415849"/>
              </a:xfrm>
              <a:prstGeom prst="rect">
                <a:avLst/>
              </a:prstGeom>
              <a:ln w="28575" cmpd="sng">
                <a:solidFill>
                  <a:schemeClr val="bg2">
                    <a:lumMod val="50000"/>
                  </a:schemeClr>
                </a:solidFill>
              </a:ln>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000" b="0" i="0" u="none" strike="noStrike" cap="none" normalizeH="0" baseline="0">
                  <a:ln>
                    <a:noFill/>
                  </a:ln>
                  <a:effectLst/>
                  <a:latin typeface="Times New Roman" pitchFamily="-97" charset="0"/>
                </a:endParaRPr>
              </a:p>
            </p:txBody>
          </p:sp>
          <p:sp>
            <p:nvSpPr>
              <p:cNvPr id="34" name="Rectangle 33"/>
              <p:cNvSpPr/>
              <p:nvPr/>
            </p:nvSpPr>
            <p:spPr>
              <a:xfrm>
                <a:off x="7673430" y="4262830"/>
                <a:ext cx="270943" cy="415849"/>
              </a:xfrm>
              <a:prstGeom prst="rect">
                <a:avLst/>
              </a:prstGeom>
              <a:ln w="28575" cmpd="sng">
                <a:solidFill>
                  <a:schemeClr val="bg2">
                    <a:lumMod val="50000"/>
                  </a:schemeClr>
                </a:solidFill>
              </a:ln>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000" b="0" i="0" u="none" strike="noStrike" cap="none" normalizeH="0" baseline="0">
                  <a:ln>
                    <a:noFill/>
                  </a:ln>
                  <a:effectLst/>
                  <a:latin typeface="Times New Roman" pitchFamily="-97" charset="0"/>
                </a:endParaRPr>
              </a:p>
            </p:txBody>
          </p:sp>
          <p:cxnSp>
            <p:nvCxnSpPr>
              <p:cNvPr id="35" name="Straight Connector 34"/>
              <p:cNvCxnSpPr>
                <a:stCxn id="32" idx="0"/>
                <a:endCxn id="29" idx="2"/>
              </p:cNvCxnSpPr>
              <p:nvPr/>
            </p:nvCxnSpPr>
            <p:spPr bwMode="auto">
              <a:xfrm flipV="1">
                <a:off x="5038509" y="4076214"/>
                <a:ext cx="69489" cy="186616"/>
              </a:xfrm>
              <a:prstGeom prst="line">
                <a:avLst/>
              </a:prstGeom>
              <a:noFill/>
              <a:ln w="12700" cap="flat" cmpd="sng" algn="ctr">
                <a:solidFill>
                  <a:schemeClr val="bg2">
                    <a:lumMod val="50000"/>
                  </a:schemeClr>
                </a:solidFill>
                <a:prstDash val="solid"/>
                <a:round/>
                <a:headEnd type="none" w="med" len="med"/>
                <a:tailEnd type="none" w="med" len="med"/>
              </a:ln>
              <a:effectLst/>
            </p:spPr>
          </p:cxnSp>
          <p:cxnSp>
            <p:nvCxnSpPr>
              <p:cNvPr id="36" name="Straight Connector 35"/>
              <p:cNvCxnSpPr>
                <a:stCxn id="33" idx="0"/>
                <a:endCxn id="30" idx="2"/>
              </p:cNvCxnSpPr>
              <p:nvPr/>
            </p:nvCxnSpPr>
            <p:spPr bwMode="auto">
              <a:xfrm flipV="1">
                <a:off x="6414017" y="4076214"/>
                <a:ext cx="177341" cy="186616"/>
              </a:xfrm>
              <a:prstGeom prst="line">
                <a:avLst/>
              </a:prstGeom>
              <a:noFill/>
              <a:ln w="12700" cap="flat" cmpd="sng" algn="ctr">
                <a:solidFill>
                  <a:schemeClr val="bg2">
                    <a:lumMod val="50000"/>
                  </a:schemeClr>
                </a:solidFill>
                <a:prstDash val="solid"/>
                <a:round/>
                <a:headEnd type="none" w="med" len="med"/>
                <a:tailEnd type="none" w="med" len="med"/>
              </a:ln>
              <a:effectLst/>
            </p:spPr>
          </p:cxnSp>
          <p:cxnSp>
            <p:nvCxnSpPr>
              <p:cNvPr id="37" name="Straight Connector 36"/>
              <p:cNvCxnSpPr>
                <a:stCxn id="34" idx="0"/>
                <a:endCxn id="31" idx="2"/>
              </p:cNvCxnSpPr>
              <p:nvPr/>
            </p:nvCxnSpPr>
            <p:spPr bwMode="auto">
              <a:xfrm flipV="1">
                <a:off x="7808902" y="4079666"/>
                <a:ext cx="263276" cy="183164"/>
              </a:xfrm>
              <a:prstGeom prst="line">
                <a:avLst/>
              </a:prstGeom>
              <a:noFill/>
              <a:ln w="12700" cap="flat" cmpd="sng" algn="ctr">
                <a:solidFill>
                  <a:schemeClr val="bg2">
                    <a:lumMod val="50000"/>
                  </a:schemeClr>
                </a:solidFill>
                <a:prstDash val="solid"/>
                <a:round/>
                <a:headEnd type="none" w="med" len="med"/>
                <a:tailEnd type="none" w="med" len="med"/>
              </a:ln>
              <a:effectLst/>
            </p:spPr>
          </p:cxnSp>
        </p:grpSp>
        <p:sp>
          <p:nvSpPr>
            <p:cNvPr id="44" name="Rectangle 43"/>
            <p:cNvSpPr/>
            <p:nvPr/>
          </p:nvSpPr>
          <p:spPr>
            <a:xfrm>
              <a:off x="5171811" y="2296455"/>
              <a:ext cx="358874" cy="461665"/>
            </a:xfrm>
            <a:prstGeom prst="rect">
              <a:avLst/>
            </a:prstGeom>
          </p:spPr>
          <p:txBody>
            <a:bodyPr wrap="square">
              <a:spAutoFit/>
            </a:bodyPr>
            <a:lstStyle/>
            <a:p>
              <a:r>
                <a:rPr lang="en-US" sz="2400" kern="0" dirty="0"/>
                <a:t>…</a:t>
              </a:r>
              <a:endParaRPr lang="en-US" sz="2400" dirty="0"/>
            </a:p>
          </p:txBody>
        </p:sp>
        <p:sp>
          <p:nvSpPr>
            <p:cNvPr id="45" name="Rectangle 44"/>
            <p:cNvSpPr/>
            <p:nvPr/>
          </p:nvSpPr>
          <p:spPr>
            <a:xfrm>
              <a:off x="4987038" y="2895986"/>
              <a:ext cx="358874" cy="461665"/>
            </a:xfrm>
            <a:prstGeom prst="rect">
              <a:avLst/>
            </a:prstGeom>
          </p:spPr>
          <p:txBody>
            <a:bodyPr wrap="square">
              <a:spAutoFit/>
            </a:bodyPr>
            <a:lstStyle/>
            <a:p>
              <a:r>
                <a:rPr lang="en-US" sz="2400" kern="0" dirty="0"/>
                <a:t>…</a:t>
              </a:r>
              <a:endParaRPr lang="en-US" sz="2400" dirty="0"/>
            </a:p>
          </p:txBody>
        </p:sp>
        <p:sp>
          <p:nvSpPr>
            <p:cNvPr id="46" name="Rectangle 45"/>
            <p:cNvSpPr/>
            <p:nvPr/>
          </p:nvSpPr>
          <p:spPr>
            <a:xfrm>
              <a:off x="5000702" y="4791119"/>
              <a:ext cx="358874" cy="461665"/>
            </a:xfrm>
            <a:prstGeom prst="rect">
              <a:avLst/>
            </a:prstGeom>
          </p:spPr>
          <p:txBody>
            <a:bodyPr wrap="square">
              <a:spAutoFit/>
            </a:bodyPr>
            <a:lstStyle/>
            <a:p>
              <a:r>
                <a:rPr lang="en-US" sz="2400" kern="0" dirty="0"/>
                <a:t>…</a:t>
              </a:r>
              <a:endParaRPr lang="en-US" sz="2400" dirty="0"/>
            </a:p>
          </p:txBody>
        </p:sp>
        <p:sp>
          <p:nvSpPr>
            <p:cNvPr id="47" name="Rectangle 46"/>
            <p:cNvSpPr/>
            <p:nvPr/>
          </p:nvSpPr>
          <p:spPr>
            <a:xfrm>
              <a:off x="5175942" y="4326845"/>
              <a:ext cx="358874" cy="461665"/>
            </a:xfrm>
            <a:prstGeom prst="rect">
              <a:avLst/>
            </a:prstGeom>
          </p:spPr>
          <p:txBody>
            <a:bodyPr wrap="square">
              <a:spAutoFit/>
            </a:bodyPr>
            <a:lstStyle/>
            <a:p>
              <a:r>
                <a:rPr lang="en-US" sz="2400" kern="0" dirty="0"/>
                <a:t>…</a:t>
              </a:r>
              <a:endParaRPr lang="en-US" sz="2400" dirty="0"/>
            </a:p>
          </p:txBody>
        </p:sp>
      </p:grpSp>
      <p:sp>
        <p:nvSpPr>
          <p:cNvPr id="48" name="TextBox 47"/>
          <p:cNvSpPr txBox="1"/>
          <p:nvPr/>
        </p:nvSpPr>
        <p:spPr>
          <a:xfrm>
            <a:off x="-3379" y="2409216"/>
            <a:ext cx="2603907" cy="1938992"/>
          </a:xfrm>
          <a:prstGeom prst="rect">
            <a:avLst/>
          </a:prstGeom>
          <a:noFill/>
        </p:spPr>
        <p:txBody>
          <a:bodyPr wrap="square" rtlCol="0">
            <a:spAutoFit/>
          </a:bodyPr>
          <a:lstStyle/>
          <a:p>
            <a:r>
              <a:rPr lang="en-US" i="1" dirty="0">
                <a:solidFill>
                  <a:schemeClr val="tx2"/>
                </a:solidFill>
                <a:latin typeface="Arial" panose="020B0604020202020204" pitchFamily="34" charset="0"/>
                <a:cs typeface="Arial" panose="020B0604020202020204" pitchFamily="34" charset="0"/>
              </a:rPr>
              <a:t>D</a:t>
            </a:r>
            <a:r>
              <a:rPr lang="en-US" dirty="0">
                <a:solidFill>
                  <a:schemeClr val="tx2"/>
                </a:solidFill>
                <a:latin typeface="Arial" panose="020B0604020202020204" pitchFamily="34" charset="0"/>
                <a:cs typeface="Arial" panose="020B0604020202020204" pitchFamily="34" charset="0"/>
              </a:rPr>
              <a:t>' is new number of patterns</a:t>
            </a:r>
            <a:endParaRPr lang="en-US" i="1" dirty="0">
              <a:solidFill>
                <a:schemeClr val="tx2"/>
              </a:solidFill>
              <a:latin typeface="Arial" panose="020B0604020202020204" pitchFamily="34" charset="0"/>
              <a:cs typeface="Arial" panose="020B0604020202020204" pitchFamily="34" charset="0"/>
            </a:endParaRPr>
          </a:p>
          <a:p>
            <a:endParaRPr lang="en-US" i="1" dirty="0">
              <a:solidFill>
                <a:schemeClr val="tx2"/>
              </a:solidFill>
              <a:latin typeface="Arial" panose="020B0604020202020204" pitchFamily="34" charset="0"/>
              <a:cs typeface="Arial" panose="020B0604020202020204" pitchFamily="34" charset="0"/>
            </a:endParaRPr>
          </a:p>
          <a:p>
            <a:r>
              <a:rPr lang="en-US" i="1" dirty="0">
                <a:solidFill>
                  <a:schemeClr val="tx2"/>
                </a:solidFill>
                <a:latin typeface="Arial" panose="020B0604020202020204" pitchFamily="34" charset="0"/>
                <a:cs typeface="Arial" panose="020B0604020202020204" pitchFamily="34" charset="0"/>
              </a:rPr>
              <a:t>s</a:t>
            </a:r>
            <a:r>
              <a:rPr lang="en-US" dirty="0">
                <a:solidFill>
                  <a:schemeClr val="tx2"/>
                </a:solidFill>
                <a:latin typeface="Arial" panose="020B0604020202020204" pitchFamily="34" charset="0"/>
                <a:cs typeface="Arial" panose="020B0604020202020204" pitchFamily="34" charset="0"/>
              </a:rPr>
              <a:t>' is new window size</a:t>
            </a:r>
          </a:p>
          <a:p>
            <a:endParaRPr lang="en-US" i="1" dirty="0">
              <a:solidFill>
                <a:schemeClr val="tx2"/>
              </a:solidFill>
              <a:latin typeface="Arial" panose="020B0604020202020204" pitchFamily="34" charset="0"/>
              <a:cs typeface="Arial" panose="020B0604020202020204" pitchFamily="34" charset="0"/>
            </a:endParaRPr>
          </a:p>
          <a:p>
            <a:r>
              <a:rPr lang="en-US" i="1" dirty="0">
                <a:solidFill>
                  <a:schemeClr val="tx2"/>
                </a:solidFill>
                <a:latin typeface="Arial" panose="020B0604020202020204" pitchFamily="34" charset="0"/>
                <a:cs typeface="Arial" panose="020B0604020202020204" pitchFamily="34" charset="0"/>
              </a:rPr>
              <a:t>W </a:t>
            </a:r>
            <a:r>
              <a:rPr lang="en-US" dirty="0">
                <a:solidFill>
                  <a:schemeClr val="tx2"/>
                </a:solidFill>
                <a:latin typeface="Arial" panose="020B0604020202020204" pitchFamily="34" charset="0"/>
                <a:cs typeface="Arial" panose="020B0604020202020204" pitchFamily="34" charset="0"/>
              </a:rPr>
              <a:t>' </a:t>
            </a:r>
            <a:r>
              <a:rPr lang="en-US" i="1" dirty="0">
                <a:solidFill>
                  <a:schemeClr val="tx2"/>
                </a:solidFill>
                <a:latin typeface="Arial" panose="020B0604020202020204" pitchFamily="34" charset="0"/>
                <a:cs typeface="Arial" panose="020B0604020202020204" pitchFamily="34" charset="0"/>
              </a:rPr>
              <a:t>= </a:t>
            </a:r>
            <a:r>
              <a:rPr lang="en-US" dirty="0">
                <a:solidFill>
                  <a:schemeClr val="tx2"/>
                </a:solidFill>
                <a:latin typeface="Arial" panose="020B0604020202020204" pitchFamily="34" charset="0"/>
                <a:cs typeface="Arial" panose="020B0604020202020204" pitchFamily="34" charset="0"/>
              </a:rPr>
              <a:t>(</a:t>
            </a:r>
            <a:r>
              <a:rPr lang="en-US" i="1" dirty="0">
                <a:solidFill>
                  <a:schemeClr val="tx2"/>
                </a:solidFill>
                <a:latin typeface="Arial" panose="020B0604020202020204" pitchFamily="34" charset="0"/>
                <a:cs typeface="Arial" panose="020B0604020202020204" pitchFamily="34" charset="0"/>
              </a:rPr>
              <a:t>W</a:t>
            </a:r>
            <a:r>
              <a:rPr lang="en-US" dirty="0">
                <a:solidFill>
                  <a:schemeClr val="tx2"/>
                </a:solidFill>
                <a:latin typeface="Arial" panose="020B0604020202020204" pitchFamily="34" charset="0"/>
                <a:cs typeface="Arial" panose="020B0604020202020204" pitchFamily="34" charset="0"/>
              </a:rPr>
              <a:t> / 4) – </a:t>
            </a:r>
            <a:r>
              <a:rPr lang="en-US" i="1" dirty="0">
                <a:solidFill>
                  <a:schemeClr val="tx2"/>
                </a:solidFill>
                <a:latin typeface="Arial" panose="020B0604020202020204" pitchFamily="34" charset="0"/>
                <a:cs typeface="Arial" panose="020B0604020202020204" pitchFamily="34" charset="0"/>
              </a:rPr>
              <a:t>s</a:t>
            </a:r>
            <a:r>
              <a:rPr lang="en-US" dirty="0">
                <a:solidFill>
                  <a:schemeClr val="tx2"/>
                </a:solidFill>
                <a:latin typeface="Arial" panose="020B0604020202020204" pitchFamily="34" charset="0"/>
                <a:cs typeface="Arial" panose="020B0604020202020204" pitchFamily="34" charset="0"/>
              </a:rPr>
              <a:t>'+ 1</a:t>
            </a:r>
            <a:endParaRPr lang="en-US" i="1" dirty="0">
              <a:solidFill>
                <a:schemeClr val="tx2"/>
              </a:solidFill>
              <a:latin typeface="Arial" panose="020B0604020202020204" pitchFamily="34" charset="0"/>
              <a:cs typeface="Arial" panose="020B0604020202020204" pitchFamily="34" charset="0"/>
            </a:endParaRPr>
          </a:p>
        </p:txBody>
      </p:sp>
      <p:sp>
        <p:nvSpPr>
          <p:cNvPr id="49" name="TextBox 48"/>
          <p:cNvSpPr txBox="1"/>
          <p:nvPr/>
        </p:nvSpPr>
        <p:spPr>
          <a:xfrm>
            <a:off x="7281332" y="2401696"/>
            <a:ext cx="1190649" cy="400110"/>
          </a:xfrm>
          <a:prstGeom prst="rect">
            <a:avLst/>
          </a:prstGeom>
          <a:noFill/>
        </p:spPr>
        <p:txBody>
          <a:bodyPr wrap="square" rtlCol="0">
            <a:spAutoFit/>
          </a:bodyPr>
          <a:lstStyle/>
          <a:p>
            <a:r>
              <a:rPr lang="en-US" i="1" dirty="0">
                <a:solidFill>
                  <a:schemeClr val="tx2"/>
                </a:solidFill>
                <a:latin typeface="Arial" panose="020B0604020202020204" pitchFamily="34" charset="0"/>
                <a:cs typeface="Arial" panose="020B0604020202020204" pitchFamily="34" charset="0"/>
              </a:rPr>
              <a:t>D</a:t>
            </a:r>
            <a:r>
              <a:rPr lang="en-US" dirty="0">
                <a:solidFill>
                  <a:schemeClr val="tx2"/>
                </a:solidFill>
                <a:latin typeface="Arial" panose="020B0604020202020204" pitchFamily="34" charset="0"/>
                <a:cs typeface="Arial" panose="020B0604020202020204" pitchFamily="34" charset="0"/>
              </a:rPr>
              <a:t>' X </a:t>
            </a:r>
            <a:r>
              <a:rPr lang="en-US" i="1" dirty="0">
                <a:solidFill>
                  <a:schemeClr val="tx2"/>
                </a:solidFill>
                <a:latin typeface="Arial" panose="020B0604020202020204" pitchFamily="34" charset="0"/>
                <a:cs typeface="Arial" panose="020B0604020202020204" pitchFamily="34" charset="0"/>
              </a:rPr>
              <a:t>W </a:t>
            </a:r>
            <a:r>
              <a:rPr lang="en-US" dirty="0">
                <a:solidFill>
                  <a:schemeClr val="tx2"/>
                </a:solidFill>
                <a:latin typeface="Arial" panose="020B0604020202020204" pitchFamily="34" charset="0"/>
                <a:cs typeface="Arial" panose="020B0604020202020204" pitchFamily="34" charset="0"/>
              </a:rPr>
              <a:t>'</a:t>
            </a:r>
            <a:endParaRPr lang="en-US" i="1" dirty="0">
              <a:solidFill>
                <a:schemeClr val="tx2"/>
              </a:solidFill>
              <a:latin typeface="Arial" panose="020B0604020202020204" pitchFamily="34" charset="0"/>
              <a:cs typeface="Arial" panose="020B0604020202020204" pitchFamily="34" charset="0"/>
            </a:endParaRPr>
          </a:p>
        </p:txBody>
      </p:sp>
      <p:sp>
        <p:nvSpPr>
          <p:cNvPr id="50" name="Rectangle 49"/>
          <p:cNvSpPr/>
          <p:nvPr/>
        </p:nvSpPr>
        <p:spPr>
          <a:xfrm>
            <a:off x="7460761" y="3619034"/>
            <a:ext cx="1519968" cy="400110"/>
          </a:xfrm>
          <a:prstGeom prst="rect">
            <a:avLst/>
          </a:prstGeom>
        </p:spPr>
        <p:txBody>
          <a:bodyPr wrap="none">
            <a:spAutoFit/>
          </a:bodyPr>
          <a:lstStyle/>
          <a:p>
            <a:r>
              <a:rPr lang="en-US" i="1" dirty="0">
                <a:latin typeface="Arial" panose="020B0604020202020204" pitchFamily="34" charset="0"/>
                <a:cs typeface="Arial" panose="020B0604020202020204" pitchFamily="34" charset="0"/>
              </a:rPr>
              <a:t>D </a:t>
            </a:r>
            <a:r>
              <a:rPr lang="en-US" dirty="0">
                <a:latin typeface="Arial" panose="020B0604020202020204" pitchFamily="34" charset="0"/>
                <a:cs typeface="Arial" panose="020B0604020202020204" pitchFamily="34" charset="0"/>
              </a:rPr>
              <a:t>X (W / 4) </a:t>
            </a:r>
            <a:endParaRPr lang="en-US" dirty="0"/>
          </a:p>
        </p:txBody>
      </p:sp>
      <p:sp>
        <p:nvSpPr>
          <p:cNvPr id="51" name="TextBox 50"/>
          <p:cNvSpPr txBox="1"/>
          <p:nvPr/>
        </p:nvSpPr>
        <p:spPr>
          <a:xfrm>
            <a:off x="278036" y="4746963"/>
            <a:ext cx="1859523" cy="1200329"/>
          </a:xfrm>
          <a:prstGeom prst="rect">
            <a:avLst/>
          </a:prstGeom>
          <a:noFill/>
        </p:spPr>
        <p:txBody>
          <a:bodyPr wrap="square" rtlCol="0">
            <a:spAutoFit/>
          </a:bodyPr>
          <a:lstStyle/>
          <a:p>
            <a:pPr algn="ctr"/>
            <a:r>
              <a:rPr lang="en-US" sz="1800" dirty="0">
                <a:latin typeface="Arial" panose="020B0604020202020204" pitchFamily="34" charset="0"/>
                <a:cs typeface="Arial" panose="020B0604020202020204" pitchFamily="34" charset="0"/>
              </a:rPr>
              <a:t>Once again, shared weight vector for all nodes in a row</a:t>
            </a:r>
          </a:p>
        </p:txBody>
      </p:sp>
      <p:sp>
        <p:nvSpPr>
          <p:cNvPr id="52" name="Line 13"/>
          <p:cNvSpPr>
            <a:spLocks noChangeShapeType="1"/>
          </p:cNvSpPr>
          <p:nvPr/>
        </p:nvSpPr>
        <p:spPr bwMode="auto">
          <a:xfrm>
            <a:off x="2006176" y="5501325"/>
            <a:ext cx="602772" cy="220884"/>
          </a:xfrm>
          <a:prstGeom prst="line">
            <a:avLst/>
          </a:prstGeom>
          <a:noFill/>
          <a:ln w="28575">
            <a:solidFill>
              <a:schemeClr val="tx1"/>
            </a:solidFill>
            <a:round/>
            <a:headEnd/>
            <a:tailEnd type="triangle" w="med" len="sm"/>
          </a:ln>
        </p:spPr>
        <p:txBody>
          <a:bodyPr>
            <a:prstTxWarp prst="textNoShape">
              <a:avLst/>
            </a:prstTxWarp>
          </a:bodyPr>
          <a:lstStyle/>
          <a:p>
            <a:endParaRPr lang="en-US"/>
          </a:p>
        </p:txBody>
      </p:sp>
    </p:spTree>
    <p:extLst>
      <p:ext uri="{BB962C8B-B14F-4D97-AF65-F5344CB8AC3E}">
        <p14:creationId xmlns:p14="http://schemas.microsoft.com/office/powerpoint/2010/main" val="63267288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4" name="Straight Connector 103"/>
          <p:cNvCxnSpPr>
            <a:stCxn id="70" idx="2"/>
            <a:endCxn id="67" idx="0"/>
          </p:cNvCxnSpPr>
          <p:nvPr/>
        </p:nvCxnSpPr>
        <p:spPr>
          <a:xfrm flipH="1">
            <a:off x="4522760" y="3861876"/>
            <a:ext cx="1427" cy="88456"/>
          </a:xfrm>
          <a:prstGeom prst="line">
            <a:avLst/>
          </a:prstGeom>
          <a:ln w="19050">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cxnSp>
        <p:nvCxnSpPr>
          <p:cNvPr id="108" name="Straight Connector 107"/>
          <p:cNvCxnSpPr>
            <a:stCxn id="67" idx="2"/>
            <a:endCxn id="68" idx="0"/>
          </p:cNvCxnSpPr>
          <p:nvPr/>
        </p:nvCxnSpPr>
        <p:spPr>
          <a:xfrm flipH="1">
            <a:off x="4520855" y="4590412"/>
            <a:ext cx="1905" cy="89195"/>
          </a:xfrm>
          <a:prstGeom prst="line">
            <a:avLst/>
          </a:prstGeom>
          <a:ln w="19050">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cxnSp>
        <p:nvCxnSpPr>
          <p:cNvPr id="111" name="Straight Connector 110"/>
          <p:cNvCxnSpPr>
            <a:stCxn id="68" idx="2"/>
            <a:endCxn id="65" idx="0"/>
          </p:cNvCxnSpPr>
          <p:nvPr/>
        </p:nvCxnSpPr>
        <p:spPr>
          <a:xfrm flipH="1">
            <a:off x="4517535" y="5136807"/>
            <a:ext cx="3320" cy="95656"/>
          </a:xfrm>
          <a:prstGeom prst="line">
            <a:avLst/>
          </a:prstGeom>
          <a:ln w="19050">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cxnSp>
        <p:nvCxnSpPr>
          <p:cNvPr id="115" name="Straight Connector 114"/>
          <p:cNvCxnSpPr>
            <a:stCxn id="65" idx="2"/>
            <a:endCxn id="66" idx="0"/>
          </p:cNvCxnSpPr>
          <p:nvPr/>
        </p:nvCxnSpPr>
        <p:spPr>
          <a:xfrm flipH="1">
            <a:off x="4514449" y="5689663"/>
            <a:ext cx="3086" cy="96952"/>
          </a:xfrm>
          <a:prstGeom prst="line">
            <a:avLst/>
          </a:prstGeom>
          <a:ln w="19050">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cxnSp>
        <p:nvCxnSpPr>
          <p:cNvPr id="118" name="Straight Connector 117"/>
          <p:cNvCxnSpPr>
            <a:stCxn id="66" idx="2"/>
            <a:endCxn id="58" idx="0"/>
          </p:cNvCxnSpPr>
          <p:nvPr/>
        </p:nvCxnSpPr>
        <p:spPr>
          <a:xfrm>
            <a:off x="4514449" y="6060935"/>
            <a:ext cx="692" cy="81128"/>
          </a:xfrm>
          <a:prstGeom prst="line">
            <a:avLst/>
          </a:prstGeom>
          <a:ln w="19050">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cxnSp>
        <p:nvCxnSpPr>
          <p:cNvPr id="121" name="Straight Connector 120"/>
          <p:cNvCxnSpPr>
            <a:stCxn id="59" idx="0"/>
            <a:endCxn id="58" idx="2"/>
          </p:cNvCxnSpPr>
          <p:nvPr/>
        </p:nvCxnSpPr>
        <p:spPr>
          <a:xfrm flipV="1">
            <a:off x="4514650" y="6416383"/>
            <a:ext cx="491" cy="90320"/>
          </a:xfrm>
          <a:prstGeom prst="line">
            <a:avLst/>
          </a:prstGeom>
          <a:ln w="19050">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sp>
        <p:nvSpPr>
          <p:cNvPr id="26" name="Oval 25"/>
          <p:cNvSpPr/>
          <p:nvPr/>
        </p:nvSpPr>
        <p:spPr>
          <a:xfrm flipV="1">
            <a:off x="4111164" y="3231167"/>
            <a:ext cx="267185" cy="267185"/>
          </a:xfrm>
          <a:prstGeom prst="ellipse">
            <a:avLst/>
          </a:prstGeom>
          <a:ln w="28575">
            <a:solidFill>
              <a:schemeClr val="bg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27" name="Oval 26"/>
          <p:cNvSpPr/>
          <p:nvPr/>
        </p:nvSpPr>
        <p:spPr>
          <a:xfrm flipV="1">
            <a:off x="4306053" y="3224747"/>
            <a:ext cx="267185" cy="267185"/>
          </a:xfrm>
          <a:prstGeom prst="ellipse">
            <a:avLst/>
          </a:prstGeom>
          <a:ln w="28575">
            <a:solidFill>
              <a:schemeClr val="bg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28" name="Oval 27"/>
          <p:cNvSpPr/>
          <p:nvPr/>
        </p:nvSpPr>
        <p:spPr>
          <a:xfrm flipV="1">
            <a:off x="4474452" y="3224746"/>
            <a:ext cx="267185" cy="267185"/>
          </a:xfrm>
          <a:prstGeom prst="ellipse">
            <a:avLst/>
          </a:prstGeom>
          <a:ln w="28575">
            <a:solidFill>
              <a:schemeClr val="bg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29" name="Oval 28"/>
          <p:cNvSpPr/>
          <p:nvPr/>
        </p:nvSpPr>
        <p:spPr>
          <a:xfrm flipV="1">
            <a:off x="4668166" y="3231166"/>
            <a:ext cx="267185" cy="267185"/>
          </a:xfrm>
          <a:prstGeom prst="ellipse">
            <a:avLst/>
          </a:prstGeom>
          <a:ln w="28575">
            <a:solidFill>
              <a:schemeClr val="bg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2" name="Title 1"/>
          <p:cNvSpPr>
            <a:spLocks noGrp="1"/>
          </p:cNvSpPr>
          <p:nvPr>
            <p:ph type="title"/>
          </p:nvPr>
        </p:nvSpPr>
        <p:spPr>
          <a:xfrm>
            <a:off x="685800" y="16934"/>
            <a:ext cx="7772400" cy="1143000"/>
          </a:xfrm>
        </p:spPr>
        <p:txBody>
          <a:bodyPr/>
          <a:lstStyle/>
          <a:p>
            <a:r>
              <a:rPr lang="en-US" dirty="0"/>
              <a:t>Full </a:t>
            </a:r>
            <a:r>
              <a:rPr lang="en-US" dirty="0" err="1"/>
              <a:t>DeepSEA</a:t>
            </a:r>
            <a:r>
              <a:rPr lang="en-US" dirty="0"/>
              <a:t> neural network</a:t>
            </a:r>
          </a:p>
        </p:txBody>
      </p:sp>
      <p:sp>
        <p:nvSpPr>
          <p:cNvPr id="4" name="Slide Number Placeholder 3"/>
          <p:cNvSpPr>
            <a:spLocks noGrp="1"/>
          </p:cNvSpPr>
          <p:nvPr>
            <p:ph type="sldNum" sz="quarter" idx="12"/>
          </p:nvPr>
        </p:nvSpPr>
        <p:spPr>
          <a:xfrm>
            <a:off x="-1551560" y="6560464"/>
            <a:ext cx="1905000" cy="457200"/>
          </a:xfrm>
        </p:spPr>
        <p:txBody>
          <a:bodyPr/>
          <a:lstStyle/>
          <a:p>
            <a:pPr>
              <a:defRPr/>
            </a:pPr>
            <a:fld id="{4D71D4ED-2DA9-9F40-A068-D189D5533483}" type="slidenum">
              <a:rPr lang="en-US" smtClean="0"/>
              <a:pPr>
                <a:defRPr/>
              </a:pPr>
              <a:t>33</a:t>
            </a:fld>
            <a:endParaRPr lang="en-US" dirty="0"/>
          </a:p>
        </p:txBody>
      </p:sp>
      <p:sp>
        <p:nvSpPr>
          <p:cNvPr id="6" name="Rectangle 3"/>
          <p:cNvSpPr txBox="1">
            <a:spLocks noChangeArrowheads="1"/>
          </p:cNvSpPr>
          <p:nvPr/>
        </p:nvSpPr>
        <p:spPr bwMode="auto">
          <a:xfrm>
            <a:off x="42713" y="1233936"/>
            <a:ext cx="7619999" cy="1132156"/>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Arial"/>
                <a:ea typeface="ＭＳ Ｐゴシック" pitchFamily="-97" charset="-128"/>
                <a:cs typeface="ＭＳ Ｐゴシック" pitchFamily="-97" charset="-128"/>
              </a:defRPr>
            </a:lvl1pPr>
            <a:lvl2pPr marL="742950" indent="-285750" algn="l" rtl="0" eaLnBrk="0" fontAlgn="base" hangingPunct="0">
              <a:spcBef>
                <a:spcPct val="20000"/>
              </a:spcBef>
              <a:spcAft>
                <a:spcPct val="0"/>
              </a:spcAft>
              <a:buChar char="–"/>
              <a:defRPr sz="2800">
                <a:solidFill>
                  <a:schemeClr val="tx1"/>
                </a:solidFill>
                <a:latin typeface="Arial"/>
                <a:ea typeface="ＭＳ Ｐゴシック" pitchFamily="-97" charset="-128"/>
              </a:defRPr>
            </a:lvl2pPr>
            <a:lvl3pPr marL="1143000" indent="-228600" algn="l" rtl="0" eaLnBrk="0" fontAlgn="base" hangingPunct="0">
              <a:spcBef>
                <a:spcPct val="20000"/>
              </a:spcBef>
              <a:spcAft>
                <a:spcPct val="0"/>
              </a:spcAft>
              <a:buChar char="•"/>
              <a:defRPr sz="2400">
                <a:solidFill>
                  <a:schemeClr val="tx1"/>
                </a:solidFill>
                <a:latin typeface="Arial"/>
                <a:ea typeface="ＭＳ Ｐゴシック" pitchFamily="-97" charset="-128"/>
              </a:defRPr>
            </a:lvl3pPr>
            <a:lvl4pPr marL="1600200" indent="-228600" algn="l" rtl="0" eaLnBrk="0" fontAlgn="base" hangingPunct="0">
              <a:spcBef>
                <a:spcPct val="20000"/>
              </a:spcBef>
              <a:spcAft>
                <a:spcPct val="0"/>
              </a:spcAft>
              <a:buChar char="–"/>
              <a:defRPr sz="2000">
                <a:solidFill>
                  <a:schemeClr val="tx1"/>
                </a:solidFill>
                <a:latin typeface="Arial"/>
                <a:ea typeface="ＭＳ Ｐゴシック" pitchFamily="-97" charset="-128"/>
              </a:defRPr>
            </a:lvl4pPr>
            <a:lvl5pPr marL="2057400" indent="-228600" algn="l" rtl="0" eaLnBrk="0" fontAlgn="base" hangingPunct="0">
              <a:spcBef>
                <a:spcPct val="20000"/>
              </a:spcBef>
              <a:spcAft>
                <a:spcPct val="0"/>
              </a:spcAft>
              <a:buChar char="»"/>
              <a:defRPr sz="2000">
                <a:solidFill>
                  <a:schemeClr val="tx1"/>
                </a:solidFill>
                <a:latin typeface="Arial"/>
                <a:ea typeface="ＭＳ Ｐゴシック" pitchFamily="-97" charset="-128"/>
              </a:defRPr>
            </a:lvl5pPr>
            <a:lvl6pPr marL="2514600" indent="-228600" algn="l" rtl="0" eaLnBrk="0" fontAlgn="base" hangingPunct="0">
              <a:spcBef>
                <a:spcPct val="20000"/>
              </a:spcBef>
              <a:spcAft>
                <a:spcPct val="0"/>
              </a:spcAft>
              <a:buChar char="»"/>
              <a:defRPr sz="2000">
                <a:solidFill>
                  <a:schemeClr val="tx1"/>
                </a:solidFill>
                <a:latin typeface="+mn-lt"/>
                <a:ea typeface="ＭＳ Ｐゴシック" pitchFamily="-97" charset="-128"/>
              </a:defRPr>
            </a:lvl6pPr>
            <a:lvl7pPr marL="2971800" indent="-228600" algn="l" rtl="0" eaLnBrk="0" fontAlgn="base" hangingPunct="0">
              <a:spcBef>
                <a:spcPct val="20000"/>
              </a:spcBef>
              <a:spcAft>
                <a:spcPct val="0"/>
              </a:spcAft>
              <a:buChar char="»"/>
              <a:defRPr sz="2000">
                <a:solidFill>
                  <a:schemeClr val="tx1"/>
                </a:solidFill>
                <a:latin typeface="+mn-lt"/>
                <a:ea typeface="ＭＳ Ｐゴシック" pitchFamily="-97" charset="-128"/>
              </a:defRPr>
            </a:lvl7pPr>
            <a:lvl8pPr marL="3429000" indent="-228600" algn="l" rtl="0" eaLnBrk="0" fontAlgn="base" hangingPunct="0">
              <a:spcBef>
                <a:spcPct val="20000"/>
              </a:spcBef>
              <a:spcAft>
                <a:spcPct val="0"/>
              </a:spcAft>
              <a:buChar char="»"/>
              <a:defRPr sz="2000">
                <a:solidFill>
                  <a:schemeClr val="tx1"/>
                </a:solidFill>
                <a:latin typeface="+mn-lt"/>
                <a:ea typeface="ＭＳ Ｐゴシック" pitchFamily="-97" charset="-128"/>
              </a:defRPr>
            </a:lvl8pPr>
            <a:lvl9pPr marL="3886200" indent="-228600" algn="l" rtl="0" eaLnBrk="0" fontAlgn="base" hangingPunct="0">
              <a:spcBef>
                <a:spcPct val="20000"/>
              </a:spcBef>
              <a:spcAft>
                <a:spcPct val="0"/>
              </a:spcAft>
              <a:buChar char="»"/>
              <a:defRPr sz="2000">
                <a:solidFill>
                  <a:schemeClr val="tx1"/>
                </a:solidFill>
                <a:latin typeface="+mn-lt"/>
                <a:ea typeface="ＭＳ Ｐゴシック" pitchFamily="-97" charset="-128"/>
              </a:defRPr>
            </a:lvl9pPr>
          </a:lstStyle>
          <a:p>
            <a:r>
              <a:rPr lang="en-US" sz="2800" kern="0" dirty="0"/>
              <a:t>Multitask output makes simultaneous prediction for each type of epigenetic data</a:t>
            </a:r>
          </a:p>
          <a:p>
            <a:r>
              <a:rPr lang="en-US" sz="2800" kern="0" dirty="0" err="1"/>
              <a:t>ReLU</a:t>
            </a:r>
            <a:r>
              <a:rPr lang="en-US" sz="2800" kern="0" dirty="0"/>
              <a:t> activations</a:t>
            </a:r>
          </a:p>
        </p:txBody>
      </p:sp>
      <p:sp>
        <p:nvSpPr>
          <p:cNvPr id="46" name="TextBox 45"/>
          <p:cNvSpPr txBox="1"/>
          <p:nvPr/>
        </p:nvSpPr>
        <p:spPr>
          <a:xfrm>
            <a:off x="7505988" y="2286000"/>
            <a:ext cx="1581600" cy="369332"/>
          </a:xfrm>
          <a:prstGeom prst="rect">
            <a:avLst/>
          </a:prstGeom>
          <a:noFill/>
        </p:spPr>
        <p:txBody>
          <a:bodyPr wrap="square" rtlCol="0">
            <a:spAutoFit/>
          </a:bodyPr>
          <a:lstStyle/>
          <a:p>
            <a:pPr algn="r"/>
            <a:r>
              <a:rPr lang="en-US" sz="1800" dirty="0">
                <a:latin typeface="Arial" panose="020B0604020202020204" pitchFamily="34" charset="0"/>
                <a:cs typeface="Arial" panose="020B0604020202020204" pitchFamily="34" charset="0"/>
              </a:rPr>
              <a:t>919 classes</a:t>
            </a:r>
          </a:p>
        </p:txBody>
      </p:sp>
      <p:cxnSp>
        <p:nvCxnSpPr>
          <p:cNvPr id="14" name="Straight Connector 13"/>
          <p:cNvCxnSpPr>
            <a:stCxn id="30" idx="0"/>
            <a:endCxn id="26" idx="4"/>
          </p:cNvCxnSpPr>
          <p:nvPr/>
        </p:nvCxnSpPr>
        <p:spPr>
          <a:xfrm>
            <a:off x="4109864" y="3012602"/>
            <a:ext cx="134893" cy="218565"/>
          </a:xfrm>
          <a:prstGeom prst="line">
            <a:avLst/>
          </a:prstGeom>
          <a:ln w="19050">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a:stCxn id="30" idx="0"/>
            <a:endCxn id="27" idx="4"/>
          </p:cNvCxnSpPr>
          <p:nvPr/>
        </p:nvCxnSpPr>
        <p:spPr>
          <a:xfrm>
            <a:off x="4109864" y="3012602"/>
            <a:ext cx="329782" cy="212145"/>
          </a:xfrm>
          <a:prstGeom prst="line">
            <a:avLst/>
          </a:prstGeom>
          <a:ln w="19050">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a:stCxn id="30" idx="0"/>
            <a:endCxn id="28" idx="4"/>
          </p:cNvCxnSpPr>
          <p:nvPr/>
        </p:nvCxnSpPr>
        <p:spPr>
          <a:xfrm>
            <a:off x="4109864" y="3012602"/>
            <a:ext cx="498181" cy="212144"/>
          </a:xfrm>
          <a:prstGeom prst="line">
            <a:avLst/>
          </a:prstGeom>
          <a:ln w="19050">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a:stCxn id="31" idx="0"/>
            <a:endCxn id="28" idx="4"/>
          </p:cNvCxnSpPr>
          <p:nvPr/>
        </p:nvCxnSpPr>
        <p:spPr>
          <a:xfrm>
            <a:off x="4533273" y="3012602"/>
            <a:ext cx="74772" cy="212144"/>
          </a:xfrm>
          <a:prstGeom prst="line">
            <a:avLst/>
          </a:prstGeom>
          <a:ln w="19050">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a:stCxn id="32" idx="0"/>
            <a:endCxn id="28" idx="4"/>
          </p:cNvCxnSpPr>
          <p:nvPr/>
        </p:nvCxnSpPr>
        <p:spPr>
          <a:xfrm flipH="1">
            <a:off x="4608045" y="3012602"/>
            <a:ext cx="360699" cy="212144"/>
          </a:xfrm>
          <a:prstGeom prst="line">
            <a:avLst/>
          </a:prstGeom>
          <a:ln w="19050">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a:stCxn id="32" idx="0"/>
            <a:endCxn id="29" idx="4"/>
          </p:cNvCxnSpPr>
          <p:nvPr/>
        </p:nvCxnSpPr>
        <p:spPr>
          <a:xfrm flipH="1">
            <a:off x="4801759" y="3012602"/>
            <a:ext cx="166985" cy="218564"/>
          </a:xfrm>
          <a:prstGeom prst="line">
            <a:avLst/>
          </a:prstGeom>
          <a:ln w="19050">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a:stCxn id="32" idx="0"/>
            <a:endCxn id="27" idx="4"/>
          </p:cNvCxnSpPr>
          <p:nvPr/>
        </p:nvCxnSpPr>
        <p:spPr>
          <a:xfrm flipH="1">
            <a:off x="4439646" y="3012602"/>
            <a:ext cx="529098" cy="212145"/>
          </a:xfrm>
          <a:prstGeom prst="line">
            <a:avLst/>
          </a:prstGeom>
          <a:ln w="19050">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a:stCxn id="31" idx="0"/>
            <a:endCxn id="27" idx="4"/>
          </p:cNvCxnSpPr>
          <p:nvPr/>
        </p:nvCxnSpPr>
        <p:spPr>
          <a:xfrm flipH="1">
            <a:off x="4439646" y="3012602"/>
            <a:ext cx="93627" cy="212145"/>
          </a:xfrm>
          <a:prstGeom prst="line">
            <a:avLst/>
          </a:prstGeom>
          <a:ln w="19050">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a:stCxn id="33" idx="0"/>
            <a:endCxn id="30" idx="4"/>
          </p:cNvCxnSpPr>
          <p:nvPr/>
        </p:nvCxnSpPr>
        <p:spPr>
          <a:xfrm flipH="1">
            <a:off x="4109864" y="2599828"/>
            <a:ext cx="424710" cy="145589"/>
          </a:xfrm>
          <a:prstGeom prst="line">
            <a:avLst/>
          </a:prstGeom>
          <a:ln w="19050">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a:stCxn id="33" idx="0"/>
            <a:endCxn id="31" idx="4"/>
          </p:cNvCxnSpPr>
          <p:nvPr/>
        </p:nvCxnSpPr>
        <p:spPr>
          <a:xfrm flipH="1">
            <a:off x="4533273" y="2599828"/>
            <a:ext cx="1301" cy="145589"/>
          </a:xfrm>
          <a:prstGeom prst="line">
            <a:avLst/>
          </a:prstGeom>
          <a:ln w="19050">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a:stCxn id="33" idx="0"/>
            <a:endCxn id="32" idx="4"/>
          </p:cNvCxnSpPr>
          <p:nvPr/>
        </p:nvCxnSpPr>
        <p:spPr>
          <a:xfrm>
            <a:off x="4534574" y="2599828"/>
            <a:ext cx="434170" cy="145589"/>
          </a:xfrm>
          <a:prstGeom prst="line">
            <a:avLst/>
          </a:prstGeom>
          <a:ln w="19050">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sp>
        <p:nvSpPr>
          <p:cNvPr id="30" name="Oval 29"/>
          <p:cNvSpPr/>
          <p:nvPr/>
        </p:nvSpPr>
        <p:spPr>
          <a:xfrm flipV="1">
            <a:off x="3976271" y="2745417"/>
            <a:ext cx="267185" cy="267185"/>
          </a:xfrm>
          <a:prstGeom prst="ellipse">
            <a:avLst/>
          </a:prstGeom>
          <a:ln w="28575">
            <a:solidFill>
              <a:srgbClr val="000000"/>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31" name="Oval 30"/>
          <p:cNvSpPr/>
          <p:nvPr/>
        </p:nvSpPr>
        <p:spPr>
          <a:xfrm flipV="1">
            <a:off x="4399680" y="2745417"/>
            <a:ext cx="267185" cy="267185"/>
          </a:xfrm>
          <a:prstGeom prst="ellipse">
            <a:avLst/>
          </a:prstGeom>
          <a:ln w="28575">
            <a:solidFill>
              <a:srgbClr val="000000"/>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32" name="Oval 31"/>
          <p:cNvSpPr/>
          <p:nvPr/>
        </p:nvSpPr>
        <p:spPr>
          <a:xfrm flipV="1">
            <a:off x="4835151" y="2745417"/>
            <a:ext cx="267185" cy="267185"/>
          </a:xfrm>
          <a:prstGeom prst="ellipse">
            <a:avLst/>
          </a:prstGeom>
          <a:ln w="28575">
            <a:solidFill>
              <a:srgbClr val="000000"/>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33" name="Oval 32"/>
          <p:cNvSpPr/>
          <p:nvPr/>
        </p:nvSpPr>
        <p:spPr>
          <a:xfrm flipV="1">
            <a:off x="4400981" y="2332643"/>
            <a:ext cx="267185" cy="267185"/>
          </a:xfrm>
          <a:prstGeom prst="ellipse">
            <a:avLst/>
          </a:prstGeom>
          <a:ln w="28575">
            <a:solidFill>
              <a:srgbClr val="000000"/>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dirty="0"/>
          </a:p>
        </p:txBody>
      </p:sp>
      <p:cxnSp>
        <p:nvCxnSpPr>
          <p:cNvPr id="34" name="Straight Connector 33"/>
          <p:cNvCxnSpPr>
            <a:stCxn id="37" idx="0"/>
            <a:endCxn id="30" idx="4"/>
          </p:cNvCxnSpPr>
          <p:nvPr/>
        </p:nvCxnSpPr>
        <p:spPr>
          <a:xfrm flipH="1">
            <a:off x="4109864" y="2598115"/>
            <a:ext cx="853493" cy="147302"/>
          </a:xfrm>
          <a:prstGeom prst="line">
            <a:avLst/>
          </a:prstGeom>
          <a:ln w="19050">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a:stCxn id="37" idx="0"/>
            <a:endCxn id="31" idx="4"/>
          </p:cNvCxnSpPr>
          <p:nvPr/>
        </p:nvCxnSpPr>
        <p:spPr>
          <a:xfrm flipH="1">
            <a:off x="4533273" y="2598115"/>
            <a:ext cx="430084" cy="147302"/>
          </a:xfrm>
          <a:prstGeom prst="line">
            <a:avLst/>
          </a:prstGeom>
          <a:ln w="19050">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a:stCxn id="37" idx="0"/>
            <a:endCxn id="32" idx="4"/>
          </p:cNvCxnSpPr>
          <p:nvPr/>
        </p:nvCxnSpPr>
        <p:spPr>
          <a:xfrm>
            <a:off x="4963357" y="2598115"/>
            <a:ext cx="5387" cy="147302"/>
          </a:xfrm>
          <a:prstGeom prst="line">
            <a:avLst/>
          </a:prstGeom>
          <a:ln w="19050">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sp>
        <p:nvSpPr>
          <p:cNvPr id="37" name="Oval 36"/>
          <p:cNvSpPr/>
          <p:nvPr/>
        </p:nvSpPr>
        <p:spPr>
          <a:xfrm flipV="1">
            <a:off x="4829764" y="2330930"/>
            <a:ext cx="267185" cy="267185"/>
          </a:xfrm>
          <a:prstGeom prst="ellipse">
            <a:avLst/>
          </a:prstGeom>
          <a:ln w="28575">
            <a:solidFill>
              <a:srgbClr val="000000"/>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dirty="0"/>
          </a:p>
        </p:txBody>
      </p:sp>
      <p:cxnSp>
        <p:nvCxnSpPr>
          <p:cNvPr id="38" name="Straight Connector 37"/>
          <p:cNvCxnSpPr>
            <a:stCxn id="41" idx="0"/>
            <a:endCxn id="30" idx="4"/>
          </p:cNvCxnSpPr>
          <p:nvPr/>
        </p:nvCxnSpPr>
        <p:spPr>
          <a:xfrm flipH="1">
            <a:off x="4109864" y="2588108"/>
            <a:ext cx="657" cy="157309"/>
          </a:xfrm>
          <a:prstGeom prst="line">
            <a:avLst/>
          </a:prstGeom>
          <a:ln w="19050">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a:stCxn id="41" idx="0"/>
          </p:cNvCxnSpPr>
          <p:nvPr/>
        </p:nvCxnSpPr>
        <p:spPr>
          <a:xfrm>
            <a:off x="4110521" y="2588108"/>
            <a:ext cx="422751" cy="134449"/>
          </a:xfrm>
          <a:prstGeom prst="line">
            <a:avLst/>
          </a:prstGeom>
          <a:ln w="19050">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a:stCxn id="41" idx="0"/>
            <a:endCxn id="32" idx="4"/>
          </p:cNvCxnSpPr>
          <p:nvPr/>
        </p:nvCxnSpPr>
        <p:spPr>
          <a:xfrm>
            <a:off x="4110521" y="2588108"/>
            <a:ext cx="858223" cy="157309"/>
          </a:xfrm>
          <a:prstGeom prst="line">
            <a:avLst/>
          </a:prstGeom>
          <a:ln w="19050">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sp>
        <p:nvSpPr>
          <p:cNvPr id="41" name="Oval 40"/>
          <p:cNvSpPr/>
          <p:nvPr/>
        </p:nvSpPr>
        <p:spPr>
          <a:xfrm flipV="1">
            <a:off x="3976928" y="2320923"/>
            <a:ext cx="267185" cy="267185"/>
          </a:xfrm>
          <a:prstGeom prst="ellipse">
            <a:avLst/>
          </a:prstGeom>
          <a:ln w="28575">
            <a:solidFill>
              <a:srgbClr val="000000"/>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dirty="0"/>
          </a:p>
        </p:txBody>
      </p:sp>
      <p:cxnSp>
        <p:nvCxnSpPr>
          <p:cNvPr id="47" name="Straight Connector 46"/>
          <p:cNvCxnSpPr>
            <a:stCxn id="30" idx="0"/>
            <a:endCxn id="29" idx="4"/>
          </p:cNvCxnSpPr>
          <p:nvPr/>
        </p:nvCxnSpPr>
        <p:spPr>
          <a:xfrm>
            <a:off x="4109864" y="3012602"/>
            <a:ext cx="691895" cy="218564"/>
          </a:xfrm>
          <a:prstGeom prst="line">
            <a:avLst/>
          </a:prstGeom>
          <a:ln w="19050">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cxnSp>
        <p:nvCxnSpPr>
          <p:cNvPr id="49" name="Straight Connector 48"/>
          <p:cNvCxnSpPr>
            <a:stCxn id="26" idx="4"/>
            <a:endCxn id="31" idx="0"/>
          </p:cNvCxnSpPr>
          <p:nvPr/>
        </p:nvCxnSpPr>
        <p:spPr>
          <a:xfrm flipV="1">
            <a:off x="4244757" y="3012602"/>
            <a:ext cx="288516" cy="218565"/>
          </a:xfrm>
          <a:prstGeom prst="line">
            <a:avLst/>
          </a:prstGeom>
          <a:ln w="19050">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cxnSp>
        <p:nvCxnSpPr>
          <p:cNvPr id="52" name="Straight Connector 51"/>
          <p:cNvCxnSpPr>
            <a:stCxn id="31" idx="0"/>
            <a:endCxn id="29" idx="4"/>
          </p:cNvCxnSpPr>
          <p:nvPr/>
        </p:nvCxnSpPr>
        <p:spPr>
          <a:xfrm>
            <a:off x="4533273" y="3012602"/>
            <a:ext cx="268486" cy="218564"/>
          </a:xfrm>
          <a:prstGeom prst="line">
            <a:avLst/>
          </a:prstGeom>
          <a:ln w="19050">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cxnSp>
        <p:nvCxnSpPr>
          <p:cNvPr id="55" name="Straight Connector 54"/>
          <p:cNvCxnSpPr>
            <a:stCxn id="26" idx="4"/>
            <a:endCxn id="32" idx="0"/>
          </p:cNvCxnSpPr>
          <p:nvPr/>
        </p:nvCxnSpPr>
        <p:spPr>
          <a:xfrm flipV="1">
            <a:off x="4244757" y="3012602"/>
            <a:ext cx="723987" cy="218565"/>
          </a:xfrm>
          <a:prstGeom prst="line">
            <a:avLst/>
          </a:prstGeom>
          <a:ln w="19050">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sp>
        <p:nvSpPr>
          <p:cNvPr id="58" name="Rectangle 57"/>
          <p:cNvSpPr/>
          <p:nvPr/>
        </p:nvSpPr>
        <p:spPr>
          <a:xfrm>
            <a:off x="2149822" y="6142063"/>
            <a:ext cx="4730637" cy="274320"/>
          </a:xfrm>
          <a:prstGeom prst="rect">
            <a:avLst/>
          </a:prstGeom>
          <a:ln w="28575" cmpd="sng">
            <a:solidFill>
              <a:schemeClr val="tx2"/>
            </a:solidFill>
          </a:ln>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000" b="0" i="0" u="none" strike="noStrike" cap="none" normalizeH="0" baseline="0">
              <a:ln>
                <a:noFill/>
              </a:ln>
              <a:effectLst/>
              <a:latin typeface="Times New Roman" pitchFamily="-97" charset="0"/>
            </a:endParaRPr>
          </a:p>
        </p:txBody>
      </p:sp>
      <p:sp>
        <p:nvSpPr>
          <p:cNvPr id="59" name="Rectangle 58"/>
          <p:cNvSpPr/>
          <p:nvPr/>
        </p:nvSpPr>
        <p:spPr>
          <a:xfrm>
            <a:off x="1981200" y="6506703"/>
            <a:ext cx="5066899" cy="68176"/>
          </a:xfrm>
          <a:prstGeom prst="rect">
            <a:avLst/>
          </a:prstGeom>
          <a:ln w="28575" cmpd="sng">
            <a:solidFill>
              <a:schemeClr val="tx1"/>
            </a:solidFill>
          </a:ln>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000" b="0" i="0" u="none" strike="noStrike" cap="none" normalizeH="0" baseline="0">
              <a:ln>
                <a:noFill/>
              </a:ln>
              <a:effectLst/>
              <a:latin typeface="Times New Roman" pitchFamily="-97" charset="0"/>
            </a:endParaRPr>
          </a:p>
        </p:txBody>
      </p:sp>
      <p:sp>
        <p:nvSpPr>
          <p:cNvPr id="65" name="Rectangle 64"/>
          <p:cNvSpPr/>
          <p:nvPr/>
        </p:nvSpPr>
        <p:spPr>
          <a:xfrm>
            <a:off x="3310135" y="5232463"/>
            <a:ext cx="2414799" cy="457200"/>
          </a:xfrm>
          <a:prstGeom prst="rect">
            <a:avLst/>
          </a:prstGeom>
          <a:ln w="28575" cmpd="sng">
            <a:solidFill>
              <a:schemeClr val="tx2"/>
            </a:solidFill>
          </a:ln>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000" b="0" i="0" u="none" strike="noStrike" cap="none" normalizeH="0" baseline="0">
              <a:ln>
                <a:noFill/>
              </a:ln>
              <a:effectLst/>
              <a:latin typeface="Times New Roman" pitchFamily="-97" charset="0"/>
            </a:endParaRPr>
          </a:p>
        </p:txBody>
      </p:sp>
      <p:sp>
        <p:nvSpPr>
          <p:cNvPr id="66" name="Rectangle 65"/>
          <p:cNvSpPr/>
          <p:nvPr/>
        </p:nvSpPr>
        <p:spPr>
          <a:xfrm>
            <a:off x="3188569" y="5786615"/>
            <a:ext cx="2651760" cy="274320"/>
          </a:xfrm>
          <a:prstGeom prst="rect">
            <a:avLst/>
          </a:prstGeom>
          <a:ln w="28575" cmpd="sng">
            <a:solidFill>
              <a:schemeClr val="tx1"/>
            </a:solidFill>
          </a:ln>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000" b="0" i="0" u="none" strike="noStrike" cap="none" normalizeH="0" baseline="0">
              <a:ln>
                <a:noFill/>
              </a:ln>
              <a:effectLst/>
              <a:latin typeface="Times New Roman" pitchFamily="-97" charset="0"/>
            </a:endParaRPr>
          </a:p>
        </p:txBody>
      </p:sp>
      <p:sp>
        <p:nvSpPr>
          <p:cNvPr id="67" name="Rectangle 66"/>
          <p:cNvSpPr/>
          <p:nvPr/>
        </p:nvSpPr>
        <p:spPr>
          <a:xfrm>
            <a:off x="4060250" y="3950332"/>
            <a:ext cx="925019" cy="640080"/>
          </a:xfrm>
          <a:prstGeom prst="rect">
            <a:avLst/>
          </a:prstGeom>
          <a:ln w="28575" cmpd="sng">
            <a:solidFill>
              <a:schemeClr val="tx2"/>
            </a:solidFill>
          </a:ln>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000" b="0" i="0" u="none" strike="noStrike" cap="none" normalizeH="0" baseline="0">
              <a:ln>
                <a:noFill/>
              </a:ln>
              <a:effectLst/>
              <a:latin typeface="Times New Roman" pitchFamily="-97" charset="0"/>
            </a:endParaRPr>
          </a:p>
        </p:txBody>
      </p:sp>
      <p:sp>
        <p:nvSpPr>
          <p:cNvPr id="68" name="Rectangle 67"/>
          <p:cNvSpPr/>
          <p:nvPr/>
        </p:nvSpPr>
        <p:spPr>
          <a:xfrm>
            <a:off x="4002823" y="4679607"/>
            <a:ext cx="1036064" cy="457200"/>
          </a:xfrm>
          <a:prstGeom prst="rect">
            <a:avLst/>
          </a:prstGeom>
          <a:ln w="28575" cmpd="sng">
            <a:solidFill>
              <a:schemeClr val="tx1"/>
            </a:solidFill>
          </a:ln>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000" b="0" i="0" u="none" strike="noStrike" cap="none" normalizeH="0" baseline="0">
              <a:ln>
                <a:noFill/>
              </a:ln>
              <a:effectLst/>
              <a:latin typeface="Times New Roman" pitchFamily="-97" charset="0"/>
            </a:endParaRPr>
          </a:p>
        </p:txBody>
      </p:sp>
      <p:sp>
        <p:nvSpPr>
          <p:cNvPr id="70" name="Rectangle 69"/>
          <p:cNvSpPr/>
          <p:nvPr/>
        </p:nvSpPr>
        <p:spPr>
          <a:xfrm>
            <a:off x="4251160" y="3221796"/>
            <a:ext cx="546054" cy="640080"/>
          </a:xfrm>
          <a:prstGeom prst="rect">
            <a:avLst/>
          </a:prstGeom>
          <a:ln w="28575" cmpd="sng">
            <a:solidFill>
              <a:schemeClr val="tx1"/>
            </a:solidFill>
          </a:ln>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000" b="0" i="0" u="none" strike="noStrike" cap="none" normalizeH="0" baseline="0">
              <a:ln>
                <a:noFill/>
              </a:ln>
              <a:effectLst/>
              <a:latin typeface="Times New Roman" pitchFamily="-97" charset="0"/>
            </a:endParaRPr>
          </a:p>
        </p:txBody>
      </p:sp>
      <p:sp>
        <p:nvSpPr>
          <p:cNvPr id="124" name="TextBox 123"/>
          <p:cNvSpPr txBox="1"/>
          <p:nvPr/>
        </p:nvSpPr>
        <p:spPr>
          <a:xfrm>
            <a:off x="5438867" y="2694343"/>
            <a:ext cx="3648722" cy="369332"/>
          </a:xfrm>
          <a:prstGeom prst="rect">
            <a:avLst/>
          </a:prstGeom>
          <a:noFill/>
        </p:spPr>
        <p:txBody>
          <a:bodyPr wrap="square" rtlCol="0">
            <a:spAutoFit/>
          </a:bodyPr>
          <a:lstStyle/>
          <a:p>
            <a:pPr algn="r"/>
            <a:r>
              <a:rPr lang="en-US" sz="1800" dirty="0">
                <a:latin typeface="Arial" panose="020B0604020202020204" pitchFamily="34" charset="0"/>
                <a:cs typeface="Arial" panose="020B0604020202020204" pitchFamily="34" charset="0"/>
              </a:rPr>
              <a:t>Fully connected layer</a:t>
            </a:r>
          </a:p>
        </p:txBody>
      </p:sp>
      <p:sp>
        <p:nvSpPr>
          <p:cNvPr id="125" name="TextBox 124"/>
          <p:cNvSpPr txBox="1"/>
          <p:nvPr/>
        </p:nvSpPr>
        <p:spPr>
          <a:xfrm>
            <a:off x="6567090" y="3357170"/>
            <a:ext cx="2520498" cy="369332"/>
          </a:xfrm>
          <a:prstGeom prst="rect">
            <a:avLst/>
          </a:prstGeom>
          <a:noFill/>
        </p:spPr>
        <p:txBody>
          <a:bodyPr wrap="square" rtlCol="0">
            <a:spAutoFit/>
          </a:bodyPr>
          <a:lstStyle/>
          <a:p>
            <a:pPr algn="r"/>
            <a:r>
              <a:rPr lang="en-US" sz="1800" dirty="0">
                <a:latin typeface="Arial" panose="020B0604020202020204" pitchFamily="34" charset="0"/>
                <a:cs typeface="Arial" panose="020B0604020202020204" pitchFamily="34" charset="0"/>
              </a:rPr>
              <a:t>Pooling layer</a:t>
            </a:r>
          </a:p>
        </p:txBody>
      </p:sp>
      <p:sp>
        <p:nvSpPr>
          <p:cNvPr id="126" name="TextBox 125"/>
          <p:cNvSpPr txBox="1"/>
          <p:nvPr/>
        </p:nvSpPr>
        <p:spPr>
          <a:xfrm>
            <a:off x="5353789" y="4084443"/>
            <a:ext cx="3733799" cy="369332"/>
          </a:xfrm>
          <a:prstGeom prst="rect">
            <a:avLst/>
          </a:prstGeom>
          <a:noFill/>
        </p:spPr>
        <p:txBody>
          <a:bodyPr wrap="square" rtlCol="0">
            <a:spAutoFit/>
          </a:bodyPr>
          <a:lstStyle/>
          <a:p>
            <a:pPr algn="r"/>
            <a:r>
              <a:rPr lang="en-US" sz="1800" dirty="0">
                <a:solidFill>
                  <a:schemeClr val="tx2"/>
                </a:solidFill>
                <a:latin typeface="Arial" panose="020B0604020202020204" pitchFamily="34" charset="0"/>
                <a:cs typeface="Arial" panose="020B0604020202020204" pitchFamily="34" charset="0"/>
              </a:rPr>
              <a:t>Convolutional layer</a:t>
            </a:r>
          </a:p>
        </p:txBody>
      </p:sp>
      <p:sp>
        <p:nvSpPr>
          <p:cNvPr id="127" name="TextBox 126"/>
          <p:cNvSpPr txBox="1"/>
          <p:nvPr/>
        </p:nvSpPr>
        <p:spPr>
          <a:xfrm>
            <a:off x="6567090" y="4718159"/>
            <a:ext cx="2520498" cy="369332"/>
          </a:xfrm>
          <a:prstGeom prst="rect">
            <a:avLst/>
          </a:prstGeom>
          <a:noFill/>
        </p:spPr>
        <p:txBody>
          <a:bodyPr wrap="square" rtlCol="0">
            <a:spAutoFit/>
          </a:bodyPr>
          <a:lstStyle/>
          <a:p>
            <a:pPr algn="r"/>
            <a:r>
              <a:rPr lang="en-US" sz="1800" dirty="0">
                <a:latin typeface="Arial" panose="020B0604020202020204" pitchFamily="34" charset="0"/>
                <a:cs typeface="Arial" panose="020B0604020202020204" pitchFamily="34" charset="0"/>
              </a:rPr>
              <a:t>Pooling layer</a:t>
            </a:r>
          </a:p>
        </p:txBody>
      </p:sp>
      <p:sp>
        <p:nvSpPr>
          <p:cNvPr id="128" name="TextBox 127"/>
          <p:cNvSpPr txBox="1"/>
          <p:nvPr/>
        </p:nvSpPr>
        <p:spPr>
          <a:xfrm>
            <a:off x="5353788" y="5274142"/>
            <a:ext cx="3733799" cy="369332"/>
          </a:xfrm>
          <a:prstGeom prst="rect">
            <a:avLst/>
          </a:prstGeom>
          <a:noFill/>
        </p:spPr>
        <p:txBody>
          <a:bodyPr wrap="square" rtlCol="0">
            <a:spAutoFit/>
          </a:bodyPr>
          <a:lstStyle/>
          <a:p>
            <a:pPr algn="r"/>
            <a:r>
              <a:rPr lang="en-US" sz="1800" dirty="0">
                <a:solidFill>
                  <a:schemeClr val="tx2"/>
                </a:solidFill>
                <a:latin typeface="Arial" panose="020B0604020202020204" pitchFamily="34" charset="0"/>
                <a:cs typeface="Arial" panose="020B0604020202020204" pitchFamily="34" charset="0"/>
              </a:rPr>
              <a:t>Convolutional layer</a:t>
            </a:r>
          </a:p>
        </p:txBody>
      </p:sp>
      <p:sp>
        <p:nvSpPr>
          <p:cNvPr id="129" name="TextBox 128"/>
          <p:cNvSpPr txBox="1"/>
          <p:nvPr/>
        </p:nvSpPr>
        <p:spPr>
          <a:xfrm>
            <a:off x="5353787" y="6065339"/>
            <a:ext cx="3733799" cy="369332"/>
          </a:xfrm>
          <a:prstGeom prst="rect">
            <a:avLst/>
          </a:prstGeom>
          <a:noFill/>
        </p:spPr>
        <p:txBody>
          <a:bodyPr wrap="square" rtlCol="0">
            <a:spAutoFit/>
          </a:bodyPr>
          <a:lstStyle/>
          <a:p>
            <a:pPr algn="r"/>
            <a:r>
              <a:rPr lang="en-US" sz="1800" dirty="0">
                <a:solidFill>
                  <a:schemeClr val="tx2"/>
                </a:solidFill>
                <a:latin typeface="Arial" panose="020B0604020202020204" pitchFamily="34" charset="0"/>
                <a:cs typeface="Arial" panose="020B0604020202020204" pitchFamily="34" charset="0"/>
              </a:rPr>
              <a:t>Convolutional layer</a:t>
            </a:r>
          </a:p>
        </p:txBody>
      </p:sp>
      <p:sp>
        <p:nvSpPr>
          <p:cNvPr id="131" name="TextBox 130"/>
          <p:cNvSpPr txBox="1"/>
          <p:nvPr/>
        </p:nvSpPr>
        <p:spPr>
          <a:xfrm>
            <a:off x="6567088" y="5715537"/>
            <a:ext cx="2520498" cy="369332"/>
          </a:xfrm>
          <a:prstGeom prst="rect">
            <a:avLst/>
          </a:prstGeom>
          <a:noFill/>
        </p:spPr>
        <p:txBody>
          <a:bodyPr wrap="square" rtlCol="0">
            <a:spAutoFit/>
          </a:bodyPr>
          <a:lstStyle/>
          <a:p>
            <a:pPr algn="r"/>
            <a:r>
              <a:rPr lang="en-US" sz="1800" dirty="0">
                <a:latin typeface="Arial" panose="020B0604020202020204" pitchFamily="34" charset="0"/>
                <a:cs typeface="Arial" panose="020B0604020202020204" pitchFamily="34" charset="0"/>
              </a:rPr>
              <a:t>Pooling layer</a:t>
            </a:r>
          </a:p>
        </p:txBody>
      </p:sp>
      <p:sp>
        <p:nvSpPr>
          <p:cNvPr id="132" name="TextBox 131"/>
          <p:cNvSpPr txBox="1"/>
          <p:nvPr/>
        </p:nvSpPr>
        <p:spPr>
          <a:xfrm>
            <a:off x="6567088" y="6356125"/>
            <a:ext cx="2520498" cy="369332"/>
          </a:xfrm>
          <a:prstGeom prst="rect">
            <a:avLst/>
          </a:prstGeom>
          <a:noFill/>
        </p:spPr>
        <p:txBody>
          <a:bodyPr wrap="square" rtlCol="0">
            <a:spAutoFit/>
          </a:bodyPr>
          <a:lstStyle/>
          <a:p>
            <a:pPr algn="r"/>
            <a:r>
              <a:rPr lang="en-US" sz="1800" dirty="0">
                <a:latin typeface="Arial" panose="020B0604020202020204" pitchFamily="34" charset="0"/>
                <a:cs typeface="Arial" panose="020B0604020202020204" pitchFamily="34" charset="0"/>
              </a:rPr>
              <a:t>Input sequence</a:t>
            </a:r>
          </a:p>
        </p:txBody>
      </p:sp>
    </p:spTree>
    <p:extLst>
      <p:ext uri="{BB962C8B-B14F-4D97-AF65-F5344CB8AC3E}">
        <p14:creationId xmlns:p14="http://schemas.microsoft.com/office/powerpoint/2010/main" val="318875985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6934"/>
            <a:ext cx="9144000" cy="1143000"/>
          </a:xfrm>
        </p:spPr>
        <p:txBody>
          <a:bodyPr/>
          <a:lstStyle/>
          <a:p>
            <a:r>
              <a:rPr lang="en-US" dirty="0"/>
              <a:t>Predicting epigenetic annotations</a:t>
            </a:r>
          </a:p>
        </p:txBody>
      </p:sp>
      <p:sp>
        <p:nvSpPr>
          <p:cNvPr id="4" name="Slide Number Placeholder 3"/>
          <p:cNvSpPr>
            <a:spLocks noGrp="1"/>
          </p:cNvSpPr>
          <p:nvPr>
            <p:ph type="sldNum" sz="quarter" idx="12"/>
          </p:nvPr>
        </p:nvSpPr>
        <p:spPr/>
        <p:txBody>
          <a:bodyPr/>
          <a:lstStyle/>
          <a:p>
            <a:pPr>
              <a:defRPr/>
            </a:pPr>
            <a:fld id="{4D71D4ED-2DA9-9F40-A068-D189D5533483}" type="slidenum">
              <a:rPr lang="en-US" smtClean="0"/>
              <a:pPr>
                <a:defRPr/>
              </a:pPr>
              <a:t>34</a:t>
            </a:fld>
            <a:endParaRPr lang="en-US"/>
          </a:p>
        </p:txBody>
      </p:sp>
      <p:sp>
        <p:nvSpPr>
          <p:cNvPr id="6" name="Rectangle 3"/>
          <p:cNvSpPr txBox="1">
            <a:spLocks noChangeArrowheads="1"/>
          </p:cNvSpPr>
          <p:nvPr/>
        </p:nvSpPr>
        <p:spPr bwMode="auto">
          <a:xfrm>
            <a:off x="685800" y="1336653"/>
            <a:ext cx="7772400" cy="873147"/>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Arial"/>
                <a:ea typeface="ＭＳ Ｐゴシック" pitchFamily="-97" charset="-128"/>
                <a:cs typeface="ＭＳ Ｐゴシック" pitchFamily="-97" charset="-128"/>
              </a:defRPr>
            </a:lvl1pPr>
            <a:lvl2pPr marL="742950" indent="-285750" algn="l" rtl="0" eaLnBrk="0" fontAlgn="base" hangingPunct="0">
              <a:spcBef>
                <a:spcPct val="20000"/>
              </a:spcBef>
              <a:spcAft>
                <a:spcPct val="0"/>
              </a:spcAft>
              <a:buChar char="–"/>
              <a:defRPr sz="2800">
                <a:solidFill>
                  <a:schemeClr val="tx1"/>
                </a:solidFill>
                <a:latin typeface="Arial"/>
                <a:ea typeface="ＭＳ Ｐゴシック" pitchFamily="-97" charset="-128"/>
              </a:defRPr>
            </a:lvl2pPr>
            <a:lvl3pPr marL="1143000" indent="-228600" algn="l" rtl="0" eaLnBrk="0" fontAlgn="base" hangingPunct="0">
              <a:spcBef>
                <a:spcPct val="20000"/>
              </a:spcBef>
              <a:spcAft>
                <a:spcPct val="0"/>
              </a:spcAft>
              <a:buChar char="•"/>
              <a:defRPr sz="2400">
                <a:solidFill>
                  <a:schemeClr val="tx1"/>
                </a:solidFill>
                <a:latin typeface="Arial"/>
                <a:ea typeface="ＭＳ Ｐゴシック" pitchFamily="-97" charset="-128"/>
              </a:defRPr>
            </a:lvl3pPr>
            <a:lvl4pPr marL="1600200" indent="-228600" algn="l" rtl="0" eaLnBrk="0" fontAlgn="base" hangingPunct="0">
              <a:spcBef>
                <a:spcPct val="20000"/>
              </a:spcBef>
              <a:spcAft>
                <a:spcPct val="0"/>
              </a:spcAft>
              <a:buChar char="–"/>
              <a:defRPr sz="2000">
                <a:solidFill>
                  <a:schemeClr val="tx1"/>
                </a:solidFill>
                <a:latin typeface="Arial"/>
                <a:ea typeface="ＭＳ Ｐゴシック" pitchFamily="-97" charset="-128"/>
              </a:defRPr>
            </a:lvl4pPr>
            <a:lvl5pPr marL="2057400" indent="-228600" algn="l" rtl="0" eaLnBrk="0" fontAlgn="base" hangingPunct="0">
              <a:spcBef>
                <a:spcPct val="20000"/>
              </a:spcBef>
              <a:spcAft>
                <a:spcPct val="0"/>
              </a:spcAft>
              <a:buChar char="»"/>
              <a:defRPr sz="2000">
                <a:solidFill>
                  <a:schemeClr val="tx1"/>
                </a:solidFill>
                <a:latin typeface="Arial"/>
                <a:ea typeface="ＭＳ Ｐゴシック" pitchFamily="-97" charset="-128"/>
              </a:defRPr>
            </a:lvl5pPr>
            <a:lvl6pPr marL="2514600" indent="-228600" algn="l" rtl="0" eaLnBrk="0" fontAlgn="base" hangingPunct="0">
              <a:spcBef>
                <a:spcPct val="20000"/>
              </a:spcBef>
              <a:spcAft>
                <a:spcPct val="0"/>
              </a:spcAft>
              <a:buChar char="»"/>
              <a:defRPr sz="2000">
                <a:solidFill>
                  <a:schemeClr val="tx1"/>
                </a:solidFill>
                <a:latin typeface="+mn-lt"/>
                <a:ea typeface="ＭＳ Ｐゴシック" pitchFamily="-97" charset="-128"/>
              </a:defRPr>
            </a:lvl6pPr>
            <a:lvl7pPr marL="2971800" indent="-228600" algn="l" rtl="0" eaLnBrk="0" fontAlgn="base" hangingPunct="0">
              <a:spcBef>
                <a:spcPct val="20000"/>
              </a:spcBef>
              <a:spcAft>
                <a:spcPct val="0"/>
              </a:spcAft>
              <a:buChar char="»"/>
              <a:defRPr sz="2000">
                <a:solidFill>
                  <a:schemeClr val="tx1"/>
                </a:solidFill>
                <a:latin typeface="+mn-lt"/>
                <a:ea typeface="ＭＳ Ｐゴシック" pitchFamily="-97" charset="-128"/>
              </a:defRPr>
            </a:lvl7pPr>
            <a:lvl8pPr marL="3429000" indent="-228600" algn="l" rtl="0" eaLnBrk="0" fontAlgn="base" hangingPunct="0">
              <a:spcBef>
                <a:spcPct val="20000"/>
              </a:spcBef>
              <a:spcAft>
                <a:spcPct val="0"/>
              </a:spcAft>
              <a:buChar char="»"/>
              <a:defRPr sz="2000">
                <a:solidFill>
                  <a:schemeClr val="tx1"/>
                </a:solidFill>
                <a:latin typeface="+mn-lt"/>
                <a:ea typeface="ＭＳ Ｐゴシック" pitchFamily="-97" charset="-128"/>
              </a:defRPr>
            </a:lvl8pPr>
            <a:lvl9pPr marL="3886200" indent="-228600" algn="l" rtl="0" eaLnBrk="0" fontAlgn="base" hangingPunct="0">
              <a:spcBef>
                <a:spcPct val="20000"/>
              </a:spcBef>
              <a:spcAft>
                <a:spcPct val="0"/>
              </a:spcAft>
              <a:buChar char="»"/>
              <a:defRPr sz="2000">
                <a:solidFill>
                  <a:schemeClr val="tx1"/>
                </a:solidFill>
                <a:latin typeface="+mn-lt"/>
                <a:ea typeface="ＭＳ Ｐゴシック" pitchFamily="-97" charset="-128"/>
              </a:defRPr>
            </a:lvl9pPr>
          </a:lstStyle>
          <a:p>
            <a:r>
              <a:rPr lang="en-US" sz="2800" kern="0" dirty="0"/>
              <a:t>Compute median AUROC for three types of classes</a:t>
            </a:r>
          </a:p>
        </p:txBody>
      </p:sp>
      <p:grpSp>
        <p:nvGrpSpPr>
          <p:cNvPr id="3" name="Group 2"/>
          <p:cNvGrpSpPr/>
          <p:nvPr/>
        </p:nvGrpSpPr>
        <p:grpSpPr>
          <a:xfrm>
            <a:off x="-1" y="2440095"/>
            <a:ext cx="9077326" cy="3215640"/>
            <a:chOff x="-1" y="2042160"/>
            <a:chExt cx="9077326" cy="3215640"/>
          </a:xfrm>
        </p:grpSpPr>
        <p:pic>
          <p:nvPicPr>
            <p:cNvPr id="10246" name="Picture 6" descr="The deep-learning model accurately predicts chromatin features from sequence with single-nucleotide sensitivity."/>
            <p:cNvPicPr>
              <a:picLocks noChangeAspect="1" noChangeArrowheads="1"/>
            </p:cNvPicPr>
            <p:nvPr/>
          </p:nvPicPr>
          <p:blipFill rotWithShape="1">
            <a:blip r:embed="rId3">
              <a:extLst>
                <a:ext uri="{28A0092B-C50C-407E-A947-70E740481C1C}">
                  <a14:useLocalDpi xmlns:a14="http://schemas.microsoft.com/office/drawing/2010/main" val="0"/>
                </a:ext>
              </a:extLst>
            </a:blip>
            <a:srcRect b="54068"/>
            <a:stretch/>
          </p:blipFill>
          <p:spPr bwMode="auto">
            <a:xfrm>
              <a:off x="66675" y="2042160"/>
              <a:ext cx="9010650" cy="3215640"/>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7"/>
            <p:cNvSpPr/>
            <p:nvPr/>
          </p:nvSpPr>
          <p:spPr>
            <a:xfrm>
              <a:off x="-1" y="2042161"/>
              <a:ext cx="371475" cy="472440"/>
            </a:xfrm>
            <a:prstGeom prst="rect">
              <a:avLst/>
            </a:prstGeom>
            <a:solidFill>
              <a:schemeClr val="bg1"/>
            </a:solidFill>
            <a:ln w="28575" cmpd="sng">
              <a:noFill/>
            </a:ln>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000" b="0" i="0" u="none" strike="noStrike" cap="none" normalizeH="0" baseline="0">
                <a:ln>
                  <a:noFill/>
                </a:ln>
                <a:solidFill>
                  <a:schemeClr val="tx1"/>
                </a:solidFill>
                <a:effectLst/>
                <a:latin typeface="Times New Roman" pitchFamily="-97" charset="0"/>
              </a:endParaRPr>
            </a:p>
          </p:txBody>
        </p:sp>
      </p:grpSp>
      <p:sp>
        <p:nvSpPr>
          <p:cNvPr id="10" name="TextBox 9"/>
          <p:cNvSpPr txBox="1"/>
          <p:nvPr/>
        </p:nvSpPr>
        <p:spPr>
          <a:xfrm>
            <a:off x="685800" y="6016823"/>
            <a:ext cx="3810000" cy="307777"/>
          </a:xfrm>
          <a:prstGeom prst="rect">
            <a:avLst/>
          </a:prstGeom>
          <a:noFill/>
        </p:spPr>
        <p:txBody>
          <a:bodyPr wrap="square" rtlCol="0">
            <a:spAutoFit/>
          </a:bodyPr>
          <a:lstStyle/>
          <a:p>
            <a:r>
              <a:rPr lang="en-US" sz="1400" dirty="0">
                <a:solidFill>
                  <a:schemeClr val="tx2"/>
                </a:solidFill>
                <a:latin typeface="Arial" panose="020B0604020202020204" pitchFamily="34" charset="0"/>
                <a:cs typeface="Arial" panose="020B0604020202020204" pitchFamily="34" charset="0"/>
              </a:rPr>
              <a:t>Zhou and </a:t>
            </a:r>
            <a:r>
              <a:rPr lang="en-US" sz="1400" dirty="0" err="1">
                <a:solidFill>
                  <a:schemeClr val="tx2"/>
                </a:solidFill>
                <a:latin typeface="Arial" panose="020B0604020202020204" pitchFamily="34" charset="0"/>
                <a:cs typeface="Arial" panose="020B0604020202020204" pitchFamily="34" charset="0"/>
              </a:rPr>
              <a:t>Troyanskaya</a:t>
            </a:r>
            <a:r>
              <a:rPr lang="en-US" sz="1400" i="1" dirty="0">
                <a:solidFill>
                  <a:schemeClr val="tx2"/>
                </a:solidFill>
                <a:latin typeface="Arial" panose="020B0604020202020204" pitchFamily="34" charset="0"/>
                <a:cs typeface="Arial" panose="020B0604020202020204" pitchFamily="34" charset="0"/>
              </a:rPr>
              <a:t> Nature Methods </a:t>
            </a:r>
            <a:r>
              <a:rPr lang="en-US" sz="1400" dirty="0">
                <a:solidFill>
                  <a:schemeClr val="tx2"/>
                </a:solidFill>
                <a:latin typeface="Arial" panose="020B0604020202020204" pitchFamily="34" charset="0"/>
                <a:cs typeface="Arial" panose="020B0604020202020204" pitchFamily="34" charset="0"/>
              </a:rPr>
              <a:t>2015</a:t>
            </a:r>
          </a:p>
        </p:txBody>
      </p:sp>
      <p:sp>
        <p:nvSpPr>
          <p:cNvPr id="11" name="TextBox 10"/>
          <p:cNvSpPr txBox="1"/>
          <p:nvPr/>
        </p:nvSpPr>
        <p:spPr>
          <a:xfrm>
            <a:off x="1295400" y="4419600"/>
            <a:ext cx="1581600" cy="400110"/>
          </a:xfrm>
          <a:prstGeom prst="rect">
            <a:avLst/>
          </a:prstGeom>
          <a:noFill/>
        </p:spPr>
        <p:txBody>
          <a:bodyPr wrap="square" rtlCol="0">
            <a:spAutoFit/>
          </a:bodyPr>
          <a:lstStyle/>
          <a:p>
            <a:pPr algn="r"/>
            <a:r>
              <a:rPr lang="en-US" dirty="0">
                <a:latin typeface="Arial" panose="020B0604020202020204" pitchFamily="34" charset="0"/>
                <a:cs typeface="Arial" panose="020B0604020202020204" pitchFamily="34" charset="0"/>
              </a:rPr>
              <a:t>0.958</a:t>
            </a:r>
          </a:p>
        </p:txBody>
      </p:sp>
      <p:sp>
        <p:nvSpPr>
          <p:cNvPr id="12" name="TextBox 11"/>
          <p:cNvSpPr txBox="1"/>
          <p:nvPr/>
        </p:nvSpPr>
        <p:spPr>
          <a:xfrm>
            <a:off x="4495800" y="4419600"/>
            <a:ext cx="1581600" cy="400110"/>
          </a:xfrm>
          <a:prstGeom prst="rect">
            <a:avLst/>
          </a:prstGeom>
          <a:noFill/>
        </p:spPr>
        <p:txBody>
          <a:bodyPr wrap="square" rtlCol="0">
            <a:spAutoFit/>
          </a:bodyPr>
          <a:lstStyle/>
          <a:p>
            <a:pPr algn="r"/>
            <a:r>
              <a:rPr lang="en-US" dirty="0">
                <a:latin typeface="Arial" panose="020B0604020202020204" pitchFamily="34" charset="0"/>
                <a:cs typeface="Arial" panose="020B0604020202020204" pitchFamily="34" charset="0"/>
              </a:rPr>
              <a:t>0.923</a:t>
            </a:r>
          </a:p>
        </p:txBody>
      </p:sp>
      <p:sp>
        <p:nvSpPr>
          <p:cNvPr id="13" name="TextBox 12"/>
          <p:cNvSpPr txBox="1"/>
          <p:nvPr/>
        </p:nvSpPr>
        <p:spPr>
          <a:xfrm>
            <a:off x="7443032" y="4419600"/>
            <a:ext cx="1581600" cy="400110"/>
          </a:xfrm>
          <a:prstGeom prst="rect">
            <a:avLst/>
          </a:prstGeom>
          <a:noFill/>
        </p:spPr>
        <p:txBody>
          <a:bodyPr wrap="square" rtlCol="0">
            <a:spAutoFit/>
          </a:bodyPr>
          <a:lstStyle/>
          <a:p>
            <a:pPr algn="r"/>
            <a:r>
              <a:rPr lang="en-US" dirty="0">
                <a:latin typeface="Arial" panose="020B0604020202020204" pitchFamily="34" charset="0"/>
                <a:cs typeface="Arial" panose="020B0604020202020204" pitchFamily="34" charset="0"/>
              </a:rPr>
              <a:t>0.856</a:t>
            </a:r>
          </a:p>
        </p:txBody>
      </p:sp>
    </p:spTree>
    <p:extLst>
      <p:ext uri="{BB962C8B-B14F-4D97-AF65-F5344CB8AC3E}">
        <p14:creationId xmlns:p14="http://schemas.microsoft.com/office/powerpoint/2010/main" val="21750078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16934"/>
            <a:ext cx="7772400" cy="1143000"/>
          </a:xfrm>
        </p:spPr>
        <p:txBody>
          <a:bodyPr/>
          <a:lstStyle/>
          <a:p>
            <a:r>
              <a:rPr lang="en-US" dirty="0"/>
              <a:t>Predicting functional variants</a:t>
            </a:r>
          </a:p>
        </p:txBody>
      </p:sp>
      <p:sp>
        <p:nvSpPr>
          <p:cNvPr id="4" name="Slide Number Placeholder 3"/>
          <p:cNvSpPr>
            <a:spLocks noGrp="1"/>
          </p:cNvSpPr>
          <p:nvPr>
            <p:ph type="sldNum" sz="quarter" idx="12"/>
          </p:nvPr>
        </p:nvSpPr>
        <p:spPr/>
        <p:txBody>
          <a:bodyPr/>
          <a:lstStyle/>
          <a:p>
            <a:pPr>
              <a:defRPr/>
            </a:pPr>
            <a:fld id="{4D71D4ED-2DA9-9F40-A068-D189D5533483}" type="slidenum">
              <a:rPr lang="en-US" smtClean="0"/>
              <a:pPr>
                <a:defRPr/>
              </a:pPr>
              <a:t>35</a:t>
            </a:fld>
            <a:endParaRPr lang="en-US"/>
          </a:p>
        </p:txBody>
      </p:sp>
      <p:sp>
        <p:nvSpPr>
          <p:cNvPr id="6" name="Rectangle 3"/>
          <p:cNvSpPr txBox="1">
            <a:spLocks noChangeArrowheads="1"/>
          </p:cNvSpPr>
          <p:nvPr/>
        </p:nvSpPr>
        <p:spPr bwMode="auto">
          <a:xfrm>
            <a:off x="685800" y="1184253"/>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Arial"/>
                <a:ea typeface="ＭＳ Ｐゴシック" pitchFamily="-97" charset="-128"/>
                <a:cs typeface="ＭＳ Ｐゴシック" pitchFamily="-97" charset="-128"/>
              </a:defRPr>
            </a:lvl1pPr>
            <a:lvl2pPr marL="742950" indent="-285750" algn="l" rtl="0" eaLnBrk="0" fontAlgn="base" hangingPunct="0">
              <a:spcBef>
                <a:spcPct val="20000"/>
              </a:spcBef>
              <a:spcAft>
                <a:spcPct val="0"/>
              </a:spcAft>
              <a:buChar char="–"/>
              <a:defRPr sz="2800">
                <a:solidFill>
                  <a:schemeClr val="tx1"/>
                </a:solidFill>
                <a:latin typeface="Arial"/>
                <a:ea typeface="ＭＳ Ｐゴシック" pitchFamily="-97" charset="-128"/>
              </a:defRPr>
            </a:lvl2pPr>
            <a:lvl3pPr marL="1143000" indent="-228600" algn="l" rtl="0" eaLnBrk="0" fontAlgn="base" hangingPunct="0">
              <a:spcBef>
                <a:spcPct val="20000"/>
              </a:spcBef>
              <a:spcAft>
                <a:spcPct val="0"/>
              </a:spcAft>
              <a:buChar char="•"/>
              <a:defRPr sz="2400">
                <a:solidFill>
                  <a:schemeClr val="tx1"/>
                </a:solidFill>
                <a:latin typeface="Arial"/>
                <a:ea typeface="ＭＳ Ｐゴシック" pitchFamily="-97" charset="-128"/>
              </a:defRPr>
            </a:lvl3pPr>
            <a:lvl4pPr marL="1600200" indent="-228600" algn="l" rtl="0" eaLnBrk="0" fontAlgn="base" hangingPunct="0">
              <a:spcBef>
                <a:spcPct val="20000"/>
              </a:spcBef>
              <a:spcAft>
                <a:spcPct val="0"/>
              </a:spcAft>
              <a:buChar char="–"/>
              <a:defRPr sz="2000">
                <a:solidFill>
                  <a:schemeClr val="tx1"/>
                </a:solidFill>
                <a:latin typeface="Arial"/>
                <a:ea typeface="ＭＳ Ｐゴシック" pitchFamily="-97" charset="-128"/>
              </a:defRPr>
            </a:lvl4pPr>
            <a:lvl5pPr marL="2057400" indent="-228600" algn="l" rtl="0" eaLnBrk="0" fontAlgn="base" hangingPunct="0">
              <a:spcBef>
                <a:spcPct val="20000"/>
              </a:spcBef>
              <a:spcAft>
                <a:spcPct val="0"/>
              </a:spcAft>
              <a:buChar char="»"/>
              <a:defRPr sz="2000">
                <a:solidFill>
                  <a:schemeClr val="tx1"/>
                </a:solidFill>
                <a:latin typeface="Arial"/>
                <a:ea typeface="ＭＳ Ｐゴシック" pitchFamily="-97" charset="-128"/>
              </a:defRPr>
            </a:lvl5pPr>
            <a:lvl6pPr marL="2514600" indent="-228600" algn="l" rtl="0" eaLnBrk="0" fontAlgn="base" hangingPunct="0">
              <a:spcBef>
                <a:spcPct val="20000"/>
              </a:spcBef>
              <a:spcAft>
                <a:spcPct val="0"/>
              </a:spcAft>
              <a:buChar char="»"/>
              <a:defRPr sz="2000">
                <a:solidFill>
                  <a:schemeClr val="tx1"/>
                </a:solidFill>
                <a:latin typeface="+mn-lt"/>
                <a:ea typeface="ＭＳ Ｐゴシック" pitchFamily="-97" charset="-128"/>
              </a:defRPr>
            </a:lvl6pPr>
            <a:lvl7pPr marL="2971800" indent="-228600" algn="l" rtl="0" eaLnBrk="0" fontAlgn="base" hangingPunct="0">
              <a:spcBef>
                <a:spcPct val="20000"/>
              </a:spcBef>
              <a:spcAft>
                <a:spcPct val="0"/>
              </a:spcAft>
              <a:buChar char="»"/>
              <a:defRPr sz="2000">
                <a:solidFill>
                  <a:schemeClr val="tx1"/>
                </a:solidFill>
                <a:latin typeface="+mn-lt"/>
                <a:ea typeface="ＭＳ Ｐゴシック" pitchFamily="-97" charset="-128"/>
              </a:defRPr>
            </a:lvl7pPr>
            <a:lvl8pPr marL="3429000" indent="-228600" algn="l" rtl="0" eaLnBrk="0" fontAlgn="base" hangingPunct="0">
              <a:spcBef>
                <a:spcPct val="20000"/>
              </a:spcBef>
              <a:spcAft>
                <a:spcPct val="0"/>
              </a:spcAft>
              <a:buChar char="»"/>
              <a:defRPr sz="2000">
                <a:solidFill>
                  <a:schemeClr val="tx1"/>
                </a:solidFill>
                <a:latin typeface="+mn-lt"/>
                <a:ea typeface="ＭＳ Ｐゴシック" pitchFamily="-97" charset="-128"/>
              </a:defRPr>
            </a:lvl8pPr>
            <a:lvl9pPr marL="3886200" indent="-228600" algn="l" rtl="0" eaLnBrk="0" fontAlgn="base" hangingPunct="0">
              <a:spcBef>
                <a:spcPct val="20000"/>
              </a:spcBef>
              <a:spcAft>
                <a:spcPct val="0"/>
              </a:spcAft>
              <a:buChar char="»"/>
              <a:defRPr sz="2000">
                <a:solidFill>
                  <a:schemeClr val="tx1"/>
                </a:solidFill>
                <a:latin typeface="+mn-lt"/>
                <a:ea typeface="ＭＳ Ｐゴシック" pitchFamily="-97" charset="-128"/>
              </a:defRPr>
            </a:lvl9pPr>
          </a:lstStyle>
          <a:p>
            <a:r>
              <a:rPr lang="en-US" sz="2800" kern="0" dirty="0"/>
              <a:t>Can predict epigenetic signal for any novel variant (SNP, insertion, deletion)</a:t>
            </a:r>
          </a:p>
          <a:p>
            <a:endParaRPr lang="en-US" sz="2800" kern="0" dirty="0"/>
          </a:p>
          <a:p>
            <a:r>
              <a:rPr lang="en-US" sz="2800" kern="0" dirty="0"/>
              <a:t>Define novel features to classify variant functionality</a:t>
            </a:r>
          </a:p>
          <a:p>
            <a:pPr lvl="1"/>
            <a:r>
              <a:rPr lang="en-US" sz="2400" kern="0" dirty="0"/>
              <a:t>Difference in probability of signal for reference and alternative allele</a:t>
            </a:r>
          </a:p>
          <a:p>
            <a:endParaRPr lang="en-US" sz="2400" kern="0" dirty="0"/>
          </a:p>
          <a:p>
            <a:r>
              <a:rPr lang="en-US" sz="2400" kern="0" dirty="0"/>
              <a:t>Train on SNPs annotated as regulatory variants in GWAS and </a:t>
            </a:r>
            <a:r>
              <a:rPr lang="en-US" sz="2400" kern="0" dirty="0" err="1"/>
              <a:t>eQTL</a:t>
            </a:r>
            <a:r>
              <a:rPr lang="en-US" sz="2400" kern="0" dirty="0"/>
              <a:t> databases</a:t>
            </a:r>
          </a:p>
        </p:txBody>
      </p:sp>
    </p:spTree>
    <p:extLst>
      <p:ext uri="{BB962C8B-B14F-4D97-AF65-F5344CB8AC3E}">
        <p14:creationId xmlns:p14="http://schemas.microsoft.com/office/powerpoint/2010/main" val="210849872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3"/>
          <a:stretch>
            <a:fillRect/>
          </a:stretch>
        </p:blipFill>
        <p:spPr>
          <a:xfrm>
            <a:off x="914400" y="918914"/>
            <a:ext cx="6962775" cy="5917638"/>
          </a:xfrm>
          <a:prstGeom prst="rect">
            <a:avLst/>
          </a:prstGeom>
        </p:spPr>
      </p:pic>
      <p:sp>
        <p:nvSpPr>
          <p:cNvPr id="2" name="Title 1"/>
          <p:cNvSpPr>
            <a:spLocks noGrp="1"/>
          </p:cNvSpPr>
          <p:nvPr>
            <p:ph type="title"/>
          </p:nvPr>
        </p:nvSpPr>
        <p:spPr>
          <a:xfrm>
            <a:off x="685800" y="16934"/>
            <a:ext cx="7772400" cy="1143000"/>
          </a:xfrm>
        </p:spPr>
        <p:txBody>
          <a:bodyPr/>
          <a:lstStyle/>
          <a:p>
            <a:r>
              <a:rPr lang="en-US" dirty="0"/>
              <a:t>Predicting functional variants</a:t>
            </a:r>
          </a:p>
        </p:txBody>
      </p:sp>
      <p:sp>
        <p:nvSpPr>
          <p:cNvPr id="4" name="Slide Number Placeholder 3"/>
          <p:cNvSpPr>
            <a:spLocks noGrp="1"/>
          </p:cNvSpPr>
          <p:nvPr>
            <p:ph type="sldNum" sz="quarter" idx="12"/>
          </p:nvPr>
        </p:nvSpPr>
        <p:spPr/>
        <p:txBody>
          <a:bodyPr/>
          <a:lstStyle/>
          <a:p>
            <a:pPr>
              <a:defRPr/>
            </a:pPr>
            <a:fld id="{4D71D4ED-2DA9-9F40-A068-D189D5533483}" type="slidenum">
              <a:rPr lang="en-US" smtClean="0"/>
              <a:pPr>
                <a:defRPr/>
              </a:pPr>
              <a:t>36</a:t>
            </a:fld>
            <a:endParaRPr lang="en-US"/>
          </a:p>
        </p:txBody>
      </p:sp>
      <p:sp>
        <p:nvSpPr>
          <p:cNvPr id="5" name="TextBox 4"/>
          <p:cNvSpPr txBox="1"/>
          <p:nvPr/>
        </p:nvSpPr>
        <p:spPr>
          <a:xfrm>
            <a:off x="173566" y="6482487"/>
            <a:ext cx="3810000" cy="307777"/>
          </a:xfrm>
          <a:prstGeom prst="rect">
            <a:avLst/>
          </a:prstGeom>
          <a:noFill/>
        </p:spPr>
        <p:txBody>
          <a:bodyPr wrap="square" rtlCol="0">
            <a:spAutoFit/>
          </a:bodyPr>
          <a:lstStyle/>
          <a:p>
            <a:r>
              <a:rPr lang="en-US" sz="1400" dirty="0">
                <a:solidFill>
                  <a:schemeClr val="tx2"/>
                </a:solidFill>
                <a:latin typeface="Arial" panose="020B0604020202020204" pitchFamily="34" charset="0"/>
                <a:cs typeface="Arial" panose="020B0604020202020204" pitchFamily="34" charset="0"/>
              </a:rPr>
              <a:t>Zhou and </a:t>
            </a:r>
            <a:r>
              <a:rPr lang="en-US" sz="1400" dirty="0" err="1">
                <a:solidFill>
                  <a:schemeClr val="tx2"/>
                </a:solidFill>
                <a:latin typeface="Arial" panose="020B0604020202020204" pitchFamily="34" charset="0"/>
                <a:cs typeface="Arial" panose="020B0604020202020204" pitchFamily="34" charset="0"/>
              </a:rPr>
              <a:t>Troyanskaya</a:t>
            </a:r>
            <a:r>
              <a:rPr lang="en-US" sz="1400" i="1" dirty="0">
                <a:solidFill>
                  <a:schemeClr val="tx2"/>
                </a:solidFill>
                <a:latin typeface="Arial" panose="020B0604020202020204" pitchFamily="34" charset="0"/>
                <a:cs typeface="Arial" panose="020B0604020202020204" pitchFamily="34" charset="0"/>
              </a:rPr>
              <a:t> Nature Methods </a:t>
            </a:r>
            <a:r>
              <a:rPr lang="en-US" sz="1400" dirty="0">
                <a:solidFill>
                  <a:schemeClr val="tx2"/>
                </a:solidFill>
                <a:latin typeface="Arial" panose="020B0604020202020204" pitchFamily="34" charset="0"/>
                <a:cs typeface="Arial" panose="020B0604020202020204" pitchFamily="34" charset="0"/>
              </a:rPr>
              <a:t>2015</a:t>
            </a:r>
          </a:p>
        </p:txBody>
      </p:sp>
      <p:sp>
        <p:nvSpPr>
          <p:cNvPr id="6" name="TextBox 5"/>
          <p:cNvSpPr txBox="1"/>
          <p:nvPr/>
        </p:nvSpPr>
        <p:spPr>
          <a:xfrm>
            <a:off x="173566" y="1159934"/>
            <a:ext cx="2833157" cy="830997"/>
          </a:xfrm>
          <a:prstGeom prst="rect">
            <a:avLst/>
          </a:prstGeom>
          <a:noFill/>
        </p:spPr>
        <p:txBody>
          <a:bodyPr wrap="square" rtlCol="0">
            <a:spAutoFit/>
          </a:bodyPr>
          <a:lstStyle/>
          <a:p>
            <a:r>
              <a:rPr lang="en-US" sz="2400" dirty="0">
                <a:latin typeface="Arial" panose="020B0604020202020204" pitchFamily="34" charset="0"/>
                <a:cs typeface="Arial" panose="020B0604020202020204" pitchFamily="34" charset="0"/>
              </a:rPr>
              <a:t>Boosted logistic regression</a:t>
            </a:r>
          </a:p>
        </p:txBody>
      </p:sp>
      <p:sp>
        <p:nvSpPr>
          <p:cNvPr id="9" name="TextBox 8"/>
          <p:cNvSpPr txBox="1"/>
          <p:nvPr/>
        </p:nvSpPr>
        <p:spPr>
          <a:xfrm>
            <a:off x="6934200" y="2819400"/>
            <a:ext cx="2057400" cy="2308324"/>
          </a:xfrm>
          <a:prstGeom prst="rect">
            <a:avLst/>
          </a:prstGeom>
          <a:noFill/>
        </p:spPr>
        <p:txBody>
          <a:bodyPr wrap="square" rtlCol="0">
            <a:spAutoFit/>
          </a:bodyPr>
          <a:lstStyle/>
          <a:p>
            <a:r>
              <a:rPr lang="en-US" sz="2400" dirty="0">
                <a:latin typeface="Arial" panose="020B0604020202020204" pitchFamily="34" charset="0"/>
                <a:cs typeface="Arial" panose="020B0604020202020204" pitchFamily="34" charset="0"/>
              </a:rPr>
              <a:t>Conservation and predicted epigenetic impact of variant as features</a:t>
            </a:r>
          </a:p>
        </p:txBody>
      </p:sp>
    </p:spTree>
    <p:extLst>
      <p:ext uri="{BB962C8B-B14F-4D97-AF65-F5344CB8AC3E}">
        <p14:creationId xmlns:p14="http://schemas.microsoft.com/office/powerpoint/2010/main" val="410975640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a:extLst>
              <a:ext uri="{FF2B5EF4-FFF2-40B4-BE49-F238E27FC236}">
                <a16:creationId xmlns:a16="http://schemas.microsoft.com/office/drawing/2014/main" id="{236E8735-767A-294A-A2E7-16BD1D05B56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18251" y="6437313"/>
            <a:ext cx="1223962" cy="420687"/>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FFFFFF"/>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pic>
        <p:nvPicPr>
          <p:cNvPr id="3075" name="Picture 3">
            <a:extLst>
              <a:ext uri="{FF2B5EF4-FFF2-40B4-BE49-F238E27FC236}">
                <a16:creationId xmlns:a16="http://schemas.microsoft.com/office/drawing/2014/main" id="{8342B160-05A1-1845-B470-3C6BDF742A1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35038" y="1406525"/>
            <a:ext cx="7421562" cy="4892675"/>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FFFFFF"/>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sp>
        <p:nvSpPr>
          <p:cNvPr id="3076" name="Text Box 4">
            <a:extLst>
              <a:ext uri="{FF2B5EF4-FFF2-40B4-BE49-F238E27FC236}">
                <a16:creationId xmlns:a16="http://schemas.microsoft.com/office/drawing/2014/main" id="{E75AC654-D6F6-6244-B7EA-A6F595FCAA98}"/>
              </a:ext>
            </a:extLst>
          </p:cNvPr>
          <p:cNvSpPr txBox="1">
            <a:spLocks noChangeArrowheads="1"/>
          </p:cNvSpPr>
          <p:nvPr/>
        </p:nvSpPr>
        <p:spPr bwMode="auto">
          <a:xfrm>
            <a:off x="2611438" y="6613525"/>
            <a:ext cx="3919537" cy="2317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FFFFFF"/>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lvl1pPr>
              <a:tabLst>
                <a:tab pos="723900" algn="l"/>
                <a:tab pos="1447800" algn="l"/>
                <a:tab pos="2171700" algn="l"/>
                <a:tab pos="2895600" algn="l"/>
                <a:tab pos="3619500" algn="l"/>
              </a:tabLst>
              <a:defRPr sz="2400">
                <a:solidFill>
                  <a:srgbClr val="000000"/>
                </a:solidFill>
                <a:latin typeface="Times New Roman" charset="0"/>
                <a:ea typeface="msgothic" charset="-128"/>
                <a:cs typeface="msgothic" charset="-128"/>
              </a:defRPr>
            </a:lvl1pPr>
            <a:lvl2pPr>
              <a:tabLst>
                <a:tab pos="723900" algn="l"/>
                <a:tab pos="1447800" algn="l"/>
                <a:tab pos="2171700" algn="l"/>
                <a:tab pos="2895600" algn="l"/>
                <a:tab pos="3619500" algn="l"/>
              </a:tabLst>
              <a:defRPr sz="2400">
                <a:solidFill>
                  <a:srgbClr val="000000"/>
                </a:solidFill>
                <a:latin typeface="Times New Roman" charset="0"/>
                <a:ea typeface="msgothic" charset="-128"/>
                <a:cs typeface="msgothic" charset="-128"/>
              </a:defRPr>
            </a:lvl2pPr>
            <a:lvl3pPr>
              <a:tabLst>
                <a:tab pos="723900" algn="l"/>
                <a:tab pos="1447800" algn="l"/>
                <a:tab pos="2171700" algn="l"/>
                <a:tab pos="2895600" algn="l"/>
                <a:tab pos="3619500" algn="l"/>
              </a:tabLst>
              <a:defRPr sz="2400">
                <a:solidFill>
                  <a:srgbClr val="000000"/>
                </a:solidFill>
                <a:latin typeface="Times New Roman" charset="0"/>
                <a:ea typeface="msgothic" charset="-128"/>
                <a:cs typeface="msgothic" charset="-128"/>
              </a:defRPr>
            </a:lvl3pPr>
            <a:lvl4pPr>
              <a:tabLst>
                <a:tab pos="723900" algn="l"/>
                <a:tab pos="1447800" algn="l"/>
                <a:tab pos="2171700" algn="l"/>
                <a:tab pos="2895600" algn="l"/>
                <a:tab pos="3619500" algn="l"/>
              </a:tabLst>
              <a:defRPr sz="2400">
                <a:solidFill>
                  <a:srgbClr val="000000"/>
                </a:solidFill>
                <a:latin typeface="Times New Roman" charset="0"/>
                <a:ea typeface="msgothic" charset="-128"/>
                <a:cs typeface="msgothic" charset="-128"/>
              </a:defRPr>
            </a:lvl4pPr>
            <a:lvl5pPr>
              <a:tabLst>
                <a:tab pos="723900" algn="l"/>
                <a:tab pos="1447800" algn="l"/>
                <a:tab pos="2171700" algn="l"/>
                <a:tab pos="2895600" algn="l"/>
                <a:tab pos="3619500" algn="l"/>
              </a:tabLst>
              <a:defRPr sz="2400">
                <a:solidFill>
                  <a:srgbClr val="000000"/>
                </a:solidFill>
                <a:latin typeface="Times New Roman" charset="0"/>
                <a:ea typeface="msgothic" charset="-128"/>
                <a:cs typeface="msgothic" charset="-128"/>
              </a:defRPr>
            </a:lvl5pPr>
            <a:lvl6pPr marL="1536700" indent="-215900" defTabSz="457200" fontAlgn="base" hangingPunct="0">
              <a:lnSpc>
                <a:spcPct val="93000"/>
              </a:lnSpc>
              <a:spcBef>
                <a:spcPct val="0"/>
              </a:spcBef>
              <a:spcAft>
                <a:spcPct val="0"/>
              </a:spcAft>
              <a:buClr>
                <a:srgbClr val="000000"/>
              </a:buClr>
              <a:buSzPct val="45000"/>
              <a:buFont typeface="Wingdings" charset="2"/>
              <a:tabLst>
                <a:tab pos="723900" algn="l"/>
                <a:tab pos="1447800" algn="l"/>
                <a:tab pos="2171700" algn="l"/>
                <a:tab pos="2895600" algn="l"/>
                <a:tab pos="3619500" algn="l"/>
              </a:tabLst>
              <a:defRPr sz="2400">
                <a:solidFill>
                  <a:srgbClr val="000000"/>
                </a:solidFill>
                <a:latin typeface="Times New Roman" charset="0"/>
                <a:ea typeface="msgothic" charset="-128"/>
                <a:cs typeface="msgothic" charset="-128"/>
              </a:defRPr>
            </a:lvl6pPr>
            <a:lvl7pPr marL="1993900" indent="-215900" defTabSz="457200" fontAlgn="base" hangingPunct="0">
              <a:lnSpc>
                <a:spcPct val="93000"/>
              </a:lnSpc>
              <a:spcBef>
                <a:spcPct val="0"/>
              </a:spcBef>
              <a:spcAft>
                <a:spcPct val="0"/>
              </a:spcAft>
              <a:buClr>
                <a:srgbClr val="000000"/>
              </a:buClr>
              <a:buSzPct val="45000"/>
              <a:buFont typeface="Wingdings" charset="2"/>
              <a:tabLst>
                <a:tab pos="723900" algn="l"/>
                <a:tab pos="1447800" algn="l"/>
                <a:tab pos="2171700" algn="l"/>
                <a:tab pos="2895600" algn="l"/>
                <a:tab pos="3619500" algn="l"/>
              </a:tabLst>
              <a:defRPr sz="2400">
                <a:solidFill>
                  <a:srgbClr val="000000"/>
                </a:solidFill>
                <a:latin typeface="Times New Roman" charset="0"/>
                <a:ea typeface="msgothic" charset="-128"/>
                <a:cs typeface="msgothic" charset="-128"/>
              </a:defRPr>
            </a:lvl7pPr>
            <a:lvl8pPr marL="2451100" indent="-215900" defTabSz="457200" fontAlgn="base" hangingPunct="0">
              <a:lnSpc>
                <a:spcPct val="93000"/>
              </a:lnSpc>
              <a:spcBef>
                <a:spcPct val="0"/>
              </a:spcBef>
              <a:spcAft>
                <a:spcPct val="0"/>
              </a:spcAft>
              <a:buClr>
                <a:srgbClr val="000000"/>
              </a:buClr>
              <a:buSzPct val="45000"/>
              <a:buFont typeface="Wingdings" charset="2"/>
              <a:tabLst>
                <a:tab pos="723900" algn="l"/>
                <a:tab pos="1447800" algn="l"/>
                <a:tab pos="2171700" algn="l"/>
                <a:tab pos="2895600" algn="l"/>
                <a:tab pos="3619500" algn="l"/>
              </a:tabLst>
              <a:defRPr sz="2400">
                <a:solidFill>
                  <a:srgbClr val="000000"/>
                </a:solidFill>
                <a:latin typeface="Times New Roman" charset="0"/>
                <a:ea typeface="msgothic" charset="-128"/>
                <a:cs typeface="msgothic" charset="-128"/>
              </a:defRPr>
            </a:lvl8pPr>
            <a:lvl9pPr marL="2908300" indent="-215900" defTabSz="457200" fontAlgn="base" hangingPunct="0">
              <a:lnSpc>
                <a:spcPct val="93000"/>
              </a:lnSpc>
              <a:spcBef>
                <a:spcPct val="0"/>
              </a:spcBef>
              <a:spcAft>
                <a:spcPct val="0"/>
              </a:spcAft>
              <a:buClr>
                <a:srgbClr val="000000"/>
              </a:buClr>
              <a:buSzPct val="45000"/>
              <a:buFont typeface="Wingdings" charset="2"/>
              <a:tabLst>
                <a:tab pos="723900" algn="l"/>
                <a:tab pos="1447800" algn="l"/>
                <a:tab pos="2171700" algn="l"/>
                <a:tab pos="2895600" algn="l"/>
                <a:tab pos="3619500" algn="l"/>
              </a:tabLst>
              <a:defRPr sz="2400">
                <a:solidFill>
                  <a:srgbClr val="000000"/>
                </a:solidFill>
                <a:latin typeface="Times New Roman" charset="0"/>
                <a:ea typeface="msgothic" charset="-128"/>
                <a:cs typeface="msgothic" charset="-128"/>
              </a:defRPr>
            </a:lvl9pPr>
          </a:lstStyle>
          <a:p>
            <a:pPr>
              <a:defRPr/>
            </a:pPr>
            <a:r>
              <a:rPr lang="en-GB" altLang="en-US" sz="1089" b="1">
                <a:latin typeface="Arial" charset="0"/>
              </a:rPr>
              <a:t>Christof </a:t>
            </a:r>
            <a:r>
              <a:rPr lang="en-GB" altLang="en-US" sz="1089" b="1" dirty="0" err="1">
                <a:latin typeface="Arial" charset="0"/>
              </a:rPr>
              <a:t>Angermueller</a:t>
            </a:r>
            <a:r>
              <a:rPr lang="en-GB" altLang="en-US" sz="1089" b="1" dirty="0">
                <a:latin typeface="Arial" charset="0"/>
              </a:rPr>
              <a:t> et al. </a:t>
            </a:r>
            <a:r>
              <a:rPr lang="en-GB" altLang="en-US" sz="1089" b="1" dirty="0" err="1">
                <a:latin typeface="Arial" charset="0"/>
              </a:rPr>
              <a:t>Mol</a:t>
            </a:r>
            <a:r>
              <a:rPr lang="en-GB" altLang="en-US" sz="1089" b="1" dirty="0">
                <a:latin typeface="Arial" charset="0"/>
              </a:rPr>
              <a:t> </a:t>
            </a:r>
            <a:r>
              <a:rPr lang="en-GB" altLang="en-US" sz="1089" b="1" dirty="0" err="1">
                <a:latin typeface="Arial" charset="0"/>
              </a:rPr>
              <a:t>Syst</a:t>
            </a:r>
            <a:r>
              <a:rPr lang="en-GB" altLang="en-US" sz="1089" b="1" dirty="0">
                <a:latin typeface="Arial" charset="0"/>
              </a:rPr>
              <a:t> </a:t>
            </a:r>
            <a:r>
              <a:rPr lang="en-GB" altLang="en-US" sz="1089" b="1" dirty="0" err="1">
                <a:latin typeface="Arial" charset="0"/>
              </a:rPr>
              <a:t>Biol</a:t>
            </a:r>
            <a:r>
              <a:rPr lang="en-GB" altLang="en-US" sz="1089" b="1" dirty="0">
                <a:latin typeface="Arial" charset="0"/>
              </a:rPr>
              <a:t> 2016;12:878</a:t>
            </a:r>
          </a:p>
        </p:txBody>
      </p:sp>
      <p:sp>
        <p:nvSpPr>
          <p:cNvPr id="3077" name="Text Box 5">
            <a:extLst>
              <a:ext uri="{FF2B5EF4-FFF2-40B4-BE49-F238E27FC236}">
                <a16:creationId xmlns:a16="http://schemas.microsoft.com/office/drawing/2014/main" id="{A3B23CA7-E16E-0844-ABF1-071F034C44D8}"/>
              </a:ext>
            </a:extLst>
          </p:cNvPr>
          <p:cNvSpPr txBox="1">
            <a:spLocks noChangeArrowheads="1"/>
          </p:cNvSpPr>
          <p:nvPr/>
        </p:nvSpPr>
        <p:spPr bwMode="auto">
          <a:xfrm>
            <a:off x="98425" y="6613525"/>
            <a:ext cx="4930775" cy="34702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lvl1pPr marL="85725" indent="-85725">
              <a:tabLst>
                <a:tab pos="723900" algn="l"/>
                <a:tab pos="1447800" algn="l"/>
                <a:tab pos="2171700" algn="l"/>
                <a:tab pos="2895600" algn="l"/>
                <a:tab pos="3619500" algn="l"/>
                <a:tab pos="4343400" algn="l"/>
                <a:tab pos="5067300" algn="l"/>
              </a:tabLst>
              <a:defRPr sz="2400">
                <a:solidFill>
                  <a:srgbClr val="000000"/>
                </a:solidFill>
                <a:latin typeface="Times New Roman" charset="0"/>
                <a:ea typeface="msgothic" charset="-128"/>
                <a:cs typeface="msgothic" charset="-128"/>
              </a:defRPr>
            </a:lvl1pPr>
            <a:lvl2pPr>
              <a:tabLst>
                <a:tab pos="723900" algn="l"/>
                <a:tab pos="1447800" algn="l"/>
                <a:tab pos="2171700" algn="l"/>
                <a:tab pos="2895600" algn="l"/>
                <a:tab pos="3619500" algn="l"/>
                <a:tab pos="4343400" algn="l"/>
                <a:tab pos="5067300" algn="l"/>
              </a:tabLst>
              <a:defRPr sz="2400">
                <a:solidFill>
                  <a:srgbClr val="000000"/>
                </a:solidFill>
                <a:latin typeface="Times New Roman" charset="0"/>
                <a:ea typeface="msgothic" charset="-128"/>
                <a:cs typeface="msgothic" charset="-128"/>
              </a:defRPr>
            </a:lvl2pPr>
            <a:lvl3pPr>
              <a:tabLst>
                <a:tab pos="723900" algn="l"/>
                <a:tab pos="1447800" algn="l"/>
                <a:tab pos="2171700" algn="l"/>
                <a:tab pos="2895600" algn="l"/>
                <a:tab pos="3619500" algn="l"/>
                <a:tab pos="4343400" algn="l"/>
                <a:tab pos="5067300" algn="l"/>
              </a:tabLst>
              <a:defRPr sz="2400">
                <a:solidFill>
                  <a:srgbClr val="000000"/>
                </a:solidFill>
                <a:latin typeface="Times New Roman" charset="0"/>
                <a:ea typeface="msgothic" charset="-128"/>
                <a:cs typeface="msgothic" charset="-128"/>
              </a:defRPr>
            </a:lvl3pPr>
            <a:lvl4pPr>
              <a:tabLst>
                <a:tab pos="723900" algn="l"/>
                <a:tab pos="1447800" algn="l"/>
                <a:tab pos="2171700" algn="l"/>
                <a:tab pos="2895600" algn="l"/>
                <a:tab pos="3619500" algn="l"/>
                <a:tab pos="4343400" algn="l"/>
                <a:tab pos="5067300" algn="l"/>
              </a:tabLst>
              <a:defRPr sz="2400">
                <a:solidFill>
                  <a:srgbClr val="000000"/>
                </a:solidFill>
                <a:latin typeface="Times New Roman" charset="0"/>
                <a:ea typeface="msgothic" charset="-128"/>
                <a:cs typeface="msgothic" charset="-128"/>
              </a:defRPr>
            </a:lvl4pPr>
            <a:lvl5pPr>
              <a:tabLst>
                <a:tab pos="723900" algn="l"/>
                <a:tab pos="1447800" algn="l"/>
                <a:tab pos="2171700" algn="l"/>
                <a:tab pos="2895600" algn="l"/>
                <a:tab pos="3619500" algn="l"/>
                <a:tab pos="4343400" algn="l"/>
                <a:tab pos="5067300" algn="l"/>
              </a:tabLst>
              <a:defRPr sz="2400">
                <a:solidFill>
                  <a:srgbClr val="000000"/>
                </a:solidFill>
                <a:latin typeface="Times New Roman" charset="0"/>
                <a:ea typeface="msgothic" charset="-128"/>
                <a:cs typeface="msgothic" charset="-128"/>
              </a:defRPr>
            </a:lvl5pPr>
            <a:lvl6pPr marL="1536700" indent="-215900" defTabSz="457200" fontAlgn="base" hangingPunct="0">
              <a:lnSpc>
                <a:spcPct val="93000"/>
              </a:lnSpc>
              <a:spcBef>
                <a:spcPct val="0"/>
              </a:spcBef>
              <a:spcAft>
                <a:spcPct val="0"/>
              </a:spcAft>
              <a:buClr>
                <a:srgbClr val="000000"/>
              </a:buClr>
              <a:buSzPct val="45000"/>
              <a:buFont typeface="Wingdings" charset="2"/>
              <a:tabLst>
                <a:tab pos="723900" algn="l"/>
                <a:tab pos="1447800" algn="l"/>
                <a:tab pos="2171700" algn="l"/>
                <a:tab pos="2895600" algn="l"/>
                <a:tab pos="3619500" algn="l"/>
                <a:tab pos="4343400" algn="l"/>
                <a:tab pos="5067300" algn="l"/>
              </a:tabLst>
              <a:defRPr sz="2400">
                <a:solidFill>
                  <a:srgbClr val="000000"/>
                </a:solidFill>
                <a:latin typeface="Times New Roman" charset="0"/>
                <a:ea typeface="msgothic" charset="-128"/>
                <a:cs typeface="msgothic" charset="-128"/>
              </a:defRPr>
            </a:lvl6pPr>
            <a:lvl7pPr marL="1993900" indent="-215900" defTabSz="457200" fontAlgn="base" hangingPunct="0">
              <a:lnSpc>
                <a:spcPct val="93000"/>
              </a:lnSpc>
              <a:spcBef>
                <a:spcPct val="0"/>
              </a:spcBef>
              <a:spcAft>
                <a:spcPct val="0"/>
              </a:spcAft>
              <a:buClr>
                <a:srgbClr val="000000"/>
              </a:buClr>
              <a:buSzPct val="45000"/>
              <a:buFont typeface="Wingdings" charset="2"/>
              <a:tabLst>
                <a:tab pos="723900" algn="l"/>
                <a:tab pos="1447800" algn="l"/>
                <a:tab pos="2171700" algn="l"/>
                <a:tab pos="2895600" algn="l"/>
                <a:tab pos="3619500" algn="l"/>
                <a:tab pos="4343400" algn="l"/>
                <a:tab pos="5067300" algn="l"/>
              </a:tabLst>
              <a:defRPr sz="2400">
                <a:solidFill>
                  <a:srgbClr val="000000"/>
                </a:solidFill>
                <a:latin typeface="Times New Roman" charset="0"/>
                <a:ea typeface="msgothic" charset="-128"/>
                <a:cs typeface="msgothic" charset="-128"/>
              </a:defRPr>
            </a:lvl7pPr>
            <a:lvl8pPr marL="2451100" indent="-215900" defTabSz="457200" fontAlgn="base" hangingPunct="0">
              <a:lnSpc>
                <a:spcPct val="93000"/>
              </a:lnSpc>
              <a:spcBef>
                <a:spcPct val="0"/>
              </a:spcBef>
              <a:spcAft>
                <a:spcPct val="0"/>
              </a:spcAft>
              <a:buClr>
                <a:srgbClr val="000000"/>
              </a:buClr>
              <a:buSzPct val="45000"/>
              <a:buFont typeface="Wingdings" charset="2"/>
              <a:tabLst>
                <a:tab pos="723900" algn="l"/>
                <a:tab pos="1447800" algn="l"/>
                <a:tab pos="2171700" algn="l"/>
                <a:tab pos="2895600" algn="l"/>
                <a:tab pos="3619500" algn="l"/>
                <a:tab pos="4343400" algn="l"/>
                <a:tab pos="5067300" algn="l"/>
              </a:tabLst>
              <a:defRPr sz="2400">
                <a:solidFill>
                  <a:srgbClr val="000000"/>
                </a:solidFill>
                <a:latin typeface="Times New Roman" charset="0"/>
                <a:ea typeface="msgothic" charset="-128"/>
                <a:cs typeface="msgothic" charset="-128"/>
              </a:defRPr>
            </a:lvl8pPr>
            <a:lvl9pPr marL="2908300" indent="-215900" defTabSz="457200" fontAlgn="base" hangingPunct="0">
              <a:lnSpc>
                <a:spcPct val="93000"/>
              </a:lnSpc>
              <a:spcBef>
                <a:spcPct val="0"/>
              </a:spcBef>
              <a:spcAft>
                <a:spcPct val="0"/>
              </a:spcAft>
              <a:buClr>
                <a:srgbClr val="000000"/>
              </a:buClr>
              <a:buSzPct val="45000"/>
              <a:buFont typeface="Wingdings" charset="2"/>
              <a:tabLst>
                <a:tab pos="723900" algn="l"/>
                <a:tab pos="1447800" algn="l"/>
                <a:tab pos="2171700" algn="l"/>
                <a:tab pos="2895600" algn="l"/>
                <a:tab pos="3619500" algn="l"/>
                <a:tab pos="4343400" algn="l"/>
                <a:tab pos="5067300" algn="l"/>
              </a:tabLst>
              <a:defRPr sz="2400">
                <a:solidFill>
                  <a:srgbClr val="000000"/>
                </a:solidFill>
                <a:latin typeface="Times New Roman" charset="0"/>
                <a:ea typeface="msgothic" charset="-128"/>
                <a:cs typeface="msgothic" charset="-128"/>
              </a:defRPr>
            </a:lvl9pPr>
          </a:lstStyle>
          <a:p>
            <a:pPr>
              <a:defRPr/>
            </a:pPr>
            <a:r>
              <a:rPr lang="en-GB" altLang="en-US" sz="907" dirty="0">
                <a:latin typeface="Arial" charset="0"/>
              </a:rPr>
              <a:t>© as stated in the article, figure or figure legend</a:t>
            </a:r>
          </a:p>
        </p:txBody>
      </p:sp>
      <p:sp>
        <p:nvSpPr>
          <p:cNvPr id="2" name="Slide Number Placeholder 1">
            <a:extLst>
              <a:ext uri="{FF2B5EF4-FFF2-40B4-BE49-F238E27FC236}">
                <a16:creationId xmlns:a16="http://schemas.microsoft.com/office/drawing/2014/main" id="{3A8EB704-A846-E14E-8857-ABE1C1785D1B}"/>
              </a:ext>
            </a:extLst>
          </p:cNvPr>
          <p:cNvSpPr>
            <a:spLocks noGrp="1"/>
          </p:cNvSpPr>
          <p:nvPr>
            <p:ph type="sldNum" sz="quarter" idx="12"/>
          </p:nvPr>
        </p:nvSpPr>
        <p:spPr>
          <a:xfrm>
            <a:off x="7239000" y="6419056"/>
            <a:ext cx="1905000" cy="457200"/>
          </a:xfrm>
        </p:spPr>
        <p:txBody>
          <a:bodyPr/>
          <a:lstStyle/>
          <a:p>
            <a:pPr>
              <a:defRPr/>
            </a:pPr>
            <a:fld id="{CE3806D3-6812-5B49-A4C5-E0349D2E0B3D}" type="slidenum">
              <a:rPr lang="en-US" smtClean="0"/>
              <a:pPr>
                <a:defRPr/>
              </a:pPr>
              <a:t>37</a:t>
            </a:fld>
            <a:endParaRPr lang="en-US" dirty="0"/>
          </a:p>
        </p:txBody>
      </p:sp>
      <p:sp>
        <p:nvSpPr>
          <p:cNvPr id="8" name="Text Box 1">
            <a:extLst>
              <a:ext uri="{FF2B5EF4-FFF2-40B4-BE49-F238E27FC236}">
                <a16:creationId xmlns:a16="http://schemas.microsoft.com/office/drawing/2014/main" id="{1ABE1870-5989-614E-B15F-D8E55F41C415}"/>
              </a:ext>
            </a:extLst>
          </p:cNvPr>
          <p:cNvSpPr txBox="1">
            <a:spLocks noChangeArrowheads="1"/>
          </p:cNvSpPr>
          <p:nvPr/>
        </p:nvSpPr>
        <p:spPr bwMode="auto">
          <a:xfrm>
            <a:off x="325438" y="382588"/>
            <a:ext cx="8493125" cy="4143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FFFFFF"/>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lvl1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charset="0"/>
                <a:ea typeface="msgothic" charset="-128"/>
                <a:cs typeface="msgothic" charset="-128"/>
              </a:defRPr>
            </a:lvl1pPr>
            <a:lvl2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charset="0"/>
                <a:ea typeface="msgothic" charset="-128"/>
                <a:cs typeface="msgothic" charset="-128"/>
              </a:defRPr>
            </a:lvl2pPr>
            <a:lvl3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charset="0"/>
                <a:ea typeface="msgothic" charset="-128"/>
                <a:cs typeface="msgothic" charset="-128"/>
              </a:defRPr>
            </a:lvl3pPr>
            <a:lvl4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charset="0"/>
                <a:ea typeface="msgothic" charset="-128"/>
                <a:cs typeface="msgothic" charset="-128"/>
              </a:defRPr>
            </a:lvl4pPr>
            <a:lvl5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charset="0"/>
                <a:ea typeface="msgothic" charset="-128"/>
                <a:cs typeface="msgothic" charset="-128"/>
              </a:defRPr>
            </a:lvl5pPr>
            <a:lvl6pPr marL="1536700" indent="-215900" defTabSz="457200" fontAlgn="base" hangingPunct="0">
              <a:lnSpc>
                <a:spcPct val="93000"/>
              </a:lnSpc>
              <a:spcBef>
                <a:spcPct val="0"/>
              </a:spcBef>
              <a:spcAft>
                <a:spcPct val="0"/>
              </a:spcAft>
              <a:buClr>
                <a:srgbClr val="000000"/>
              </a:buClr>
              <a:buSzPct val="45000"/>
              <a:buFont typeface="Wingdings" charset="2"/>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charset="0"/>
                <a:ea typeface="msgothic" charset="-128"/>
                <a:cs typeface="msgothic" charset="-128"/>
              </a:defRPr>
            </a:lvl6pPr>
            <a:lvl7pPr marL="1993900" indent="-215900" defTabSz="457200" fontAlgn="base" hangingPunct="0">
              <a:lnSpc>
                <a:spcPct val="93000"/>
              </a:lnSpc>
              <a:spcBef>
                <a:spcPct val="0"/>
              </a:spcBef>
              <a:spcAft>
                <a:spcPct val="0"/>
              </a:spcAft>
              <a:buClr>
                <a:srgbClr val="000000"/>
              </a:buClr>
              <a:buSzPct val="45000"/>
              <a:buFont typeface="Wingdings" charset="2"/>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charset="0"/>
                <a:ea typeface="msgothic" charset="-128"/>
                <a:cs typeface="msgothic" charset="-128"/>
              </a:defRPr>
            </a:lvl7pPr>
            <a:lvl8pPr marL="2451100" indent="-215900" defTabSz="457200" fontAlgn="base" hangingPunct="0">
              <a:lnSpc>
                <a:spcPct val="93000"/>
              </a:lnSpc>
              <a:spcBef>
                <a:spcPct val="0"/>
              </a:spcBef>
              <a:spcAft>
                <a:spcPct val="0"/>
              </a:spcAft>
              <a:buClr>
                <a:srgbClr val="000000"/>
              </a:buClr>
              <a:buSzPct val="45000"/>
              <a:buFont typeface="Wingdings" charset="2"/>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charset="0"/>
                <a:ea typeface="msgothic" charset="-128"/>
                <a:cs typeface="msgothic" charset="-128"/>
              </a:defRPr>
            </a:lvl8pPr>
            <a:lvl9pPr marL="2908300" indent="-215900" defTabSz="457200" fontAlgn="base" hangingPunct="0">
              <a:lnSpc>
                <a:spcPct val="93000"/>
              </a:lnSpc>
              <a:spcBef>
                <a:spcPct val="0"/>
              </a:spcBef>
              <a:spcAft>
                <a:spcPct val="0"/>
              </a:spcAft>
              <a:buClr>
                <a:srgbClr val="000000"/>
              </a:buClr>
              <a:buSzPct val="45000"/>
              <a:buFont typeface="Wingdings" charset="2"/>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charset="0"/>
                <a:ea typeface="msgothic" charset="-128"/>
                <a:cs typeface="msgothic" charset="-128"/>
              </a:defRPr>
            </a:lvl9pPr>
          </a:lstStyle>
          <a:p>
            <a:pPr algn="ctr">
              <a:defRPr/>
            </a:pPr>
            <a:r>
              <a:rPr lang="en-GB" altLang="en-US" sz="2900" dirty="0">
                <a:latin typeface="+mj-lt"/>
              </a:rPr>
              <a:t>Principles of using neural networks for predicting molecular traits from DNA sequence</a:t>
            </a:r>
          </a:p>
        </p:txBody>
      </p:sp>
    </p:spTree>
    <p:extLst>
      <p:ext uri="{BB962C8B-B14F-4D97-AF65-F5344CB8AC3E}">
        <p14:creationId xmlns:p14="http://schemas.microsoft.com/office/powerpoint/2010/main" val="1987907684"/>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16934"/>
            <a:ext cx="7772400" cy="1143000"/>
          </a:xfrm>
        </p:spPr>
        <p:txBody>
          <a:bodyPr/>
          <a:lstStyle/>
          <a:p>
            <a:r>
              <a:rPr lang="en-US" dirty="0" err="1"/>
              <a:t>DeepSEA</a:t>
            </a:r>
            <a:r>
              <a:rPr lang="en-US" dirty="0"/>
              <a:t> summary</a:t>
            </a:r>
          </a:p>
        </p:txBody>
      </p:sp>
      <p:sp>
        <p:nvSpPr>
          <p:cNvPr id="4" name="Slide Number Placeholder 3"/>
          <p:cNvSpPr>
            <a:spLocks noGrp="1"/>
          </p:cNvSpPr>
          <p:nvPr>
            <p:ph type="sldNum" sz="quarter" idx="12"/>
          </p:nvPr>
        </p:nvSpPr>
        <p:spPr/>
        <p:txBody>
          <a:bodyPr/>
          <a:lstStyle/>
          <a:p>
            <a:pPr>
              <a:defRPr/>
            </a:pPr>
            <a:fld id="{4D71D4ED-2DA9-9F40-A068-D189D5533483}" type="slidenum">
              <a:rPr lang="en-US" smtClean="0"/>
              <a:pPr>
                <a:defRPr/>
              </a:pPr>
              <a:t>38</a:t>
            </a:fld>
            <a:endParaRPr lang="en-US"/>
          </a:p>
        </p:txBody>
      </p:sp>
      <p:sp>
        <p:nvSpPr>
          <p:cNvPr id="6" name="Rectangle 3"/>
          <p:cNvSpPr txBox="1">
            <a:spLocks noChangeArrowheads="1"/>
          </p:cNvSpPr>
          <p:nvPr/>
        </p:nvSpPr>
        <p:spPr bwMode="auto">
          <a:xfrm>
            <a:off x="685800" y="1184253"/>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Arial"/>
                <a:ea typeface="ＭＳ Ｐゴシック" pitchFamily="-97" charset="-128"/>
                <a:cs typeface="ＭＳ Ｐゴシック" pitchFamily="-97" charset="-128"/>
              </a:defRPr>
            </a:lvl1pPr>
            <a:lvl2pPr marL="742950" indent="-285750" algn="l" rtl="0" eaLnBrk="0" fontAlgn="base" hangingPunct="0">
              <a:spcBef>
                <a:spcPct val="20000"/>
              </a:spcBef>
              <a:spcAft>
                <a:spcPct val="0"/>
              </a:spcAft>
              <a:buChar char="–"/>
              <a:defRPr sz="2800">
                <a:solidFill>
                  <a:schemeClr val="tx1"/>
                </a:solidFill>
                <a:latin typeface="Arial"/>
                <a:ea typeface="ＭＳ Ｐゴシック" pitchFamily="-97" charset="-128"/>
              </a:defRPr>
            </a:lvl2pPr>
            <a:lvl3pPr marL="1143000" indent="-228600" algn="l" rtl="0" eaLnBrk="0" fontAlgn="base" hangingPunct="0">
              <a:spcBef>
                <a:spcPct val="20000"/>
              </a:spcBef>
              <a:spcAft>
                <a:spcPct val="0"/>
              </a:spcAft>
              <a:buChar char="•"/>
              <a:defRPr sz="2400">
                <a:solidFill>
                  <a:schemeClr val="tx1"/>
                </a:solidFill>
                <a:latin typeface="Arial"/>
                <a:ea typeface="ＭＳ Ｐゴシック" pitchFamily="-97" charset="-128"/>
              </a:defRPr>
            </a:lvl3pPr>
            <a:lvl4pPr marL="1600200" indent="-228600" algn="l" rtl="0" eaLnBrk="0" fontAlgn="base" hangingPunct="0">
              <a:spcBef>
                <a:spcPct val="20000"/>
              </a:spcBef>
              <a:spcAft>
                <a:spcPct val="0"/>
              </a:spcAft>
              <a:buChar char="–"/>
              <a:defRPr sz="2000">
                <a:solidFill>
                  <a:schemeClr val="tx1"/>
                </a:solidFill>
                <a:latin typeface="Arial"/>
                <a:ea typeface="ＭＳ Ｐゴシック" pitchFamily="-97" charset="-128"/>
              </a:defRPr>
            </a:lvl4pPr>
            <a:lvl5pPr marL="2057400" indent="-228600" algn="l" rtl="0" eaLnBrk="0" fontAlgn="base" hangingPunct="0">
              <a:spcBef>
                <a:spcPct val="20000"/>
              </a:spcBef>
              <a:spcAft>
                <a:spcPct val="0"/>
              </a:spcAft>
              <a:buChar char="»"/>
              <a:defRPr sz="2000">
                <a:solidFill>
                  <a:schemeClr val="tx1"/>
                </a:solidFill>
                <a:latin typeface="Arial"/>
                <a:ea typeface="ＭＳ Ｐゴシック" pitchFamily="-97" charset="-128"/>
              </a:defRPr>
            </a:lvl5pPr>
            <a:lvl6pPr marL="2514600" indent="-228600" algn="l" rtl="0" eaLnBrk="0" fontAlgn="base" hangingPunct="0">
              <a:spcBef>
                <a:spcPct val="20000"/>
              </a:spcBef>
              <a:spcAft>
                <a:spcPct val="0"/>
              </a:spcAft>
              <a:buChar char="»"/>
              <a:defRPr sz="2000">
                <a:solidFill>
                  <a:schemeClr val="tx1"/>
                </a:solidFill>
                <a:latin typeface="+mn-lt"/>
                <a:ea typeface="ＭＳ Ｐゴシック" pitchFamily="-97" charset="-128"/>
              </a:defRPr>
            </a:lvl6pPr>
            <a:lvl7pPr marL="2971800" indent="-228600" algn="l" rtl="0" eaLnBrk="0" fontAlgn="base" hangingPunct="0">
              <a:spcBef>
                <a:spcPct val="20000"/>
              </a:spcBef>
              <a:spcAft>
                <a:spcPct val="0"/>
              </a:spcAft>
              <a:buChar char="»"/>
              <a:defRPr sz="2000">
                <a:solidFill>
                  <a:schemeClr val="tx1"/>
                </a:solidFill>
                <a:latin typeface="+mn-lt"/>
                <a:ea typeface="ＭＳ Ｐゴシック" pitchFamily="-97" charset="-128"/>
              </a:defRPr>
            </a:lvl7pPr>
            <a:lvl8pPr marL="3429000" indent="-228600" algn="l" rtl="0" eaLnBrk="0" fontAlgn="base" hangingPunct="0">
              <a:spcBef>
                <a:spcPct val="20000"/>
              </a:spcBef>
              <a:spcAft>
                <a:spcPct val="0"/>
              </a:spcAft>
              <a:buChar char="»"/>
              <a:defRPr sz="2000">
                <a:solidFill>
                  <a:schemeClr val="tx1"/>
                </a:solidFill>
                <a:latin typeface="+mn-lt"/>
                <a:ea typeface="ＭＳ Ｐゴシック" pitchFamily="-97" charset="-128"/>
              </a:defRPr>
            </a:lvl8pPr>
            <a:lvl9pPr marL="3886200" indent="-228600" algn="l" rtl="0" eaLnBrk="0" fontAlgn="base" hangingPunct="0">
              <a:spcBef>
                <a:spcPct val="20000"/>
              </a:spcBef>
              <a:spcAft>
                <a:spcPct val="0"/>
              </a:spcAft>
              <a:buChar char="»"/>
              <a:defRPr sz="2000">
                <a:solidFill>
                  <a:schemeClr val="tx1"/>
                </a:solidFill>
                <a:latin typeface="+mn-lt"/>
                <a:ea typeface="ＭＳ Ｐゴシック" pitchFamily="-97" charset="-128"/>
              </a:defRPr>
            </a:lvl9pPr>
          </a:lstStyle>
          <a:p>
            <a:r>
              <a:rPr lang="en-US" sz="2800" kern="0" dirty="0"/>
              <a:t>Ability to predict how unseen variants affect regulatory elements</a:t>
            </a:r>
          </a:p>
          <a:p>
            <a:r>
              <a:rPr lang="en-US" sz="2800" kern="0" dirty="0"/>
              <a:t>Accounts for sequence context of motif</a:t>
            </a:r>
          </a:p>
          <a:p>
            <a:r>
              <a:rPr lang="en-US" sz="2800" kern="0" dirty="0"/>
              <a:t>Parameter sharing with convolutional layers</a:t>
            </a:r>
          </a:p>
          <a:p>
            <a:r>
              <a:rPr lang="en-US" sz="2800" kern="0" dirty="0"/>
              <a:t>Multitask learning to improve hidden layer representations</a:t>
            </a:r>
          </a:p>
          <a:p>
            <a:endParaRPr lang="en-US" sz="2800" kern="0" dirty="0"/>
          </a:p>
          <a:p>
            <a:r>
              <a:rPr lang="en-US" sz="2800" kern="0" dirty="0"/>
              <a:t>Does not extend to new types of cells and tissues</a:t>
            </a:r>
          </a:p>
          <a:p>
            <a:r>
              <a:rPr lang="en-US" sz="2800" kern="0" dirty="0"/>
              <a:t>AUROC is misleading for evaluating genome-wide epigenetic predictions</a:t>
            </a:r>
          </a:p>
        </p:txBody>
      </p:sp>
    </p:spTree>
    <p:extLst>
      <p:ext uri="{BB962C8B-B14F-4D97-AF65-F5344CB8AC3E}">
        <p14:creationId xmlns:p14="http://schemas.microsoft.com/office/powerpoint/2010/main" val="25152731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5" end="5"/>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4D71D4ED-2DA9-9F40-A068-D189D5533483}" type="slidenum">
              <a:rPr lang="en-US" smtClean="0"/>
              <a:pPr>
                <a:defRPr/>
              </a:pPr>
              <a:t>39</a:t>
            </a:fld>
            <a:endParaRPr lang="en-US"/>
          </a:p>
        </p:txBody>
      </p:sp>
      <p:sp>
        <p:nvSpPr>
          <p:cNvPr id="5" name="Title 1"/>
          <p:cNvSpPr txBox="1">
            <a:spLocks/>
          </p:cNvSpPr>
          <p:nvPr/>
        </p:nvSpPr>
        <p:spPr bwMode="auto">
          <a:xfrm>
            <a:off x="152400" y="16934"/>
            <a:ext cx="87630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latin typeface="Arial"/>
                <a:ea typeface="ＭＳ Ｐゴシック" pitchFamily="-97" charset="-128"/>
                <a:cs typeface="ＭＳ Ｐゴシック" pitchFamily="-97" charset="-128"/>
              </a:defRPr>
            </a:lvl1pPr>
            <a:lvl2pPr algn="ctr" rtl="0" eaLnBrk="0" fontAlgn="base" hangingPunct="0">
              <a:spcBef>
                <a:spcPct val="0"/>
              </a:spcBef>
              <a:spcAft>
                <a:spcPct val="0"/>
              </a:spcAft>
              <a:defRPr sz="4400">
                <a:solidFill>
                  <a:schemeClr val="tx2"/>
                </a:solidFill>
                <a:latin typeface="Times New Roman" pitchFamily="-97" charset="0"/>
                <a:ea typeface="ＭＳ Ｐゴシック" pitchFamily="-97" charset="-128"/>
                <a:cs typeface="ＭＳ Ｐゴシック" pitchFamily="-97" charset="-128"/>
              </a:defRPr>
            </a:lvl2pPr>
            <a:lvl3pPr algn="ctr" rtl="0" eaLnBrk="0" fontAlgn="base" hangingPunct="0">
              <a:spcBef>
                <a:spcPct val="0"/>
              </a:spcBef>
              <a:spcAft>
                <a:spcPct val="0"/>
              </a:spcAft>
              <a:defRPr sz="4400">
                <a:solidFill>
                  <a:schemeClr val="tx2"/>
                </a:solidFill>
                <a:latin typeface="Times New Roman" pitchFamily="-97" charset="0"/>
                <a:ea typeface="ＭＳ Ｐゴシック" pitchFamily="-97" charset="-128"/>
                <a:cs typeface="ＭＳ Ｐゴシック" pitchFamily="-97" charset="-128"/>
              </a:defRPr>
            </a:lvl3pPr>
            <a:lvl4pPr algn="ctr" rtl="0" eaLnBrk="0" fontAlgn="base" hangingPunct="0">
              <a:spcBef>
                <a:spcPct val="0"/>
              </a:spcBef>
              <a:spcAft>
                <a:spcPct val="0"/>
              </a:spcAft>
              <a:defRPr sz="4400">
                <a:solidFill>
                  <a:schemeClr val="tx2"/>
                </a:solidFill>
                <a:latin typeface="Times New Roman" pitchFamily="-97" charset="0"/>
                <a:ea typeface="ＭＳ Ｐゴシック" pitchFamily="-97" charset="-128"/>
                <a:cs typeface="ＭＳ Ｐゴシック" pitchFamily="-97" charset="-128"/>
              </a:defRPr>
            </a:lvl4pPr>
            <a:lvl5pPr algn="ctr" rtl="0" eaLnBrk="0" fontAlgn="base" hangingPunct="0">
              <a:spcBef>
                <a:spcPct val="0"/>
              </a:spcBef>
              <a:spcAft>
                <a:spcPct val="0"/>
              </a:spcAft>
              <a:defRPr sz="4400">
                <a:solidFill>
                  <a:schemeClr val="tx2"/>
                </a:solidFill>
                <a:latin typeface="Times New Roman" pitchFamily="-97" charset="0"/>
                <a:ea typeface="ＭＳ Ｐゴシック" pitchFamily="-97" charset="-128"/>
                <a:cs typeface="ＭＳ Ｐゴシック" pitchFamily="-97" charset="-128"/>
              </a:defRPr>
            </a:lvl5pPr>
            <a:lvl6pPr marL="457200" algn="ctr" rtl="0" eaLnBrk="0" fontAlgn="base" hangingPunct="0">
              <a:spcBef>
                <a:spcPct val="0"/>
              </a:spcBef>
              <a:spcAft>
                <a:spcPct val="0"/>
              </a:spcAft>
              <a:defRPr sz="4400">
                <a:solidFill>
                  <a:schemeClr val="tx2"/>
                </a:solidFill>
                <a:latin typeface="Times New Roman" pitchFamily="-97" charset="0"/>
              </a:defRPr>
            </a:lvl6pPr>
            <a:lvl7pPr marL="914400" algn="ctr" rtl="0" eaLnBrk="0" fontAlgn="base" hangingPunct="0">
              <a:spcBef>
                <a:spcPct val="0"/>
              </a:spcBef>
              <a:spcAft>
                <a:spcPct val="0"/>
              </a:spcAft>
              <a:defRPr sz="4400">
                <a:solidFill>
                  <a:schemeClr val="tx2"/>
                </a:solidFill>
                <a:latin typeface="Times New Roman" pitchFamily="-97" charset="0"/>
              </a:defRPr>
            </a:lvl7pPr>
            <a:lvl8pPr marL="1371600" algn="ctr" rtl="0" eaLnBrk="0" fontAlgn="base" hangingPunct="0">
              <a:spcBef>
                <a:spcPct val="0"/>
              </a:spcBef>
              <a:spcAft>
                <a:spcPct val="0"/>
              </a:spcAft>
              <a:defRPr sz="4400">
                <a:solidFill>
                  <a:schemeClr val="tx2"/>
                </a:solidFill>
                <a:latin typeface="Times New Roman" pitchFamily="-97" charset="0"/>
              </a:defRPr>
            </a:lvl8pPr>
            <a:lvl9pPr marL="1828800" algn="ctr" rtl="0" eaLnBrk="0" fontAlgn="base" hangingPunct="0">
              <a:spcBef>
                <a:spcPct val="0"/>
              </a:spcBef>
              <a:spcAft>
                <a:spcPct val="0"/>
              </a:spcAft>
              <a:defRPr sz="4400">
                <a:solidFill>
                  <a:schemeClr val="tx2"/>
                </a:solidFill>
                <a:latin typeface="Times New Roman" pitchFamily="-97" charset="0"/>
              </a:defRPr>
            </a:lvl9pPr>
          </a:lstStyle>
          <a:p>
            <a:r>
              <a:rPr lang="en-US" kern="0" dirty="0"/>
              <a:t>Predicting new TF-cell type pairs</a:t>
            </a:r>
          </a:p>
        </p:txBody>
      </p:sp>
      <p:sp>
        <p:nvSpPr>
          <p:cNvPr id="6" name="Rectangle 3"/>
          <p:cNvSpPr txBox="1">
            <a:spLocks noChangeArrowheads="1"/>
          </p:cNvSpPr>
          <p:nvPr/>
        </p:nvSpPr>
        <p:spPr bwMode="auto">
          <a:xfrm>
            <a:off x="3300189" y="1223201"/>
            <a:ext cx="5682377" cy="3540147"/>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Arial"/>
                <a:ea typeface="ＭＳ Ｐゴシック" pitchFamily="-97" charset="-128"/>
                <a:cs typeface="ＭＳ Ｐゴシック" pitchFamily="-97" charset="-128"/>
              </a:defRPr>
            </a:lvl1pPr>
            <a:lvl2pPr marL="742950" indent="-285750" algn="l" rtl="0" eaLnBrk="0" fontAlgn="base" hangingPunct="0">
              <a:spcBef>
                <a:spcPct val="20000"/>
              </a:spcBef>
              <a:spcAft>
                <a:spcPct val="0"/>
              </a:spcAft>
              <a:buChar char="–"/>
              <a:defRPr sz="2800">
                <a:solidFill>
                  <a:schemeClr val="tx1"/>
                </a:solidFill>
                <a:latin typeface="Arial"/>
                <a:ea typeface="ＭＳ Ｐゴシック" pitchFamily="-97" charset="-128"/>
              </a:defRPr>
            </a:lvl2pPr>
            <a:lvl3pPr marL="1143000" indent="-228600" algn="l" rtl="0" eaLnBrk="0" fontAlgn="base" hangingPunct="0">
              <a:spcBef>
                <a:spcPct val="20000"/>
              </a:spcBef>
              <a:spcAft>
                <a:spcPct val="0"/>
              </a:spcAft>
              <a:buChar char="•"/>
              <a:defRPr sz="2400">
                <a:solidFill>
                  <a:schemeClr val="tx1"/>
                </a:solidFill>
                <a:latin typeface="Arial"/>
                <a:ea typeface="ＭＳ Ｐゴシック" pitchFamily="-97" charset="-128"/>
              </a:defRPr>
            </a:lvl3pPr>
            <a:lvl4pPr marL="1600200" indent="-228600" algn="l" rtl="0" eaLnBrk="0" fontAlgn="base" hangingPunct="0">
              <a:spcBef>
                <a:spcPct val="20000"/>
              </a:spcBef>
              <a:spcAft>
                <a:spcPct val="0"/>
              </a:spcAft>
              <a:buChar char="–"/>
              <a:defRPr sz="2000">
                <a:solidFill>
                  <a:schemeClr val="tx1"/>
                </a:solidFill>
                <a:latin typeface="Arial"/>
                <a:ea typeface="ＭＳ Ｐゴシック" pitchFamily="-97" charset="-128"/>
              </a:defRPr>
            </a:lvl4pPr>
            <a:lvl5pPr marL="2057400" indent="-228600" algn="l" rtl="0" eaLnBrk="0" fontAlgn="base" hangingPunct="0">
              <a:spcBef>
                <a:spcPct val="20000"/>
              </a:spcBef>
              <a:spcAft>
                <a:spcPct val="0"/>
              </a:spcAft>
              <a:buChar char="»"/>
              <a:defRPr sz="2000">
                <a:solidFill>
                  <a:schemeClr val="tx1"/>
                </a:solidFill>
                <a:latin typeface="Arial"/>
                <a:ea typeface="ＭＳ Ｐゴシック" pitchFamily="-97" charset="-128"/>
              </a:defRPr>
            </a:lvl5pPr>
            <a:lvl6pPr marL="2514600" indent="-228600" algn="l" rtl="0" eaLnBrk="0" fontAlgn="base" hangingPunct="0">
              <a:spcBef>
                <a:spcPct val="20000"/>
              </a:spcBef>
              <a:spcAft>
                <a:spcPct val="0"/>
              </a:spcAft>
              <a:buChar char="»"/>
              <a:defRPr sz="2000">
                <a:solidFill>
                  <a:schemeClr val="tx1"/>
                </a:solidFill>
                <a:latin typeface="+mn-lt"/>
                <a:ea typeface="ＭＳ Ｐゴシック" pitchFamily="-97" charset="-128"/>
              </a:defRPr>
            </a:lvl6pPr>
            <a:lvl7pPr marL="2971800" indent="-228600" algn="l" rtl="0" eaLnBrk="0" fontAlgn="base" hangingPunct="0">
              <a:spcBef>
                <a:spcPct val="20000"/>
              </a:spcBef>
              <a:spcAft>
                <a:spcPct val="0"/>
              </a:spcAft>
              <a:buChar char="»"/>
              <a:defRPr sz="2000">
                <a:solidFill>
                  <a:schemeClr val="tx1"/>
                </a:solidFill>
                <a:latin typeface="+mn-lt"/>
                <a:ea typeface="ＭＳ Ｐゴシック" pitchFamily="-97" charset="-128"/>
              </a:defRPr>
            </a:lvl7pPr>
            <a:lvl8pPr marL="3429000" indent="-228600" algn="l" rtl="0" eaLnBrk="0" fontAlgn="base" hangingPunct="0">
              <a:spcBef>
                <a:spcPct val="20000"/>
              </a:spcBef>
              <a:spcAft>
                <a:spcPct val="0"/>
              </a:spcAft>
              <a:buChar char="»"/>
              <a:defRPr sz="2000">
                <a:solidFill>
                  <a:schemeClr val="tx1"/>
                </a:solidFill>
                <a:latin typeface="+mn-lt"/>
                <a:ea typeface="ＭＳ Ｐゴシック" pitchFamily="-97" charset="-128"/>
              </a:defRPr>
            </a:lvl8pPr>
            <a:lvl9pPr marL="3886200" indent="-228600" algn="l" rtl="0" eaLnBrk="0" fontAlgn="base" hangingPunct="0">
              <a:spcBef>
                <a:spcPct val="20000"/>
              </a:spcBef>
              <a:spcAft>
                <a:spcPct val="0"/>
              </a:spcAft>
              <a:buChar char="»"/>
              <a:defRPr sz="2000">
                <a:solidFill>
                  <a:schemeClr val="tx1"/>
                </a:solidFill>
                <a:latin typeface="+mn-lt"/>
                <a:ea typeface="ＭＳ Ｐゴシック" pitchFamily="-97" charset="-128"/>
              </a:defRPr>
            </a:lvl9pPr>
          </a:lstStyle>
          <a:p>
            <a:r>
              <a:rPr lang="en-US" dirty="0" err="1"/>
              <a:t>DeepSEA</a:t>
            </a:r>
            <a:r>
              <a:rPr lang="en-US" dirty="0"/>
              <a:t> cannot predict pairs not present in training data</a:t>
            </a:r>
          </a:p>
          <a:p>
            <a:pPr lvl="1"/>
            <a:r>
              <a:rPr lang="en-US" dirty="0"/>
              <a:t>Can predict TF A in cell type 1</a:t>
            </a:r>
          </a:p>
          <a:p>
            <a:pPr lvl="1"/>
            <a:r>
              <a:rPr lang="en-US" dirty="0"/>
              <a:t>Not TF A in cell type 4</a:t>
            </a:r>
          </a:p>
          <a:p>
            <a:pPr lvl="1"/>
            <a:endParaRPr lang="en-US" dirty="0"/>
          </a:p>
          <a:p>
            <a:r>
              <a:rPr lang="en-US" dirty="0"/>
              <a:t>New methods can</a:t>
            </a:r>
          </a:p>
          <a:p>
            <a:pPr lvl="1"/>
            <a:r>
              <a:rPr lang="en-US" dirty="0" err="1">
                <a:hlinkClick r:id="rId3"/>
              </a:rPr>
              <a:t>TFImpute</a:t>
            </a:r>
            <a:endParaRPr lang="en-US" dirty="0"/>
          </a:p>
          <a:p>
            <a:pPr lvl="1"/>
            <a:r>
              <a:rPr lang="en-US" dirty="0">
                <a:hlinkClick r:id="rId4"/>
              </a:rPr>
              <a:t>FactorNet</a:t>
            </a:r>
            <a:endParaRPr lang="en-US" dirty="0"/>
          </a:p>
          <a:p>
            <a:pPr lvl="1"/>
            <a:r>
              <a:rPr lang="en-US" dirty="0">
                <a:hlinkClick r:id="rId5"/>
              </a:rPr>
              <a:t>Virtual </a:t>
            </a:r>
            <a:r>
              <a:rPr lang="en-US" dirty="0" err="1">
                <a:hlinkClick r:id="rId5"/>
              </a:rPr>
              <a:t>ChIP-seq</a:t>
            </a:r>
            <a:endParaRPr lang="en-US" dirty="0"/>
          </a:p>
        </p:txBody>
      </p:sp>
      <p:graphicFrame>
        <p:nvGraphicFramePr>
          <p:cNvPr id="2" name="Table 1"/>
          <p:cNvGraphicFramePr>
            <a:graphicFrameLocks noGrp="1"/>
          </p:cNvGraphicFramePr>
          <p:nvPr>
            <p:extLst>
              <p:ext uri="{D42A27DB-BD31-4B8C-83A1-F6EECF244321}">
                <p14:modId xmlns:p14="http://schemas.microsoft.com/office/powerpoint/2010/main" val="1171061594"/>
              </p:ext>
            </p:extLst>
          </p:nvPr>
        </p:nvGraphicFramePr>
        <p:xfrm>
          <a:off x="438333" y="1905000"/>
          <a:ext cx="2566090" cy="3657600"/>
        </p:xfrm>
        <a:graphic>
          <a:graphicData uri="http://schemas.openxmlformats.org/drawingml/2006/table">
            <a:tbl>
              <a:tblPr firstRow="1" bandRow="1">
                <a:tableStyleId>{073A0DAA-6AF3-43AB-8588-CEC1D06C72B9}</a:tableStyleId>
              </a:tblPr>
              <a:tblGrid>
                <a:gridCol w="874851">
                  <a:extLst>
                    <a:ext uri="{9D8B030D-6E8A-4147-A177-3AD203B41FA5}">
                      <a16:colId xmlns:a16="http://schemas.microsoft.com/office/drawing/2014/main" val="20000"/>
                    </a:ext>
                  </a:extLst>
                </a:gridCol>
                <a:gridCol w="1691239">
                  <a:extLst>
                    <a:ext uri="{9D8B030D-6E8A-4147-A177-3AD203B41FA5}">
                      <a16:colId xmlns:a16="http://schemas.microsoft.com/office/drawing/2014/main" val="20001"/>
                    </a:ext>
                  </a:extLst>
                </a:gridCol>
              </a:tblGrid>
              <a:tr h="370840">
                <a:tc>
                  <a:txBody>
                    <a:bodyPr/>
                    <a:lstStyle/>
                    <a:p>
                      <a:pPr algn="ctr"/>
                      <a:r>
                        <a:rPr lang="en-US" sz="2400" dirty="0">
                          <a:latin typeface="Arial" panose="020B0604020202020204" pitchFamily="34" charset="0"/>
                          <a:cs typeface="Arial" panose="020B0604020202020204" pitchFamily="34" charset="0"/>
                        </a:rPr>
                        <a:t>TF</a:t>
                      </a:r>
                    </a:p>
                  </a:txBody>
                  <a:tcPr/>
                </a:tc>
                <a:tc>
                  <a:txBody>
                    <a:bodyPr/>
                    <a:lstStyle/>
                    <a:p>
                      <a:pPr algn="ctr"/>
                      <a:r>
                        <a:rPr lang="en-US" sz="2400" dirty="0">
                          <a:latin typeface="Arial" panose="020B0604020202020204" pitchFamily="34" charset="0"/>
                          <a:cs typeface="Arial" panose="020B0604020202020204" pitchFamily="34" charset="0"/>
                        </a:rPr>
                        <a:t>Cell type</a:t>
                      </a:r>
                    </a:p>
                  </a:txBody>
                  <a:tcPr/>
                </a:tc>
                <a:extLst>
                  <a:ext uri="{0D108BD9-81ED-4DB2-BD59-A6C34878D82A}">
                    <a16:rowId xmlns:a16="http://schemas.microsoft.com/office/drawing/2014/main" val="10000"/>
                  </a:ext>
                </a:extLst>
              </a:tr>
              <a:tr h="370840">
                <a:tc>
                  <a:txBody>
                    <a:bodyPr/>
                    <a:lstStyle/>
                    <a:p>
                      <a:pPr algn="ctr"/>
                      <a:r>
                        <a:rPr lang="en-US" sz="2400" dirty="0">
                          <a:latin typeface="Arial" panose="020B0604020202020204" pitchFamily="34" charset="0"/>
                          <a:cs typeface="Arial" panose="020B0604020202020204" pitchFamily="34" charset="0"/>
                        </a:rPr>
                        <a:t>A</a:t>
                      </a:r>
                    </a:p>
                  </a:txBody>
                  <a:tcPr/>
                </a:tc>
                <a:tc>
                  <a:txBody>
                    <a:bodyPr/>
                    <a:lstStyle/>
                    <a:p>
                      <a:pPr algn="ctr"/>
                      <a:r>
                        <a:rPr lang="en-US" sz="2400" dirty="0">
                          <a:latin typeface="Arial" panose="020B0604020202020204" pitchFamily="34" charset="0"/>
                          <a:cs typeface="Arial" panose="020B0604020202020204" pitchFamily="34" charset="0"/>
                        </a:rPr>
                        <a:t>1</a:t>
                      </a:r>
                    </a:p>
                  </a:txBody>
                  <a:tcPr/>
                </a:tc>
                <a:extLst>
                  <a:ext uri="{0D108BD9-81ED-4DB2-BD59-A6C34878D82A}">
                    <a16:rowId xmlns:a16="http://schemas.microsoft.com/office/drawing/2014/main" val="10001"/>
                  </a:ext>
                </a:extLst>
              </a:tr>
              <a:tr h="370840">
                <a:tc>
                  <a:txBody>
                    <a:bodyPr/>
                    <a:lstStyle/>
                    <a:p>
                      <a:pPr algn="ctr"/>
                      <a:r>
                        <a:rPr lang="en-US" sz="2400" dirty="0">
                          <a:latin typeface="Arial" panose="020B0604020202020204" pitchFamily="34" charset="0"/>
                          <a:cs typeface="Arial" panose="020B0604020202020204" pitchFamily="34" charset="0"/>
                        </a:rPr>
                        <a:t>A</a:t>
                      </a:r>
                    </a:p>
                  </a:txBody>
                  <a:tcPr/>
                </a:tc>
                <a:tc>
                  <a:txBody>
                    <a:bodyPr/>
                    <a:lstStyle/>
                    <a:p>
                      <a:pPr algn="ctr"/>
                      <a:r>
                        <a:rPr lang="en-US" sz="2400" dirty="0">
                          <a:latin typeface="Arial" panose="020B0604020202020204" pitchFamily="34" charset="0"/>
                          <a:cs typeface="Arial" panose="020B0604020202020204" pitchFamily="34" charset="0"/>
                        </a:rPr>
                        <a:t>2</a:t>
                      </a:r>
                    </a:p>
                  </a:txBody>
                  <a:tcPr/>
                </a:tc>
                <a:extLst>
                  <a:ext uri="{0D108BD9-81ED-4DB2-BD59-A6C34878D82A}">
                    <a16:rowId xmlns:a16="http://schemas.microsoft.com/office/drawing/2014/main" val="10002"/>
                  </a:ext>
                </a:extLst>
              </a:tr>
              <a:tr h="370840">
                <a:tc>
                  <a:txBody>
                    <a:bodyPr/>
                    <a:lstStyle/>
                    <a:p>
                      <a:pPr algn="ctr"/>
                      <a:r>
                        <a:rPr lang="en-US" sz="2400" dirty="0">
                          <a:latin typeface="Arial" panose="020B0604020202020204" pitchFamily="34" charset="0"/>
                          <a:cs typeface="Arial" panose="020B0604020202020204" pitchFamily="34" charset="0"/>
                        </a:rPr>
                        <a:t>A</a:t>
                      </a:r>
                    </a:p>
                  </a:txBody>
                  <a:tcPr/>
                </a:tc>
                <a:tc>
                  <a:txBody>
                    <a:bodyPr/>
                    <a:lstStyle/>
                    <a:p>
                      <a:pPr algn="ctr"/>
                      <a:r>
                        <a:rPr lang="en-US" sz="2400" dirty="0">
                          <a:latin typeface="Arial" panose="020B0604020202020204" pitchFamily="34" charset="0"/>
                          <a:cs typeface="Arial" panose="020B0604020202020204" pitchFamily="34" charset="0"/>
                        </a:rPr>
                        <a:t>3</a:t>
                      </a:r>
                    </a:p>
                  </a:txBody>
                  <a:tcPr/>
                </a:tc>
                <a:extLst>
                  <a:ext uri="{0D108BD9-81ED-4DB2-BD59-A6C34878D82A}">
                    <a16:rowId xmlns:a16="http://schemas.microsoft.com/office/drawing/2014/main" val="10003"/>
                  </a:ext>
                </a:extLst>
              </a:tr>
              <a:tr h="370840">
                <a:tc>
                  <a:txBody>
                    <a:bodyPr/>
                    <a:lstStyle/>
                    <a:p>
                      <a:pPr algn="ctr"/>
                      <a:r>
                        <a:rPr lang="en-US" sz="2400" dirty="0">
                          <a:latin typeface="Arial" panose="020B0604020202020204" pitchFamily="34" charset="0"/>
                          <a:cs typeface="Arial" panose="020B0604020202020204" pitchFamily="34" charset="0"/>
                        </a:rPr>
                        <a:t>B</a:t>
                      </a:r>
                    </a:p>
                  </a:txBody>
                  <a:tcPr/>
                </a:tc>
                <a:tc>
                  <a:txBody>
                    <a:bodyPr/>
                    <a:lstStyle/>
                    <a:p>
                      <a:pPr algn="ctr"/>
                      <a:r>
                        <a:rPr lang="en-US" sz="2400" dirty="0">
                          <a:latin typeface="Arial" panose="020B0604020202020204" pitchFamily="34" charset="0"/>
                          <a:cs typeface="Arial" panose="020B0604020202020204" pitchFamily="34" charset="0"/>
                        </a:rPr>
                        <a:t>3</a:t>
                      </a:r>
                    </a:p>
                  </a:txBody>
                  <a:tcPr/>
                </a:tc>
                <a:extLst>
                  <a:ext uri="{0D108BD9-81ED-4DB2-BD59-A6C34878D82A}">
                    <a16:rowId xmlns:a16="http://schemas.microsoft.com/office/drawing/2014/main" val="10004"/>
                  </a:ext>
                </a:extLst>
              </a:tr>
              <a:tr h="370840">
                <a:tc>
                  <a:txBody>
                    <a:bodyPr/>
                    <a:lstStyle/>
                    <a:p>
                      <a:pPr algn="ctr"/>
                      <a:r>
                        <a:rPr lang="en-US" sz="2400" dirty="0">
                          <a:latin typeface="Arial" panose="020B0604020202020204" pitchFamily="34" charset="0"/>
                          <a:cs typeface="Arial" panose="020B0604020202020204" pitchFamily="34" charset="0"/>
                        </a:rPr>
                        <a:t>B</a:t>
                      </a:r>
                    </a:p>
                  </a:txBody>
                  <a:tcPr/>
                </a:tc>
                <a:tc>
                  <a:txBody>
                    <a:bodyPr/>
                    <a:lstStyle/>
                    <a:p>
                      <a:pPr algn="ctr"/>
                      <a:r>
                        <a:rPr lang="en-US" sz="2400" dirty="0">
                          <a:latin typeface="Arial" panose="020B0604020202020204" pitchFamily="34" charset="0"/>
                          <a:cs typeface="Arial" panose="020B0604020202020204" pitchFamily="34" charset="0"/>
                        </a:rPr>
                        <a:t>4</a:t>
                      </a:r>
                    </a:p>
                  </a:txBody>
                  <a:tcPr/>
                </a:tc>
                <a:extLst>
                  <a:ext uri="{0D108BD9-81ED-4DB2-BD59-A6C34878D82A}">
                    <a16:rowId xmlns:a16="http://schemas.microsoft.com/office/drawing/2014/main" val="10005"/>
                  </a:ext>
                </a:extLst>
              </a:tr>
              <a:tr h="370840">
                <a:tc>
                  <a:txBody>
                    <a:bodyPr/>
                    <a:lstStyle/>
                    <a:p>
                      <a:pPr algn="ctr"/>
                      <a:r>
                        <a:rPr lang="en-US" sz="2400" dirty="0">
                          <a:latin typeface="Arial" panose="020B0604020202020204" pitchFamily="34" charset="0"/>
                          <a:cs typeface="Arial" panose="020B0604020202020204" pitchFamily="34" charset="0"/>
                        </a:rPr>
                        <a:t>C</a:t>
                      </a:r>
                    </a:p>
                  </a:txBody>
                  <a:tcPr/>
                </a:tc>
                <a:tc>
                  <a:txBody>
                    <a:bodyPr/>
                    <a:lstStyle/>
                    <a:p>
                      <a:pPr algn="ctr"/>
                      <a:r>
                        <a:rPr lang="en-US" sz="2400" dirty="0">
                          <a:latin typeface="Arial" panose="020B0604020202020204" pitchFamily="34" charset="0"/>
                          <a:cs typeface="Arial" panose="020B0604020202020204" pitchFamily="34" charset="0"/>
                        </a:rPr>
                        <a:t>1</a:t>
                      </a:r>
                    </a:p>
                  </a:txBody>
                  <a:tcPr/>
                </a:tc>
                <a:extLst>
                  <a:ext uri="{0D108BD9-81ED-4DB2-BD59-A6C34878D82A}">
                    <a16:rowId xmlns:a16="http://schemas.microsoft.com/office/drawing/2014/main" val="10006"/>
                  </a:ext>
                </a:extLst>
              </a:tr>
              <a:tr h="370840">
                <a:tc>
                  <a:txBody>
                    <a:bodyPr/>
                    <a:lstStyle/>
                    <a:p>
                      <a:pPr algn="ctr"/>
                      <a:r>
                        <a:rPr lang="en-US" sz="2400" dirty="0">
                          <a:latin typeface="Arial" panose="020B0604020202020204" pitchFamily="34" charset="0"/>
                          <a:cs typeface="Arial" panose="020B0604020202020204" pitchFamily="34" charset="0"/>
                        </a:rPr>
                        <a:t>C</a:t>
                      </a:r>
                    </a:p>
                  </a:txBody>
                  <a:tcPr/>
                </a:tc>
                <a:tc>
                  <a:txBody>
                    <a:bodyPr/>
                    <a:lstStyle/>
                    <a:p>
                      <a:pPr algn="ctr"/>
                      <a:r>
                        <a:rPr lang="en-US" sz="2400" dirty="0">
                          <a:latin typeface="Arial" panose="020B0604020202020204" pitchFamily="34" charset="0"/>
                          <a:cs typeface="Arial" panose="020B0604020202020204" pitchFamily="34" charset="0"/>
                        </a:rPr>
                        <a:t>4</a:t>
                      </a:r>
                    </a:p>
                  </a:txBody>
                  <a:tcPr/>
                </a:tc>
                <a:extLst>
                  <a:ext uri="{0D108BD9-81ED-4DB2-BD59-A6C34878D82A}">
                    <a16:rowId xmlns:a16="http://schemas.microsoft.com/office/drawing/2014/main" val="10007"/>
                  </a:ext>
                </a:extLst>
              </a:tr>
            </a:tbl>
          </a:graphicData>
        </a:graphic>
      </p:graphicFrame>
      <p:sp>
        <p:nvSpPr>
          <p:cNvPr id="7" name="TextBox 6"/>
          <p:cNvSpPr txBox="1"/>
          <p:nvPr/>
        </p:nvSpPr>
        <p:spPr>
          <a:xfrm>
            <a:off x="304800" y="1223201"/>
            <a:ext cx="2833157" cy="584775"/>
          </a:xfrm>
          <a:prstGeom prst="rect">
            <a:avLst/>
          </a:prstGeom>
          <a:noFill/>
        </p:spPr>
        <p:txBody>
          <a:bodyPr wrap="square" rtlCol="0">
            <a:spAutoFit/>
          </a:bodyPr>
          <a:lstStyle/>
          <a:p>
            <a:pPr algn="ctr"/>
            <a:r>
              <a:rPr lang="en-US" sz="3200" dirty="0">
                <a:latin typeface="Arial" panose="020B0604020202020204" pitchFamily="34" charset="0"/>
                <a:cs typeface="Arial" panose="020B0604020202020204" pitchFamily="34" charset="0"/>
              </a:rPr>
              <a:t>Training data</a:t>
            </a:r>
          </a:p>
        </p:txBody>
      </p:sp>
    </p:spTree>
    <p:extLst>
      <p:ext uri="{BB962C8B-B14F-4D97-AF65-F5344CB8AC3E}">
        <p14:creationId xmlns:p14="http://schemas.microsoft.com/office/powerpoint/2010/main" val="306950191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3"/>
          <a:srcRect l="1845"/>
          <a:stretch/>
        </p:blipFill>
        <p:spPr>
          <a:xfrm>
            <a:off x="2164556" y="3704137"/>
            <a:ext cx="4814887" cy="3119995"/>
          </a:xfrm>
          <a:prstGeom prst="rect">
            <a:avLst/>
          </a:prstGeom>
        </p:spPr>
      </p:pic>
      <p:sp>
        <p:nvSpPr>
          <p:cNvPr id="2" name="Title 1"/>
          <p:cNvSpPr>
            <a:spLocks noGrp="1"/>
          </p:cNvSpPr>
          <p:nvPr>
            <p:ph type="title"/>
          </p:nvPr>
        </p:nvSpPr>
        <p:spPr>
          <a:xfrm>
            <a:off x="685800" y="16934"/>
            <a:ext cx="7772400" cy="1143000"/>
          </a:xfrm>
        </p:spPr>
        <p:txBody>
          <a:bodyPr/>
          <a:lstStyle/>
          <a:p>
            <a:r>
              <a:rPr lang="en-US" dirty="0"/>
              <a:t>Noncoding variants common in GWAS</a:t>
            </a:r>
          </a:p>
        </p:txBody>
      </p:sp>
      <p:sp>
        <p:nvSpPr>
          <p:cNvPr id="4" name="Slide Number Placeholder 3"/>
          <p:cNvSpPr>
            <a:spLocks noGrp="1"/>
          </p:cNvSpPr>
          <p:nvPr>
            <p:ph type="sldNum" sz="quarter" idx="12"/>
          </p:nvPr>
        </p:nvSpPr>
        <p:spPr/>
        <p:txBody>
          <a:bodyPr/>
          <a:lstStyle/>
          <a:p>
            <a:pPr>
              <a:defRPr/>
            </a:pPr>
            <a:fld id="{4D71D4ED-2DA9-9F40-A068-D189D5533483}" type="slidenum">
              <a:rPr lang="en-US" smtClean="0"/>
              <a:pPr>
                <a:defRPr/>
              </a:pPr>
              <a:t>4</a:t>
            </a:fld>
            <a:endParaRPr lang="en-US"/>
          </a:p>
        </p:txBody>
      </p:sp>
      <p:sp>
        <p:nvSpPr>
          <p:cNvPr id="6" name="Rectangle 3"/>
          <p:cNvSpPr txBox="1">
            <a:spLocks noChangeArrowheads="1"/>
          </p:cNvSpPr>
          <p:nvPr/>
        </p:nvSpPr>
        <p:spPr bwMode="auto">
          <a:xfrm>
            <a:off x="685800" y="1184253"/>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Arial"/>
                <a:ea typeface="ＭＳ Ｐゴシック" pitchFamily="-97" charset="-128"/>
                <a:cs typeface="ＭＳ Ｐゴシック" pitchFamily="-97" charset="-128"/>
              </a:defRPr>
            </a:lvl1pPr>
            <a:lvl2pPr marL="742950" indent="-285750" algn="l" rtl="0" eaLnBrk="0" fontAlgn="base" hangingPunct="0">
              <a:spcBef>
                <a:spcPct val="20000"/>
              </a:spcBef>
              <a:spcAft>
                <a:spcPct val="0"/>
              </a:spcAft>
              <a:buChar char="–"/>
              <a:defRPr sz="2800">
                <a:solidFill>
                  <a:schemeClr val="tx1"/>
                </a:solidFill>
                <a:latin typeface="Arial"/>
                <a:ea typeface="ＭＳ Ｐゴシック" pitchFamily="-97" charset="-128"/>
              </a:defRPr>
            </a:lvl2pPr>
            <a:lvl3pPr marL="1143000" indent="-228600" algn="l" rtl="0" eaLnBrk="0" fontAlgn="base" hangingPunct="0">
              <a:spcBef>
                <a:spcPct val="20000"/>
              </a:spcBef>
              <a:spcAft>
                <a:spcPct val="0"/>
              </a:spcAft>
              <a:buChar char="•"/>
              <a:defRPr sz="2400">
                <a:solidFill>
                  <a:schemeClr val="tx1"/>
                </a:solidFill>
                <a:latin typeface="Arial"/>
                <a:ea typeface="ＭＳ Ｐゴシック" pitchFamily="-97" charset="-128"/>
              </a:defRPr>
            </a:lvl3pPr>
            <a:lvl4pPr marL="1600200" indent="-228600" algn="l" rtl="0" eaLnBrk="0" fontAlgn="base" hangingPunct="0">
              <a:spcBef>
                <a:spcPct val="20000"/>
              </a:spcBef>
              <a:spcAft>
                <a:spcPct val="0"/>
              </a:spcAft>
              <a:buChar char="–"/>
              <a:defRPr sz="2000">
                <a:solidFill>
                  <a:schemeClr val="tx1"/>
                </a:solidFill>
                <a:latin typeface="Arial"/>
                <a:ea typeface="ＭＳ Ｐゴシック" pitchFamily="-97" charset="-128"/>
              </a:defRPr>
            </a:lvl4pPr>
            <a:lvl5pPr marL="2057400" indent="-228600" algn="l" rtl="0" eaLnBrk="0" fontAlgn="base" hangingPunct="0">
              <a:spcBef>
                <a:spcPct val="20000"/>
              </a:spcBef>
              <a:spcAft>
                <a:spcPct val="0"/>
              </a:spcAft>
              <a:buChar char="»"/>
              <a:defRPr sz="2000">
                <a:solidFill>
                  <a:schemeClr val="tx1"/>
                </a:solidFill>
                <a:latin typeface="Arial"/>
                <a:ea typeface="ＭＳ Ｐゴシック" pitchFamily="-97" charset="-128"/>
              </a:defRPr>
            </a:lvl5pPr>
            <a:lvl6pPr marL="2514600" indent="-228600" algn="l" rtl="0" eaLnBrk="0" fontAlgn="base" hangingPunct="0">
              <a:spcBef>
                <a:spcPct val="20000"/>
              </a:spcBef>
              <a:spcAft>
                <a:spcPct val="0"/>
              </a:spcAft>
              <a:buChar char="»"/>
              <a:defRPr sz="2000">
                <a:solidFill>
                  <a:schemeClr val="tx1"/>
                </a:solidFill>
                <a:latin typeface="+mn-lt"/>
                <a:ea typeface="ＭＳ Ｐゴシック" pitchFamily="-97" charset="-128"/>
              </a:defRPr>
            </a:lvl6pPr>
            <a:lvl7pPr marL="2971800" indent="-228600" algn="l" rtl="0" eaLnBrk="0" fontAlgn="base" hangingPunct="0">
              <a:spcBef>
                <a:spcPct val="20000"/>
              </a:spcBef>
              <a:spcAft>
                <a:spcPct val="0"/>
              </a:spcAft>
              <a:buChar char="»"/>
              <a:defRPr sz="2000">
                <a:solidFill>
                  <a:schemeClr val="tx1"/>
                </a:solidFill>
                <a:latin typeface="+mn-lt"/>
                <a:ea typeface="ＭＳ Ｐゴシック" pitchFamily="-97" charset="-128"/>
              </a:defRPr>
            </a:lvl7pPr>
            <a:lvl8pPr marL="3429000" indent="-228600" algn="l" rtl="0" eaLnBrk="0" fontAlgn="base" hangingPunct="0">
              <a:spcBef>
                <a:spcPct val="20000"/>
              </a:spcBef>
              <a:spcAft>
                <a:spcPct val="0"/>
              </a:spcAft>
              <a:buChar char="»"/>
              <a:defRPr sz="2000">
                <a:solidFill>
                  <a:schemeClr val="tx1"/>
                </a:solidFill>
                <a:latin typeface="+mn-lt"/>
                <a:ea typeface="ＭＳ Ｐゴシック" pitchFamily="-97" charset="-128"/>
              </a:defRPr>
            </a:lvl8pPr>
            <a:lvl9pPr marL="3886200" indent="-228600" algn="l" rtl="0" eaLnBrk="0" fontAlgn="base" hangingPunct="0">
              <a:spcBef>
                <a:spcPct val="20000"/>
              </a:spcBef>
              <a:spcAft>
                <a:spcPct val="0"/>
              </a:spcAft>
              <a:buChar char="»"/>
              <a:defRPr sz="2000">
                <a:solidFill>
                  <a:schemeClr val="tx1"/>
                </a:solidFill>
                <a:latin typeface="+mn-lt"/>
                <a:ea typeface="ＭＳ Ｐゴシック" pitchFamily="-97" charset="-128"/>
              </a:defRPr>
            </a:lvl9pPr>
          </a:lstStyle>
          <a:p>
            <a:r>
              <a:rPr lang="en-US" sz="2800" kern="0" dirty="0"/>
              <a:t>Meta-analysis of GWAS for 21 autoimmune diseases</a:t>
            </a:r>
          </a:p>
          <a:p>
            <a:pPr lvl="1"/>
            <a:r>
              <a:rPr lang="en-US" sz="2400" kern="0" dirty="0"/>
              <a:t>Rheumatoid arthritis, lupus, multiple sclerosis, etc.</a:t>
            </a:r>
            <a:endParaRPr lang="en-US" kern="0" dirty="0"/>
          </a:p>
          <a:p>
            <a:r>
              <a:rPr lang="en-US" sz="2800" kern="0" dirty="0"/>
              <a:t>Method to prioritize candidate causal SNPS</a:t>
            </a:r>
          </a:p>
          <a:p>
            <a:r>
              <a:rPr lang="en-US" sz="2800" b="1" kern="0" dirty="0"/>
              <a:t>90%</a:t>
            </a:r>
            <a:r>
              <a:rPr lang="en-US" sz="2800" kern="0" dirty="0"/>
              <a:t> of causal variants are noncoding</a:t>
            </a:r>
            <a:endParaRPr lang="en-US" sz="2800" b="1" kern="0" dirty="0"/>
          </a:p>
        </p:txBody>
      </p:sp>
      <p:sp>
        <p:nvSpPr>
          <p:cNvPr id="5" name="TextBox 4"/>
          <p:cNvSpPr txBox="1"/>
          <p:nvPr/>
        </p:nvSpPr>
        <p:spPr>
          <a:xfrm>
            <a:off x="6019800" y="6441643"/>
            <a:ext cx="1585690" cy="307777"/>
          </a:xfrm>
          <a:prstGeom prst="rect">
            <a:avLst/>
          </a:prstGeom>
          <a:noFill/>
        </p:spPr>
        <p:txBody>
          <a:bodyPr wrap="none" rtlCol="0">
            <a:spAutoFit/>
          </a:bodyPr>
          <a:lstStyle/>
          <a:p>
            <a:r>
              <a:rPr lang="en-US" sz="1400" dirty="0" err="1">
                <a:solidFill>
                  <a:schemeClr val="tx2"/>
                </a:solidFill>
                <a:latin typeface="Arial" panose="020B0604020202020204" pitchFamily="34" charset="0"/>
                <a:cs typeface="Arial" panose="020B0604020202020204" pitchFamily="34" charset="0"/>
              </a:rPr>
              <a:t>Farh</a:t>
            </a:r>
            <a:r>
              <a:rPr lang="en-US" sz="1400" dirty="0">
                <a:solidFill>
                  <a:schemeClr val="tx2"/>
                </a:solidFill>
                <a:latin typeface="Arial" panose="020B0604020202020204" pitchFamily="34" charset="0"/>
                <a:cs typeface="Arial" panose="020B0604020202020204" pitchFamily="34" charset="0"/>
              </a:rPr>
              <a:t> </a:t>
            </a:r>
            <a:r>
              <a:rPr lang="en-US" sz="1400" i="1" dirty="0">
                <a:solidFill>
                  <a:schemeClr val="tx2"/>
                </a:solidFill>
                <a:latin typeface="Arial" panose="020B0604020202020204" pitchFamily="34" charset="0"/>
                <a:cs typeface="Arial" panose="020B0604020202020204" pitchFamily="34" charset="0"/>
              </a:rPr>
              <a:t>Nature </a:t>
            </a:r>
            <a:r>
              <a:rPr lang="en-US" sz="1400" dirty="0">
                <a:solidFill>
                  <a:schemeClr val="tx2"/>
                </a:solidFill>
                <a:latin typeface="Arial" panose="020B0604020202020204" pitchFamily="34" charset="0"/>
                <a:cs typeface="Arial" panose="020B0604020202020204" pitchFamily="34" charset="0"/>
              </a:rPr>
              <a:t>2015</a:t>
            </a:r>
          </a:p>
        </p:txBody>
      </p:sp>
    </p:spTree>
    <p:extLst>
      <p:ext uri="{BB962C8B-B14F-4D97-AF65-F5344CB8AC3E}">
        <p14:creationId xmlns:p14="http://schemas.microsoft.com/office/powerpoint/2010/main" val="74366850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4D71D4ED-2DA9-9F40-A068-D189D5533483}" type="slidenum">
              <a:rPr lang="en-US" smtClean="0"/>
              <a:pPr>
                <a:defRPr/>
              </a:pPr>
              <a:t>40</a:t>
            </a:fld>
            <a:endParaRPr lang="en-US"/>
          </a:p>
        </p:txBody>
      </p:sp>
      <p:sp>
        <p:nvSpPr>
          <p:cNvPr id="5" name="Title 1"/>
          <p:cNvSpPr txBox="1">
            <a:spLocks/>
          </p:cNvSpPr>
          <p:nvPr/>
        </p:nvSpPr>
        <p:spPr bwMode="auto">
          <a:xfrm>
            <a:off x="685800" y="16934"/>
            <a:ext cx="77724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latin typeface="Arial"/>
                <a:ea typeface="ＭＳ Ｐゴシック" pitchFamily="-97" charset="-128"/>
                <a:cs typeface="ＭＳ Ｐゴシック" pitchFamily="-97" charset="-128"/>
              </a:defRPr>
            </a:lvl1pPr>
            <a:lvl2pPr algn="ctr" rtl="0" eaLnBrk="0" fontAlgn="base" hangingPunct="0">
              <a:spcBef>
                <a:spcPct val="0"/>
              </a:spcBef>
              <a:spcAft>
                <a:spcPct val="0"/>
              </a:spcAft>
              <a:defRPr sz="4400">
                <a:solidFill>
                  <a:schemeClr val="tx2"/>
                </a:solidFill>
                <a:latin typeface="Times New Roman" pitchFamily="-97" charset="0"/>
                <a:ea typeface="ＭＳ Ｐゴシック" pitchFamily="-97" charset="-128"/>
                <a:cs typeface="ＭＳ Ｐゴシック" pitchFamily="-97" charset="-128"/>
              </a:defRPr>
            </a:lvl2pPr>
            <a:lvl3pPr algn="ctr" rtl="0" eaLnBrk="0" fontAlgn="base" hangingPunct="0">
              <a:spcBef>
                <a:spcPct val="0"/>
              </a:spcBef>
              <a:spcAft>
                <a:spcPct val="0"/>
              </a:spcAft>
              <a:defRPr sz="4400">
                <a:solidFill>
                  <a:schemeClr val="tx2"/>
                </a:solidFill>
                <a:latin typeface="Times New Roman" pitchFamily="-97" charset="0"/>
                <a:ea typeface="ＭＳ Ｐゴシック" pitchFamily="-97" charset="-128"/>
                <a:cs typeface="ＭＳ Ｐゴシック" pitchFamily="-97" charset="-128"/>
              </a:defRPr>
            </a:lvl3pPr>
            <a:lvl4pPr algn="ctr" rtl="0" eaLnBrk="0" fontAlgn="base" hangingPunct="0">
              <a:spcBef>
                <a:spcPct val="0"/>
              </a:spcBef>
              <a:spcAft>
                <a:spcPct val="0"/>
              </a:spcAft>
              <a:defRPr sz="4400">
                <a:solidFill>
                  <a:schemeClr val="tx2"/>
                </a:solidFill>
                <a:latin typeface="Times New Roman" pitchFamily="-97" charset="0"/>
                <a:ea typeface="ＭＳ Ｐゴシック" pitchFamily="-97" charset="-128"/>
                <a:cs typeface="ＭＳ Ｐゴシック" pitchFamily="-97" charset="-128"/>
              </a:defRPr>
            </a:lvl4pPr>
            <a:lvl5pPr algn="ctr" rtl="0" eaLnBrk="0" fontAlgn="base" hangingPunct="0">
              <a:spcBef>
                <a:spcPct val="0"/>
              </a:spcBef>
              <a:spcAft>
                <a:spcPct val="0"/>
              </a:spcAft>
              <a:defRPr sz="4400">
                <a:solidFill>
                  <a:schemeClr val="tx2"/>
                </a:solidFill>
                <a:latin typeface="Times New Roman" pitchFamily="-97" charset="0"/>
                <a:ea typeface="ＭＳ Ｐゴシック" pitchFamily="-97" charset="-128"/>
                <a:cs typeface="ＭＳ Ｐゴシック" pitchFamily="-97" charset="-128"/>
              </a:defRPr>
            </a:lvl5pPr>
            <a:lvl6pPr marL="457200" algn="ctr" rtl="0" eaLnBrk="0" fontAlgn="base" hangingPunct="0">
              <a:spcBef>
                <a:spcPct val="0"/>
              </a:spcBef>
              <a:spcAft>
                <a:spcPct val="0"/>
              </a:spcAft>
              <a:defRPr sz="4400">
                <a:solidFill>
                  <a:schemeClr val="tx2"/>
                </a:solidFill>
                <a:latin typeface="Times New Roman" pitchFamily="-97" charset="0"/>
              </a:defRPr>
            </a:lvl6pPr>
            <a:lvl7pPr marL="914400" algn="ctr" rtl="0" eaLnBrk="0" fontAlgn="base" hangingPunct="0">
              <a:spcBef>
                <a:spcPct val="0"/>
              </a:spcBef>
              <a:spcAft>
                <a:spcPct val="0"/>
              </a:spcAft>
              <a:defRPr sz="4400">
                <a:solidFill>
                  <a:schemeClr val="tx2"/>
                </a:solidFill>
                <a:latin typeface="Times New Roman" pitchFamily="-97" charset="0"/>
              </a:defRPr>
            </a:lvl7pPr>
            <a:lvl8pPr marL="1371600" algn="ctr" rtl="0" eaLnBrk="0" fontAlgn="base" hangingPunct="0">
              <a:spcBef>
                <a:spcPct val="0"/>
              </a:spcBef>
              <a:spcAft>
                <a:spcPct val="0"/>
              </a:spcAft>
              <a:defRPr sz="4400">
                <a:solidFill>
                  <a:schemeClr val="tx2"/>
                </a:solidFill>
                <a:latin typeface="Times New Roman" pitchFamily="-97" charset="0"/>
              </a:defRPr>
            </a:lvl8pPr>
            <a:lvl9pPr marL="1828800" algn="ctr" rtl="0" eaLnBrk="0" fontAlgn="base" hangingPunct="0">
              <a:spcBef>
                <a:spcPct val="0"/>
              </a:spcBef>
              <a:spcAft>
                <a:spcPct val="0"/>
              </a:spcAft>
              <a:defRPr sz="4400">
                <a:solidFill>
                  <a:schemeClr val="tx2"/>
                </a:solidFill>
                <a:latin typeface="Times New Roman" pitchFamily="-97" charset="0"/>
              </a:defRPr>
            </a:lvl9pPr>
          </a:lstStyle>
          <a:p>
            <a:r>
              <a:rPr lang="en-US" kern="0" dirty="0"/>
              <a:t>Deep learning is rampant in biology and medicine</a:t>
            </a:r>
          </a:p>
        </p:txBody>
      </p:sp>
      <p:sp>
        <p:nvSpPr>
          <p:cNvPr id="6" name="Rectangle 3"/>
          <p:cNvSpPr txBox="1">
            <a:spLocks noChangeArrowheads="1"/>
          </p:cNvSpPr>
          <p:nvPr/>
        </p:nvSpPr>
        <p:spPr bwMode="auto">
          <a:xfrm>
            <a:off x="685800" y="1447801"/>
            <a:ext cx="8153400" cy="38100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Arial"/>
                <a:ea typeface="ＭＳ Ｐゴシック" pitchFamily="-97" charset="-128"/>
                <a:cs typeface="ＭＳ Ｐゴシック" pitchFamily="-97" charset="-128"/>
              </a:defRPr>
            </a:lvl1pPr>
            <a:lvl2pPr marL="742950" indent="-285750" algn="l" rtl="0" eaLnBrk="0" fontAlgn="base" hangingPunct="0">
              <a:spcBef>
                <a:spcPct val="20000"/>
              </a:spcBef>
              <a:spcAft>
                <a:spcPct val="0"/>
              </a:spcAft>
              <a:buChar char="–"/>
              <a:defRPr sz="2800">
                <a:solidFill>
                  <a:schemeClr val="tx1"/>
                </a:solidFill>
                <a:latin typeface="Arial"/>
                <a:ea typeface="ＭＳ Ｐゴシック" pitchFamily="-97" charset="-128"/>
              </a:defRPr>
            </a:lvl2pPr>
            <a:lvl3pPr marL="1143000" indent="-228600" algn="l" rtl="0" eaLnBrk="0" fontAlgn="base" hangingPunct="0">
              <a:spcBef>
                <a:spcPct val="20000"/>
              </a:spcBef>
              <a:spcAft>
                <a:spcPct val="0"/>
              </a:spcAft>
              <a:buChar char="•"/>
              <a:defRPr sz="2400">
                <a:solidFill>
                  <a:schemeClr val="tx1"/>
                </a:solidFill>
                <a:latin typeface="Arial"/>
                <a:ea typeface="ＭＳ Ｐゴシック" pitchFamily="-97" charset="-128"/>
              </a:defRPr>
            </a:lvl3pPr>
            <a:lvl4pPr marL="1600200" indent="-228600" algn="l" rtl="0" eaLnBrk="0" fontAlgn="base" hangingPunct="0">
              <a:spcBef>
                <a:spcPct val="20000"/>
              </a:spcBef>
              <a:spcAft>
                <a:spcPct val="0"/>
              </a:spcAft>
              <a:buChar char="–"/>
              <a:defRPr sz="2000">
                <a:solidFill>
                  <a:schemeClr val="tx1"/>
                </a:solidFill>
                <a:latin typeface="Arial"/>
                <a:ea typeface="ＭＳ Ｐゴシック" pitchFamily="-97" charset="-128"/>
              </a:defRPr>
            </a:lvl4pPr>
            <a:lvl5pPr marL="2057400" indent="-228600" algn="l" rtl="0" eaLnBrk="0" fontAlgn="base" hangingPunct="0">
              <a:spcBef>
                <a:spcPct val="20000"/>
              </a:spcBef>
              <a:spcAft>
                <a:spcPct val="0"/>
              </a:spcAft>
              <a:buChar char="»"/>
              <a:defRPr sz="2000">
                <a:solidFill>
                  <a:schemeClr val="tx1"/>
                </a:solidFill>
                <a:latin typeface="Arial"/>
                <a:ea typeface="ＭＳ Ｐゴシック" pitchFamily="-97" charset="-128"/>
              </a:defRPr>
            </a:lvl5pPr>
            <a:lvl6pPr marL="2514600" indent="-228600" algn="l" rtl="0" eaLnBrk="0" fontAlgn="base" hangingPunct="0">
              <a:spcBef>
                <a:spcPct val="20000"/>
              </a:spcBef>
              <a:spcAft>
                <a:spcPct val="0"/>
              </a:spcAft>
              <a:buChar char="»"/>
              <a:defRPr sz="2000">
                <a:solidFill>
                  <a:schemeClr val="tx1"/>
                </a:solidFill>
                <a:latin typeface="+mn-lt"/>
                <a:ea typeface="ＭＳ Ｐゴシック" pitchFamily="-97" charset="-128"/>
              </a:defRPr>
            </a:lvl6pPr>
            <a:lvl7pPr marL="2971800" indent="-228600" algn="l" rtl="0" eaLnBrk="0" fontAlgn="base" hangingPunct="0">
              <a:spcBef>
                <a:spcPct val="20000"/>
              </a:spcBef>
              <a:spcAft>
                <a:spcPct val="0"/>
              </a:spcAft>
              <a:buChar char="»"/>
              <a:defRPr sz="2000">
                <a:solidFill>
                  <a:schemeClr val="tx1"/>
                </a:solidFill>
                <a:latin typeface="+mn-lt"/>
                <a:ea typeface="ＭＳ Ｐゴシック" pitchFamily="-97" charset="-128"/>
              </a:defRPr>
            </a:lvl7pPr>
            <a:lvl8pPr marL="3429000" indent="-228600" algn="l" rtl="0" eaLnBrk="0" fontAlgn="base" hangingPunct="0">
              <a:spcBef>
                <a:spcPct val="20000"/>
              </a:spcBef>
              <a:spcAft>
                <a:spcPct val="0"/>
              </a:spcAft>
              <a:buChar char="»"/>
              <a:defRPr sz="2000">
                <a:solidFill>
                  <a:schemeClr val="tx1"/>
                </a:solidFill>
                <a:latin typeface="+mn-lt"/>
                <a:ea typeface="ＭＳ Ｐゴシック" pitchFamily="-97" charset="-128"/>
              </a:defRPr>
            </a:lvl8pPr>
            <a:lvl9pPr marL="3886200" indent="-228600" algn="l" rtl="0" eaLnBrk="0" fontAlgn="base" hangingPunct="0">
              <a:spcBef>
                <a:spcPct val="20000"/>
              </a:spcBef>
              <a:spcAft>
                <a:spcPct val="0"/>
              </a:spcAft>
              <a:buChar char="»"/>
              <a:defRPr sz="2000">
                <a:solidFill>
                  <a:schemeClr val="tx1"/>
                </a:solidFill>
                <a:latin typeface="+mn-lt"/>
                <a:ea typeface="ＭＳ Ｐゴシック" pitchFamily="-97" charset="-128"/>
              </a:defRPr>
            </a:lvl9pPr>
          </a:lstStyle>
          <a:p>
            <a:r>
              <a:rPr lang="en-US" dirty="0"/>
              <a:t>Network interpretation: </a:t>
            </a:r>
            <a:r>
              <a:rPr lang="en-US" dirty="0">
                <a:hlinkClick r:id="rId3"/>
              </a:rPr>
              <a:t>DeepLIFT</a:t>
            </a:r>
            <a:endParaRPr lang="en-US" dirty="0"/>
          </a:p>
          <a:p>
            <a:r>
              <a:rPr lang="en-US" dirty="0">
                <a:hlinkClick r:id="rId4"/>
              </a:rPr>
              <a:t>Protein structure prediction</a:t>
            </a:r>
            <a:endParaRPr lang="en-US" dirty="0"/>
          </a:p>
          <a:p>
            <a:r>
              <a:rPr lang="en-US" dirty="0">
                <a:hlinkClick r:id="rId5"/>
              </a:rPr>
              <a:t>Cell lineage prediction</a:t>
            </a:r>
            <a:endParaRPr lang="en-US" dirty="0"/>
          </a:p>
          <a:p>
            <a:r>
              <a:rPr lang="en-US" dirty="0">
                <a:hlinkClick r:id="rId6"/>
              </a:rPr>
              <a:t>Variant calling</a:t>
            </a:r>
            <a:endParaRPr lang="en-US" dirty="0"/>
          </a:p>
          <a:p>
            <a:endParaRPr lang="en-US" dirty="0"/>
          </a:p>
          <a:p>
            <a:r>
              <a:rPr lang="en-US" dirty="0"/>
              <a:t>Model zoo: </a:t>
            </a:r>
            <a:r>
              <a:rPr lang="en-US" dirty="0">
                <a:hlinkClick r:id="rId7"/>
              </a:rPr>
              <a:t>Kipoi</a:t>
            </a:r>
            <a:endParaRPr lang="en-US" dirty="0"/>
          </a:p>
          <a:p>
            <a:endParaRPr lang="en-US" dirty="0"/>
          </a:p>
          <a:p>
            <a:r>
              <a:rPr lang="en-US" dirty="0"/>
              <a:t>Comprehensive review: </a:t>
            </a:r>
            <a:r>
              <a:rPr lang="en-US" dirty="0">
                <a:hlinkClick r:id="rId8"/>
              </a:rPr>
              <a:t>deep-review</a:t>
            </a:r>
            <a:endParaRPr lang="en-US" dirty="0"/>
          </a:p>
        </p:txBody>
      </p:sp>
    </p:spTree>
    <p:extLst>
      <p:ext uri="{BB962C8B-B14F-4D97-AF65-F5344CB8AC3E}">
        <p14:creationId xmlns:p14="http://schemas.microsoft.com/office/powerpoint/2010/main" val="185774701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2" name="Picture 2" descr="Somatic mutations in various cancer types."/>
          <p:cNvPicPr>
            <a:picLocks noChangeAspect="1" noChangeArrowheads="1"/>
          </p:cNvPicPr>
          <p:nvPr/>
        </p:nvPicPr>
        <p:blipFill rotWithShape="1">
          <a:blip r:embed="rId3">
            <a:extLst>
              <a:ext uri="{28A0092B-C50C-407E-A947-70E740481C1C}">
                <a14:useLocalDpi xmlns:a14="http://schemas.microsoft.com/office/drawing/2010/main" val="0"/>
              </a:ext>
            </a:extLst>
          </a:blip>
          <a:srcRect l="13495" t="9068" b="31763"/>
          <a:stretch/>
        </p:blipFill>
        <p:spPr bwMode="auto">
          <a:xfrm>
            <a:off x="860917" y="1195084"/>
            <a:ext cx="7422166" cy="5296796"/>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0" y="16934"/>
            <a:ext cx="9144000" cy="1143000"/>
          </a:xfrm>
        </p:spPr>
        <p:txBody>
          <a:bodyPr/>
          <a:lstStyle/>
          <a:p>
            <a:r>
              <a:rPr lang="en-US" dirty="0"/>
              <a:t>Almost all single nucleotide variants in cancer are noncoding</a:t>
            </a:r>
          </a:p>
        </p:txBody>
      </p:sp>
      <p:sp>
        <p:nvSpPr>
          <p:cNvPr id="4" name="Slide Number Placeholder 3"/>
          <p:cNvSpPr>
            <a:spLocks noGrp="1"/>
          </p:cNvSpPr>
          <p:nvPr>
            <p:ph type="sldNum" sz="quarter" idx="12"/>
          </p:nvPr>
        </p:nvSpPr>
        <p:spPr/>
        <p:txBody>
          <a:bodyPr/>
          <a:lstStyle/>
          <a:p>
            <a:pPr>
              <a:defRPr/>
            </a:pPr>
            <a:fld id="{4D71D4ED-2DA9-9F40-A068-D189D5533483}" type="slidenum">
              <a:rPr lang="en-US" smtClean="0"/>
              <a:pPr>
                <a:defRPr/>
              </a:pPr>
              <a:t>5</a:t>
            </a:fld>
            <a:endParaRPr lang="en-US"/>
          </a:p>
        </p:txBody>
      </p:sp>
      <p:sp>
        <p:nvSpPr>
          <p:cNvPr id="6" name="Rectangle 3"/>
          <p:cNvSpPr txBox="1">
            <a:spLocks noChangeArrowheads="1"/>
          </p:cNvSpPr>
          <p:nvPr/>
        </p:nvSpPr>
        <p:spPr bwMode="auto">
          <a:xfrm>
            <a:off x="190500" y="6445580"/>
            <a:ext cx="8763000" cy="9144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Arial"/>
                <a:ea typeface="ＭＳ Ｐゴシック" pitchFamily="-97" charset="-128"/>
                <a:cs typeface="ＭＳ Ｐゴシック" pitchFamily="-97" charset="-128"/>
              </a:defRPr>
            </a:lvl1pPr>
            <a:lvl2pPr marL="742950" indent="-285750" algn="l" rtl="0" eaLnBrk="0" fontAlgn="base" hangingPunct="0">
              <a:spcBef>
                <a:spcPct val="20000"/>
              </a:spcBef>
              <a:spcAft>
                <a:spcPct val="0"/>
              </a:spcAft>
              <a:buChar char="–"/>
              <a:defRPr sz="2800">
                <a:solidFill>
                  <a:schemeClr val="tx1"/>
                </a:solidFill>
                <a:latin typeface="Arial"/>
                <a:ea typeface="ＭＳ Ｐゴシック" pitchFamily="-97" charset="-128"/>
              </a:defRPr>
            </a:lvl2pPr>
            <a:lvl3pPr marL="1143000" indent="-228600" algn="l" rtl="0" eaLnBrk="0" fontAlgn="base" hangingPunct="0">
              <a:spcBef>
                <a:spcPct val="20000"/>
              </a:spcBef>
              <a:spcAft>
                <a:spcPct val="0"/>
              </a:spcAft>
              <a:buChar char="•"/>
              <a:defRPr sz="2400">
                <a:solidFill>
                  <a:schemeClr val="tx1"/>
                </a:solidFill>
                <a:latin typeface="Arial"/>
                <a:ea typeface="ＭＳ Ｐゴシック" pitchFamily="-97" charset="-128"/>
              </a:defRPr>
            </a:lvl3pPr>
            <a:lvl4pPr marL="1600200" indent="-228600" algn="l" rtl="0" eaLnBrk="0" fontAlgn="base" hangingPunct="0">
              <a:spcBef>
                <a:spcPct val="20000"/>
              </a:spcBef>
              <a:spcAft>
                <a:spcPct val="0"/>
              </a:spcAft>
              <a:buChar char="–"/>
              <a:defRPr sz="2000">
                <a:solidFill>
                  <a:schemeClr val="tx1"/>
                </a:solidFill>
                <a:latin typeface="Arial"/>
                <a:ea typeface="ＭＳ Ｐゴシック" pitchFamily="-97" charset="-128"/>
              </a:defRPr>
            </a:lvl4pPr>
            <a:lvl5pPr marL="2057400" indent="-228600" algn="l" rtl="0" eaLnBrk="0" fontAlgn="base" hangingPunct="0">
              <a:spcBef>
                <a:spcPct val="20000"/>
              </a:spcBef>
              <a:spcAft>
                <a:spcPct val="0"/>
              </a:spcAft>
              <a:buChar char="»"/>
              <a:defRPr sz="2000">
                <a:solidFill>
                  <a:schemeClr val="tx1"/>
                </a:solidFill>
                <a:latin typeface="Arial"/>
                <a:ea typeface="ＭＳ Ｐゴシック" pitchFamily="-97" charset="-128"/>
              </a:defRPr>
            </a:lvl5pPr>
            <a:lvl6pPr marL="2514600" indent="-228600" algn="l" rtl="0" eaLnBrk="0" fontAlgn="base" hangingPunct="0">
              <a:spcBef>
                <a:spcPct val="20000"/>
              </a:spcBef>
              <a:spcAft>
                <a:spcPct val="0"/>
              </a:spcAft>
              <a:buChar char="»"/>
              <a:defRPr sz="2000">
                <a:solidFill>
                  <a:schemeClr val="tx1"/>
                </a:solidFill>
                <a:latin typeface="+mn-lt"/>
                <a:ea typeface="ＭＳ Ｐゴシック" pitchFamily="-97" charset="-128"/>
              </a:defRPr>
            </a:lvl6pPr>
            <a:lvl7pPr marL="2971800" indent="-228600" algn="l" rtl="0" eaLnBrk="0" fontAlgn="base" hangingPunct="0">
              <a:spcBef>
                <a:spcPct val="20000"/>
              </a:spcBef>
              <a:spcAft>
                <a:spcPct val="0"/>
              </a:spcAft>
              <a:buChar char="»"/>
              <a:defRPr sz="2000">
                <a:solidFill>
                  <a:schemeClr val="tx1"/>
                </a:solidFill>
                <a:latin typeface="+mn-lt"/>
                <a:ea typeface="ＭＳ Ｐゴシック" pitchFamily="-97" charset="-128"/>
              </a:defRPr>
            </a:lvl7pPr>
            <a:lvl8pPr marL="3429000" indent="-228600" algn="l" rtl="0" eaLnBrk="0" fontAlgn="base" hangingPunct="0">
              <a:spcBef>
                <a:spcPct val="20000"/>
              </a:spcBef>
              <a:spcAft>
                <a:spcPct val="0"/>
              </a:spcAft>
              <a:buChar char="»"/>
              <a:defRPr sz="2000">
                <a:solidFill>
                  <a:schemeClr val="tx1"/>
                </a:solidFill>
                <a:latin typeface="+mn-lt"/>
                <a:ea typeface="ＭＳ Ｐゴシック" pitchFamily="-97" charset="-128"/>
              </a:defRPr>
            </a:lvl8pPr>
            <a:lvl9pPr marL="3886200" indent="-228600" algn="l" rtl="0" eaLnBrk="0" fontAlgn="base" hangingPunct="0">
              <a:spcBef>
                <a:spcPct val="20000"/>
              </a:spcBef>
              <a:spcAft>
                <a:spcPct val="0"/>
              </a:spcAft>
              <a:buChar char="»"/>
              <a:defRPr sz="2000">
                <a:solidFill>
                  <a:schemeClr val="tx1"/>
                </a:solidFill>
                <a:latin typeface="+mn-lt"/>
                <a:ea typeface="ＭＳ Ｐゴシック" pitchFamily="-97" charset="-128"/>
              </a:defRPr>
            </a:lvl9pPr>
          </a:lstStyle>
          <a:p>
            <a:pPr marL="0" indent="0" algn="ctr">
              <a:buNone/>
            </a:pPr>
            <a:r>
              <a:rPr lang="en-US" sz="2400" kern="0" dirty="0"/>
              <a:t>However, very few of these are driver mutations</a:t>
            </a:r>
          </a:p>
        </p:txBody>
      </p:sp>
      <p:sp>
        <p:nvSpPr>
          <p:cNvPr id="5" name="TextBox 4"/>
          <p:cNvSpPr txBox="1"/>
          <p:nvPr/>
        </p:nvSpPr>
        <p:spPr>
          <a:xfrm>
            <a:off x="8233832" y="5105400"/>
            <a:ext cx="1066800" cy="1169551"/>
          </a:xfrm>
          <a:prstGeom prst="rect">
            <a:avLst/>
          </a:prstGeom>
          <a:noFill/>
        </p:spPr>
        <p:txBody>
          <a:bodyPr wrap="square" rtlCol="0">
            <a:spAutoFit/>
          </a:bodyPr>
          <a:lstStyle/>
          <a:p>
            <a:r>
              <a:rPr lang="en-US" sz="1400" dirty="0" err="1">
                <a:solidFill>
                  <a:schemeClr val="tx2"/>
                </a:solidFill>
                <a:latin typeface="Arial" panose="020B0604020202020204" pitchFamily="34" charset="0"/>
                <a:cs typeface="Arial" panose="020B0604020202020204" pitchFamily="34" charset="0"/>
              </a:rPr>
              <a:t>Khurana</a:t>
            </a:r>
            <a:r>
              <a:rPr lang="en-US" sz="1400" dirty="0">
                <a:solidFill>
                  <a:schemeClr val="tx2"/>
                </a:solidFill>
                <a:latin typeface="Arial" panose="020B0604020202020204" pitchFamily="34" charset="0"/>
                <a:cs typeface="Arial" panose="020B0604020202020204" pitchFamily="34" charset="0"/>
              </a:rPr>
              <a:t> </a:t>
            </a:r>
            <a:r>
              <a:rPr lang="en-US" sz="1400" i="1" dirty="0">
                <a:solidFill>
                  <a:schemeClr val="tx2"/>
                </a:solidFill>
                <a:latin typeface="Arial" panose="020B0604020202020204" pitchFamily="34" charset="0"/>
                <a:cs typeface="Arial" panose="020B0604020202020204" pitchFamily="34" charset="0"/>
              </a:rPr>
              <a:t>Nature Reviews Genetics </a:t>
            </a:r>
            <a:r>
              <a:rPr lang="en-US" sz="1400" dirty="0">
                <a:solidFill>
                  <a:schemeClr val="tx2"/>
                </a:solidFill>
                <a:latin typeface="Arial" panose="020B0604020202020204" pitchFamily="34" charset="0"/>
                <a:cs typeface="Arial" panose="020B0604020202020204" pitchFamily="34" charset="0"/>
              </a:rPr>
              <a:t>2016</a:t>
            </a:r>
          </a:p>
        </p:txBody>
      </p:sp>
    </p:spTree>
    <p:extLst>
      <p:ext uri="{BB962C8B-B14F-4D97-AF65-F5344CB8AC3E}">
        <p14:creationId xmlns:p14="http://schemas.microsoft.com/office/powerpoint/2010/main" val="276491406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16934"/>
            <a:ext cx="7772400" cy="1143000"/>
          </a:xfrm>
        </p:spPr>
        <p:txBody>
          <a:bodyPr/>
          <a:lstStyle/>
          <a:p>
            <a:r>
              <a:rPr lang="en-US" dirty="0"/>
              <a:t>Ways a noncoding variant can be functional</a:t>
            </a:r>
          </a:p>
        </p:txBody>
      </p:sp>
      <p:sp>
        <p:nvSpPr>
          <p:cNvPr id="4" name="Slide Number Placeholder 3"/>
          <p:cNvSpPr>
            <a:spLocks noGrp="1"/>
          </p:cNvSpPr>
          <p:nvPr>
            <p:ph type="sldNum" sz="quarter" idx="12"/>
          </p:nvPr>
        </p:nvSpPr>
        <p:spPr/>
        <p:txBody>
          <a:bodyPr/>
          <a:lstStyle/>
          <a:p>
            <a:pPr>
              <a:defRPr/>
            </a:pPr>
            <a:fld id="{4D71D4ED-2DA9-9F40-A068-D189D5533483}" type="slidenum">
              <a:rPr lang="en-US" smtClean="0"/>
              <a:pPr>
                <a:defRPr/>
              </a:pPr>
              <a:t>6</a:t>
            </a:fld>
            <a:endParaRPr lang="en-US"/>
          </a:p>
        </p:txBody>
      </p:sp>
      <p:sp>
        <p:nvSpPr>
          <p:cNvPr id="6" name="Rectangle 3"/>
          <p:cNvSpPr txBox="1">
            <a:spLocks noChangeArrowheads="1"/>
          </p:cNvSpPr>
          <p:nvPr/>
        </p:nvSpPr>
        <p:spPr bwMode="auto">
          <a:xfrm>
            <a:off x="685800" y="1827085"/>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Arial"/>
                <a:ea typeface="ＭＳ Ｐゴシック" pitchFamily="-97" charset="-128"/>
                <a:cs typeface="ＭＳ Ｐゴシック" pitchFamily="-97" charset="-128"/>
              </a:defRPr>
            </a:lvl1pPr>
            <a:lvl2pPr marL="742950" indent="-285750" algn="l" rtl="0" eaLnBrk="0" fontAlgn="base" hangingPunct="0">
              <a:spcBef>
                <a:spcPct val="20000"/>
              </a:spcBef>
              <a:spcAft>
                <a:spcPct val="0"/>
              </a:spcAft>
              <a:buChar char="–"/>
              <a:defRPr sz="2800">
                <a:solidFill>
                  <a:schemeClr val="tx1"/>
                </a:solidFill>
                <a:latin typeface="Arial"/>
                <a:ea typeface="ＭＳ Ｐゴシック" pitchFamily="-97" charset="-128"/>
              </a:defRPr>
            </a:lvl2pPr>
            <a:lvl3pPr marL="1143000" indent="-228600" algn="l" rtl="0" eaLnBrk="0" fontAlgn="base" hangingPunct="0">
              <a:spcBef>
                <a:spcPct val="20000"/>
              </a:spcBef>
              <a:spcAft>
                <a:spcPct val="0"/>
              </a:spcAft>
              <a:buChar char="•"/>
              <a:defRPr sz="2400">
                <a:solidFill>
                  <a:schemeClr val="tx1"/>
                </a:solidFill>
                <a:latin typeface="Arial"/>
                <a:ea typeface="ＭＳ Ｐゴシック" pitchFamily="-97" charset="-128"/>
              </a:defRPr>
            </a:lvl3pPr>
            <a:lvl4pPr marL="1600200" indent="-228600" algn="l" rtl="0" eaLnBrk="0" fontAlgn="base" hangingPunct="0">
              <a:spcBef>
                <a:spcPct val="20000"/>
              </a:spcBef>
              <a:spcAft>
                <a:spcPct val="0"/>
              </a:spcAft>
              <a:buChar char="–"/>
              <a:defRPr sz="2000">
                <a:solidFill>
                  <a:schemeClr val="tx1"/>
                </a:solidFill>
                <a:latin typeface="Arial"/>
                <a:ea typeface="ＭＳ Ｐゴシック" pitchFamily="-97" charset="-128"/>
              </a:defRPr>
            </a:lvl4pPr>
            <a:lvl5pPr marL="2057400" indent="-228600" algn="l" rtl="0" eaLnBrk="0" fontAlgn="base" hangingPunct="0">
              <a:spcBef>
                <a:spcPct val="20000"/>
              </a:spcBef>
              <a:spcAft>
                <a:spcPct val="0"/>
              </a:spcAft>
              <a:buChar char="»"/>
              <a:defRPr sz="2000">
                <a:solidFill>
                  <a:schemeClr val="tx1"/>
                </a:solidFill>
                <a:latin typeface="Arial"/>
                <a:ea typeface="ＭＳ Ｐゴシック" pitchFamily="-97" charset="-128"/>
              </a:defRPr>
            </a:lvl5pPr>
            <a:lvl6pPr marL="2514600" indent="-228600" algn="l" rtl="0" eaLnBrk="0" fontAlgn="base" hangingPunct="0">
              <a:spcBef>
                <a:spcPct val="20000"/>
              </a:spcBef>
              <a:spcAft>
                <a:spcPct val="0"/>
              </a:spcAft>
              <a:buChar char="»"/>
              <a:defRPr sz="2000">
                <a:solidFill>
                  <a:schemeClr val="tx1"/>
                </a:solidFill>
                <a:latin typeface="+mn-lt"/>
                <a:ea typeface="ＭＳ Ｐゴシック" pitchFamily="-97" charset="-128"/>
              </a:defRPr>
            </a:lvl6pPr>
            <a:lvl7pPr marL="2971800" indent="-228600" algn="l" rtl="0" eaLnBrk="0" fontAlgn="base" hangingPunct="0">
              <a:spcBef>
                <a:spcPct val="20000"/>
              </a:spcBef>
              <a:spcAft>
                <a:spcPct val="0"/>
              </a:spcAft>
              <a:buChar char="»"/>
              <a:defRPr sz="2000">
                <a:solidFill>
                  <a:schemeClr val="tx1"/>
                </a:solidFill>
                <a:latin typeface="+mn-lt"/>
                <a:ea typeface="ＭＳ Ｐゴシック" pitchFamily="-97" charset="-128"/>
              </a:defRPr>
            </a:lvl7pPr>
            <a:lvl8pPr marL="3429000" indent="-228600" algn="l" rtl="0" eaLnBrk="0" fontAlgn="base" hangingPunct="0">
              <a:spcBef>
                <a:spcPct val="20000"/>
              </a:spcBef>
              <a:spcAft>
                <a:spcPct val="0"/>
              </a:spcAft>
              <a:buChar char="»"/>
              <a:defRPr sz="2000">
                <a:solidFill>
                  <a:schemeClr val="tx1"/>
                </a:solidFill>
                <a:latin typeface="+mn-lt"/>
                <a:ea typeface="ＭＳ Ｐゴシック" pitchFamily="-97" charset="-128"/>
              </a:defRPr>
            </a:lvl8pPr>
            <a:lvl9pPr marL="3886200" indent="-228600" algn="l" rtl="0" eaLnBrk="0" fontAlgn="base" hangingPunct="0">
              <a:spcBef>
                <a:spcPct val="20000"/>
              </a:spcBef>
              <a:spcAft>
                <a:spcPct val="0"/>
              </a:spcAft>
              <a:buChar char="»"/>
              <a:defRPr sz="2000">
                <a:solidFill>
                  <a:schemeClr val="tx1"/>
                </a:solidFill>
                <a:latin typeface="+mn-lt"/>
                <a:ea typeface="ＭＳ Ｐゴシック" pitchFamily="-97" charset="-128"/>
              </a:defRPr>
            </a:lvl9pPr>
          </a:lstStyle>
          <a:p>
            <a:r>
              <a:rPr lang="en-US" sz="2800" kern="0" dirty="0"/>
              <a:t>Disrupt DNA sequence motifs</a:t>
            </a:r>
          </a:p>
          <a:p>
            <a:pPr lvl="1"/>
            <a:r>
              <a:rPr lang="en-US" sz="2400" kern="0" dirty="0"/>
              <a:t>Promoters, enhancers</a:t>
            </a:r>
          </a:p>
          <a:p>
            <a:r>
              <a:rPr lang="en-US" sz="2800" kern="0" dirty="0"/>
              <a:t>Disrupt miRNA binding</a:t>
            </a:r>
          </a:p>
          <a:p>
            <a:r>
              <a:rPr lang="en-US" sz="2800" kern="0" dirty="0"/>
              <a:t>Mutations in introns affect splicing</a:t>
            </a:r>
          </a:p>
          <a:p>
            <a:r>
              <a:rPr lang="en-US" sz="2800" kern="0" dirty="0"/>
              <a:t>Indirect effects from the above changes</a:t>
            </a:r>
          </a:p>
          <a:p>
            <a:endParaRPr lang="en-US" sz="2800" kern="0" dirty="0"/>
          </a:p>
        </p:txBody>
      </p:sp>
      <p:sp>
        <p:nvSpPr>
          <p:cNvPr id="5" name="TextBox 4"/>
          <p:cNvSpPr txBox="1"/>
          <p:nvPr/>
        </p:nvSpPr>
        <p:spPr>
          <a:xfrm>
            <a:off x="685800" y="4953000"/>
            <a:ext cx="4668009" cy="307777"/>
          </a:xfrm>
          <a:prstGeom prst="rect">
            <a:avLst/>
          </a:prstGeom>
          <a:noFill/>
        </p:spPr>
        <p:txBody>
          <a:bodyPr wrap="none" rtlCol="0">
            <a:spAutoFit/>
          </a:bodyPr>
          <a:lstStyle/>
          <a:p>
            <a:r>
              <a:rPr lang="en-US" sz="1400" dirty="0">
                <a:solidFill>
                  <a:schemeClr val="tx2"/>
                </a:solidFill>
                <a:latin typeface="Arial" panose="020B0604020202020204" pitchFamily="34" charset="0"/>
                <a:cs typeface="Arial" panose="020B0604020202020204" pitchFamily="34" charset="0"/>
              </a:rPr>
              <a:t>Examples in Ward and </a:t>
            </a:r>
            <a:r>
              <a:rPr lang="en-US" sz="1400" dirty="0" err="1">
                <a:solidFill>
                  <a:schemeClr val="tx2"/>
                </a:solidFill>
                <a:latin typeface="Arial" panose="020B0604020202020204" pitchFamily="34" charset="0"/>
                <a:cs typeface="Arial" panose="020B0604020202020204" pitchFamily="34" charset="0"/>
              </a:rPr>
              <a:t>Kellis</a:t>
            </a:r>
            <a:r>
              <a:rPr lang="en-US" sz="1400" dirty="0">
                <a:solidFill>
                  <a:schemeClr val="tx2"/>
                </a:solidFill>
                <a:latin typeface="Arial" panose="020B0604020202020204" pitchFamily="34" charset="0"/>
                <a:cs typeface="Arial" panose="020B0604020202020204" pitchFamily="34" charset="0"/>
              </a:rPr>
              <a:t> </a:t>
            </a:r>
            <a:r>
              <a:rPr lang="en-US" sz="1400" i="1" dirty="0">
                <a:solidFill>
                  <a:schemeClr val="tx2"/>
                </a:solidFill>
                <a:latin typeface="Arial" panose="020B0604020202020204" pitchFamily="34" charset="0"/>
                <a:cs typeface="Arial" panose="020B0604020202020204" pitchFamily="34" charset="0"/>
              </a:rPr>
              <a:t>Nature Biotechnology </a:t>
            </a:r>
            <a:r>
              <a:rPr lang="en-US" sz="1400" dirty="0">
                <a:solidFill>
                  <a:schemeClr val="tx2"/>
                </a:solidFill>
                <a:latin typeface="Arial" panose="020B0604020202020204" pitchFamily="34" charset="0"/>
                <a:cs typeface="Arial" panose="020B0604020202020204" pitchFamily="34" charset="0"/>
              </a:rPr>
              <a:t>2012</a:t>
            </a:r>
          </a:p>
        </p:txBody>
      </p:sp>
    </p:spTree>
    <p:extLst>
      <p:ext uri="{BB962C8B-B14F-4D97-AF65-F5344CB8AC3E}">
        <p14:creationId xmlns:p14="http://schemas.microsoft.com/office/powerpoint/2010/main" val="29407856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16934"/>
            <a:ext cx="7772400" cy="1143000"/>
          </a:xfrm>
        </p:spPr>
        <p:txBody>
          <a:bodyPr/>
          <a:lstStyle/>
          <a:p>
            <a:r>
              <a:rPr lang="en-US" dirty="0"/>
              <a:t>Variants altering motifs</a:t>
            </a:r>
          </a:p>
        </p:txBody>
      </p:sp>
      <p:sp>
        <p:nvSpPr>
          <p:cNvPr id="4" name="Slide Number Placeholder 3"/>
          <p:cNvSpPr>
            <a:spLocks noGrp="1"/>
          </p:cNvSpPr>
          <p:nvPr>
            <p:ph type="sldNum" sz="quarter" idx="12"/>
          </p:nvPr>
        </p:nvSpPr>
        <p:spPr/>
        <p:txBody>
          <a:bodyPr/>
          <a:lstStyle/>
          <a:p>
            <a:pPr>
              <a:defRPr/>
            </a:pPr>
            <a:fld id="{4D71D4ED-2DA9-9F40-A068-D189D5533483}" type="slidenum">
              <a:rPr lang="en-US" smtClean="0"/>
              <a:pPr>
                <a:defRPr/>
              </a:pPr>
              <a:t>7</a:t>
            </a:fld>
            <a:endParaRPr lang="en-US"/>
          </a:p>
        </p:txBody>
      </p:sp>
      <p:grpSp>
        <p:nvGrpSpPr>
          <p:cNvPr id="5" name="Group 4"/>
          <p:cNvGrpSpPr/>
          <p:nvPr/>
        </p:nvGrpSpPr>
        <p:grpSpPr>
          <a:xfrm>
            <a:off x="1124673" y="1159934"/>
            <a:ext cx="6838227" cy="5345795"/>
            <a:chOff x="1124673" y="1159934"/>
            <a:chExt cx="6838227" cy="5345795"/>
          </a:xfrm>
        </p:grpSpPr>
        <p:pic>
          <p:nvPicPr>
            <p:cNvPr id="31746" name="Picture 2" descr="Effect of sequence variants in non-coding regions in tumorigenesis."/>
            <p:cNvPicPr>
              <a:picLocks noChangeAspect="1" noChangeArrowheads="1"/>
            </p:cNvPicPr>
            <p:nvPr/>
          </p:nvPicPr>
          <p:blipFill rotWithShape="1">
            <a:blip r:embed="rId3">
              <a:extLst>
                <a:ext uri="{28A0092B-C50C-407E-A947-70E740481C1C}">
                  <a14:useLocalDpi xmlns:a14="http://schemas.microsoft.com/office/drawing/2010/main" val="0"/>
                </a:ext>
              </a:extLst>
            </a:blip>
            <a:srcRect l="-1691" t="27387" r="43340" b="36577"/>
            <a:stretch/>
          </p:blipFill>
          <p:spPr bwMode="auto">
            <a:xfrm>
              <a:off x="1181100" y="1159934"/>
              <a:ext cx="6781800" cy="4914348"/>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1143000" y="1420559"/>
              <a:ext cx="609600" cy="484441"/>
            </a:xfrm>
            <a:prstGeom prst="rect">
              <a:avLst/>
            </a:prstGeom>
            <a:solidFill>
              <a:schemeClr val="bg1"/>
            </a:solidFill>
            <a:ln w="28575" cmpd="sng">
              <a:noFill/>
            </a:ln>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000" b="0" i="0" u="none" strike="noStrike" cap="none" normalizeH="0" baseline="0">
                <a:ln>
                  <a:noFill/>
                </a:ln>
                <a:solidFill>
                  <a:schemeClr val="tx1"/>
                </a:solidFill>
                <a:effectLst/>
                <a:latin typeface="Times New Roman" pitchFamily="-97" charset="0"/>
              </a:endParaRPr>
            </a:p>
          </p:txBody>
        </p:sp>
        <p:sp>
          <p:nvSpPr>
            <p:cNvPr id="7" name="Rectangle 6"/>
            <p:cNvSpPr/>
            <p:nvPr/>
          </p:nvSpPr>
          <p:spPr>
            <a:xfrm>
              <a:off x="1124673" y="3886200"/>
              <a:ext cx="609600" cy="484441"/>
            </a:xfrm>
            <a:prstGeom prst="rect">
              <a:avLst/>
            </a:prstGeom>
            <a:solidFill>
              <a:schemeClr val="bg1"/>
            </a:solidFill>
            <a:ln w="28575" cmpd="sng">
              <a:noFill/>
            </a:ln>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000" b="0" i="0" u="none" strike="noStrike" cap="none" normalizeH="0" baseline="0">
                <a:ln>
                  <a:noFill/>
                </a:ln>
                <a:solidFill>
                  <a:schemeClr val="tx1"/>
                </a:solidFill>
                <a:effectLst/>
                <a:latin typeface="Times New Roman" pitchFamily="-97" charset="0"/>
              </a:endParaRPr>
            </a:p>
          </p:txBody>
        </p:sp>
        <p:sp>
          <p:nvSpPr>
            <p:cNvPr id="8" name="TextBox 7"/>
            <p:cNvSpPr txBox="1"/>
            <p:nvPr/>
          </p:nvSpPr>
          <p:spPr>
            <a:xfrm>
              <a:off x="1429473" y="6197952"/>
              <a:ext cx="3980727" cy="307777"/>
            </a:xfrm>
            <a:prstGeom prst="rect">
              <a:avLst/>
            </a:prstGeom>
            <a:noFill/>
          </p:spPr>
          <p:txBody>
            <a:bodyPr wrap="square" rtlCol="0">
              <a:spAutoFit/>
            </a:bodyPr>
            <a:lstStyle/>
            <a:p>
              <a:r>
                <a:rPr lang="en-US" sz="1400" dirty="0" err="1">
                  <a:solidFill>
                    <a:schemeClr val="tx2"/>
                  </a:solidFill>
                  <a:latin typeface="Arial" panose="020B0604020202020204" pitchFamily="34" charset="0"/>
                  <a:cs typeface="Arial" panose="020B0604020202020204" pitchFamily="34" charset="0"/>
                </a:rPr>
                <a:t>Khurana</a:t>
              </a:r>
              <a:r>
                <a:rPr lang="en-US" sz="1400" dirty="0">
                  <a:solidFill>
                    <a:schemeClr val="tx2"/>
                  </a:solidFill>
                  <a:latin typeface="Arial" panose="020B0604020202020204" pitchFamily="34" charset="0"/>
                  <a:cs typeface="Arial" panose="020B0604020202020204" pitchFamily="34" charset="0"/>
                </a:rPr>
                <a:t> </a:t>
              </a:r>
              <a:r>
                <a:rPr lang="en-US" sz="1400" i="1" dirty="0">
                  <a:solidFill>
                    <a:schemeClr val="tx2"/>
                  </a:solidFill>
                  <a:latin typeface="Arial" panose="020B0604020202020204" pitchFamily="34" charset="0"/>
                  <a:cs typeface="Arial" panose="020B0604020202020204" pitchFamily="34" charset="0"/>
                </a:rPr>
                <a:t>Nature Reviews Genetics </a:t>
              </a:r>
              <a:r>
                <a:rPr lang="en-US" sz="1400" dirty="0">
                  <a:solidFill>
                    <a:schemeClr val="tx2"/>
                  </a:solidFill>
                  <a:latin typeface="Arial" panose="020B0604020202020204" pitchFamily="34" charset="0"/>
                  <a:cs typeface="Arial" panose="020B0604020202020204" pitchFamily="34" charset="0"/>
                </a:rPr>
                <a:t>2016</a:t>
              </a:r>
            </a:p>
          </p:txBody>
        </p:sp>
      </p:grpSp>
    </p:spTree>
    <p:extLst>
      <p:ext uri="{BB962C8B-B14F-4D97-AF65-F5344CB8AC3E}">
        <p14:creationId xmlns:p14="http://schemas.microsoft.com/office/powerpoint/2010/main" val="342418799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16934"/>
            <a:ext cx="7772400" cy="1143000"/>
          </a:xfrm>
        </p:spPr>
        <p:txBody>
          <a:bodyPr/>
          <a:lstStyle/>
          <a:p>
            <a:r>
              <a:rPr lang="en-US" dirty="0"/>
              <a:t>Variants affect proximal and distal regulators</a:t>
            </a:r>
          </a:p>
        </p:txBody>
      </p:sp>
      <p:sp>
        <p:nvSpPr>
          <p:cNvPr id="4" name="Slide Number Placeholder 3"/>
          <p:cNvSpPr>
            <a:spLocks noGrp="1"/>
          </p:cNvSpPr>
          <p:nvPr>
            <p:ph type="sldNum" sz="quarter" idx="12"/>
          </p:nvPr>
        </p:nvSpPr>
        <p:spPr/>
        <p:txBody>
          <a:bodyPr/>
          <a:lstStyle/>
          <a:p>
            <a:pPr>
              <a:defRPr/>
            </a:pPr>
            <a:fld id="{4D71D4ED-2DA9-9F40-A068-D189D5533483}" type="slidenum">
              <a:rPr lang="en-US" smtClean="0"/>
              <a:pPr>
                <a:defRPr/>
              </a:pPr>
              <a:t>8</a:t>
            </a:fld>
            <a:endParaRPr lang="en-US"/>
          </a:p>
        </p:txBody>
      </p:sp>
      <p:grpSp>
        <p:nvGrpSpPr>
          <p:cNvPr id="3" name="Group 2"/>
          <p:cNvGrpSpPr/>
          <p:nvPr/>
        </p:nvGrpSpPr>
        <p:grpSpPr>
          <a:xfrm>
            <a:off x="996508" y="1524000"/>
            <a:ext cx="6846184" cy="4218809"/>
            <a:chOff x="996508" y="2444838"/>
            <a:chExt cx="6846184" cy="4218809"/>
          </a:xfrm>
        </p:grpSpPr>
        <p:pic>
          <p:nvPicPr>
            <p:cNvPr id="5" name="Picture 2" descr="Effect of sequence variants in non-coding regions in tumorigenesis."/>
            <p:cNvPicPr>
              <a:picLocks noChangeAspect="1" noChangeArrowheads="1"/>
            </p:cNvPicPr>
            <p:nvPr/>
          </p:nvPicPr>
          <p:blipFill rotWithShape="1">
            <a:blip r:embed="rId3">
              <a:extLst>
                <a:ext uri="{28A0092B-C50C-407E-A947-70E740481C1C}">
                  <a14:useLocalDpi xmlns:a14="http://schemas.microsoft.com/office/drawing/2010/main" val="0"/>
                </a:ext>
              </a:extLst>
            </a:blip>
            <a:srcRect r="50237" b="72647"/>
            <a:stretch/>
          </p:blipFill>
          <p:spPr bwMode="auto">
            <a:xfrm>
              <a:off x="1301308" y="2444838"/>
              <a:ext cx="6541384" cy="4218809"/>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7"/>
            <p:cNvSpPr/>
            <p:nvPr/>
          </p:nvSpPr>
          <p:spPr>
            <a:xfrm>
              <a:off x="996508" y="2444838"/>
              <a:ext cx="609600" cy="484441"/>
            </a:xfrm>
            <a:prstGeom prst="rect">
              <a:avLst/>
            </a:prstGeom>
            <a:solidFill>
              <a:schemeClr val="bg1"/>
            </a:solidFill>
            <a:ln w="28575" cmpd="sng">
              <a:noFill/>
            </a:ln>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000" b="0" i="0" u="none" strike="noStrike" cap="none" normalizeH="0" baseline="0">
                <a:ln>
                  <a:noFill/>
                </a:ln>
                <a:solidFill>
                  <a:schemeClr val="tx1"/>
                </a:solidFill>
                <a:effectLst/>
                <a:latin typeface="Times New Roman" pitchFamily="-97" charset="0"/>
              </a:endParaRPr>
            </a:p>
          </p:txBody>
        </p:sp>
        <p:sp>
          <p:nvSpPr>
            <p:cNvPr id="9" name="Rectangle 8"/>
            <p:cNvSpPr/>
            <p:nvPr/>
          </p:nvSpPr>
          <p:spPr>
            <a:xfrm>
              <a:off x="1668328" y="2868359"/>
              <a:ext cx="770072" cy="179641"/>
            </a:xfrm>
            <a:prstGeom prst="rect">
              <a:avLst/>
            </a:prstGeom>
            <a:solidFill>
              <a:schemeClr val="bg1"/>
            </a:solidFill>
            <a:ln w="28575" cmpd="sng">
              <a:noFill/>
            </a:ln>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000" b="0" i="0" u="none" strike="noStrike" cap="none" normalizeH="0" baseline="0">
                <a:ln>
                  <a:noFill/>
                </a:ln>
                <a:solidFill>
                  <a:schemeClr val="tx1"/>
                </a:solidFill>
                <a:effectLst/>
                <a:latin typeface="Times New Roman" pitchFamily="-97" charset="0"/>
              </a:endParaRPr>
            </a:p>
          </p:txBody>
        </p:sp>
        <p:sp>
          <p:nvSpPr>
            <p:cNvPr id="10" name="Rectangle 9"/>
            <p:cNvSpPr/>
            <p:nvPr/>
          </p:nvSpPr>
          <p:spPr>
            <a:xfrm>
              <a:off x="1834708" y="2958179"/>
              <a:ext cx="222692" cy="166021"/>
            </a:xfrm>
            <a:prstGeom prst="rect">
              <a:avLst/>
            </a:prstGeom>
            <a:solidFill>
              <a:schemeClr val="bg1"/>
            </a:solidFill>
            <a:ln w="28575" cmpd="sng">
              <a:noFill/>
            </a:ln>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000" b="0" i="0" u="none" strike="noStrike" cap="none" normalizeH="0" baseline="0">
                <a:ln>
                  <a:noFill/>
                </a:ln>
                <a:solidFill>
                  <a:schemeClr val="tx1"/>
                </a:solidFill>
                <a:effectLst/>
                <a:latin typeface="Times New Roman" pitchFamily="-97" charset="0"/>
              </a:endParaRPr>
            </a:p>
          </p:txBody>
        </p:sp>
        <p:sp>
          <p:nvSpPr>
            <p:cNvPr id="11" name="Rectangle 10"/>
            <p:cNvSpPr/>
            <p:nvPr/>
          </p:nvSpPr>
          <p:spPr>
            <a:xfrm>
              <a:off x="3909474" y="2582375"/>
              <a:ext cx="759046" cy="237026"/>
            </a:xfrm>
            <a:prstGeom prst="rect">
              <a:avLst/>
            </a:prstGeom>
            <a:solidFill>
              <a:schemeClr val="bg1"/>
            </a:solidFill>
            <a:ln w="28575" cmpd="sng">
              <a:noFill/>
            </a:ln>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000" b="0" i="0" u="none" strike="noStrike" cap="none" normalizeH="0" baseline="0">
                <a:ln>
                  <a:noFill/>
                </a:ln>
                <a:solidFill>
                  <a:schemeClr val="tx1"/>
                </a:solidFill>
                <a:effectLst/>
                <a:latin typeface="Times New Roman" pitchFamily="-97" charset="0"/>
              </a:endParaRPr>
            </a:p>
          </p:txBody>
        </p:sp>
        <p:sp>
          <p:nvSpPr>
            <p:cNvPr id="12" name="Rectangle 11"/>
            <p:cNvSpPr/>
            <p:nvPr/>
          </p:nvSpPr>
          <p:spPr>
            <a:xfrm>
              <a:off x="1905000" y="5061225"/>
              <a:ext cx="1752600" cy="484441"/>
            </a:xfrm>
            <a:prstGeom prst="rect">
              <a:avLst/>
            </a:prstGeom>
            <a:solidFill>
              <a:schemeClr val="bg1"/>
            </a:solidFill>
            <a:ln w="28575" cmpd="sng">
              <a:noFill/>
            </a:ln>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000" b="0" i="0" u="none" strike="noStrike" cap="none" normalizeH="0" baseline="0">
                <a:ln>
                  <a:noFill/>
                </a:ln>
                <a:solidFill>
                  <a:schemeClr val="tx1"/>
                </a:solidFill>
                <a:effectLst/>
                <a:latin typeface="Times New Roman" pitchFamily="-97" charset="0"/>
              </a:endParaRPr>
            </a:p>
          </p:txBody>
        </p:sp>
      </p:grpSp>
      <p:sp>
        <p:nvSpPr>
          <p:cNvPr id="7" name="TextBox 6"/>
          <p:cNvSpPr txBox="1"/>
          <p:nvPr/>
        </p:nvSpPr>
        <p:spPr>
          <a:xfrm>
            <a:off x="9646" y="5380074"/>
            <a:ext cx="2205568" cy="523220"/>
          </a:xfrm>
          <a:prstGeom prst="rect">
            <a:avLst/>
          </a:prstGeom>
          <a:noFill/>
        </p:spPr>
        <p:txBody>
          <a:bodyPr wrap="square" rtlCol="0">
            <a:spAutoFit/>
          </a:bodyPr>
          <a:lstStyle/>
          <a:p>
            <a:r>
              <a:rPr lang="en-US" sz="1400" dirty="0" err="1">
                <a:solidFill>
                  <a:schemeClr val="tx2"/>
                </a:solidFill>
                <a:latin typeface="Arial" panose="020B0604020202020204" pitchFamily="34" charset="0"/>
                <a:cs typeface="Arial" panose="020B0604020202020204" pitchFamily="34" charset="0"/>
              </a:rPr>
              <a:t>Khurana</a:t>
            </a:r>
            <a:r>
              <a:rPr lang="en-US" sz="1400" dirty="0">
                <a:solidFill>
                  <a:schemeClr val="tx2"/>
                </a:solidFill>
                <a:latin typeface="Arial" panose="020B0604020202020204" pitchFamily="34" charset="0"/>
                <a:cs typeface="Arial" panose="020B0604020202020204" pitchFamily="34" charset="0"/>
              </a:rPr>
              <a:t> </a:t>
            </a:r>
            <a:r>
              <a:rPr lang="en-US" sz="1400" i="1" dirty="0">
                <a:solidFill>
                  <a:schemeClr val="tx2"/>
                </a:solidFill>
                <a:latin typeface="Arial" panose="020B0604020202020204" pitchFamily="34" charset="0"/>
                <a:cs typeface="Arial" panose="020B0604020202020204" pitchFamily="34" charset="0"/>
              </a:rPr>
              <a:t>Nature Reviews Genetics </a:t>
            </a:r>
            <a:r>
              <a:rPr lang="en-US" sz="1400" dirty="0">
                <a:solidFill>
                  <a:schemeClr val="tx2"/>
                </a:solidFill>
                <a:latin typeface="Arial" panose="020B0604020202020204" pitchFamily="34" charset="0"/>
                <a:cs typeface="Arial" panose="020B0604020202020204" pitchFamily="34" charset="0"/>
              </a:rPr>
              <a:t>2016</a:t>
            </a:r>
          </a:p>
        </p:txBody>
      </p:sp>
    </p:spTree>
    <p:extLst>
      <p:ext uri="{BB962C8B-B14F-4D97-AF65-F5344CB8AC3E}">
        <p14:creationId xmlns:p14="http://schemas.microsoft.com/office/powerpoint/2010/main" val="261007604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16934"/>
            <a:ext cx="7772400" cy="1143000"/>
          </a:xfrm>
        </p:spPr>
        <p:txBody>
          <a:bodyPr/>
          <a:lstStyle/>
          <a:p>
            <a:r>
              <a:rPr lang="en-US" dirty="0"/>
              <a:t>Evidence used to prioritize noncoding variants</a:t>
            </a:r>
          </a:p>
        </p:txBody>
      </p:sp>
      <p:sp>
        <p:nvSpPr>
          <p:cNvPr id="4" name="Slide Number Placeholder 3"/>
          <p:cNvSpPr>
            <a:spLocks noGrp="1"/>
          </p:cNvSpPr>
          <p:nvPr>
            <p:ph type="sldNum" sz="quarter" idx="12"/>
          </p:nvPr>
        </p:nvSpPr>
        <p:spPr/>
        <p:txBody>
          <a:bodyPr/>
          <a:lstStyle/>
          <a:p>
            <a:pPr>
              <a:defRPr/>
            </a:pPr>
            <a:fld id="{4D71D4ED-2DA9-9F40-A068-D189D5533483}" type="slidenum">
              <a:rPr lang="en-US" smtClean="0"/>
              <a:pPr>
                <a:defRPr/>
              </a:pPr>
              <a:t>9</a:t>
            </a:fld>
            <a:endParaRPr lang="en-US"/>
          </a:p>
        </p:txBody>
      </p:sp>
      <p:pic>
        <p:nvPicPr>
          <p:cNvPr id="32770" name="Picture 2" descr="Dissecting haplotypes discovered through association test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523999"/>
            <a:ext cx="9010650" cy="4953001"/>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66472" y="6553200"/>
            <a:ext cx="3642087" cy="307777"/>
          </a:xfrm>
          <a:prstGeom prst="rect">
            <a:avLst/>
          </a:prstGeom>
          <a:noFill/>
        </p:spPr>
        <p:txBody>
          <a:bodyPr wrap="none" rtlCol="0">
            <a:spAutoFit/>
          </a:bodyPr>
          <a:lstStyle/>
          <a:p>
            <a:r>
              <a:rPr lang="en-US" sz="1400" dirty="0">
                <a:solidFill>
                  <a:schemeClr val="tx2"/>
                </a:solidFill>
                <a:latin typeface="Arial" panose="020B0604020202020204" pitchFamily="34" charset="0"/>
                <a:cs typeface="Arial" panose="020B0604020202020204" pitchFamily="34" charset="0"/>
              </a:rPr>
              <a:t>Ward and </a:t>
            </a:r>
            <a:r>
              <a:rPr lang="en-US" sz="1400" dirty="0" err="1">
                <a:solidFill>
                  <a:schemeClr val="tx2"/>
                </a:solidFill>
                <a:latin typeface="Arial" panose="020B0604020202020204" pitchFamily="34" charset="0"/>
                <a:cs typeface="Arial" panose="020B0604020202020204" pitchFamily="34" charset="0"/>
              </a:rPr>
              <a:t>Kellis</a:t>
            </a:r>
            <a:r>
              <a:rPr lang="en-US" sz="1400" dirty="0">
                <a:solidFill>
                  <a:schemeClr val="tx2"/>
                </a:solidFill>
                <a:latin typeface="Arial" panose="020B0604020202020204" pitchFamily="34" charset="0"/>
                <a:cs typeface="Arial" panose="020B0604020202020204" pitchFamily="34" charset="0"/>
              </a:rPr>
              <a:t> </a:t>
            </a:r>
            <a:r>
              <a:rPr lang="en-US" sz="1400" i="1" dirty="0">
                <a:solidFill>
                  <a:schemeClr val="tx2"/>
                </a:solidFill>
                <a:latin typeface="Arial" panose="020B0604020202020204" pitchFamily="34" charset="0"/>
                <a:cs typeface="Arial" panose="020B0604020202020204" pitchFamily="34" charset="0"/>
              </a:rPr>
              <a:t>Nature Biotechnology </a:t>
            </a:r>
            <a:r>
              <a:rPr lang="en-US" sz="1400" dirty="0">
                <a:solidFill>
                  <a:schemeClr val="tx2"/>
                </a:solidFill>
                <a:latin typeface="Arial" panose="020B0604020202020204" pitchFamily="34" charset="0"/>
                <a:cs typeface="Arial" panose="020B0604020202020204" pitchFamily="34" charset="0"/>
              </a:rPr>
              <a:t>2012</a:t>
            </a:r>
          </a:p>
        </p:txBody>
      </p:sp>
    </p:spTree>
    <p:extLst>
      <p:ext uri="{BB962C8B-B14F-4D97-AF65-F5344CB8AC3E}">
        <p14:creationId xmlns:p14="http://schemas.microsoft.com/office/powerpoint/2010/main" val="2992870144"/>
      </p:ext>
    </p:extLst>
  </p:cSld>
  <p:clrMapOvr>
    <a:masterClrMapping/>
  </p:clrMapOvr>
</p:sld>
</file>

<file path=ppt/theme/theme1.xml><?xml version="1.0" encoding="utf-8"?>
<a:theme xmlns:a="http://schemas.openxmlformats.org/drawingml/2006/main" name="Blank Presentation">
  <a:themeElements>
    <a:clrScheme name="Custom 4">
      <a:dk1>
        <a:srgbClr val="000066"/>
      </a:dk1>
      <a:lt1>
        <a:srgbClr val="FFFFFF"/>
      </a:lt1>
      <a:dk2>
        <a:srgbClr val="800000"/>
      </a:dk2>
      <a:lt2>
        <a:srgbClr val="808080"/>
      </a:lt2>
      <a:accent1>
        <a:srgbClr val="00CC99"/>
      </a:accent1>
      <a:accent2>
        <a:srgbClr val="3333CC"/>
      </a:accent2>
      <a:accent3>
        <a:srgbClr val="FFFFFF"/>
      </a:accent3>
      <a:accent4>
        <a:srgbClr val="000056"/>
      </a:accent4>
      <a:accent5>
        <a:srgbClr val="AAE2CA"/>
      </a:accent5>
      <a:accent6>
        <a:srgbClr val="2D2DB9"/>
      </a:accent6>
      <a:hlink>
        <a:srgbClr val="000066"/>
      </a:hlink>
      <a:folHlink>
        <a:srgbClr val="B2B2B2"/>
      </a:folHlink>
    </a:clrScheme>
    <a:fontScheme name="Blank Presentatio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w="28575" cmpd="sng">
          <a:solidFill>
            <a:srgbClr val="000066"/>
          </a:solidFill>
        </a:ln>
      </a:spPr>
      <a:bodyPr vert="horz" wrap="square" lIns="91440" tIns="45720" rIns="91440" bIns="45720" numCol="1" rtlCol="0"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sz="2000" b="0" i="0" u="none" strike="noStrike" cap="none" normalizeH="0" baseline="0">
            <a:ln>
              <a:noFill/>
            </a:ln>
            <a:solidFill>
              <a:schemeClr val="tx1"/>
            </a:solidFill>
            <a:effectLst/>
            <a:latin typeface="Times New Roman" pitchFamily="-97" charset="0"/>
          </a:defRPr>
        </a:defPPr>
      </a:lstStyle>
    </a:spDef>
    <a:lnDef>
      <a:spPr bwMode="auto">
        <a:xfrm>
          <a:off x="0" y="0"/>
          <a:ext cx="1" cy="1"/>
        </a:xfrm>
        <a:custGeom>
          <a:avLst/>
          <a:gdLst/>
          <a:ahLst/>
          <a:cxnLst/>
          <a:rect l="0" t="0" r="0" b="0"/>
          <a:pathLst/>
        </a:custGeom>
        <a:noFill/>
        <a:ln w="28575" cap="flat" cmpd="sng" algn="ctr">
          <a:solidFill>
            <a:schemeClr val="tx2"/>
          </a:solidFill>
          <a:prstDash val="solid"/>
          <a:round/>
          <a:headEnd type="none" w="med" len="med"/>
          <a:tailEnd type="triangle" w="lg"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000" b="0" i="0" u="none" strike="noStrike" cap="none" normalizeH="0" baseline="0">
            <a:ln>
              <a:noFill/>
            </a:ln>
            <a:solidFill>
              <a:schemeClr val="tx1"/>
            </a:solidFill>
            <a:effectLst/>
            <a:latin typeface="Times New Roman" pitchFamily="-97" charset="0"/>
          </a:defRPr>
        </a:defPPr>
      </a:lstStyle>
    </a:lnDef>
  </a:objectDefaults>
  <a:extraClrSchemeLst>
    <a:extraClrScheme>
      <a:clrScheme name="Blank Presentatio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Blank Presentatio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Blank Presentatio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Blank Presentatio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C:\Program Files\Microsoft Office\Templates\Presentation Designs\Contemporary Portrait.pot</Template>
  <TotalTime>84587</TotalTime>
  <Words>2182</Words>
  <Application>Microsoft Macintosh PowerPoint</Application>
  <PresentationFormat>On-screen Show (4:3)</PresentationFormat>
  <Paragraphs>414</Paragraphs>
  <Slides>40</Slides>
  <Notes>35</Notes>
  <HiddenSlides>0</HiddenSlides>
  <MMClips>0</MMClips>
  <ScaleCrop>false</ScaleCrop>
  <HeadingPairs>
    <vt:vector size="8" baseType="variant">
      <vt:variant>
        <vt:lpstr>Fonts Used</vt:lpstr>
      </vt:variant>
      <vt:variant>
        <vt:i4>5</vt:i4>
      </vt:variant>
      <vt:variant>
        <vt:lpstr>Theme</vt:lpstr>
      </vt:variant>
      <vt:variant>
        <vt:i4>1</vt:i4>
      </vt:variant>
      <vt:variant>
        <vt:lpstr>Embedded OLE Servers</vt:lpstr>
      </vt:variant>
      <vt:variant>
        <vt:i4>1</vt:i4>
      </vt:variant>
      <vt:variant>
        <vt:lpstr>Slide Titles</vt:lpstr>
      </vt:variant>
      <vt:variant>
        <vt:i4>40</vt:i4>
      </vt:variant>
    </vt:vector>
  </HeadingPairs>
  <TitlesOfParts>
    <vt:vector size="47" baseType="lpstr">
      <vt:lpstr>Arial</vt:lpstr>
      <vt:lpstr>Calibri</vt:lpstr>
      <vt:lpstr>Courier New</vt:lpstr>
      <vt:lpstr>Times New Roman</vt:lpstr>
      <vt:lpstr>Wingdings</vt:lpstr>
      <vt:lpstr>Blank Presentation</vt:lpstr>
      <vt:lpstr>Equation</vt:lpstr>
      <vt:lpstr>Interpreting noncoding variants</vt:lpstr>
      <vt:lpstr>Goals for lecture</vt:lpstr>
      <vt:lpstr>GWAS output</vt:lpstr>
      <vt:lpstr>Noncoding variants common in GWAS</vt:lpstr>
      <vt:lpstr>Almost all single nucleotide variants in cancer are noncoding</vt:lpstr>
      <vt:lpstr>Ways a noncoding variant can be functional</vt:lpstr>
      <vt:lpstr>Variants altering motifs</vt:lpstr>
      <vt:lpstr>Variants affect proximal and distal regulators</vt:lpstr>
      <vt:lpstr>Evidence used to prioritize noncoding variants</vt:lpstr>
      <vt:lpstr>Visualizing evidence</vt:lpstr>
      <vt:lpstr>Combined Annotation–Dependent Depletion (CADD)</vt:lpstr>
      <vt:lpstr>Prioritizing variants with epigenetics summary</vt:lpstr>
      <vt:lpstr>DeepSEA</vt:lpstr>
      <vt:lpstr>Classifier input and output</vt:lpstr>
      <vt:lpstr>Desired properties for epigenomic classifier</vt:lpstr>
      <vt:lpstr>Neuroscience to artificial intelligence</vt:lpstr>
      <vt:lpstr>Perceptron</vt:lpstr>
      <vt:lpstr>Activation function</vt:lpstr>
      <vt:lpstr>Neural networks</vt:lpstr>
      <vt:lpstr>Train NN with backpropagation</vt:lpstr>
      <vt:lpstr>Neural network examples</vt:lpstr>
      <vt:lpstr>First hidden layer</vt:lpstr>
      <vt:lpstr>First hidden layer example</vt:lpstr>
      <vt:lpstr>First hidden layer example</vt:lpstr>
      <vt:lpstr>First hidden layer</vt:lpstr>
      <vt:lpstr>First hidden layer example</vt:lpstr>
      <vt:lpstr>First layer problems</vt:lpstr>
      <vt:lpstr>Convolutional layers</vt:lpstr>
      <vt:lpstr>Pooling layers</vt:lpstr>
      <vt:lpstr>Convolution and Pooling</vt:lpstr>
      <vt:lpstr>Pooling layers</vt:lpstr>
      <vt:lpstr>Subsequent hidden layers</vt:lpstr>
      <vt:lpstr>Full DeepSEA neural network</vt:lpstr>
      <vt:lpstr>Predicting epigenetic annotations</vt:lpstr>
      <vt:lpstr>Predicting functional variants</vt:lpstr>
      <vt:lpstr>Predicting functional variants</vt:lpstr>
      <vt:lpstr>PowerPoint Presentation</vt:lpstr>
      <vt:lpstr>DeepSEA summary</vt:lpstr>
      <vt:lpstr>PowerPoint Presentation</vt:lpstr>
      <vt:lpstr>PowerPoint Presentation</vt:lpstr>
    </vt:vector>
  </TitlesOfParts>
  <Company>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Interpreting noncoding variants</dc:title>
  <dc:creator>Mark Craven</dc:creator>
  <cp:lastModifiedBy>DAIFENG WANG</cp:lastModifiedBy>
  <cp:revision>1366</cp:revision>
  <cp:lastPrinted>2011-04-28T20:18:42Z</cp:lastPrinted>
  <dcterms:created xsi:type="dcterms:W3CDTF">2011-04-26T20:24:20Z</dcterms:created>
  <dcterms:modified xsi:type="dcterms:W3CDTF">2020-02-20T16:46:48Z</dcterms:modified>
</cp:coreProperties>
</file>