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523" r:id="rId2"/>
    <p:sldId id="322" r:id="rId3"/>
    <p:sldId id="323" r:id="rId4"/>
    <p:sldId id="329" r:id="rId5"/>
    <p:sldId id="373" r:id="rId6"/>
    <p:sldId id="331" r:id="rId7"/>
    <p:sldId id="367" r:id="rId8"/>
    <p:sldId id="368" r:id="rId9"/>
    <p:sldId id="335" r:id="rId10"/>
    <p:sldId id="364" r:id="rId11"/>
    <p:sldId id="365" r:id="rId12"/>
    <p:sldId id="284" r:id="rId13"/>
    <p:sldId id="285" r:id="rId14"/>
    <p:sldId id="388" r:id="rId15"/>
    <p:sldId id="272" r:id="rId16"/>
    <p:sldId id="273" r:id="rId17"/>
    <p:sldId id="274" r:id="rId18"/>
    <p:sldId id="363" r:id="rId19"/>
    <p:sldId id="338" r:id="rId20"/>
    <p:sldId id="384" r:id="rId21"/>
    <p:sldId id="387" r:id="rId22"/>
    <p:sldId id="369" r:id="rId23"/>
    <p:sldId id="366" r:id="rId24"/>
    <p:sldId id="389" r:id="rId25"/>
    <p:sldId id="339" r:id="rId26"/>
    <p:sldId id="287" r:id="rId27"/>
    <p:sldId id="288" r:id="rId28"/>
    <p:sldId id="289" r:id="rId29"/>
    <p:sldId id="344" r:id="rId30"/>
    <p:sldId id="345" r:id="rId31"/>
    <p:sldId id="385" r:id="rId32"/>
    <p:sldId id="346" r:id="rId33"/>
    <p:sldId id="347" r:id="rId34"/>
    <p:sldId id="349" r:id="rId35"/>
    <p:sldId id="348" r:id="rId36"/>
    <p:sldId id="276" r:id="rId37"/>
    <p:sldId id="277" r:id="rId38"/>
    <p:sldId id="390" r:id="rId39"/>
    <p:sldId id="391" r:id="rId40"/>
    <p:sldId id="370" r:id="rId41"/>
    <p:sldId id="271" r:id="rId42"/>
    <p:sldId id="386" r:id="rId43"/>
    <p:sldId id="392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524" r:id="rId59"/>
    <p:sldId id="535" r:id="rId60"/>
    <p:sldId id="525" r:id="rId61"/>
    <p:sldId id="526" r:id="rId62"/>
    <p:sldId id="527" r:id="rId63"/>
    <p:sldId id="275" r:id="rId64"/>
    <p:sldId id="528" r:id="rId65"/>
    <p:sldId id="529" r:id="rId66"/>
    <p:sldId id="278" r:id="rId67"/>
    <p:sldId id="279" r:id="rId68"/>
    <p:sldId id="280" r:id="rId69"/>
    <p:sldId id="281" r:id="rId70"/>
    <p:sldId id="282" r:id="rId71"/>
    <p:sldId id="283" r:id="rId72"/>
    <p:sldId id="530" r:id="rId73"/>
    <p:sldId id="531" r:id="rId74"/>
    <p:sldId id="286" r:id="rId75"/>
    <p:sldId id="532" r:id="rId76"/>
    <p:sldId id="533" r:id="rId77"/>
    <p:sldId id="534" r:id="rId78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1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45113D-5096-754B-8264-513640BBE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3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RSEM</a:t>
            </a:r>
            <a:r>
              <a:rPr lang="en-US" baseline="0" dirty="0"/>
              <a:t> uses tau for transcript abundance, nu for nucleotide abundance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40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57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74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80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74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444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85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41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8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35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4604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17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38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417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329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780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823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213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318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2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69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suitable for low RNA content</a:t>
            </a:r>
            <a:r>
              <a:rPr lang="en-US" baseline="0" dirty="0"/>
              <a:t> samples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0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02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18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</a:t>
            </a:r>
            <a:r>
              <a:rPr lang="en-US" baseline="0" dirty="0"/>
              <a:t> quantification, can also do many types of downstream analysis like clustering, motif analysis, </a:t>
            </a:r>
            <a:r>
              <a:rPr lang="en-US" baseline="0" dirty="0" err="1"/>
              <a:t>eQTL</a:t>
            </a:r>
            <a:r>
              <a:rPr lang="en-US" baseline="0" dirty="0"/>
              <a:t> mapping, network reconstruction, etc.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606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6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1319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38/nature2135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bine-lab.github.io/salmon/" TargetMode="External"/><Relationship Id="rId5" Type="http://schemas.openxmlformats.org/officeDocument/2006/relationships/hyperlink" Target="https://pachterlab.github.io/kallisto/" TargetMode="External"/><Relationship Id="rId4" Type="http://schemas.openxmlformats.org/officeDocument/2006/relationships/hyperlink" Target="http://robpatro.com/blog/?p=248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jhubiostatistics.shinyapps.io/recount/" TargetMode="External"/><Relationship Id="rId3" Type="http://schemas.openxmlformats.org/officeDocument/2006/relationships/hyperlink" Target="http://www.ncbi.nlm.nih.gov/geo/" TargetMode="External"/><Relationship Id="rId7" Type="http://schemas.openxmlformats.org/officeDocument/2006/relationships/hyperlink" Target="https://xenabrowser.net/datapages/?host=https://toil.xenahubs.ne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asra.biostat.wisc.edu/" TargetMode="External"/><Relationship Id="rId5" Type="http://schemas.openxmlformats.org/officeDocument/2006/relationships/hyperlink" Target="https://www.ebi.ac.uk/arrayexpress/" TargetMode="External"/><Relationship Id="rId4" Type="http://schemas.openxmlformats.org/officeDocument/2006/relationships/hyperlink" Target="http://www.ncbi.nlm.nih.gov/sra" TargetMode="External"/><Relationship Id="rId9" Type="http://schemas.openxmlformats.org/officeDocument/2006/relationships/hyperlink" Target="https://amp.pharm.mssm.edu/archs4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08667"/>
            <a:ext cx="7391400" cy="1143000"/>
          </a:xfrm>
        </p:spPr>
        <p:txBody>
          <a:bodyPr/>
          <a:lstStyle/>
          <a:p>
            <a:r>
              <a:rPr lang="en-US" dirty="0"/>
              <a:t>Transcript quantification and Analysis of alternative splicing with RNA-Seq</a:t>
            </a:r>
            <a:endParaRPr lang="en-US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2020</a:t>
            </a:r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B8CBB-892C-8A42-821B-BA3CBA1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8E10-0DEE-7D4A-8CBD-121E0A0013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16036" y="226033"/>
            <a:ext cx="8458200" cy="1143000"/>
          </a:xfrm>
          <a:ln/>
        </p:spPr>
        <p:txBody>
          <a:bodyPr/>
          <a:lstStyle/>
          <a:p>
            <a:r>
              <a:rPr lang="en-US" dirty="0"/>
              <a:t>RNA-Seq is a </a:t>
            </a:r>
            <a:r>
              <a:rPr lang="en-US" i="1" dirty="0"/>
              <a:t>relative </a:t>
            </a:r>
            <a:r>
              <a:rPr lang="en-US" dirty="0"/>
              <a:t>abundance measurement technology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5" y="1634133"/>
            <a:ext cx="4281786" cy="4616648"/>
          </a:xfrm>
          <a:ln/>
        </p:spPr>
        <p:txBody>
          <a:bodyPr/>
          <a:lstStyle/>
          <a:p>
            <a:r>
              <a:rPr lang="en-US" sz="2400" dirty="0"/>
              <a:t>RNA-Seq gives you reads from the ends of a random </a:t>
            </a:r>
            <a:r>
              <a:rPr lang="en-US" sz="2400" b="1" dirty="0"/>
              <a:t>sample </a:t>
            </a:r>
            <a:r>
              <a:rPr lang="en-US" sz="2400" dirty="0"/>
              <a:t>of fragments in your library</a:t>
            </a:r>
          </a:p>
          <a:p>
            <a:endParaRPr lang="en-US" sz="2400" dirty="0"/>
          </a:p>
          <a:p>
            <a:r>
              <a:rPr lang="en-US" sz="2400" dirty="0"/>
              <a:t>Without additional data this only gives information about </a:t>
            </a:r>
            <a:r>
              <a:rPr lang="en-US" sz="2400" b="1" dirty="0"/>
              <a:t>relative</a:t>
            </a:r>
            <a:r>
              <a:rPr lang="en-US" sz="2400" dirty="0"/>
              <a:t> abundances</a:t>
            </a:r>
          </a:p>
          <a:p>
            <a:endParaRPr lang="en-US" sz="2400" dirty="0"/>
          </a:p>
          <a:p>
            <a:r>
              <a:rPr lang="en-US" sz="2400" dirty="0"/>
              <a:t>Additional information, such as levels of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 dirty="0"/>
              <a:t>spike-in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 dirty="0"/>
              <a:t> transcripts, are needed for absolute measurements</a:t>
            </a: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6552158" y="2574801"/>
            <a:ext cx="228824" cy="107156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569027" y="2600474"/>
            <a:ext cx="227707" cy="42416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6858000" y="2274540"/>
            <a:ext cx="185291" cy="893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6852420" y="2517875"/>
            <a:ext cx="199801" cy="135061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7123658" y="2360488"/>
            <a:ext cx="235521" cy="178594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7209607" y="2574800"/>
            <a:ext cx="263426" cy="50230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7473033" y="2464296"/>
            <a:ext cx="300260" cy="35719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7668369" y="2809205"/>
            <a:ext cx="256729" cy="92646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7688461" y="2204219"/>
            <a:ext cx="227707" cy="106040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6929438" y="2722141"/>
            <a:ext cx="227707" cy="42416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7527727" y="2740000"/>
            <a:ext cx="185291" cy="893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7233047" y="2677492"/>
            <a:ext cx="199802" cy="135062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7893844" y="2391742"/>
            <a:ext cx="234404" cy="177478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7295555" y="2257797"/>
            <a:ext cx="263426" cy="49113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7858125" y="2695352"/>
            <a:ext cx="299145" cy="34603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6420445" y="2382812"/>
            <a:ext cx="256729" cy="92646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5" name="AutoShape 19"/>
          <p:cNvSpPr>
            <a:spLocks/>
          </p:cNvSpPr>
          <p:nvPr/>
        </p:nvSpPr>
        <p:spPr bwMode="auto">
          <a:xfrm rot="5400000">
            <a:off x="7237512" y="2940917"/>
            <a:ext cx="383977" cy="553641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rot="10800000" flipH="1">
            <a:off x="6581180" y="374235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rot="10800000" flipH="1">
            <a:off x="6759774" y="391871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 flipH="1">
            <a:off x="6581180" y="3856211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rot="10800000" flipH="1">
            <a:off x="7152680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rot="10800000" flipH="1">
            <a:off x="6759774" y="37758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rot="10800000" flipH="1">
            <a:off x="6759774" y="405266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rot="10800000" flipH="1">
            <a:off x="6956227" y="391871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rot="10800000" flipH="1">
            <a:off x="6866930" y="385621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rot="10800000" flipH="1">
            <a:off x="6866930" y="369547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rot="10800000" flipH="1">
            <a:off x="6866930" y="416875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rot="10800000" flipH="1">
            <a:off x="6581180" y="397229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rot="10800000" flipH="1">
            <a:off x="6956227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rot="10800000" flipH="1">
            <a:off x="7036594" y="378477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rot="10800000" flipH="1">
            <a:off x="7152680" y="386514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rot="10800000" flipH="1">
            <a:off x="7152680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rot="10800000" flipH="1">
            <a:off x="7170539" y="440985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rot="10800000" flipH="1">
            <a:off x="6304360" y="397229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rot="10800000" flipH="1">
            <a:off x="6384727" y="378477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7250906" y="390978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rot="10800000" flipH="1">
            <a:off x="7313414" y="37758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rot="10800000" flipH="1">
            <a:off x="7340203" y="4079453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rot="10800000" flipH="1">
            <a:off x="7518797" y="425804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rot="10800000" flipH="1">
            <a:off x="7340203" y="419553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 rot="10800000" flipH="1">
            <a:off x="7429500" y="3981226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 rot="10800000" flipH="1">
            <a:off x="7518797" y="411517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rot="10800000" flipH="1">
            <a:off x="7518797" y="4391992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 rot="10800000" flipH="1">
            <a:off x="7715250" y="425804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rot="10800000" flipH="1">
            <a:off x="7625953" y="419553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rot="10800000" flipH="1">
            <a:off x="7625953" y="403480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rot="10800000" flipH="1">
            <a:off x="7625953" y="390085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rot="10800000" flipH="1">
            <a:off x="7340203" y="431162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rot="10800000" flipH="1">
            <a:off x="7715250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rot="10800000" flipH="1">
            <a:off x="7795617" y="412410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rot="10800000" flipH="1">
            <a:off x="7911703" y="4204469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 rot="10800000" flipH="1">
            <a:off x="7911703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 rot="10800000" flipH="1">
            <a:off x="7911703" y="4008016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 rot="10800000" flipH="1">
            <a:off x="7063383" y="431162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 rot="10800000" flipH="1">
            <a:off x="7143750" y="4124101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rot="10800000" flipH="1">
            <a:off x="8009930" y="42491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 rot="10800000" flipH="1">
            <a:off x="8072438" y="4115172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6" name="Line 60"/>
          <p:cNvSpPr>
            <a:spLocks noChangeShapeType="1"/>
          </p:cNvSpPr>
          <p:nvPr/>
        </p:nvSpPr>
        <p:spPr bwMode="auto">
          <a:xfrm rot="10800000" flipH="1">
            <a:off x="8277820" y="412410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 rot="10800000" flipH="1">
            <a:off x="8001000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 rot="10800000" flipH="1">
            <a:off x="6411516" y="410624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 rot="10800000" flipH="1">
            <a:off x="7822406" y="387407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0" name="Line 64"/>
          <p:cNvSpPr>
            <a:spLocks noChangeShapeType="1"/>
          </p:cNvSpPr>
          <p:nvPr/>
        </p:nvSpPr>
        <p:spPr bwMode="auto">
          <a:xfrm rot="10800000" flipH="1">
            <a:off x="6304360" y="424018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 rot="10800000" flipH="1">
            <a:off x="8001000" y="381156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 rot="10800000" flipH="1">
            <a:off x="8197453" y="367761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3" name="Line 67"/>
          <p:cNvSpPr>
            <a:spLocks noChangeShapeType="1"/>
          </p:cNvSpPr>
          <p:nvPr/>
        </p:nvSpPr>
        <p:spPr bwMode="auto">
          <a:xfrm rot="10800000" flipH="1">
            <a:off x="7063383" y="422232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 rot="10800000" flipH="1">
            <a:off x="8206383" y="4240187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5" name="Line 69"/>
          <p:cNvSpPr>
            <a:spLocks noChangeShapeType="1"/>
          </p:cNvSpPr>
          <p:nvPr/>
        </p:nvSpPr>
        <p:spPr bwMode="auto">
          <a:xfrm rot="10800000" flipH="1">
            <a:off x="8108156" y="392764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6" name="Line 70"/>
          <p:cNvSpPr>
            <a:spLocks noChangeShapeType="1"/>
          </p:cNvSpPr>
          <p:nvPr/>
        </p:nvSpPr>
        <p:spPr bwMode="auto">
          <a:xfrm rot="10800000" flipH="1">
            <a:off x="7822406" y="3731195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7" name="Line 71"/>
          <p:cNvSpPr>
            <a:spLocks noChangeShapeType="1"/>
          </p:cNvSpPr>
          <p:nvPr/>
        </p:nvSpPr>
        <p:spPr bwMode="auto">
          <a:xfrm rot="10800000" flipH="1">
            <a:off x="8197453" y="376691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8" name="Line 72"/>
          <p:cNvSpPr>
            <a:spLocks noChangeShapeType="1"/>
          </p:cNvSpPr>
          <p:nvPr/>
        </p:nvSpPr>
        <p:spPr bwMode="auto">
          <a:xfrm rot="10800000" flipH="1">
            <a:off x="6670477" y="4275906"/>
            <a:ext cx="133945" cy="5581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 rot="10800000" flipH="1">
            <a:off x="8197453" y="402587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 rot="10800000" flipH="1">
            <a:off x="7438430" y="3659758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1" name="Line 75"/>
          <p:cNvSpPr>
            <a:spLocks noChangeShapeType="1"/>
          </p:cNvSpPr>
          <p:nvPr/>
        </p:nvSpPr>
        <p:spPr bwMode="auto">
          <a:xfrm rot="10800000" flipH="1">
            <a:off x="7438430" y="3865141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 rot="10800000" flipH="1">
            <a:off x="7545586" y="3731195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3" name="Line 77"/>
          <p:cNvSpPr>
            <a:spLocks noChangeShapeType="1"/>
          </p:cNvSpPr>
          <p:nvPr/>
        </p:nvSpPr>
        <p:spPr bwMode="auto">
          <a:xfrm rot="10800000" flipH="1">
            <a:off x="6866930" y="4347344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 rot="10800000" flipH="1">
            <a:off x="6581180" y="4391992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 rot="10800000" flipH="1">
            <a:off x="6599039" y="4168750"/>
            <a:ext cx="133945" cy="558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0016" name="Rectangle 80"/>
          <p:cNvSpPr>
            <a:spLocks/>
          </p:cNvSpPr>
          <p:nvPr/>
        </p:nvSpPr>
        <p:spPr bwMode="auto">
          <a:xfrm>
            <a:off x="5084342" y="2424931"/>
            <a:ext cx="844783" cy="6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RNA</a:t>
            </a:r>
          </a:p>
          <a:p>
            <a:r>
              <a:rPr lang="en-US" sz="2039">
                <a:ea typeface="ＭＳ Ｐゴシック" charset="0"/>
                <a:cs typeface="Helvetica Neue Light" charset="0"/>
              </a:rPr>
              <a:t>sample</a:t>
            </a:r>
          </a:p>
        </p:txBody>
      </p:sp>
      <p:sp>
        <p:nvSpPr>
          <p:cNvPr id="40017" name="Rectangle 81"/>
          <p:cNvSpPr>
            <a:spLocks/>
          </p:cNvSpPr>
          <p:nvPr/>
        </p:nvSpPr>
        <p:spPr bwMode="auto">
          <a:xfrm>
            <a:off x="4924723" y="3692946"/>
            <a:ext cx="1163780" cy="6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cDNA</a:t>
            </a:r>
          </a:p>
          <a:p>
            <a:r>
              <a:rPr lang="en-US" sz="2039">
                <a:ea typeface="ＭＳ Ｐゴシック" charset="0"/>
                <a:cs typeface="Helvetica Neue Light" charset="0"/>
              </a:rPr>
              <a:t>fragments</a:t>
            </a:r>
          </a:p>
        </p:txBody>
      </p:sp>
      <p:sp>
        <p:nvSpPr>
          <p:cNvPr id="40018" name="Rectangle 82"/>
          <p:cNvSpPr>
            <a:spLocks/>
          </p:cNvSpPr>
          <p:nvPr/>
        </p:nvSpPr>
        <p:spPr bwMode="auto">
          <a:xfrm>
            <a:off x="5178103" y="5212258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reads</a:t>
            </a:r>
          </a:p>
        </p:txBody>
      </p:sp>
      <p:grpSp>
        <p:nvGrpSpPr>
          <p:cNvPr id="40026" name="Group 90"/>
          <p:cNvGrpSpPr>
            <a:grpSpLocks/>
          </p:cNvGrpSpPr>
          <p:nvPr/>
        </p:nvGrpSpPr>
        <p:grpSpPr bwMode="auto">
          <a:xfrm>
            <a:off x="7143750" y="5254823"/>
            <a:ext cx="526852" cy="383977"/>
            <a:chOff x="0" y="0"/>
            <a:chExt cx="472" cy="343"/>
          </a:xfrm>
        </p:grpSpPr>
        <p:sp>
          <p:nvSpPr>
            <p:cNvPr id="40019" name="Line 83"/>
            <p:cNvSpPr>
              <a:spLocks noChangeShapeType="1"/>
            </p:cNvSpPr>
            <p:nvPr/>
          </p:nvSpPr>
          <p:spPr bwMode="auto">
            <a:xfrm rot="10800000" flipH="1">
              <a:off x="0" y="205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0" name="Line 84"/>
            <p:cNvSpPr>
              <a:spLocks noChangeShapeType="1"/>
            </p:cNvSpPr>
            <p:nvPr/>
          </p:nvSpPr>
          <p:spPr bwMode="auto">
            <a:xfrm rot="10800000" flipH="1">
              <a:off x="240" y="119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1" name="Line 85"/>
            <p:cNvSpPr>
              <a:spLocks noChangeShapeType="1"/>
            </p:cNvSpPr>
            <p:nvPr/>
          </p:nvSpPr>
          <p:spPr bwMode="auto">
            <a:xfrm rot="10800000" flipH="1">
              <a:off x="407" y="335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2" name="Line 86"/>
            <p:cNvSpPr>
              <a:spLocks noChangeShapeType="1"/>
            </p:cNvSpPr>
            <p:nvPr/>
          </p:nvSpPr>
          <p:spPr bwMode="auto">
            <a:xfrm rot="10800000" flipH="1">
              <a:off x="102" y="292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3" name="Line 87"/>
            <p:cNvSpPr>
              <a:spLocks noChangeShapeType="1"/>
            </p:cNvSpPr>
            <p:nvPr/>
          </p:nvSpPr>
          <p:spPr bwMode="auto">
            <a:xfrm rot="10800000" flipH="1">
              <a:off x="235" y="281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4" name="Line 88"/>
            <p:cNvSpPr>
              <a:spLocks noChangeShapeType="1"/>
            </p:cNvSpPr>
            <p:nvPr/>
          </p:nvSpPr>
          <p:spPr bwMode="auto">
            <a:xfrm rot="10800000" flipH="1">
              <a:off x="137" y="10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 rot="10800000" flipH="1">
              <a:off x="325" y="0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40027" name="AutoShape 91"/>
          <p:cNvSpPr>
            <a:spLocks/>
          </p:cNvSpPr>
          <p:nvPr/>
        </p:nvSpPr>
        <p:spPr bwMode="auto">
          <a:xfrm rot="5400000">
            <a:off x="7237512" y="4512542"/>
            <a:ext cx="383977" cy="553641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8CBB9E-259A-E441-8626-ADC772EA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756" y="224735"/>
            <a:ext cx="8797973" cy="1143000"/>
          </a:xfrm>
          <a:ln/>
        </p:spPr>
        <p:txBody>
          <a:bodyPr/>
          <a:lstStyle/>
          <a:p>
            <a:r>
              <a:rPr lang="en-US" dirty="0"/>
              <a:t>Issues with relative abundance measures</a:t>
            </a:r>
          </a:p>
        </p:txBody>
      </p:sp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348258" y="1544837"/>
          <a:ext cx="8449715" cy="3979295"/>
        </p:xfrm>
        <a:graphic>
          <a:graphicData uri="http://schemas.openxmlformats.org/drawingml/2006/table">
            <a:tbl>
              <a:tblPr/>
              <a:tblGrid>
                <a:gridCol w="168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Gene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absolute abundance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relative abundance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absolute abundance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relative abundance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6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300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75%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80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401836" y="5688211"/>
            <a:ext cx="8349258" cy="1062633"/>
          </a:xfrm>
          <a:ln/>
        </p:spPr>
        <p:txBody>
          <a:bodyPr/>
          <a:lstStyle/>
          <a:p>
            <a:r>
              <a:rPr lang="en-US" sz="2000" dirty="0"/>
              <a:t>Changes in absolute expression of high expressors is a major factor</a:t>
            </a:r>
          </a:p>
          <a:p>
            <a:endParaRPr lang="en-US" sz="2000" dirty="0"/>
          </a:p>
          <a:p>
            <a:r>
              <a:rPr lang="en-US" sz="2000" dirty="0"/>
              <a:t>Normalization is required for comparing samples in these situations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6D67F-83A6-464D-BBA5-D7670A8C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with RNA-Seq data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6896"/>
            <a:ext cx="7772400" cy="4114800"/>
          </a:xfrm>
          <a:ln/>
        </p:spPr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simplicity, suppose reads are of length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(typically they are &gt; 35 bases)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What relative abundances would you estimate for these genes?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Lucida Grande" charset="0"/>
              </a:rPr>
              <a:t>Relative abundance is relative transcript levels in the cell, not proportion of observed reads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116211" y="3339703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116211" y="3652242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116211" y="3964781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2437805" y="2632993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 dirty="0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862831" y="3269922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866180" y="3582461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866180" y="389500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2722439" y="3125997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1518047" y="3436960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44044" name="Rectangle 12"/>
          <p:cNvSpPr>
            <a:spLocks/>
          </p:cNvSpPr>
          <p:nvPr/>
        </p:nvSpPr>
        <p:spPr bwMode="auto">
          <a:xfrm>
            <a:off x="1696641" y="374949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6846838" y="2632993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6824514" y="3088407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100 </a:t>
            </a:r>
            <a:r>
              <a:rPr lang="en-US" sz="2039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4047" name="Rectangle 15"/>
          <p:cNvSpPr>
            <a:spLocks/>
          </p:cNvSpPr>
          <p:nvPr/>
        </p:nvSpPr>
        <p:spPr bwMode="auto">
          <a:xfrm>
            <a:off x="6887022" y="3525961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4048" name="Rectangle 16"/>
          <p:cNvSpPr>
            <a:spLocks/>
          </p:cNvSpPr>
          <p:nvPr/>
        </p:nvSpPr>
        <p:spPr bwMode="auto">
          <a:xfrm>
            <a:off x="6879209" y="3963516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447BF-183E-4846-9760-983390EE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112"/>
            <a:ext cx="7772400" cy="1143000"/>
          </a:xfrm>
          <a:ln/>
        </p:spPr>
        <p:txBody>
          <a:bodyPr/>
          <a:lstStyle/>
          <a:p>
            <a:r>
              <a:rPr lang="en-US" dirty="0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138124"/>
            <a:ext cx="8340328" cy="1928813"/>
          </a:xfrm>
          <a:ln/>
        </p:spPr>
        <p:txBody>
          <a:bodyPr/>
          <a:lstStyle/>
          <a:p>
            <a:r>
              <a:rPr lang="en-US" sz="2800" dirty="0"/>
              <a:t>Probability of a read coming from a transcript </a:t>
            </a:r>
            <a:r>
              <a:rPr lang="en-US" sz="2800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2800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sz="2800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786063" y="2088282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7195096" y="2088282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7172772" y="2543696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100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7235280" y="298125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7227467" y="341880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87252" y="2661047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587252" y="2973586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1587252" y="3286125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333872" y="2591266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337221" y="2903805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337221" y="3216344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3193480" y="2447341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1989088" y="2758304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2167682" y="3070843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2030" y="3889374"/>
            <a:ext cx="8679940" cy="2761241"/>
            <a:chOff x="329998" y="5531552"/>
            <a:chExt cx="12344804" cy="3927099"/>
          </a:xfrm>
        </p:grpSpPr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25" y="6807200"/>
              <a:ext cx="5388472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5"/>
            <p:cNvSpPr>
              <a:spLocks/>
            </p:cNvSpPr>
            <p:nvPr/>
          </p:nvSpPr>
          <p:spPr bwMode="auto">
            <a:xfrm>
              <a:off x="329998" y="6169376"/>
              <a:ext cx="3364775" cy="8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transcript 1 relative abundance</a:t>
              </a: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 flipV="1">
              <a:off x="1692835" y="7104974"/>
              <a:ext cx="1504390" cy="54745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36" name="Rectangle 5"/>
            <p:cNvSpPr>
              <a:spLocks/>
            </p:cNvSpPr>
            <p:nvPr/>
          </p:nvSpPr>
          <p:spPr bwMode="auto">
            <a:xfrm>
              <a:off x="7044265" y="5531552"/>
              <a:ext cx="5630537" cy="8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probability of read from transcript 1 = (transcript 1 reads) / (total reads)</a:t>
              </a: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5939594" y="6123974"/>
              <a:ext cx="791406" cy="46009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40" name="Rectangle 5"/>
            <p:cNvSpPr>
              <a:spLocks/>
            </p:cNvSpPr>
            <p:nvPr/>
          </p:nvSpPr>
          <p:spPr bwMode="auto">
            <a:xfrm>
              <a:off x="6714944" y="9027672"/>
              <a:ext cx="3720770" cy="43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1969" dirty="0">
                  <a:ea typeface="ＭＳ Ｐゴシック" charset="0"/>
                  <a:cs typeface="Helvetica Neue Light" charset="0"/>
                </a:rPr>
                <a:t>transcript 1 length</a:t>
              </a: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5845340" y="8809934"/>
              <a:ext cx="600242" cy="42871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63CAB9-BE9D-B64E-8E8F-E9DF5AB1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73723"/>
            <a:ext cx="7772400" cy="1143000"/>
          </a:xfrm>
          <a:ln/>
        </p:spPr>
        <p:txBody>
          <a:bodyPr/>
          <a:lstStyle/>
          <a:p>
            <a:r>
              <a:rPr lang="en-US" dirty="0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169789"/>
            <a:ext cx="8340328" cy="1928813"/>
          </a:xfrm>
          <a:ln/>
        </p:spPr>
        <p:txBody>
          <a:bodyPr/>
          <a:lstStyle/>
          <a:p>
            <a:r>
              <a:rPr lang="en-US" sz="2800" dirty="0"/>
              <a:t>Probability of a read coming from a transcript </a:t>
            </a:r>
            <a:r>
              <a:rPr lang="en-US" sz="2800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2800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sz="2800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786063" y="2088282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7195096" y="2088282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7172772" y="2543696"/>
            <a:ext cx="670055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100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7235280" y="298125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60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7227467" y="341880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3821906"/>
            <a:ext cx="2214563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4795242"/>
            <a:ext cx="2205633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5768578"/>
            <a:ext cx="2205633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AutoShape 20"/>
          <p:cNvSpPr>
            <a:spLocks/>
          </p:cNvSpPr>
          <p:nvPr/>
        </p:nvSpPr>
        <p:spPr bwMode="auto">
          <a:xfrm>
            <a:off x="4125516" y="4723805"/>
            <a:ext cx="892969" cy="892969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406"/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51" y="4009430"/>
            <a:ext cx="126801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2" y="4982766"/>
            <a:ext cx="1116211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51" y="5956102"/>
            <a:ext cx="126801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1587252" y="2661047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587252" y="2973586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1587252" y="3286125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333872" y="2591266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337221" y="2903805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337221" y="3216344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3193480" y="2447341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1989088" y="2758304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2167682" y="3070843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5" name="Rectangle 5"/>
          <p:cNvSpPr>
            <a:spLocks/>
          </p:cNvSpPr>
          <p:nvPr/>
        </p:nvSpPr>
        <p:spPr bwMode="auto">
          <a:xfrm>
            <a:off x="3993125" y="5662970"/>
            <a:ext cx="1166002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sz="1969" dirty="0">
                <a:ea typeface="ＭＳ Ｐゴシック" charset="0"/>
                <a:cs typeface="Helvetica Neue Light" charset="0"/>
              </a:rPr>
              <a:t>normalize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8B95A-AD02-2748-B88D-B42A0733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7785" y="1692176"/>
            <a:ext cx="8158385" cy="4999509"/>
          </a:xfrm>
          <a:ln/>
        </p:spPr>
        <p:txBody>
          <a:bodyPr/>
          <a:lstStyle/>
          <a:p>
            <a:r>
              <a:rPr lang="en-US" sz="2800" dirty="0"/>
              <a:t>Basic assumption: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Normalization factor is the mean length of expressed transcripts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93" y="5701669"/>
            <a:ext cx="1634133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2" y="2518172"/>
            <a:ext cx="5715000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/>
          </p:cNvSpPr>
          <p:nvPr/>
        </p:nvSpPr>
        <p:spPr bwMode="auto">
          <a:xfrm>
            <a:off x="3423193" y="3325040"/>
            <a:ext cx="3044103" cy="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601" dirty="0">
                <a:ea typeface="ＭＳ Ｐゴシック" charset="0"/>
                <a:cs typeface="Helvetica Neue Light" charset="0"/>
              </a:rPr>
              <a:t>expression level</a:t>
            </a:r>
          </a:p>
          <a:p>
            <a:r>
              <a:rPr lang="en-US" sz="2601" dirty="0">
                <a:ea typeface="ＭＳ Ｐゴシック" charset="0"/>
                <a:cs typeface="Helvetica Neue Light" charset="0"/>
              </a:rPr>
              <a:t>(relative abundance)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7310066" y="3314512"/>
            <a:ext cx="910506" cy="4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601">
                <a:ea typeface="ＭＳ Ｐゴシック" charset="0"/>
                <a:cs typeface="Helvetica Neue Light" charset="0"/>
              </a:rPr>
              <a:t>length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5574357" y="2866430"/>
            <a:ext cx="1062633" cy="41411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7103566" y="2982516"/>
            <a:ext cx="362769" cy="33709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F06CA-BAF4-CF43-91C1-93EBBAFC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The basics of quantification from RNA-Seq data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ln/>
        </p:spPr>
        <p:txBody>
          <a:bodyPr/>
          <a:lstStyle/>
          <a:p>
            <a:r>
              <a:rPr lang="en-US" sz="2400" dirty="0"/>
              <a:t>Estimate the probability of reads being generated from a given transcript by counting the number of reads that align to that transcript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Convert to expression levels by normalizing by transcript length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03" y="3345656"/>
            <a:ext cx="100905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18" y="5292552"/>
            <a:ext cx="973336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3685012" y="3161573"/>
            <a:ext cx="4368183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531" dirty="0">
                <a:ea typeface="ＭＳ Ｐゴシック" charset="0"/>
                <a:cs typeface="Helvetica Neue Light" charset="0"/>
              </a:rPr>
              <a:t># reads mapping to transcript </a:t>
            </a:r>
            <a:r>
              <a:rPr lang="en-US" sz="2531" i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</a:t>
            </a:r>
            <a:endParaRPr lang="en-US" sz="2531" i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3983041" y="3679494"/>
            <a:ext cx="3667671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531">
                <a:ea typeface="ＭＳ Ｐゴシック" charset="0"/>
                <a:cs typeface="Helvetica Neue Light" charset="0"/>
              </a:rPr>
              <a:t>total # of mappable reads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rot="10800000" flipH="1">
            <a:off x="2656982" y="3364632"/>
            <a:ext cx="953244" cy="8371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652517" y="3824511"/>
            <a:ext cx="1297037" cy="6585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9EC10-5387-2349-B9E6-CC291679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Basic quantification algorithm</a:t>
            </a:r>
          </a:p>
          <a:p>
            <a:pPr marL="500045" lvl="1"/>
            <a:r>
              <a:rPr lang="en-US" dirty="0"/>
              <a:t>Align reads against a set of reference transcript sequences</a:t>
            </a:r>
          </a:p>
          <a:p>
            <a:pPr marL="500045" lvl="1"/>
            <a:r>
              <a:rPr lang="en-US" dirty="0"/>
              <a:t>Count the number of reads aligning to each transcript</a:t>
            </a:r>
          </a:p>
          <a:p>
            <a:pPr marL="500045" lvl="1"/>
            <a:r>
              <a:rPr lang="en-US" dirty="0"/>
              <a:t>Convert read counts into relative expression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B1907-E041-F64C-96BE-E1C29F24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Counts to expression levels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69852"/>
            <a:ext cx="8340328" cy="4616648"/>
          </a:xfrm>
          <a:ln/>
        </p:spPr>
        <p:txBody>
          <a:bodyPr/>
          <a:lstStyle/>
          <a:p>
            <a:r>
              <a:rPr lang="en-US" sz="2800" dirty="0"/>
              <a:t>RPKM -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eads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er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ilobase per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illion mapped reads</a:t>
            </a:r>
            <a:endParaRPr lang="en-US" sz="2400" dirty="0"/>
          </a:p>
          <a:p>
            <a:endParaRPr lang="en-US" sz="2400" dirty="0"/>
          </a:p>
          <a:p>
            <a:r>
              <a:rPr lang="en-US" sz="2800" dirty="0"/>
              <a:t>FPKM (fragments instead of reads, two reads per fragment, for paired end reads)</a:t>
            </a:r>
            <a:endParaRPr lang="en-US" dirty="0"/>
          </a:p>
          <a:p>
            <a:r>
              <a:rPr lang="en-US" sz="2800" dirty="0"/>
              <a:t>TPM -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ranscripts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er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illion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Prefer TPM to RPKM because of normalization factor</a:t>
            </a:r>
          </a:p>
          <a:p>
            <a:pPr lvl="1"/>
            <a:r>
              <a:rPr lang="en-US" sz="2400" dirty="0"/>
              <a:t>TPM is a technology-independent measure (simply a fraction)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04" y="2372365"/>
            <a:ext cx="4268391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26745"/>
            <a:ext cx="5045273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/>
          </p:cNvSpPr>
          <p:nvPr/>
        </p:nvSpPr>
        <p:spPr bwMode="auto">
          <a:xfrm>
            <a:off x="1205353" y="4495636"/>
            <a:ext cx="160300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250" dirty="0">
                <a:ea typeface="ＭＳ Ｐゴシック" charset="0"/>
                <a:cs typeface="Helvetica Neue Light" charset="0"/>
              </a:rPr>
              <a:t>(estimate of)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CA14D-1CBB-4E4E-8C75-8D96955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if reads do not uniquely map to transcripts?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The approach described assumes that every read can be uniquely aligned to a single transcript</a:t>
            </a:r>
          </a:p>
          <a:p>
            <a:r>
              <a:rPr lang="en-US" sz="2800" dirty="0"/>
              <a:t>This is generally not the case</a:t>
            </a:r>
          </a:p>
          <a:p>
            <a:pPr marL="500045" lvl="1"/>
            <a:r>
              <a:rPr lang="en-US" dirty="0"/>
              <a:t>Some genes have similar sequences - gene families, repetitive sequences</a:t>
            </a:r>
          </a:p>
          <a:p>
            <a:pPr marL="500045" lvl="1"/>
            <a:r>
              <a:rPr lang="en-US" dirty="0"/>
              <a:t>Alternative splice forms of a gene share a significant fraction of sequence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32C82-3095-B74A-9DD5-F8DBDC0C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technology</a:t>
            </a:r>
          </a:p>
          <a:p>
            <a:r>
              <a:rPr lang="en-US" sz="2800" dirty="0"/>
              <a:t>The RNA-</a:t>
            </a:r>
            <a:r>
              <a:rPr lang="en-US" sz="2800" dirty="0" err="1"/>
              <a:t>Seq</a:t>
            </a:r>
            <a:r>
              <a:rPr lang="en-US" sz="2800" dirty="0"/>
              <a:t> quantification problem</a:t>
            </a:r>
          </a:p>
          <a:p>
            <a:r>
              <a:rPr lang="en-US" sz="2800" dirty="0"/>
              <a:t>Generative probabilistic models and Expectation-Maximization for the quantification task</a:t>
            </a:r>
          </a:p>
          <a:p>
            <a:r>
              <a:rPr lang="en-US" sz="2800" dirty="0"/>
              <a:t>Inference of alternative splicing from RNA-Seq data with probabilistic splice graphs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AF0BD-96D2-FA45-9543-AF68D18F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3107531" cy="1125141"/>
          </a:xfrm>
        </p:spPr>
        <p:txBody>
          <a:bodyPr/>
          <a:lstStyle/>
          <a:p>
            <a:r>
              <a:rPr lang="en-US" dirty="0"/>
              <a:t>Central dogma of molecular biology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05" y="108974"/>
            <a:ext cx="5443958" cy="6767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157" y="6567218"/>
            <a:ext cx="3967933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6" dirty="0"/>
              <a:t>Griffith et al. </a:t>
            </a:r>
            <a:r>
              <a:rPr lang="en-US" sz="1406" i="1" dirty="0" err="1"/>
              <a:t>PLoS</a:t>
            </a:r>
            <a:r>
              <a:rPr lang="en-US" sz="1406" i="1" dirty="0"/>
              <a:t> Computational Biology</a:t>
            </a:r>
            <a:r>
              <a:rPr lang="en-US" sz="1406" dirty="0"/>
              <a:t> 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E14A-61D9-FC44-96A7-C0203E86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1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13654"/>
            <a:ext cx="7772400" cy="1143000"/>
          </a:xfrm>
        </p:spPr>
        <p:txBody>
          <a:bodyPr/>
          <a:lstStyle/>
          <a:p>
            <a:r>
              <a:rPr lang="en-US" dirty="0"/>
              <a:t>Alternative splicing</a:t>
            </a:r>
          </a:p>
        </p:txBody>
      </p:sp>
      <p:pic>
        <p:nvPicPr>
          <p:cNvPr id="6146" name="Picture 2" descr="Splicing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4" y="1500188"/>
            <a:ext cx="7054453" cy="504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ECCEE-90E3-EF4A-AC8D-F24A1ADC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784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342430" y="241102"/>
            <a:ext cx="6477000" cy="1143000"/>
          </a:xfrm>
        </p:spPr>
        <p:txBody>
          <a:bodyPr/>
          <a:lstStyle/>
          <a:p>
            <a:r>
              <a:rPr lang="en-US" dirty="0"/>
              <a:t>Multi-mapping reads in RNA-Seq</a:t>
            </a:r>
          </a:p>
        </p:txBody>
      </p:sp>
      <p:graphicFrame>
        <p:nvGraphicFramePr>
          <p:cNvPr id="46084" name="Group 4"/>
          <p:cNvGraphicFramePr>
            <a:graphicFrameLocks noGrp="1"/>
          </p:cNvGraphicFramePr>
          <p:nvPr/>
        </p:nvGraphicFramePr>
        <p:xfrm>
          <a:off x="410766" y="1800449"/>
          <a:ext cx="8321354" cy="3201294"/>
        </p:xfrm>
        <a:graphic>
          <a:graphicData uri="http://schemas.openxmlformats.org/drawingml/2006/table">
            <a:tbl>
              <a:tblPr/>
              <a:tblGrid>
                <a:gridCol w="277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Species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Read length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% multi-mapping reads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17%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Maize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52%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Axolotl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5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" charset="0"/>
                          <a:sym typeface="Helvetica Neue Light" charset="0"/>
                        </a:rPr>
                        <a:t>Human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38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401836" y="5181600"/>
            <a:ext cx="8358188" cy="1955602"/>
          </a:xfrm>
        </p:spPr>
        <p:txBody>
          <a:bodyPr/>
          <a:lstStyle/>
          <a:p>
            <a:pPr marL="187517" indent="-187517">
              <a:spcBef>
                <a:spcPts val="1687"/>
              </a:spcBef>
            </a:pPr>
            <a:r>
              <a:rPr lang="en-US" sz="2250" dirty="0"/>
              <a:t>Throwing away multi-mapping reads leads to</a:t>
            </a:r>
          </a:p>
          <a:p>
            <a:pPr marL="587567" lvl="1" indent="-187517">
              <a:spcBef>
                <a:spcPts val="1687"/>
              </a:spcBef>
            </a:pPr>
            <a:r>
              <a:rPr lang="en-US" sz="1850" dirty="0"/>
              <a:t>Loss of information</a:t>
            </a:r>
          </a:p>
          <a:p>
            <a:pPr marL="587567" lvl="1" indent="-187517">
              <a:spcBef>
                <a:spcPts val="1687"/>
              </a:spcBef>
            </a:pPr>
            <a:r>
              <a:rPr lang="en-US" sz="1850" dirty="0"/>
              <a:t>Potentially biased estimates of abundance</a:t>
            </a:r>
          </a:p>
          <a:p>
            <a:pPr marL="187517" indent="-187517">
              <a:spcBef>
                <a:spcPts val="1687"/>
              </a:spcBef>
            </a:pPr>
            <a:endParaRPr lang="en-US" sz="22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AD5FC-CF18-8744-8230-EA5EE616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9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87523"/>
            <a:ext cx="8458200" cy="1143000"/>
          </a:xfrm>
          <a:ln/>
        </p:spPr>
        <p:txBody>
          <a:bodyPr/>
          <a:lstStyle/>
          <a:p>
            <a:r>
              <a:rPr lang="en-US" dirty="0"/>
              <a:t>Distributions of alignment counts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1330523"/>
            <a:ext cx="550068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CC4D2-08FA-BA4A-900C-CF1DBA2B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5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What if reads do not uniquely map to transcripts?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ja-JP" sz="2250" dirty="0" err="1"/>
              <a:t>M</a:t>
            </a:r>
            <a:r>
              <a:rPr lang="en-US" sz="2250" dirty="0" err="1"/>
              <a:t>ultiread</a:t>
            </a:r>
            <a:r>
              <a:rPr lang="en-US" sz="2250" dirty="0"/>
              <a:t>: a read that could have been derived from multiple transcripts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250" dirty="0"/>
          </a:p>
          <a:p>
            <a:r>
              <a:rPr lang="en-US" sz="2250" dirty="0"/>
              <a:t>How would you estimate the relative abundances for these transcripts?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1464469" y="372368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1464469" y="4036219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464469" y="4348758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2786063" y="3016969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1211089" y="365389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1214438" y="396643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214438" y="4278977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2699863" y="3483710"/>
            <a:ext cx="10868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+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180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=</a:t>
            </a:r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56331" name="Rectangle 11"/>
          <p:cNvSpPr>
            <a:spLocks/>
          </p:cNvSpPr>
          <p:nvPr/>
        </p:nvSpPr>
        <p:spPr bwMode="auto">
          <a:xfrm>
            <a:off x="1540433" y="3804128"/>
            <a:ext cx="907300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+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40</a:t>
            </a:r>
            <a:r>
              <a:rPr lang="en-US" sz="1266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=</a:t>
            </a:r>
            <a:r>
              <a:rPr lang="en-US" sz="1266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56332" name="Rectangle 12"/>
          <p:cNvSpPr>
            <a:spLocks/>
          </p:cNvSpPr>
          <p:nvPr/>
        </p:nvSpPr>
        <p:spPr bwMode="auto">
          <a:xfrm>
            <a:off x="2044899" y="4116667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7195096" y="3016969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6334" name="Rectangle 14"/>
          <p:cNvSpPr>
            <a:spLocks/>
          </p:cNvSpPr>
          <p:nvPr/>
        </p:nvSpPr>
        <p:spPr bwMode="auto">
          <a:xfrm>
            <a:off x="7244209" y="3472383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90 </a:t>
            </a:r>
            <a:r>
              <a:rPr lang="en-US" sz="2039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7235280" y="3909938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40 </a:t>
            </a:r>
            <a:r>
              <a:rPr lang="en-US" sz="2039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6336" name="Rectangle 16"/>
          <p:cNvSpPr>
            <a:spLocks/>
          </p:cNvSpPr>
          <p:nvPr/>
        </p:nvSpPr>
        <p:spPr bwMode="auto">
          <a:xfrm>
            <a:off x="7227467" y="4347493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1464469" y="372368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1464469" y="4036219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56339" name="Rectangle 19"/>
          <p:cNvSpPr>
            <a:spLocks/>
          </p:cNvSpPr>
          <p:nvPr/>
        </p:nvSpPr>
        <p:spPr bwMode="auto">
          <a:xfrm>
            <a:off x="7247558" y="4785047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dirty="0">
                <a:ea typeface="ＭＳ Ｐゴシック" charset="0"/>
                <a:cs typeface="Helvetica Neue Light" charset="0"/>
              </a:rPr>
              <a:t>30 </a:t>
            </a:r>
            <a:r>
              <a:rPr lang="en-US" sz="2039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032DE4-A7BC-FB40-BBB2-11080604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1333500" y="304800"/>
            <a:ext cx="6477000" cy="1143000"/>
          </a:xfrm>
          <a:ln/>
        </p:spPr>
        <p:txBody>
          <a:bodyPr/>
          <a:lstStyle/>
          <a:p>
            <a:r>
              <a:rPr lang="en-US" dirty="0"/>
              <a:t>Some options for handling multireads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3352800"/>
          </a:xfrm>
          <a:ln/>
        </p:spPr>
        <p:txBody>
          <a:bodyPr/>
          <a:lstStyle/>
          <a:p>
            <a:r>
              <a:rPr lang="en-US" sz="1800" dirty="0"/>
              <a:t>Discard </a:t>
            </a:r>
            <a:r>
              <a:rPr lang="en-US" sz="1800" dirty="0" err="1"/>
              <a:t>multireads</a:t>
            </a:r>
            <a:r>
              <a:rPr lang="en-US" sz="1800" dirty="0"/>
              <a:t>, estimate based on uniquely mapping reads only</a:t>
            </a:r>
          </a:p>
          <a:p>
            <a:pPr>
              <a:spcBef>
                <a:spcPts val="3164"/>
              </a:spcBef>
            </a:pPr>
            <a:r>
              <a:rPr lang="en-US" sz="1800" dirty="0"/>
              <a:t>Discard </a:t>
            </a:r>
            <a:r>
              <a:rPr lang="en-US" sz="1800" dirty="0" err="1"/>
              <a:t>multireads</a:t>
            </a:r>
            <a:r>
              <a:rPr lang="en-US" sz="1800" dirty="0"/>
              <a:t>, but use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unique length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of each transcript in calculations</a:t>
            </a:r>
          </a:p>
          <a:p>
            <a:pPr>
              <a:spcBef>
                <a:spcPts val="3164"/>
              </a:spcBef>
            </a:pP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Rescue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</a:t>
            </a:r>
            <a:r>
              <a:rPr lang="en-US" sz="1800" dirty="0" err="1"/>
              <a:t>multireads</a:t>
            </a:r>
            <a:r>
              <a:rPr lang="en-US" sz="1800" dirty="0"/>
              <a:t> by allocating (fractions of) them to the transcripts</a:t>
            </a:r>
          </a:p>
          <a:p>
            <a:pPr marL="500045" lvl="1">
              <a:spcBef>
                <a:spcPts val="3164"/>
              </a:spcBef>
            </a:pPr>
            <a:r>
              <a:rPr lang="en-US" sz="1800" dirty="0"/>
              <a:t>Three step algorithm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/>
              <a:t> Estimate abundances based on uniquely mapping reads only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/>
              <a:t> For each </a:t>
            </a:r>
            <a:r>
              <a:rPr lang="en-US" sz="1800" dirty="0" err="1"/>
              <a:t>multiread</a:t>
            </a:r>
            <a:r>
              <a:rPr lang="en-US" sz="1800" dirty="0"/>
              <a:t>, divide it between the transcripts to which it maps,  proportionally to their abundances estimated in the first step</a:t>
            </a:r>
          </a:p>
          <a:p>
            <a:pPr marL="812573" lvl="2">
              <a:spcBef>
                <a:spcPts val="3164"/>
              </a:spcBef>
              <a:buSzPct val="99000"/>
              <a:buFontTx/>
              <a:buAutoNum type="arabicPeriod"/>
            </a:pPr>
            <a:r>
              <a:rPr lang="en-US" sz="1800" dirty="0" err="1"/>
              <a:t>Recompute</a:t>
            </a:r>
            <a:r>
              <a:rPr lang="en-US" sz="1800" dirty="0"/>
              <a:t> abundances based on updated counts for each transcript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5A971-CFBE-F84E-9D37-851A86C1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85725" y="203059"/>
            <a:ext cx="8686800" cy="1143000"/>
          </a:xfrm>
          <a:ln/>
        </p:spPr>
        <p:txBody>
          <a:bodyPr/>
          <a:lstStyle/>
          <a:p>
            <a:r>
              <a:rPr lang="en-US" dirty="0"/>
              <a:t>Rescue method example - Step 1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9404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89" y="4357687"/>
            <a:ext cx="4545211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2828"/>
            <a:ext cx="214312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88273"/>
            <a:ext cx="214312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Rectangle 22"/>
          <p:cNvSpPr>
            <a:spLocks/>
          </p:cNvSpPr>
          <p:nvPr/>
        </p:nvSpPr>
        <p:spPr bwMode="auto">
          <a:xfrm>
            <a:off x="3920133" y="3768328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>
                <a:ea typeface="ＭＳ Ｐゴシック" charset="0"/>
                <a:cs typeface="Helvetica Neue Light" charset="0"/>
              </a:rPr>
              <a:t>Step 1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599F6-CD02-2C4F-AD9B-7E671E44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0335" y="290215"/>
            <a:ext cx="8534400" cy="1143000"/>
          </a:xfrm>
          <a:ln/>
        </p:spPr>
        <p:txBody>
          <a:bodyPr/>
          <a:lstStyle/>
          <a:p>
            <a:r>
              <a:rPr lang="en-US" dirty="0"/>
              <a:t>Rescue method example - Step 2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1452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1453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1455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1459" name="Rectangle 19"/>
          <p:cNvSpPr>
            <a:spLocks/>
          </p:cNvSpPr>
          <p:nvPr/>
        </p:nvSpPr>
        <p:spPr bwMode="auto">
          <a:xfrm>
            <a:off x="4116586" y="3768328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>
                <a:ea typeface="ＭＳ Ｐゴシック" charset="0"/>
                <a:cs typeface="Helvetica Neue Light" charset="0"/>
              </a:rPr>
              <a:t>Step 2</a:t>
            </a:r>
          </a:p>
        </p:txBody>
      </p: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22" y="4268391"/>
            <a:ext cx="5813227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5143500"/>
            <a:ext cx="5661422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6170414"/>
            <a:ext cx="2937867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DD60-AC23-6543-B011-017DC09B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0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351417"/>
            <a:ext cx="8610600" cy="1143000"/>
          </a:xfrm>
          <a:ln/>
        </p:spPr>
        <p:txBody>
          <a:bodyPr/>
          <a:lstStyle/>
          <a:p>
            <a:r>
              <a:rPr lang="en-US" dirty="0"/>
              <a:t>Rescue method example - Step 3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2803922" y="1534641"/>
            <a:ext cx="120706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7212956" y="1534641"/>
            <a:ext cx="655629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 u="sng"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7262069" y="1990055"/>
            <a:ext cx="524182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90 </a:t>
            </a:r>
            <a:r>
              <a:rPr lang="en-US" sz="2039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3502" name="Rectangle 14"/>
          <p:cNvSpPr>
            <a:spLocks/>
          </p:cNvSpPr>
          <p:nvPr/>
        </p:nvSpPr>
        <p:spPr bwMode="auto">
          <a:xfrm>
            <a:off x="7253139" y="2427610"/>
            <a:ext cx="553037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7245326" y="2865165"/>
            <a:ext cx="567463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40 </a:t>
            </a:r>
            <a:r>
              <a:rPr lang="en-US" sz="2039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7265417" y="3302719"/>
            <a:ext cx="519438" cy="3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039">
                <a:ea typeface="ＭＳ Ｐゴシック" charset="0"/>
                <a:cs typeface="Helvetica Neue Light" charset="0"/>
              </a:rPr>
              <a:t>30 </a:t>
            </a:r>
            <a:r>
              <a:rPr lang="en-US" sz="2039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3507" name="Rectangle 19"/>
          <p:cNvSpPr>
            <a:spLocks/>
          </p:cNvSpPr>
          <p:nvPr/>
        </p:nvSpPr>
        <p:spPr bwMode="auto">
          <a:xfrm>
            <a:off x="4116586" y="3446859"/>
            <a:ext cx="91082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898" u="sng" dirty="0">
                <a:ea typeface="ＭＳ Ｐゴシック" charset="0"/>
                <a:cs typeface="Helvetica Neue Light" charset="0"/>
              </a:rPr>
              <a:t>Step 3</a:t>
            </a:r>
          </a:p>
        </p:txBody>
      </p:sp>
      <p:pic>
        <p:nvPicPr>
          <p:cNvPr id="6350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3955851"/>
            <a:ext cx="4911328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4911328"/>
            <a:ext cx="4911328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5920383"/>
            <a:ext cx="4911328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571625" y="2216400"/>
            <a:ext cx="3571875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571625" y="2528940"/>
            <a:ext cx="1071563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71625" y="2841479"/>
            <a:ext cx="142875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318246" y="2146620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321594" y="2459159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321594" y="2771698"/>
            <a:ext cx="8976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3177853" y="1976430"/>
            <a:ext cx="26930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1973461" y="2296849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 dirty="0"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152055" y="2609388"/>
            <a:ext cx="179536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266"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1571625" y="221640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571625" y="2528940"/>
            <a:ext cx="357188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AC75F-EF11-2A45-BAAD-7DE87599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2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 observation about the rescue method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  <a:ln/>
        </p:spPr>
        <p:txBody>
          <a:bodyPr/>
          <a:lstStyle/>
          <a:p>
            <a:r>
              <a:rPr lang="en-US" sz="2800" dirty="0"/>
              <a:t>Note that at the end of the rescue algorithm, we have an updated set of abundance estimates</a:t>
            </a:r>
          </a:p>
          <a:p>
            <a:r>
              <a:rPr lang="en-US" sz="2800" dirty="0"/>
              <a:t>These new estimates could be used to reallocate the </a:t>
            </a:r>
            <a:r>
              <a:rPr lang="en-US" sz="2800" dirty="0" err="1"/>
              <a:t>multireads</a:t>
            </a:r>
            <a:endParaRPr lang="en-US" sz="2800" dirty="0"/>
          </a:p>
          <a:p>
            <a:r>
              <a:rPr lang="en-US" sz="2800" dirty="0"/>
              <a:t>And then we could update our abundance estimates once again</a:t>
            </a:r>
          </a:p>
          <a:p>
            <a:r>
              <a:rPr lang="en-US" sz="2800" dirty="0"/>
              <a:t>And repeat!</a:t>
            </a:r>
          </a:p>
          <a:p>
            <a:r>
              <a:rPr lang="en-US" sz="2800" dirty="0"/>
              <a:t>This is the intuition behind the statistical approach to this problem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0E6FE-176F-FC4C-B38A-0DACE85D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What is RNA-</a:t>
            </a:r>
            <a:r>
              <a:rPr lang="en-US" sz="2800" dirty="0" err="1"/>
              <a:t>Seq</a:t>
            </a:r>
            <a:r>
              <a:rPr lang="en-US" sz="2800" dirty="0"/>
              <a:t>?</a:t>
            </a:r>
          </a:p>
          <a:p>
            <a:r>
              <a:rPr lang="en-US" sz="2800" dirty="0"/>
              <a:t>How is RNA-</a:t>
            </a:r>
            <a:r>
              <a:rPr lang="en-US" sz="2800" dirty="0" err="1"/>
              <a:t>Seq</a:t>
            </a:r>
            <a:r>
              <a:rPr lang="en-US" sz="2800" dirty="0"/>
              <a:t> used to measure the abundances of RNAs within cells?</a:t>
            </a:r>
          </a:p>
          <a:p>
            <a:r>
              <a:rPr lang="en-US" sz="2800" dirty="0"/>
              <a:t>What probabilistic models and algorithms are used for analyzing RNA-</a:t>
            </a:r>
            <a:r>
              <a:rPr lang="en-US" sz="2800" dirty="0" err="1"/>
              <a:t>Seq</a:t>
            </a:r>
            <a:r>
              <a:rPr lang="en-US" sz="2800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BB030-1A92-F946-92A5-8686F29D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5015" y="440535"/>
            <a:ext cx="9018985" cy="1143000"/>
          </a:xfrm>
          <a:ln/>
        </p:spPr>
        <p:txBody>
          <a:bodyPr/>
          <a:lstStyle/>
          <a:p>
            <a:pPr algn="l"/>
            <a:r>
              <a:rPr lang="en-US" sz="3200" dirty="0"/>
              <a:t>RSEM (</a:t>
            </a:r>
            <a:r>
              <a:rPr lang="en-US" sz="3200" b="1" dirty="0"/>
              <a:t>R</a:t>
            </a:r>
            <a:r>
              <a:rPr lang="en-US" sz="3200" dirty="0"/>
              <a:t>NA-</a:t>
            </a:r>
            <a:r>
              <a:rPr lang="en-US" sz="3200" b="1" dirty="0" err="1"/>
              <a:t>S</a:t>
            </a:r>
            <a:r>
              <a:rPr lang="en-US" sz="3200" dirty="0" err="1"/>
              <a:t>eq</a:t>
            </a:r>
            <a:r>
              <a:rPr lang="en-US" sz="3200" dirty="0"/>
              <a:t> by </a:t>
            </a:r>
            <a:r>
              <a:rPr lang="en-US" sz="3200" b="1" dirty="0"/>
              <a:t>E</a:t>
            </a:r>
            <a:r>
              <a:rPr lang="en-US" sz="3200" dirty="0"/>
              <a:t>xpectation-</a:t>
            </a:r>
            <a:r>
              <a:rPr lang="en-US" sz="3200" b="1" dirty="0"/>
              <a:t>M</a:t>
            </a:r>
            <a:r>
              <a:rPr lang="en-US" sz="3200" dirty="0"/>
              <a:t>aximization) - a generative probabilistic model</a:t>
            </a:r>
          </a:p>
        </p:txBody>
      </p:sp>
      <p:pic>
        <p:nvPicPr>
          <p:cNvPr id="1026" name="Picture 2" descr="Fig.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93557"/>
            <a:ext cx="5304234" cy="24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01836" y="1634133"/>
            <a:ext cx="8340328" cy="88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9" tIns="35719" rIns="35719" bIns="35719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660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104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1549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1993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4511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6pPr>
            <a:lvl7pPr marL="29083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7pPr>
            <a:lvl8pPr marL="33655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8pPr>
            <a:lvl9pPr marL="3822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969" kern="0" dirty="0"/>
              <a:t>Simplified view of the model (plate notation)</a:t>
            </a:r>
          </a:p>
          <a:p>
            <a:pPr lvl="1">
              <a:spcBef>
                <a:spcPts val="0"/>
              </a:spcBef>
            </a:pPr>
            <a:r>
              <a:rPr lang="en-US" sz="1969" kern="0" dirty="0"/>
              <a:t>Grey – observed variable</a:t>
            </a:r>
          </a:p>
          <a:p>
            <a:pPr lvl="1">
              <a:spcBef>
                <a:spcPts val="0"/>
              </a:spcBef>
            </a:pPr>
            <a:r>
              <a:rPr lang="en-US" sz="1969" kern="0" dirty="0"/>
              <a:t>White – latent (unobserved) variables</a:t>
            </a:r>
          </a:p>
          <a:p>
            <a:pPr lvl="1">
              <a:spcBef>
                <a:spcPts val="0"/>
              </a:spcBef>
            </a:pPr>
            <a:endParaRPr lang="en-US" sz="1969" kern="0" dirty="0"/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125015" y="3815026"/>
            <a:ext cx="2112988" cy="794742"/>
            <a:chOff x="0" y="0"/>
            <a:chExt cx="1893" cy="712"/>
          </a:xfrm>
        </p:grpSpPr>
        <p:sp>
          <p:nvSpPr>
            <p:cNvPr id="42" name="Rectangle 17"/>
            <p:cNvSpPr>
              <a:spLocks/>
            </p:cNvSpPr>
            <p:nvPr/>
          </p:nvSpPr>
          <p:spPr bwMode="auto">
            <a:xfrm>
              <a:off x="0" y="0"/>
              <a:ext cx="18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1750" bIns="0"/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rot="10800000" flipH="1" flipV="1">
              <a:off x="693" y="520"/>
              <a:ext cx="468" cy="19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401836" y="2966706"/>
            <a:ext cx="2121917" cy="628427"/>
            <a:chOff x="0" y="0"/>
            <a:chExt cx="1901" cy="563"/>
          </a:xfrm>
        </p:grpSpPr>
        <p:sp>
          <p:nvSpPr>
            <p:cNvPr id="45" name="Rectangle 20"/>
            <p:cNvSpPr>
              <a:spLocks/>
            </p:cNvSpPr>
            <p:nvPr/>
          </p:nvSpPr>
          <p:spPr bwMode="auto">
            <a:xfrm>
              <a:off x="0" y="0"/>
              <a:ext cx="14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rot="10800000" flipH="1" flipV="1">
              <a:off x="1435" y="145"/>
              <a:ext cx="466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045089" y="2831643"/>
            <a:ext cx="1241227" cy="876226"/>
            <a:chOff x="0" y="0"/>
            <a:chExt cx="1112" cy="785"/>
          </a:xfrm>
        </p:grpSpPr>
        <p:sp>
          <p:nvSpPr>
            <p:cNvPr id="51" name="Rectangle 26"/>
            <p:cNvSpPr>
              <a:spLocks/>
            </p:cNvSpPr>
            <p:nvPr/>
          </p:nvSpPr>
          <p:spPr bwMode="auto">
            <a:xfrm>
              <a:off x="0" y="0"/>
              <a:ext cx="11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600" y="242"/>
              <a:ext cx="480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3" name="Group 25"/>
          <p:cNvGrpSpPr>
            <a:grpSpLocks/>
          </p:cNvGrpSpPr>
          <p:nvPr/>
        </p:nvGrpSpPr>
        <p:grpSpPr bwMode="auto">
          <a:xfrm>
            <a:off x="1150814" y="5189987"/>
            <a:ext cx="1813843" cy="824795"/>
            <a:chOff x="343" y="-838"/>
            <a:chExt cx="1625" cy="737"/>
          </a:xfrm>
        </p:grpSpPr>
        <p:sp>
          <p:nvSpPr>
            <p:cNvPr id="54" name="Rectangle 23"/>
            <p:cNvSpPr>
              <a:spLocks/>
            </p:cNvSpPr>
            <p:nvPr/>
          </p:nvSpPr>
          <p:spPr bwMode="auto">
            <a:xfrm>
              <a:off x="343" y="-323"/>
              <a:ext cx="8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rot="10800000" flipH="1">
              <a:off x="1200" y="-838"/>
              <a:ext cx="768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3768394" y="5797600"/>
            <a:ext cx="1033611" cy="898550"/>
            <a:chOff x="-192" y="-582"/>
            <a:chExt cx="926" cy="805"/>
          </a:xfrm>
        </p:grpSpPr>
        <p:sp>
          <p:nvSpPr>
            <p:cNvPr id="60" name="Rectangle 29"/>
            <p:cNvSpPr>
              <a:spLocks/>
            </p:cNvSpPr>
            <p:nvPr/>
          </p:nvSpPr>
          <p:spPr bwMode="auto">
            <a:xfrm>
              <a:off x="-192" y="0"/>
              <a:ext cx="9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V="1">
              <a:off x="240" y="-582"/>
              <a:ext cx="96" cy="52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2" name="Group 34"/>
          <p:cNvGrpSpPr>
            <a:grpSpLocks/>
          </p:cNvGrpSpPr>
          <p:nvPr/>
        </p:nvGrpSpPr>
        <p:grpSpPr bwMode="auto">
          <a:xfrm>
            <a:off x="6553963" y="4069519"/>
            <a:ext cx="2018109" cy="526852"/>
            <a:chOff x="1070" y="-1971"/>
            <a:chExt cx="1808" cy="472"/>
          </a:xfrm>
        </p:grpSpPr>
        <p:sp>
          <p:nvSpPr>
            <p:cNvPr id="63" name="Rectangle 32"/>
            <p:cNvSpPr>
              <a:spLocks/>
            </p:cNvSpPr>
            <p:nvPr/>
          </p:nvSpPr>
          <p:spPr bwMode="auto">
            <a:xfrm>
              <a:off x="1590" y="-1971"/>
              <a:ext cx="1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flipH="1">
              <a:off x="1070" y="-1699"/>
              <a:ext cx="768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C99B24-D980-164C-ACE3-5D1D30361CC4}"/>
              </a:ext>
            </a:extLst>
          </p:cNvPr>
          <p:cNvSpPr txBox="1"/>
          <p:nvPr/>
        </p:nvSpPr>
        <p:spPr>
          <a:xfrm>
            <a:off x="4666600" y="3111002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Bayesian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51E52-86C7-9F48-A3EC-6E8299B3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-146037" y="191988"/>
            <a:ext cx="9433842" cy="1143000"/>
          </a:xfrm>
          <a:ln/>
        </p:spPr>
        <p:txBody>
          <a:bodyPr/>
          <a:lstStyle/>
          <a:p>
            <a:r>
              <a:rPr lang="en-US" sz="4000" dirty="0"/>
              <a:t>RSEM - a generative probabilistic model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96" y="1419821"/>
            <a:ext cx="3895576" cy="49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108273" y="2839641"/>
            <a:ext cx="4194721" cy="348258"/>
            <a:chOff x="0" y="-91"/>
            <a:chExt cx="3758" cy="312"/>
          </a:xfrm>
        </p:grpSpPr>
        <p:sp>
          <p:nvSpPr>
            <p:cNvPr id="66563" name="Rectangle 3"/>
            <p:cNvSpPr>
              <a:spLocks/>
            </p:cNvSpPr>
            <p:nvPr/>
          </p:nvSpPr>
          <p:spPr bwMode="auto">
            <a:xfrm>
              <a:off x="0" y="-91"/>
              <a:ext cx="134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fragment length</a:t>
              </a:r>
            </a:p>
          </p:txBody>
        </p:sp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>
              <a:off x="1379" y="21"/>
              <a:ext cx="2379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07157" y="3955852"/>
            <a:ext cx="3262685" cy="248915"/>
            <a:chOff x="0" y="0"/>
            <a:chExt cx="2923" cy="223"/>
          </a:xfrm>
        </p:grpSpPr>
        <p:sp>
          <p:nvSpPr>
            <p:cNvPr id="66566" name="Rectangle 6"/>
            <p:cNvSpPr>
              <a:spLocks/>
            </p:cNvSpPr>
            <p:nvPr/>
          </p:nvSpPr>
          <p:spPr bwMode="auto">
            <a:xfrm>
              <a:off x="0" y="0"/>
              <a:ext cx="98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length</a:t>
              </a: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rot="10800000" flipH="1">
              <a:off x="1029" y="137"/>
              <a:ext cx="1894" cy="1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107156" y="4973836"/>
            <a:ext cx="2666628" cy="248915"/>
            <a:chOff x="0" y="0"/>
            <a:chExt cx="2389" cy="223"/>
          </a:xfrm>
        </p:grpSpPr>
        <p:sp>
          <p:nvSpPr>
            <p:cNvPr id="66569" name="Rectangle 9"/>
            <p:cNvSpPr>
              <a:spLocks/>
            </p:cNvSpPr>
            <p:nvPr/>
          </p:nvSpPr>
          <p:spPr bwMode="auto">
            <a:xfrm>
              <a:off x="0" y="0"/>
              <a:ext cx="1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quality scores</a:t>
              </a: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rot="10800000" flipH="1">
              <a:off x="1228" y="138"/>
              <a:ext cx="1161" cy="1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76" name="Group 16"/>
          <p:cNvGrpSpPr>
            <a:grpSpLocks/>
          </p:cNvGrpSpPr>
          <p:nvPr/>
        </p:nvGrpSpPr>
        <p:grpSpPr bwMode="auto">
          <a:xfrm>
            <a:off x="5794251" y="4173513"/>
            <a:ext cx="2587361" cy="1737940"/>
            <a:chOff x="0" y="0"/>
            <a:chExt cx="2317" cy="1556"/>
          </a:xfrm>
        </p:grpSpPr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 flipH="1">
              <a:off x="464" y="418"/>
              <a:ext cx="825" cy="13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H="1">
              <a:off x="0" y="406"/>
              <a:ext cx="1289" cy="115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rot="10800000">
              <a:off x="11" y="0"/>
              <a:ext cx="1278" cy="406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  <p:sp>
          <p:nvSpPr>
            <p:cNvPr id="66575" name="Rectangle 15"/>
            <p:cNvSpPr>
              <a:spLocks/>
            </p:cNvSpPr>
            <p:nvPr/>
          </p:nvSpPr>
          <p:spPr bwMode="auto">
            <a:xfrm>
              <a:off x="1320" y="252"/>
              <a:ext cx="99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paired read</a:t>
              </a:r>
            </a:p>
          </p:txBody>
        </p:sp>
      </p:grp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111621" y="1423169"/>
            <a:ext cx="4368850" cy="303609"/>
            <a:chOff x="0" y="0"/>
            <a:chExt cx="3914" cy="272"/>
          </a:xfrm>
        </p:grpSpPr>
        <p:sp>
          <p:nvSpPr>
            <p:cNvPr id="66577" name="Rectangle 17"/>
            <p:cNvSpPr>
              <a:spLocks/>
            </p:cNvSpPr>
            <p:nvPr/>
          </p:nvSpPr>
          <p:spPr bwMode="auto">
            <a:xfrm>
              <a:off x="0" y="0"/>
              <a:ext cx="354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1750" bIns="0"/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rot="10800000" flipH="1">
              <a:off x="3484" y="101"/>
              <a:ext cx="430" cy="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80368" y="1928813"/>
            <a:ext cx="2640955" cy="248915"/>
            <a:chOff x="0" y="0"/>
            <a:chExt cx="2366" cy="223"/>
          </a:xfrm>
        </p:grpSpPr>
        <p:sp>
          <p:nvSpPr>
            <p:cNvPr id="66580" name="Rectangle 20"/>
            <p:cNvSpPr>
              <a:spLocks/>
            </p:cNvSpPr>
            <p:nvPr/>
          </p:nvSpPr>
          <p:spPr bwMode="auto">
            <a:xfrm>
              <a:off x="0" y="0"/>
              <a:ext cx="14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rot="10800000" flipH="1">
              <a:off x="1435" y="30"/>
              <a:ext cx="931" cy="1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5" name="Group 25"/>
          <p:cNvGrpSpPr>
            <a:grpSpLocks/>
          </p:cNvGrpSpPr>
          <p:nvPr/>
        </p:nvGrpSpPr>
        <p:grpSpPr bwMode="auto">
          <a:xfrm>
            <a:off x="107157" y="2312790"/>
            <a:ext cx="4185791" cy="372668"/>
            <a:chOff x="0" y="0"/>
            <a:chExt cx="3750" cy="333"/>
          </a:xfrm>
        </p:grpSpPr>
        <p:sp>
          <p:nvSpPr>
            <p:cNvPr id="66583" name="Rectangle 23"/>
            <p:cNvSpPr>
              <a:spLocks/>
            </p:cNvSpPr>
            <p:nvPr/>
          </p:nvSpPr>
          <p:spPr bwMode="auto">
            <a:xfrm>
              <a:off x="0" y="111"/>
              <a:ext cx="82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 rot="10800000" flipH="1">
              <a:off x="866" y="0"/>
              <a:ext cx="2884" cy="26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88" name="Group 28"/>
          <p:cNvGrpSpPr>
            <a:grpSpLocks/>
          </p:cNvGrpSpPr>
          <p:nvPr/>
        </p:nvGrpSpPr>
        <p:grpSpPr bwMode="auto">
          <a:xfrm>
            <a:off x="107157" y="3232547"/>
            <a:ext cx="4261693" cy="663029"/>
            <a:chOff x="0" y="0"/>
            <a:chExt cx="3818" cy="594"/>
          </a:xfrm>
        </p:grpSpPr>
        <p:sp>
          <p:nvSpPr>
            <p:cNvPr id="66586" name="Rectangle 26"/>
            <p:cNvSpPr>
              <a:spLocks/>
            </p:cNvSpPr>
            <p:nvPr/>
          </p:nvSpPr>
          <p:spPr bwMode="auto">
            <a:xfrm>
              <a:off x="0" y="0"/>
              <a:ext cx="11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>
              <a:off x="1269" y="176"/>
              <a:ext cx="2549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107157" y="4339828"/>
            <a:ext cx="4227091" cy="531316"/>
            <a:chOff x="0" y="120"/>
            <a:chExt cx="3787" cy="476"/>
          </a:xfrm>
        </p:grpSpPr>
        <p:sp>
          <p:nvSpPr>
            <p:cNvPr id="66589" name="Rectangle 29"/>
            <p:cNvSpPr>
              <a:spLocks/>
            </p:cNvSpPr>
            <p:nvPr/>
          </p:nvSpPr>
          <p:spPr bwMode="auto">
            <a:xfrm>
              <a:off x="0" y="120"/>
              <a:ext cx="9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6590" name="Line 30"/>
            <p:cNvSpPr>
              <a:spLocks noChangeShapeType="1"/>
            </p:cNvSpPr>
            <p:nvPr/>
          </p:nvSpPr>
          <p:spPr bwMode="auto">
            <a:xfrm>
              <a:off x="970" y="239"/>
              <a:ext cx="2817" cy="357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107156" y="5482828"/>
            <a:ext cx="3244826" cy="445369"/>
            <a:chOff x="0" y="0"/>
            <a:chExt cx="2907" cy="399"/>
          </a:xfrm>
        </p:grpSpPr>
        <p:sp>
          <p:nvSpPr>
            <p:cNvPr id="66592" name="Rectangle 32"/>
            <p:cNvSpPr>
              <a:spLocks/>
            </p:cNvSpPr>
            <p:nvPr/>
          </p:nvSpPr>
          <p:spPr bwMode="auto">
            <a:xfrm>
              <a:off x="0" y="0"/>
              <a:ext cx="1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1750" bIns="0">
              <a:spAutoFit/>
            </a:bodyPr>
            <a:lstStyle/>
            <a:p>
              <a:pPr marL="31253"/>
              <a:r>
                <a:rPr lang="en-US" sz="1617" dirty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6593" name="Line 33"/>
            <p:cNvSpPr>
              <a:spLocks noChangeShapeType="1"/>
            </p:cNvSpPr>
            <p:nvPr/>
          </p:nvSpPr>
          <p:spPr bwMode="auto">
            <a:xfrm>
              <a:off x="1272" y="176"/>
              <a:ext cx="1635" cy="22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6"/>
            </a:p>
          </p:txBody>
        </p:sp>
      </p:grpSp>
      <p:pic>
        <p:nvPicPr>
          <p:cNvPr id="6659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1" y="6231807"/>
            <a:ext cx="8671842" cy="5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DD422-73C0-214F-9687-F2647AF7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Observed data likelihood</a:t>
            </a:r>
          </a:p>
          <a:p>
            <a:endParaRPr lang="en-US" dirty="0"/>
          </a:p>
          <a:p>
            <a:r>
              <a:rPr lang="en-US" dirty="0"/>
              <a:t>Likelihood function is concave with respect to θ</a:t>
            </a:r>
          </a:p>
          <a:p>
            <a:pPr marL="500045" lvl="1"/>
            <a:r>
              <a:rPr lang="en-US" dirty="0"/>
              <a:t>Has a global maximum (or global maxima)</a:t>
            </a:r>
          </a:p>
          <a:p>
            <a:r>
              <a:rPr lang="en-US" dirty="0"/>
              <a:t>Expectation-Maximization for optimization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Quantification as maximum likelihood inference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" y="2514600"/>
            <a:ext cx="8813602" cy="64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/>
          </p:cNvSpPr>
          <p:nvPr/>
        </p:nvSpPr>
        <p:spPr bwMode="auto">
          <a:xfrm>
            <a:off x="312539" y="5732859"/>
            <a:ext cx="7612261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ja-JP" altLang="en-US" sz="1600" i="1" dirty="0"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1600" i="1" dirty="0">
                <a:ea typeface="ＭＳ Ｐゴシック" charset="0"/>
                <a:cs typeface="Helvetica Neue Light" charset="0"/>
              </a:rPr>
              <a:t>RNA-</a:t>
            </a:r>
            <a:r>
              <a:rPr lang="en-US" sz="1600" i="1" dirty="0" err="1">
                <a:ea typeface="ＭＳ Ｐゴシック" charset="0"/>
                <a:cs typeface="Helvetica Neue Light" charset="0"/>
              </a:rPr>
              <a:t>Seq</a:t>
            </a:r>
            <a:r>
              <a:rPr lang="en-US" sz="1600" i="1" dirty="0">
                <a:ea typeface="ＭＳ Ｐゴシック" charset="0"/>
                <a:cs typeface="Helvetica Neue Light" charset="0"/>
              </a:rPr>
              <a:t> gene expression estimation with read mapping uncertainty</a:t>
            </a:r>
            <a:r>
              <a:rPr lang="ja-JP" altLang="en-US" sz="1600" i="1" dirty="0">
                <a:latin typeface="Arial"/>
                <a:ea typeface="ＭＳ Ｐゴシック" charset="0"/>
                <a:cs typeface="Helvetica Neue Light" charset="0"/>
              </a:rPr>
              <a:t>”</a:t>
            </a:r>
            <a:endParaRPr lang="en-US" sz="1600" i="1" dirty="0">
              <a:ea typeface="ＭＳ Ｐゴシック" charset="0"/>
              <a:cs typeface="Helvetica Neue Light" charset="0"/>
            </a:endParaRPr>
          </a:p>
          <a:p>
            <a:r>
              <a:rPr lang="en-US" sz="1600" dirty="0">
                <a:ea typeface="ＭＳ Ｐゴシック" charset="0"/>
                <a:cs typeface="Helvetica Neue Light" charset="0"/>
              </a:rPr>
              <a:t>Li, B., </a:t>
            </a:r>
            <a:r>
              <a:rPr lang="en-US" sz="1600" dirty="0" err="1">
                <a:ea typeface="ＭＳ Ｐゴシック" charset="0"/>
                <a:cs typeface="Helvetica Neue Light" charset="0"/>
              </a:rPr>
              <a:t>Ruotti</a:t>
            </a:r>
            <a:r>
              <a:rPr lang="en-US" sz="1600" dirty="0">
                <a:ea typeface="ＭＳ Ｐゴシック" charset="0"/>
                <a:cs typeface="Helvetica Neue Light" charset="0"/>
              </a:rPr>
              <a:t>, V., Stewart, R., Thomson, J., Dewey, C.</a:t>
            </a:r>
          </a:p>
          <a:p>
            <a:r>
              <a:rPr lang="en-US" sz="1600" dirty="0">
                <a:ea typeface="ＭＳ Ｐゴシック" charset="0"/>
                <a:cs typeface="Helvetica Neue Light" charset="0"/>
              </a:rPr>
              <a:t>Bioinformatics, 2010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D49A8-86F6-F04B-B683-9CBD18AF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2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01836" y="2196703"/>
            <a:ext cx="8340328" cy="4054078"/>
          </a:xfrm>
          <a:ln/>
        </p:spPr>
        <p:txBody>
          <a:bodyPr/>
          <a:lstStyle/>
          <a:p>
            <a:r>
              <a:rPr lang="en-US" dirty="0"/>
              <a:t>Full likelihood computation requires O(NML</a:t>
            </a:r>
            <a:r>
              <a:rPr lang="en-US" baseline="32000" dirty="0"/>
              <a:t>2</a:t>
            </a:r>
            <a:r>
              <a:rPr lang="en-US" dirty="0"/>
              <a:t>) time</a:t>
            </a:r>
          </a:p>
          <a:p>
            <a:pPr marL="500045" lvl="1"/>
            <a:r>
              <a:rPr lang="en-US" dirty="0"/>
              <a:t>N (number of reads) ~ 10</a:t>
            </a:r>
            <a:r>
              <a:rPr lang="en-US" baseline="32000" dirty="0"/>
              <a:t>7</a:t>
            </a:r>
            <a:endParaRPr lang="en-US" dirty="0"/>
          </a:p>
          <a:p>
            <a:pPr marL="500045" lvl="1"/>
            <a:r>
              <a:rPr lang="en-US" dirty="0"/>
              <a:t>M (number of transcripts) ~ 10</a:t>
            </a:r>
            <a:r>
              <a:rPr lang="en-US" baseline="32000" dirty="0"/>
              <a:t>4</a:t>
            </a:r>
            <a:endParaRPr lang="en-US" dirty="0"/>
          </a:p>
          <a:p>
            <a:pPr marL="500045" lvl="1"/>
            <a:r>
              <a:rPr lang="en-US" dirty="0"/>
              <a:t>L (average transcript length) ~ 10</a:t>
            </a:r>
            <a:r>
              <a:rPr lang="en-US" baseline="32000" dirty="0"/>
              <a:t>3</a:t>
            </a:r>
            <a:endParaRPr lang="en-US" dirty="0"/>
          </a:p>
          <a:p>
            <a:r>
              <a:rPr lang="en-US" dirty="0"/>
              <a:t>Approximate by alignment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81286"/>
            <a:ext cx="7772400" cy="1143000"/>
          </a:xfrm>
          <a:ln/>
        </p:spPr>
        <p:txBody>
          <a:bodyPr/>
          <a:lstStyle/>
          <a:p>
            <a:r>
              <a:rPr lang="en-US" dirty="0"/>
              <a:t>Approximate inference with read alignments</a:t>
            </a: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419695" y="5393531"/>
            <a:ext cx="8572500" cy="1410891"/>
            <a:chOff x="0" y="0"/>
            <a:chExt cx="7680" cy="1264"/>
          </a:xfrm>
        </p:grpSpPr>
        <p:sp>
          <p:nvSpPr>
            <p:cNvPr id="68611" name="Rectangle 3"/>
            <p:cNvSpPr>
              <a:spLocks/>
            </p:cNvSpPr>
            <p:nvPr/>
          </p:nvSpPr>
          <p:spPr bwMode="auto">
            <a:xfrm>
              <a:off x="352" y="904"/>
              <a:ext cx="673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2180" dirty="0">
                  <a:ea typeface="ＭＳ Ｐゴシック" charset="0"/>
                  <a:cs typeface="Helvetica Neue Light" charset="0"/>
                </a:rPr>
                <a:t>all local alignments of read </a:t>
              </a:r>
              <a:r>
                <a:rPr lang="en-US" sz="2180" i="1" dirty="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n</a:t>
              </a:r>
              <a:r>
                <a:rPr lang="en-US" sz="2180" dirty="0">
                  <a:ea typeface="ＭＳ Ｐゴシック" charset="0"/>
                  <a:cs typeface="Helvetica Neue Light" charset="0"/>
                </a:rPr>
                <a:t> with at most </a:t>
              </a:r>
              <a:r>
                <a:rPr lang="en-US" sz="2180" i="1" dirty="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x</a:t>
              </a:r>
              <a:r>
                <a:rPr lang="en-US" sz="2180" dirty="0">
                  <a:ea typeface="ＭＳ Ｐゴシック" charset="0"/>
                  <a:cs typeface="Helvetica Neue Light" charset="0"/>
                </a:rPr>
                <a:t> mismatches</a:t>
              </a:r>
            </a:p>
          </p:txBody>
        </p:sp>
        <p:sp>
          <p:nvSpPr>
            <p:cNvPr id="68612" name="AutoShape 4"/>
            <p:cNvSpPr>
              <a:spLocks/>
            </p:cNvSpPr>
            <p:nvPr/>
          </p:nvSpPr>
          <p:spPr bwMode="auto">
            <a:xfrm rot="16243432">
              <a:off x="2366" y="725"/>
              <a:ext cx="272" cy="249"/>
            </a:xfrm>
            <a:prstGeom prst="rightArrow">
              <a:avLst>
                <a:gd name="adj1" fmla="val 33861"/>
                <a:gd name="adj2" fmla="val 54079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6"/>
            </a:p>
          </p:txBody>
        </p:sp>
        <p:pic>
          <p:nvPicPr>
            <p:cNvPr id="686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" y="1550417"/>
            <a:ext cx="8813602" cy="6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51D1D-4628-8A40-A88D-EE42693F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7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EM Algorithm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34133"/>
            <a:ext cx="8742164" cy="5080992"/>
          </a:xfrm>
          <a:ln/>
        </p:spPr>
        <p:txBody>
          <a:bodyPr/>
          <a:lstStyle/>
          <a:p>
            <a:r>
              <a:rPr lang="en-US" sz="2800" dirty="0"/>
              <a:t>Expectation-Maximization for RNA-</a:t>
            </a:r>
            <a:r>
              <a:rPr lang="en-US" sz="2800" dirty="0" err="1"/>
              <a:t>Seq</a:t>
            </a:r>
            <a:endParaRPr lang="en-US" sz="2800" dirty="0"/>
          </a:p>
          <a:p>
            <a:pPr marL="500045" lvl="1"/>
            <a:r>
              <a:rPr lang="en-US" dirty="0"/>
              <a:t>E-step: Compute expected read counts given current expression levels</a:t>
            </a:r>
          </a:p>
          <a:p>
            <a:pPr marL="500045" lvl="1"/>
            <a:r>
              <a:rPr lang="en-US" dirty="0"/>
              <a:t>M-step: Compute expression values maximizing likelihood given expected read counts</a:t>
            </a:r>
          </a:p>
          <a:p>
            <a:endParaRPr lang="en-US" sz="2800" dirty="0"/>
          </a:p>
          <a:p>
            <a:r>
              <a:rPr lang="en-US" sz="2800" dirty="0"/>
              <a:t>Rescue algorithm ≈ 1 iteration of 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0E12C-8F32-574B-8413-D5562A55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0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HMM Interpretation</a:t>
            </a:r>
          </a:p>
        </p:txBody>
      </p:sp>
      <p:sp>
        <p:nvSpPr>
          <p:cNvPr id="69634" name="Oval 2"/>
          <p:cNvSpPr>
            <a:spLocks/>
          </p:cNvSpPr>
          <p:nvPr/>
        </p:nvSpPr>
        <p:spPr bwMode="auto">
          <a:xfrm>
            <a:off x="5036344" y="1794867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35" name="Oval 3"/>
          <p:cNvSpPr>
            <a:spLocks/>
          </p:cNvSpPr>
          <p:nvPr/>
        </p:nvSpPr>
        <p:spPr bwMode="auto">
          <a:xfrm>
            <a:off x="5482828" y="1794867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36" name="Oval 4"/>
          <p:cNvSpPr>
            <a:spLocks/>
          </p:cNvSpPr>
          <p:nvPr/>
        </p:nvSpPr>
        <p:spPr bwMode="auto">
          <a:xfrm>
            <a:off x="5902523" y="1794867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37" name="Oval 5"/>
          <p:cNvSpPr>
            <a:spLocks/>
          </p:cNvSpPr>
          <p:nvPr/>
        </p:nvSpPr>
        <p:spPr bwMode="auto">
          <a:xfrm>
            <a:off x="6322219" y="1794867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38" name="Oval 6"/>
          <p:cNvSpPr>
            <a:spLocks/>
          </p:cNvSpPr>
          <p:nvPr/>
        </p:nvSpPr>
        <p:spPr bwMode="auto">
          <a:xfrm>
            <a:off x="6741914" y="1794867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39" name="Oval 7"/>
          <p:cNvSpPr>
            <a:spLocks/>
          </p:cNvSpPr>
          <p:nvPr/>
        </p:nvSpPr>
        <p:spPr bwMode="auto">
          <a:xfrm>
            <a:off x="7161609" y="1794867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0" name="Oval 8"/>
          <p:cNvSpPr>
            <a:spLocks/>
          </p:cNvSpPr>
          <p:nvPr/>
        </p:nvSpPr>
        <p:spPr bwMode="auto">
          <a:xfrm>
            <a:off x="7608094" y="1794867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rot="10800000">
            <a:off x="5220519" y="1880816"/>
            <a:ext cx="258961" cy="334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0800000">
            <a:off x="5643562" y="1884165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>
            <a:off x="6081117" y="1884165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0800000">
            <a:off x="6500812" y="1884165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rot="10800000">
            <a:off x="6920508" y="1884165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rot="10800000">
            <a:off x="7358062" y="1884165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7" name="Oval 15"/>
          <p:cNvSpPr>
            <a:spLocks/>
          </p:cNvSpPr>
          <p:nvPr/>
        </p:nvSpPr>
        <p:spPr bwMode="auto">
          <a:xfrm>
            <a:off x="5027414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8" name="Oval 16"/>
          <p:cNvSpPr>
            <a:spLocks/>
          </p:cNvSpPr>
          <p:nvPr/>
        </p:nvSpPr>
        <p:spPr bwMode="auto">
          <a:xfrm>
            <a:off x="5473898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49" name="Oval 17"/>
          <p:cNvSpPr>
            <a:spLocks/>
          </p:cNvSpPr>
          <p:nvPr/>
        </p:nvSpPr>
        <p:spPr bwMode="auto">
          <a:xfrm>
            <a:off x="5893594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0" name="Oval 18"/>
          <p:cNvSpPr>
            <a:spLocks/>
          </p:cNvSpPr>
          <p:nvPr/>
        </p:nvSpPr>
        <p:spPr bwMode="auto">
          <a:xfrm>
            <a:off x="6313289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1" name="Oval 19"/>
          <p:cNvSpPr>
            <a:spLocks/>
          </p:cNvSpPr>
          <p:nvPr/>
        </p:nvSpPr>
        <p:spPr bwMode="auto">
          <a:xfrm>
            <a:off x="6732984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2" name="Oval 20"/>
          <p:cNvSpPr>
            <a:spLocks/>
          </p:cNvSpPr>
          <p:nvPr/>
        </p:nvSpPr>
        <p:spPr bwMode="auto">
          <a:xfrm>
            <a:off x="7152680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3" name="Oval 21"/>
          <p:cNvSpPr>
            <a:spLocks/>
          </p:cNvSpPr>
          <p:nvPr/>
        </p:nvSpPr>
        <p:spPr bwMode="auto">
          <a:xfrm>
            <a:off x="7599164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rot="10800000">
            <a:off x="5214937" y="2821782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rot="10800000">
            <a:off x="5634633" y="2821782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rot="10800000">
            <a:off x="6072187" y="2821782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 rot="10800000">
            <a:off x="6491883" y="2821782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rot="10800000">
            <a:off x="6911578" y="2821782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rot="10800000">
            <a:off x="7349133" y="2821782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0" name="Oval 28"/>
          <p:cNvSpPr>
            <a:spLocks/>
          </p:cNvSpPr>
          <p:nvPr/>
        </p:nvSpPr>
        <p:spPr bwMode="auto">
          <a:xfrm>
            <a:off x="8018859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1" name="Oval 29"/>
          <p:cNvSpPr>
            <a:spLocks/>
          </p:cNvSpPr>
          <p:nvPr/>
        </p:nvSpPr>
        <p:spPr bwMode="auto">
          <a:xfrm>
            <a:off x="8465344" y="2732484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rot="10800000">
            <a:off x="7777758" y="2821782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rot="10800000">
            <a:off x="8215312" y="2821782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4" name="Oval 32"/>
          <p:cNvSpPr>
            <a:spLocks/>
          </p:cNvSpPr>
          <p:nvPr/>
        </p:nvSpPr>
        <p:spPr bwMode="auto">
          <a:xfrm>
            <a:off x="5054203" y="3616523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5" name="Oval 33"/>
          <p:cNvSpPr>
            <a:spLocks/>
          </p:cNvSpPr>
          <p:nvPr/>
        </p:nvSpPr>
        <p:spPr bwMode="auto">
          <a:xfrm>
            <a:off x="5500687" y="3616523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6" name="Oval 34"/>
          <p:cNvSpPr>
            <a:spLocks/>
          </p:cNvSpPr>
          <p:nvPr/>
        </p:nvSpPr>
        <p:spPr bwMode="auto">
          <a:xfrm>
            <a:off x="5920383" y="3616523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7" name="Oval 35"/>
          <p:cNvSpPr>
            <a:spLocks/>
          </p:cNvSpPr>
          <p:nvPr/>
        </p:nvSpPr>
        <p:spPr bwMode="auto">
          <a:xfrm>
            <a:off x="6340078" y="3616523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8" name="Oval 36"/>
          <p:cNvSpPr>
            <a:spLocks/>
          </p:cNvSpPr>
          <p:nvPr/>
        </p:nvSpPr>
        <p:spPr bwMode="auto">
          <a:xfrm>
            <a:off x="6759773" y="3616523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69" name="Oval 37"/>
          <p:cNvSpPr>
            <a:spLocks/>
          </p:cNvSpPr>
          <p:nvPr/>
        </p:nvSpPr>
        <p:spPr bwMode="auto">
          <a:xfrm>
            <a:off x="7179469" y="3616523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 rot="10800000">
            <a:off x="5241727" y="3705821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 rot="10800000">
            <a:off x="5661422" y="3705821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2" name="Line 40"/>
          <p:cNvSpPr>
            <a:spLocks noChangeShapeType="1"/>
          </p:cNvSpPr>
          <p:nvPr/>
        </p:nvSpPr>
        <p:spPr bwMode="auto">
          <a:xfrm rot="10800000">
            <a:off x="6098977" y="3705821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 rot="10800000">
            <a:off x="6518672" y="3705821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 rot="10800000">
            <a:off x="6938367" y="3705821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5" name="Oval 43"/>
          <p:cNvSpPr>
            <a:spLocks/>
          </p:cNvSpPr>
          <p:nvPr/>
        </p:nvSpPr>
        <p:spPr bwMode="auto">
          <a:xfrm>
            <a:off x="928687" y="3223617"/>
            <a:ext cx="89297" cy="892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6" name="Rectangle 44"/>
          <p:cNvSpPr>
            <a:spLocks/>
          </p:cNvSpPr>
          <p:nvPr/>
        </p:nvSpPr>
        <p:spPr bwMode="auto">
          <a:xfrm>
            <a:off x="446485" y="2795159"/>
            <a:ext cx="580287" cy="3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320" dirty="0">
                <a:ea typeface="ＭＳ Ｐゴシック" charset="0"/>
                <a:cs typeface="Helvetica Neue Light" charset="0"/>
              </a:rPr>
              <a:t>start</a:t>
            </a:r>
          </a:p>
        </p:txBody>
      </p:sp>
      <p:sp>
        <p:nvSpPr>
          <p:cNvPr id="69677" name="Oval 45"/>
          <p:cNvSpPr>
            <a:spLocks/>
          </p:cNvSpPr>
          <p:nvPr/>
        </p:nvSpPr>
        <p:spPr bwMode="auto">
          <a:xfrm>
            <a:off x="5072062" y="2303859"/>
            <a:ext cx="89297" cy="892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8" name="Oval 46"/>
          <p:cNvSpPr>
            <a:spLocks/>
          </p:cNvSpPr>
          <p:nvPr/>
        </p:nvSpPr>
        <p:spPr bwMode="auto">
          <a:xfrm>
            <a:off x="5072062" y="3223617"/>
            <a:ext cx="89297" cy="892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79" name="Rectangle 47"/>
          <p:cNvSpPr>
            <a:spLocks/>
          </p:cNvSpPr>
          <p:nvPr/>
        </p:nvSpPr>
        <p:spPr bwMode="auto">
          <a:xfrm>
            <a:off x="5800949" y="1529588"/>
            <a:ext cx="1202252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98">
                <a:ea typeface="ＭＳ Ｐゴシック" charset="0"/>
                <a:cs typeface="Helvetica Neue Light" charset="0"/>
              </a:rPr>
              <a:t>transcript 1</a:t>
            </a:r>
          </a:p>
        </p:txBody>
      </p:sp>
      <p:sp>
        <p:nvSpPr>
          <p:cNvPr id="69680" name="Rectangle 48"/>
          <p:cNvSpPr>
            <a:spLocks/>
          </p:cNvSpPr>
          <p:nvPr/>
        </p:nvSpPr>
        <p:spPr bwMode="auto">
          <a:xfrm>
            <a:off x="5795367" y="2440416"/>
            <a:ext cx="1202252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98">
                <a:ea typeface="ＭＳ Ｐゴシック" charset="0"/>
                <a:cs typeface="Helvetica Neue Light" charset="0"/>
              </a:rPr>
              <a:t>transcript 2</a:t>
            </a:r>
          </a:p>
        </p:txBody>
      </p:sp>
      <p:sp>
        <p:nvSpPr>
          <p:cNvPr id="69681" name="Rectangle 49"/>
          <p:cNvSpPr>
            <a:spLocks/>
          </p:cNvSpPr>
          <p:nvPr/>
        </p:nvSpPr>
        <p:spPr bwMode="auto">
          <a:xfrm>
            <a:off x="5795367" y="3351244"/>
            <a:ext cx="1202252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98">
                <a:ea typeface="ＭＳ Ｐゴシック" charset="0"/>
                <a:cs typeface="Helvetica Neue Light" charset="0"/>
              </a:rPr>
              <a:t>transcript 3</a:t>
            </a:r>
          </a:p>
        </p:txBody>
      </p:sp>
      <p:sp>
        <p:nvSpPr>
          <p:cNvPr id="69682" name="Oval 50"/>
          <p:cNvSpPr>
            <a:spLocks/>
          </p:cNvSpPr>
          <p:nvPr/>
        </p:nvSpPr>
        <p:spPr bwMode="auto">
          <a:xfrm>
            <a:off x="5098852" y="4116586"/>
            <a:ext cx="89297" cy="892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83" name="Line 51"/>
          <p:cNvSpPr>
            <a:spLocks noChangeShapeType="1"/>
          </p:cNvSpPr>
          <p:nvPr/>
        </p:nvSpPr>
        <p:spPr bwMode="auto">
          <a:xfrm flipH="1">
            <a:off x="5118944" y="1966764"/>
            <a:ext cx="3349" cy="32928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84" name="Line 52"/>
          <p:cNvSpPr>
            <a:spLocks noChangeShapeType="1"/>
          </p:cNvSpPr>
          <p:nvPr/>
        </p:nvSpPr>
        <p:spPr bwMode="auto">
          <a:xfrm flipH="1">
            <a:off x="5170289" y="1960067"/>
            <a:ext cx="381744" cy="3694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85" name="Line 53"/>
          <p:cNvSpPr>
            <a:spLocks noChangeShapeType="1"/>
          </p:cNvSpPr>
          <p:nvPr/>
        </p:nvSpPr>
        <p:spPr bwMode="auto">
          <a:xfrm flipH="1">
            <a:off x="5146849" y="1980159"/>
            <a:ext cx="853901" cy="37727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86" name="Line 54"/>
          <p:cNvSpPr>
            <a:spLocks noChangeShapeType="1"/>
          </p:cNvSpPr>
          <p:nvPr/>
        </p:nvSpPr>
        <p:spPr bwMode="auto">
          <a:xfrm flipH="1">
            <a:off x="5150197" y="1976810"/>
            <a:ext cx="1227832" cy="36723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87" name="Line 55"/>
          <p:cNvSpPr>
            <a:spLocks noChangeShapeType="1"/>
          </p:cNvSpPr>
          <p:nvPr/>
        </p:nvSpPr>
        <p:spPr bwMode="auto">
          <a:xfrm flipH="1">
            <a:off x="5159127" y="1973461"/>
            <a:ext cx="1675433" cy="3795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5149082" y="1977926"/>
            <a:ext cx="2091779" cy="38620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89" name="Line 57"/>
          <p:cNvSpPr>
            <a:spLocks noChangeShapeType="1"/>
          </p:cNvSpPr>
          <p:nvPr/>
        </p:nvSpPr>
        <p:spPr bwMode="auto">
          <a:xfrm flipH="1">
            <a:off x="5143500" y="1977926"/>
            <a:ext cx="2530451" cy="38174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0" name="Line 58"/>
          <p:cNvSpPr>
            <a:spLocks noChangeShapeType="1"/>
          </p:cNvSpPr>
          <p:nvPr/>
        </p:nvSpPr>
        <p:spPr bwMode="auto">
          <a:xfrm flipH="1">
            <a:off x="5107782" y="2893219"/>
            <a:ext cx="2232" cy="32928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1" name="Line 59"/>
          <p:cNvSpPr>
            <a:spLocks noChangeShapeType="1"/>
          </p:cNvSpPr>
          <p:nvPr/>
        </p:nvSpPr>
        <p:spPr bwMode="auto">
          <a:xfrm flipH="1">
            <a:off x="5161360" y="2893219"/>
            <a:ext cx="381744" cy="3694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2" name="Line 60"/>
          <p:cNvSpPr>
            <a:spLocks noChangeShapeType="1"/>
          </p:cNvSpPr>
          <p:nvPr/>
        </p:nvSpPr>
        <p:spPr bwMode="auto">
          <a:xfrm flipH="1">
            <a:off x="5134570" y="2911078"/>
            <a:ext cx="853902" cy="3761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3" name="Line 61"/>
          <p:cNvSpPr>
            <a:spLocks noChangeShapeType="1"/>
          </p:cNvSpPr>
          <p:nvPr/>
        </p:nvSpPr>
        <p:spPr bwMode="auto">
          <a:xfrm flipH="1">
            <a:off x="5143500" y="2902149"/>
            <a:ext cx="1227832" cy="36611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4" name="Line 62"/>
          <p:cNvSpPr>
            <a:spLocks noChangeShapeType="1"/>
          </p:cNvSpPr>
          <p:nvPr/>
        </p:nvSpPr>
        <p:spPr bwMode="auto">
          <a:xfrm flipH="1">
            <a:off x="5152430" y="2902148"/>
            <a:ext cx="1675433" cy="3795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5" name="Line 63"/>
          <p:cNvSpPr>
            <a:spLocks noChangeShapeType="1"/>
          </p:cNvSpPr>
          <p:nvPr/>
        </p:nvSpPr>
        <p:spPr bwMode="auto">
          <a:xfrm flipH="1">
            <a:off x="5143500" y="2911078"/>
            <a:ext cx="2090663" cy="38620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6" name="Line 64"/>
          <p:cNvSpPr>
            <a:spLocks noChangeShapeType="1"/>
          </p:cNvSpPr>
          <p:nvPr/>
        </p:nvSpPr>
        <p:spPr bwMode="auto">
          <a:xfrm flipH="1">
            <a:off x="5134570" y="2911079"/>
            <a:ext cx="2530451" cy="38174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7" name="Line 65"/>
          <p:cNvSpPr>
            <a:spLocks noChangeShapeType="1"/>
          </p:cNvSpPr>
          <p:nvPr/>
        </p:nvSpPr>
        <p:spPr bwMode="auto">
          <a:xfrm flipH="1">
            <a:off x="5143501" y="3786188"/>
            <a:ext cx="2232" cy="32928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8" name="Line 66"/>
          <p:cNvSpPr>
            <a:spLocks noChangeShapeType="1"/>
          </p:cNvSpPr>
          <p:nvPr/>
        </p:nvSpPr>
        <p:spPr bwMode="auto">
          <a:xfrm flipH="1">
            <a:off x="5197079" y="3786188"/>
            <a:ext cx="381744" cy="3694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699" name="Line 67"/>
          <p:cNvSpPr>
            <a:spLocks noChangeShapeType="1"/>
          </p:cNvSpPr>
          <p:nvPr/>
        </p:nvSpPr>
        <p:spPr bwMode="auto">
          <a:xfrm flipH="1">
            <a:off x="5170289" y="3804047"/>
            <a:ext cx="853902" cy="3761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0" name="Line 68"/>
          <p:cNvSpPr>
            <a:spLocks noChangeShapeType="1"/>
          </p:cNvSpPr>
          <p:nvPr/>
        </p:nvSpPr>
        <p:spPr bwMode="auto">
          <a:xfrm flipH="1">
            <a:off x="5179219" y="3795117"/>
            <a:ext cx="1227832" cy="36611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1" name="Line 69"/>
          <p:cNvSpPr>
            <a:spLocks noChangeShapeType="1"/>
          </p:cNvSpPr>
          <p:nvPr/>
        </p:nvSpPr>
        <p:spPr bwMode="auto">
          <a:xfrm flipH="1">
            <a:off x="5188148" y="3795117"/>
            <a:ext cx="1675433" cy="3795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2" name="Line 70"/>
          <p:cNvSpPr>
            <a:spLocks noChangeShapeType="1"/>
          </p:cNvSpPr>
          <p:nvPr/>
        </p:nvSpPr>
        <p:spPr bwMode="auto">
          <a:xfrm flipH="1">
            <a:off x="5179219" y="3804047"/>
            <a:ext cx="2090663" cy="38620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flipH="1">
            <a:off x="5159127" y="2920008"/>
            <a:ext cx="2949029" cy="3571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 flipH="1">
            <a:off x="5152430" y="2913311"/>
            <a:ext cx="3378771" cy="36276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5" name="Line 73"/>
          <p:cNvSpPr>
            <a:spLocks noChangeShapeType="1"/>
          </p:cNvSpPr>
          <p:nvPr/>
        </p:nvSpPr>
        <p:spPr bwMode="auto">
          <a:xfrm flipH="1">
            <a:off x="1030263" y="2361903"/>
            <a:ext cx="4045148" cy="9097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6" name="Line 74"/>
          <p:cNvSpPr>
            <a:spLocks noChangeShapeType="1"/>
          </p:cNvSpPr>
          <p:nvPr/>
        </p:nvSpPr>
        <p:spPr bwMode="auto">
          <a:xfrm rot="10800000">
            <a:off x="1009055" y="3272731"/>
            <a:ext cx="4069705" cy="781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7" name="Line 75"/>
          <p:cNvSpPr>
            <a:spLocks noChangeShapeType="1"/>
          </p:cNvSpPr>
          <p:nvPr/>
        </p:nvSpPr>
        <p:spPr bwMode="auto">
          <a:xfrm rot="10800000">
            <a:off x="1003474" y="3278312"/>
            <a:ext cx="4096494" cy="87845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8" name="Oval 76"/>
          <p:cNvSpPr>
            <a:spLocks/>
          </p:cNvSpPr>
          <p:nvPr/>
        </p:nvSpPr>
        <p:spPr bwMode="auto">
          <a:xfrm>
            <a:off x="5080992" y="5411391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09" name="Oval 77"/>
          <p:cNvSpPr>
            <a:spLocks/>
          </p:cNvSpPr>
          <p:nvPr/>
        </p:nvSpPr>
        <p:spPr bwMode="auto">
          <a:xfrm>
            <a:off x="5527476" y="5411391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0" name="Oval 78"/>
          <p:cNvSpPr>
            <a:spLocks/>
          </p:cNvSpPr>
          <p:nvPr/>
        </p:nvSpPr>
        <p:spPr bwMode="auto">
          <a:xfrm>
            <a:off x="5947172" y="5411391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1" name="Oval 79"/>
          <p:cNvSpPr>
            <a:spLocks/>
          </p:cNvSpPr>
          <p:nvPr/>
        </p:nvSpPr>
        <p:spPr bwMode="auto">
          <a:xfrm>
            <a:off x="6366867" y="5411391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2" name="Oval 80"/>
          <p:cNvSpPr>
            <a:spLocks/>
          </p:cNvSpPr>
          <p:nvPr/>
        </p:nvSpPr>
        <p:spPr bwMode="auto">
          <a:xfrm>
            <a:off x="6786562" y="5411391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3" name="Oval 81"/>
          <p:cNvSpPr>
            <a:spLocks/>
          </p:cNvSpPr>
          <p:nvPr/>
        </p:nvSpPr>
        <p:spPr bwMode="auto">
          <a:xfrm>
            <a:off x="7206258" y="5411391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4" name="Oval 82"/>
          <p:cNvSpPr>
            <a:spLocks/>
          </p:cNvSpPr>
          <p:nvPr/>
        </p:nvSpPr>
        <p:spPr bwMode="auto">
          <a:xfrm>
            <a:off x="7652742" y="5411391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5" name="Line 83"/>
          <p:cNvSpPr>
            <a:spLocks noChangeShapeType="1"/>
          </p:cNvSpPr>
          <p:nvPr/>
        </p:nvSpPr>
        <p:spPr bwMode="auto">
          <a:xfrm rot="10800000">
            <a:off x="5268516" y="5500688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6" name="Line 84"/>
          <p:cNvSpPr>
            <a:spLocks noChangeShapeType="1"/>
          </p:cNvSpPr>
          <p:nvPr/>
        </p:nvSpPr>
        <p:spPr bwMode="auto">
          <a:xfrm rot="10800000">
            <a:off x="5688211" y="5500688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7" name="Line 85"/>
          <p:cNvSpPr>
            <a:spLocks noChangeShapeType="1"/>
          </p:cNvSpPr>
          <p:nvPr/>
        </p:nvSpPr>
        <p:spPr bwMode="auto">
          <a:xfrm rot="10800000">
            <a:off x="6125766" y="5500688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8" name="Line 86"/>
          <p:cNvSpPr>
            <a:spLocks noChangeShapeType="1"/>
          </p:cNvSpPr>
          <p:nvPr/>
        </p:nvSpPr>
        <p:spPr bwMode="auto">
          <a:xfrm rot="10800000">
            <a:off x="6545461" y="5500688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19" name="Line 87"/>
          <p:cNvSpPr>
            <a:spLocks noChangeShapeType="1"/>
          </p:cNvSpPr>
          <p:nvPr/>
        </p:nvSpPr>
        <p:spPr bwMode="auto">
          <a:xfrm rot="10800000">
            <a:off x="6965156" y="5500688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rot="10800000">
            <a:off x="7402711" y="5500688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1" name="Oval 89"/>
          <p:cNvSpPr>
            <a:spLocks/>
          </p:cNvSpPr>
          <p:nvPr/>
        </p:nvSpPr>
        <p:spPr bwMode="auto">
          <a:xfrm>
            <a:off x="8072437" y="5411391"/>
            <a:ext cx="178594" cy="178594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2" name="Line 90"/>
          <p:cNvSpPr>
            <a:spLocks noChangeShapeType="1"/>
          </p:cNvSpPr>
          <p:nvPr/>
        </p:nvSpPr>
        <p:spPr bwMode="auto">
          <a:xfrm rot="10800000">
            <a:off x="7831336" y="5500688"/>
            <a:ext cx="258961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3" name="Oval 91"/>
          <p:cNvSpPr>
            <a:spLocks/>
          </p:cNvSpPr>
          <p:nvPr/>
        </p:nvSpPr>
        <p:spPr bwMode="auto">
          <a:xfrm>
            <a:off x="5125641" y="5902523"/>
            <a:ext cx="89297" cy="8929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4" name="Rectangle 92"/>
          <p:cNvSpPr>
            <a:spLocks/>
          </p:cNvSpPr>
          <p:nvPr/>
        </p:nvSpPr>
        <p:spPr bwMode="auto">
          <a:xfrm>
            <a:off x="5815459" y="5119322"/>
            <a:ext cx="1269578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98">
                <a:ea typeface="ＭＳ Ｐゴシック" charset="0"/>
                <a:cs typeface="Helvetica Neue Light" charset="0"/>
              </a:rPr>
              <a:t>transcript M</a:t>
            </a:r>
          </a:p>
        </p:txBody>
      </p:sp>
      <p:sp>
        <p:nvSpPr>
          <p:cNvPr id="69725" name="Line 93"/>
          <p:cNvSpPr>
            <a:spLocks noChangeShapeType="1"/>
          </p:cNvSpPr>
          <p:nvPr/>
        </p:nvSpPr>
        <p:spPr bwMode="auto">
          <a:xfrm flipH="1">
            <a:off x="5161360" y="5572125"/>
            <a:ext cx="2232" cy="32928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>
            <a:off x="5214938" y="5572125"/>
            <a:ext cx="381744" cy="3694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 flipH="1">
            <a:off x="5188148" y="5589985"/>
            <a:ext cx="853902" cy="3761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8" name="Line 96"/>
          <p:cNvSpPr>
            <a:spLocks noChangeShapeType="1"/>
          </p:cNvSpPr>
          <p:nvPr/>
        </p:nvSpPr>
        <p:spPr bwMode="auto">
          <a:xfrm flipH="1">
            <a:off x="5197078" y="5581055"/>
            <a:ext cx="1227832" cy="36611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29" name="Line 97"/>
          <p:cNvSpPr>
            <a:spLocks noChangeShapeType="1"/>
          </p:cNvSpPr>
          <p:nvPr/>
        </p:nvSpPr>
        <p:spPr bwMode="auto">
          <a:xfrm flipH="1">
            <a:off x="5206008" y="5581055"/>
            <a:ext cx="1675433" cy="3795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30" name="Line 98"/>
          <p:cNvSpPr>
            <a:spLocks noChangeShapeType="1"/>
          </p:cNvSpPr>
          <p:nvPr/>
        </p:nvSpPr>
        <p:spPr bwMode="auto">
          <a:xfrm flipH="1">
            <a:off x="5197078" y="5589985"/>
            <a:ext cx="2090663" cy="38620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31" name="Line 99"/>
          <p:cNvSpPr>
            <a:spLocks noChangeShapeType="1"/>
          </p:cNvSpPr>
          <p:nvPr/>
        </p:nvSpPr>
        <p:spPr bwMode="auto">
          <a:xfrm flipH="1">
            <a:off x="5188149" y="5589985"/>
            <a:ext cx="2530451" cy="38174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32" name="Line 100"/>
          <p:cNvSpPr>
            <a:spLocks noChangeShapeType="1"/>
          </p:cNvSpPr>
          <p:nvPr/>
        </p:nvSpPr>
        <p:spPr bwMode="auto">
          <a:xfrm flipH="1">
            <a:off x="5214938" y="5598914"/>
            <a:ext cx="2947913" cy="3571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33" name="Line 101"/>
          <p:cNvSpPr>
            <a:spLocks noChangeShapeType="1"/>
          </p:cNvSpPr>
          <p:nvPr/>
        </p:nvSpPr>
        <p:spPr bwMode="auto">
          <a:xfrm rot="10800000">
            <a:off x="1016869" y="3277195"/>
            <a:ext cx="4115469" cy="268560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406"/>
          </a:p>
        </p:txBody>
      </p:sp>
      <p:sp>
        <p:nvSpPr>
          <p:cNvPr id="69734" name="Rectangle 102"/>
          <p:cNvSpPr>
            <a:spLocks/>
          </p:cNvSpPr>
          <p:nvPr/>
        </p:nvSpPr>
        <p:spPr bwMode="auto">
          <a:xfrm rot="5400000">
            <a:off x="6551288" y="4499548"/>
            <a:ext cx="149080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6">
                <a:ea typeface="ＭＳ Ｐゴシック" charset="0"/>
                <a:cs typeface="Helvetica Neue Light" charset="0"/>
              </a:rPr>
              <a:t>...</a:t>
            </a:r>
          </a:p>
        </p:txBody>
      </p:sp>
      <p:pic>
        <p:nvPicPr>
          <p:cNvPr id="69735" name="Picture 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97" y="2491383"/>
            <a:ext cx="25003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6" name="Picture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67" y="2946797"/>
            <a:ext cx="25896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7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08" y="3402211"/>
            <a:ext cx="25896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8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30" y="4214813"/>
            <a:ext cx="4018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9" name="Rectangle 107"/>
          <p:cNvSpPr>
            <a:spLocks/>
          </p:cNvSpPr>
          <p:nvPr/>
        </p:nvSpPr>
        <p:spPr bwMode="auto">
          <a:xfrm>
            <a:off x="116086" y="5304234"/>
            <a:ext cx="313432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039" i="1">
                <a:ea typeface="ＭＳ Ｐゴシック" charset="0"/>
                <a:cs typeface="Helvetica Neue Light" charset="0"/>
              </a:rPr>
              <a:t>hidden</a:t>
            </a:r>
            <a:r>
              <a:rPr lang="en-US" sz="2039">
                <a:ea typeface="ＭＳ Ｐゴシック" charset="0"/>
                <a:cs typeface="Helvetica Neue Light" charset="0"/>
              </a:rPr>
              <a:t>: read start positions</a:t>
            </a:r>
          </a:p>
        </p:txBody>
      </p:sp>
      <p:sp>
        <p:nvSpPr>
          <p:cNvPr id="69740" name="Rectangle 108"/>
          <p:cNvSpPr>
            <a:spLocks/>
          </p:cNvSpPr>
          <p:nvPr/>
        </p:nvSpPr>
        <p:spPr bwMode="auto">
          <a:xfrm>
            <a:off x="89297" y="5625703"/>
            <a:ext cx="313432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039" i="1">
                <a:ea typeface="ＭＳ Ｐゴシック" charset="0"/>
                <a:cs typeface="Helvetica Neue Light" charset="0"/>
              </a:rPr>
              <a:t>observed</a:t>
            </a:r>
            <a:r>
              <a:rPr lang="en-US" sz="2039">
                <a:ea typeface="ＭＳ Ｐゴシック" charset="0"/>
                <a:cs typeface="Helvetica Neue Light" charset="0"/>
              </a:rPr>
              <a:t>: read sequences</a:t>
            </a:r>
          </a:p>
        </p:txBody>
      </p:sp>
      <p:sp>
        <p:nvSpPr>
          <p:cNvPr id="69741" name="Rectangle 109"/>
          <p:cNvSpPr>
            <a:spLocks/>
          </p:cNvSpPr>
          <p:nvPr/>
        </p:nvSpPr>
        <p:spPr bwMode="auto">
          <a:xfrm>
            <a:off x="401836" y="6054328"/>
            <a:ext cx="8242102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250" dirty="0">
                <a:ea typeface="ＭＳ Ｐゴシック" charset="0"/>
                <a:cs typeface="Helvetica Neue Light" charset="0"/>
              </a:rPr>
              <a:t>Learning parameters: Baum-Welch Algorithm (EM for HMMs)</a:t>
            </a:r>
          </a:p>
          <a:p>
            <a:r>
              <a:rPr lang="en-US" sz="2250" dirty="0">
                <a:ea typeface="ＭＳ Ｐゴシック" charset="0"/>
                <a:cs typeface="Helvetica Neue Light" charset="0"/>
              </a:rPr>
              <a:t>Approximation: Only consider a subset of paths for each read </a:t>
            </a:r>
          </a:p>
        </p:txBody>
      </p:sp>
      <p:sp>
        <p:nvSpPr>
          <p:cNvPr id="69742" name="Rectangle 110"/>
          <p:cNvSpPr>
            <a:spLocks/>
          </p:cNvSpPr>
          <p:nvPr/>
        </p:nvSpPr>
        <p:spPr bwMode="auto">
          <a:xfrm rot="5400000">
            <a:off x="3085453" y="3882842"/>
            <a:ext cx="149080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406">
                <a:ea typeface="ＭＳ Ｐゴシック" charset="0"/>
                <a:cs typeface="Helvetica Neue Light" charset="0"/>
              </a:rPr>
              <a:t>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D65E6-0D3C-0D4F-8ABC-709951DC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Probabilistically-weighted alignments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" y="1875234"/>
            <a:ext cx="8876109" cy="43398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FF5E7-D641-D846-B62A-D77CD8C7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52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Expected read count visualization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4" y="1669852"/>
            <a:ext cx="8804672" cy="35093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02DCE-EE69-1F4D-B3EB-FCC54052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1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Improved accuracy over unique and rescue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/>
          <a:stretch>
            <a:fillRect/>
          </a:stretch>
        </p:blipFill>
        <p:spPr bwMode="auto">
          <a:xfrm>
            <a:off x="699865" y="2646537"/>
            <a:ext cx="8114854" cy="27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/>
          </p:cNvSpPr>
          <p:nvPr/>
        </p:nvSpPr>
        <p:spPr bwMode="auto">
          <a:xfrm>
            <a:off x="3929062" y="5482166"/>
            <a:ext cx="197810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687">
                <a:ea typeface="ＭＳ Ｐゴシック" charset="0"/>
                <a:cs typeface="Helvetica Neue Light" charset="0"/>
              </a:rPr>
              <a:t>true expression level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 rot="-5400000">
            <a:off x="-764933" y="3743440"/>
            <a:ext cx="249427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687">
                <a:ea typeface="ＭＳ Ｐゴシック" charset="0"/>
                <a:cs typeface="Helvetica Neue Light" charset="0"/>
              </a:rPr>
              <a:t>predicted expression level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2579778" y="6342690"/>
            <a:ext cx="4331314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98" dirty="0">
                <a:ea typeface="ＭＳ Ｐゴシック" charset="0"/>
                <a:cs typeface="Helvetica Neue Light" charset="0"/>
              </a:rPr>
              <a:t>Mouse gene-level expression estimation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38619-CC47-1D4F-8D5A-8CE504DE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2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Improving accuracy on repetitive genomes: maize</a:t>
            </a:r>
          </a:p>
        </p:txBody>
      </p:sp>
      <p:pic>
        <p:nvPicPr>
          <p:cNvPr id="727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r="633"/>
          <a:stretch>
            <a:fillRect/>
          </a:stretch>
        </p:blipFill>
        <p:spPr bwMode="auto">
          <a:xfrm>
            <a:off x="508992" y="2531567"/>
            <a:ext cx="8188523" cy="281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/>
          </p:cNvSpPr>
          <p:nvPr/>
        </p:nvSpPr>
        <p:spPr bwMode="auto">
          <a:xfrm rot="-5400000">
            <a:off x="-1050683" y="3707722"/>
            <a:ext cx="249427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687">
                <a:ea typeface="ＭＳ Ｐゴシック" charset="0"/>
                <a:cs typeface="Helvetica Neue Light" charset="0"/>
              </a:rPr>
              <a:t>predicted expression level</a:t>
            </a: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3634383" y="5482166"/>
            <a:ext cx="197810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687">
                <a:ea typeface="ＭＳ Ｐゴシック" charset="0"/>
                <a:cs typeface="Helvetica Neue Light" charset="0"/>
              </a:rPr>
              <a:t>true expression level</a:t>
            </a: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2432830" y="6280182"/>
            <a:ext cx="4251164" cy="2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98" dirty="0">
                <a:ea typeface="ＭＳ Ｐゴシック" charset="0"/>
                <a:cs typeface="Helvetica Neue Light" charset="0"/>
              </a:rPr>
              <a:t>Maize gene-level expression estimation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D74F8A-3DA7-184F-835F-A3498EF9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6523"/>
            <a:ext cx="7772400" cy="1143000"/>
          </a:xfrm>
          <a:ln/>
        </p:spPr>
        <p:txBody>
          <a:bodyPr/>
          <a:lstStyle/>
          <a:p>
            <a:r>
              <a:rPr lang="en-US" dirty="0"/>
              <a:t>Measuring transcription the old way: microarrays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05945" y="1981199"/>
            <a:ext cx="4098727" cy="4850011"/>
          </a:xfrm>
          <a:ln/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Each spot has </a:t>
            </a:r>
            <a:r>
              <a:rPr lang="ja-JP" altLang="en-US" sz="20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2000" dirty="0">
                <a:solidFill>
                  <a:schemeClr val="tx1"/>
                </a:solidFill>
              </a:rPr>
              <a:t>probes</a:t>
            </a:r>
            <a:r>
              <a:rPr lang="ja-JP" altLang="en-US" sz="20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2000" dirty="0">
                <a:solidFill>
                  <a:schemeClr val="tx1"/>
                </a:solidFill>
              </a:rPr>
              <a:t> for a certain gene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Probe: a DNA sequence complementary to a certain gene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Relies on complementary hybridization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Intensity/color of light from each spot is measurement of the number of transcripts for a certain gene in a sample</a:t>
            </a: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tx1"/>
                </a:solidFill>
              </a:rPr>
              <a:t>Requires knowledge of gene sequences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1" y="2115219"/>
            <a:ext cx="4098727" cy="41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6101B-E389-CA49-BD8E-E7D0E857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0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Finding the optimal read length</a:t>
            </a:r>
          </a:p>
        </p:txBody>
      </p:sp>
      <p:pic>
        <p:nvPicPr>
          <p:cNvPr id="58370" name="Picture 2" descr="optl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3" y="1482328"/>
            <a:ext cx="8739932" cy="509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8371" name="AutoShape 3"/>
          <p:cNvSpPr>
            <a:spLocks/>
          </p:cNvSpPr>
          <p:nvPr/>
        </p:nvSpPr>
        <p:spPr bwMode="auto">
          <a:xfrm rot="16200000">
            <a:off x="-1281409" y="3519412"/>
            <a:ext cx="3240360" cy="4364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2461" dirty="0"/>
              <a:t>median percent error</a:t>
            </a:r>
            <a:endParaRPr lang="en-US" sz="1406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338771" y="6161645"/>
            <a:ext cx="2956963" cy="5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US" sz="1898" dirty="0">
                <a:ea typeface="ＭＳ Ｐゴシック" charset="0"/>
                <a:cs typeface="Helvetica Neue Light" charset="0"/>
              </a:rPr>
              <a:t>1-3: mouse liver, increasing</a:t>
            </a:r>
          </a:p>
          <a:p>
            <a:pPr algn="l"/>
            <a:r>
              <a:rPr lang="en-US" sz="1898" dirty="0">
                <a:ea typeface="ＭＳ Ｐゴシック" charset="0"/>
                <a:cs typeface="Helvetica Neue Light" charset="0"/>
              </a:rPr>
              <a:t>base throughput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309446" y="6161645"/>
            <a:ext cx="1604606" cy="5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US" sz="1898" dirty="0">
                <a:ea typeface="ＭＳ Ｐゴシック" charset="0"/>
                <a:cs typeface="Helvetica Neue Light" charset="0"/>
              </a:rPr>
              <a:t>4: mouse brain</a:t>
            </a:r>
          </a:p>
          <a:p>
            <a:pPr algn="l"/>
            <a:r>
              <a:rPr lang="en-US" sz="1898" dirty="0">
                <a:ea typeface="ＭＳ Ｐゴシック" charset="0"/>
                <a:cs typeface="Helvetica Neue Light" charset="0"/>
              </a:rPr>
              <a:t>5: maize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1693F7-5691-2445-9DF4-68CFE77F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649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ln/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and RSEM summary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634133"/>
            <a:ext cx="8340328" cy="5018484"/>
          </a:xfrm>
          <a:ln/>
        </p:spPr>
        <p:txBody>
          <a:bodyPr/>
          <a:lstStyle/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is the preferred technology for transcriptome analysis in most settings</a:t>
            </a:r>
          </a:p>
          <a:p>
            <a:r>
              <a:rPr lang="en-US" sz="2800" dirty="0"/>
              <a:t>The major challenge in analyzing RNA-</a:t>
            </a:r>
            <a:r>
              <a:rPr lang="en-US" sz="2800" dirty="0" err="1"/>
              <a:t>Seq</a:t>
            </a:r>
            <a:r>
              <a:rPr lang="en-US" sz="2800" dirty="0"/>
              <a:t> data: the reads are much shorter than the transcripts from which they are derived</a:t>
            </a:r>
          </a:p>
          <a:p>
            <a:r>
              <a:rPr lang="en-US" sz="2800" dirty="0"/>
              <a:t>Tasks with RNA-</a:t>
            </a:r>
            <a:r>
              <a:rPr lang="en-US" sz="2800" dirty="0" err="1"/>
              <a:t>Seq</a:t>
            </a:r>
            <a:r>
              <a:rPr lang="en-US" sz="2800" dirty="0"/>
              <a:t> data thus require handling hidden information: which gene/isoform gave rise to a given read</a:t>
            </a:r>
          </a:p>
          <a:p>
            <a:r>
              <a:rPr lang="en-US" sz="2800" dirty="0"/>
              <a:t>The Expectation-Maximization algorithm is extremely powerful in these situations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827A4-D1F5-4D45-A707-519F1710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0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609600"/>
            <a:ext cx="8763000" cy="1143000"/>
          </a:xfrm>
        </p:spPr>
        <p:txBody>
          <a:bodyPr/>
          <a:lstStyle/>
          <a:p>
            <a:r>
              <a:rPr lang="en-US" dirty="0"/>
              <a:t>Recent developments in RNA-</a:t>
            </a:r>
            <a:r>
              <a:rPr lang="en-US" dirty="0" err="1"/>
              <a:t>Seq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44"/>
              </a:spcBef>
            </a:pPr>
            <a:r>
              <a:rPr lang="en-US" sz="2400" dirty="0"/>
              <a:t>Long read sequences: </a:t>
            </a:r>
            <a:r>
              <a:rPr lang="en-US" sz="2400" dirty="0" err="1"/>
              <a:t>PacBio</a:t>
            </a:r>
            <a:r>
              <a:rPr lang="en-US" sz="2400" dirty="0"/>
              <a:t> and Oxford </a:t>
            </a:r>
            <a:r>
              <a:rPr lang="en-US" sz="2400" dirty="0" err="1"/>
              <a:t>Nanopore</a:t>
            </a:r>
            <a:endParaRPr lang="en-US" sz="2400" dirty="0"/>
          </a:p>
          <a:p>
            <a:pPr>
              <a:spcBef>
                <a:spcPts val="844"/>
              </a:spcBef>
            </a:pPr>
            <a:endParaRPr lang="en-US" sz="2400" dirty="0"/>
          </a:p>
          <a:p>
            <a:pPr>
              <a:spcBef>
                <a:spcPts val="844"/>
              </a:spcBef>
            </a:pPr>
            <a:r>
              <a:rPr lang="en-US" sz="2400" dirty="0"/>
              <a:t>Single-cell RNA-</a:t>
            </a:r>
            <a:r>
              <a:rPr lang="en-US" sz="2400" dirty="0" err="1"/>
              <a:t>Seq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review</a:t>
            </a:r>
            <a:endParaRPr lang="en-US" sz="2400" dirty="0"/>
          </a:p>
          <a:p>
            <a:pPr lvl="1">
              <a:spcBef>
                <a:spcPts val="844"/>
              </a:spcBef>
            </a:pPr>
            <a:r>
              <a:rPr lang="en-US" sz="1800" dirty="0"/>
              <a:t>Observe heterogeneity of cell populations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Model technical artifacts (e.g. artificial 0 counts)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Detect sub-populations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Predict </a:t>
            </a:r>
            <a:r>
              <a:rPr lang="en-US" sz="1800" dirty="0" err="1"/>
              <a:t>pseudotime</a:t>
            </a:r>
            <a:r>
              <a:rPr lang="en-US" sz="1800" dirty="0"/>
              <a:t> through dynamic processes</a:t>
            </a:r>
          </a:p>
          <a:p>
            <a:pPr lvl="1">
              <a:spcBef>
                <a:spcPts val="844"/>
              </a:spcBef>
            </a:pPr>
            <a:r>
              <a:rPr lang="en-US" sz="1800" dirty="0"/>
              <a:t>Detect gene-gene and cell-cell relationships</a:t>
            </a:r>
          </a:p>
          <a:p>
            <a:pPr lvl="1">
              <a:spcBef>
                <a:spcPts val="844"/>
              </a:spcBef>
            </a:pPr>
            <a:endParaRPr lang="en-US" sz="1800" dirty="0"/>
          </a:p>
          <a:p>
            <a:pPr>
              <a:spcBef>
                <a:spcPts val="844"/>
              </a:spcBef>
            </a:pPr>
            <a:r>
              <a:rPr lang="en-US" sz="2400" dirty="0">
                <a:hlinkClick r:id="rId4"/>
              </a:rPr>
              <a:t>Alignment-free quantification</a:t>
            </a:r>
            <a:r>
              <a:rPr lang="en-US" sz="2400" dirty="0"/>
              <a:t>:</a:t>
            </a:r>
          </a:p>
          <a:p>
            <a:pPr lvl="1">
              <a:spcBef>
                <a:spcPts val="844"/>
              </a:spcBef>
            </a:pPr>
            <a:r>
              <a:rPr lang="en-US" sz="1800" dirty="0">
                <a:hlinkClick r:id="rId5"/>
              </a:rPr>
              <a:t>Kallisto</a:t>
            </a:r>
            <a:endParaRPr lang="en-US" sz="1800" dirty="0"/>
          </a:p>
          <a:p>
            <a:pPr lvl="1">
              <a:spcBef>
                <a:spcPts val="844"/>
              </a:spcBef>
            </a:pPr>
            <a:r>
              <a:rPr lang="en-US" sz="1800" dirty="0">
                <a:hlinkClick r:id="rId6"/>
              </a:rPr>
              <a:t>Salmon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111D1-01D5-1E4A-91AC-EC0A3F2D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1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dirty="0"/>
              <a:t>Public sources of RNA-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 Expression Omnibus (GEO): </a:t>
            </a:r>
            <a:r>
              <a:rPr lang="en-US" dirty="0">
                <a:hlinkClick r:id="rId3"/>
              </a:rPr>
              <a:t>http://www.ncbi.nlm.nih.gov/geo/</a:t>
            </a:r>
            <a:endParaRPr lang="en-US" dirty="0"/>
          </a:p>
          <a:p>
            <a:pPr lvl="1"/>
            <a:r>
              <a:rPr lang="en-US" dirty="0"/>
              <a:t>Both microarray and sequencing data</a:t>
            </a:r>
          </a:p>
          <a:p>
            <a:r>
              <a:rPr lang="en-US" dirty="0"/>
              <a:t>Sequence Read Archive (SRA): </a:t>
            </a:r>
            <a:r>
              <a:rPr lang="en-US" dirty="0">
                <a:hlinkClick r:id="rId4"/>
              </a:rPr>
              <a:t>http://www.ncbi.nlm.nih.gov/sra</a:t>
            </a:r>
            <a:endParaRPr lang="en-US" dirty="0"/>
          </a:p>
          <a:p>
            <a:pPr lvl="1"/>
            <a:r>
              <a:rPr lang="en-US" dirty="0"/>
              <a:t>All sequencing data (not necessarily RNA-</a:t>
            </a:r>
            <a:r>
              <a:rPr lang="en-US" dirty="0" err="1"/>
              <a:t>Seq</a:t>
            </a:r>
            <a:r>
              <a:rPr lang="en-US" dirty="0"/>
              <a:t>)</a:t>
            </a:r>
          </a:p>
          <a:p>
            <a:r>
              <a:rPr lang="en-US" dirty="0" err="1"/>
              <a:t>ArrayExpress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https://www.ebi.ac.uk/arrayexpress/</a:t>
            </a:r>
            <a:endParaRPr lang="en-US" dirty="0"/>
          </a:p>
          <a:p>
            <a:pPr lvl="1"/>
            <a:r>
              <a:rPr lang="en-US" dirty="0"/>
              <a:t>European version of GEO</a:t>
            </a:r>
          </a:p>
          <a:p>
            <a:r>
              <a:rPr lang="en-US" dirty="0"/>
              <a:t>Homogenized data: </a:t>
            </a:r>
            <a:r>
              <a:rPr lang="en-US" dirty="0">
                <a:hlinkClick r:id="rId6"/>
              </a:rPr>
              <a:t>MetaSRA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Toil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recount2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ARCHS</a:t>
            </a:r>
            <a:r>
              <a:rPr lang="en-US" baseline="30000" dirty="0">
                <a:hlinkClick r:id="rId9"/>
              </a:rPr>
              <a:t>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AF68B-DC01-1F42-A857-C6AF8222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71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ver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Inference of alternative splicing from RNA-Seq data</a:t>
            </a:r>
            <a:endParaRPr dirty="0"/>
          </a:p>
        </p:txBody>
      </p:sp>
      <p:sp>
        <p:nvSpPr>
          <p:cNvPr id="238" name="Part I - Alternative splicing and the challenges it poses…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238001" indent="-238001">
              <a:defRPr sz="3300"/>
            </a:pPr>
            <a:r>
              <a:rPr dirty="0"/>
              <a:t>Part I - Alternative splicing and the challenges it poses</a:t>
            </a:r>
          </a:p>
          <a:p>
            <a:pPr marL="238001" indent="-238001">
              <a:defRPr sz="3300">
                <a:solidFill>
                  <a:srgbClr val="606060"/>
                </a:solidFill>
              </a:defRPr>
            </a:pPr>
            <a:r>
              <a:rPr dirty="0"/>
              <a:t>Part II - A solution: </a:t>
            </a:r>
            <a:r>
              <a:rPr i="1" dirty="0"/>
              <a:t>Probabilistic Splice Graphs (PSGs)</a:t>
            </a:r>
          </a:p>
          <a:p>
            <a:pPr marL="238001" indent="-238001">
              <a:defRPr sz="3300">
                <a:solidFill>
                  <a:srgbClr val="606060"/>
                </a:solidFill>
              </a:defRPr>
            </a:pPr>
            <a:r>
              <a:rPr dirty="0"/>
              <a:t>Part III - Evaluating PSG 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E0947-A7D2-654A-B879-FE0F1FA478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443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lternative splicing"/>
          <p:cNvSpPr txBox="1">
            <a:spLocks noGrp="1"/>
          </p:cNvSpPr>
          <p:nvPr>
            <p:ph type="title"/>
          </p:nvPr>
        </p:nvSpPr>
        <p:spPr>
          <a:xfrm>
            <a:off x="685800" y="335117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Alternative splicing</a:t>
            </a:r>
          </a:p>
        </p:txBody>
      </p:sp>
      <p:pic>
        <p:nvPicPr>
          <p:cNvPr id="241" name="Splicing_overview.png" descr="Splicing_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5" y="1500188"/>
            <a:ext cx="7055500" cy="50452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89FB0-A269-5749-BA29-414AF56527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107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Alt_splicing_bestiary2.png" descr="Alt_splicing_bestiary2.png"/>
          <p:cNvPicPr>
            <a:picLocks noChangeAspect="1"/>
          </p:cNvPicPr>
          <p:nvPr/>
        </p:nvPicPr>
        <p:blipFill>
          <a:blip r:embed="rId2"/>
          <a:srcRect l="2028" t="2498" r="869" b="2686"/>
          <a:stretch>
            <a:fillRect/>
          </a:stretch>
        </p:blipFill>
        <p:spPr>
          <a:xfrm>
            <a:off x="3071813" y="1428750"/>
            <a:ext cx="2991445" cy="535781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lasses of alternative splicing events"/>
          <p:cNvSpPr txBox="1">
            <a:spLocks noGrp="1"/>
          </p:cNvSpPr>
          <p:nvPr>
            <p:ph type="title"/>
          </p:nvPr>
        </p:nvSpPr>
        <p:spPr>
          <a:xfrm>
            <a:off x="1295400" y="277283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Classes of alternative splicing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73275-CCD1-5747-83DF-EE641954CD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47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omplication 1: De novo transcriptome assembly"/>
          <p:cNvSpPr txBox="1">
            <a:spLocks noGrp="1"/>
          </p:cNvSpPr>
          <p:nvPr>
            <p:ph type="title"/>
          </p:nvPr>
        </p:nvSpPr>
        <p:spPr>
          <a:xfrm>
            <a:off x="560784" y="176876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Complication 1: De novo transcriptome assembly</a:t>
            </a:r>
          </a:p>
        </p:txBody>
      </p:sp>
      <p:sp>
        <p:nvSpPr>
          <p:cNvPr id="247" name="RNA-Seq reads/fragments are relatively short…"/>
          <p:cNvSpPr txBox="1">
            <a:spLocks noGrp="1"/>
          </p:cNvSpPr>
          <p:nvPr>
            <p:ph type="body" sz="half" idx="1"/>
          </p:nvPr>
        </p:nvSpPr>
        <p:spPr>
          <a:xfrm>
            <a:off x="401836" y="1578842"/>
            <a:ext cx="4045148" cy="5170289"/>
          </a:xfrm>
          <a:prstGeom prst="rect">
            <a:avLst/>
          </a:prstGeom>
        </p:spPr>
        <p:txBody>
          <a:bodyPr/>
          <a:lstStyle/>
          <a:p>
            <a:pPr marL="216365" indent="-216365">
              <a:defRPr sz="3000"/>
            </a:pPr>
            <a:r>
              <a:rPr sz="2400" dirty="0"/>
              <a:t>RNA-Seq reads/fragments are relatively short</a:t>
            </a:r>
          </a:p>
          <a:p>
            <a:pPr marL="216365" indent="-216365">
              <a:defRPr sz="3000"/>
            </a:pPr>
            <a:r>
              <a:rPr sz="2400" dirty="0"/>
              <a:t>Often insufficient to reconstruct full-length isoforms in the presence of alternative splicing </a:t>
            </a:r>
          </a:p>
          <a:p>
            <a:pPr marL="216365" indent="-216365">
              <a:defRPr sz="3000"/>
            </a:pPr>
            <a:r>
              <a:rPr sz="2400" dirty="0"/>
              <a:t>Transcriptome assemblies perhaps best left in “graph” form</a:t>
            </a:r>
          </a:p>
          <a:p>
            <a:pPr marL="528893" lvl="1" indent="-216365">
              <a:defRPr sz="3000"/>
            </a:pPr>
            <a:r>
              <a:rPr dirty="0"/>
              <a:t>De </a:t>
            </a:r>
            <a:r>
              <a:rPr dirty="0" err="1"/>
              <a:t>Bruijn</a:t>
            </a:r>
            <a:r>
              <a:rPr dirty="0"/>
              <a:t> graph</a:t>
            </a:r>
          </a:p>
          <a:p>
            <a:pPr marL="528893" lvl="1" indent="-216365">
              <a:defRPr sz="3000"/>
            </a:pPr>
            <a:r>
              <a:rPr dirty="0"/>
              <a:t>String graphs</a:t>
            </a:r>
          </a:p>
        </p:txBody>
      </p:sp>
      <p:pic>
        <p:nvPicPr>
          <p:cNvPr id="248" name="droppedImage.pdf" descr="droppedImage.pdf"/>
          <p:cNvPicPr>
            <a:picLocks noChangeAspect="1"/>
          </p:cNvPicPr>
          <p:nvPr/>
        </p:nvPicPr>
        <p:blipFill>
          <a:blip r:embed="rId2"/>
          <a:srcRect t="14137" r="620"/>
          <a:stretch>
            <a:fillRect/>
          </a:stretch>
        </p:blipFill>
        <p:spPr>
          <a:xfrm>
            <a:off x="4970447" y="1446609"/>
            <a:ext cx="1917903" cy="530252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Graph constructed by the “Butterfly” module of Trinity…"/>
          <p:cNvSpPr txBox="1"/>
          <p:nvPr/>
        </p:nvSpPr>
        <p:spPr>
          <a:xfrm>
            <a:off x="6599279" y="2843075"/>
            <a:ext cx="2321719" cy="153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>
            <a:spAutoFit/>
          </a:bodyPr>
          <a:lstStyle/>
          <a:p>
            <a:pPr>
              <a:defRPr sz="2700"/>
            </a:pPr>
            <a:r>
              <a:rPr sz="1898" dirty="0"/>
              <a:t>Graph constructed by the “Butterfly” module of Trinity</a:t>
            </a:r>
          </a:p>
          <a:p>
            <a:pPr>
              <a:defRPr sz="2700"/>
            </a:pPr>
            <a:r>
              <a:rPr sz="1898" dirty="0"/>
              <a:t>(</a:t>
            </a:r>
            <a:r>
              <a:rPr sz="1898" dirty="0" err="1"/>
              <a:t>Grabherr</a:t>
            </a:r>
            <a:r>
              <a:rPr sz="1898" dirty="0"/>
              <a:t> et al. 2011)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72589-FB8C-CA49-B6AB-AC96D1C6657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46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omplication 2: Non-identifiability of full-length isoform models"/>
          <p:cNvSpPr txBox="1">
            <a:spLocks noGrp="1"/>
          </p:cNvSpPr>
          <p:nvPr>
            <p:ph type="title"/>
          </p:nvPr>
        </p:nvSpPr>
        <p:spPr>
          <a:xfrm>
            <a:off x="338976" y="239345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Complication 2: Non-identifiability of full-length isoform models</a:t>
            </a:r>
          </a:p>
        </p:txBody>
      </p:sp>
      <p:sp>
        <p:nvSpPr>
          <p:cNvPr id="274" name="Lacroix et al. 2008; Hiller et al. 2009"/>
          <p:cNvSpPr txBox="1"/>
          <p:nvPr/>
        </p:nvSpPr>
        <p:spPr>
          <a:xfrm>
            <a:off x="2593623" y="6269766"/>
            <a:ext cx="4617894" cy="40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b">
            <a:spAutoFit/>
          </a:bodyPr>
          <a:lstStyle>
            <a:lvl1pPr>
              <a:defRPr sz="3100"/>
            </a:lvl1pPr>
          </a:lstStyle>
          <a:p>
            <a:r>
              <a:rPr lang="en-US" sz="2180" dirty="0" err="1"/>
              <a:t>LeGault</a:t>
            </a:r>
            <a:r>
              <a:rPr sz="2180" dirty="0"/>
              <a:t> et al. </a:t>
            </a:r>
            <a:r>
              <a:rPr lang="en-US" sz="2180" dirty="0"/>
              <a:t>2013</a:t>
            </a:r>
            <a:endParaRPr sz="218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EAC6DE-9C7A-1D42-9EBC-2A5F520D31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F7435-85C9-E044-AD18-FF553EAF7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97"/>
          <a:stretch/>
        </p:blipFill>
        <p:spPr>
          <a:xfrm>
            <a:off x="3026833" y="1859844"/>
            <a:ext cx="3657600" cy="3581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86114A-0BE9-C042-A3D8-853F96685C9E}"/>
              </a:ext>
            </a:extLst>
          </p:cNvPr>
          <p:cNvSpPr/>
          <p:nvPr/>
        </p:nvSpPr>
        <p:spPr>
          <a:xfrm>
            <a:off x="322043" y="3650544"/>
            <a:ext cx="2116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(of infinitely many) possible isoform abundances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4B01FB-CB51-CC41-94F2-A03A9BAA8BA5}"/>
              </a:ext>
            </a:extLst>
          </p:cNvPr>
          <p:cNvCxnSpPr>
            <a:stCxn id="4" idx="3"/>
          </p:cNvCxnSpPr>
          <p:nvPr/>
        </p:nvCxnSpPr>
        <p:spPr bwMode="auto">
          <a:xfrm flipV="1">
            <a:off x="2438400" y="3962400"/>
            <a:ext cx="300876" cy="349864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B91E80A-E895-CB4D-BA07-33902881EC4A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2438400" y="4312264"/>
            <a:ext cx="300876" cy="259736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3832944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omplication 3: Combinatorial explosion of distinct isoforms"/>
          <p:cNvSpPr txBox="1">
            <a:spLocks noGrp="1"/>
          </p:cNvSpPr>
          <p:nvPr>
            <p:ph type="title"/>
          </p:nvPr>
        </p:nvSpPr>
        <p:spPr>
          <a:xfrm>
            <a:off x="533400" y="258251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Complication 3: Combinatorial explosion of distinct isoforms</a:t>
            </a:r>
          </a:p>
        </p:txBody>
      </p:sp>
      <p:sp>
        <p:nvSpPr>
          <p:cNvPr id="289" name="Combinatorial explosion of the number of possible isoforms for each gene…"/>
          <p:cNvSpPr txBox="1">
            <a:spLocks noGrp="1"/>
          </p:cNvSpPr>
          <p:nvPr>
            <p:ph type="body" sz="quarter" idx="1"/>
          </p:nvPr>
        </p:nvSpPr>
        <p:spPr>
          <a:xfrm>
            <a:off x="401836" y="1526977"/>
            <a:ext cx="8340328" cy="1339453"/>
          </a:xfrm>
          <a:prstGeom prst="rect">
            <a:avLst/>
          </a:prstGeom>
        </p:spPr>
        <p:txBody>
          <a:bodyPr/>
          <a:lstStyle/>
          <a:p>
            <a:r>
              <a:rPr sz="2400" dirty="0"/>
              <a:t>Combinatorial explosion of the number of possible isoforms for each gene</a:t>
            </a:r>
          </a:p>
          <a:p>
            <a:r>
              <a:rPr sz="2400" dirty="0"/>
              <a:t>Insufficient data to accurately estimate abundances of thousands of isoforms</a:t>
            </a:r>
          </a:p>
        </p:txBody>
      </p:sp>
      <p:pic>
        <p:nvPicPr>
          <p:cNvPr id="290" name="hgt_genome_6583_b40480.pdf" descr="hgt_genome_6583_b4048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01" y="3073233"/>
            <a:ext cx="5612264" cy="310753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Drosophila Dscam: more than 38,000 possible isoforms…"/>
          <p:cNvSpPr txBox="1"/>
          <p:nvPr/>
        </p:nvSpPr>
        <p:spPr>
          <a:xfrm>
            <a:off x="1745501" y="6180764"/>
            <a:ext cx="6124630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b">
            <a:spAutoFit/>
          </a:bodyPr>
          <a:lstStyle/>
          <a:p>
            <a:pPr>
              <a:defRPr sz="2600"/>
            </a:pPr>
            <a:r>
              <a:rPr sz="1828" dirty="0"/>
              <a:t>Drosophila </a:t>
            </a:r>
            <a:r>
              <a:rPr sz="1828" i="1" dirty="0" err="1">
                <a:latin typeface="+mj-lt"/>
                <a:ea typeface="+mj-ea"/>
                <a:cs typeface="+mj-cs"/>
                <a:sym typeface="Helvetica Neue"/>
              </a:rPr>
              <a:t>Dscam</a:t>
            </a:r>
            <a:r>
              <a:rPr sz="1828" dirty="0"/>
              <a:t>: more than 38,000 possible isoforms</a:t>
            </a:r>
          </a:p>
          <a:p>
            <a:pPr>
              <a:defRPr sz="2600"/>
            </a:pPr>
            <a:r>
              <a:rPr sz="1828" dirty="0"/>
              <a:t>(</a:t>
            </a:r>
            <a:r>
              <a:rPr sz="1828" dirty="0" err="1"/>
              <a:t>Schmucker</a:t>
            </a:r>
            <a:r>
              <a:rPr sz="1828" dirty="0"/>
              <a:t> et al., 2000)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D494A-F9DD-E84E-BFBD-70F5664552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44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Advantages of RNA-Seq over microarrays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No reference sequence needed</a:t>
            </a:r>
          </a:p>
          <a:p>
            <a:pPr marL="500045" lvl="1"/>
            <a:r>
              <a:rPr lang="en-US" dirty="0"/>
              <a:t>With microarrays, limited to the probes on the chip</a:t>
            </a:r>
          </a:p>
          <a:p>
            <a:r>
              <a:rPr lang="en-US" sz="2800" dirty="0"/>
              <a:t>Low background noise</a:t>
            </a:r>
          </a:p>
          <a:p>
            <a:r>
              <a:rPr lang="en-US" sz="2800" dirty="0"/>
              <a:t>Large dynamic range</a:t>
            </a:r>
          </a:p>
          <a:p>
            <a:pPr marL="500045" lvl="1"/>
            <a:r>
              <a:rPr lang="en-US" dirty="0"/>
              <a:t>10</a:t>
            </a:r>
            <a:r>
              <a:rPr lang="en-US" baseline="32000" dirty="0"/>
              <a:t>5</a:t>
            </a:r>
            <a:r>
              <a:rPr lang="en-US" dirty="0"/>
              <a:t> compared to 10</a:t>
            </a:r>
            <a:r>
              <a:rPr lang="en-US" baseline="32000" dirty="0"/>
              <a:t>2</a:t>
            </a:r>
            <a:r>
              <a:rPr lang="en-US" dirty="0"/>
              <a:t> for microarrays</a:t>
            </a:r>
          </a:p>
          <a:p>
            <a:r>
              <a:rPr lang="en-US" sz="2800" dirty="0"/>
              <a:t>High technical reproducibility</a:t>
            </a:r>
          </a:p>
          <a:p>
            <a:r>
              <a:rPr lang="en-US" sz="2800" dirty="0"/>
              <a:t>Identify novel transcripts and splicing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A4BD0F-8A01-F74A-8F9E-2AD5C824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4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art I - Alternative splicing and the challenges it poses…"/>
          <p:cNvSpPr txBox="1">
            <a:spLocks noGrp="1"/>
          </p:cNvSpPr>
          <p:nvPr>
            <p:ph type="body" idx="1"/>
          </p:nvPr>
        </p:nvSpPr>
        <p:spPr>
          <a:xfrm>
            <a:off x="685800" y="2672644"/>
            <a:ext cx="7772400" cy="4114800"/>
          </a:xfrm>
          <a:prstGeom prst="rect">
            <a:avLst/>
          </a:prstGeom>
        </p:spPr>
        <p:txBody>
          <a:bodyPr/>
          <a:lstStyle/>
          <a:p>
            <a:pPr marL="238001" indent="-238001">
              <a:defRPr sz="3300">
                <a:solidFill>
                  <a:srgbClr val="606060"/>
                </a:solidFill>
              </a:defRPr>
            </a:pPr>
            <a:r>
              <a:rPr dirty="0"/>
              <a:t>Part I - Alternative splicing and the challenges it poses</a:t>
            </a:r>
          </a:p>
          <a:p>
            <a:pPr marL="238001" indent="-238001">
              <a:defRPr sz="3300"/>
            </a:pPr>
            <a:r>
              <a:rPr dirty="0"/>
              <a:t>Part II - A solution: </a:t>
            </a:r>
            <a:r>
              <a:rPr i="1" dirty="0"/>
              <a:t>Probabilistic Splice Graphs (PSGs)</a:t>
            </a:r>
          </a:p>
          <a:p>
            <a:pPr marL="238001" indent="-238001">
              <a:defRPr sz="3300"/>
            </a:pPr>
            <a:r>
              <a:rPr dirty="0">
                <a:solidFill>
                  <a:schemeClr val="bg2">
                    <a:lumMod val="75000"/>
                  </a:schemeClr>
                </a:solidFill>
              </a:rPr>
              <a:t>Part III - Evaluating PSG methodology</a:t>
            </a:r>
          </a:p>
        </p:txBody>
      </p:sp>
      <p:sp>
        <p:nvSpPr>
          <p:cNvPr id="7" name="Overview">
            <a:extLst>
              <a:ext uri="{FF2B5EF4-FFF2-40B4-BE49-F238E27FC236}">
                <a16:creationId xmlns:a16="http://schemas.microsoft.com/office/drawing/2014/main" id="{E71CC3F7-58CE-3B47-AB68-28BE355444BF}"/>
              </a:ext>
            </a:extLst>
          </p:cNvPr>
          <p:cNvSpPr txBox="1">
            <a:spLocks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kern="0" dirty="0"/>
              <a:t>Inference of alternative splicing from RNA-Seq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839A5-BF95-A741-8C56-AC7BAC4E43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430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plice Grap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Splice Graphs</a:t>
            </a:r>
          </a:p>
        </p:txBody>
      </p:sp>
      <p:sp>
        <p:nvSpPr>
          <p:cNvPr id="297" name="Heber et al. 2002…"/>
          <p:cNvSpPr txBox="1">
            <a:spLocks noGrp="1"/>
          </p:cNvSpPr>
          <p:nvPr>
            <p:ph type="body" idx="1"/>
          </p:nvPr>
        </p:nvSpPr>
        <p:spPr>
          <a:xfrm>
            <a:off x="338882" y="1752600"/>
            <a:ext cx="8458200" cy="4114800"/>
          </a:xfrm>
          <a:prstGeom prst="rect">
            <a:avLst/>
          </a:prstGeom>
        </p:spPr>
        <p:txBody>
          <a:bodyPr/>
          <a:lstStyle/>
          <a:p>
            <a:pPr marL="194728" indent="-194728">
              <a:defRPr sz="2700"/>
            </a:pPr>
            <a:r>
              <a:rPr dirty="0"/>
              <a:t>Heber et al. 2002</a:t>
            </a:r>
          </a:p>
          <a:p>
            <a:pPr marL="194728" indent="-194728">
              <a:defRPr sz="2700"/>
            </a:pPr>
            <a:r>
              <a:rPr dirty="0"/>
              <a:t>Compact </a:t>
            </a:r>
            <a:r>
              <a:rPr b="1" dirty="0"/>
              <a:t>data structure</a:t>
            </a:r>
            <a:r>
              <a:rPr b="1" i="1" dirty="0"/>
              <a:t> </a:t>
            </a:r>
            <a:r>
              <a:rPr dirty="0"/>
              <a:t>for representing the possible isoforms of a gene</a:t>
            </a:r>
            <a:endParaRPr lang="en-US" dirty="0"/>
          </a:p>
          <a:p>
            <a:pPr marL="194728" indent="-194728">
              <a:defRPr sz="2700"/>
            </a:pPr>
            <a:endParaRPr lang="en-US" dirty="0"/>
          </a:p>
          <a:p>
            <a:pPr marL="194728" indent="-194728">
              <a:defRPr sz="2700"/>
            </a:pPr>
            <a:endParaRPr lang="en-US" dirty="0"/>
          </a:p>
          <a:p>
            <a:pPr marL="194728" indent="-194728">
              <a:defRPr sz="2700"/>
            </a:pPr>
            <a:endParaRPr lang="en-US" dirty="0"/>
          </a:p>
          <a:p>
            <a:pPr marL="194728" indent="-194728">
              <a:defRPr sz="2700"/>
            </a:pPr>
            <a:endParaRPr lang="en-US" dirty="0"/>
          </a:p>
          <a:p>
            <a:pPr marL="194728" indent="-194728">
              <a:defRPr sz="2700"/>
            </a:pPr>
            <a:endParaRPr lang="en-US" dirty="0"/>
          </a:p>
          <a:p>
            <a:pPr marL="194728" indent="-194728">
              <a:defRPr sz="2700"/>
            </a:pPr>
            <a:endParaRPr lang="en-US" dirty="0"/>
          </a:p>
        </p:txBody>
      </p:sp>
      <p:pic>
        <p:nvPicPr>
          <p:cNvPr id="298" name="splice_graph_example.pdf" descr="splice_graph_example.pdf"/>
          <p:cNvPicPr>
            <a:picLocks noChangeAspect="1"/>
          </p:cNvPicPr>
          <p:nvPr/>
        </p:nvPicPr>
        <p:blipFill>
          <a:blip r:embed="rId2"/>
          <a:srcRect l="6707" t="1824" r="1671" b="65008"/>
          <a:stretch>
            <a:fillRect/>
          </a:stretch>
        </p:blipFill>
        <p:spPr>
          <a:xfrm>
            <a:off x="125016" y="3330774"/>
            <a:ext cx="8885933" cy="2768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FD403-F32F-5F4E-9D3A-F0FCA73D28C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9224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plice Graphs with EST and RNA-Seq data"/>
          <p:cNvSpPr txBox="1"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Splice Graphs with EST and RNA-Seq data</a:t>
            </a:r>
          </a:p>
        </p:txBody>
      </p:sp>
      <p:sp>
        <p:nvSpPr>
          <p:cNvPr id="301" name="Xing et al. 2006…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077200" cy="4114800"/>
          </a:xfrm>
          <a:prstGeom prst="rect">
            <a:avLst/>
          </a:prstGeom>
        </p:spPr>
        <p:txBody>
          <a:bodyPr/>
          <a:lstStyle/>
          <a:p>
            <a:pPr marL="201941" indent="-201941">
              <a:defRPr sz="2800"/>
            </a:pPr>
            <a:r>
              <a:rPr sz="2400" dirty="0"/>
              <a:t>Xing et al. 2006</a:t>
            </a:r>
          </a:p>
          <a:p>
            <a:pPr marL="514469" lvl="1" indent="-201941">
              <a:defRPr sz="2800"/>
            </a:pPr>
            <a:r>
              <a:rPr sz="2400" dirty="0"/>
              <a:t>EM algorithm for estimating abundances of </a:t>
            </a:r>
            <a:r>
              <a:rPr sz="2400" dirty="0">
                <a:solidFill>
                  <a:srgbClr val="E32400"/>
                </a:solidFill>
              </a:rPr>
              <a:t>all possible isoforms</a:t>
            </a:r>
            <a:r>
              <a:rPr sz="2400" dirty="0"/>
              <a:t> given splice graph and EST data</a:t>
            </a:r>
            <a:endParaRPr lang="en-US" sz="2400" dirty="0"/>
          </a:p>
          <a:p>
            <a:pPr marL="514469" lvl="1" indent="-201941">
              <a:defRPr sz="2800"/>
            </a:pPr>
            <a:r>
              <a:rPr lang="en-US" sz="2400" dirty="0"/>
              <a:t>Expressed Sequence Tag (EST), 74.2 million in 2013</a:t>
            </a:r>
            <a:endParaRPr sz="2400" dirty="0"/>
          </a:p>
          <a:p>
            <a:pPr marL="201941" indent="-201941">
              <a:defRPr sz="2800"/>
            </a:pPr>
            <a:endParaRPr lang="en-US" sz="2400" dirty="0"/>
          </a:p>
          <a:p>
            <a:pPr marL="201941" indent="-201941">
              <a:defRPr sz="2800"/>
            </a:pPr>
            <a:r>
              <a:rPr sz="2400" dirty="0"/>
              <a:t>Montgomery et al. 2010, Singh et al. 2011</a:t>
            </a:r>
          </a:p>
          <a:p>
            <a:pPr marL="514469" lvl="1" indent="-201941">
              <a:defRPr sz="2800"/>
            </a:pPr>
            <a:r>
              <a:rPr sz="2400" dirty="0"/>
              <a:t>Graph </a:t>
            </a:r>
            <a:r>
              <a:rPr sz="2400" dirty="0">
                <a:solidFill>
                  <a:srgbClr val="E32400"/>
                </a:solidFill>
              </a:rPr>
              <a:t>flow-based</a:t>
            </a:r>
            <a:r>
              <a:rPr sz="2400" dirty="0"/>
              <a:t> methods for quantification/differential splicing given RNA-Seq data</a:t>
            </a:r>
          </a:p>
          <a:p>
            <a:pPr marL="201941" indent="-201941">
              <a:defRPr sz="2800"/>
            </a:pPr>
            <a:endParaRPr lang="en-US" sz="2400" dirty="0"/>
          </a:p>
          <a:p>
            <a:pPr marL="201941" indent="-201941">
              <a:defRPr sz="2800"/>
            </a:pPr>
            <a:r>
              <a:rPr sz="2400" dirty="0"/>
              <a:t>Rogers et al. 2012</a:t>
            </a:r>
          </a:p>
          <a:p>
            <a:pPr marL="514469" lvl="1" indent="-201941">
              <a:defRPr sz="2800"/>
            </a:pPr>
            <a:r>
              <a:rPr sz="2400" dirty="0" err="1"/>
              <a:t>SpliceGrapher</a:t>
            </a:r>
            <a:r>
              <a:rPr sz="2400" dirty="0"/>
              <a:t>: construct splice graph </a:t>
            </a:r>
            <a:r>
              <a:rPr sz="2400" dirty="0">
                <a:solidFill>
                  <a:srgbClr val="E32400"/>
                </a:solidFill>
              </a:rPr>
              <a:t>structure</a:t>
            </a:r>
            <a:r>
              <a:rPr sz="2400" dirty="0"/>
              <a:t> given RNA-Seq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26BB70-759A-5446-B616-046082043F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7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build="p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robabilistic Splice Grap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rPr b="0" i="1"/>
              <a:t>Probabilistic</a:t>
            </a:r>
            <a:r>
              <a:t>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Splice Graphs</a:t>
            </a:r>
          </a:p>
        </p:txBody>
      </p:sp>
      <p:sp>
        <p:nvSpPr>
          <p:cNvPr id="304" name="Jenkins et al. 2006…"/>
          <p:cNvSpPr txBox="1">
            <a:spLocks noGrp="1"/>
          </p:cNvSpPr>
          <p:nvPr>
            <p:ph type="body" sz="half" idx="1"/>
          </p:nvPr>
        </p:nvSpPr>
        <p:spPr>
          <a:xfrm>
            <a:off x="276820" y="1607345"/>
            <a:ext cx="8733234" cy="2277070"/>
          </a:xfrm>
          <a:prstGeom prst="rect">
            <a:avLst/>
          </a:prstGeom>
        </p:spPr>
        <p:txBody>
          <a:bodyPr/>
          <a:lstStyle/>
          <a:p>
            <a:pPr marL="216365" indent="-216365">
              <a:defRPr sz="3000"/>
            </a:pPr>
            <a:r>
              <a:rPr dirty="0"/>
              <a:t>Jenkins et al. 2006</a:t>
            </a:r>
          </a:p>
          <a:p>
            <a:pPr marL="216365" indent="-216365">
              <a:defRPr sz="3000"/>
            </a:pPr>
            <a:r>
              <a:rPr dirty="0"/>
              <a:t>Compact </a:t>
            </a:r>
            <a:r>
              <a:rPr b="1" dirty="0"/>
              <a:t>probabilistic model</a:t>
            </a:r>
            <a:r>
              <a:rPr dirty="0"/>
              <a:t> representing isoform frequencies in terms of frequencies of individual splice events</a:t>
            </a:r>
          </a:p>
          <a:p>
            <a:pPr marL="216365" indent="-216365">
              <a:defRPr sz="3000"/>
            </a:pPr>
            <a:r>
              <a:rPr dirty="0"/>
              <a:t>Originally used by Jenkins et al. for EST analysis</a:t>
            </a:r>
          </a:p>
        </p:txBody>
      </p:sp>
      <p:pic>
        <p:nvPicPr>
          <p:cNvPr id="305" name="identifiability.pdf" descr="identifiability.pdf"/>
          <p:cNvPicPr>
            <a:picLocks noChangeAspect="1"/>
          </p:cNvPicPr>
          <p:nvPr/>
        </p:nvPicPr>
        <p:blipFill>
          <a:blip r:embed="rId2"/>
          <a:srcRect l="14380" t="3532" r="6245" b="72010"/>
          <a:stretch>
            <a:fillRect/>
          </a:stretch>
        </p:blipFill>
        <p:spPr>
          <a:xfrm>
            <a:off x="500063" y="4179094"/>
            <a:ext cx="3795117" cy="803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dentifiability.pdf" descr="identifiability.pdf"/>
          <p:cNvPicPr>
            <a:picLocks noChangeAspect="1"/>
          </p:cNvPicPr>
          <p:nvPr/>
        </p:nvPicPr>
        <p:blipFill>
          <a:blip r:embed="rId2"/>
          <a:srcRect l="14380" t="30434" r="6245" b="28804"/>
          <a:stretch>
            <a:fillRect/>
          </a:stretch>
        </p:blipFill>
        <p:spPr>
          <a:xfrm>
            <a:off x="4670227" y="4420195"/>
            <a:ext cx="3795117" cy="133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dentifiability.pdf" descr="identifiability.pdf"/>
          <p:cNvPicPr>
            <a:picLocks noChangeAspect="1"/>
          </p:cNvPicPr>
          <p:nvPr/>
        </p:nvPicPr>
        <p:blipFill>
          <a:blip r:embed="rId2"/>
          <a:srcRect l="11205" t="79619" r="3070" b="4076"/>
          <a:stretch>
            <a:fillRect/>
          </a:stretch>
        </p:blipFill>
        <p:spPr>
          <a:xfrm>
            <a:off x="348258" y="5402461"/>
            <a:ext cx="4098727" cy="53578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0.2"/>
          <p:cNvSpPr txBox="1"/>
          <p:nvPr/>
        </p:nvSpPr>
        <p:spPr>
          <a:xfrm>
            <a:off x="532437" y="5812696"/>
            <a:ext cx="48571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0.2</a:t>
            </a:r>
          </a:p>
        </p:txBody>
      </p:sp>
      <p:sp>
        <p:nvSpPr>
          <p:cNvPr id="309" name="0.8"/>
          <p:cNvSpPr txBox="1"/>
          <p:nvPr/>
        </p:nvSpPr>
        <p:spPr>
          <a:xfrm>
            <a:off x="276820" y="5071532"/>
            <a:ext cx="48571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0.8</a:t>
            </a:r>
          </a:p>
        </p:txBody>
      </p:sp>
      <p:sp>
        <p:nvSpPr>
          <p:cNvPr id="310" name="0.6"/>
          <p:cNvSpPr txBox="1"/>
          <p:nvPr/>
        </p:nvSpPr>
        <p:spPr>
          <a:xfrm>
            <a:off x="3062882" y="5589454"/>
            <a:ext cx="48571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0.6</a:t>
            </a:r>
          </a:p>
        </p:txBody>
      </p:sp>
      <p:sp>
        <p:nvSpPr>
          <p:cNvPr id="311" name="0.4"/>
          <p:cNvSpPr txBox="1"/>
          <p:nvPr/>
        </p:nvSpPr>
        <p:spPr>
          <a:xfrm>
            <a:off x="3250406" y="5089391"/>
            <a:ext cx="48571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0.4</a:t>
            </a:r>
          </a:p>
        </p:txBody>
      </p:sp>
      <p:sp>
        <p:nvSpPr>
          <p:cNvPr id="312" name="0.32"/>
          <p:cNvSpPr txBox="1"/>
          <p:nvPr/>
        </p:nvSpPr>
        <p:spPr>
          <a:xfrm>
            <a:off x="8383423" y="4357157"/>
            <a:ext cx="65082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0.32</a:t>
            </a:r>
          </a:p>
        </p:txBody>
      </p:sp>
      <p:sp>
        <p:nvSpPr>
          <p:cNvPr id="313" name="0.48"/>
          <p:cNvSpPr txBox="1"/>
          <p:nvPr/>
        </p:nvSpPr>
        <p:spPr>
          <a:xfrm>
            <a:off x="8383423" y="4714344"/>
            <a:ext cx="65082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0.48</a:t>
            </a:r>
          </a:p>
        </p:txBody>
      </p:sp>
      <p:sp>
        <p:nvSpPr>
          <p:cNvPr id="314" name="0.08"/>
          <p:cNvSpPr txBox="1"/>
          <p:nvPr/>
        </p:nvSpPr>
        <p:spPr>
          <a:xfrm>
            <a:off x="8383423" y="5071532"/>
            <a:ext cx="65082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0.08</a:t>
            </a:r>
          </a:p>
        </p:txBody>
      </p:sp>
      <p:sp>
        <p:nvSpPr>
          <p:cNvPr id="315" name="0.12"/>
          <p:cNvSpPr txBox="1"/>
          <p:nvPr/>
        </p:nvSpPr>
        <p:spPr>
          <a:xfrm>
            <a:off x="8383423" y="5428719"/>
            <a:ext cx="65082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0.12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7C81F5-DAA3-8B42-BD42-C663410B85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7632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robabilistic Splice Graph Complexity"/>
          <p:cNvSpPr txBox="1">
            <a:spLocks noGrp="1"/>
          </p:cNvSpPr>
          <p:nvPr>
            <p:ph type="title"/>
          </p:nvPr>
        </p:nvSpPr>
        <p:spPr>
          <a:xfrm>
            <a:off x="914400" y="220614"/>
            <a:ext cx="7086599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Probabilistic Splice Graph Complexity</a:t>
            </a:r>
          </a:p>
        </p:txBody>
      </p:sp>
      <p:pic>
        <p:nvPicPr>
          <p:cNvPr id="318" name="splice_graph_example.pdf" descr="splice_graph_example.pdf"/>
          <p:cNvPicPr>
            <a:picLocks noChangeAspect="1"/>
          </p:cNvPicPr>
          <p:nvPr/>
        </p:nvPicPr>
        <p:blipFill>
          <a:blip r:embed="rId2"/>
          <a:srcRect l="6564" t="1326" r="1956" b="829"/>
          <a:stretch>
            <a:fillRect/>
          </a:stretch>
        </p:blipFill>
        <p:spPr>
          <a:xfrm>
            <a:off x="526851" y="1509117"/>
            <a:ext cx="5723930" cy="5268516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known isoforms"/>
          <p:cNvSpPr txBox="1"/>
          <p:nvPr/>
        </p:nvSpPr>
        <p:spPr>
          <a:xfrm>
            <a:off x="6558386" y="1602087"/>
            <a:ext cx="2187774" cy="916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>
            <a:spAutoFit/>
          </a:bodyPr>
          <a:lstStyle>
            <a:lvl1pPr>
              <a:defRPr sz="3900"/>
            </a:lvl1pPr>
          </a:lstStyle>
          <a:p>
            <a:r>
              <a:rPr sz="2742"/>
              <a:t>known isoforms</a:t>
            </a:r>
          </a:p>
        </p:txBody>
      </p:sp>
      <p:sp>
        <p:nvSpPr>
          <p:cNvPr id="320" name="“line graph”"/>
          <p:cNvSpPr txBox="1"/>
          <p:nvPr/>
        </p:nvSpPr>
        <p:spPr>
          <a:xfrm>
            <a:off x="6748048" y="2729506"/>
            <a:ext cx="1851469" cy="494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900"/>
            </a:lvl1pPr>
          </a:lstStyle>
          <a:p>
            <a:r>
              <a:rPr sz="2742"/>
              <a:t>“line graph”</a:t>
            </a:r>
          </a:p>
        </p:txBody>
      </p:sp>
      <p:sp>
        <p:nvSpPr>
          <p:cNvPr id="321" name="“exon graph”"/>
          <p:cNvSpPr txBox="1"/>
          <p:nvPr/>
        </p:nvSpPr>
        <p:spPr>
          <a:xfrm>
            <a:off x="6629498" y="3434952"/>
            <a:ext cx="2066271" cy="494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900"/>
            </a:lvl1pPr>
          </a:lstStyle>
          <a:p>
            <a:r>
              <a:rPr sz="2742"/>
              <a:t>“exon graph”</a:t>
            </a:r>
          </a:p>
        </p:txBody>
      </p:sp>
      <p:sp>
        <p:nvSpPr>
          <p:cNvPr id="322" name="“unfactorized graph”"/>
          <p:cNvSpPr txBox="1"/>
          <p:nvPr/>
        </p:nvSpPr>
        <p:spPr>
          <a:xfrm>
            <a:off x="6151219" y="5549009"/>
            <a:ext cx="2991446" cy="916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>
            <a:spAutoFit/>
          </a:bodyPr>
          <a:lstStyle>
            <a:lvl1pPr>
              <a:defRPr sz="3900"/>
            </a:lvl1pPr>
          </a:lstStyle>
          <a:p>
            <a:r>
              <a:rPr sz="2742"/>
              <a:t>“unfactorized graph”</a:t>
            </a:r>
          </a:p>
        </p:txBody>
      </p:sp>
      <p:sp>
        <p:nvSpPr>
          <p:cNvPr id="323" name="“higher-order exon graph”"/>
          <p:cNvSpPr txBox="1"/>
          <p:nvPr/>
        </p:nvSpPr>
        <p:spPr>
          <a:xfrm>
            <a:off x="6438305" y="4138119"/>
            <a:ext cx="2411016" cy="916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>
            <a:spAutoFit/>
          </a:bodyPr>
          <a:lstStyle>
            <a:lvl1pPr>
              <a:defRPr sz="3900"/>
            </a:lvl1pPr>
          </a:lstStyle>
          <a:p>
            <a:r>
              <a:rPr sz="2742"/>
              <a:t>“higher-order exon graph”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6B42C-F57C-254F-B161-D4384E9585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59704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Advantages of PSGs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Advantages of PSGs</a:t>
            </a:r>
          </a:p>
        </p:txBody>
      </p:sp>
      <p:sp>
        <p:nvSpPr>
          <p:cNvPr id="326" name="Compact description of the possible isoforms of a gene…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  <a:prstGeom prst="rect">
            <a:avLst/>
          </a:prstGeom>
        </p:spPr>
        <p:txBody>
          <a:bodyPr/>
          <a:lstStyle/>
          <a:p>
            <a:pPr marL="216365" indent="-216365">
              <a:defRPr sz="3000"/>
            </a:pPr>
            <a:r>
              <a:rPr sz="2400" dirty="0">
                <a:solidFill>
                  <a:srgbClr val="E32400"/>
                </a:solidFill>
              </a:rPr>
              <a:t>Compact</a:t>
            </a:r>
            <a:r>
              <a:rPr sz="2400" dirty="0"/>
              <a:t> description of the possible isoforms of a gene</a:t>
            </a:r>
          </a:p>
          <a:p>
            <a:pPr marL="528893" lvl="1" indent="-216365">
              <a:defRPr sz="3000"/>
            </a:pPr>
            <a:r>
              <a:rPr sz="2400" dirty="0"/>
              <a:t>Models the </a:t>
            </a:r>
            <a:r>
              <a:rPr sz="2400" dirty="0">
                <a:solidFill>
                  <a:srgbClr val="FF0000"/>
                </a:solidFill>
              </a:rPr>
              <a:t>frequencies</a:t>
            </a:r>
            <a:r>
              <a:rPr sz="2400" dirty="0"/>
              <a:t> of potentially exponentially many isoforms with a </a:t>
            </a:r>
            <a:r>
              <a:rPr sz="2400" dirty="0">
                <a:solidFill>
                  <a:srgbClr val="0061FF"/>
                </a:solidFill>
              </a:rPr>
              <a:t>polynomial</a:t>
            </a:r>
            <a:r>
              <a:rPr sz="2400" dirty="0"/>
              <a:t> number of parameters</a:t>
            </a:r>
          </a:p>
          <a:p>
            <a:pPr marL="528893" lvl="1" indent="-216365">
              <a:defRPr sz="3000"/>
            </a:pPr>
            <a:r>
              <a:rPr sz="2400" dirty="0"/>
              <a:t>Models </a:t>
            </a:r>
            <a:r>
              <a:rPr sz="2400" dirty="0">
                <a:solidFill>
                  <a:srgbClr val="0061FF"/>
                </a:solidFill>
              </a:rPr>
              <a:t>dependence or independence</a:t>
            </a:r>
            <a:r>
              <a:rPr sz="2400" dirty="0"/>
              <a:t> of splice events</a:t>
            </a:r>
          </a:p>
          <a:p>
            <a:pPr marL="216365" indent="-216365">
              <a:defRPr sz="3000"/>
            </a:pPr>
            <a:r>
              <a:rPr sz="2400" dirty="0"/>
              <a:t>The parameters of a PSG are more often </a:t>
            </a:r>
            <a:r>
              <a:rPr sz="2400" dirty="0">
                <a:solidFill>
                  <a:srgbClr val="E32400"/>
                </a:solidFill>
              </a:rPr>
              <a:t>identifiable</a:t>
            </a:r>
            <a:r>
              <a:rPr sz="2400" dirty="0"/>
              <a:t> than a model that has a parameter for every possible isoform</a:t>
            </a:r>
          </a:p>
          <a:p>
            <a:pPr marL="216365" indent="-216365">
              <a:defRPr sz="3000"/>
            </a:pPr>
            <a:r>
              <a:rPr sz="2400" dirty="0"/>
              <a:t>Splice graphs are </a:t>
            </a:r>
            <a:r>
              <a:rPr sz="2400" dirty="0">
                <a:solidFill>
                  <a:srgbClr val="E32400"/>
                </a:solidFill>
              </a:rPr>
              <a:t>naturally-produced structures</a:t>
            </a:r>
            <a:r>
              <a:rPr sz="2400" dirty="0"/>
              <a:t> from transcriptome assemblers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98C96-CCD3-BA46-BB9E-9B0FDEE446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776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SGs are alternative “parsimonious” models"/>
          <p:cNvSpPr txBox="1">
            <a:spLocks noGrp="1"/>
          </p:cNvSpPr>
          <p:nvPr>
            <p:ph type="title"/>
          </p:nvPr>
        </p:nvSpPr>
        <p:spPr>
          <a:xfrm>
            <a:off x="67687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PSGs are alternative “parsimonious” models</a:t>
            </a:r>
          </a:p>
        </p:txBody>
      </p:sp>
      <p:sp>
        <p:nvSpPr>
          <p:cNvPr id="329" name="Other methods find smallest set of isoform structures that explain the data…"/>
          <p:cNvSpPr txBox="1">
            <a:spLocks noGrp="1"/>
          </p:cNvSpPr>
          <p:nvPr>
            <p:ph type="body" idx="1"/>
          </p:nvPr>
        </p:nvSpPr>
        <p:spPr>
          <a:xfrm>
            <a:off x="401836" y="1544836"/>
            <a:ext cx="8322469" cy="5206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83766" indent="-183766" defTabSz="402536">
              <a:spcBef>
                <a:spcPts val="3305"/>
              </a:spcBef>
              <a:defRPr sz="2548"/>
            </a:pPr>
            <a:r>
              <a:rPr sz="2000" dirty="0"/>
              <a:t>Other methods find </a:t>
            </a:r>
            <a:r>
              <a:rPr sz="2000" dirty="0">
                <a:solidFill>
                  <a:srgbClr val="FF2600"/>
                </a:solidFill>
              </a:rPr>
              <a:t>smallest set of isoform structures</a:t>
            </a:r>
            <a:r>
              <a:rPr sz="2000" dirty="0"/>
              <a:t> that explain the data</a:t>
            </a:r>
          </a:p>
          <a:p>
            <a:pPr marL="490044" lvl="1" indent="-183766" defTabSz="402536">
              <a:spcBef>
                <a:spcPts val="3305"/>
              </a:spcBef>
              <a:defRPr sz="2548"/>
            </a:pPr>
            <a:r>
              <a:rPr sz="2000" dirty="0"/>
              <a:t>Cufflinks (</a:t>
            </a:r>
            <a:r>
              <a:rPr sz="2000" dirty="0" err="1"/>
              <a:t>Trapnell</a:t>
            </a:r>
            <a:r>
              <a:rPr sz="2000" dirty="0"/>
              <a:t> et al., 2010)</a:t>
            </a:r>
          </a:p>
          <a:p>
            <a:pPr marL="490044" lvl="1" indent="-183766" defTabSz="402536">
              <a:spcBef>
                <a:spcPts val="3305"/>
              </a:spcBef>
              <a:defRPr sz="2548"/>
            </a:pPr>
            <a:r>
              <a:rPr sz="2000" dirty="0" err="1"/>
              <a:t>IsoLasso</a:t>
            </a:r>
            <a:r>
              <a:rPr sz="2000" dirty="0"/>
              <a:t> (Li et al., 2011)</a:t>
            </a:r>
          </a:p>
          <a:p>
            <a:pPr marL="490044" lvl="1" indent="-183766" defTabSz="402536">
              <a:spcBef>
                <a:spcPts val="3305"/>
              </a:spcBef>
              <a:defRPr sz="2548"/>
            </a:pPr>
            <a:r>
              <a:rPr sz="2000" dirty="0"/>
              <a:t>NSMAP (Xia et al., 2011)</a:t>
            </a:r>
          </a:p>
          <a:p>
            <a:pPr marL="490044" lvl="1" indent="-183766" defTabSz="402536">
              <a:spcBef>
                <a:spcPts val="3305"/>
              </a:spcBef>
              <a:defRPr sz="2548"/>
            </a:pPr>
            <a:r>
              <a:rPr sz="2000" dirty="0"/>
              <a:t>SLIDE (Li et al., 2011)</a:t>
            </a:r>
          </a:p>
          <a:p>
            <a:pPr marL="183766" indent="-183766" defTabSz="402536">
              <a:spcBef>
                <a:spcPts val="3305"/>
              </a:spcBef>
              <a:defRPr sz="2548"/>
            </a:pPr>
            <a:r>
              <a:rPr sz="2000" dirty="0"/>
              <a:t>PSG models are another form of parsimonious model</a:t>
            </a:r>
          </a:p>
          <a:p>
            <a:pPr marL="490044" lvl="1" indent="-183766" defTabSz="402536">
              <a:spcBef>
                <a:spcPts val="3305"/>
              </a:spcBef>
              <a:defRPr sz="2548">
                <a:solidFill>
                  <a:srgbClr val="FF2600"/>
                </a:solidFill>
              </a:defRPr>
            </a:pPr>
            <a:r>
              <a:rPr sz="2000" dirty="0"/>
              <a:t>Minimize the number of splice event parameters</a:t>
            </a:r>
          </a:p>
          <a:p>
            <a:pPr marL="490044" lvl="1" indent="-183766" defTabSz="402536">
              <a:spcBef>
                <a:spcPts val="3305"/>
              </a:spcBef>
              <a:defRPr sz="2548"/>
            </a:pPr>
            <a:r>
              <a:rPr sz="2000" dirty="0"/>
              <a:t>Assumption of independence between splice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48E845-8E8C-304B-97CF-E24F3AC406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3119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Our contributions"/>
          <p:cNvSpPr txBox="1">
            <a:spLocks noGrp="1"/>
          </p:cNvSpPr>
          <p:nvPr>
            <p:ph type="title"/>
          </p:nvPr>
        </p:nvSpPr>
        <p:spPr>
          <a:xfrm>
            <a:off x="930203" y="455414"/>
            <a:ext cx="6781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Application of PSGs to RNA-Seq data</a:t>
            </a:r>
          </a:p>
        </p:txBody>
      </p:sp>
      <p:sp>
        <p:nvSpPr>
          <p:cNvPr id="332" name="Application of PSGs to RNA-Seq data…"/>
          <p:cNvSpPr txBox="1">
            <a:spLocks noGrp="1"/>
          </p:cNvSpPr>
          <p:nvPr>
            <p:ph type="body" idx="1"/>
          </p:nvPr>
        </p:nvSpPr>
        <p:spPr>
          <a:xfrm>
            <a:off x="401836" y="2048184"/>
            <a:ext cx="8340328" cy="3625453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rPr lang="en-US" sz="2800" dirty="0"/>
              <a:t>L. Legault and C. Dewey. Inference of alternative splicing from RNA-Seq data with probabilistic splice graphs. </a:t>
            </a:r>
            <a:r>
              <a:rPr lang="en-US" sz="2800" i="1" dirty="0">
                <a:sym typeface="Helvetica Neue"/>
              </a:rPr>
              <a:t>Bioinformatics</a:t>
            </a:r>
            <a:r>
              <a:rPr lang="en-US" sz="2800" dirty="0"/>
              <a:t> 29(18):2300-2310</a:t>
            </a:r>
            <a:r>
              <a:rPr lang="en-US" sz="2800" i="1" dirty="0">
                <a:sym typeface="Helvetica Neue"/>
              </a:rPr>
              <a:t>.</a:t>
            </a:r>
          </a:p>
          <a:p>
            <a:pPr marL="507256" lvl="1" indent="-194728">
              <a:defRPr sz="2700"/>
            </a:pPr>
            <a:r>
              <a:rPr dirty="0"/>
              <a:t>Combined model of PSG with RNA-Seq generative model</a:t>
            </a:r>
          </a:p>
          <a:p>
            <a:pPr marL="507256" lvl="1" indent="-194728">
              <a:defRPr sz="2700"/>
            </a:pPr>
            <a:r>
              <a:rPr dirty="0"/>
              <a:t>Efficient PSG parameter estimation with EM and dynamic programming</a:t>
            </a:r>
          </a:p>
          <a:p>
            <a:pPr marL="507256" lvl="1" indent="-194728">
              <a:defRPr sz="2700"/>
            </a:pPr>
            <a:r>
              <a:rPr dirty="0"/>
              <a:t>Identifiability proofs for PSG with RNA-Seq data</a:t>
            </a:r>
          </a:p>
          <a:p>
            <a:pPr marL="507256" lvl="1" indent="-194728">
              <a:defRPr sz="2700"/>
            </a:pPr>
            <a:r>
              <a:rPr dirty="0"/>
              <a:t>Differential processing (splicing) tests</a:t>
            </a:r>
          </a:p>
        </p:txBody>
      </p:sp>
      <p:sp>
        <p:nvSpPr>
          <p:cNvPr id="333" name="L. Legault and C. Dewey. Inference of alternative splicing from RNA-Seq data with probabilistic splice graphs. Bioinformatics 29(18):2300-2310."/>
          <p:cNvSpPr txBox="1"/>
          <p:nvPr/>
        </p:nvSpPr>
        <p:spPr>
          <a:xfrm>
            <a:off x="685800" y="6222935"/>
            <a:ext cx="7270606" cy="364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b">
            <a:spAutoFit/>
          </a:bodyPr>
          <a:lstStyle/>
          <a:p>
            <a:pPr>
              <a:defRPr sz="2700"/>
            </a:pPr>
            <a:endParaRPr sz="1898" i="1" dirty="0"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2905D-DD70-C04A-A41A-F74549BAF2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89571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he PSG parameter inference task"/>
          <p:cNvSpPr txBox="1">
            <a:spLocks noGrp="1"/>
          </p:cNvSpPr>
          <p:nvPr>
            <p:ph type="title"/>
          </p:nvPr>
        </p:nvSpPr>
        <p:spPr>
          <a:xfrm>
            <a:off x="1420360" y="500785"/>
            <a:ext cx="6629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The PSG parameter inference task</a:t>
            </a:r>
          </a:p>
        </p:txBody>
      </p:sp>
      <p:sp>
        <p:nvSpPr>
          <p:cNvPr id="336" name="Given: RNA-Seq reads and a PSG structure…"/>
          <p:cNvSpPr txBox="1">
            <a:spLocks noGrp="1"/>
          </p:cNvSpPr>
          <p:nvPr>
            <p:ph type="body" idx="1"/>
          </p:nvPr>
        </p:nvSpPr>
        <p:spPr>
          <a:xfrm>
            <a:off x="505960" y="1981200"/>
            <a:ext cx="8458200" cy="4114800"/>
          </a:xfrm>
          <a:prstGeom prst="rect">
            <a:avLst/>
          </a:prstGeom>
        </p:spPr>
        <p:txBody>
          <a:bodyPr/>
          <a:lstStyle/>
          <a:p>
            <a:pPr marL="230790" indent="-230790">
              <a:defRPr sz="3200"/>
            </a:pPr>
            <a:r>
              <a:rPr dirty="0"/>
              <a:t>Given: RNA-Seq reads and a PSG structure</a:t>
            </a:r>
          </a:p>
          <a:p>
            <a:pPr marL="230790" indent="-230790">
              <a:defRPr sz="3200"/>
            </a:pPr>
            <a:endParaRPr dirty="0"/>
          </a:p>
          <a:p>
            <a:pPr marL="230790" indent="-230790">
              <a:defRPr sz="3200"/>
            </a:pPr>
            <a:endParaRPr dirty="0"/>
          </a:p>
          <a:p>
            <a:pPr marL="230790" indent="-230790">
              <a:defRPr sz="3200"/>
            </a:pPr>
            <a:endParaRPr lang="en-US" dirty="0"/>
          </a:p>
          <a:p>
            <a:pPr marL="230790" indent="-230790">
              <a:defRPr sz="3200"/>
            </a:pPr>
            <a:r>
              <a:rPr dirty="0"/>
              <a:t>Do: Estimate the (ML or MAP) parameters for the model</a:t>
            </a:r>
          </a:p>
        </p:txBody>
      </p:sp>
      <p:pic>
        <p:nvPicPr>
          <p:cNvPr id="337" name="identifiability.pdf" descr="identifiability.pdf"/>
          <p:cNvPicPr>
            <a:picLocks noChangeAspect="1"/>
          </p:cNvPicPr>
          <p:nvPr/>
        </p:nvPicPr>
        <p:blipFill>
          <a:blip r:embed="rId2"/>
          <a:srcRect l="11205" t="79619" r="3070" b="4076"/>
          <a:stretch>
            <a:fillRect/>
          </a:stretch>
        </p:blipFill>
        <p:spPr>
          <a:xfrm>
            <a:off x="4267200" y="3226594"/>
            <a:ext cx="4098727" cy="53578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CCTTCNCACTTCGTTTCCCAC…"/>
          <p:cNvSpPr txBox="1"/>
          <p:nvPr/>
        </p:nvSpPr>
        <p:spPr>
          <a:xfrm>
            <a:off x="2209800" y="2754297"/>
            <a:ext cx="1868966" cy="1370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b">
            <a:spAutoFit/>
          </a:bodyPr>
          <a:lstStyle/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CCTTCNCACTTCGTTTCCCAC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TTTTTNCAGAGTTTTTTCTTG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GAACANTCCAACGCTTGGTGA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GGAAANAAGACCCTGTTGAGC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CCCGGNGATCCGCTGGGACAA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GCAGCATATTGATAGATAACT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CTAGCTACGCGTACGCGATCG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CATCTAGCATCGCGTTGCGTT</a:t>
            </a:r>
          </a:p>
        </p:txBody>
      </p:sp>
      <p:pic>
        <p:nvPicPr>
          <p:cNvPr id="339" name="identifiability.pdf" descr="identifiability.pdf"/>
          <p:cNvPicPr>
            <a:picLocks noChangeAspect="1"/>
          </p:cNvPicPr>
          <p:nvPr/>
        </p:nvPicPr>
        <p:blipFill>
          <a:blip r:embed="rId2"/>
          <a:srcRect l="11205" t="79619" r="3070" b="4076"/>
          <a:stretch>
            <a:fillRect/>
          </a:stretch>
        </p:blipFill>
        <p:spPr>
          <a:xfrm>
            <a:off x="2522636" y="5765337"/>
            <a:ext cx="4098727" cy="53578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?"/>
          <p:cNvSpPr txBox="1"/>
          <p:nvPr/>
        </p:nvSpPr>
        <p:spPr>
          <a:xfrm>
            <a:off x="2773992" y="6272309"/>
            <a:ext cx="237245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 dirty="0"/>
              <a:t>?</a:t>
            </a:r>
          </a:p>
        </p:txBody>
      </p:sp>
      <p:sp>
        <p:nvSpPr>
          <p:cNvPr id="341" name="?"/>
          <p:cNvSpPr txBox="1"/>
          <p:nvPr/>
        </p:nvSpPr>
        <p:spPr>
          <a:xfrm>
            <a:off x="2533925" y="5465595"/>
            <a:ext cx="237245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 dirty="0"/>
              <a:t>?</a:t>
            </a:r>
          </a:p>
        </p:txBody>
      </p:sp>
      <p:sp>
        <p:nvSpPr>
          <p:cNvPr id="342" name="?"/>
          <p:cNvSpPr txBox="1"/>
          <p:nvPr/>
        </p:nvSpPr>
        <p:spPr>
          <a:xfrm>
            <a:off x="5396334" y="6012832"/>
            <a:ext cx="237245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 dirty="0"/>
              <a:t>?</a:t>
            </a:r>
          </a:p>
        </p:txBody>
      </p:sp>
      <p:sp>
        <p:nvSpPr>
          <p:cNvPr id="343" name="?"/>
          <p:cNvSpPr txBox="1"/>
          <p:nvPr/>
        </p:nvSpPr>
        <p:spPr>
          <a:xfrm>
            <a:off x="5566269" y="5420644"/>
            <a:ext cx="237245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FDBE0-2EBE-7F4C-B627-8C26F7E31C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33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9847-0FC8-E34C-BCEC-48CFCE79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PSG notations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DE928-4A7E-BB4C-A6D8-8DBD480DB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A directed acyclic graph (DAC)</a:t>
            </a:r>
          </a:p>
          <a:p>
            <a:r>
              <a:rPr lang="en-US" dirty="0"/>
              <a:t>Vertex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is a sequence with length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Edge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with weight 0&lt;=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&lt;=1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isoform is a path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weight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6EC4B-14BF-0449-9750-4478E55EF7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59</a:t>
            </a:fld>
            <a:endParaRPr lang="en-US"/>
          </a:p>
        </p:txBody>
      </p:sp>
      <p:pic>
        <p:nvPicPr>
          <p:cNvPr id="5" name="identifiability.pdf" descr="identifiability.pdf">
            <a:extLst>
              <a:ext uri="{FF2B5EF4-FFF2-40B4-BE49-F238E27FC236}">
                <a16:creationId xmlns:a16="http://schemas.microsoft.com/office/drawing/2014/main" id="{C965E47E-6902-1940-AB8E-9437C0D844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05" t="79619" r="3070" b="4076"/>
          <a:stretch>
            <a:fillRect/>
          </a:stretch>
        </p:blipFill>
        <p:spPr>
          <a:xfrm>
            <a:off x="2057400" y="5368529"/>
            <a:ext cx="4098727" cy="535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A67307-18E4-494F-A9F1-57BD88918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141" y="3702050"/>
            <a:ext cx="1653903" cy="673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37E58E-DC37-1740-8D72-639DA3F53DDA}"/>
              </a:ext>
            </a:extLst>
          </p:cNvPr>
          <p:cNvSpPr/>
          <p:nvPr/>
        </p:nvSpPr>
        <p:spPr>
          <a:xfrm>
            <a:off x="2667000" y="5647708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265C9-91F6-854F-8E94-91EBE8EFFD8E}"/>
              </a:ext>
            </a:extLst>
          </p:cNvPr>
          <p:cNvSpPr/>
          <p:nvPr/>
        </p:nvSpPr>
        <p:spPr>
          <a:xfrm>
            <a:off x="3901573" y="5636419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28BA8-AFBE-D44B-AD9C-7F8E01352706}"/>
              </a:ext>
            </a:extLst>
          </p:cNvPr>
          <p:cNvSpPr/>
          <p:nvPr/>
        </p:nvSpPr>
        <p:spPr>
          <a:xfrm>
            <a:off x="3013570" y="5533723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93FE32-9828-AD4A-98CC-0E1DDC40C844}"/>
              </a:ext>
            </a:extLst>
          </p:cNvPr>
          <p:cNvSpPr/>
          <p:nvPr/>
        </p:nvSpPr>
        <p:spPr>
          <a:xfrm>
            <a:off x="1824961" y="5406944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aseline="-25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CCEC9-AC61-E649-8884-F4500E671F6A}"/>
              </a:ext>
            </a:extLst>
          </p:cNvPr>
          <p:cNvSpPr/>
          <p:nvPr/>
        </p:nvSpPr>
        <p:spPr>
          <a:xfrm>
            <a:off x="6099573" y="543636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214936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RNA-Seq technology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836" y="1357489"/>
            <a:ext cx="8340328" cy="4598789"/>
          </a:xfrm>
          <a:ln/>
        </p:spPr>
        <p:txBody>
          <a:bodyPr/>
          <a:lstStyle/>
          <a:p>
            <a:r>
              <a:rPr lang="en-US" sz="2800" dirty="0"/>
              <a:t>Leverages rapidly advancing sequencing technology</a:t>
            </a:r>
          </a:p>
          <a:p>
            <a:r>
              <a:rPr lang="en-US" sz="2800" dirty="0"/>
              <a:t>Transcriptome analog to whole genome shotgun sequencing</a:t>
            </a:r>
          </a:p>
          <a:p>
            <a:r>
              <a:rPr lang="en-US" sz="2800" dirty="0"/>
              <a:t>Two key differences from genome sequencing:</a:t>
            </a:r>
          </a:p>
          <a:p>
            <a:pPr marL="500045" lvl="1">
              <a:buSzPct val="99000"/>
              <a:buFontTx/>
              <a:buAutoNum type="arabicPeriod"/>
            </a:pPr>
            <a:r>
              <a:rPr lang="en-US" dirty="0"/>
              <a:t> Transcripts sequenced at different levels of coverage - expression levels</a:t>
            </a:r>
          </a:p>
          <a:p>
            <a:pPr marL="500045" lvl="1">
              <a:buSzPct val="99000"/>
              <a:buFontTx/>
              <a:buAutoNum type="arabicPeriod"/>
            </a:pPr>
            <a:r>
              <a:rPr lang="en-US" dirty="0"/>
              <a:t> Sequences already known (in many cases) - coverage is measurement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BF0C0D-4756-1B4A-94AB-A5CEF084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A model of RNA-Seq from PSGs"/>
          <p:cNvSpPr txBox="1">
            <a:spLocks noGrp="1"/>
          </p:cNvSpPr>
          <p:nvPr>
            <p:ph type="title"/>
          </p:nvPr>
        </p:nvSpPr>
        <p:spPr>
          <a:xfrm>
            <a:off x="342235" y="428624"/>
            <a:ext cx="8340327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A model of RNA-Seq from PSGs</a:t>
            </a:r>
          </a:p>
        </p:txBody>
      </p:sp>
      <p:sp>
        <p:nvSpPr>
          <p:cNvPr id="346" name="RSEM model extended to probabilistic splice graphs…"/>
          <p:cNvSpPr txBox="1">
            <a:spLocks noGrp="1"/>
          </p:cNvSpPr>
          <p:nvPr>
            <p:ph type="body" sz="half" idx="1"/>
          </p:nvPr>
        </p:nvSpPr>
        <p:spPr>
          <a:xfrm>
            <a:off x="342235" y="1676400"/>
            <a:ext cx="8094353" cy="2223492"/>
          </a:xfrm>
          <a:prstGeom prst="rect">
            <a:avLst/>
          </a:prstGeom>
        </p:spPr>
        <p:txBody>
          <a:bodyPr/>
          <a:lstStyle/>
          <a:p>
            <a:r>
              <a:rPr sz="2400" dirty="0"/>
              <a:t>RSEM model extended to probabilistic splice graphs</a:t>
            </a:r>
          </a:p>
          <a:p>
            <a:pPr lvl="1"/>
            <a:r>
              <a:rPr sz="2000" dirty="0"/>
              <a:t>fragment length distribution, quality scores, read mapping ambiguity</a:t>
            </a:r>
          </a:p>
          <a:p>
            <a:r>
              <a:rPr sz="2400" dirty="0"/>
              <a:t>Dynamic programming algorithms → polynomial time inference for genes with an exponential number of isoforms</a:t>
            </a:r>
          </a:p>
        </p:txBody>
      </p:sp>
      <p:sp>
        <p:nvSpPr>
          <p:cNvPr id="349" name="Probability of including vertex j given that vertex i was in transcript"/>
          <p:cNvSpPr txBox="1"/>
          <p:nvPr/>
        </p:nvSpPr>
        <p:spPr>
          <a:xfrm>
            <a:off x="517458" y="4247028"/>
            <a:ext cx="3125391" cy="1078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b">
            <a:spAutoFit/>
          </a:bodyPr>
          <a:lstStyle>
            <a:lvl1pPr>
              <a:defRPr sz="3100"/>
            </a:lvl1pPr>
          </a:lstStyle>
          <a:p>
            <a:r>
              <a:rPr sz="2180" dirty="0"/>
              <a:t>Probability of including vertex </a:t>
            </a:r>
            <a:r>
              <a:rPr sz="2180" i="1" dirty="0"/>
              <a:t>j</a:t>
            </a:r>
            <a:r>
              <a:rPr sz="2180" dirty="0"/>
              <a:t> given that vertex </a:t>
            </a:r>
            <a:r>
              <a:rPr sz="2180" i="1" dirty="0" err="1"/>
              <a:t>i</a:t>
            </a:r>
            <a:r>
              <a:rPr sz="2180" dirty="0"/>
              <a:t> was in transcript</a:t>
            </a:r>
          </a:p>
        </p:txBody>
      </p:sp>
      <p:sp>
        <p:nvSpPr>
          <p:cNvPr id="350" name="Expected prefix length"/>
          <p:cNvSpPr txBox="1"/>
          <p:nvPr/>
        </p:nvSpPr>
        <p:spPr>
          <a:xfrm>
            <a:off x="500525" y="5315989"/>
            <a:ext cx="3125391" cy="7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b">
            <a:spAutoFit/>
          </a:bodyPr>
          <a:lstStyle>
            <a:lvl1pPr>
              <a:defRPr sz="3100"/>
            </a:lvl1pPr>
          </a:lstStyle>
          <a:p>
            <a:r>
              <a:rPr sz="2180" dirty="0"/>
              <a:t>Expected prefix length</a:t>
            </a:r>
            <a:r>
              <a:rPr lang="en-US" sz="2180" dirty="0"/>
              <a:t> from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80" dirty="0"/>
              <a:t> </a:t>
            </a:r>
            <a:endParaRPr sz="2180" dirty="0"/>
          </a:p>
        </p:txBody>
      </p:sp>
      <p:sp>
        <p:nvSpPr>
          <p:cNvPr id="351" name="Expected suffix length"/>
          <p:cNvSpPr txBox="1"/>
          <p:nvPr/>
        </p:nvSpPr>
        <p:spPr>
          <a:xfrm>
            <a:off x="500525" y="6085554"/>
            <a:ext cx="3125391" cy="715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numCol="1" anchor="b">
            <a:spAutoFit/>
          </a:bodyPr>
          <a:lstStyle>
            <a:lvl1pPr>
              <a:defRPr sz="3100"/>
            </a:lvl1pPr>
          </a:lstStyle>
          <a:p>
            <a:r>
              <a:rPr sz="2180" dirty="0"/>
              <a:t>Expected suffix length</a:t>
            </a:r>
            <a:r>
              <a:rPr lang="en-US" sz="2000" dirty="0"/>
              <a:t> from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 </a:t>
            </a:r>
            <a:endParaRPr sz="218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61D8D-EFEF-FD45-86AD-D563390F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69" y="4305200"/>
            <a:ext cx="4895752" cy="8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2382F8-7EB7-A54E-A3A8-DB1B1EF8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849" y="5388458"/>
            <a:ext cx="3574675" cy="14752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3733F-C0C8-5B4E-9EFB-96833226E6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62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build="p" bldLvl="5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74656C-ED8E-E747-AA1B-CE2C37E5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68827"/>
            <a:ext cx="5303816" cy="2427452"/>
          </a:xfrm>
          <a:prstGeom prst="rect">
            <a:avLst/>
          </a:prstGeom>
        </p:spPr>
      </p:pic>
      <p:sp>
        <p:nvSpPr>
          <p:cNvPr id="354" name="EM for PSG parameter estimation"/>
          <p:cNvSpPr txBox="1">
            <a:spLocks noGrp="1"/>
          </p:cNvSpPr>
          <p:nvPr>
            <p:ph type="title"/>
          </p:nvPr>
        </p:nvSpPr>
        <p:spPr>
          <a:xfrm>
            <a:off x="330399" y="609600"/>
            <a:ext cx="8695729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EM for PSG parameter estimation</a:t>
            </a:r>
          </a:p>
        </p:txBody>
      </p:sp>
      <p:sp>
        <p:nvSpPr>
          <p:cNvPr id="355" name="E-step: compute the expectation of the number of times edge (i,j) is used…"/>
          <p:cNvSpPr txBox="1">
            <a:spLocks noGrp="1"/>
          </p:cNvSpPr>
          <p:nvPr>
            <p:ph type="body" idx="1"/>
          </p:nvPr>
        </p:nvSpPr>
        <p:spPr>
          <a:xfrm>
            <a:off x="258784" y="1766711"/>
            <a:ext cx="8340328" cy="4616648"/>
          </a:xfrm>
          <a:prstGeom prst="rect">
            <a:avLst/>
          </a:prstGeom>
        </p:spPr>
        <p:txBody>
          <a:bodyPr/>
          <a:lstStyle/>
          <a:p>
            <a:r>
              <a:rPr sz="2400" dirty="0"/>
              <a:t>E-step: compute the expectation of the number of times edge (</a:t>
            </a:r>
            <a:r>
              <a:rPr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sz="2400" dirty="0"/>
              <a:t>)</a:t>
            </a:r>
            <a:r>
              <a:rPr lang="en-US" sz="2400" dirty="0"/>
              <a:t>   </a:t>
            </a:r>
            <a:r>
              <a:rPr sz="2400" dirty="0"/>
              <a:t>is used</a:t>
            </a:r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lang="en-US" sz="2400" dirty="0"/>
          </a:p>
          <a:p>
            <a:r>
              <a:rPr sz="2400" dirty="0"/>
              <a:t>M-step: maximize the completely-observed likelihood given the edge counts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421C1-3979-FB4F-A05D-DB804CAA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5334000"/>
            <a:ext cx="3091295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636AAE-70DF-0947-8C08-46082465D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704" y="5775170"/>
            <a:ext cx="1691640" cy="3429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8204C-AD41-564F-8AB4-792D145E34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1038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Identifiability of PSGs with RNA-Seq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Identifiability of PSGs with RNA-Seq data</a:t>
            </a:r>
          </a:p>
        </p:txBody>
      </p:sp>
      <p:sp>
        <p:nvSpPr>
          <p:cNvPr id="361" name="Identifiability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000" dirty="0"/>
              <a:t>Identifiability: </a:t>
            </a:r>
          </a:p>
          <a:p>
            <a:pPr>
              <a:defRPr i="1"/>
            </a:pPr>
            <a:r>
              <a:rPr sz="2000" dirty="0"/>
              <a:t>Proposition: If for all edges (u, v), there exists a read that is uniquely derived from that edge, or v has indegree 1 and there exists a read that is uniquely derived from v, then the PSG is identifiable.</a:t>
            </a:r>
          </a:p>
        </p:txBody>
      </p:sp>
      <p:grpSp>
        <p:nvGrpSpPr>
          <p:cNvPr id="370" name="Group"/>
          <p:cNvGrpSpPr/>
          <p:nvPr/>
        </p:nvGrpSpPr>
        <p:grpSpPr>
          <a:xfrm>
            <a:off x="639395" y="3321844"/>
            <a:ext cx="7861667" cy="3143250"/>
            <a:chOff x="-23" y="0"/>
            <a:chExt cx="11181037" cy="4470400"/>
          </a:xfrm>
        </p:grpSpPr>
        <p:pic>
          <p:nvPicPr>
            <p:cNvPr id="362" name="identifiability.pdf" descr="identifiability.pdf"/>
            <p:cNvPicPr>
              <a:picLocks noChangeAspect="1"/>
            </p:cNvPicPr>
            <p:nvPr/>
          </p:nvPicPr>
          <p:blipFill>
            <a:blip r:embed="rId2"/>
            <a:srcRect l="11018" t="4347" r="1949"/>
            <a:stretch>
              <a:fillRect/>
            </a:stretch>
          </p:blipFill>
          <p:spPr>
            <a:xfrm>
              <a:off x="5262813" y="0"/>
              <a:ext cx="5918201" cy="447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3" name="identifiable"/>
            <p:cNvSpPr txBox="1"/>
            <p:nvPr/>
          </p:nvSpPr>
          <p:spPr>
            <a:xfrm>
              <a:off x="727573" y="3521802"/>
              <a:ext cx="2314024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3600"/>
              </a:lvl1pPr>
            </a:lstStyle>
            <a:p>
              <a:r>
                <a:rPr sz="2531"/>
                <a:t>identifiable</a:t>
              </a:r>
            </a:p>
          </p:txBody>
        </p:sp>
        <p:sp>
          <p:nvSpPr>
            <p:cNvPr id="364" name="not identifiable"/>
            <p:cNvSpPr txBox="1"/>
            <p:nvPr/>
          </p:nvSpPr>
          <p:spPr>
            <a:xfrm>
              <a:off x="-23" y="1947001"/>
              <a:ext cx="3084605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3600"/>
              </a:lvl1pPr>
            </a:lstStyle>
            <a:p>
              <a:r>
                <a:rPr sz="2531"/>
                <a:t>not identifiable</a:t>
              </a:r>
            </a:p>
          </p:txBody>
        </p:sp>
        <p:sp>
          <p:nvSpPr>
            <p:cNvPr id="365" name="Line"/>
            <p:cNvSpPr/>
            <p:nvPr/>
          </p:nvSpPr>
          <p:spPr>
            <a:xfrm flipH="1" flipV="1">
              <a:off x="3111480" y="2354100"/>
              <a:ext cx="1716783" cy="27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66" name="Line"/>
            <p:cNvSpPr/>
            <p:nvPr/>
          </p:nvSpPr>
          <p:spPr>
            <a:xfrm flipH="1" flipV="1">
              <a:off x="3141913" y="3848100"/>
              <a:ext cx="1896983" cy="1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grpSp>
          <p:nvGrpSpPr>
            <p:cNvPr id="369" name="Group"/>
            <p:cNvGrpSpPr/>
            <p:nvPr/>
          </p:nvGrpSpPr>
          <p:grpSpPr>
            <a:xfrm>
              <a:off x="4856413" y="1450785"/>
              <a:ext cx="651037" cy="1664227"/>
              <a:chOff x="0" y="0"/>
              <a:chExt cx="651036" cy="1664226"/>
            </a:xfrm>
          </p:grpSpPr>
          <p:sp>
            <p:nvSpPr>
              <p:cNvPr id="367" name="Line"/>
              <p:cNvSpPr/>
              <p:nvPr/>
            </p:nvSpPr>
            <p:spPr>
              <a:xfrm flipH="1">
                <a:off x="760" y="0"/>
                <a:ext cx="650277" cy="93517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368" name="Line"/>
              <p:cNvSpPr/>
              <p:nvPr/>
            </p:nvSpPr>
            <p:spPr>
              <a:xfrm flipH="1" flipV="1">
                <a:off x="0" y="932191"/>
                <a:ext cx="587712" cy="732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</p:grpSp>
      <p:pic>
        <p:nvPicPr>
          <p:cNvPr id="371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69" y="1978542"/>
            <a:ext cx="4454426" cy="3661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65CE6-CB86-044C-AB5E-DD2B657095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59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he differential processing (DP) task"/>
          <p:cNvSpPr txBox="1">
            <a:spLocks noGrp="1"/>
          </p:cNvSpPr>
          <p:nvPr>
            <p:ph type="title"/>
          </p:nvPr>
        </p:nvSpPr>
        <p:spPr>
          <a:xfrm>
            <a:off x="-114300" y="370583"/>
            <a:ext cx="9372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The differential processing (DP) task</a:t>
            </a:r>
          </a:p>
        </p:txBody>
      </p:sp>
      <p:sp>
        <p:nvSpPr>
          <p:cNvPr id="374" name="Given: RNA-Seq reads from two conditions and a PSG structure…"/>
          <p:cNvSpPr txBox="1">
            <a:spLocks noGrp="1"/>
          </p:cNvSpPr>
          <p:nvPr>
            <p:ph type="body" idx="1"/>
          </p:nvPr>
        </p:nvSpPr>
        <p:spPr>
          <a:xfrm>
            <a:off x="196454" y="1464469"/>
            <a:ext cx="8679656" cy="3482578"/>
          </a:xfrm>
          <a:prstGeom prst="rect">
            <a:avLst/>
          </a:prstGeom>
        </p:spPr>
        <p:txBody>
          <a:bodyPr/>
          <a:lstStyle/>
          <a:p>
            <a:pPr marL="223577" indent="-223577">
              <a:defRPr sz="3100"/>
            </a:pPr>
            <a:r>
              <a:rPr sz="2400" dirty="0"/>
              <a:t>Given: RNA-Seq reads from two conditions and a PSG structure</a:t>
            </a:r>
          </a:p>
          <a:p>
            <a:pPr marL="223577" indent="-223577">
              <a:defRPr sz="3100"/>
            </a:pPr>
            <a:endParaRPr sz="2400" dirty="0"/>
          </a:p>
          <a:p>
            <a:pPr marL="223577" indent="-223577">
              <a:defRPr sz="3100"/>
            </a:pPr>
            <a:endParaRPr sz="2400" dirty="0"/>
          </a:p>
          <a:p>
            <a:pPr marL="223577" indent="-223577">
              <a:defRPr sz="3100"/>
            </a:pPr>
            <a:endParaRPr sz="2400" dirty="0"/>
          </a:p>
          <a:p>
            <a:pPr marL="223577" indent="-223577">
              <a:defRPr sz="3100"/>
            </a:pPr>
            <a:endParaRPr lang="en-US" sz="2400" dirty="0"/>
          </a:p>
          <a:p>
            <a:pPr marL="223577" indent="-223577">
              <a:defRPr sz="3100"/>
            </a:pPr>
            <a:endParaRPr lang="en-US" sz="2400" dirty="0"/>
          </a:p>
          <a:p>
            <a:pPr marL="223577" indent="-223577">
              <a:defRPr sz="3100"/>
            </a:pPr>
            <a:r>
              <a:rPr sz="2400" dirty="0"/>
              <a:t>Do: Determine if the processing frequencies are different</a:t>
            </a:r>
          </a:p>
        </p:txBody>
      </p:sp>
      <p:pic>
        <p:nvPicPr>
          <p:cNvPr id="375" name="identifiability.pdf" descr="identifiability.pdf"/>
          <p:cNvPicPr>
            <a:picLocks noChangeAspect="1"/>
          </p:cNvPicPr>
          <p:nvPr/>
        </p:nvPicPr>
        <p:blipFill>
          <a:blip r:embed="rId2"/>
          <a:srcRect l="11205" t="79619" r="3070" b="4076"/>
          <a:stretch>
            <a:fillRect/>
          </a:stretch>
        </p:blipFill>
        <p:spPr>
          <a:xfrm>
            <a:off x="4777383" y="3161110"/>
            <a:ext cx="4098727" cy="53578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CCTTCNCACTTCGTTTCCCAC…"/>
          <p:cNvSpPr txBox="1"/>
          <p:nvPr/>
        </p:nvSpPr>
        <p:spPr>
          <a:xfrm>
            <a:off x="488471" y="2799212"/>
            <a:ext cx="2056490" cy="1370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b">
            <a:spAutoFit/>
          </a:bodyPr>
          <a:lstStyle/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CCTTCNCACTTCGTTTCCCAC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TTTTTNCAGAGTTTTTTCTTG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GAACANTCCAACGCTTGGTGA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GGAAANAAGACCCTGTTGAGC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CCCGGNGATCCGCTGGGACAA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GCAGCATATTGATAGATAACT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CTAGCTACGCGTACGCGATCG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CATCTAGCATCGCGTTGCGTT</a:t>
            </a:r>
          </a:p>
        </p:txBody>
      </p:sp>
      <p:pic>
        <p:nvPicPr>
          <p:cNvPr id="377" name="identifiability.pdf" descr="identifiability.pdf"/>
          <p:cNvPicPr>
            <a:picLocks noChangeAspect="1"/>
          </p:cNvPicPr>
          <p:nvPr/>
        </p:nvPicPr>
        <p:blipFill>
          <a:blip r:embed="rId2"/>
          <a:srcRect l="11205" t="79619" r="3070" b="4076"/>
          <a:stretch>
            <a:fillRect/>
          </a:stretch>
        </p:blipFill>
        <p:spPr>
          <a:xfrm>
            <a:off x="232172" y="5366742"/>
            <a:ext cx="4098727" cy="53578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CATATCGTCGTAGCTAGTACG…"/>
          <p:cNvSpPr txBox="1"/>
          <p:nvPr/>
        </p:nvSpPr>
        <p:spPr>
          <a:xfrm>
            <a:off x="2766416" y="2687202"/>
            <a:ext cx="2056490" cy="1858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b">
            <a:spAutoFit/>
          </a:bodyPr>
          <a:lstStyle/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CATATCGTCGTAGCTAGTACG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CCACACTAGGCTACGTGCGCA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TCGACGCTACCGGCATCGCGC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ACTAGTACGTACGTAGTAGCT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GGATGCTCAGATGGCTATCGG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CGCATTACGGAAGCTCATCGA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AACCATCGGAAGGCCGTTTAA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CAGCTAGGCGCTAGGCGCTTT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CATGCTAGCGCGATCGCGTAG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GCATCGACTCGCGACCGATCC</a:t>
            </a:r>
          </a:p>
          <a:p>
            <a:pPr algn="l">
              <a:defRPr sz="1500">
                <a:latin typeface="Monaco"/>
                <a:ea typeface="Monaco"/>
                <a:cs typeface="Monaco"/>
                <a:sym typeface="Monaco"/>
              </a:defRPr>
            </a:pPr>
            <a:r>
              <a:rPr sz="1055" dirty="0"/>
              <a:t>ACGCATCGACTCGCGCATCGC</a:t>
            </a:r>
          </a:p>
        </p:txBody>
      </p:sp>
      <p:pic>
        <p:nvPicPr>
          <p:cNvPr id="379" name="identifiability.pdf" descr="identifiability.pdf"/>
          <p:cNvPicPr>
            <a:picLocks noChangeAspect="1"/>
          </p:cNvPicPr>
          <p:nvPr/>
        </p:nvPicPr>
        <p:blipFill>
          <a:blip r:embed="rId2"/>
          <a:srcRect l="11205" t="79619" r="3070" b="4076"/>
          <a:stretch>
            <a:fillRect/>
          </a:stretch>
        </p:blipFill>
        <p:spPr>
          <a:xfrm>
            <a:off x="5000625" y="5366742"/>
            <a:ext cx="4098727" cy="53578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condition 1"/>
          <p:cNvSpPr txBox="1"/>
          <p:nvPr/>
        </p:nvSpPr>
        <p:spPr>
          <a:xfrm>
            <a:off x="676039" y="2330118"/>
            <a:ext cx="151003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condition 1</a:t>
            </a:r>
          </a:p>
        </p:txBody>
      </p:sp>
      <p:sp>
        <p:nvSpPr>
          <p:cNvPr id="381" name="condition 2"/>
          <p:cNvSpPr txBox="1"/>
          <p:nvPr/>
        </p:nvSpPr>
        <p:spPr>
          <a:xfrm>
            <a:off x="2915582" y="2330118"/>
            <a:ext cx="1510030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condition 2</a:t>
            </a:r>
          </a:p>
        </p:txBody>
      </p:sp>
      <p:pic>
        <p:nvPicPr>
          <p:cNvPr id="382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516" y="5750719"/>
            <a:ext cx="848320" cy="34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391" y="5080992"/>
            <a:ext cx="312539" cy="34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5080992"/>
            <a:ext cx="303609" cy="34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droppedImage.pdf" descr="dropped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485" y="5750719"/>
            <a:ext cx="848320" cy="34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droppedImage.pdf" descr="dropped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61" y="5161359"/>
            <a:ext cx="303609" cy="196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droppedImage.pdf" descr="dropped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" y="5786438"/>
            <a:ext cx="848320" cy="276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droppedImage.pdf" descr="dropped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063" y="5786438"/>
            <a:ext cx="848320" cy="276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droppedImage.pdf" descr="droppedImage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3953" y="5170289"/>
            <a:ext cx="312539" cy="196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droppedImage.pdf" descr="droppedImage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437" y="6366867"/>
            <a:ext cx="3214688" cy="34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droppedImage.pdf" descr="droppedImage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8117" y="6366867"/>
            <a:ext cx="2991445" cy="3482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8C5C8-3095-C848-A073-3CEF45B000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243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Our approach to the differential processing (DP) tas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dirty="0"/>
              <a:t>Our approach to the differential processing (DP) task</a:t>
            </a:r>
          </a:p>
        </p:txBody>
      </p:sp>
      <p:sp>
        <p:nvSpPr>
          <p:cNvPr id="394" name="Simple likelihood ratio tests with PSG model…"/>
          <p:cNvSpPr txBox="1">
            <a:spLocks noGrp="1"/>
          </p:cNvSpPr>
          <p:nvPr>
            <p:ph type="body" idx="1"/>
          </p:nvPr>
        </p:nvSpPr>
        <p:spPr>
          <a:xfrm>
            <a:off x="455414" y="1928812"/>
            <a:ext cx="8233172" cy="4929188"/>
          </a:xfrm>
          <a:prstGeom prst="rect">
            <a:avLst/>
          </a:prstGeom>
        </p:spPr>
        <p:txBody>
          <a:bodyPr/>
          <a:lstStyle/>
          <a:p>
            <a:pPr marL="223577" indent="-223577">
              <a:defRPr sz="3100"/>
            </a:pPr>
            <a:r>
              <a:rPr sz="2800" dirty="0"/>
              <a:t>Simple likelihood ratio tests with PSG model</a:t>
            </a:r>
          </a:p>
          <a:p>
            <a:pPr marL="223577" indent="-223577">
              <a:defRPr sz="3100"/>
            </a:pPr>
            <a:r>
              <a:rPr sz="2800" dirty="0"/>
              <a:t>Test for null hypothesis that all frequencies are the same</a:t>
            </a:r>
          </a:p>
          <a:p>
            <a:pPr marL="223577" indent="-223577">
              <a:defRPr sz="3100"/>
            </a:pPr>
            <a:endParaRPr sz="2800" dirty="0"/>
          </a:p>
          <a:p>
            <a:pPr marL="223577" indent="-223577">
              <a:defRPr sz="3100"/>
            </a:pPr>
            <a:r>
              <a:rPr sz="2800" dirty="0"/>
              <a:t>Test for null hypothesis that frequencies of edges out of one vertex (</a:t>
            </a:r>
            <a:r>
              <a:rPr sz="2800" i="1" dirty="0" err="1"/>
              <a:t>i</a:t>
            </a:r>
            <a:r>
              <a:rPr sz="2800" i="1" dirty="0"/>
              <a:t>)</a:t>
            </a:r>
            <a:r>
              <a:rPr sz="2800" dirty="0"/>
              <a:t> are the same</a:t>
            </a:r>
          </a:p>
        </p:txBody>
      </p:sp>
      <p:pic>
        <p:nvPicPr>
          <p:cNvPr id="39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31" y="2982516"/>
            <a:ext cx="2582920" cy="794744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LR ="/>
          <p:cNvSpPr txBox="1"/>
          <p:nvPr/>
        </p:nvSpPr>
        <p:spPr>
          <a:xfrm>
            <a:off x="3064008" y="3127684"/>
            <a:ext cx="832523" cy="49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/>
          <a:lstStyle>
            <a:lvl1pPr>
              <a:defRPr sz="3500"/>
            </a:lvl1pPr>
          </a:lstStyle>
          <a:p>
            <a:r>
              <a:rPr sz="2461"/>
              <a:t>LR =</a:t>
            </a:r>
          </a:p>
        </p:txBody>
      </p:sp>
      <p:pic>
        <p:nvPicPr>
          <p:cNvPr id="397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649" y="5232797"/>
            <a:ext cx="3048000" cy="714375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LR ="/>
          <p:cNvSpPr txBox="1"/>
          <p:nvPr/>
        </p:nvSpPr>
        <p:spPr>
          <a:xfrm>
            <a:off x="2598539" y="5259586"/>
            <a:ext cx="832522" cy="49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/>
          <a:lstStyle>
            <a:lvl1pPr>
              <a:defRPr sz="3500"/>
            </a:lvl1pPr>
          </a:lstStyle>
          <a:p>
            <a:r>
              <a:rPr sz="2461"/>
              <a:t>LR =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EFE84-BC41-1B43-9401-5825F7A1AC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3955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Over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Inference of alternative splicing from RNA-Seq data</a:t>
            </a:r>
          </a:p>
        </p:txBody>
      </p:sp>
      <p:sp>
        <p:nvSpPr>
          <p:cNvPr id="401" name="Part I - The proble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8001" indent="-238001">
              <a:defRPr sz="3300">
                <a:solidFill>
                  <a:srgbClr val="606060"/>
                </a:solidFill>
              </a:defRPr>
            </a:pPr>
            <a:r>
              <a:t>Part I - The problem</a:t>
            </a:r>
          </a:p>
          <a:p>
            <a:pPr marL="238001" indent="-238001">
              <a:defRPr sz="3300">
                <a:solidFill>
                  <a:srgbClr val="606060"/>
                </a:solidFill>
              </a:defRPr>
            </a:pPr>
            <a:r>
              <a:t>Part II - A solution: </a:t>
            </a:r>
            <a:r>
              <a:rPr i="1"/>
              <a:t>Probabilistic Splice Graphs (PSGs)</a:t>
            </a:r>
          </a:p>
          <a:p>
            <a:pPr marL="238001" indent="-238001">
              <a:defRPr sz="3300"/>
            </a:pPr>
            <a:r>
              <a:t>Part III - Evaluating PSG 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C8C60-4342-B649-8891-48E2E0EA92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2735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Efficient inference for highly-spliced genes"/>
          <p:cNvSpPr txBox="1">
            <a:spLocks noGrp="1"/>
          </p:cNvSpPr>
          <p:nvPr>
            <p:ph type="title"/>
          </p:nvPr>
        </p:nvSpPr>
        <p:spPr>
          <a:xfrm>
            <a:off x="685800" y="19645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Efficient inference for highly-spliced genes</a:t>
            </a:r>
          </a:p>
        </p:txBody>
      </p:sp>
      <p:sp>
        <p:nvSpPr>
          <p:cNvPr id="404" name="DSCAM running time test…"/>
          <p:cNvSpPr txBox="1">
            <a:spLocks noGrp="1"/>
          </p:cNvSpPr>
          <p:nvPr>
            <p:ph type="body" sz="half" idx="1"/>
          </p:nvPr>
        </p:nvSpPr>
        <p:spPr>
          <a:xfrm>
            <a:off x="401836" y="1634133"/>
            <a:ext cx="4017764" cy="2562820"/>
          </a:xfrm>
          <a:prstGeom prst="rect">
            <a:avLst/>
          </a:prstGeom>
        </p:spPr>
        <p:txBody>
          <a:bodyPr/>
          <a:lstStyle/>
          <a:p>
            <a:pPr marL="223577" indent="-223577">
              <a:defRPr sz="3100"/>
            </a:pPr>
            <a:r>
              <a:rPr sz="2400" dirty="0"/>
              <a:t>DSCAM running time test</a:t>
            </a:r>
          </a:p>
          <a:p>
            <a:pPr marL="536105" lvl="1" indent="-223577">
              <a:defRPr sz="3100"/>
            </a:pPr>
            <a:r>
              <a:rPr sz="2400" dirty="0"/>
              <a:t>23,976 isoforms</a:t>
            </a:r>
            <a:endParaRPr lang="en-US" sz="2400" dirty="0"/>
          </a:p>
          <a:p>
            <a:pPr marL="536105" lvl="1" indent="-223577">
              <a:defRPr sz="3100"/>
            </a:pPr>
            <a:endParaRPr sz="2400" dirty="0"/>
          </a:p>
          <a:p>
            <a:pPr marL="536105" lvl="1" indent="-223577">
              <a:defRPr sz="3100"/>
            </a:pPr>
            <a:r>
              <a:rPr sz="2400" dirty="0"/>
              <a:t>184 read pairs from a </a:t>
            </a:r>
            <a:r>
              <a:rPr sz="2400" dirty="0" err="1"/>
              <a:t>modENCODE</a:t>
            </a:r>
            <a:r>
              <a:rPr sz="2400" dirty="0"/>
              <a:t> sample</a:t>
            </a:r>
          </a:p>
        </p:txBody>
      </p:sp>
      <p:pic>
        <p:nvPicPr>
          <p:cNvPr id="405" name="hgt_genome_6583_b40480.pdf" descr="hgt_genome_6583_b4048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586" y="1473398"/>
            <a:ext cx="4918795" cy="27235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6" name="Table"/>
          <p:cNvGraphicFramePr/>
          <p:nvPr>
            <p:extLst>
              <p:ext uri="{D42A27DB-BD31-4B8C-83A1-F6EECF244321}">
                <p14:modId xmlns:p14="http://schemas.microsoft.com/office/powerpoint/2010/main" val="537017553"/>
              </p:ext>
            </p:extLst>
          </p:nvPr>
        </p:nvGraphicFramePr>
        <p:xfrm>
          <a:off x="533400" y="4705885"/>
          <a:ext cx="8393905" cy="1544896"/>
        </p:xfrm>
        <a:graphic>
          <a:graphicData uri="http://schemas.openxmlformats.org/drawingml/2006/table">
            <a:tbl>
              <a:tblPr firstRow="1" firstCol="1"/>
              <a:tblGrid>
                <a:gridCol w="196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418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Method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RSEM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Cufflinks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 dirty="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PSG EM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8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Running time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Not possible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&gt; 6 hours
(&gt; 90 GB RAM)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 dirty="0"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&lt; 3 seconds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47BB1-21BD-6641-807C-19A0F819B2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5079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A simple method for comparison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331398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method for comparison</a:t>
            </a:r>
          </a:p>
        </p:txBody>
      </p:sp>
      <p:sp>
        <p:nvSpPr>
          <p:cNvPr id="409" name="The Junction-Read (JR) method…"/>
          <p:cNvSpPr txBox="1">
            <a:spLocks noGrp="1"/>
          </p:cNvSpPr>
          <p:nvPr>
            <p:ph type="body" idx="1"/>
          </p:nvPr>
        </p:nvSpPr>
        <p:spPr>
          <a:xfrm>
            <a:off x="375047" y="1634133"/>
            <a:ext cx="8331398" cy="4848820"/>
          </a:xfrm>
          <a:prstGeom prst="rect">
            <a:avLst/>
          </a:prstGeom>
        </p:spPr>
        <p:txBody>
          <a:bodyPr/>
          <a:lstStyle/>
          <a:p>
            <a:pPr marL="209153" indent="-209153">
              <a:defRPr sz="2900"/>
            </a:pPr>
            <a:r>
              <a:t>The </a:t>
            </a:r>
            <a:r>
              <a:rPr b="1"/>
              <a:t>Junction-Read </a:t>
            </a:r>
            <a:r>
              <a:t>(JR) method</a:t>
            </a:r>
          </a:p>
          <a:p>
            <a:pPr marL="209153" indent="-209153">
              <a:defRPr sz="2900"/>
            </a:pPr>
            <a:r>
              <a:t>Keep only reads that align to the splice junctions (edges in the PSG)</a:t>
            </a:r>
          </a:p>
          <a:p>
            <a:pPr marL="209153" indent="-209153">
              <a:defRPr sz="2900"/>
            </a:pPr>
            <a:endParaRPr/>
          </a:p>
          <a:p>
            <a:pPr marL="209153" indent="-209153">
              <a:defRPr sz="2900"/>
            </a:pPr>
            <a:endParaRPr/>
          </a:p>
          <a:p>
            <a:pPr marL="209153" indent="-209153">
              <a:defRPr sz="2900"/>
            </a:pPr>
            <a:endParaRPr/>
          </a:p>
          <a:p>
            <a:pPr marL="209153" indent="-209153">
              <a:defRPr sz="2900"/>
            </a:pPr>
            <a:r>
              <a:t>Throws away data, but is very robust to model assumption violations</a:t>
            </a:r>
          </a:p>
        </p:txBody>
      </p:sp>
      <p:sp>
        <p:nvSpPr>
          <p:cNvPr id="410" name="Rectangle"/>
          <p:cNvSpPr/>
          <p:nvPr/>
        </p:nvSpPr>
        <p:spPr>
          <a:xfrm>
            <a:off x="1973461" y="3848695"/>
            <a:ext cx="1437680" cy="1964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600"/>
            </a:pPr>
            <a:endParaRPr sz="2531"/>
          </a:p>
        </p:txBody>
      </p:sp>
      <p:sp>
        <p:nvSpPr>
          <p:cNvPr id="411" name="Rectangle"/>
          <p:cNvSpPr/>
          <p:nvPr/>
        </p:nvSpPr>
        <p:spPr>
          <a:xfrm>
            <a:off x="4875609" y="3330774"/>
            <a:ext cx="1437680" cy="1964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600"/>
            </a:pPr>
            <a:endParaRPr sz="2531"/>
          </a:p>
        </p:txBody>
      </p:sp>
      <p:sp>
        <p:nvSpPr>
          <p:cNvPr id="412" name="Rectangle"/>
          <p:cNvSpPr/>
          <p:nvPr/>
        </p:nvSpPr>
        <p:spPr>
          <a:xfrm>
            <a:off x="6849070" y="4438055"/>
            <a:ext cx="1437680" cy="196453"/>
          </a:xfrm>
          <a:prstGeom prst="rect">
            <a:avLst/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600"/>
            </a:pPr>
            <a:endParaRPr sz="2531"/>
          </a:p>
        </p:txBody>
      </p:sp>
      <p:sp>
        <p:nvSpPr>
          <p:cNvPr id="413" name="Line"/>
          <p:cNvSpPr/>
          <p:nvPr/>
        </p:nvSpPr>
        <p:spPr>
          <a:xfrm flipH="1">
            <a:off x="3416153" y="3446227"/>
            <a:ext cx="1418304" cy="50233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14" name="Line"/>
          <p:cNvSpPr/>
          <p:nvPr/>
        </p:nvSpPr>
        <p:spPr>
          <a:xfrm flipH="1" flipV="1">
            <a:off x="3440878" y="3967140"/>
            <a:ext cx="3370031" cy="57824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grpSp>
        <p:nvGrpSpPr>
          <p:cNvPr id="429" name="Group"/>
          <p:cNvGrpSpPr/>
          <p:nvPr/>
        </p:nvGrpSpPr>
        <p:grpSpPr>
          <a:xfrm>
            <a:off x="2366367" y="3098602"/>
            <a:ext cx="5862509" cy="1227117"/>
            <a:chOff x="0" y="0"/>
            <a:chExt cx="8337789" cy="1745232"/>
          </a:xfrm>
        </p:grpSpPr>
        <p:sp>
          <p:nvSpPr>
            <p:cNvPr id="415" name="Line"/>
            <p:cNvSpPr/>
            <p:nvPr/>
          </p:nvSpPr>
          <p:spPr>
            <a:xfrm>
              <a:off x="691910" y="731268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16" name="Line"/>
            <p:cNvSpPr/>
            <p:nvPr/>
          </p:nvSpPr>
          <p:spPr>
            <a:xfrm>
              <a:off x="0" y="850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17" name="Line"/>
            <p:cNvSpPr/>
            <p:nvPr/>
          </p:nvSpPr>
          <p:spPr>
            <a:xfrm>
              <a:off x="342900" y="850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18" name="Line"/>
            <p:cNvSpPr/>
            <p:nvPr/>
          </p:nvSpPr>
          <p:spPr>
            <a:xfrm>
              <a:off x="1054100" y="850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19" name="Line"/>
            <p:cNvSpPr/>
            <p:nvPr/>
          </p:nvSpPr>
          <p:spPr>
            <a:xfrm>
              <a:off x="5219700" y="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0" name="Line"/>
            <p:cNvSpPr/>
            <p:nvPr/>
          </p:nvSpPr>
          <p:spPr>
            <a:xfrm>
              <a:off x="4622800" y="508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1" name="Line"/>
            <p:cNvSpPr/>
            <p:nvPr/>
          </p:nvSpPr>
          <p:spPr>
            <a:xfrm>
              <a:off x="3937000" y="1651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2" name="Line"/>
            <p:cNvSpPr/>
            <p:nvPr/>
          </p:nvSpPr>
          <p:spPr>
            <a:xfrm>
              <a:off x="4191000" y="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3" name="Line"/>
            <p:cNvSpPr/>
            <p:nvPr/>
          </p:nvSpPr>
          <p:spPr>
            <a:xfrm>
              <a:off x="4991100" y="1651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4" name="Line"/>
            <p:cNvSpPr/>
            <p:nvPr/>
          </p:nvSpPr>
          <p:spPr>
            <a:xfrm>
              <a:off x="8089900" y="15748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5" name="Line"/>
            <p:cNvSpPr/>
            <p:nvPr/>
          </p:nvSpPr>
          <p:spPr>
            <a:xfrm>
              <a:off x="7493000" y="16256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6" name="Line"/>
            <p:cNvSpPr/>
            <p:nvPr/>
          </p:nvSpPr>
          <p:spPr>
            <a:xfrm>
              <a:off x="6807200" y="1739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7" name="Line"/>
            <p:cNvSpPr/>
            <p:nvPr/>
          </p:nvSpPr>
          <p:spPr>
            <a:xfrm>
              <a:off x="7061200" y="15748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28" name="Line"/>
            <p:cNvSpPr/>
            <p:nvPr/>
          </p:nvSpPr>
          <p:spPr>
            <a:xfrm>
              <a:off x="7861300" y="1739900"/>
              <a:ext cx="247890" cy="5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sp>
        <p:nvSpPr>
          <p:cNvPr id="430" name="Line"/>
          <p:cNvSpPr/>
          <p:nvPr/>
        </p:nvSpPr>
        <p:spPr>
          <a:xfrm>
            <a:off x="4036219" y="3330774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1" name="Line"/>
          <p:cNvSpPr/>
          <p:nvPr/>
        </p:nvSpPr>
        <p:spPr>
          <a:xfrm>
            <a:off x="4036219" y="3214688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2" name="Line"/>
          <p:cNvSpPr/>
          <p:nvPr/>
        </p:nvSpPr>
        <p:spPr>
          <a:xfrm>
            <a:off x="4036219" y="3429000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3" name="Line"/>
          <p:cNvSpPr/>
          <p:nvPr/>
        </p:nvSpPr>
        <p:spPr>
          <a:xfrm>
            <a:off x="4036219" y="3527227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4" name="Line"/>
          <p:cNvSpPr/>
          <p:nvPr/>
        </p:nvSpPr>
        <p:spPr>
          <a:xfrm>
            <a:off x="4250531" y="4375547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5" name="Line"/>
          <p:cNvSpPr/>
          <p:nvPr/>
        </p:nvSpPr>
        <p:spPr>
          <a:xfrm>
            <a:off x="4250531" y="4259461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6" name="Line"/>
          <p:cNvSpPr/>
          <p:nvPr/>
        </p:nvSpPr>
        <p:spPr>
          <a:xfrm>
            <a:off x="4250531" y="4473774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7" name="Line"/>
          <p:cNvSpPr/>
          <p:nvPr/>
        </p:nvSpPr>
        <p:spPr>
          <a:xfrm>
            <a:off x="4250531" y="4572000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8" name="Line"/>
          <p:cNvSpPr/>
          <p:nvPr/>
        </p:nvSpPr>
        <p:spPr>
          <a:xfrm>
            <a:off x="4250531" y="4670227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439" name="Line"/>
          <p:cNvSpPr/>
          <p:nvPr/>
        </p:nvSpPr>
        <p:spPr>
          <a:xfrm>
            <a:off x="4250531" y="4768453"/>
            <a:ext cx="174298" cy="37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grpSp>
        <p:nvGrpSpPr>
          <p:cNvPr id="442" name="Group"/>
          <p:cNvGrpSpPr/>
          <p:nvPr/>
        </p:nvGrpSpPr>
        <p:grpSpPr>
          <a:xfrm>
            <a:off x="3428999" y="3077766"/>
            <a:ext cx="565119" cy="1637111"/>
            <a:chOff x="-1" y="-16932"/>
            <a:chExt cx="803723" cy="2328333"/>
          </a:xfrm>
        </p:grpSpPr>
        <p:sp>
          <p:nvSpPr>
            <p:cNvPr id="440" name="0.4"/>
            <p:cNvSpPr txBox="1"/>
            <p:nvPr/>
          </p:nvSpPr>
          <p:spPr>
            <a:xfrm>
              <a:off x="5783" y="-16932"/>
              <a:ext cx="797939" cy="702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3900"/>
              </a:lvl1pPr>
            </a:lstStyle>
            <a:p>
              <a:r>
                <a:rPr sz="2742"/>
                <a:t>0.4</a:t>
              </a:r>
            </a:p>
          </p:txBody>
        </p:sp>
        <p:sp>
          <p:nvSpPr>
            <p:cNvPr id="441" name="0.6"/>
            <p:cNvSpPr txBox="1"/>
            <p:nvPr/>
          </p:nvSpPr>
          <p:spPr>
            <a:xfrm>
              <a:off x="-1" y="1608666"/>
              <a:ext cx="797939" cy="702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3900"/>
              </a:lvl1pPr>
            </a:lstStyle>
            <a:p>
              <a:r>
                <a:rPr sz="2742"/>
                <a:t>0.6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84DC3-8921-3F45-A04C-17A588BBF6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1794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animBg="1" advAuto="0"/>
      <p:bldP spid="442" grpId="0" animBg="1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onvergence with simulated data"/>
          <p:cNvSpPr txBox="1">
            <a:spLocks noGrp="1"/>
          </p:cNvSpPr>
          <p:nvPr>
            <p:ph type="title"/>
          </p:nvPr>
        </p:nvSpPr>
        <p:spPr>
          <a:xfrm>
            <a:off x="337424" y="533400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Convergence with simulated data</a:t>
            </a:r>
          </a:p>
        </p:txBody>
      </p:sp>
      <p:pic>
        <p:nvPicPr>
          <p:cNvPr id="445" name="simulation.pdf" descr="simulati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68" y="1777008"/>
            <a:ext cx="8743513" cy="43308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31F80-0AA2-6D4C-A980-086ACDAEAD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3943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omparisons on real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Comparisons on real data</a:t>
            </a:r>
          </a:p>
        </p:txBody>
      </p:sp>
      <p:sp>
        <p:nvSpPr>
          <p:cNvPr id="448" name="Require notion of “distance” between estimates from different methods…"/>
          <p:cNvSpPr txBox="1">
            <a:spLocks noGrp="1"/>
          </p:cNvSpPr>
          <p:nvPr>
            <p:ph type="body" sz="half" idx="1"/>
          </p:nvPr>
        </p:nvSpPr>
        <p:spPr>
          <a:xfrm>
            <a:off x="401836" y="1634133"/>
            <a:ext cx="8340328" cy="3000375"/>
          </a:xfrm>
          <a:prstGeom prst="rect">
            <a:avLst/>
          </a:prstGeom>
        </p:spPr>
        <p:txBody>
          <a:bodyPr/>
          <a:lstStyle/>
          <a:p>
            <a:r>
              <a:rPr sz="2800" dirty="0"/>
              <a:t>Require notion of “distance” between estimates from different methods</a:t>
            </a:r>
          </a:p>
          <a:p>
            <a:r>
              <a:rPr sz="2800" dirty="0"/>
              <a:t>Our distance measure:</a:t>
            </a:r>
          </a:p>
          <a:p>
            <a:pPr lvl="1"/>
            <a:r>
              <a:rPr sz="2400" dirty="0"/>
              <a:t>per vertex</a:t>
            </a:r>
          </a:p>
          <a:p>
            <a:pPr lvl="1"/>
            <a:r>
              <a:rPr sz="2400" dirty="0"/>
              <a:t>maximum difference between probability estimates on out-edges of vertex (L-∞ norm)</a:t>
            </a:r>
          </a:p>
        </p:txBody>
      </p:sp>
      <p:grpSp>
        <p:nvGrpSpPr>
          <p:cNvPr id="460" name="Group"/>
          <p:cNvGrpSpPr/>
          <p:nvPr/>
        </p:nvGrpSpPr>
        <p:grpSpPr>
          <a:xfrm>
            <a:off x="1687711" y="4476928"/>
            <a:ext cx="2509242" cy="1586331"/>
            <a:chOff x="0" y="-6933"/>
            <a:chExt cx="3568700" cy="2256113"/>
          </a:xfrm>
        </p:grpSpPr>
        <p:sp>
          <p:nvSpPr>
            <p:cNvPr id="449" name="Rectangle"/>
            <p:cNvSpPr/>
            <p:nvPr/>
          </p:nvSpPr>
          <p:spPr>
            <a:xfrm>
              <a:off x="0" y="1474479"/>
              <a:ext cx="7239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1300"/>
              </a:pPr>
              <a:endParaRPr sz="914"/>
            </a:p>
          </p:txBody>
        </p:sp>
        <p:sp>
          <p:nvSpPr>
            <p:cNvPr id="450" name="Rectangle"/>
            <p:cNvSpPr/>
            <p:nvPr/>
          </p:nvSpPr>
          <p:spPr>
            <a:xfrm>
              <a:off x="1892300" y="737880"/>
              <a:ext cx="6223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/>
              </a:pPr>
              <a:endParaRPr sz="2531"/>
            </a:p>
          </p:txBody>
        </p:sp>
        <p:sp>
          <p:nvSpPr>
            <p:cNvPr id="451" name="Rectangle"/>
            <p:cNvSpPr/>
            <p:nvPr/>
          </p:nvSpPr>
          <p:spPr>
            <a:xfrm>
              <a:off x="1117600" y="1804679"/>
              <a:ext cx="5334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/>
              </a:pPr>
              <a:endParaRPr sz="2531"/>
            </a:p>
          </p:txBody>
        </p:sp>
        <p:sp>
          <p:nvSpPr>
            <p:cNvPr id="452" name="Line"/>
            <p:cNvSpPr/>
            <p:nvPr/>
          </p:nvSpPr>
          <p:spPr>
            <a:xfrm flipH="1">
              <a:off x="768337" y="886380"/>
              <a:ext cx="1096252" cy="7147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53" name="Line"/>
            <p:cNvSpPr/>
            <p:nvPr/>
          </p:nvSpPr>
          <p:spPr>
            <a:xfrm flipH="1">
              <a:off x="725707" y="1268876"/>
              <a:ext cx="2141669" cy="334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54" name="Rectangle"/>
            <p:cNvSpPr/>
            <p:nvPr/>
          </p:nvSpPr>
          <p:spPr>
            <a:xfrm>
              <a:off x="2882900" y="1106179"/>
              <a:ext cx="6858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/>
              </a:pPr>
              <a:endParaRPr sz="2531"/>
            </a:p>
          </p:txBody>
        </p:sp>
        <p:sp>
          <p:nvSpPr>
            <p:cNvPr id="455" name="Line"/>
            <p:cNvSpPr/>
            <p:nvPr/>
          </p:nvSpPr>
          <p:spPr>
            <a:xfrm flipH="1" flipV="1">
              <a:off x="757007" y="1603329"/>
              <a:ext cx="330588" cy="3958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56" name="0.2"/>
            <p:cNvSpPr txBox="1"/>
            <p:nvPr/>
          </p:nvSpPr>
          <p:spPr>
            <a:xfrm>
              <a:off x="874781" y="723247"/>
              <a:ext cx="528922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2400"/>
              </a:lvl1pPr>
            </a:lstStyle>
            <a:p>
              <a:r>
                <a:rPr sz="1687"/>
                <a:t>0.2</a:t>
              </a:r>
            </a:p>
          </p:txBody>
        </p:sp>
        <p:sp>
          <p:nvSpPr>
            <p:cNvPr id="457" name="0.5"/>
            <p:cNvSpPr txBox="1"/>
            <p:nvPr/>
          </p:nvSpPr>
          <p:spPr>
            <a:xfrm>
              <a:off x="2095500" y="1370947"/>
              <a:ext cx="528922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2400"/>
              </a:lvl1pPr>
            </a:lstStyle>
            <a:p>
              <a:r>
                <a:rPr sz="1687"/>
                <a:t>0.5</a:t>
              </a:r>
            </a:p>
          </p:txBody>
        </p:sp>
        <p:sp>
          <p:nvSpPr>
            <p:cNvPr id="458" name="0.3"/>
            <p:cNvSpPr txBox="1"/>
            <p:nvPr/>
          </p:nvSpPr>
          <p:spPr>
            <a:xfrm>
              <a:off x="444499" y="1777347"/>
              <a:ext cx="528922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2400"/>
              </a:lvl1pPr>
            </a:lstStyle>
            <a:p>
              <a:r>
                <a:rPr sz="1687"/>
                <a:t>0.3</a:t>
              </a:r>
            </a:p>
          </p:txBody>
        </p:sp>
        <p:sp>
          <p:nvSpPr>
            <p:cNvPr id="459" name="method A"/>
            <p:cNvSpPr txBox="1"/>
            <p:nvPr/>
          </p:nvSpPr>
          <p:spPr>
            <a:xfrm>
              <a:off x="737920" y="-6933"/>
              <a:ext cx="1779086" cy="579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3100" u="sng"/>
              </a:lvl1pPr>
            </a:lstStyle>
            <a:p>
              <a:r>
                <a:rPr sz="2180"/>
                <a:t>method A</a:t>
              </a:r>
            </a:p>
          </p:txBody>
        </p:sp>
      </p:grpSp>
      <p:grpSp>
        <p:nvGrpSpPr>
          <p:cNvPr id="472" name="Group"/>
          <p:cNvGrpSpPr/>
          <p:nvPr/>
        </p:nvGrpSpPr>
        <p:grpSpPr>
          <a:xfrm>
            <a:off x="4938117" y="4476928"/>
            <a:ext cx="2509242" cy="1586331"/>
            <a:chOff x="0" y="-6933"/>
            <a:chExt cx="3568700" cy="2256113"/>
          </a:xfrm>
        </p:grpSpPr>
        <p:sp>
          <p:nvSpPr>
            <p:cNvPr id="461" name="Rectangle"/>
            <p:cNvSpPr/>
            <p:nvPr/>
          </p:nvSpPr>
          <p:spPr>
            <a:xfrm>
              <a:off x="0" y="1474479"/>
              <a:ext cx="7239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/>
              </a:pPr>
              <a:endParaRPr sz="2531"/>
            </a:p>
          </p:txBody>
        </p:sp>
        <p:sp>
          <p:nvSpPr>
            <p:cNvPr id="462" name="Rectangle"/>
            <p:cNvSpPr/>
            <p:nvPr/>
          </p:nvSpPr>
          <p:spPr>
            <a:xfrm>
              <a:off x="1892300" y="737880"/>
              <a:ext cx="6223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/>
              </a:pPr>
              <a:endParaRPr sz="2531"/>
            </a:p>
          </p:txBody>
        </p:sp>
        <p:sp>
          <p:nvSpPr>
            <p:cNvPr id="463" name="Rectangle"/>
            <p:cNvSpPr/>
            <p:nvPr/>
          </p:nvSpPr>
          <p:spPr>
            <a:xfrm>
              <a:off x="1117600" y="1804679"/>
              <a:ext cx="5334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/>
              </a:pPr>
              <a:endParaRPr sz="2531"/>
            </a:p>
          </p:txBody>
        </p:sp>
        <p:sp>
          <p:nvSpPr>
            <p:cNvPr id="464" name="Line"/>
            <p:cNvSpPr/>
            <p:nvPr/>
          </p:nvSpPr>
          <p:spPr>
            <a:xfrm flipH="1">
              <a:off x="768337" y="886380"/>
              <a:ext cx="1096252" cy="7147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65" name="Line"/>
            <p:cNvSpPr/>
            <p:nvPr/>
          </p:nvSpPr>
          <p:spPr>
            <a:xfrm flipH="1">
              <a:off x="725707" y="1268876"/>
              <a:ext cx="2141669" cy="334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66" name="Rectangle"/>
            <p:cNvSpPr/>
            <p:nvPr/>
          </p:nvSpPr>
          <p:spPr>
            <a:xfrm>
              <a:off x="2882900" y="1106179"/>
              <a:ext cx="685800" cy="279401"/>
            </a:xfrm>
            <a:prstGeom prst="rect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/>
              </a:pPr>
              <a:endParaRPr sz="2531"/>
            </a:p>
          </p:txBody>
        </p:sp>
        <p:sp>
          <p:nvSpPr>
            <p:cNvPr id="467" name="Line"/>
            <p:cNvSpPr/>
            <p:nvPr/>
          </p:nvSpPr>
          <p:spPr>
            <a:xfrm flipH="1" flipV="1">
              <a:off x="757007" y="1603329"/>
              <a:ext cx="330588" cy="3958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68" name="0.6"/>
            <p:cNvSpPr txBox="1"/>
            <p:nvPr/>
          </p:nvSpPr>
          <p:spPr>
            <a:xfrm>
              <a:off x="874782" y="723247"/>
              <a:ext cx="528922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2400"/>
              </a:lvl1pPr>
            </a:lstStyle>
            <a:p>
              <a:r>
                <a:rPr sz="1687"/>
                <a:t>0.6</a:t>
              </a:r>
            </a:p>
          </p:txBody>
        </p:sp>
        <p:sp>
          <p:nvSpPr>
            <p:cNvPr id="469" name="0.3"/>
            <p:cNvSpPr txBox="1"/>
            <p:nvPr/>
          </p:nvSpPr>
          <p:spPr>
            <a:xfrm>
              <a:off x="2095500" y="1370947"/>
              <a:ext cx="528922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2400"/>
              </a:lvl1pPr>
            </a:lstStyle>
            <a:p>
              <a:r>
                <a:rPr sz="1687"/>
                <a:t>0.3</a:t>
              </a:r>
            </a:p>
          </p:txBody>
        </p:sp>
        <p:sp>
          <p:nvSpPr>
            <p:cNvPr id="470" name="0.1"/>
            <p:cNvSpPr txBox="1"/>
            <p:nvPr/>
          </p:nvSpPr>
          <p:spPr>
            <a:xfrm>
              <a:off x="444499" y="1777347"/>
              <a:ext cx="528922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2400"/>
              </a:lvl1pPr>
            </a:lstStyle>
            <a:p>
              <a:r>
                <a:rPr sz="1687"/>
                <a:t>0.1</a:t>
              </a:r>
            </a:p>
          </p:txBody>
        </p:sp>
        <p:sp>
          <p:nvSpPr>
            <p:cNvPr id="471" name="method B"/>
            <p:cNvSpPr txBox="1"/>
            <p:nvPr/>
          </p:nvSpPr>
          <p:spPr>
            <a:xfrm>
              <a:off x="730638" y="-6933"/>
              <a:ext cx="1801064" cy="579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b">
              <a:spAutoFit/>
            </a:bodyPr>
            <a:lstStyle>
              <a:lvl1pPr>
                <a:defRPr sz="3100" u="sng"/>
              </a:lvl1pPr>
            </a:lstStyle>
            <a:p>
              <a:r>
                <a:rPr sz="2180"/>
                <a:t>method B</a:t>
              </a:r>
            </a:p>
          </p:txBody>
        </p:sp>
      </p:grpSp>
      <p:pic>
        <p:nvPicPr>
          <p:cNvPr id="47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9" y="6384727"/>
            <a:ext cx="6907958" cy="2589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26C28-5756-894A-89F5-F1347B7D99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30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53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13967"/>
            <a:ext cx="7772400" cy="1143000"/>
          </a:xfrm>
        </p:spPr>
        <p:txBody>
          <a:bodyPr/>
          <a:lstStyle/>
          <a:p>
            <a:r>
              <a:rPr lang="en-US" dirty="0"/>
              <a:t>A generic RNA-Seq protocol</a:t>
            </a: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260078" y="2559472"/>
            <a:ext cx="527967" cy="814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241102" y="5075412"/>
            <a:ext cx="561454" cy="814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332631" y="2883174"/>
            <a:ext cx="568152" cy="87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212080" y="3185666"/>
            <a:ext cx="629543" cy="94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210964" y="3458022"/>
            <a:ext cx="812602" cy="141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491133" y="3723680"/>
            <a:ext cx="526852" cy="80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0" name="AutoShape 10"/>
          <p:cNvSpPr>
            <a:spLocks/>
          </p:cNvSpPr>
          <p:nvPr/>
        </p:nvSpPr>
        <p:spPr bwMode="auto">
          <a:xfrm>
            <a:off x="241102" y="3991570"/>
            <a:ext cx="561454" cy="80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>
            <a:off x="598289" y="4188024"/>
            <a:ext cx="568152" cy="87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>
            <a:off x="312539" y="4518422"/>
            <a:ext cx="628427" cy="937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>
            <a:off x="205383" y="4723805"/>
            <a:ext cx="811486" cy="141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1406"/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107156" y="1606228"/>
            <a:ext cx="1035844" cy="7768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2320" dirty="0"/>
              <a:t>Sample RNA</a:t>
            </a:r>
            <a:endParaRPr lang="en-US" sz="1406" dirty="0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5964427" y="1981275"/>
            <a:ext cx="3157413" cy="2836821"/>
            <a:chOff x="164276" y="-1"/>
            <a:chExt cx="4491543" cy="4033956"/>
          </a:xfrm>
        </p:grpSpPr>
        <p:sp>
          <p:nvSpPr>
            <p:cNvPr id="10256" name="AutoShape 16"/>
            <p:cNvSpPr>
              <a:spLocks/>
            </p:cNvSpPr>
            <p:nvPr/>
          </p:nvSpPr>
          <p:spPr bwMode="auto">
            <a:xfrm>
              <a:off x="304800" y="1930943"/>
              <a:ext cx="1041400" cy="965201"/>
            </a:xfrm>
            <a:prstGeom prst="rightArrow">
              <a:avLst>
                <a:gd name="adj1" fmla="val 32000"/>
                <a:gd name="adj2" fmla="val 57893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257" name="AutoShape 17"/>
            <p:cNvSpPr>
              <a:spLocks/>
            </p:cNvSpPr>
            <p:nvPr/>
          </p:nvSpPr>
          <p:spPr bwMode="auto">
            <a:xfrm>
              <a:off x="164276" y="1087362"/>
              <a:ext cx="1663700" cy="7038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sequencing machine</a:t>
              </a:r>
            </a:p>
          </p:txBody>
        </p:sp>
        <p:sp>
          <p:nvSpPr>
            <p:cNvPr id="10258" name="AutoShape 18"/>
            <p:cNvSpPr>
              <a:spLocks/>
            </p:cNvSpPr>
            <p:nvPr/>
          </p:nvSpPr>
          <p:spPr bwMode="auto">
            <a:xfrm>
              <a:off x="2057400" y="-1"/>
              <a:ext cx="1930400" cy="597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reads</a:t>
              </a:r>
              <a:endParaRPr lang="en-US" sz="1406"/>
            </a:p>
          </p:txBody>
        </p:sp>
        <p:sp>
          <p:nvSpPr>
            <p:cNvPr id="10259" name="AutoShape 19"/>
            <p:cNvSpPr>
              <a:spLocks/>
            </p:cNvSpPr>
            <p:nvPr/>
          </p:nvSpPr>
          <p:spPr bwMode="auto">
            <a:xfrm>
              <a:off x="1699245" y="996155"/>
              <a:ext cx="2956574" cy="303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CCTTCNCACTTCGTTTCCCAC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TTTTTNCAGAGTTTTTTCTTG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GAACANTCCAACGCTTGGTGA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GGAAANAAGACCCTGTTGAGC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CCCGGNGATCCGCTGGGACAA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GCAGCATATTGATAGATAACT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CTAGCTACGCGTACGCGATCG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CATCTAGCATCGCGTTGCGTT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CCCGCGCGCTTAGGCTACTCG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TCACACATCTCTAGCTAGCAT</a:t>
              </a:r>
            </a:p>
            <a:p>
              <a:pPr algn="l"/>
              <a:r>
                <a:rPr lang="en-US" sz="1266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CATGCTAGCTATGCCTATCTA</a:t>
              </a: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3527227" y="1624087"/>
            <a:ext cx="2339578" cy="5110014"/>
            <a:chOff x="0" y="-1"/>
            <a:chExt cx="3327400" cy="7266835"/>
          </a:xfrm>
        </p:grpSpPr>
        <p:sp>
          <p:nvSpPr>
            <p:cNvPr id="10261" name="AutoShape 21"/>
            <p:cNvSpPr>
              <a:spLocks/>
            </p:cNvSpPr>
            <p:nvPr/>
          </p:nvSpPr>
          <p:spPr bwMode="auto">
            <a:xfrm>
              <a:off x="1397000" y="-1"/>
              <a:ext cx="1930400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cDNA fragments</a:t>
              </a:r>
              <a:endParaRPr lang="en-US" sz="1406"/>
            </a:p>
          </p:txBody>
        </p:sp>
        <p:grpSp>
          <p:nvGrpSpPr>
            <p:cNvPr id="10262" name="Group 22"/>
            <p:cNvGrpSpPr>
              <a:grpSpLocks/>
            </p:cNvGrpSpPr>
            <p:nvPr/>
          </p:nvGrpSpPr>
          <p:grpSpPr bwMode="auto">
            <a:xfrm>
              <a:off x="1950037" y="1321747"/>
              <a:ext cx="228601" cy="63501"/>
              <a:chOff x="0" y="0"/>
              <a:chExt cx="228601" cy="63500"/>
            </a:xfrm>
          </p:grpSpPr>
          <p:sp>
            <p:nvSpPr>
              <p:cNvPr id="10263" name="AutoShape 23"/>
              <p:cNvSpPr>
                <a:spLocks/>
              </p:cNvSpPr>
              <p:nvPr/>
            </p:nvSpPr>
            <p:spPr bwMode="auto">
              <a:xfrm>
                <a:off x="0" y="0"/>
                <a:ext cx="224221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64" name="AutoShape 24"/>
              <p:cNvSpPr>
                <a:spLocks/>
              </p:cNvSpPr>
              <p:nvPr/>
            </p:nvSpPr>
            <p:spPr bwMode="auto">
              <a:xfrm>
                <a:off x="4379" y="36946"/>
                <a:ext cx="224222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65" name="Group 25"/>
            <p:cNvGrpSpPr>
              <a:grpSpLocks/>
            </p:cNvGrpSpPr>
            <p:nvPr/>
          </p:nvGrpSpPr>
          <p:grpSpPr bwMode="auto">
            <a:xfrm>
              <a:off x="2120900" y="1649334"/>
              <a:ext cx="167488" cy="72262"/>
              <a:chOff x="0" y="0"/>
              <a:chExt cx="167488" cy="72262"/>
            </a:xfrm>
          </p:grpSpPr>
          <p:sp>
            <p:nvSpPr>
              <p:cNvPr id="10266" name="AutoShape 2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67" name="AutoShape 2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68" name="Group 28"/>
            <p:cNvGrpSpPr>
              <a:grpSpLocks/>
            </p:cNvGrpSpPr>
            <p:nvPr/>
          </p:nvGrpSpPr>
          <p:grpSpPr bwMode="auto">
            <a:xfrm>
              <a:off x="1951476" y="1928489"/>
              <a:ext cx="177594" cy="62880"/>
              <a:chOff x="0" y="0"/>
              <a:chExt cx="177594" cy="62880"/>
            </a:xfrm>
          </p:grpSpPr>
          <p:sp>
            <p:nvSpPr>
              <p:cNvPr id="10269" name="AutoShape 2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0" name="AutoShape 3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2603500" y="1437560"/>
              <a:ext cx="214322" cy="106640"/>
              <a:chOff x="0" y="0"/>
              <a:chExt cx="214322" cy="106639"/>
            </a:xfrm>
          </p:grpSpPr>
          <p:sp>
            <p:nvSpPr>
              <p:cNvPr id="10272" name="AutoShape 3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3" name="AutoShape 3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2400300" y="1880359"/>
              <a:ext cx="196122" cy="108341"/>
              <a:chOff x="0" y="0"/>
              <a:chExt cx="196122" cy="108340"/>
            </a:xfrm>
          </p:grpSpPr>
          <p:sp>
            <p:nvSpPr>
              <p:cNvPr id="10275" name="AutoShape 3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6" name="AutoShape 3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77" name="Group 37"/>
            <p:cNvGrpSpPr>
              <a:grpSpLocks/>
            </p:cNvGrpSpPr>
            <p:nvPr/>
          </p:nvGrpSpPr>
          <p:grpSpPr bwMode="auto">
            <a:xfrm>
              <a:off x="2105493" y="2303905"/>
              <a:ext cx="137473" cy="65391"/>
              <a:chOff x="0" y="0"/>
              <a:chExt cx="137472" cy="65390"/>
            </a:xfrm>
          </p:grpSpPr>
          <p:sp>
            <p:nvSpPr>
              <p:cNvPr id="10278" name="AutoShape 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79" name="AutoShape 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>
              <a:off x="1752600" y="2261143"/>
              <a:ext cx="225724" cy="92078"/>
              <a:chOff x="0" y="0"/>
              <a:chExt cx="225724" cy="92078"/>
            </a:xfrm>
          </p:grpSpPr>
          <p:sp>
            <p:nvSpPr>
              <p:cNvPr id="10281" name="AutoShape 4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2" name="AutoShape 4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3" name="Group 43"/>
            <p:cNvGrpSpPr>
              <a:grpSpLocks/>
            </p:cNvGrpSpPr>
            <p:nvPr/>
          </p:nvGrpSpPr>
          <p:grpSpPr bwMode="auto">
            <a:xfrm>
              <a:off x="1917700" y="2616743"/>
              <a:ext cx="167488" cy="72262"/>
              <a:chOff x="0" y="0"/>
              <a:chExt cx="167488" cy="72262"/>
            </a:xfrm>
          </p:grpSpPr>
          <p:sp>
            <p:nvSpPr>
              <p:cNvPr id="10284" name="AutoShape 4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5" name="AutoShape 4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6" name="Group 46"/>
            <p:cNvGrpSpPr>
              <a:grpSpLocks/>
            </p:cNvGrpSpPr>
            <p:nvPr/>
          </p:nvGrpSpPr>
          <p:grpSpPr bwMode="auto">
            <a:xfrm>
              <a:off x="1752600" y="2896143"/>
              <a:ext cx="177594" cy="62880"/>
              <a:chOff x="0" y="0"/>
              <a:chExt cx="177594" cy="62880"/>
            </a:xfrm>
          </p:grpSpPr>
          <p:sp>
            <p:nvSpPr>
              <p:cNvPr id="10287" name="AutoShape 4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88" name="AutoShape 4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89" name="Group 49"/>
            <p:cNvGrpSpPr>
              <a:grpSpLocks/>
            </p:cNvGrpSpPr>
            <p:nvPr/>
          </p:nvGrpSpPr>
          <p:grpSpPr bwMode="auto">
            <a:xfrm>
              <a:off x="2400300" y="2400843"/>
              <a:ext cx="214322" cy="106639"/>
              <a:chOff x="0" y="0"/>
              <a:chExt cx="214322" cy="106639"/>
            </a:xfrm>
          </p:grpSpPr>
          <p:sp>
            <p:nvSpPr>
              <p:cNvPr id="10290" name="AutoShape 5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1" name="AutoShape 5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2" name="Group 52"/>
            <p:cNvGrpSpPr>
              <a:grpSpLocks/>
            </p:cNvGrpSpPr>
            <p:nvPr/>
          </p:nvGrpSpPr>
          <p:grpSpPr bwMode="auto">
            <a:xfrm>
              <a:off x="2197100" y="2845343"/>
              <a:ext cx="196122" cy="108341"/>
              <a:chOff x="0" y="0"/>
              <a:chExt cx="196122" cy="108340"/>
            </a:xfrm>
          </p:grpSpPr>
          <p:sp>
            <p:nvSpPr>
              <p:cNvPr id="10293" name="AutoShape 5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4" name="AutoShape 5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5" name="Group 55"/>
            <p:cNvGrpSpPr>
              <a:grpSpLocks/>
            </p:cNvGrpSpPr>
            <p:nvPr/>
          </p:nvGrpSpPr>
          <p:grpSpPr bwMode="auto">
            <a:xfrm>
              <a:off x="1905000" y="3264443"/>
              <a:ext cx="137472" cy="65391"/>
              <a:chOff x="0" y="0"/>
              <a:chExt cx="137472" cy="65390"/>
            </a:xfrm>
          </p:grpSpPr>
          <p:sp>
            <p:nvSpPr>
              <p:cNvPr id="10296" name="AutoShape 5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297" name="AutoShape 5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298" name="Group 58"/>
            <p:cNvGrpSpPr>
              <a:grpSpLocks/>
            </p:cNvGrpSpPr>
            <p:nvPr/>
          </p:nvGrpSpPr>
          <p:grpSpPr bwMode="auto">
            <a:xfrm>
              <a:off x="2730500" y="2159543"/>
              <a:ext cx="225724" cy="92078"/>
              <a:chOff x="0" y="0"/>
              <a:chExt cx="225724" cy="92078"/>
            </a:xfrm>
          </p:grpSpPr>
          <p:sp>
            <p:nvSpPr>
              <p:cNvPr id="10299" name="AutoShape 59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0" name="AutoShape 60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1" name="Group 61"/>
            <p:cNvGrpSpPr>
              <a:grpSpLocks/>
            </p:cNvGrpSpPr>
            <p:nvPr/>
          </p:nvGrpSpPr>
          <p:grpSpPr bwMode="auto">
            <a:xfrm>
              <a:off x="2133600" y="3391443"/>
              <a:ext cx="167488" cy="72262"/>
              <a:chOff x="0" y="0"/>
              <a:chExt cx="167488" cy="72262"/>
            </a:xfrm>
          </p:grpSpPr>
          <p:sp>
            <p:nvSpPr>
              <p:cNvPr id="10302" name="AutoShape 6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3" name="AutoShape 6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4" name="Group 64"/>
            <p:cNvGrpSpPr>
              <a:grpSpLocks/>
            </p:cNvGrpSpPr>
            <p:nvPr/>
          </p:nvGrpSpPr>
          <p:grpSpPr bwMode="auto">
            <a:xfrm>
              <a:off x="1968500" y="3670843"/>
              <a:ext cx="177594" cy="62880"/>
              <a:chOff x="0" y="0"/>
              <a:chExt cx="177594" cy="62880"/>
            </a:xfrm>
          </p:grpSpPr>
          <p:sp>
            <p:nvSpPr>
              <p:cNvPr id="10305" name="AutoShape 6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6" name="AutoShape 6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07" name="Group 67"/>
            <p:cNvGrpSpPr>
              <a:grpSpLocks/>
            </p:cNvGrpSpPr>
            <p:nvPr/>
          </p:nvGrpSpPr>
          <p:grpSpPr bwMode="auto">
            <a:xfrm>
              <a:off x="2616200" y="3175543"/>
              <a:ext cx="214322" cy="106639"/>
              <a:chOff x="0" y="0"/>
              <a:chExt cx="214322" cy="106639"/>
            </a:xfrm>
          </p:grpSpPr>
          <p:sp>
            <p:nvSpPr>
              <p:cNvPr id="10308" name="AutoShape 68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09" name="AutoShape 69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0" name="Group 70"/>
            <p:cNvGrpSpPr>
              <a:grpSpLocks/>
            </p:cNvGrpSpPr>
            <p:nvPr/>
          </p:nvGrpSpPr>
          <p:grpSpPr bwMode="auto">
            <a:xfrm>
              <a:off x="2413000" y="3620043"/>
              <a:ext cx="196122" cy="108341"/>
              <a:chOff x="0" y="0"/>
              <a:chExt cx="196122" cy="108340"/>
            </a:xfrm>
          </p:grpSpPr>
          <p:sp>
            <p:nvSpPr>
              <p:cNvPr id="10311" name="AutoShape 71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2" name="AutoShape 72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3" name="Group 73"/>
            <p:cNvGrpSpPr>
              <a:grpSpLocks/>
            </p:cNvGrpSpPr>
            <p:nvPr/>
          </p:nvGrpSpPr>
          <p:grpSpPr bwMode="auto">
            <a:xfrm>
              <a:off x="2120900" y="4039143"/>
              <a:ext cx="137472" cy="65391"/>
              <a:chOff x="0" y="0"/>
              <a:chExt cx="137472" cy="65390"/>
            </a:xfrm>
          </p:grpSpPr>
          <p:sp>
            <p:nvSpPr>
              <p:cNvPr id="10314" name="AutoShape 7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5" name="AutoShape 7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6" name="Group 76"/>
            <p:cNvGrpSpPr>
              <a:grpSpLocks/>
            </p:cNvGrpSpPr>
            <p:nvPr/>
          </p:nvGrpSpPr>
          <p:grpSpPr bwMode="auto">
            <a:xfrm>
              <a:off x="1790700" y="3950243"/>
              <a:ext cx="225724" cy="92078"/>
              <a:chOff x="0" y="0"/>
              <a:chExt cx="225724" cy="92078"/>
            </a:xfrm>
          </p:grpSpPr>
          <p:sp>
            <p:nvSpPr>
              <p:cNvPr id="10317" name="AutoShape 77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18" name="AutoShape 78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19" name="Group 79"/>
            <p:cNvGrpSpPr>
              <a:grpSpLocks/>
            </p:cNvGrpSpPr>
            <p:nvPr/>
          </p:nvGrpSpPr>
          <p:grpSpPr bwMode="auto">
            <a:xfrm>
              <a:off x="1955800" y="4305843"/>
              <a:ext cx="167488" cy="72262"/>
              <a:chOff x="0" y="0"/>
              <a:chExt cx="167488" cy="72262"/>
            </a:xfrm>
          </p:grpSpPr>
          <p:sp>
            <p:nvSpPr>
              <p:cNvPr id="10320" name="AutoShape 80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1" name="AutoShape 81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2" name="Group 82"/>
            <p:cNvGrpSpPr>
              <a:grpSpLocks/>
            </p:cNvGrpSpPr>
            <p:nvPr/>
          </p:nvGrpSpPr>
          <p:grpSpPr bwMode="auto">
            <a:xfrm>
              <a:off x="1790700" y="4585243"/>
              <a:ext cx="177594" cy="62880"/>
              <a:chOff x="0" y="0"/>
              <a:chExt cx="177594" cy="62880"/>
            </a:xfrm>
          </p:grpSpPr>
          <p:sp>
            <p:nvSpPr>
              <p:cNvPr id="10323" name="AutoShape 83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4" name="AutoShape 84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5" name="Group 85"/>
            <p:cNvGrpSpPr>
              <a:grpSpLocks/>
            </p:cNvGrpSpPr>
            <p:nvPr/>
          </p:nvGrpSpPr>
          <p:grpSpPr bwMode="auto">
            <a:xfrm>
              <a:off x="2438400" y="4089943"/>
              <a:ext cx="214322" cy="106639"/>
              <a:chOff x="0" y="0"/>
              <a:chExt cx="214322" cy="106639"/>
            </a:xfrm>
          </p:grpSpPr>
          <p:sp>
            <p:nvSpPr>
              <p:cNvPr id="10326" name="AutoShape 86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27" name="AutoShape 87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28" name="Group 88"/>
            <p:cNvGrpSpPr>
              <a:grpSpLocks/>
            </p:cNvGrpSpPr>
            <p:nvPr/>
          </p:nvGrpSpPr>
          <p:grpSpPr bwMode="auto">
            <a:xfrm>
              <a:off x="2235200" y="4534443"/>
              <a:ext cx="196122" cy="108341"/>
              <a:chOff x="0" y="0"/>
              <a:chExt cx="196122" cy="108340"/>
            </a:xfrm>
          </p:grpSpPr>
          <p:sp>
            <p:nvSpPr>
              <p:cNvPr id="10329" name="AutoShape 89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0" name="AutoShape 90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1" name="Group 91"/>
            <p:cNvGrpSpPr>
              <a:grpSpLocks/>
            </p:cNvGrpSpPr>
            <p:nvPr/>
          </p:nvGrpSpPr>
          <p:grpSpPr bwMode="auto">
            <a:xfrm>
              <a:off x="1943100" y="4953543"/>
              <a:ext cx="137472" cy="65391"/>
              <a:chOff x="0" y="0"/>
              <a:chExt cx="137472" cy="65390"/>
            </a:xfrm>
          </p:grpSpPr>
          <p:sp>
            <p:nvSpPr>
              <p:cNvPr id="10332" name="AutoShape 9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3" name="AutoShape 9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4" name="Group 94"/>
            <p:cNvGrpSpPr>
              <a:grpSpLocks/>
            </p:cNvGrpSpPr>
            <p:nvPr/>
          </p:nvGrpSpPr>
          <p:grpSpPr bwMode="auto">
            <a:xfrm>
              <a:off x="2171700" y="4750343"/>
              <a:ext cx="225724" cy="92078"/>
              <a:chOff x="0" y="0"/>
              <a:chExt cx="225724" cy="92078"/>
            </a:xfrm>
          </p:grpSpPr>
          <p:sp>
            <p:nvSpPr>
              <p:cNvPr id="10335" name="AutoShape 95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6" name="AutoShape 96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37" name="Group 97"/>
            <p:cNvGrpSpPr>
              <a:grpSpLocks/>
            </p:cNvGrpSpPr>
            <p:nvPr/>
          </p:nvGrpSpPr>
          <p:grpSpPr bwMode="auto">
            <a:xfrm>
              <a:off x="2336800" y="5105943"/>
              <a:ext cx="167488" cy="72262"/>
              <a:chOff x="0" y="0"/>
              <a:chExt cx="167488" cy="72262"/>
            </a:xfrm>
          </p:grpSpPr>
          <p:sp>
            <p:nvSpPr>
              <p:cNvPr id="10338" name="AutoShape 9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39" name="AutoShape 9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0" name="Group 100"/>
            <p:cNvGrpSpPr>
              <a:grpSpLocks/>
            </p:cNvGrpSpPr>
            <p:nvPr/>
          </p:nvGrpSpPr>
          <p:grpSpPr bwMode="auto">
            <a:xfrm>
              <a:off x="2171700" y="5385343"/>
              <a:ext cx="177594" cy="62880"/>
              <a:chOff x="0" y="0"/>
              <a:chExt cx="177594" cy="62880"/>
            </a:xfrm>
          </p:grpSpPr>
          <p:sp>
            <p:nvSpPr>
              <p:cNvPr id="10341" name="AutoShape 10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2" name="AutoShape 10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3" name="Group 103"/>
            <p:cNvGrpSpPr>
              <a:grpSpLocks/>
            </p:cNvGrpSpPr>
            <p:nvPr/>
          </p:nvGrpSpPr>
          <p:grpSpPr bwMode="auto">
            <a:xfrm>
              <a:off x="2819400" y="4890043"/>
              <a:ext cx="214322" cy="106639"/>
              <a:chOff x="0" y="0"/>
              <a:chExt cx="214322" cy="106639"/>
            </a:xfrm>
          </p:grpSpPr>
          <p:sp>
            <p:nvSpPr>
              <p:cNvPr id="10344" name="AutoShape 104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5" name="AutoShape 105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6" name="Group 106"/>
            <p:cNvGrpSpPr>
              <a:grpSpLocks/>
            </p:cNvGrpSpPr>
            <p:nvPr/>
          </p:nvGrpSpPr>
          <p:grpSpPr bwMode="auto">
            <a:xfrm>
              <a:off x="2616200" y="5334543"/>
              <a:ext cx="196122" cy="108341"/>
              <a:chOff x="0" y="0"/>
              <a:chExt cx="196122" cy="108340"/>
            </a:xfrm>
          </p:grpSpPr>
          <p:sp>
            <p:nvSpPr>
              <p:cNvPr id="10347" name="AutoShape 107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48" name="AutoShape 108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49" name="Group 109"/>
            <p:cNvGrpSpPr>
              <a:grpSpLocks/>
            </p:cNvGrpSpPr>
            <p:nvPr/>
          </p:nvGrpSpPr>
          <p:grpSpPr bwMode="auto">
            <a:xfrm>
              <a:off x="2324100" y="5753643"/>
              <a:ext cx="137472" cy="65391"/>
              <a:chOff x="0" y="0"/>
              <a:chExt cx="137472" cy="65390"/>
            </a:xfrm>
          </p:grpSpPr>
          <p:sp>
            <p:nvSpPr>
              <p:cNvPr id="10350" name="AutoShape 11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1" name="AutoShape 11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2" name="Group 112"/>
            <p:cNvGrpSpPr>
              <a:grpSpLocks/>
            </p:cNvGrpSpPr>
            <p:nvPr/>
          </p:nvGrpSpPr>
          <p:grpSpPr bwMode="auto">
            <a:xfrm>
              <a:off x="1651000" y="5385343"/>
              <a:ext cx="225724" cy="92078"/>
              <a:chOff x="0" y="0"/>
              <a:chExt cx="225724" cy="92078"/>
            </a:xfrm>
          </p:grpSpPr>
          <p:sp>
            <p:nvSpPr>
              <p:cNvPr id="10353" name="AutoShape 113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4" name="AutoShape 114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5" name="Group 115"/>
            <p:cNvGrpSpPr>
              <a:grpSpLocks/>
            </p:cNvGrpSpPr>
            <p:nvPr/>
          </p:nvGrpSpPr>
          <p:grpSpPr bwMode="auto">
            <a:xfrm>
              <a:off x="1816100" y="5740943"/>
              <a:ext cx="167488" cy="72262"/>
              <a:chOff x="0" y="0"/>
              <a:chExt cx="167488" cy="72262"/>
            </a:xfrm>
          </p:grpSpPr>
          <p:sp>
            <p:nvSpPr>
              <p:cNvPr id="10356" name="AutoShape 11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57" name="AutoShape 11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58" name="Group 118"/>
            <p:cNvGrpSpPr>
              <a:grpSpLocks/>
            </p:cNvGrpSpPr>
            <p:nvPr/>
          </p:nvGrpSpPr>
          <p:grpSpPr bwMode="auto">
            <a:xfrm>
              <a:off x="1651000" y="6020343"/>
              <a:ext cx="177594" cy="62880"/>
              <a:chOff x="0" y="0"/>
              <a:chExt cx="177594" cy="62880"/>
            </a:xfrm>
          </p:grpSpPr>
          <p:sp>
            <p:nvSpPr>
              <p:cNvPr id="10359" name="AutoShape 11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0" name="AutoShape 12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1" name="Group 121"/>
            <p:cNvGrpSpPr>
              <a:grpSpLocks/>
            </p:cNvGrpSpPr>
            <p:nvPr/>
          </p:nvGrpSpPr>
          <p:grpSpPr bwMode="auto">
            <a:xfrm>
              <a:off x="2603500" y="5944143"/>
              <a:ext cx="214322" cy="106639"/>
              <a:chOff x="0" y="0"/>
              <a:chExt cx="214322" cy="106639"/>
            </a:xfrm>
          </p:grpSpPr>
          <p:sp>
            <p:nvSpPr>
              <p:cNvPr id="10362" name="AutoShape 12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3" name="AutoShape 12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4" name="Group 124"/>
            <p:cNvGrpSpPr>
              <a:grpSpLocks/>
            </p:cNvGrpSpPr>
            <p:nvPr/>
          </p:nvGrpSpPr>
          <p:grpSpPr bwMode="auto">
            <a:xfrm>
              <a:off x="2095500" y="5969543"/>
              <a:ext cx="196122" cy="108341"/>
              <a:chOff x="0" y="0"/>
              <a:chExt cx="196122" cy="108340"/>
            </a:xfrm>
          </p:grpSpPr>
          <p:sp>
            <p:nvSpPr>
              <p:cNvPr id="10365" name="AutoShape 12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6" name="AutoShape 12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67" name="Group 127"/>
            <p:cNvGrpSpPr>
              <a:grpSpLocks/>
            </p:cNvGrpSpPr>
            <p:nvPr/>
          </p:nvGrpSpPr>
          <p:grpSpPr bwMode="auto">
            <a:xfrm>
              <a:off x="1803400" y="6388643"/>
              <a:ext cx="137472" cy="65391"/>
              <a:chOff x="0" y="0"/>
              <a:chExt cx="137472" cy="65390"/>
            </a:xfrm>
          </p:grpSpPr>
          <p:sp>
            <p:nvSpPr>
              <p:cNvPr id="10368" name="AutoShape 12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69" name="AutoShape 12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0" name="Group 130"/>
            <p:cNvGrpSpPr>
              <a:grpSpLocks/>
            </p:cNvGrpSpPr>
            <p:nvPr/>
          </p:nvGrpSpPr>
          <p:grpSpPr bwMode="auto">
            <a:xfrm>
              <a:off x="2082800" y="6198143"/>
              <a:ext cx="225724" cy="92078"/>
              <a:chOff x="0" y="0"/>
              <a:chExt cx="225724" cy="92078"/>
            </a:xfrm>
          </p:grpSpPr>
          <p:sp>
            <p:nvSpPr>
              <p:cNvPr id="10371" name="AutoShape 13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2" name="AutoShape 13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3" name="Group 133"/>
            <p:cNvGrpSpPr>
              <a:grpSpLocks/>
            </p:cNvGrpSpPr>
            <p:nvPr/>
          </p:nvGrpSpPr>
          <p:grpSpPr bwMode="auto">
            <a:xfrm>
              <a:off x="2247900" y="6553743"/>
              <a:ext cx="167488" cy="72262"/>
              <a:chOff x="0" y="0"/>
              <a:chExt cx="167488" cy="72262"/>
            </a:xfrm>
          </p:grpSpPr>
          <p:sp>
            <p:nvSpPr>
              <p:cNvPr id="10374" name="AutoShape 13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5" name="AutoShape 13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6" name="Group 136"/>
            <p:cNvGrpSpPr>
              <a:grpSpLocks/>
            </p:cNvGrpSpPr>
            <p:nvPr/>
          </p:nvGrpSpPr>
          <p:grpSpPr bwMode="auto">
            <a:xfrm>
              <a:off x="2082800" y="6833143"/>
              <a:ext cx="177594" cy="62880"/>
              <a:chOff x="0" y="0"/>
              <a:chExt cx="177594" cy="62880"/>
            </a:xfrm>
          </p:grpSpPr>
          <p:sp>
            <p:nvSpPr>
              <p:cNvPr id="10377" name="AutoShape 13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78" name="AutoShape 13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79" name="Group 139"/>
            <p:cNvGrpSpPr>
              <a:grpSpLocks/>
            </p:cNvGrpSpPr>
            <p:nvPr/>
          </p:nvGrpSpPr>
          <p:grpSpPr bwMode="auto">
            <a:xfrm>
              <a:off x="2730500" y="6337843"/>
              <a:ext cx="214322" cy="106639"/>
              <a:chOff x="0" y="0"/>
              <a:chExt cx="214322" cy="106639"/>
            </a:xfrm>
          </p:grpSpPr>
          <p:sp>
            <p:nvSpPr>
              <p:cNvPr id="10380" name="AutoShape 14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1" name="AutoShape 14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2" name="Group 142"/>
            <p:cNvGrpSpPr>
              <a:grpSpLocks/>
            </p:cNvGrpSpPr>
            <p:nvPr/>
          </p:nvGrpSpPr>
          <p:grpSpPr bwMode="auto">
            <a:xfrm>
              <a:off x="2527300" y="6782343"/>
              <a:ext cx="196122" cy="108341"/>
              <a:chOff x="0" y="0"/>
              <a:chExt cx="196122" cy="108340"/>
            </a:xfrm>
          </p:grpSpPr>
          <p:sp>
            <p:nvSpPr>
              <p:cNvPr id="10383" name="AutoShape 14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4" name="AutoShape 14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5" name="Group 145"/>
            <p:cNvGrpSpPr>
              <a:grpSpLocks/>
            </p:cNvGrpSpPr>
            <p:nvPr/>
          </p:nvGrpSpPr>
          <p:grpSpPr bwMode="auto">
            <a:xfrm>
              <a:off x="2235200" y="7201443"/>
              <a:ext cx="137472" cy="65391"/>
              <a:chOff x="0" y="0"/>
              <a:chExt cx="137472" cy="65390"/>
            </a:xfrm>
          </p:grpSpPr>
          <p:sp>
            <p:nvSpPr>
              <p:cNvPr id="10386" name="AutoShape 14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87" name="AutoShape 14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88" name="Group 148"/>
            <p:cNvGrpSpPr>
              <a:grpSpLocks/>
            </p:cNvGrpSpPr>
            <p:nvPr/>
          </p:nvGrpSpPr>
          <p:grpSpPr bwMode="auto">
            <a:xfrm>
              <a:off x="2641600" y="4420143"/>
              <a:ext cx="167488" cy="72262"/>
              <a:chOff x="0" y="0"/>
              <a:chExt cx="167488" cy="72262"/>
            </a:xfrm>
          </p:grpSpPr>
          <p:sp>
            <p:nvSpPr>
              <p:cNvPr id="10389" name="AutoShape 14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0" name="AutoShape 15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1" name="Group 151"/>
            <p:cNvGrpSpPr>
              <a:grpSpLocks/>
            </p:cNvGrpSpPr>
            <p:nvPr/>
          </p:nvGrpSpPr>
          <p:grpSpPr bwMode="auto">
            <a:xfrm>
              <a:off x="2654300" y="2756443"/>
              <a:ext cx="167488" cy="72262"/>
              <a:chOff x="0" y="0"/>
              <a:chExt cx="167488" cy="72262"/>
            </a:xfrm>
          </p:grpSpPr>
          <p:sp>
            <p:nvSpPr>
              <p:cNvPr id="10392" name="AutoShape 15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3" name="AutoShape 15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4" name="Group 154"/>
            <p:cNvGrpSpPr>
              <a:grpSpLocks/>
            </p:cNvGrpSpPr>
            <p:nvPr/>
          </p:nvGrpSpPr>
          <p:grpSpPr bwMode="auto">
            <a:xfrm>
              <a:off x="2882900" y="4026443"/>
              <a:ext cx="214322" cy="106639"/>
              <a:chOff x="0" y="0"/>
              <a:chExt cx="214322" cy="106639"/>
            </a:xfrm>
          </p:grpSpPr>
          <p:sp>
            <p:nvSpPr>
              <p:cNvPr id="10395" name="AutoShape 155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6" name="AutoShape 156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397" name="Group 157"/>
            <p:cNvGrpSpPr>
              <a:grpSpLocks/>
            </p:cNvGrpSpPr>
            <p:nvPr/>
          </p:nvGrpSpPr>
          <p:grpSpPr bwMode="auto">
            <a:xfrm>
              <a:off x="2705100" y="3556543"/>
              <a:ext cx="167488" cy="72262"/>
              <a:chOff x="0" y="0"/>
              <a:chExt cx="167488" cy="72262"/>
            </a:xfrm>
          </p:grpSpPr>
          <p:sp>
            <p:nvSpPr>
              <p:cNvPr id="10398" name="AutoShape 15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399" name="AutoShape 15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00" name="Group 160"/>
            <p:cNvGrpSpPr>
              <a:grpSpLocks/>
            </p:cNvGrpSpPr>
            <p:nvPr/>
          </p:nvGrpSpPr>
          <p:grpSpPr bwMode="auto">
            <a:xfrm>
              <a:off x="1651000" y="3505743"/>
              <a:ext cx="214322" cy="106639"/>
              <a:chOff x="0" y="0"/>
              <a:chExt cx="214322" cy="106639"/>
            </a:xfrm>
          </p:grpSpPr>
          <p:sp>
            <p:nvSpPr>
              <p:cNvPr id="10401" name="AutoShape 161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02" name="AutoShape 162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03" name="Group 163"/>
            <p:cNvGrpSpPr>
              <a:grpSpLocks/>
            </p:cNvGrpSpPr>
            <p:nvPr/>
          </p:nvGrpSpPr>
          <p:grpSpPr bwMode="auto">
            <a:xfrm>
              <a:off x="1765300" y="1638843"/>
              <a:ext cx="137472" cy="65390"/>
              <a:chOff x="0" y="0"/>
              <a:chExt cx="137472" cy="65390"/>
            </a:xfrm>
          </p:grpSpPr>
          <p:sp>
            <p:nvSpPr>
              <p:cNvPr id="10404" name="AutoShape 16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05" name="AutoShape 16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sp>
          <p:nvSpPr>
            <p:cNvPr id="10406" name="AutoShape 166"/>
            <p:cNvSpPr>
              <a:spLocks/>
            </p:cNvSpPr>
            <p:nvPr/>
          </p:nvSpPr>
          <p:spPr bwMode="auto">
            <a:xfrm>
              <a:off x="292100" y="2413543"/>
              <a:ext cx="1333500" cy="965201"/>
            </a:xfrm>
            <a:prstGeom prst="rightArrow">
              <a:avLst>
                <a:gd name="adj1" fmla="val 32000"/>
                <a:gd name="adj2" fmla="val 57892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407" name="AutoShape 167"/>
            <p:cNvSpPr>
              <a:spLocks/>
            </p:cNvSpPr>
            <p:nvPr/>
          </p:nvSpPr>
          <p:spPr bwMode="auto">
            <a:xfrm>
              <a:off x="0" y="985810"/>
              <a:ext cx="1663700" cy="13134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reverse transcription + amplification</a:t>
              </a:r>
            </a:p>
          </p:txBody>
        </p:sp>
        <p:grpSp>
          <p:nvGrpSpPr>
            <p:cNvPr id="10408" name="Group 168"/>
            <p:cNvGrpSpPr>
              <a:grpSpLocks/>
            </p:cNvGrpSpPr>
            <p:nvPr/>
          </p:nvGrpSpPr>
          <p:grpSpPr bwMode="auto">
            <a:xfrm>
              <a:off x="1587500" y="4178843"/>
              <a:ext cx="167488" cy="72262"/>
              <a:chOff x="0" y="0"/>
              <a:chExt cx="167488" cy="72262"/>
            </a:xfrm>
          </p:grpSpPr>
          <p:sp>
            <p:nvSpPr>
              <p:cNvPr id="10409" name="AutoShape 16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0" name="AutoShape 17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1" name="Group 171"/>
            <p:cNvGrpSpPr>
              <a:grpSpLocks/>
            </p:cNvGrpSpPr>
            <p:nvPr/>
          </p:nvGrpSpPr>
          <p:grpSpPr bwMode="auto">
            <a:xfrm>
              <a:off x="1422400" y="4458243"/>
              <a:ext cx="177594" cy="62880"/>
              <a:chOff x="0" y="0"/>
              <a:chExt cx="177594" cy="62880"/>
            </a:xfrm>
          </p:grpSpPr>
          <p:sp>
            <p:nvSpPr>
              <p:cNvPr id="10412" name="AutoShape 172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3" name="AutoShape 173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4" name="Group 174"/>
            <p:cNvGrpSpPr>
              <a:grpSpLocks/>
            </p:cNvGrpSpPr>
            <p:nvPr/>
          </p:nvGrpSpPr>
          <p:grpSpPr bwMode="auto">
            <a:xfrm>
              <a:off x="1574800" y="4826543"/>
              <a:ext cx="137472" cy="65391"/>
              <a:chOff x="0" y="0"/>
              <a:chExt cx="137472" cy="65390"/>
            </a:xfrm>
          </p:grpSpPr>
          <p:sp>
            <p:nvSpPr>
              <p:cNvPr id="10415" name="AutoShape 175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6" name="AutoShape 176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17" name="Group 177"/>
            <p:cNvGrpSpPr>
              <a:grpSpLocks/>
            </p:cNvGrpSpPr>
            <p:nvPr/>
          </p:nvGrpSpPr>
          <p:grpSpPr bwMode="auto">
            <a:xfrm>
              <a:off x="3073400" y="2743743"/>
              <a:ext cx="167488" cy="72262"/>
              <a:chOff x="0" y="0"/>
              <a:chExt cx="167488" cy="72262"/>
            </a:xfrm>
          </p:grpSpPr>
          <p:sp>
            <p:nvSpPr>
              <p:cNvPr id="10418" name="AutoShape 17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19" name="AutoShape 17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0" name="Group 180"/>
            <p:cNvGrpSpPr>
              <a:grpSpLocks/>
            </p:cNvGrpSpPr>
            <p:nvPr/>
          </p:nvGrpSpPr>
          <p:grpSpPr bwMode="auto">
            <a:xfrm>
              <a:off x="2908300" y="3023143"/>
              <a:ext cx="177594" cy="62880"/>
              <a:chOff x="0" y="0"/>
              <a:chExt cx="177594" cy="62880"/>
            </a:xfrm>
          </p:grpSpPr>
          <p:sp>
            <p:nvSpPr>
              <p:cNvPr id="10421" name="AutoShape 18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2" name="AutoShape 18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3" name="Group 183"/>
            <p:cNvGrpSpPr>
              <a:grpSpLocks/>
            </p:cNvGrpSpPr>
            <p:nvPr/>
          </p:nvGrpSpPr>
          <p:grpSpPr bwMode="auto">
            <a:xfrm>
              <a:off x="3060700" y="3391443"/>
              <a:ext cx="137472" cy="65391"/>
              <a:chOff x="0" y="0"/>
              <a:chExt cx="137472" cy="65390"/>
            </a:xfrm>
          </p:grpSpPr>
          <p:sp>
            <p:nvSpPr>
              <p:cNvPr id="10424" name="AutoShape 18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5" name="AutoShape 18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6" name="Group 186"/>
            <p:cNvGrpSpPr>
              <a:grpSpLocks/>
            </p:cNvGrpSpPr>
            <p:nvPr/>
          </p:nvGrpSpPr>
          <p:grpSpPr bwMode="auto">
            <a:xfrm>
              <a:off x="3022600" y="1384843"/>
              <a:ext cx="167488" cy="72262"/>
              <a:chOff x="0" y="0"/>
              <a:chExt cx="167488" cy="72262"/>
            </a:xfrm>
          </p:grpSpPr>
          <p:sp>
            <p:nvSpPr>
              <p:cNvPr id="10427" name="AutoShape 187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28" name="AutoShape 188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29" name="Group 189"/>
            <p:cNvGrpSpPr>
              <a:grpSpLocks/>
            </p:cNvGrpSpPr>
            <p:nvPr/>
          </p:nvGrpSpPr>
          <p:grpSpPr bwMode="auto">
            <a:xfrm>
              <a:off x="2857500" y="1664243"/>
              <a:ext cx="177594" cy="62880"/>
              <a:chOff x="0" y="0"/>
              <a:chExt cx="177594" cy="62880"/>
            </a:xfrm>
          </p:grpSpPr>
          <p:sp>
            <p:nvSpPr>
              <p:cNvPr id="10430" name="AutoShape 190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1" name="AutoShape 191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2" name="Group 192"/>
            <p:cNvGrpSpPr>
              <a:grpSpLocks/>
            </p:cNvGrpSpPr>
            <p:nvPr/>
          </p:nvGrpSpPr>
          <p:grpSpPr bwMode="auto">
            <a:xfrm>
              <a:off x="3009900" y="2032543"/>
              <a:ext cx="137472" cy="65390"/>
              <a:chOff x="0" y="0"/>
              <a:chExt cx="137472" cy="65390"/>
            </a:xfrm>
          </p:grpSpPr>
          <p:sp>
            <p:nvSpPr>
              <p:cNvPr id="10433" name="AutoShape 193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4" name="AutoShape 194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5" name="Group 195"/>
            <p:cNvGrpSpPr>
              <a:grpSpLocks/>
            </p:cNvGrpSpPr>
            <p:nvPr/>
          </p:nvGrpSpPr>
          <p:grpSpPr bwMode="auto">
            <a:xfrm>
              <a:off x="1308100" y="5296443"/>
              <a:ext cx="167488" cy="72262"/>
              <a:chOff x="0" y="0"/>
              <a:chExt cx="167488" cy="72262"/>
            </a:xfrm>
          </p:grpSpPr>
          <p:sp>
            <p:nvSpPr>
              <p:cNvPr id="10436" name="AutoShape 19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37" name="AutoShape 19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38" name="Group 198"/>
            <p:cNvGrpSpPr>
              <a:grpSpLocks/>
            </p:cNvGrpSpPr>
            <p:nvPr/>
          </p:nvGrpSpPr>
          <p:grpSpPr bwMode="auto">
            <a:xfrm>
              <a:off x="1143000" y="5575843"/>
              <a:ext cx="177594" cy="62880"/>
              <a:chOff x="0" y="0"/>
              <a:chExt cx="177594" cy="62880"/>
            </a:xfrm>
          </p:grpSpPr>
          <p:sp>
            <p:nvSpPr>
              <p:cNvPr id="10439" name="AutoShape 19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0" name="AutoShape 20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1" name="Group 201"/>
            <p:cNvGrpSpPr>
              <a:grpSpLocks/>
            </p:cNvGrpSpPr>
            <p:nvPr/>
          </p:nvGrpSpPr>
          <p:grpSpPr bwMode="auto">
            <a:xfrm>
              <a:off x="1295400" y="5944143"/>
              <a:ext cx="137472" cy="65391"/>
              <a:chOff x="0" y="0"/>
              <a:chExt cx="137472" cy="65390"/>
            </a:xfrm>
          </p:grpSpPr>
          <p:sp>
            <p:nvSpPr>
              <p:cNvPr id="10442" name="AutoShape 20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3" name="AutoShape 20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4" name="Group 204"/>
            <p:cNvGrpSpPr>
              <a:grpSpLocks/>
            </p:cNvGrpSpPr>
            <p:nvPr/>
          </p:nvGrpSpPr>
          <p:grpSpPr bwMode="auto">
            <a:xfrm>
              <a:off x="3048000" y="5283743"/>
              <a:ext cx="167488" cy="72262"/>
              <a:chOff x="0" y="0"/>
              <a:chExt cx="167488" cy="72262"/>
            </a:xfrm>
          </p:grpSpPr>
          <p:sp>
            <p:nvSpPr>
              <p:cNvPr id="10445" name="AutoShape 205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6" name="AutoShape 206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47" name="Group 207"/>
            <p:cNvGrpSpPr>
              <a:grpSpLocks/>
            </p:cNvGrpSpPr>
            <p:nvPr/>
          </p:nvGrpSpPr>
          <p:grpSpPr bwMode="auto">
            <a:xfrm>
              <a:off x="2882900" y="5563143"/>
              <a:ext cx="177594" cy="62880"/>
              <a:chOff x="0" y="0"/>
              <a:chExt cx="177594" cy="62880"/>
            </a:xfrm>
          </p:grpSpPr>
          <p:sp>
            <p:nvSpPr>
              <p:cNvPr id="10448" name="AutoShape 208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49" name="AutoShape 209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0" name="Group 210"/>
            <p:cNvGrpSpPr>
              <a:grpSpLocks/>
            </p:cNvGrpSpPr>
            <p:nvPr/>
          </p:nvGrpSpPr>
          <p:grpSpPr bwMode="auto">
            <a:xfrm>
              <a:off x="3035300" y="5931443"/>
              <a:ext cx="137472" cy="65391"/>
              <a:chOff x="0" y="0"/>
              <a:chExt cx="137472" cy="65390"/>
            </a:xfrm>
          </p:grpSpPr>
          <p:sp>
            <p:nvSpPr>
              <p:cNvPr id="10451" name="AutoShape 211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2" name="AutoShape 212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3" name="Group 213"/>
            <p:cNvGrpSpPr>
              <a:grpSpLocks/>
            </p:cNvGrpSpPr>
            <p:nvPr/>
          </p:nvGrpSpPr>
          <p:grpSpPr bwMode="auto">
            <a:xfrm>
              <a:off x="1651000" y="6490243"/>
              <a:ext cx="167488" cy="72262"/>
              <a:chOff x="0" y="0"/>
              <a:chExt cx="167488" cy="72262"/>
            </a:xfrm>
          </p:grpSpPr>
          <p:sp>
            <p:nvSpPr>
              <p:cNvPr id="10454" name="AutoShape 21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5" name="AutoShape 21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6" name="Group 216"/>
            <p:cNvGrpSpPr>
              <a:grpSpLocks/>
            </p:cNvGrpSpPr>
            <p:nvPr/>
          </p:nvGrpSpPr>
          <p:grpSpPr bwMode="auto">
            <a:xfrm>
              <a:off x="1485900" y="6769643"/>
              <a:ext cx="177594" cy="62880"/>
              <a:chOff x="0" y="0"/>
              <a:chExt cx="177594" cy="62880"/>
            </a:xfrm>
          </p:grpSpPr>
          <p:sp>
            <p:nvSpPr>
              <p:cNvPr id="10457" name="AutoShape 21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58" name="AutoShape 21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59" name="Group 219"/>
            <p:cNvGrpSpPr>
              <a:grpSpLocks/>
            </p:cNvGrpSpPr>
            <p:nvPr/>
          </p:nvGrpSpPr>
          <p:grpSpPr bwMode="auto">
            <a:xfrm>
              <a:off x="1638300" y="7137943"/>
              <a:ext cx="137472" cy="65391"/>
              <a:chOff x="0" y="0"/>
              <a:chExt cx="137472" cy="65390"/>
            </a:xfrm>
          </p:grpSpPr>
          <p:sp>
            <p:nvSpPr>
              <p:cNvPr id="10460" name="AutoShape 22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1" name="AutoShape 22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2" name="Group 222"/>
            <p:cNvGrpSpPr>
              <a:grpSpLocks/>
            </p:cNvGrpSpPr>
            <p:nvPr/>
          </p:nvGrpSpPr>
          <p:grpSpPr bwMode="auto">
            <a:xfrm>
              <a:off x="3086100" y="6515643"/>
              <a:ext cx="167488" cy="72262"/>
              <a:chOff x="0" y="0"/>
              <a:chExt cx="167488" cy="72262"/>
            </a:xfrm>
          </p:grpSpPr>
          <p:sp>
            <p:nvSpPr>
              <p:cNvPr id="10463" name="AutoShape 223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4" name="AutoShape 224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5" name="Group 225"/>
            <p:cNvGrpSpPr>
              <a:grpSpLocks/>
            </p:cNvGrpSpPr>
            <p:nvPr/>
          </p:nvGrpSpPr>
          <p:grpSpPr bwMode="auto">
            <a:xfrm>
              <a:off x="2921000" y="6795043"/>
              <a:ext cx="177594" cy="62880"/>
              <a:chOff x="0" y="0"/>
              <a:chExt cx="177594" cy="62880"/>
            </a:xfrm>
          </p:grpSpPr>
          <p:sp>
            <p:nvSpPr>
              <p:cNvPr id="10466" name="AutoShape 226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67" name="AutoShape 227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68" name="Group 228"/>
            <p:cNvGrpSpPr>
              <a:grpSpLocks/>
            </p:cNvGrpSpPr>
            <p:nvPr/>
          </p:nvGrpSpPr>
          <p:grpSpPr bwMode="auto">
            <a:xfrm>
              <a:off x="3073400" y="7163343"/>
              <a:ext cx="137472" cy="65391"/>
              <a:chOff x="0" y="0"/>
              <a:chExt cx="137472" cy="65390"/>
            </a:xfrm>
          </p:grpSpPr>
          <p:sp>
            <p:nvSpPr>
              <p:cNvPr id="10469" name="AutoShape 229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0" name="AutoShape 230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1" name="Group 231"/>
            <p:cNvGrpSpPr>
              <a:grpSpLocks/>
            </p:cNvGrpSpPr>
            <p:nvPr/>
          </p:nvGrpSpPr>
          <p:grpSpPr bwMode="auto">
            <a:xfrm>
              <a:off x="1511300" y="3226343"/>
              <a:ext cx="167488" cy="72262"/>
              <a:chOff x="0" y="0"/>
              <a:chExt cx="167488" cy="72262"/>
            </a:xfrm>
          </p:grpSpPr>
          <p:sp>
            <p:nvSpPr>
              <p:cNvPr id="10472" name="AutoShape 23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3" name="AutoShape 23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4" name="Group 234"/>
            <p:cNvGrpSpPr>
              <a:grpSpLocks/>
            </p:cNvGrpSpPr>
            <p:nvPr/>
          </p:nvGrpSpPr>
          <p:grpSpPr bwMode="auto">
            <a:xfrm>
              <a:off x="1346200" y="3505743"/>
              <a:ext cx="177594" cy="62880"/>
              <a:chOff x="0" y="0"/>
              <a:chExt cx="177594" cy="62880"/>
            </a:xfrm>
          </p:grpSpPr>
          <p:sp>
            <p:nvSpPr>
              <p:cNvPr id="10475" name="AutoShape 23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6" name="AutoShape 23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  <p:grpSp>
          <p:nvGrpSpPr>
            <p:cNvPr id="10477" name="Group 237"/>
            <p:cNvGrpSpPr>
              <a:grpSpLocks/>
            </p:cNvGrpSpPr>
            <p:nvPr/>
          </p:nvGrpSpPr>
          <p:grpSpPr bwMode="auto">
            <a:xfrm>
              <a:off x="1498600" y="3874043"/>
              <a:ext cx="137472" cy="65391"/>
              <a:chOff x="0" y="0"/>
              <a:chExt cx="137472" cy="65390"/>
            </a:xfrm>
          </p:grpSpPr>
          <p:sp>
            <p:nvSpPr>
              <p:cNvPr id="10478" name="AutoShape 2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  <p:sp>
            <p:nvSpPr>
              <p:cNvPr id="10479" name="AutoShape 2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1406"/>
              </a:p>
            </p:txBody>
          </p:sp>
        </p:grpSp>
      </p:grpSp>
      <p:grpSp>
        <p:nvGrpSpPr>
          <p:cNvPr id="10480" name="Group 240"/>
          <p:cNvGrpSpPr>
            <a:grpSpLocks/>
          </p:cNvGrpSpPr>
          <p:nvPr/>
        </p:nvGrpSpPr>
        <p:grpSpPr bwMode="auto">
          <a:xfrm>
            <a:off x="1042541" y="1597299"/>
            <a:ext cx="2557240" cy="3510483"/>
            <a:chOff x="0" y="-1"/>
            <a:chExt cx="3637170" cy="4991794"/>
          </a:xfrm>
        </p:grpSpPr>
        <p:sp>
          <p:nvSpPr>
            <p:cNvPr id="10481" name="AutoShape 241"/>
            <p:cNvSpPr>
              <a:spLocks/>
            </p:cNvSpPr>
            <p:nvPr/>
          </p:nvSpPr>
          <p:spPr bwMode="auto">
            <a:xfrm>
              <a:off x="244284" y="2451643"/>
              <a:ext cx="1435101" cy="965201"/>
            </a:xfrm>
            <a:prstGeom prst="rightArrow">
              <a:avLst>
                <a:gd name="adj1" fmla="val 32000"/>
                <a:gd name="adj2" fmla="val 5789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  <p:sp>
          <p:nvSpPr>
            <p:cNvPr id="10482" name="AutoShape 242"/>
            <p:cNvSpPr>
              <a:spLocks/>
            </p:cNvSpPr>
            <p:nvPr/>
          </p:nvSpPr>
          <p:spPr bwMode="auto">
            <a:xfrm>
              <a:off x="1653984" y="-1"/>
              <a:ext cx="1983186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320"/>
                <a:t>RNA fragments</a:t>
              </a:r>
              <a:endParaRPr lang="en-US" sz="1406"/>
            </a:p>
          </p:txBody>
        </p:sp>
        <p:sp>
          <p:nvSpPr>
            <p:cNvPr id="10483" name="AutoShape 243"/>
            <p:cNvSpPr>
              <a:spLocks/>
            </p:cNvSpPr>
            <p:nvPr/>
          </p:nvSpPr>
          <p:spPr bwMode="auto">
            <a:xfrm>
              <a:off x="0" y="2003014"/>
              <a:ext cx="1690341" cy="3990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1406" dirty="0"/>
                <a:t>fragmentation</a:t>
              </a:r>
            </a:p>
          </p:txBody>
        </p:sp>
        <p:sp>
          <p:nvSpPr>
            <p:cNvPr id="10484" name="AutoShape 244"/>
            <p:cNvSpPr>
              <a:spLocks/>
            </p:cNvSpPr>
            <p:nvPr/>
          </p:nvSpPr>
          <p:spPr bwMode="auto">
            <a:xfrm>
              <a:off x="2201622" y="1415923"/>
              <a:ext cx="224222" cy="26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5" name="AutoShape 245"/>
            <p:cNvSpPr>
              <a:spLocks/>
            </p:cNvSpPr>
            <p:nvPr/>
          </p:nvSpPr>
          <p:spPr bwMode="auto">
            <a:xfrm>
              <a:off x="2376329" y="1743509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6" name="AutoShape 246"/>
            <p:cNvSpPr>
              <a:spLocks/>
            </p:cNvSpPr>
            <p:nvPr/>
          </p:nvSpPr>
          <p:spPr bwMode="auto">
            <a:xfrm>
              <a:off x="2207385" y="20759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7" name="AutoShape 247"/>
            <p:cNvSpPr>
              <a:spLocks/>
            </p:cNvSpPr>
            <p:nvPr/>
          </p:nvSpPr>
          <p:spPr bwMode="auto">
            <a:xfrm>
              <a:off x="2857632" y="1531736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8" name="AutoShape 248"/>
            <p:cNvSpPr>
              <a:spLocks/>
            </p:cNvSpPr>
            <p:nvPr/>
          </p:nvSpPr>
          <p:spPr bwMode="auto">
            <a:xfrm>
              <a:off x="2655485" y="1974535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89" name="AutoShape 249"/>
            <p:cNvSpPr>
              <a:spLocks/>
            </p:cNvSpPr>
            <p:nvPr/>
          </p:nvSpPr>
          <p:spPr bwMode="auto">
            <a:xfrm>
              <a:off x="2357078" y="2398081"/>
              <a:ext cx="134765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0" name="AutoShape 250"/>
            <p:cNvSpPr>
              <a:spLocks/>
            </p:cNvSpPr>
            <p:nvPr/>
          </p:nvSpPr>
          <p:spPr bwMode="auto">
            <a:xfrm>
              <a:off x="2004184" y="2355318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1" name="AutoShape 251"/>
            <p:cNvSpPr>
              <a:spLocks/>
            </p:cNvSpPr>
            <p:nvPr/>
          </p:nvSpPr>
          <p:spPr bwMode="auto">
            <a:xfrm>
              <a:off x="2173129" y="2710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2" name="AutoShape 252"/>
            <p:cNvSpPr>
              <a:spLocks/>
            </p:cNvSpPr>
            <p:nvPr/>
          </p:nvSpPr>
          <p:spPr bwMode="auto">
            <a:xfrm>
              <a:off x="2004184" y="2990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3" name="AutoShape 253"/>
            <p:cNvSpPr>
              <a:spLocks/>
            </p:cNvSpPr>
            <p:nvPr/>
          </p:nvSpPr>
          <p:spPr bwMode="auto">
            <a:xfrm>
              <a:off x="2654432" y="2495018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4" name="AutoShape 254"/>
            <p:cNvSpPr>
              <a:spLocks/>
            </p:cNvSpPr>
            <p:nvPr/>
          </p:nvSpPr>
          <p:spPr bwMode="auto">
            <a:xfrm>
              <a:off x="2452285" y="2939518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5" name="AutoShape 255"/>
            <p:cNvSpPr>
              <a:spLocks/>
            </p:cNvSpPr>
            <p:nvPr/>
          </p:nvSpPr>
          <p:spPr bwMode="auto">
            <a:xfrm>
              <a:off x="2967283" y="2257374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6" name="AutoShape 256"/>
            <p:cNvSpPr>
              <a:spLocks/>
            </p:cNvSpPr>
            <p:nvPr/>
          </p:nvSpPr>
          <p:spPr bwMode="auto">
            <a:xfrm>
              <a:off x="2909729" y="28506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7" name="AutoShape 257"/>
            <p:cNvSpPr>
              <a:spLocks/>
            </p:cNvSpPr>
            <p:nvPr/>
          </p:nvSpPr>
          <p:spPr bwMode="auto">
            <a:xfrm>
              <a:off x="2016884" y="1733018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8" name="AutoShape 258"/>
            <p:cNvSpPr>
              <a:spLocks/>
            </p:cNvSpPr>
            <p:nvPr/>
          </p:nvSpPr>
          <p:spPr bwMode="auto">
            <a:xfrm>
              <a:off x="3328829" y="2837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499" name="AutoShape 259"/>
            <p:cNvSpPr>
              <a:spLocks/>
            </p:cNvSpPr>
            <p:nvPr/>
          </p:nvSpPr>
          <p:spPr bwMode="auto">
            <a:xfrm>
              <a:off x="3159884" y="3117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0" name="AutoShape 260"/>
            <p:cNvSpPr>
              <a:spLocks/>
            </p:cNvSpPr>
            <p:nvPr/>
          </p:nvSpPr>
          <p:spPr bwMode="auto">
            <a:xfrm>
              <a:off x="3278029" y="14790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1" name="AutoShape 261"/>
            <p:cNvSpPr>
              <a:spLocks/>
            </p:cNvSpPr>
            <p:nvPr/>
          </p:nvSpPr>
          <p:spPr bwMode="auto">
            <a:xfrm>
              <a:off x="3109084" y="17584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2" name="AutoShape 262"/>
            <p:cNvSpPr>
              <a:spLocks/>
            </p:cNvSpPr>
            <p:nvPr/>
          </p:nvSpPr>
          <p:spPr bwMode="auto">
            <a:xfrm>
              <a:off x="3261485" y="2126718"/>
              <a:ext cx="134765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3" name="AutoShape 263"/>
            <p:cNvSpPr>
              <a:spLocks/>
            </p:cNvSpPr>
            <p:nvPr/>
          </p:nvSpPr>
          <p:spPr bwMode="auto">
            <a:xfrm>
              <a:off x="2132031" y="3408783"/>
              <a:ext cx="173269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4" name="AutoShape 264"/>
            <p:cNvSpPr>
              <a:spLocks/>
            </p:cNvSpPr>
            <p:nvPr/>
          </p:nvSpPr>
          <p:spPr bwMode="auto">
            <a:xfrm>
              <a:off x="2580131" y="3307399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5" name="AutoShape 265"/>
            <p:cNvSpPr>
              <a:spLocks/>
            </p:cNvSpPr>
            <p:nvPr/>
          </p:nvSpPr>
          <p:spPr bwMode="auto">
            <a:xfrm>
              <a:off x="2281723" y="3730945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6" name="AutoShape 266"/>
            <p:cNvSpPr>
              <a:spLocks/>
            </p:cNvSpPr>
            <p:nvPr/>
          </p:nvSpPr>
          <p:spPr bwMode="auto">
            <a:xfrm>
              <a:off x="2097775" y="4043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7" name="AutoShape 267"/>
            <p:cNvSpPr>
              <a:spLocks/>
            </p:cNvSpPr>
            <p:nvPr/>
          </p:nvSpPr>
          <p:spPr bwMode="auto">
            <a:xfrm>
              <a:off x="2579078" y="3827883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8" name="AutoShape 268"/>
            <p:cNvSpPr>
              <a:spLocks/>
            </p:cNvSpPr>
            <p:nvPr/>
          </p:nvSpPr>
          <p:spPr bwMode="auto">
            <a:xfrm>
              <a:off x="2376931" y="4272383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09" name="AutoShape 269"/>
            <p:cNvSpPr>
              <a:spLocks/>
            </p:cNvSpPr>
            <p:nvPr/>
          </p:nvSpPr>
          <p:spPr bwMode="auto">
            <a:xfrm>
              <a:off x="2891929" y="3590238"/>
              <a:ext cx="221400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0" name="AutoShape 270"/>
            <p:cNvSpPr>
              <a:spLocks/>
            </p:cNvSpPr>
            <p:nvPr/>
          </p:nvSpPr>
          <p:spPr bwMode="auto">
            <a:xfrm>
              <a:off x="2834375" y="41834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1" name="AutoShape 271"/>
            <p:cNvSpPr>
              <a:spLocks/>
            </p:cNvSpPr>
            <p:nvPr/>
          </p:nvSpPr>
          <p:spPr bwMode="auto">
            <a:xfrm>
              <a:off x="3253475" y="4170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2" name="AutoShape 272"/>
            <p:cNvSpPr>
              <a:spLocks/>
            </p:cNvSpPr>
            <p:nvPr/>
          </p:nvSpPr>
          <p:spPr bwMode="auto">
            <a:xfrm>
              <a:off x="3084530" y="4450183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3" name="AutoShape 273"/>
            <p:cNvSpPr>
              <a:spLocks/>
            </p:cNvSpPr>
            <p:nvPr/>
          </p:nvSpPr>
          <p:spPr bwMode="auto">
            <a:xfrm>
              <a:off x="3186130" y="3459583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4" name="AutoShape 274"/>
            <p:cNvSpPr>
              <a:spLocks/>
            </p:cNvSpPr>
            <p:nvPr/>
          </p:nvSpPr>
          <p:spPr bwMode="auto">
            <a:xfrm>
              <a:off x="1962694" y="4650377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5" name="AutoShape 275"/>
            <p:cNvSpPr>
              <a:spLocks/>
            </p:cNvSpPr>
            <p:nvPr/>
          </p:nvSpPr>
          <p:spPr bwMode="auto">
            <a:xfrm>
              <a:off x="2410794" y="4548994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6" name="AutoShape 276"/>
            <p:cNvSpPr>
              <a:spLocks/>
            </p:cNvSpPr>
            <p:nvPr/>
          </p:nvSpPr>
          <p:spPr bwMode="auto">
            <a:xfrm>
              <a:off x="2112386" y="4972540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7" name="AutoShape 277"/>
            <p:cNvSpPr>
              <a:spLocks/>
            </p:cNvSpPr>
            <p:nvPr/>
          </p:nvSpPr>
          <p:spPr bwMode="auto">
            <a:xfrm>
              <a:off x="2722592" y="4831833"/>
              <a:ext cx="221401" cy="385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  <p:sp>
          <p:nvSpPr>
            <p:cNvPr id="10518" name="AutoShape 278"/>
            <p:cNvSpPr>
              <a:spLocks/>
            </p:cNvSpPr>
            <p:nvPr/>
          </p:nvSpPr>
          <p:spPr bwMode="auto">
            <a:xfrm>
              <a:off x="3016793" y="4701177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1406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019CF-5AB1-E047-8997-A94673DF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8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How close are the estimates from JR and EM on real data?"/>
          <p:cNvSpPr txBox="1">
            <a:spLocks noGrp="1"/>
          </p:cNvSpPr>
          <p:nvPr>
            <p:ph type="title"/>
          </p:nvPr>
        </p:nvSpPr>
        <p:spPr>
          <a:xfrm>
            <a:off x="685800" y="27682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How close are the estimates from JR and EM on real data?</a:t>
            </a:r>
          </a:p>
        </p:txBody>
      </p:sp>
      <p:sp>
        <p:nvSpPr>
          <p:cNvPr id="477" name="Vertices from 88 most abundant (&gt; 5000 reads) alternatively-spliced genes  in a modENCODE fly data set"/>
          <p:cNvSpPr txBox="1"/>
          <p:nvPr/>
        </p:nvSpPr>
        <p:spPr>
          <a:xfrm>
            <a:off x="990601" y="5600035"/>
            <a:ext cx="7162800" cy="74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b">
            <a:spAutoFit/>
          </a:bodyPr>
          <a:lstStyle>
            <a:lvl1pPr>
              <a:defRPr sz="3100"/>
            </a:lvl1pPr>
          </a:lstStyle>
          <a:p>
            <a:r>
              <a:rPr sz="2180" dirty="0"/>
              <a:t>Vertices from 88 most abundant (&gt; 5000 reads) alternatively-spliced genes  in a </a:t>
            </a:r>
            <a:r>
              <a:rPr sz="2180" dirty="0" err="1"/>
              <a:t>modENCODE</a:t>
            </a:r>
            <a:r>
              <a:rPr sz="2180" dirty="0"/>
              <a:t> fly data set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5BD31-100B-294D-8E51-733D4327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7628540" cy="3733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4374C-0E40-304A-97F1-23C557719B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9702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onvergence of estimates on real data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Convergence of estimates on real data</a:t>
            </a:r>
          </a:p>
        </p:txBody>
      </p:sp>
      <p:pic>
        <p:nvPicPr>
          <p:cNvPr id="480" name="mean_convergence.pdf" descr="mean_convergenc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44" y="1490347"/>
            <a:ext cx="5929313" cy="528728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B5233-97F3-3E41-B701-893652D0A57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4409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omparing PSGs of different complexity"/>
          <p:cNvSpPr txBox="1">
            <a:spLocks noGrp="1"/>
          </p:cNvSpPr>
          <p:nvPr>
            <p:ph type="title"/>
          </p:nvPr>
        </p:nvSpPr>
        <p:spPr>
          <a:xfrm>
            <a:off x="457200" y="276821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Comparing PSGs of different complexity</a:t>
            </a:r>
          </a:p>
        </p:txBody>
      </p:sp>
      <p:sp>
        <p:nvSpPr>
          <p:cNvPr id="483" name="Same set of fly data…"/>
          <p:cNvSpPr txBox="1">
            <a:spLocks noGrp="1"/>
          </p:cNvSpPr>
          <p:nvPr>
            <p:ph type="body" sz="half" idx="1"/>
          </p:nvPr>
        </p:nvSpPr>
        <p:spPr>
          <a:xfrm>
            <a:off x="5638800" y="1828800"/>
            <a:ext cx="3027164" cy="4616648"/>
          </a:xfrm>
          <a:prstGeom prst="rect">
            <a:avLst/>
          </a:prstGeom>
        </p:spPr>
        <p:txBody>
          <a:bodyPr/>
          <a:lstStyle/>
          <a:p>
            <a:r>
              <a:rPr sz="2000" dirty="0"/>
              <a:t>Same set of fly data</a:t>
            </a:r>
          </a:p>
          <a:p>
            <a:r>
              <a:rPr sz="2000" dirty="0"/>
              <a:t>Estimated with three classes of PSG: line, exon, full-length</a:t>
            </a:r>
          </a:p>
          <a:p>
            <a:r>
              <a:rPr sz="2000" dirty="0"/>
              <a:t>Compared estimates to those from JR (gold-standard)</a:t>
            </a:r>
          </a:p>
          <a:p>
            <a:r>
              <a:rPr sz="2000" dirty="0"/>
              <a:t>No statistically-significant difference between exon and full-length graph estimates</a:t>
            </a:r>
          </a:p>
        </p:txBody>
      </p:sp>
      <p:pic>
        <p:nvPicPr>
          <p:cNvPr id="484" name="complexity_plot.pdf" descr="complexity_plo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1205508"/>
            <a:ext cx="5482828" cy="54828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D22C3-7734-0A4B-862E-FF0EDF1EFB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91273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ummary of Junction-Read comparison results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Summary of Junction-Read comparison results</a:t>
            </a:r>
          </a:p>
        </p:txBody>
      </p:sp>
      <p:sp>
        <p:nvSpPr>
          <p:cNvPr id="487" name="Estimates using PSG models are generally close to those from the simplistic JR-method…"/>
          <p:cNvSpPr txBox="1">
            <a:spLocks noGrp="1"/>
          </p:cNvSpPr>
          <p:nvPr>
            <p:ph type="body" idx="1"/>
          </p:nvPr>
        </p:nvSpPr>
        <p:spPr>
          <a:xfrm>
            <a:off x="410766" y="1643062"/>
            <a:ext cx="8331398" cy="5152430"/>
          </a:xfrm>
          <a:prstGeom prst="rect">
            <a:avLst/>
          </a:prstGeom>
        </p:spPr>
        <p:txBody>
          <a:bodyPr/>
          <a:lstStyle/>
          <a:p>
            <a:r>
              <a:rPr sz="2400" dirty="0"/>
              <a:t>Estimates using PSG models are generally close to those from the simplistic JR-method</a:t>
            </a:r>
          </a:p>
          <a:p>
            <a:pPr lvl="1"/>
            <a:r>
              <a:rPr sz="2000" dirty="0"/>
              <a:t>⇒PSG model assumptions appear to be reasonable</a:t>
            </a:r>
          </a:p>
          <a:p>
            <a:endParaRPr lang="en-US" sz="2400" dirty="0"/>
          </a:p>
          <a:p>
            <a:r>
              <a:rPr sz="2400" dirty="0"/>
              <a:t>PSG estimates converge more quickly as the data set increases in size</a:t>
            </a:r>
          </a:p>
          <a:p>
            <a:pPr lvl="1"/>
            <a:r>
              <a:rPr sz="2000" dirty="0"/>
              <a:t>⇒Our EM estimation procedure uses information from all reads, not just those that span splice junctions</a:t>
            </a:r>
          </a:p>
          <a:p>
            <a:endParaRPr lang="en-US" sz="2400" dirty="0"/>
          </a:p>
          <a:p>
            <a:r>
              <a:rPr sz="2400" dirty="0"/>
              <a:t>Exon-graph estimates as good as those using traditional full-length isoform models</a:t>
            </a:r>
          </a:p>
          <a:p>
            <a:pPr lvl="1"/>
            <a:r>
              <a:rPr sz="2000" dirty="0"/>
              <a:t>⇒Independence assumptions of exon graphs appear to be reasonable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79433-5A7D-7F4A-AC5C-7064E9796D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4356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Differential processing detection"/>
          <p:cNvSpPr txBox="1">
            <a:spLocks noGrp="1"/>
          </p:cNvSpPr>
          <p:nvPr>
            <p:ph type="title"/>
          </p:nvPr>
        </p:nvSpPr>
        <p:spPr>
          <a:xfrm>
            <a:off x="342900" y="181831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Differential processing detection</a:t>
            </a:r>
          </a:p>
        </p:txBody>
      </p:sp>
      <p:pic>
        <p:nvPicPr>
          <p:cNvPr id="49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73" y="1806600"/>
            <a:ext cx="5566836" cy="5027415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# of DP genes"/>
          <p:cNvSpPr txBox="1"/>
          <p:nvPr/>
        </p:nvSpPr>
        <p:spPr>
          <a:xfrm>
            <a:off x="5571914" y="1489899"/>
            <a:ext cx="143398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2400"/>
            </a:lvl1pPr>
          </a:lstStyle>
          <a:p>
            <a:r>
              <a:rPr sz="1687"/>
              <a:t># of DP genes</a:t>
            </a:r>
          </a:p>
        </p:txBody>
      </p:sp>
      <p:sp>
        <p:nvSpPr>
          <p:cNvPr id="492" name="DP Accuracy on real data"/>
          <p:cNvSpPr txBox="1"/>
          <p:nvPr/>
        </p:nvSpPr>
        <p:spPr>
          <a:xfrm>
            <a:off x="406944" y="1356782"/>
            <a:ext cx="3426259" cy="4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>
            <a:lvl1pPr>
              <a:defRPr sz="3300"/>
            </a:lvl1pPr>
          </a:lstStyle>
          <a:p>
            <a:r>
              <a:rPr sz="2320"/>
              <a:t>DP Accuracy on real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B2199-11BB-ED4B-BC9F-B858AAFB47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27610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droppedImage.pdf" descr="droppedImage.pdf"/>
          <p:cNvPicPr>
            <a:picLocks noChangeAspect="1"/>
          </p:cNvPicPr>
          <p:nvPr/>
        </p:nvPicPr>
        <p:blipFill>
          <a:blip r:embed="rId2"/>
          <a:srcRect l="3515" t="9795" r="2493" b="1618"/>
          <a:stretch>
            <a:fillRect/>
          </a:stretch>
        </p:blipFill>
        <p:spPr>
          <a:xfrm>
            <a:off x="906582" y="1501546"/>
            <a:ext cx="7322344" cy="5173395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Differential processing detection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Differential processing detection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75A9D-72B7-2342-8F87-A1655E5386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6004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Next steps for modeling RNA-Seq with PSGs"/>
          <p:cNvSpPr txBox="1">
            <a:spLocks noGrp="1"/>
          </p:cNvSpPr>
          <p:nvPr>
            <p:ph type="title"/>
          </p:nvPr>
        </p:nvSpPr>
        <p:spPr>
          <a:xfrm>
            <a:off x="609600" y="29229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Next steps for modeling RNA-Seq with PSGs</a:t>
            </a:r>
          </a:p>
        </p:txBody>
      </p:sp>
      <p:sp>
        <p:nvSpPr>
          <p:cNvPr id="498" name="Graph construction…"/>
          <p:cNvSpPr txBox="1">
            <a:spLocks noGrp="1"/>
          </p:cNvSpPr>
          <p:nvPr>
            <p:ph type="body" sz="quarter" idx="1"/>
          </p:nvPr>
        </p:nvSpPr>
        <p:spPr>
          <a:xfrm>
            <a:off x="401836" y="1634133"/>
            <a:ext cx="2646164" cy="4616648"/>
          </a:xfrm>
          <a:prstGeom prst="rect">
            <a:avLst/>
          </a:prstGeom>
        </p:spPr>
        <p:txBody>
          <a:bodyPr/>
          <a:lstStyle/>
          <a:p>
            <a:r>
              <a:rPr sz="2400" dirty="0"/>
              <a:t>Graph construction</a:t>
            </a:r>
          </a:p>
          <a:p>
            <a:pPr lvl="1"/>
            <a:r>
              <a:rPr sz="2000" dirty="0"/>
              <a:t>Exon discovery</a:t>
            </a:r>
          </a:p>
          <a:p>
            <a:pPr lvl="1"/>
            <a:r>
              <a:rPr sz="2000" dirty="0"/>
              <a:t>Splice junction discovery</a:t>
            </a:r>
          </a:p>
          <a:p>
            <a:r>
              <a:rPr sz="2400" dirty="0"/>
              <a:t>Model selection</a:t>
            </a:r>
          </a:p>
          <a:p>
            <a:pPr lvl="1"/>
            <a:r>
              <a:rPr sz="2000" dirty="0"/>
              <a:t>Learning dependencies between splice events</a:t>
            </a:r>
          </a:p>
        </p:txBody>
      </p:sp>
      <p:pic>
        <p:nvPicPr>
          <p:cNvPr id="499" name="splice_graph_example.pdf" descr="splice_graph_example.pdf"/>
          <p:cNvPicPr>
            <a:picLocks noChangeAspect="1"/>
          </p:cNvPicPr>
          <p:nvPr/>
        </p:nvPicPr>
        <p:blipFill>
          <a:blip r:embed="rId2"/>
          <a:srcRect l="6707" t="829" b="64344"/>
          <a:stretch>
            <a:fillRect/>
          </a:stretch>
        </p:blipFill>
        <p:spPr>
          <a:xfrm>
            <a:off x="3178969" y="1910953"/>
            <a:ext cx="5837411" cy="1875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splice_graph_example.pdf" descr="splice_graph_example.pdf"/>
          <p:cNvPicPr>
            <a:picLocks noChangeAspect="1"/>
          </p:cNvPicPr>
          <p:nvPr/>
        </p:nvPicPr>
        <p:blipFill>
          <a:blip r:embed="rId2"/>
          <a:srcRect l="7135" t="36152" r="1528" b="29021"/>
          <a:stretch>
            <a:fillRect/>
          </a:stretch>
        </p:blipFill>
        <p:spPr>
          <a:xfrm>
            <a:off x="3241477" y="4313039"/>
            <a:ext cx="5715000" cy="1875234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Arrow"/>
          <p:cNvSpPr/>
          <p:nvPr/>
        </p:nvSpPr>
        <p:spPr>
          <a:xfrm rot="5400000">
            <a:off x="5933778" y="2861965"/>
            <a:ext cx="330398" cy="464344"/>
          </a:xfrm>
          <a:prstGeom prst="rightArrow">
            <a:avLst>
              <a:gd name="adj1" fmla="val 32861"/>
              <a:gd name="adj2" fmla="val 59447"/>
            </a:avLst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600"/>
            </a:pPr>
            <a:endParaRPr sz="2531"/>
          </a:p>
        </p:txBody>
      </p:sp>
      <p:sp>
        <p:nvSpPr>
          <p:cNvPr id="502" name="or"/>
          <p:cNvSpPr txBox="1"/>
          <p:nvPr/>
        </p:nvSpPr>
        <p:spPr>
          <a:xfrm>
            <a:off x="6021018" y="5131844"/>
            <a:ext cx="23243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b">
            <a:spAutoFit/>
          </a:bodyPr>
          <a:lstStyle/>
          <a:p>
            <a:r>
              <a:rPr sz="1406"/>
              <a:t>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B252D-6736-994E-BF6A-7855C21F11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72739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505" name="Alternative splicing is a significant complication in RNA-Seq analysis…"/>
          <p:cNvSpPr txBox="1">
            <a:spLocks noGrp="1"/>
          </p:cNvSpPr>
          <p:nvPr>
            <p:ph type="body" idx="1"/>
          </p:nvPr>
        </p:nvSpPr>
        <p:spPr>
          <a:xfrm>
            <a:off x="401836" y="1634133"/>
            <a:ext cx="8340328" cy="5018484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2600"/>
                </a:solidFill>
              </a:rPr>
              <a:t>Alternative splicing </a:t>
            </a:r>
            <a:r>
              <a:t>is a significant complication in RNA-Seq analysis</a:t>
            </a:r>
          </a:p>
          <a:p>
            <a:r>
              <a:rPr>
                <a:solidFill>
                  <a:srgbClr val="FF2600"/>
                </a:solidFill>
              </a:rPr>
              <a:t>Probabilistic Splice Graphs </a:t>
            </a:r>
            <a:r>
              <a:t>enable identifiable models for alternatively spliced genes with efficient inference algorithms</a:t>
            </a:r>
          </a:p>
          <a:p>
            <a:r>
              <a:rPr>
                <a:solidFill>
                  <a:srgbClr val="FF4013"/>
                </a:solidFill>
              </a:rPr>
              <a:t>Differential processing</a:t>
            </a:r>
            <a:r>
              <a:t> (splicing) tests with PSG models look promising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7A6F3-959A-E546-9150-D3B585B04D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94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9726" y="193192"/>
            <a:ext cx="7772400" cy="1143000"/>
          </a:xfrm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data: FASTQ format</a:t>
            </a:r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178594" y="1542603"/>
            <a:ext cx="4633500" cy="5055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algn="l"/>
            <a:r>
              <a:rPr lang="en-US" sz="1477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@HWUSI-EAS1789_0001:3:2:1708:1305#0/1</a:t>
            </a:r>
          </a:p>
          <a:p>
            <a:pPr algn="l"/>
            <a:r>
              <a:rPr lang="en-US" sz="1477" dirty="0">
                <a:solidFill>
                  <a:srgbClr val="FF2600"/>
                </a:solidFill>
                <a:latin typeface="Monaco" charset="0"/>
                <a:cs typeface="Monaco" charset="0"/>
                <a:sym typeface="Monaco" charset="0"/>
              </a:rPr>
              <a:t>CCTTCNCACTTCGTTTCCCACTTAGCGATAATTTG</a:t>
            </a:r>
          </a:p>
          <a:p>
            <a:pPr algn="l"/>
            <a:r>
              <a:rPr lang="en-US" sz="1477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+HWUSI-EAS1789_0001:3:2:1708:1305#0/1</a:t>
            </a:r>
          </a:p>
          <a:p>
            <a:pPr algn="l"/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VVULVBVYVYZZXZZ\</a:t>
            </a:r>
            <a:r>
              <a:rPr lang="en-US" sz="1477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ee</a:t>
            </a:r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[</a:t>
            </a:r>
            <a:r>
              <a:rPr lang="en-US" sz="1477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a^b</a:t>
            </a:r>
            <a:r>
              <a:rPr lang="en-US" sz="1477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`[a\a[\\a^^^\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@HWUSI-EAS1789_0001:3:2:2062:1304#0/1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TTTTTNCAGAGTTTTTTCTTGAACTGGAAATTTTT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+HWUSI-EAS1789_0001:3:2:2062:1304#0/1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a__[\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Bbbb`edeeefd`cc`b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]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bffff`ffffff</a:t>
            </a:r>
            <a:endParaRPr lang="en-US" sz="1477" dirty="0">
              <a:latin typeface="Monaco" charset="0"/>
              <a:cs typeface="Monaco" charset="0"/>
              <a:sym typeface="Monaco" charset="0"/>
            </a:endParaRP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@HWUSI-EAS1789_0001:3:2:3194:1303#0/1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GAACANTCCAACGCTTGGTGAATTCTGCTTCACAA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+HWUSI-EAS1789_0001:3:2:3194:1303#0/1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ZZ[[VBZZY][TWQQZ\ZS\[ZZXV__\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OX`a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[ZZ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@HWUSI-EAS1789_0001:3:2:3716:1304#0/1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GGAAANAAGACCCTGTTGAGCTTGACTCTAGTCTG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+HWUSI-EAS1789_0001:3:2:3716:1304#0/1</a:t>
            </a:r>
          </a:p>
          <a:p>
            <a:pPr algn="l"/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aaXWYBZVTXZX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_]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Xdccdfbb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_\`a\</a:t>
            </a:r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aY</a:t>
            </a:r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_^]LZ^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@HWUSI-EAS1789_0001:3:2:5000:1304#0/1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CCCGGNGATCCGCTGGGACAAGCAGCATATTGATA</a:t>
            </a:r>
          </a:p>
          <a:p>
            <a:pPr algn="l"/>
            <a:r>
              <a:rPr lang="en-US" sz="1477" dirty="0">
                <a:latin typeface="Monaco" charset="0"/>
                <a:cs typeface="Monaco" charset="0"/>
                <a:sym typeface="Monaco" charset="0"/>
              </a:rPr>
              <a:t>+HWUSI-EAS1789_0001:3:2:5000:1304#0/1</a:t>
            </a:r>
          </a:p>
          <a:p>
            <a:pPr algn="l"/>
            <a:r>
              <a:rPr lang="en-US" sz="1477" dirty="0" err="1">
                <a:latin typeface="Monaco" charset="0"/>
                <a:cs typeface="Monaco" charset="0"/>
                <a:sym typeface="Monaco" charset="0"/>
              </a:rPr>
              <a:t>aaaaaBeeeeffffehhhhhhggdhhhhahhhadh</a:t>
            </a:r>
            <a:endParaRPr lang="en-US" sz="1406" dirty="0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468008" y="1260829"/>
            <a:ext cx="4423728" cy="1363382"/>
            <a:chOff x="4500" y="-108976"/>
            <a:chExt cx="6290689" cy="1937777"/>
          </a:xfrm>
        </p:grpSpPr>
        <p:sp>
          <p:nvSpPr>
            <p:cNvPr id="30724" name="AutoShape 4"/>
            <p:cNvSpPr>
              <a:spLocks/>
            </p:cNvSpPr>
            <p:nvPr/>
          </p:nvSpPr>
          <p:spPr bwMode="auto">
            <a:xfrm>
              <a:off x="1768323" y="-108976"/>
              <a:ext cx="1398729" cy="733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name</a:t>
              </a:r>
            </a:p>
          </p:txBody>
        </p:sp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1768323" y="459637"/>
              <a:ext cx="2357248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sequence</a:t>
              </a:r>
            </a:p>
          </p:txBody>
        </p:sp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1768323" y="1094972"/>
              <a:ext cx="1971066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 dirty="0"/>
                <a:t>qualities</a:t>
              </a: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95004" y="370652"/>
              <a:ext cx="1309086" cy="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95003" y="750134"/>
              <a:ext cx="1345962" cy="17365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4500" y="1458482"/>
              <a:ext cx="1654902" cy="6576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4259133" y="260025"/>
              <a:ext cx="755952" cy="68220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V="1">
              <a:off x="4314446" y="942225"/>
              <a:ext cx="700639" cy="77438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>
              <a:off x="5162628" y="548872"/>
              <a:ext cx="1132561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800"/>
                <a:t>read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5415855" y="4489847"/>
            <a:ext cx="3728145" cy="2225278"/>
            <a:chOff x="0" y="60960"/>
            <a:chExt cx="5302250" cy="3164840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0" y="60960"/>
              <a:ext cx="5302250" cy="138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400" dirty="0"/>
                <a:t>1 Illumina </a:t>
              </a:r>
              <a:r>
                <a:rPr lang="en-US" sz="2400" dirty="0" err="1"/>
                <a:t>HiSeq</a:t>
              </a:r>
              <a:r>
                <a:rPr lang="en-US" sz="2400" dirty="0"/>
                <a:t> 2500 lane</a:t>
              </a:r>
            </a:p>
          </p:txBody>
        </p:sp>
        <p:sp>
          <p:nvSpPr>
            <p:cNvPr id="30735" name="AutoShape 15"/>
            <p:cNvSpPr>
              <a:spLocks/>
            </p:cNvSpPr>
            <p:nvPr/>
          </p:nvSpPr>
          <p:spPr bwMode="auto">
            <a:xfrm>
              <a:off x="241183" y="2489200"/>
              <a:ext cx="4716131" cy="736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ctr"/>
              <a:r>
                <a:rPr lang="en-US" sz="2400" dirty="0"/>
                <a:t>~150 million reads</a:t>
              </a:r>
            </a:p>
          </p:txBody>
        </p:sp>
        <p:sp>
          <p:nvSpPr>
            <p:cNvPr id="30736" name="AutoShape 16"/>
            <p:cNvSpPr>
              <a:spLocks/>
            </p:cNvSpPr>
            <p:nvPr/>
          </p:nvSpPr>
          <p:spPr bwMode="auto">
            <a:xfrm rot="5400000">
              <a:off x="2110295" y="1568268"/>
              <a:ext cx="977901" cy="863967"/>
            </a:xfrm>
            <a:prstGeom prst="rightArrow">
              <a:avLst>
                <a:gd name="adj1" fmla="val 39722"/>
                <a:gd name="adj2" fmla="val 5252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5719" tIns="35719" rIns="35719" bIns="35719" anchor="ctr"/>
            <a:lstStyle/>
            <a:p>
              <a:endParaRPr lang="en-US" sz="2531"/>
            </a:p>
          </p:txBody>
        </p:sp>
      </p:grp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5648027" y="2732485"/>
            <a:ext cx="2888754" cy="1759148"/>
            <a:chOff x="-28" y="-279310"/>
            <a:chExt cx="4109899" cy="2501811"/>
          </a:xfrm>
        </p:grpSpPr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620391" y="1474472"/>
              <a:ext cx="2065036" cy="3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H="1">
              <a:off x="620007" y="1271656"/>
              <a:ext cx="627271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V="1">
              <a:off x="2050905" y="1650999"/>
              <a:ext cx="627272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457"/>
              <a:endParaRPr lang="en-US" sz="844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1" name="AutoShape 21"/>
            <p:cNvSpPr>
              <a:spLocks/>
            </p:cNvSpPr>
            <p:nvPr/>
          </p:nvSpPr>
          <p:spPr bwMode="auto">
            <a:xfrm>
              <a:off x="2078" y="5854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672"/>
                <a:t>read1</a:t>
              </a:r>
              <a:endParaRPr lang="en-US" sz="1406"/>
            </a:p>
          </p:txBody>
        </p:sp>
        <p:sp>
          <p:nvSpPr>
            <p:cNvPr id="30742" name="AutoShape 22"/>
            <p:cNvSpPr>
              <a:spLocks/>
            </p:cNvSpPr>
            <p:nvPr/>
          </p:nvSpPr>
          <p:spPr bwMode="auto">
            <a:xfrm>
              <a:off x="2052684" y="15506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672" dirty="0"/>
                <a:t>read2</a:t>
              </a:r>
              <a:endParaRPr lang="en-US" sz="1406" dirty="0"/>
            </a:p>
          </p:txBody>
        </p:sp>
        <p:sp>
          <p:nvSpPr>
            <p:cNvPr id="30743" name="AutoShape 23"/>
            <p:cNvSpPr>
              <a:spLocks/>
            </p:cNvSpPr>
            <p:nvPr/>
          </p:nvSpPr>
          <p:spPr bwMode="auto">
            <a:xfrm>
              <a:off x="-28" y="-279310"/>
              <a:ext cx="4109899" cy="684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742" u="sng" dirty="0"/>
                <a:t>paired-end reads</a:t>
              </a:r>
              <a:endParaRPr lang="en-US" sz="1406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2C1B7-708D-4442-89AB-682202FD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1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r>
              <a:rPr lang="en-US" dirty="0"/>
              <a:t>Tasks with RNA-Seq data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63570" cy="4616648"/>
          </a:xfrm>
          <a:ln/>
        </p:spPr>
        <p:txBody>
          <a:bodyPr/>
          <a:lstStyle/>
          <a:p>
            <a:r>
              <a:rPr lang="en-US" sz="1800" b="1" dirty="0"/>
              <a:t>Assembly: 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(and possibly a genome sequence)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Reconstruct full-length transcript sequences from the reads</a:t>
            </a:r>
          </a:p>
          <a:p>
            <a:pPr>
              <a:spcBef>
                <a:spcPts val="2558"/>
              </a:spcBef>
            </a:pPr>
            <a:r>
              <a:rPr lang="en-US" sz="1800" b="1" dirty="0"/>
              <a:t>Quantification (our focus): 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and transcript sequences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Estimate the relative abundances of transcripts (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gene expression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)</a:t>
            </a:r>
          </a:p>
          <a:p>
            <a:pPr>
              <a:spcBef>
                <a:spcPts val="2558"/>
              </a:spcBef>
            </a:pPr>
            <a:r>
              <a:rPr lang="en-US" sz="1800" b="1" dirty="0"/>
              <a:t>Differential expression or additional downstream analyses: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Given: RNA-</a:t>
            </a:r>
            <a:r>
              <a:rPr lang="en-US" sz="1800" dirty="0" err="1"/>
              <a:t>Seq</a:t>
            </a:r>
            <a:r>
              <a:rPr lang="en-US" sz="1800" dirty="0"/>
              <a:t> reads from two different samples and transcript sequences</a:t>
            </a:r>
          </a:p>
          <a:p>
            <a:pPr marL="500045" lvl="1">
              <a:spcBef>
                <a:spcPts val="2558"/>
              </a:spcBef>
            </a:pPr>
            <a:r>
              <a:rPr lang="en-US" sz="1800" dirty="0"/>
              <a:t>Do: Predict which transcripts have different abundances between two samples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4E5A3-B410-574A-A04B-C86B2FBE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26006</TotalTime>
  <Words>3232</Words>
  <Application>Microsoft Macintosh PowerPoint</Application>
  <PresentationFormat>Letter Paper (8.5x11 in)</PresentationFormat>
  <Paragraphs>748</Paragraphs>
  <Slides>77</Slides>
  <Notes>28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Cambria</vt:lpstr>
      <vt:lpstr>Cambria Math</vt:lpstr>
      <vt:lpstr>Courier New</vt:lpstr>
      <vt:lpstr>Helvetica</vt:lpstr>
      <vt:lpstr>Helvetica Neue</vt:lpstr>
      <vt:lpstr>Helvetica Neue Light</vt:lpstr>
      <vt:lpstr>Monaco</vt:lpstr>
      <vt:lpstr>Times New Roman</vt:lpstr>
      <vt:lpstr>Blank Presentation</vt:lpstr>
      <vt:lpstr>Transcript quantification and Analysis of alternative splicing with RNA-Seq</vt:lpstr>
      <vt:lpstr>Overview</vt:lpstr>
      <vt:lpstr>Goals for lecture</vt:lpstr>
      <vt:lpstr>Measuring transcription the old way: microarrays</vt:lpstr>
      <vt:lpstr>Advantages of RNA-Seq over microarrays</vt:lpstr>
      <vt:lpstr>RNA-Seq technology</vt:lpstr>
      <vt:lpstr>A generic RNA-Seq protocol</vt:lpstr>
      <vt:lpstr>RNA-Seq data: FASTQ format</vt:lpstr>
      <vt:lpstr>Tasks with RNA-Seq data</vt:lpstr>
      <vt:lpstr>RNA-Seq is a relative abundance measurement technology</vt:lpstr>
      <vt:lpstr>Issues with relative abundance measures</vt:lpstr>
      <vt:lpstr>The basics of quantification with RNA-Seq data</vt:lpstr>
      <vt:lpstr>Length dependence</vt:lpstr>
      <vt:lpstr>Length dependence</vt:lpstr>
      <vt:lpstr>The basics of quantification from RNA-Seq data</vt:lpstr>
      <vt:lpstr>The basics of quantification from RNA-Seq data</vt:lpstr>
      <vt:lpstr>The basics of quantification from RNA-Seq data</vt:lpstr>
      <vt:lpstr>Counts to expression levels</vt:lpstr>
      <vt:lpstr>What if reads do not uniquely map to transcripts?</vt:lpstr>
      <vt:lpstr>Central dogma of molecular biology</vt:lpstr>
      <vt:lpstr>Alternative splicing</vt:lpstr>
      <vt:lpstr>Multi-mapping reads in RNA-Seq</vt:lpstr>
      <vt:lpstr>Distributions of alignment counts</vt:lpstr>
      <vt:lpstr>What if reads do not uniquely map to transcripts?</vt:lpstr>
      <vt:lpstr>Some options for handling multireads</vt:lpstr>
      <vt:lpstr>Rescue method example - Step 1</vt:lpstr>
      <vt:lpstr>Rescue method example - Step 2</vt:lpstr>
      <vt:lpstr>Rescue method example - Step 3</vt:lpstr>
      <vt:lpstr>An observation about the rescue method</vt:lpstr>
      <vt:lpstr>RSEM (RNA-Seq by Expectation-Maximization) - a generative probabilistic model</vt:lpstr>
      <vt:lpstr>RSEM - a generative probabilistic model</vt:lpstr>
      <vt:lpstr>Quantification as maximum likelihood inference</vt:lpstr>
      <vt:lpstr>Approximate inference with read alignments</vt:lpstr>
      <vt:lpstr>EM Algorithm</vt:lpstr>
      <vt:lpstr>HMM Interpretation</vt:lpstr>
      <vt:lpstr>Probabilistically-weighted alignments</vt:lpstr>
      <vt:lpstr>Expected read count visualization</vt:lpstr>
      <vt:lpstr>Improved accuracy over unique and rescue</vt:lpstr>
      <vt:lpstr>Improving accuracy on repetitive genomes: maize</vt:lpstr>
      <vt:lpstr>Finding the optimal read length</vt:lpstr>
      <vt:lpstr>RNA-Seq and RSEM summary</vt:lpstr>
      <vt:lpstr>Recent developments in RNA-Seq </vt:lpstr>
      <vt:lpstr>Public sources of RNA-Seq data</vt:lpstr>
      <vt:lpstr>Inference of alternative splicing from RNA-Seq data</vt:lpstr>
      <vt:lpstr>Alternative splicing</vt:lpstr>
      <vt:lpstr>Classes of alternative splicing events</vt:lpstr>
      <vt:lpstr>Complication 1: De novo transcriptome assembly</vt:lpstr>
      <vt:lpstr>Complication 2: Non-identifiability of full-length isoform models</vt:lpstr>
      <vt:lpstr>Complication 3: Combinatorial explosion of distinct isoforms</vt:lpstr>
      <vt:lpstr>PowerPoint Presentation</vt:lpstr>
      <vt:lpstr>Splice Graphs</vt:lpstr>
      <vt:lpstr>Splice Graphs with EST and RNA-Seq data</vt:lpstr>
      <vt:lpstr>Probabilistic Splice Graphs</vt:lpstr>
      <vt:lpstr>Probabilistic Splice Graph Complexity</vt:lpstr>
      <vt:lpstr>Advantages of PSGs</vt:lpstr>
      <vt:lpstr>PSGs are alternative “parsimonious” models</vt:lpstr>
      <vt:lpstr>Application of PSGs to RNA-Seq data</vt:lpstr>
      <vt:lpstr>The PSG parameter inference task</vt:lpstr>
      <vt:lpstr>PSG notations</vt:lpstr>
      <vt:lpstr>A model of RNA-Seq from PSGs</vt:lpstr>
      <vt:lpstr>EM for PSG parameter estimation</vt:lpstr>
      <vt:lpstr>Identifiability of PSGs with RNA-Seq data</vt:lpstr>
      <vt:lpstr>The differential processing (DP) task</vt:lpstr>
      <vt:lpstr>Our approach to the differential processing (DP) task</vt:lpstr>
      <vt:lpstr>Inference of alternative splicing from RNA-Seq data</vt:lpstr>
      <vt:lpstr>Efficient inference for highly-spliced genes</vt:lpstr>
      <vt:lpstr>A simple method for comparison</vt:lpstr>
      <vt:lpstr>Convergence with simulated data</vt:lpstr>
      <vt:lpstr>Comparisons on real data</vt:lpstr>
      <vt:lpstr>How close are the estimates from JR and EM on real data?</vt:lpstr>
      <vt:lpstr>Convergence of estimates on real data</vt:lpstr>
      <vt:lpstr>Comparing PSGs of different complexity</vt:lpstr>
      <vt:lpstr>Summary of Junction-Read comparison results</vt:lpstr>
      <vt:lpstr>Differential processing detection</vt:lpstr>
      <vt:lpstr>Differential processing detection</vt:lpstr>
      <vt:lpstr>Next steps for modeling RNA-Seq with PSGs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DAIFENG WANG</cp:lastModifiedBy>
  <cp:revision>612</cp:revision>
  <cp:lastPrinted>2020-01-18T21:18:56Z</cp:lastPrinted>
  <dcterms:created xsi:type="dcterms:W3CDTF">2011-01-18T01:12:27Z</dcterms:created>
  <dcterms:modified xsi:type="dcterms:W3CDTF">2020-04-09T16:33:11Z</dcterms:modified>
</cp:coreProperties>
</file>