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86" r:id="rId2"/>
    <p:sldId id="287" r:id="rId3"/>
    <p:sldId id="327" r:id="rId4"/>
    <p:sldId id="6358" r:id="rId5"/>
    <p:sldId id="320" r:id="rId6"/>
    <p:sldId id="367" r:id="rId7"/>
    <p:sldId id="321" r:id="rId8"/>
    <p:sldId id="362" r:id="rId9"/>
    <p:sldId id="322" r:id="rId10"/>
    <p:sldId id="343" r:id="rId11"/>
    <p:sldId id="293" r:id="rId12"/>
    <p:sldId id="346" r:id="rId13"/>
    <p:sldId id="359" r:id="rId14"/>
    <p:sldId id="6357" r:id="rId15"/>
    <p:sldId id="360" r:id="rId16"/>
    <p:sldId id="347" r:id="rId17"/>
    <p:sldId id="332" r:id="rId18"/>
    <p:sldId id="329" r:id="rId19"/>
    <p:sldId id="364" r:id="rId20"/>
    <p:sldId id="300" r:id="rId21"/>
    <p:sldId id="368" r:id="rId22"/>
    <p:sldId id="342" r:id="rId23"/>
    <p:sldId id="345" r:id="rId24"/>
    <p:sldId id="341" r:id="rId25"/>
    <p:sldId id="331" r:id="rId26"/>
    <p:sldId id="297" r:id="rId27"/>
    <p:sldId id="306" r:id="rId28"/>
    <p:sldId id="344" r:id="rId29"/>
    <p:sldId id="338" r:id="rId30"/>
    <p:sldId id="365" r:id="rId31"/>
    <p:sldId id="317" r:id="rId32"/>
    <p:sldId id="355" r:id="rId33"/>
    <p:sldId id="323" r:id="rId34"/>
    <p:sldId id="334" r:id="rId35"/>
    <p:sldId id="369" r:id="rId36"/>
    <p:sldId id="340" r:id="rId37"/>
    <p:sldId id="6356" r:id="rId38"/>
    <p:sldId id="357" r:id="rId39"/>
    <p:sldId id="358" r:id="rId40"/>
  </p:sldIdLst>
  <p:sldSz cx="9144000" cy="6858000" type="letter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tter, Tony" initials="GT" lastIdx="0" clrIdx="0">
    <p:extLst>
      <p:ext uri="{19B8F6BF-5375-455C-9EA6-DF929625EA0E}">
        <p15:presenceInfo xmlns:p15="http://schemas.microsoft.com/office/powerpoint/2012/main" userId="S-1-5-21-2796109741-2737883101-2707681701-47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FF00"/>
    <a:srgbClr val="FF0066"/>
    <a:srgbClr val="0066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08" autoAdjust="0"/>
    <p:restoredTop sz="89055" autoAdjust="0"/>
  </p:normalViewPr>
  <p:slideViewPr>
    <p:cSldViewPr>
      <p:cViewPr varScale="1">
        <p:scale>
          <a:sx n="135" d="100"/>
          <a:sy n="135" d="100"/>
        </p:scale>
        <p:origin x="252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6C4394-3E58-034F-9E8D-BF7AFFC11D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16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6600"/>
                </a:solidFill>
              </a:defRPr>
            </a:lvl1pPr>
          </a:lstStyle>
          <a:p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6600"/>
                </a:solidFill>
              </a:defRPr>
            </a:lvl1pPr>
          </a:lstStyle>
          <a:p>
            <a:endParaRPr lang="en-US"/>
          </a:p>
        </p:txBody>
      </p:sp>
      <p:sp>
        <p:nvSpPr>
          <p:cNvPr id="101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6600"/>
                </a:solidFill>
              </a:defRPr>
            </a:lvl1pPr>
          </a:lstStyle>
          <a:p>
            <a:endParaRPr lang="en-US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6600"/>
                </a:solidFill>
              </a:defRPr>
            </a:lvl1pPr>
          </a:lstStyle>
          <a:p>
            <a:fld id="{B1AEA332-590E-4C49-A829-6B5C02EACB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84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F8D800-CD29-5048-822A-366F819309A1}" type="slidenum">
              <a:rPr lang="en-US"/>
              <a:pPr/>
              <a:t>1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73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427FF-0F8F-4442-9361-A96D946FD26B}" type="slidenum">
              <a:rPr lang="en-US"/>
              <a:pPr/>
              <a:t>13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059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427FF-0F8F-4442-9361-A96D946FD26B}" type="slidenum">
              <a:rPr lang="en-US"/>
              <a:pPr/>
              <a:t>15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800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0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C51BA8-8C91-4B49-BF76-C855171F4B5D}" type="slidenum">
              <a:rPr lang="en-US"/>
              <a:pPr/>
              <a:t>17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01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0B7121-0757-DB45-A393-E0A143A879E9}" type="slidenum">
              <a:rPr lang="en-US"/>
              <a:pPr/>
              <a:t>18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168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7688F3-F6A0-E24D-BEEA-D655606F1EEF}" type="slidenum">
              <a:rPr lang="en-US"/>
              <a:pPr/>
              <a:t>19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8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7688F3-F6A0-E24D-BEEA-D655606F1EEF}" type="slidenum">
              <a:rPr lang="en-US"/>
              <a:pPr/>
              <a:t>20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368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The field that focuses on design and implementation of computational methods on big data to discovery clinically relevant pattern </a:t>
            </a:r>
            <a:r>
              <a:rPr lang="en-US" sz="1200" i="1" dirty="0"/>
              <a:t>and </a:t>
            </a:r>
            <a:r>
              <a:rPr lang="en-US" sz="1200" dirty="0"/>
              <a:t>translation of that pattern into a clinical solution.</a:t>
            </a:r>
          </a:p>
          <a:p>
            <a:r>
              <a:rPr lang="en-US" sz="1200" dirty="0"/>
              <a:t>What is big data for translation? </a:t>
            </a:r>
          </a:p>
          <a:p>
            <a:pPr marL="0" indent="0">
              <a:buNone/>
            </a:pPr>
            <a:r>
              <a:rPr lang="en-US" sz="1200" dirty="0"/>
              <a:t>Genome, Transcriptome, Proteome, </a:t>
            </a:r>
            <a:r>
              <a:rPr lang="en-US" sz="1200" dirty="0" err="1"/>
              <a:t>Metabalome</a:t>
            </a:r>
            <a:r>
              <a:rPr lang="en-US" sz="1200" dirty="0"/>
              <a:t>, Interactome, Microbiome, Phenome, </a:t>
            </a:r>
            <a:r>
              <a:rPr lang="en-US" sz="1200" dirty="0" err="1"/>
              <a:t>Envirome</a:t>
            </a:r>
            <a:r>
              <a:rPr lang="en-US" sz="1200" dirty="0"/>
              <a:t>. </a:t>
            </a:r>
          </a:p>
          <a:p>
            <a:r>
              <a:rPr lang="en-US" sz="1200" dirty="0"/>
              <a:t>What can we do?</a:t>
            </a:r>
          </a:p>
          <a:p>
            <a:pPr marL="0" indent="0">
              <a:buNone/>
            </a:pPr>
            <a:r>
              <a:rPr lang="en-US" sz="1200" dirty="0"/>
              <a:t>Diagnose, Predict outcomes, Design Therapies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77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83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78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4EF54C-574A-0844-AFA0-CFC465654E21}" type="slidenum">
              <a:rPr lang="en-US"/>
              <a:pPr/>
              <a:t>2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214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B245F0-6014-1747-A65D-0793962F30B5}" type="slidenum">
              <a:rPr lang="en-US"/>
              <a:pPr/>
              <a:t>25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266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18F94B-B6E6-E149-BDC4-60E833D38A08}" type="slidenum">
              <a:rPr lang="en-US"/>
              <a:pPr/>
              <a:t>26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212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F92B79-CB7C-0B4C-A9B1-46B93EF71865}" type="slidenum">
              <a:rPr lang="en-US"/>
              <a:pPr/>
              <a:t>27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5827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825EBA-185F-6B4F-9161-418F60AB7F5B}" type="slidenum">
              <a:rPr lang="en-US"/>
              <a:pPr/>
              <a:t>28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544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B8C928-D67D-AC46-8F4F-245EF360E0AB}" type="slidenum">
              <a:rPr lang="en-US"/>
              <a:pPr/>
              <a:t>31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7941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6A6739-77AC-C544-B9D5-F4703CAF5033}" type="slidenum">
              <a:rPr lang="en-US"/>
              <a:pPr/>
              <a:t>32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6261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6A6739-77AC-C544-B9D5-F4703CAF5033}" type="slidenum">
              <a:rPr lang="en-US"/>
              <a:pPr/>
              <a:t>34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41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769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Gene regulatory mechanisms to be robust biomarkers, rather than individual genomic variants</a:t>
            </a:r>
          </a:p>
          <a:p>
            <a:pPr marL="171450" indent="-171450">
              <a:buFont typeface="Arial"/>
              <a:buChar char="•"/>
            </a:pPr>
            <a:endParaRPr lang="en-US" sz="1200" dirty="0"/>
          </a:p>
          <a:p>
            <a:pPr marL="171450" indent="-171450">
              <a:buFont typeface="Arial"/>
              <a:buChar char="•"/>
            </a:pPr>
            <a:endParaRPr lang="en-US" sz="1200" dirty="0"/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synthetic biology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genome engineering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circuit design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control theory 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epigenetic drugs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43B9B-87D0-4380-A962-F69BD125AC4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36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271E4-F504-3740-AB37-2AC8BE0C638D}" type="slidenum">
              <a:rPr lang="en-US"/>
              <a:pPr/>
              <a:t>38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440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271E4-F504-3740-AB37-2AC8BE0C638D}" type="slidenum">
              <a:rPr lang="en-US"/>
              <a:pPr/>
              <a:t>3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4908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271E4-F504-3740-AB37-2AC8BE0C638D}" type="slidenum">
              <a:rPr lang="en-US"/>
              <a:pPr/>
              <a:t>39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85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F13421-8DFF-9446-AEF4-6D1751B19894}" type="slidenum">
              <a:rPr lang="en-US"/>
              <a:pPr/>
              <a:t>5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62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60B0C-6C2C-3E44-A7C2-10C8BFCDC0EA}" type="slidenum">
              <a:rPr lang="en-US"/>
              <a:pPr/>
              <a:t>7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61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64487-FDF9-C644-A0C8-B080C2BAA19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86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Stay tuned for email re:</a:t>
            </a:r>
            <a:r>
              <a:rPr lang="en-US" baseline="0" dirty="0"/>
              <a:t> doodle poll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64487-FDF9-C644-A0C8-B080C2BAA19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0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76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FB7C3B-A1DE-0D47-B49B-52E12FE2BA2E}" type="slidenum">
              <a:rPr lang="en-US"/>
              <a:pPr/>
              <a:t>11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621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2EF8E10-0DEE-7D4A-8CBD-121E0A0013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46301D-F436-C94B-B93D-DAC4A8FA71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123A082-E7CD-1A4D-8655-C3EF71EFBD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764C26-2886-4D4B-B397-A363CFEF9E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4F62E12-7BEC-BD4F-B0FD-E0BF041578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1EC318-B404-AF48-BB60-5520882A4F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3E0963-F49C-F44B-BD35-DDF5834E6B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F60DA1C-F783-FF46-8173-BCB22D94AF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272799F-04F9-0843-9DC9-F9C407D310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3B21428-8D16-A84F-8958-88587703A7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719CDC4-A34E-CC47-8239-C2E56D0A26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B0468DC-21C8-FF48-B458-EA6569D7BA6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iostat.wiscweb.wisc.edu/" TargetMode="External"/><Relationship Id="rId2" Type="http://schemas.openxmlformats.org/officeDocument/2006/relationships/hyperlink" Target="https://it.wisc.edu/services/wiscvpn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ections.plos.org/translational-bioinformatic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s://docs.pyth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nning.com/books/the-quick-python-book-third-edition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stat.wisc.edu/bmi576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lists.discovery.wisc.edu/mailman/listinfo/compsysbiojc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bee-uw-madison.github.io/studyGroup/" TargetMode="External"/><Relationship Id="rId4" Type="http://schemas.openxmlformats.org/officeDocument/2006/relationships/hyperlink" Target="http://lists.cs.wisc.edu/mailman/listinfo/ai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stat.wisc.edu/bmi776/schedule.html" TargetMode="External"/><Relationship Id="rId2" Type="http://schemas.openxmlformats.org/officeDocument/2006/relationships/hyperlink" Target="https://canvas.wisc.edu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daifeng.wang@wisc.ed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hyperlink" Target="https://uwmadison.zoom.us/j/3743826653" TargetMode="External"/><Relationship Id="rId4" Type="http://schemas.openxmlformats.org/officeDocument/2006/relationships/hyperlink" Target="https://daifengwanglab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isman.wisc.edu/2020/01/07/new-researcher-uses-machine-learning-to-decode-genomic-information/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skhullar2@wisc.ed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wmadison.zoom.us/j/374382665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19200"/>
            <a:ext cx="9144000" cy="1143000"/>
          </a:xfrm>
        </p:spPr>
        <p:txBody>
          <a:bodyPr/>
          <a:lstStyle/>
          <a:p>
            <a:r>
              <a:rPr lang="en-US" b="1" dirty="0"/>
              <a:t>Advanced Bioinformatics</a:t>
            </a:r>
            <a:br>
              <a:rPr lang="en-US" dirty="0"/>
            </a:br>
            <a:r>
              <a:rPr lang="en-US" sz="3600" dirty="0"/>
              <a:t>Biostatistics &amp; Medical Informatics 776</a:t>
            </a:r>
            <a:br>
              <a:rPr lang="en-US" sz="3600" dirty="0"/>
            </a:br>
            <a:r>
              <a:rPr lang="en-US" sz="3600" dirty="0"/>
              <a:t>Computer Sciences 776</a:t>
            </a:r>
            <a:br>
              <a:rPr lang="en-US" sz="3600" dirty="0"/>
            </a:br>
            <a:r>
              <a:rPr lang="en-US" sz="3600" dirty="0"/>
              <a:t>Spring 2021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762000" y="3276600"/>
            <a:ext cx="7620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2800" dirty="0"/>
          </a:p>
          <a:p>
            <a:pPr algn="ctr">
              <a:spcBef>
                <a:spcPct val="20000"/>
              </a:spcBef>
            </a:pPr>
            <a:endParaRPr lang="en-US" sz="2800" dirty="0"/>
          </a:p>
          <a:p>
            <a:pPr algn="ctr">
              <a:spcBef>
                <a:spcPct val="20000"/>
              </a:spcBef>
            </a:pPr>
            <a:r>
              <a:rPr lang="en-US" sz="2800" dirty="0" err="1"/>
              <a:t>Daifeng</a:t>
            </a:r>
            <a:r>
              <a:rPr lang="en-US" sz="2800" dirty="0"/>
              <a:t> Wang</a:t>
            </a:r>
          </a:p>
          <a:p>
            <a:pPr algn="ctr">
              <a:spcBef>
                <a:spcPct val="20000"/>
              </a:spcBef>
            </a:pPr>
            <a:r>
              <a:rPr lang="en-US" sz="2800" dirty="0" err="1"/>
              <a:t>daifeng.wang@wisc.edu</a:t>
            </a:r>
            <a:endParaRPr lang="en-US" sz="2800" dirty="0"/>
          </a:p>
          <a:p>
            <a:pPr algn="ctr">
              <a:spcBef>
                <a:spcPct val="20000"/>
              </a:spcBef>
            </a:pPr>
            <a:r>
              <a:rPr lang="en-US" sz="2800" dirty="0" err="1"/>
              <a:t>www.biostat.wisc.edu</a:t>
            </a:r>
            <a:r>
              <a:rPr lang="en-US" sz="2800" dirty="0"/>
              <a:t>/bmi776/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9728" y="6611779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These slides, excluding third-party material, are licensed under </a:t>
            </a:r>
            <a:r>
              <a:rPr lang="en-US" sz="1100" dirty="0">
                <a:hlinkClick r:id="rId3"/>
              </a:rPr>
              <a:t>CC BY-NC 4.0</a:t>
            </a:r>
            <a:r>
              <a:rPr lang="en-US" sz="1100" dirty="0"/>
              <a:t> by Mark Craven, Colin Dewey, Anthony </a:t>
            </a:r>
            <a:r>
              <a:rPr lang="en-US" sz="1100" dirty="0" err="1"/>
              <a:t>Gitter</a:t>
            </a:r>
            <a:r>
              <a:rPr lang="en-US" sz="1100" dirty="0"/>
              <a:t> and </a:t>
            </a:r>
            <a:r>
              <a:rPr lang="en-US" sz="1100" dirty="0" err="1"/>
              <a:t>Daifeng</a:t>
            </a:r>
            <a:r>
              <a:rPr lang="en-US" sz="1100" dirty="0"/>
              <a:t> Wang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07E9C8-77AC-CE48-8675-1E80B046F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8E10-0DEE-7D4A-8CBD-121E0A00134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that we can all get to know each other better, please tell us your</a:t>
            </a:r>
          </a:p>
          <a:p>
            <a:pPr lvl="1"/>
            <a:r>
              <a:rPr lang="en-US" dirty="0"/>
              <a:t>name</a:t>
            </a:r>
          </a:p>
          <a:p>
            <a:pPr lvl="1"/>
            <a:r>
              <a:rPr lang="en-US" dirty="0"/>
              <a:t>major or graduate program</a:t>
            </a:r>
          </a:p>
          <a:p>
            <a:pPr lvl="1"/>
            <a:r>
              <a:rPr lang="en-US" dirty="0"/>
              <a:t>research interests and/or topics you’re especially interested in learning about</a:t>
            </a:r>
          </a:p>
          <a:p>
            <a:pPr lvl="1"/>
            <a:r>
              <a:rPr lang="en-US" dirty="0"/>
              <a:t>favorite programming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C1EF4-F39D-F048-9617-E2B6369C7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50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3600" dirty="0"/>
              <a:t>Course Requirements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410200"/>
          </a:xfrm>
        </p:spPr>
        <p:txBody>
          <a:bodyPr/>
          <a:lstStyle/>
          <a:p>
            <a:r>
              <a:rPr lang="en-US" sz="2400" dirty="0"/>
              <a:t>4 homework assignments: ~40%</a:t>
            </a:r>
          </a:p>
          <a:p>
            <a:pPr lvl="1"/>
            <a:r>
              <a:rPr lang="en-US" sz="2400" dirty="0"/>
              <a:t>Written exercises</a:t>
            </a:r>
          </a:p>
          <a:p>
            <a:pPr lvl="1"/>
            <a:r>
              <a:rPr lang="en-US" sz="2400" dirty="0"/>
              <a:t>Programming (Python)</a:t>
            </a:r>
          </a:p>
          <a:p>
            <a:pPr lvl="1"/>
            <a:r>
              <a:rPr lang="en-US" sz="2400" dirty="0"/>
              <a:t>Computational experiments (e.g. measure the effect of varying parameter </a:t>
            </a:r>
            <a:r>
              <a:rPr lang="en-US" sz="2400" i="1" dirty="0"/>
              <a:t>x</a:t>
            </a:r>
            <a:r>
              <a:rPr lang="en-US" sz="2400" dirty="0"/>
              <a:t> in algorithm </a:t>
            </a:r>
            <a:r>
              <a:rPr lang="en-US" sz="2400" i="1" dirty="0"/>
              <a:t>y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Five late days permitted</a:t>
            </a:r>
          </a:p>
          <a:p>
            <a:pPr lvl="1"/>
            <a:endParaRPr lang="en-US" sz="2400" dirty="0"/>
          </a:p>
          <a:p>
            <a:r>
              <a:rPr lang="en-US" sz="2400" dirty="0"/>
              <a:t>Project: ~30%</a:t>
            </a:r>
          </a:p>
          <a:p>
            <a:r>
              <a:rPr lang="en-US" sz="2400" dirty="0"/>
              <a:t>Midterm: ~15%</a:t>
            </a:r>
          </a:p>
          <a:p>
            <a:r>
              <a:rPr lang="en-US" sz="2400" dirty="0"/>
              <a:t>Final exam: ~10%</a:t>
            </a:r>
          </a:p>
          <a:p>
            <a:r>
              <a:rPr lang="en-US" sz="2400" dirty="0"/>
              <a:t>Class participation: ~5%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73354-E11F-C64E-BE38-8EB476D6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/>
              <a:t>Midterm: Friday, March 19, 3-hour take-home</a:t>
            </a:r>
          </a:p>
          <a:p>
            <a:r>
              <a:rPr lang="en-US" dirty="0"/>
              <a:t>Final: Wednesday May 5, 3-hour take-home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Please let me know </a:t>
            </a:r>
            <a:r>
              <a:rPr lang="en-US" i="1" dirty="0"/>
              <a:t>immediately </a:t>
            </a:r>
            <a:r>
              <a:rPr lang="en-US" dirty="0"/>
              <a:t>if you have a conflict with either of these exam times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01983-2FC5-1543-A51D-27869AE24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7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600" dirty="0"/>
              <a:t>Computing Resources for the Class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5240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Linux servers in Dept. of Biostatistics &amp; Medical Informatics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“lab”, must log in remotely (use </a:t>
            </a:r>
            <a:r>
              <a:rPr lang="en-US" sz="2400" dirty="0" err="1"/>
              <a:t>WiscVPN</a:t>
            </a:r>
            <a:r>
              <a:rPr lang="en-US" sz="24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Will create accounts for everyone on course roster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Two machines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dirty="0"/>
              <a:t>mi1.biostat.wisc.edu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dirty="0"/>
              <a:t>mi2.biostat.wisc.edu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HW0 tests your access to these machines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Homework must be able to run on these machines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CS department usually offers Unix orientation sessions at beginning of semester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C8859A-42A1-224D-8FEB-A1B20621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63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B766A-EE9A-43BD-B222-0369CC104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CB370-9294-486B-8952-4610BDB13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Please register for the </a:t>
            </a:r>
            <a:r>
              <a:rPr lang="en-US" b="0" i="0" dirty="0" err="1">
                <a:solidFill>
                  <a:srgbClr val="00008B"/>
                </a:solidFill>
                <a:effectLst/>
                <a:latin typeface="Arial" panose="020B0604020202020204" pitchFamily="34" charset="0"/>
                <a:hlinkClick r:id="rId2"/>
              </a:rPr>
              <a:t>Wisc</a:t>
            </a:r>
            <a:r>
              <a:rPr lang="en-US" b="0" i="0" dirty="0">
                <a:solidFill>
                  <a:srgbClr val="00008B"/>
                </a:solidFill>
                <a:effectLst/>
                <a:latin typeface="Arial" panose="020B0604020202020204" pitchFamily="34" charset="0"/>
                <a:hlinkClick r:id="rId2"/>
              </a:rPr>
              <a:t> VPN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(and ensure you can login to the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Biostat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server and access your account: /u/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medinfo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handin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/bmi776/.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Please contact the </a:t>
            </a:r>
            <a:r>
              <a:rPr lang="en-US" b="0" i="0" dirty="0">
                <a:solidFill>
                  <a:srgbClr val="00008B"/>
                </a:solidFill>
                <a:effectLst/>
                <a:latin typeface="Arial" panose="020B0604020202020204" pitchFamily="34" charset="0"/>
                <a:hlinkClick r:id="rId3"/>
              </a:rPr>
              <a:t>UW-Madison Biostatistics &amp; Medical Informatics Department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with any questions.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D4512-AD27-4377-AA3B-DD25EEF5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93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4000" dirty="0"/>
              <a:t>Programming Assignments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5240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All programming assignments require Python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Project can be in any language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Have a Python 3 environment on </a:t>
            </a:r>
            <a:r>
              <a:rPr lang="en-US" sz="2400" dirty="0" err="1"/>
              <a:t>biostat</a:t>
            </a:r>
            <a:r>
              <a:rPr lang="en-US" sz="2400" dirty="0"/>
              <a:t> servers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Permitted packages on course website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Can request others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HW0 will be Python introduction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Use Piazza for Python discussion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If you know Python, please help answer questions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AA7922-F805-A54E-A626-DE52F9FE1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36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495800"/>
          </a:xfrm>
        </p:spPr>
        <p:txBody>
          <a:bodyPr>
            <a:normAutofit/>
          </a:bodyPr>
          <a:lstStyle/>
          <a:p>
            <a:r>
              <a:rPr lang="en-US" sz="2800" dirty="0"/>
              <a:t>Design and implement a new computational method for a task in molecular biology</a:t>
            </a:r>
          </a:p>
          <a:p>
            <a:r>
              <a:rPr lang="en-US" sz="2800" dirty="0"/>
              <a:t>Improve an existing method</a:t>
            </a:r>
          </a:p>
          <a:p>
            <a:r>
              <a:rPr lang="en-US" sz="2800" dirty="0"/>
              <a:t>Perform an evaluation of several existing methods</a:t>
            </a:r>
          </a:p>
          <a:p>
            <a:r>
              <a:rPr lang="en-US" sz="2800" dirty="0"/>
              <a:t>Run on real biological data</a:t>
            </a:r>
          </a:p>
          <a:p>
            <a:r>
              <a:rPr lang="en-US" sz="2800" dirty="0"/>
              <a:t>Suggestions will be provided</a:t>
            </a:r>
          </a:p>
          <a:p>
            <a:r>
              <a:rPr lang="en-US" sz="2800" dirty="0"/>
              <a:t>Not simply your existing research</a:t>
            </a:r>
          </a:p>
          <a:p>
            <a:r>
              <a:rPr lang="en-US" sz="2800" dirty="0"/>
              <a:t>Can email me now to discuss ideas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BC4A7-6A47-7F44-BCFA-2A729065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88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Participation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dirty="0"/>
              <a:t>Do the assigned readings before class</a:t>
            </a:r>
          </a:p>
          <a:p>
            <a:r>
              <a:rPr lang="en-US" dirty="0"/>
              <a:t>Show up to class</a:t>
            </a:r>
          </a:p>
          <a:p>
            <a:r>
              <a:rPr lang="en-US" dirty="0"/>
              <a:t>No one will have the perfect background</a:t>
            </a:r>
          </a:p>
          <a:p>
            <a:pPr lvl="1"/>
            <a:r>
              <a:rPr lang="en-US" dirty="0"/>
              <a:t>Ask questions about computational or biological concepts</a:t>
            </a:r>
          </a:p>
          <a:p>
            <a:r>
              <a:rPr lang="en-US" dirty="0"/>
              <a:t>Correct me when I am wrong</a:t>
            </a:r>
          </a:p>
          <a:p>
            <a:pPr lvl="1"/>
            <a:r>
              <a:rPr lang="en-US" dirty="0"/>
              <a:t>Seriously, it will happen</a:t>
            </a:r>
          </a:p>
          <a:p>
            <a:r>
              <a:rPr lang="en-US" dirty="0"/>
              <a:t>Piazza discussion board</a:t>
            </a:r>
          </a:p>
          <a:p>
            <a:pPr lvl="1"/>
            <a:r>
              <a:rPr lang="en-US" dirty="0"/>
              <a:t>Questions and answers</a:t>
            </a:r>
          </a:p>
          <a:p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F466AC-A524-4D43-A033-41B44B0B8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dirty="0"/>
              <a:t>Piazza Discussion Board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  <a:buFont typeface="Times" pitchFamily="-111" charset="0"/>
              <a:buChar char="•"/>
            </a:pPr>
            <a:r>
              <a:rPr lang="en-US" sz="2400" dirty="0"/>
              <a:t>Instead of a mailing list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11" charset="0"/>
              <a:buChar char="•"/>
            </a:pPr>
            <a:r>
              <a:rPr lang="en-US" sz="2400" dirty="0"/>
              <a:t>piazza.com/</a:t>
            </a:r>
            <a:r>
              <a:rPr lang="en-US" sz="2400" dirty="0" err="1"/>
              <a:t>wisc</a:t>
            </a:r>
            <a:r>
              <a:rPr lang="en-US" sz="2400" dirty="0"/>
              <a:t>/spring2021/bmics776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11" charset="0"/>
              <a:buChar char="•"/>
            </a:pPr>
            <a:r>
              <a:rPr lang="en-US" sz="2400" dirty="0"/>
              <a:t>Post your questions to Piazza instead of emailing the instructor or TA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Times" pitchFamily="-111" charset="0"/>
              <a:buChar char="•"/>
            </a:pPr>
            <a:r>
              <a:rPr lang="en-US" sz="2400" dirty="0"/>
              <a:t>Unless it is a private issue or project-related</a:t>
            </a:r>
            <a:endParaRPr lang="en-US" sz="2000" dirty="0"/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11" charset="0"/>
              <a:buChar char="•"/>
            </a:pPr>
            <a:r>
              <a:rPr lang="en-US" sz="2400" dirty="0"/>
              <a:t>Answer your classmates’ questions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11" charset="0"/>
              <a:buChar char="•"/>
            </a:pPr>
            <a:r>
              <a:rPr lang="en-US" sz="2400" dirty="0"/>
              <a:t>Announcements will also be posted to Piazza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11" charset="0"/>
              <a:buChar char="•"/>
            </a:pPr>
            <a:r>
              <a:rPr lang="en-US" sz="2400" dirty="0"/>
              <a:t>Supplementary material for lecture topics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C22D59-3EFF-D343-9E72-F16D5D19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600" dirty="0"/>
              <a:t>Course Readings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82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Mostly articles from the primary literature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Must be using a campus IP address to download some of the articles (can use </a:t>
            </a:r>
            <a:r>
              <a:rPr lang="en-US" sz="2400" dirty="0" err="1"/>
              <a:t>WiscVPN</a:t>
            </a:r>
            <a:r>
              <a:rPr lang="en-US" sz="2400" dirty="0"/>
              <a:t> from off campus)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7150-9E80-C44E-BC77-BF71121DF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90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01000" cy="1143000"/>
          </a:xfrm>
        </p:spPr>
        <p:txBody>
          <a:bodyPr/>
          <a:lstStyle/>
          <a:p>
            <a:r>
              <a:rPr lang="en-US" sz="3600" dirty="0"/>
              <a:t>Agenda Today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077200" cy="4114800"/>
          </a:xfrm>
        </p:spPr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Course information</a:t>
            </a:r>
          </a:p>
          <a:p>
            <a:r>
              <a:rPr lang="en-US" dirty="0"/>
              <a:t>Overview of topics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4E393B-7757-FF4C-8CEB-5E34EB3F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600" dirty="0"/>
              <a:t>Recommended textbook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82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i="1" dirty="0"/>
              <a:t>Biological Sequence Analysis: Probabilistic Models of Proteins and Nucleic Acids</a:t>
            </a:r>
            <a:r>
              <a:rPr lang="en-US" sz="2400" dirty="0"/>
              <a:t>.  R. Durbin, S. Eddy, A. Krogh, and G. </a:t>
            </a:r>
            <a:r>
              <a:rPr lang="en-US" sz="2400" dirty="0" err="1"/>
              <a:t>Mitchison</a:t>
            </a:r>
            <a:r>
              <a:rPr lang="en-US" sz="2400" dirty="0"/>
              <a:t>.  Cambridge University Press, 1998. 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147460" name="Picture 4" descr="Durbin-boo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438400"/>
            <a:ext cx="2109787" cy="3025031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2F909E-3F1A-CB48-8223-B41C313C4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D207D-6E99-E441-94EE-020BF141D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7921"/>
            <a:ext cx="7772400" cy="1143000"/>
          </a:xfrm>
        </p:spPr>
        <p:txBody>
          <a:bodyPr/>
          <a:lstStyle/>
          <a:p>
            <a:r>
              <a:rPr lang="en-US" dirty="0"/>
              <a:t>Recommended online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B6B80-B4F3-5B4F-B257-8341DD619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267" y="1143000"/>
            <a:ext cx="8063089" cy="4114800"/>
          </a:xfrm>
        </p:spPr>
        <p:txBody>
          <a:bodyPr/>
          <a:lstStyle/>
          <a:p>
            <a:r>
              <a:rPr lang="en-US" dirty="0"/>
              <a:t>Translational Bioinformatics</a:t>
            </a:r>
          </a:p>
          <a:p>
            <a:pPr lvl="1"/>
            <a:r>
              <a:rPr lang="en-US" dirty="0">
                <a:hlinkClick r:id="rId3"/>
              </a:rPr>
              <a:t>https://collections.plos.org/translational-bioinformatics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ECDF80-57DF-0A44-AEC6-73EE6879A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11" y="2390422"/>
            <a:ext cx="3069541" cy="39306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D85AB8-7822-E44E-B6CF-ACA5FCFB8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78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3086-6DF4-7E4A-B513-760DF95C6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A8A6-9A25-5749-88EC-9EC0EB4AE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974336" cy="452596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https://docs.python.org</a:t>
            </a:r>
            <a:endParaRPr lang="en-US" dirty="0"/>
          </a:p>
          <a:p>
            <a:r>
              <a:rPr lang="en-US" dirty="0"/>
              <a:t>If you want a book:</a:t>
            </a:r>
          </a:p>
          <a:p>
            <a:pPr lvl="1"/>
            <a:r>
              <a:rPr lang="en-US" dirty="0"/>
              <a:t>Python 3 for programmers</a:t>
            </a:r>
          </a:p>
          <a:p>
            <a:r>
              <a:rPr lang="en-US" dirty="0"/>
              <a:t>Many other good books and online resources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DD27A-B39E-5249-B2EB-23F89C4F3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2B6DE-51B4-0842-AADF-97423C6AC89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02B3B-88D6-0941-BEA8-AC8493ED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841" y="1890492"/>
            <a:ext cx="2708363" cy="33967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74F2EE-D462-3046-BBC5-7010C41829CA}"/>
              </a:ext>
            </a:extLst>
          </p:cNvPr>
          <p:cNvSpPr/>
          <p:nvPr/>
        </p:nvSpPr>
        <p:spPr>
          <a:xfrm>
            <a:off x="914400" y="5392856"/>
            <a:ext cx="7918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https://www.manning.com/books/the-quick-python-book-third-edition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94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BMI/CS 576 or equivalent</a:t>
            </a:r>
          </a:p>
          <a:p>
            <a:r>
              <a:rPr lang="en-US" dirty="0"/>
              <a:t>Knowledge of basic biology and methods from that course will be assumed</a:t>
            </a:r>
          </a:p>
          <a:p>
            <a:r>
              <a:rPr lang="en-US" dirty="0"/>
              <a:t>May want to go over the material on the 576 website to refresh</a:t>
            </a:r>
          </a:p>
          <a:p>
            <a:r>
              <a:rPr lang="en-US" dirty="0">
                <a:solidFill>
                  <a:schemeClr val="tx2"/>
                </a:solidFill>
                <a:hlinkClick r:id="rId3"/>
              </a:rPr>
              <a:t>http://www.biostat.wisc.edu/bmi576/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492F1-17CC-AF4B-BA3D-2E429684A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40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4800" baseline="-25000" dirty="0"/>
              <a:t>What you should get out of this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sz="2400" dirty="0"/>
              <a:t>An understanding of some of the major problems in computational biology and bioinformatics</a:t>
            </a:r>
          </a:p>
          <a:p>
            <a:r>
              <a:rPr lang="en-US" sz="2400" dirty="0"/>
              <a:t>Familiarity with the techniques for addressing these problems</a:t>
            </a:r>
          </a:p>
          <a:p>
            <a:pPr lvl="1"/>
            <a:r>
              <a:rPr lang="en-US" sz="2000" dirty="0"/>
              <a:t>Computational, statistical, machine learning</a:t>
            </a:r>
          </a:p>
          <a:p>
            <a:r>
              <a:rPr lang="en-US" sz="2400" dirty="0"/>
              <a:t>How to think about different data types</a:t>
            </a:r>
          </a:p>
          <a:p>
            <a:r>
              <a:rPr lang="en-US" sz="2400" dirty="0"/>
              <a:t>At the end you should be able to</a:t>
            </a:r>
          </a:p>
          <a:p>
            <a:pPr lvl="1"/>
            <a:r>
              <a:rPr lang="en-US" sz="2000" dirty="0"/>
              <a:t>Read the bioinformatics literature</a:t>
            </a:r>
          </a:p>
          <a:p>
            <a:pPr lvl="1"/>
            <a:r>
              <a:rPr lang="en-US" sz="2000" dirty="0"/>
              <a:t>Apply the methods you have learned to other problems both within and outside of bioinformatics</a:t>
            </a:r>
          </a:p>
          <a:p>
            <a:pPr lvl="1"/>
            <a:r>
              <a:rPr lang="en-US" sz="2000" dirty="0"/>
              <a:t>Write a short bioinformatics research paper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C54CC-1071-5647-B6FA-4CA44C8C4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13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 sz="3600"/>
              <a:t>Major Topics to be Covered </a:t>
            </a:r>
            <a:br>
              <a:rPr lang="en-US" sz="3600"/>
            </a:br>
            <a:r>
              <a:rPr lang="en-US" sz="3600"/>
              <a:t>(the algorithms perspective)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Expectation Maximization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Gibbs sampling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Mutual information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Network flow algorithms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Stochastic context free grammars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Multiple hypothesis testing correction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Deep learning (e.g., Convolutional neural networks)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Linear programming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Tries and suffix trees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Markov random fields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5693E5-11BF-E74B-A59E-32DD7EB7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 sz="3600"/>
              <a:t>Major Topics to be Covered </a:t>
            </a:r>
            <a:br>
              <a:rPr lang="en-US" sz="3600"/>
            </a:br>
            <a:r>
              <a:rPr lang="en-US" sz="3600"/>
              <a:t>(the task perspective)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00200"/>
            <a:ext cx="7772400" cy="48006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400" dirty="0"/>
              <a:t>Modeling of motifs and </a:t>
            </a:r>
            <a:r>
              <a:rPr lang="en-US" sz="2400" i="1" dirty="0"/>
              <a:t>cis</a:t>
            </a:r>
            <a:r>
              <a:rPr lang="en-US" sz="2400" dirty="0"/>
              <a:t>-regulatory modules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Identification of transcription factor binding sites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Transcriptome quantification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Transcriptome assembly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RNA sequence and structure modeling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Regulatory information in epigenomic data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Genotype analysis and association studies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Network biology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Single-cell genomics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Machine learning analysis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03CFE8-92D9-8840-995B-063BC92A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/>
          <a:lstStyle/>
          <a:p>
            <a:r>
              <a:rPr lang="en-US" sz="3600" dirty="0"/>
              <a:t>Motif Modeling</a:t>
            </a:r>
          </a:p>
        </p:txBody>
      </p:sp>
      <p:pic>
        <p:nvPicPr>
          <p:cNvPr id="153612" name="Picture 12" descr="multiple-motif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900238"/>
            <a:ext cx="7391400" cy="4805362"/>
          </a:xfrm>
          <a:prstGeom prst="rect">
            <a:avLst/>
          </a:prstGeom>
          <a:noFill/>
        </p:spPr>
      </p:pic>
      <p:sp>
        <p:nvSpPr>
          <p:cNvPr id="153613" name="Text Box 13"/>
          <p:cNvSpPr txBox="1">
            <a:spLocks noChangeArrowheads="1"/>
          </p:cNvSpPr>
          <p:nvPr/>
        </p:nvSpPr>
        <p:spPr bwMode="auto">
          <a:xfrm>
            <a:off x="268288" y="1343025"/>
            <a:ext cx="7754848" cy="707886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What sequence motif do these promoter regions have in common?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366000" y="2286000"/>
            <a:ext cx="1854200" cy="2209800"/>
            <a:chOff x="7366000" y="2286000"/>
            <a:chExt cx="1854200" cy="2209800"/>
          </a:xfrm>
        </p:grpSpPr>
        <p:pic>
          <p:nvPicPr>
            <p:cNvPr id="5" name="Picture 4" descr="patop_logo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1400" y="2286000"/>
              <a:ext cx="1828800" cy="1139603"/>
            </a:xfrm>
            <a:prstGeom prst="rect">
              <a:avLst/>
            </a:prstGeom>
          </p:spPr>
        </p:pic>
        <p:cxnSp>
          <p:nvCxnSpPr>
            <p:cNvPr id="7" name="Curved Connector 6"/>
            <p:cNvCxnSpPr/>
            <p:nvPr/>
          </p:nvCxnSpPr>
          <p:spPr bwMode="auto">
            <a:xfrm rot="5400000" flipH="1" flipV="1">
              <a:off x="7289800" y="3505200"/>
              <a:ext cx="1066800" cy="914400"/>
            </a:xfrm>
            <a:prstGeom prst="curvedConnector3">
              <a:avLst>
                <a:gd name="adj1" fmla="val 50000"/>
              </a:avLst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DF4929-B1A0-CC41-9835-822D62BB1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916613" y="4503738"/>
            <a:ext cx="844550" cy="768350"/>
            <a:chOff x="4283" y="1628"/>
            <a:chExt cx="532" cy="484"/>
          </a:xfrm>
        </p:grpSpPr>
        <p:sp>
          <p:nvSpPr>
            <p:cNvPr id="21534" name="Oval 3"/>
            <p:cNvSpPr>
              <a:spLocks noChangeArrowheads="1"/>
            </p:cNvSpPr>
            <p:nvPr/>
          </p:nvSpPr>
          <p:spPr bwMode="auto">
            <a:xfrm>
              <a:off x="4307" y="1628"/>
              <a:ext cx="484" cy="459"/>
            </a:xfrm>
            <a:prstGeom prst="ellipse">
              <a:avLst/>
            </a:prstGeom>
            <a:gradFill rotWithShape="1">
              <a:gsLst>
                <a:gs pos="0">
                  <a:srgbClr val="800080"/>
                </a:gs>
                <a:gs pos="100000">
                  <a:srgbClr val="CC00CC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5" name="Rectangle 4"/>
            <p:cNvSpPr>
              <a:spLocks noChangeArrowheads="1"/>
            </p:cNvSpPr>
            <p:nvPr/>
          </p:nvSpPr>
          <p:spPr bwMode="auto">
            <a:xfrm>
              <a:off x="4283" y="1845"/>
              <a:ext cx="532" cy="267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6" name="Line 5"/>
            <p:cNvSpPr>
              <a:spLocks noChangeShapeType="1"/>
            </p:cNvSpPr>
            <p:nvPr/>
          </p:nvSpPr>
          <p:spPr bwMode="auto">
            <a:xfrm>
              <a:off x="4307" y="1845"/>
              <a:ext cx="4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922463" y="3544888"/>
            <a:ext cx="652462" cy="922337"/>
            <a:chOff x="4670" y="902"/>
            <a:chExt cx="411" cy="581"/>
          </a:xfrm>
        </p:grpSpPr>
        <p:sp>
          <p:nvSpPr>
            <p:cNvPr id="21531" name="Oval 7"/>
            <p:cNvSpPr>
              <a:spLocks noChangeArrowheads="1"/>
            </p:cNvSpPr>
            <p:nvPr/>
          </p:nvSpPr>
          <p:spPr bwMode="auto">
            <a:xfrm>
              <a:off x="4689" y="902"/>
              <a:ext cx="373" cy="551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3399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2" name="Rectangle 8"/>
            <p:cNvSpPr>
              <a:spLocks noChangeArrowheads="1"/>
            </p:cNvSpPr>
            <p:nvPr/>
          </p:nvSpPr>
          <p:spPr bwMode="auto">
            <a:xfrm>
              <a:off x="4670" y="1162"/>
              <a:ext cx="411" cy="32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3" name="Line 9"/>
            <p:cNvSpPr>
              <a:spLocks noChangeShapeType="1"/>
            </p:cNvSpPr>
            <p:nvPr/>
          </p:nvSpPr>
          <p:spPr bwMode="auto">
            <a:xfrm>
              <a:off x="4689" y="1162"/>
              <a:ext cx="37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997200" y="5387975"/>
            <a:ext cx="652463" cy="922338"/>
            <a:chOff x="4670" y="902"/>
            <a:chExt cx="411" cy="581"/>
          </a:xfrm>
        </p:grpSpPr>
        <p:sp>
          <p:nvSpPr>
            <p:cNvPr id="21528" name="Oval 11"/>
            <p:cNvSpPr>
              <a:spLocks noChangeArrowheads="1"/>
            </p:cNvSpPr>
            <p:nvPr/>
          </p:nvSpPr>
          <p:spPr bwMode="auto">
            <a:xfrm>
              <a:off x="4689" y="902"/>
              <a:ext cx="373" cy="551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3399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9" name="Rectangle 12"/>
            <p:cNvSpPr>
              <a:spLocks noChangeArrowheads="1"/>
            </p:cNvSpPr>
            <p:nvPr/>
          </p:nvSpPr>
          <p:spPr bwMode="auto">
            <a:xfrm>
              <a:off x="4670" y="1162"/>
              <a:ext cx="411" cy="32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0" name="Line 13"/>
            <p:cNvSpPr>
              <a:spLocks noChangeShapeType="1"/>
            </p:cNvSpPr>
            <p:nvPr/>
          </p:nvSpPr>
          <p:spPr bwMode="auto">
            <a:xfrm>
              <a:off x="4689" y="1162"/>
              <a:ext cx="37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187825" y="4465638"/>
            <a:ext cx="652463" cy="922337"/>
            <a:chOff x="4670" y="902"/>
            <a:chExt cx="411" cy="581"/>
          </a:xfrm>
        </p:grpSpPr>
        <p:sp>
          <p:nvSpPr>
            <p:cNvPr id="21525" name="Oval 15"/>
            <p:cNvSpPr>
              <a:spLocks noChangeArrowheads="1"/>
            </p:cNvSpPr>
            <p:nvPr/>
          </p:nvSpPr>
          <p:spPr bwMode="auto">
            <a:xfrm>
              <a:off x="4689" y="902"/>
              <a:ext cx="373" cy="551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3399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6" name="Rectangle 16"/>
            <p:cNvSpPr>
              <a:spLocks noChangeArrowheads="1"/>
            </p:cNvSpPr>
            <p:nvPr/>
          </p:nvSpPr>
          <p:spPr bwMode="auto">
            <a:xfrm>
              <a:off x="4670" y="1162"/>
              <a:ext cx="411" cy="32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7" name="Line 17"/>
            <p:cNvSpPr>
              <a:spLocks noChangeShapeType="1"/>
            </p:cNvSpPr>
            <p:nvPr/>
          </p:nvSpPr>
          <p:spPr bwMode="auto">
            <a:xfrm>
              <a:off x="4689" y="1162"/>
              <a:ext cx="37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611563" y="3621088"/>
            <a:ext cx="844550" cy="768350"/>
            <a:chOff x="4283" y="1628"/>
            <a:chExt cx="532" cy="484"/>
          </a:xfrm>
        </p:grpSpPr>
        <p:sp>
          <p:nvSpPr>
            <p:cNvPr id="21522" name="Oval 19"/>
            <p:cNvSpPr>
              <a:spLocks noChangeArrowheads="1"/>
            </p:cNvSpPr>
            <p:nvPr/>
          </p:nvSpPr>
          <p:spPr bwMode="auto">
            <a:xfrm>
              <a:off x="4307" y="1628"/>
              <a:ext cx="484" cy="459"/>
            </a:xfrm>
            <a:prstGeom prst="ellipse">
              <a:avLst/>
            </a:prstGeom>
            <a:gradFill rotWithShape="1">
              <a:gsLst>
                <a:gs pos="0">
                  <a:srgbClr val="800080"/>
                </a:gs>
                <a:gs pos="100000">
                  <a:srgbClr val="CC00CC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3" name="Rectangle 20"/>
            <p:cNvSpPr>
              <a:spLocks noChangeArrowheads="1"/>
            </p:cNvSpPr>
            <p:nvPr/>
          </p:nvSpPr>
          <p:spPr bwMode="auto">
            <a:xfrm>
              <a:off x="4283" y="1845"/>
              <a:ext cx="532" cy="267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4" name="Line 21"/>
            <p:cNvSpPr>
              <a:spLocks noChangeShapeType="1"/>
            </p:cNvSpPr>
            <p:nvPr/>
          </p:nvSpPr>
          <p:spPr bwMode="auto">
            <a:xfrm>
              <a:off x="4307" y="1845"/>
              <a:ext cx="4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4456113" y="5464175"/>
            <a:ext cx="844550" cy="768350"/>
            <a:chOff x="4283" y="1628"/>
            <a:chExt cx="532" cy="484"/>
          </a:xfrm>
        </p:grpSpPr>
        <p:sp>
          <p:nvSpPr>
            <p:cNvPr id="21519" name="Oval 23"/>
            <p:cNvSpPr>
              <a:spLocks noChangeArrowheads="1"/>
            </p:cNvSpPr>
            <p:nvPr/>
          </p:nvSpPr>
          <p:spPr bwMode="auto">
            <a:xfrm>
              <a:off x="4307" y="1628"/>
              <a:ext cx="484" cy="459"/>
            </a:xfrm>
            <a:prstGeom prst="ellipse">
              <a:avLst/>
            </a:prstGeom>
            <a:gradFill rotWithShape="1">
              <a:gsLst>
                <a:gs pos="0">
                  <a:srgbClr val="800080"/>
                </a:gs>
                <a:gs pos="100000">
                  <a:srgbClr val="CC00CC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0" name="Rectangle 24"/>
            <p:cNvSpPr>
              <a:spLocks noChangeArrowheads="1"/>
            </p:cNvSpPr>
            <p:nvPr/>
          </p:nvSpPr>
          <p:spPr bwMode="auto">
            <a:xfrm>
              <a:off x="4283" y="1845"/>
              <a:ext cx="532" cy="267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1" name="Line 25"/>
            <p:cNvSpPr>
              <a:spLocks noChangeShapeType="1"/>
            </p:cNvSpPr>
            <p:nvPr/>
          </p:nvSpPr>
          <p:spPr bwMode="auto">
            <a:xfrm>
              <a:off x="4307" y="1845"/>
              <a:ext cx="4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512" name="Text Box 26"/>
          <p:cNvSpPr txBox="1">
            <a:spLocks noChangeArrowheads="1"/>
          </p:cNvSpPr>
          <p:nvPr/>
        </p:nvSpPr>
        <p:spPr bwMode="auto">
          <a:xfrm>
            <a:off x="231775" y="3889375"/>
            <a:ext cx="8372475" cy="2381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eaLnBrk="1" hangingPunct="1"/>
            <a:r>
              <a:rPr lang="en-US" sz="1000">
                <a:solidFill>
                  <a:srgbClr val="008000"/>
                </a:solidFill>
                <a:latin typeface="Courier New" pitchFamily="-111" charset="0"/>
              </a:rPr>
              <a:t> …accgcgctgaaaaaattttccgatgagtttagaagagtcaccaaaaaattttcatacagcctactggtgttctctgtgtgtgctaccactggctgtcatcatggttgta…</a:t>
            </a: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r>
              <a:rPr lang="en-US" sz="1000">
                <a:solidFill>
                  <a:srgbClr val="008000"/>
                </a:solidFill>
                <a:latin typeface="Courier New" pitchFamily="-111" charset="0"/>
              </a:rPr>
              <a:t> …caaaattattcaagaaaaaaagaaatgttacaatgaatgcaaaagatgggcgatgagataaaagcgagagataaaaatttttgagcttaaatgatctggcatgagcagt…</a:t>
            </a: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r>
              <a:rPr lang="en-US" sz="1000">
                <a:solidFill>
                  <a:srgbClr val="008000"/>
                </a:solidFill>
                <a:latin typeface="Courier New" pitchFamily="-111" charset="0"/>
              </a:rPr>
              <a:t> …gagctggaaaaaaaaaaaatttcaaaagaaaacgcgatgagcatactaatgctaaaaatttttgaggtataaagtaacgaattggggaaaggccatcaatatgaagtcg…</a:t>
            </a:r>
          </a:p>
        </p:txBody>
      </p:sp>
      <p:sp>
        <p:nvSpPr>
          <p:cNvPr id="21513" name="Rectangle 27"/>
          <p:cNvSpPr>
            <a:spLocks noGrp="1" noChangeArrowheads="1"/>
          </p:cNvSpPr>
          <p:nvPr>
            <p:ph type="body" idx="1"/>
          </p:nvPr>
        </p:nvSpPr>
        <p:spPr>
          <a:xfrm>
            <a:off x="622300" y="1108075"/>
            <a:ext cx="7988300" cy="45307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configuration of sequence motifs do these promoter regions have in common?</a:t>
            </a:r>
          </a:p>
        </p:txBody>
      </p:sp>
      <p:sp>
        <p:nvSpPr>
          <p:cNvPr id="21514" name="Rectangle 28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600" i="1" dirty="0"/>
              <a:t>cis</a:t>
            </a:r>
            <a:r>
              <a:rPr lang="en-US" sz="3600" dirty="0"/>
              <a:t>-Regulatory Modules</a:t>
            </a:r>
          </a:p>
        </p:txBody>
      </p:sp>
      <p:sp>
        <p:nvSpPr>
          <p:cNvPr id="21515" name="Line 29"/>
          <p:cNvSpPr>
            <a:spLocks noChangeShapeType="1"/>
          </p:cNvSpPr>
          <p:nvPr/>
        </p:nvSpPr>
        <p:spPr bwMode="auto">
          <a:xfrm>
            <a:off x="117475" y="6692900"/>
            <a:ext cx="8948738" cy="3968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7678" name="Oval 30"/>
          <p:cNvSpPr>
            <a:spLocks noChangeArrowheads="1"/>
          </p:cNvSpPr>
          <p:nvPr/>
        </p:nvSpPr>
        <p:spPr bwMode="auto">
          <a:xfrm>
            <a:off x="3457575" y="5195888"/>
            <a:ext cx="1266825" cy="960437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DC5800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solidFill>
                  <a:srgbClr val="FFFFFF"/>
                </a:solidFill>
              </a:rPr>
              <a:t>RNAP</a:t>
            </a:r>
          </a:p>
        </p:txBody>
      </p:sp>
      <p:sp>
        <p:nvSpPr>
          <p:cNvPr id="667679" name="Oval 31"/>
          <p:cNvSpPr>
            <a:spLocks noChangeArrowheads="1"/>
          </p:cNvSpPr>
          <p:nvPr/>
        </p:nvSpPr>
        <p:spPr bwMode="auto">
          <a:xfrm>
            <a:off x="2459038" y="3390900"/>
            <a:ext cx="1266825" cy="960438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DC5800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solidFill>
                  <a:srgbClr val="FFFFFF"/>
                </a:solidFill>
              </a:rPr>
              <a:t>RNAP</a:t>
            </a:r>
          </a:p>
        </p:txBody>
      </p:sp>
      <p:sp>
        <p:nvSpPr>
          <p:cNvPr id="667680" name="Oval 32"/>
          <p:cNvSpPr>
            <a:spLocks noChangeArrowheads="1"/>
          </p:cNvSpPr>
          <p:nvPr/>
        </p:nvSpPr>
        <p:spPr bwMode="auto">
          <a:xfrm>
            <a:off x="4764088" y="4273550"/>
            <a:ext cx="1266825" cy="960438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DC5800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solidFill>
                  <a:srgbClr val="FFFFFF"/>
                </a:solidFill>
              </a:rPr>
              <a:t>RNAP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94B253-DB6A-D64B-B5D1-6524A4DD7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9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67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67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7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7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7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67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000"/>
                                        <p:tgtEl>
                                          <p:spTgt spid="667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/>
                                        <p:tgtEl>
                                          <p:spTgt spid="667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6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3000"/>
                                        <p:tgtEl>
                                          <p:spTgt spid="667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/>
                                        <p:tgtEl>
                                          <p:spTgt spid="667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6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3000"/>
                                        <p:tgtEl>
                                          <p:spTgt spid="667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0"/>
                                        <p:tgtEl>
                                          <p:spTgt spid="667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6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678" grpId="0" animBg="1"/>
      <p:bldP spid="667678" grpId="1" animBg="1"/>
      <p:bldP spid="667679" grpId="0" animBg="1"/>
      <p:bldP spid="667679" grpId="1" animBg="1"/>
      <p:bldP spid="667680" grpId="0" animBg="1"/>
      <p:bldP spid="66768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 sz="3200" dirty="0"/>
              <a:t>Transcriptome Analysis with RNA-</a:t>
            </a:r>
            <a:r>
              <a:rPr lang="en-US" sz="3200" dirty="0" err="1"/>
              <a:t>Seq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64211"/>
            <a:ext cx="7793182" cy="381000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9600" y="914400"/>
            <a:ext cx="8153400" cy="46166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/>
              <a:t>What genes are expressed and at what levels?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C59E1F-85CA-1043-A6C8-4B778AFE2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41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1143000"/>
          </a:xfrm>
        </p:spPr>
        <p:txBody>
          <a:bodyPr/>
          <a:lstStyle/>
          <a:p>
            <a:r>
              <a:rPr lang="en-US" sz="3600"/>
              <a:t>Course Web Site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2"/>
                </a:solidFill>
              </a:rPr>
              <a:t>www.biostat.wisc.edu/bmi776/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Syllabus and policies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Readings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Tentative schedule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Lecture slides (draft posted before lecture)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Announcements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Homework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Project information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Link to Piazza discussion board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52337A-416D-A640-AFA7-925F459A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15F93-41DE-F74A-B91D-A73B0B62B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Transcriptome assembly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C3D0EC-1FAB-334B-91F3-46CDC2D1E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8743" y="1981200"/>
            <a:ext cx="4946514" cy="41148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B26438-FBA7-9943-A947-D21920A9B9BC}"/>
              </a:ext>
            </a:extLst>
          </p:cNvPr>
          <p:cNvSpPr/>
          <p:nvPr/>
        </p:nvSpPr>
        <p:spPr>
          <a:xfrm>
            <a:off x="691444" y="6248400"/>
            <a:ext cx="29161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tacorna.github.io</a:t>
            </a:r>
            <a:r>
              <a:rPr lang="en-US" dirty="0"/>
              <a:t>/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86A35D-82CE-0948-9819-A7C47D1C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2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838200"/>
          </a:xfrm>
        </p:spPr>
        <p:txBody>
          <a:bodyPr/>
          <a:lstStyle/>
          <a:p>
            <a:r>
              <a:rPr lang="en-US" sz="3600"/>
              <a:t>RNA Sequence and Structure Modeling</a:t>
            </a:r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/>
          <a:srcRect t="10677"/>
          <a:stretch>
            <a:fillRect/>
          </a:stretch>
        </p:blipFill>
        <p:spPr bwMode="auto">
          <a:xfrm>
            <a:off x="495300" y="1903413"/>
            <a:ext cx="8115300" cy="480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533400" y="990600"/>
            <a:ext cx="8153400" cy="1200329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/>
              <a:t>How can we identify sequences that encode this RNA structure?</a:t>
            </a:r>
          </a:p>
          <a:p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D32FF5-56FC-D94B-B170-A8C925FFD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US" sz="3600" dirty="0"/>
              <a:t>Noncoding Genetic Variants</a:t>
            </a:r>
          </a:p>
        </p:txBody>
      </p:sp>
      <p:sp>
        <p:nvSpPr>
          <p:cNvPr id="205828" name="Text Box 4"/>
          <p:cNvSpPr txBox="1">
            <a:spLocks noChangeArrowheads="1"/>
          </p:cNvSpPr>
          <p:nvPr/>
        </p:nvSpPr>
        <p:spPr bwMode="auto">
          <a:xfrm>
            <a:off x="533400" y="854075"/>
            <a:ext cx="8153400" cy="1200329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/>
              <a:t>How do genetic variants outside protein coding regions impact phenotypes?</a:t>
            </a:r>
          </a:p>
          <a:p>
            <a:endParaRPr lang="en-US" sz="2400" dirty="0"/>
          </a:p>
        </p:txBody>
      </p:sp>
      <p:pic>
        <p:nvPicPr>
          <p:cNvPr id="1026" name="Picture 2" descr="http://www.nature.com/nature/journal/v495/n7441/images/495320a-f1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6781800" cy="474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1751" y="6519446"/>
            <a:ext cx="3068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Patton and Harrington, </a:t>
            </a:r>
            <a:r>
              <a:rPr lang="en-US" sz="1400" i="1" dirty="0">
                <a:solidFill>
                  <a:schemeClr val="tx2"/>
                </a:solidFill>
              </a:rPr>
              <a:t>Nature</a:t>
            </a:r>
            <a:r>
              <a:rPr lang="en-US" sz="1400" dirty="0">
                <a:solidFill>
                  <a:schemeClr val="tx2"/>
                </a:solidFill>
              </a:rPr>
              <a:t>, 2013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457C1-3121-0C43-8BE2-7DFFBD9A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63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97557"/>
            <a:ext cx="7772400" cy="1143000"/>
          </a:xfrm>
        </p:spPr>
        <p:txBody>
          <a:bodyPr/>
          <a:lstStyle/>
          <a:p>
            <a:r>
              <a:rPr lang="en-US" dirty="0"/>
              <a:t>Genotype to Phenotype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F8E43A-D60B-D64B-A72E-7651A6B2EE74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1" y="1371601"/>
            <a:ext cx="8991597" cy="449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022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7" name="Picture 3" descr="Type2-fig-1-3-07.jpg"/>
          <p:cNvPicPr>
            <a:picLocks noChangeAspect="1"/>
          </p:cNvPicPr>
          <p:nvPr/>
        </p:nvPicPr>
        <p:blipFill>
          <a:blip r:embed="rId3"/>
          <a:srcRect t="7788"/>
          <a:stretch>
            <a:fillRect/>
          </a:stretch>
        </p:blipFill>
        <p:spPr bwMode="auto">
          <a:xfrm>
            <a:off x="457200" y="1219200"/>
            <a:ext cx="8153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US" sz="3600" dirty="0"/>
              <a:t>Genome-wide Association Studies</a:t>
            </a:r>
          </a:p>
        </p:txBody>
      </p:sp>
      <p:sp>
        <p:nvSpPr>
          <p:cNvPr id="205828" name="Text Box 4"/>
          <p:cNvSpPr txBox="1">
            <a:spLocks noChangeArrowheads="1"/>
          </p:cNvSpPr>
          <p:nvPr/>
        </p:nvSpPr>
        <p:spPr bwMode="auto">
          <a:xfrm>
            <a:off x="533400" y="854075"/>
            <a:ext cx="8153400" cy="8223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/>
              <a:t>Which genes are involved in diabetes? </a:t>
            </a:r>
          </a:p>
          <a:p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44F2C3-7182-2242-9C16-244710288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F9D9-C6D4-BE47-BA72-158CE6028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Quantitative Trait Locus (QTL)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13A1F-A977-E344-9C1F-CEE538218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17" y="1981200"/>
            <a:ext cx="6319565" cy="443653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8F394-2BFC-624F-AFE4-D38649A06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412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3200" dirty="0"/>
              <a:t>Network biology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7289" y="6146892"/>
            <a:ext cx="166149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GB" sz="1400" dirty="0" err="1">
                <a:solidFill>
                  <a:schemeClr val="tx2"/>
                </a:solidFill>
                <a:latin typeface="Arial" charset="0"/>
              </a:rPr>
              <a:t>Yeger-Lotem</a:t>
            </a:r>
            <a:r>
              <a:rPr lang="en-GB" sz="1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GB" sz="1400" kern="1200" dirty="0">
                <a:solidFill>
                  <a:schemeClr val="tx2"/>
                </a:solidFill>
                <a:latin typeface="Arial" charset="0"/>
              </a:rPr>
              <a:t>et al., </a:t>
            </a:r>
            <a:r>
              <a:rPr lang="en-GB" sz="1400" i="1" dirty="0">
                <a:solidFill>
                  <a:schemeClr val="tx2"/>
                </a:solidFill>
                <a:latin typeface="Arial" charset="0"/>
              </a:rPr>
              <a:t>Nature Genetics, </a:t>
            </a:r>
            <a:r>
              <a:rPr lang="en-GB" sz="1400" kern="1200" dirty="0">
                <a:solidFill>
                  <a:schemeClr val="tx2"/>
                </a:solidFill>
                <a:latin typeface="Arial" charset="0"/>
              </a:rPr>
              <a:t>2009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09600" y="914400"/>
            <a:ext cx="8153400" cy="46166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/>
              <a:t>How do proteins coordinate to transmit information?</a:t>
            </a:r>
          </a:p>
        </p:txBody>
      </p:sp>
      <p:pic>
        <p:nvPicPr>
          <p:cNvPr id="12" name="Picture 2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" b="2862"/>
          <a:stretch/>
        </p:blipFill>
        <p:spPr bwMode="auto">
          <a:xfrm>
            <a:off x="1635557" y="1346292"/>
            <a:ext cx="5872886" cy="551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47A6CF-E786-4A48-8113-FEBC7D4D1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19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E5E4B3-8A53-8B43-9848-E341BE868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910" y="924966"/>
            <a:ext cx="5804717" cy="1477093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26" y="32615"/>
            <a:ext cx="7772400" cy="1143000"/>
          </a:xfrm>
        </p:spPr>
        <p:txBody>
          <a:bodyPr/>
          <a:lstStyle/>
          <a:p>
            <a:r>
              <a:rPr lang="en-US" sz="3200" dirty="0"/>
              <a:t>Machine learning and integrative analysis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56145" y="2211917"/>
            <a:ext cx="291778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Inspired from </a:t>
            </a:r>
            <a:r>
              <a:rPr lang="en-US" sz="700" dirty="0" err="1"/>
              <a:t>Ideker</a:t>
            </a:r>
            <a:r>
              <a:rPr lang="en-US" sz="700" dirty="0"/>
              <a:t> &amp; </a:t>
            </a:r>
            <a:r>
              <a:rPr lang="en-US" sz="700" dirty="0" err="1"/>
              <a:t>Lauffenburger</a:t>
            </a:r>
            <a:r>
              <a:rPr lang="en-US" sz="700" dirty="0"/>
              <a:t>, Trends in Biotechnology, 2003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66DA7439-FA6D-9D40-81D0-46F687970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b="55153"/>
          <a:stretch/>
        </p:blipFill>
        <p:spPr bwMode="auto">
          <a:xfrm>
            <a:off x="2763423" y="4938802"/>
            <a:ext cx="6380577" cy="1134101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5" name="Text Box 4">
            <a:extLst>
              <a:ext uri="{FF2B5EF4-FFF2-40B4-BE49-F238E27FC236}">
                <a16:creationId xmlns:a16="http://schemas.microsoft.com/office/drawing/2014/main" id="{0C21CD26-0588-8D44-B13F-C1C1FB16B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65880"/>
            <a:ext cx="2938462" cy="17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>
              <a:defRPr/>
            </a:pPr>
            <a:endParaRPr lang="en-GB" altLang="en-US" sz="817" b="1" dirty="0">
              <a:latin typeface="Arial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A2B7D5F-2F13-354E-B486-3A6895B36FEA}"/>
              </a:ext>
            </a:extLst>
          </p:cNvPr>
          <p:cNvGrpSpPr/>
          <p:nvPr/>
        </p:nvGrpSpPr>
        <p:grpSpPr>
          <a:xfrm>
            <a:off x="-60870" y="1438563"/>
            <a:ext cx="3703943" cy="3377541"/>
            <a:chOff x="2603793" y="1793369"/>
            <a:chExt cx="3703943" cy="3377541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23C64307-7493-A74F-B779-24D85E448A26}"/>
                </a:ext>
              </a:extLst>
            </p:cNvPr>
            <p:cNvGrpSpPr/>
            <p:nvPr/>
          </p:nvGrpSpPr>
          <p:grpSpPr>
            <a:xfrm>
              <a:off x="2603793" y="1793369"/>
              <a:ext cx="3703943" cy="3377541"/>
              <a:chOff x="4773528" y="1018781"/>
              <a:chExt cx="3703943" cy="3377541"/>
            </a:xfrm>
          </p:grpSpPr>
          <p:sp>
            <p:nvSpPr>
              <p:cNvPr id="93" name="Double Bracket 92">
                <a:extLst>
                  <a:ext uri="{FF2B5EF4-FFF2-40B4-BE49-F238E27FC236}">
                    <a16:creationId xmlns:a16="http://schemas.microsoft.com/office/drawing/2014/main" id="{3814335E-5745-E24E-8500-1AE50837E289}"/>
                  </a:ext>
                </a:extLst>
              </p:cNvPr>
              <p:cNvSpPr/>
              <p:nvPr/>
            </p:nvSpPr>
            <p:spPr>
              <a:xfrm>
                <a:off x="5303453" y="2875244"/>
                <a:ext cx="2577669" cy="1333988"/>
              </a:xfrm>
              <a:prstGeom prst="bracketPair">
                <a:avLst>
                  <a:gd name="adj" fmla="val 4834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94" name="Triangle 93">
                <a:extLst>
                  <a:ext uri="{FF2B5EF4-FFF2-40B4-BE49-F238E27FC236}">
                    <a16:creationId xmlns:a16="http://schemas.microsoft.com/office/drawing/2014/main" id="{7F1BA620-2FE1-7B41-9FF8-8B85AFEAE2E6}"/>
                  </a:ext>
                </a:extLst>
              </p:cNvPr>
              <p:cNvSpPr/>
              <p:nvPr/>
            </p:nvSpPr>
            <p:spPr>
              <a:xfrm>
                <a:off x="6932428" y="3429297"/>
                <a:ext cx="166773" cy="166773"/>
              </a:xfrm>
              <a:prstGeom prst="triangle">
                <a:avLst/>
              </a:prstGeom>
              <a:solidFill>
                <a:srgbClr val="FF0000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7C47A14-2880-D145-8F6D-61B6AADB1A6C}"/>
                  </a:ext>
                </a:extLst>
              </p:cNvPr>
              <p:cNvSpPr/>
              <p:nvPr/>
            </p:nvSpPr>
            <p:spPr>
              <a:xfrm>
                <a:off x="6680883" y="3434458"/>
                <a:ext cx="166773" cy="166773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 dirty="0"/>
              </a:p>
            </p:txBody>
          </p:sp>
          <p:sp>
            <p:nvSpPr>
              <p:cNvPr id="96" name="Triangle 95">
                <a:extLst>
                  <a:ext uri="{FF2B5EF4-FFF2-40B4-BE49-F238E27FC236}">
                    <a16:creationId xmlns:a16="http://schemas.microsoft.com/office/drawing/2014/main" id="{5A871FEC-47C3-7145-A066-958274FB6CB3}"/>
                  </a:ext>
                </a:extLst>
              </p:cNvPr>
              <p:cNvSpPr/>
              <p:nvPr/>
            </p:nvSpPr>
            <p:spPr>
              <a:xfrm>
                <a:off x="7449090" y="3423882"/>
                <a:ext cx="166773" cy="166773"/>
              </a:xfrm>
              <a:prstGeom prst="triangle">
                <a:avLst/>
              </a:prstGeom>
              <a:solidFill>
                <a:srgbClr val="FF0000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863662FE-999D-794D-BA08-ACE237DFE961}"/>
                  </a:ext>
                </a:extLst>
              </p:cNvPr>
              <p:cNvSpPr/>
              <p:nvPr/>
            </p:nvSpPr>
            <p:spPr>
              <a:xfrm>
                <a:off x="7186096" y="3428589"/>
                <a:ext cx="166773" cy="166773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 dirty="0"/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40334E0E-8FC9-1743-981F-B159A5A92EF0}"/>
                  </a:ext>
                </a:extLst>
              </p:cNvPr>
              <p:cNvCxnSpPr/>
              <p:nvPr/>
            </p:nvCxnSpPr>
            <p:spPr>
              <a:xfrm flipV="1">
                <a:off x="5449387" y="3333745"/>
                <a:ext cx="2531528" cy="454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8558E7E-470F-E54B-B8C7-DDFB9CC6D3DC}"/>
                  </a:ext>
                </a:extLst>
              </p:cNvPr>
              <p:cNvCxnSpPr/>
              <p:nvPr/>
            </p:nvCxnSpPr>
            <p:spPr>
              <a:xfrm flipV="1">
                <a:off x="5445003" y="3765544"/>
                <a:ext cx="2531528" cy="45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8396EE06-75E6-2D42-9F42-5B5FD2039B6A}"/>
                  </a:ext>
                </a:extLst>
              </p:cNvPr>
              <p:cNvSpPr/>
              <p:nvPr/>
            </p:nvSpPr>
            <p:spPr>
              <a:xfrm>
                <a:off x="6154648" y="3908002"/>
                <a:ext cx="184687" cy="18370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96A33B3E-CD5F-8241-89DD-C59A091741C9}"/>
                  </a:ext>
                </a:extLst>
              </p:cNvPr>
              <p:cNvSpPr/>
              <p:nvPr/>
            </p:nvSpPr>
            <p:spPr>
              <a:xfrm>
                <a:off x="6868558" y="3911257"/>
                <a:ext cx="184687" cy="18370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18133EF-8003-414C-9EBD-D62AF961E75A}"/>
                  </a:ext>
                </a:extLst>
              </p:cNvPr>
              <p:cNvSpPr/>
              <p:nvPr/>
            </p:nvSpPr>
            <p:spPr>
              <a:xfrm>
                <a:off x="6520434" y="3908002"/>
                <a:ext cx="184687" cy="18370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B0201EEF-D57D-B34C-B465-DC1EA57500F4}"/>
                  </a:ext>
                </a:extLst>
              </p:cNvPr>
              <p:cNvSpPr/>
              <p:nvPr/>
            </p:nvSpPr>
            <p:spPr>
              <a:xfrm>
                <a:off x="5787169" y="3899144"/>
                <a:ext cx="184687" cy="18370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6494A0D-63B1-6747-B98B-D69E22BC08D5}"/>
                  </a:ext>
                </a:extLst>
              </p:cNvPr>
              <p:cNvSpPr txBox="1"/>
              <p:nvPr/>
            </p:nvSpPr>
            <p:spPr>
              <a:xfrm>
                <a:off x="6191642" y="4134712"/>
                <a:ext cx="88572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Courier" charset="0"/>
                    <a:ea typeface="Courier" charset="0"/>
                    <a:cs typeface="Courier" charset="0"/>
                  </a:rPr>
                  <a:t>Genotype</a:t>
                </a: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1A17D86F-ED11-EC43-8E37-DB77157661D4}"/>
                  </a:ext>
                </a:extLst>
              </p:cNvPr>
              <p:cNvSpPr/>
              <p:nvPr/>
            </p:nvSpPr>
            <p:spPr>
              <a:xfrm>
                <a:off x="5965520" y="1941751"/>
                <a:ext cx="184687" cy="18370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6AD7D8F5-655D-C246-BAC3-BAB55ECB885C}"/>
                  </a:ext>
                </a:extLst>
              </p:cNvPr>
              <p:cNvSpPr/>
              <p:nvPr/>
            </p:nvSpPr>
            <p:spPr>
              <a:xfrm>
                <a:off x="6409499" y="1349486"/>
                <a:ext cx="184687" cy="18370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DF7A0074-22B9-FB45-AA1D-4D5E520A038A}"/>
                  </a:ext>
                </a:extLst>
              </p:cNvPr>
              <p:cNvSpPr/>
              <p:nvPr/>
            </p:nvSpPr>
            <p:spPr>
              <a:xfrm>
                <a:off x="6681791" y="1351272"/>
                <a:ext cx="184687" cy="18370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E0A1DA84-3FEB-A74A-9522-EAA7CB345BB9}"/>
                  </a:ext>
                </a:extLst>
              </p:cNvPr>
              <p:cNvSpPr/>
              <p:nvPr/>
            </p:nvSpPr>
            <p:spPr>
              <a:xfrm>
                <a:off x="6681238" y="1380037"/>
                <a:ext cx="447513" cy="237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50" dirty="0">
                    <a:solidFill>
                      <a:schemeClr val="bg1">
                        <a:lumMod val="65000"/>
                      </a:schemeClr>
                    </a:solidFill>
                  </a:rPr>
                  <a:t>AGE</a:t>
                </a: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45C712D0-C0C5-BE41-BED2-35AC404B4044}"/>
                  </a:ext>
                </a:extLst>
              </p:cNvPr>
              <p:cNvSpPr/>
              <p:nvPr/>
            </p:nvSpPr>
            <p:spPr>
              <a:xfrm>
                <a:off x="6402995" y="1374436"/>
                <a:ext cx="444912" cy="237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50" dirty="0">
                    <a:solidFill>
                      <a:schemeClr val="bg1">
                        <a:lumMod val="65000"/>
                      </a:schemeClr>
                    </a:solidFill>
                  </a:rPr>
                  <a:t>BPD</a:t>
                </a: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78E475F3-21E3-C646-A77F-786D37C1F239}"/>
                  </a:ext>
                </a:extLst>
              </p:cNvPr>
              <p:cNvSpPr/>
              <p:nvPr/>
            </p:nvSpPr>
            <p:spPr>
              <a:xfrm>
                <a:off x="6780828" y="2457355"/>
                <a:ext cx="184687" cy="18370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FBDF3F9F-104F-A742-9587-FBB7FFDF94AD}"/>
                  </a:ext>
                </a:extLst>
              </p:cNvPr>
              <p:cNvSpPr/>
              <p:nvPr/>
            </p:nvSpPr>
            <p:spPr>
              <a:xfrm>
                <a:off x="5851516" y="2455279"/>
                <a:ext cx="184687" cy="18370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027478A3-7268-0D47-B0C0-220F9FCBBFAB}"/>
                  </a:ext>
                </a:extLst>
              </p:cNvPr>
              <p:cNvSpPr/>
              <p:nvPr/>
            </p:nvSpPr>
            <p:spPr>
              <a:xfrm>
                <a:off x="6489982" y="2459333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816635F6-BF28-8E43-8B05-B8ABE63B6BBC}"/>
                  </a:ext>
                </a:extLst>
              </p:cNvPr>
              <p:cNvSpPr/>
              <p:nvPr/>
            </p:nvSpPr>
            <p:spPr>
              <a:xfrm>
                <a:off x="6933153" y="1947825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713BAC93-4894-8C4D-B20C-02B12112E622}"/>
                  </a:ext>
                </a:extLst>
              </p:cNvPr>
              <p:cNvSpPr/>
              <p:nvPr/>
            </p:nvSpPr>
            <p:spPr>
              <a:xfrm>
                <a:off x="6600398" y="1949891"/>
                <a:ext cx="184687" cy="18370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471A4652-36D5-D844-AB4D-5F885DB72CFD}"/>
                  </a:ext>
                </a:extLst>
              </p:cNvPr>
              <p:cNvSpPr/>
              <p:nvPr/>
            </p:nvSpPr>
            <p:spPr>
              <a:xfrm>
                <a:off x="6282891" y="1951416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2C7EA4CB-D3F3-C24A-A7A8-3AE11F23A84F}"/>
                  </a:ext>
                </a:extLst>
              </p:cNvPr>
              <p:cNvSpPr/>
              <p:nvPr/>
            </p:nvSpPr>
            <p:spPr>
              <a:xfrm>
                <a:off x="6176109" y="2462683"/>
                <a:ext cx="184687" cy="18370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70D57783-F8CC-6F4A-B1A2-81064A55F89A}"/>
                  </a:ext>
                </a:extLst>
              </p:cNvPr>
              <p:cNvSpPr/>
              <p:nvPr/>
            </p:nvSpPr>
            <p:spPr>
              <a:xfrm>
                <a:off x="7085426" y="2451563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92EC66A2-7626-5748-A117-0F441322F13A}"/>
                  </a:ext>
                </a:extLst>
              </p:cNvPr>
              <p:cNvSpPr/>
              <p:nvPr/>
            </p:nvSpPr>
            <p:spPr>
              <a:xfrm>
                <a:off x="6117511" y="1345459"/>
                <a:ext cx="184687" cy="18370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C90D676E-3585-D44C-ACB3-92364EF747D6}"/>
                  </a:ext>
                </a:extLst>
              </p:cNvPr>
              <p:cNvSpPr txBox="1"/>
              <p:nvPr/>
            </p:nvSpPr>
            <p:spPr>
              <a:xfrm>
                <a:off x="6190374" y="1018781"/>
                <a:ext cx="149909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Courier" charset="0"/>
                    <a:ea typeface="Courier" charset="0"/>
                    <a:cs typeface="Courier" charset="0"/>
                  </a:rPr>
                  <a:t>Phenotype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04E2BAA4-3942-D64F-BA10-CDFF2753448E}"/>
                  </a:ext>
                </a:extLst>
              </p:cNvPr>
              <p:cNvSpPr/>
              <p:nvPr/>
            </p:nvSpPr>
            <p:spPr>
              <a:xfrm>
                <a:off x="6032268" y="1261957"/>
                <a:ext cx="1234557" cy="329559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AE435C04-85E1-ED42-9EAD-C1C61AA64ED1}"/>
                  </a:ext>
                </a:extLst>
              </p:cNvPr>
              <p:cNvSpPr/>
              <p:nvPr/>
            </p:nvSpPr>
            <p:spPr>
              <a:xfrm>
                <a:off x="5450775" y="3431463"/>
                <a:ext cx="296485" cy="18370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6A0A77C9-B9BC-714E-80B0-038E99B04B6B}"/>
                  </a:ext>
                </a:extLst>
              </p:cNvPr>
              <p:cNvSpPr/>
              <p:nvPr/>
            </p:nvSpPr>
            <p:spPr>
              <a:xfrm>
                <a:off x="5802214" y="3433986"/>
                <a:ext cx="296485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24C27EB6-DC3C-0D49-A77F-DFD9C217A3B5}"/>
                  </a:ext>
                </a:extLst>
              </p:cNvPr>
              <p:cNvSpPr/>
              <p:nvPr/>
            </p:nvSpPr>
            <p:spPr>
              <a:xfrm>
                <a:off x="6158767" y="3429693"/>
                <a:ext cx="296485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412063E1-917C-A142-8C92-B094CEDCCA41}"/>
                  </a:ext>
                </a:extLst>
              </p:cNvPr>
              <p:cNvSpPr txBox="1"/>
              <p:nvPr/>
            </p:nvSpPr>
            <p:spPr>
              <a:xfrm>
                <a:off x="7205127" y="3494941"/>
                <a:ext cx="61568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Courier" charset="0"/>
                    <a:ea typeface="Courier" charset="0"/>
                    <a:cs typeface="Courier" charset="0"/>
                  </a:rPr>
                  <a:t>Genes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8499B3B8-3410-2949-BED2-EC15D0A11CE4}"/>
                  </a:ext>
                </a:extLst>
              </p:cNvPr>
              <p:cNvSpPr/>
              <p:nvPr/>
            </p:nvSpPr>
            <p:spPr>
              <a:xfrm>
                <a:off x="5377158" y="2923590"/>
                <a:ext cx="1185940" cy="287306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E6C1CFC6-1078-0C4A-B791-CABD45818933}"/>
                  </a:ext>
                </a:extLst>
              </p:cNvPr>
              <p:cNvSpPr/>
              <p:nvPr/>
            </p:nvSpPr>
            <p:spPr>
              <a:xfrm>
                <a:off x="5420093" y="2965376"/>
                <a:ext cx="184687" cy="18370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4E3D3B00-23CF-C645-889C-8AACEA6E6F06}"/>
                  </a:ext>
                </a:extLst>
              </p:cNvPr>
              <p:cNvSpPr/>
              <p:nvPr/>
            </p:nvSpPr>
            <p:spPr>
              <a:xfrm>
                <a:off x="5710830" y="2967901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67BAA5EC-8A0C-C24A-AE15-A60F3C6551A5}"/>
                  </a:ext>
                </a:extLst>
              </p:cNvPr>
              <p:cNvSpPr/>
              <p:nvPr/>
            </p:nvSpPr>
            <p:spPr>
              <a:xfrm>
                <a:off x="6019171" y="2963608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4973B9F1-CDD8-1543-BB00-5A920207CEF7}"/>
                  </a:ext>
                </a:extLst>
              </p:cNvPr>
              <p:cNvSpPr/>
              <p:nvPr/>
            </p:nvSpPr>
            <p:spPr>
              <a:xfrm>
                <a:off x="6939922" y="2957131"/>
                <a:ext cx="184687" cy="18370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784D3A3B-CDA5-2E4F-B43C-20268B302366}"/>
                  </a:ext>
                </a:extLst>
              </p:cNvPr>
              <p:cNvSpPr/>
              <p:nvPr/>
            </p:nvSpPr>
            <p:spPr>
              <a:xfrm>
                <a:off x="6684784" y="2957131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81BF4618-877B-8F4A-8632-39746EF8ECFF}"/>
                  </a:ext>
                </a:extLst>
              </p:cNvPr>
              <p:cNvSpPr/>
              <p:nvPr/>
            </p:nvSpPr>
            <p:spPr>
              <a:xfrm>
                <a:off x="7194476" y="2966518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9AFB389-D54A-A14D-A6C5-F93131DD82B0}"/>
                  </a:ext>
                </a:extLst>
              </p:cNvPr>
              <p:cNvSpPr/>
              <p:nvPr/>
            </p:nvSpPr>
            <p:spPr>
              <a:xfrm>
                <a:off x="6595681" y="2923590"/>
                <a:ext cx="1217194" cy="293569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BB627F09-DC06-EA40-A4A4-AC4D73C0F75E}"/>
                  </a:ext>
                </a:extLst>
              </p:cNvPr>
              <p:cNvSpPr/>
              <p:nvPr/>
            </p:nvSpPr>
            <p:spPr>
              <a:xfrm>
                <a:off x="7450797" y="2958737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5ABF55F-7CF6-6542-9C38-95533431D4F6}"/>
                  </a:ext>
                </a:extLst>
              </p:cNvPr>
              <p:cNvSpPr txBox="1"/>
              <p:nvPr/>
            </p:nvSpPr>
            <p:spPr>
              <a:xfrm>
                <a:off x="7084226" y="3005619"/>
                <a:ext cx="139324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Courier" charset="0"/>
                    <a:ea typeface="Courier" charset="0"/>
                    <a:cs typeface="Courier" charset="0"/>
                  </a:rPr>
                  <a:t>Modules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7AAF12B3-1173-1643-B0E2-B72A2AEDAA9C}"/>
                  </a:ext>
                </a:extLst>
              </p:cNvPr>
              <p:cNvSpPr txBox="1"/>
              <p:nvPr/>
            </p:nvSpPr>
            <p:spPr>
              <a:xfrm>
                <a:off x="4773528" y="1652886"/>
                <a:ext cx="103007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latin typeface="Courier" charset="0"/>
                    <a:ea typeface="Courier" charset="0"/>
                    <a:cs typeface="Courier" charset="0"/>
                  </a:rPr>
                  <a:t>Higher-order groupings</a:t>
                </a:r>
              </a:p>
              <a:p>
                <a:pPr algn="ctr"/>
                <a:r>
                  <a:rPr lang="en-US" sz="1100" dirty="0">
                    <a:latin typeface="Courier" charset="0"/>
                    <a:ea typeface="Courier" charset="0"/>
                    <a:cs typeface="Courier" charset="0"/>
                  </a:rPr>
                  <a:t>(e.g., pathways, circuits)</a:t>
                </a:r>
              </a:p>
            </p:txBody>
          </p:sp>
          <p:sp>
            <p:nvSpPr>
              <p:cNvPr id="137" name="Right Brace 136">
                <a:extLst>
                  <a:ext uri="{FF2B5EF4-FFF2-40B4-BE49-F238E27FC236}">
                    <a16:creationId xmlns:a16="http://schemas.microsoft.com/office/drawing/2014/main" id="{D0D6D482-6AB3-9D42-B1A8-50C14E4DE881}"/>
                  </a:ext>
                </a:extLst>
              </p:cNvPr>
              <p:cNvSpPr/>
              <p:nvPr/>
            </p:nvSpPr>
            <p:spPr>
              <a:xfrm rot="10800000">
                <a:off x="5673880" y="1918195"/>
                <a:ext cx="123004" cy="756481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7A0B10F1-2D5E-6B44-9973-C0D65CFBA333}"/>
                  </a:ext>
                </a:extLst>
              </p:cNvPr>
              <p:cNvCxnSpPr/>
              <p:nvPr/>
            </p:nvCxnSpPr>
            <p:spPr>
              <a:xfrm flipV="1">
                <a:off x="5444314" y="1687793"/>
                <a:ext cx="2531528" cy="45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8620138C-6F4E-5749-A759-D2CCABDD4B4C}"/>
                  </a:ext>
                </a:extLst>
              </p:cNvPr>
              <p:cNvCxnSpPr/>
              <p:nvPr/>
            </p:nvCxnSpPr>
            <p:spPr>
              <a:xfrm flipV="1">
                <a:off x="5439869" y="2812491"/>
                <a:ext cx="2531528" cy="45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273B7CFE-F440-F846-AE88-88E39C615D60}"/>
                  </a:ext>
                </a:extLst>
              </p:cNvPr>
              <p:cNvCxnSpPr/>
              <p:nvPr/>
            </p:nvCxnSpPr>
            <p:spPr>
              <a:xfrm flipV="1">
                <a:off x="5463360" y="2287585"/>
                <a:ext cx="2531528" cy="454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1AD35B94-31F1-0745-9212-12138CD792F2}"/>
                  </a:ext>
                </a:extLst>
              </p:cNvPr>
              <p:cNvSpPr/>
              <p:nvPr/>
            </p:nvSpPr>
            <p:spPr>
              <a:xfrm>
                <a:off x="6328037" y="2963608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5E0D2CFD-AD11-3D4A-B643-0B228E66A67F}"/>
                  </a:ext>
                </a:extLst>
              </p:cNvPr>
              <p:cNvSpPr txBox="1"/>
              <p:nvPr/>
            </p:nvSpPr>
            <p:spPr>
              <a:xfrm>
                <a:off x="5386587" y="2920565"/>
                <a:ext cx="15743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Courier" charset="0"/>
                    <a:ea typeface="Courier" charset="0"/>
                    <a:cs typeface="Courier" charset="0"/>
                  </a:rPr>
                  <a:t>Cell types</a:t>
                </a: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AB38C8F7-8718-5843-AD55-4D3A3EC988C6}"/>
                  </a:ext>
                </a:extLst>
              </p:cNvPr>
              <p:cNvSpPr/>
              <p:nvPr/>
            </p:nvSpPr>
            <p:spPr>
              <a:xfrm>
                <a:off x="6911392" y="1391238"/>
                <a:ext cx="359154" cy="237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mr-IN" sz="350">
                    <a:solidFill>
                      <a:schemeClr val="bg1">
                        <a:lumMod val="65000"/>
                      </a:schemeClr>
                    </a:solidFill>
                  </a:rPr>
                  <a:t>…</a:t>
                </a:r>
                <a:endParaRPr lang="en-US" sz="35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A7A2A9E0-6661-CD4F-82C3-033ECADF26A1}"/>
                  </a:ext>
                </a:extLst>
              </p:cNvPr>
              <p:cNvSpPr/>
              <p:nvPr/>
            </p:nvSpPr>
            <p:spPr>
              <a:xfrm>
                <a:off x="5687553" y="3849199"/>
                <a:ext cx="1775791" cy="320660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7DBAE826-F23D-4F4F-B9DA-484681A108F4}"/>
                  </a:ext>
                </a:extLst>
              </p:cNvPr>
              <p:cNvSpPr/>
              <p:nvPr/>
            </p:nvSpPr>
            <p:spPr>
              <a:xfrm>
                <a:off x="5425455" y="3393315"/>
                <a:ext cx="1146231" cy="282729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48D8889-AFD6-A64C-8767-69F84D951F9F}"/>
                  </a:ext>
                </a:extLst>
              </p:cNvPr>
              <p:cNvSpPr/>
              <p:nvPr/>
            </p:nvSpPr>
            <p:spPr>
              <a:xfrm>
                <a:off x="6604268" y="3388736"/>
                <a:ext cx="1146370" cy="293569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D9B09AE3-14C1-2046-841B-866EE40289F4}"/>
                  </a:ext>
                </a:extLst>
              </p:cNvPr>
              <p:cNvGrpSpPr/>
              <p:nvPr/>
            </p:nvGrpSpPr>
            <p:grpSpPr>
              <a:xfrm>
                <a:off x="6420011" y="2203411"/>
                <a:ext cx="349088" cy="174809"/>
                <a:chOff x="4194189" y="897333"/>
                <a:chExt cx="861308" cy="431307"/>
              </a:xfrm>
            </p:grpSpPr>
            <p:cxnSp>
              <p:nvCxnSpPr>
                <p:cNvPr id="162" name="Straight Arrow Connector 161">
                  <a:extLst>
                    <a:ext uri="{FF2B5EF4-FFF2-40B4-BE49-F238E27FC236}">
                      <a16:creationId xmlns:a16="http://schemas.microsoft.com/office/drawing/2014/main" id="{317F3960-BA14-1D40-97FF-B62E67967031}"/>
                    </a:ext>
                  </a:extLst>
                </p:cNvPr>
                <p:cNvCxnSpPr/>
                <p:nvPr/>
              </p:nvCxnSpPr>
              <p:spPr>
                <a:xfrm flipH="1" flipV="1">
                  <a:off x="4196875" y="897333"/>
                  <a:ext cx="858622" cy="431307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Arrow Connector 162">
                  <a:extLst>
                    <a:ext uri="{FF2B5EF4-FFF2-40B4-BE49-F238E27FC236}">
                      <a16:creationId xmlns:a16="http://schemas.microsoft.com/office/drawing/2014/main" id="{A36C4D9C-70B6-444F-AF81-0F2FCF91883F}"/>
                    </a:ext>
                  </a:extLst>
                </p:cNvPr>
                <p:cNvCxnSpPr/>
                <p:nvPr/>
              </p:nvCxnSpPr>
              <p:spPr>
                <a:xfrm flipV="1">
                  <a:off x="4194189" y="905903"/>
                  <a:ext cx="815916" cy="384612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Arrow Connector 163">
                  <a:extLst>
                    <a:ext uri="{FF2B5EF4-FFF2-40B4-BE49-F238E27FC236}">
                      <a16:creationId xmlns:a16="http://schemas.microsoft.com/office/drawing/2014/main" id="{A8FB8530-04BE-AF4C-A3A3-6F0953035ED4}"/>
                    </a:ext>
                  </a:extLst>
                </p:cNvPr>
                <p:cNvCxnSpPr/>
                <p:nvPr/>
              </p:nvCxnSpPr>
              <p:spPr>
                <a:xfrm flipV="1">
                  <a:off x="4603870" y="950897"/>
                  <a:ext cx="12339" cy="354478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0E07E98B-F0DB-8A4C-9593-1045A07B0481}"/>
                  </a:ext>
                </a:extLst>
              </p:cNvPr>
              <p:cNvGrpSpPr/>
              <p:nvPr/>
            </p:nvGrpSpPr>
            <p:grpSpPr>
              <a:xfrm>
                <a:off x="6421097" y="2729824"/>
                <a:ext cx="349088" cy="174809"/>
                <a:chOff x="4194189" y="897333"/>
                <a:chExt cx="861308" cy="431307"/>
              </a:xfrm>
            </p:grpSpPr>
            <p:cxnSp>
              <p:nvCxnSpPr>
                <p:cNvPr id="159" name="Straight Arrow Connector 158">
                  <a:extLst>
                    <a:ext uri="{FF2B5EF4-FFF2-40B4-BE49-F238E27FC236}">
                      <a16:creationId xmlns:a16="http://schemas.microsoft.com/office/drawing/2014/main" id="{5B70969E-F744-604C-8FD1-6448AF63773E}"/>
                    </a:ext>
                  </a:extLst>
                </p:cNvPr>
                <p:cNvCxnSpPr/>
                <p:nvPr/>
              </p:nvCxnSpPr>
              <p:spPr>
                <a:xfrm flipH="1" flipV="1">
                  <a:off x="4196875" y="897333"/>
                  <a:ext cx="858622" cy="431307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Arrow Connector 159">
                  <a:extLst>
                    <a:ext uri="{FF2B5EF4-FFF2-40B4-BE49-F238E27FC236}">
                      <a16:creationId xmlns:a16="http://schemas.microsoft.com/office/drawing/2014/main" id="{3A13419E-B786-974B-AA63-52E6ECF47EB9}"/>
                    </a:ext>
                  </a:extLst>
                </p:cNvPr>
                <p:cNvCxnSpPr/>
                <p:nvPr/>
              </p:nvCxnSpPr>
              <p:spPr>
                <a:xfrm flipV="1">
                  <a:off x="4194189" y="905903"/>
                  <a:ext cx="815916" cy="384612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Arrow Connector 160">
                  <a:extLst>
                    <a:ext uri="{FF2B5EF4-FFF2-40B4-BE49-F238E27FC236}">
                      <a16:creationId xmlns:a16="http://schemas.microsoft.com/office/drawing/2014/main" id="{FD3FE44A-1128-BF4F-9FED-D7F031AE0E6B}"/>
                    </a:ext>
                  </a:extLst>
                </p:cNvPr>
                <p:cNvCxnSpPr/>
                <p:nvPr/>
              </p:nvCxnSpPr>
              <p:spPr>
                <a:xfrm flipV="1">
                  <a:off x="4603870" y="950897"/>
                  <a:ext cx="12339" cy="354478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404319A4-3EA0-E645-936F-EE0C013A950A}"/>
                  </a:ext>
                </a:extLst>
              </p:cNvPr>
              <p:cNvGrpSpPr/>
              <p:nvPr/>
            </p:nvGrpSpPr>
            <p:grpSpPr>
              <a:xfrm>
                <a:off x="6423728" y="3254487"/>
                <a:ext cx="348000" cy="113492"/>
                <a:chOff x="8287226" y="453421"/>
                <a:chExt cx="858622" cy="431307"/>
              </a:xfrm>
            </p:grpSpPr>
            <p:cxnSp>
              <p:nvCxnSpPr>
                <p:cNvPr id="157" name="Straight Arrow Connector 156">
                  <a:extLst>
                    <a:ext uri="{FF2B5EF4-FFF2-40B4-BE49-F238E27FC236}">
                      <a16:creationId xmlns:a16="http://schemas.microsoft.com/office/drawing/2014/main" id="{1086C2D4-0D9E-4547-8F72-1077E13BFAD3}"/>
                    </a:ext>
                  </a:extLst>
                </p:cNvPr>
                <p:cNvCxnSpPr/>
                <p:nvPr/>
              </p:nvCxnSpPr>
              <p:spPr>
                <a:xfrm flipH="1" flipV="1">
                  <a:off x="8287226" y="453421"/>
                  <a:ext cx="858622" cy="431307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Arrow Connector 157">
                  <a:extLst>
                    <a:ext uri="{FF2B5EF4-FFF2-40B4-BE49-F238E27FC236}">
                      <a16:creationId xmlns:a16="http://schemas.microsoft.com/office/drawing/2014/main" id="{148F9988-C565-1746-B740-200CEA420DE2}"/>
                    </a:ext>
                  </a:extLst>
                </p:cNvPr>
                <p:cNvCxnSpPr/>
                <p:nvPr/>
              </p:nvCxnSpPr>
              <p:spPr>
                <a:xfrm flipV="1">
                  <a:off x="8694221" y="506985"/>
                  <a:ext cx="12339" cy="354478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B1E0BC4E-BE0D-8148-98E5-CF0B68362870}"/>
                  </a:ext>
                </a:extLst>
              </p:cNvPr>
              <p:cNvGrpSpPr/>
              <p:nvPr/>
            </p:nvGrpSpPr>
            <p:grpSpPr>
              <a:xfrm>
                <a:off x="6411996" y="3714466"/>
                <a:ext cx="348000" cy="113492"/>
                <a:chOff x="8287226" y="453421"/>
                <a:chExt cx="858622" cy="431307"/>
              </a:xfrm>
            </p:grpSpPr>
            <p:cxnSp>
              <p:nvCxnSpPr>
                <p:cNvPr id="155" name="Straight Arrow Connector 154">
                  <a:extLst>
                    <a:ext uri="{FF2B5EF4-FFF2-40B4-BE49-F238E27FC236}">
                      <a16:creationId xmlns:a16="http://schemas.microsoft.com/office/drawing/2014/main" id="{6FD5F71A-070F-594F-8A03-E3FFBCB35CEC}"/>
                    </a:ext>
                  </a:extLst>
                </p:cNvPr>
                <p:cNvCxnSpPr/>
                <p:nvPr/>
              </p:nvCxnSpPr>
              <p:spPr>
                <a:xfrm flipH="1" flipV="1">
                  <a:off x="8287226" y="453421"/>
                  <a:ext cx="858622" cy="431307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Arrow Connector 155">
                  <a:extLst>
                    <a:ext uri="{FF2B5EF4-FFF2-40B4-BE49-F238E27FC236}">
                      <a16:creationId xmlns:a16="http://schemas.microsoft.com/office/drawing/2014/main" id="{C6E7B810-DC5F-9C49-A15E-18525EB86635}"/>
                    </a:ext>
                  </a:extLst>
                </p:cNvPr>
                <p:cNvCxnSpPr/>
                <p:nvPr/>
              </p:nvCxnSpPr>
              <p:spPr>
                <a:xfrm flipV="1">
                  <a:off x="8694221" y="506985"/>
                  <a:ext cx="12339" cy="354478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0E5E6DFF-6F38-6547-B94D-36A5098BC38D}"/>
                  </a:ext>
                </a:extLst>
              </p:cNvPr>
              <p:cNvGrpSpPr/>
              <p:nvPr/>
            </p:nvGrpSpPr>
            <p:grpSpPr>
              <a:xfrm>
                <a:off x="6415181" y="1615166"/>
                <a:ext cx="349088" cy="174809"/>
                <a:chOff x="4194189" y="897333"/>
                <a:chExt cx="861308" cy="431307"/>
              </a:xfrm>
            </p:grpSpPr>
            <p:cxnSp>
              <p:nvCxnSpPr>
                <p:cNvPr id="152" name="Straight Arrow Connector 151">
                  <a:extLst>
                    <a:ext uri="{FF2B5EF4-FFF2-40B4-BE49-F238E27FC236}">
                      <a16:creationId xmlns:a16="http://schemas.microsoft.com/office/drawing/2014/main" id="{076D4B6B-0F2C-0A40-9CD8-5902508851A1}"/>
                    </a:ext>
                  </a:extLst>
                </p:cNvPr>
                <p:cNvCxnSpPr/>
                <p:nvPr/>
              </p:nvCxnSpPr>
              <p:spPr>
                <a:xfrm flipH="1" flipV="1">
                  <a:off x="4196875" y="897333"/>
                  <a:ext cx="858622" cy="431307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Arrow Connector 152">
                  <a:extLst>
                    <a:ext uri="{FF2B5EF4-FFF2-40B4-BE49-F238E27FC236}">
                      <a16:creationId xmlns:a16="http://schemas.microsoft.com/office/drawing/2014/main" id="{F510E905-938C-9E42-A9FF-BB97C349EE6D}"/>
                    </a:ext>
                  </a:extLst>
                </p:cNvPr>
                <p:cNvCxnSpPr/>
                <p:nvPr/>
              </p:nvCxnSpPr>
              <p:spPr>
                <a:xfrm flipV="1">
                  <a:off x="4194189" y="905903"/>
                  <a:ext cx="815916" cy="384612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Arrow Connector 153">
                  <a:extLst>
                    <a:ext uri="{FF2B5EF4-FFF2-40B4-BE49-F238E27FC236}">
                      <a16:creationId xmlns:a16="http://schemas.microsoft.com/office/drawing/2014/main" id="{A60E2510-525E-5740-A6A6-6FA23BC9F31F}"/>
                    </a:ext>
                  </a:extLst>
                </p:cNvPr>
                <p:cNvCxnSpPr/>
                <p:nvPr/>
              </p:nvCxnSpPr>
              <p:spPr>
                <a:xfrm flipV="1">
                  <a:off x="4603870" y="950897"/>
                  <a:ext cx="12339" cy="354478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50ADFEA-D830-7040-8F55-5E14242DA5BE}"/>
                </a:ext>
              </a:extLst>
            </p:cNvPr>
            <p:cNvSpPr txBox="1"/>
            <p:nvPr/>
          </p:nvSpPr>
          <p:spPr>
            <a:xfrm>
              <a:off x="2964494" y="4101139"/>
              <a:ext cx="1367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latin typeface="Courier" charset="0"/>
                  <a:ea typeface="Courier" charset="0"/>
                  <a:cs typeface="Courier" charset="0"/>
                </a:rPr>
                <a:t>Regulatory elements</a:t>
              </a:r>
            </a:p>
          </p:txBody>
        </p:sp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C4575785-40B9-314C-9E46-15509CF45BF6}"/>
              </a:ext>
            </a:extLst>
          </p:cNvPr>
          <p:cNvSpPr txBox="1"/>
          <p:nvPr/>
        </p:nvSpPr>
        <p:spPr>
          <a:xfrm>
            <a:off x="4625258" y="2435438"/>
            <a:ext cx="3999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Interactions between elements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(e.g., co-expression, regulation)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36990CF-8645-5A45-B594-8DB739F1A7B0}"/>
              </a:ext>
            </a:extLst>
          </p:cNvPr>
          <p:cNvSpPr txBox="1"/>
          <p:nvPr/>
        </p:nvSpPr>
        <p:spPr>
          <a:xfrm>
            <a:off x="4165676" y="4239126"/>
            <a:ext cx="4537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Genomic elements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(e.g., GWAS, differentially expressed genes)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EF172C-7F77-5243-8D9C-BDDD54AA1E40}"/>
              </a:ext>
            </a:extLst>
          </p:cNvPr>
          <p:cNvCxnSpPr>
            <a:stCxn id="101" idx="0"/>
            <a:endCxn id="94" idx="3"/>
          </p:cNvCxnSpPr>
          <p:nvPr/>
        </p:nvCxnSpPr>
        <p:spPr>
          <a:xfrm flipV="1">
            <a:off x="2126504" y="4015852"/>
            <a:ext cx="54913" cy="315187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07ADFBEB-0B75-E24F-8DF3-50FD386381BB}"/>
              </a:ext>
            </a:extLst>
          </p:cNvPr>
          <p:cNvCxnSpPr>
            <a:cxnSpLocks/>
            <a:endCxn id="94" idx="5"/>
          </p:cNvCxnSpPr>
          <p:nvPr/>
        </p:nvCxnSpPr>
        <p:spPr>
          <a:xfrm flipH="1">
            <a:off x="2223110" y="3927050"/>
            <a:ext cx="415390" cy="5416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Down Arrow 85">
            <a:extLst>
              <a:ext uri="{FF2B5EF4-FFF2-40B4-BE49-F238E27FC236}">
                <a16:creationId xmlns:a16="http://schemas.microsoft.com/office/drawing/2014/main" id="{9C947767-301E-1349-AC6D-DEFB528E696E}"/>
              </a:ext>
            </a:extLst>
          </p:cNvPr>
          <p:cNvSpPr/>
          <p:nvPr/>
        </p:nvSpPr>
        <p:spPr>
          <a:xfrm>
            <a:off x="6143545" y="3127334"/>
            <a:ext cx="319441" cy="2624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Down Arrow 86">
            <a:extLst>
              <a:ext uri="{FF2B5EF4-FFF2-40B4-BE49-F238E27FC236}">
                <a16:creationId xmlns:a16="http://schemas.microsoft.com/office/drawing/2014/main" id="{7BB679D4-3C59-5140-81E5-9F6F0DA5D162}"/>
              </a:ext>
            </a:extLst>
          </p:cNvPr>
          <p:cNvSpPr/>
          <p:nvPr/>
        </p:nvSpPr>
        <p:spPr>
          <a:xfrm rot="10800000">
            <a:off x="6150805" y="4007880"/>
            <a:ext cx="319441" cy="2624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3B8957B-84C1-654E-9184-9D5EB1FFEDC5}"/>
              </a:ext>
            </a:extLst>
          </p:cNvPr>
          <p:cNvSpPr txBox="1"/>
          <p:nvPr/>
        </p:nvSpPr>
        <p:spPr>
          <a:xfrm>
            <a:off x="4509348" y="3355934"/>
            <a:ext cx="4127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96B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Integrative &amp; Predictive model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(e.g., deep neural network)</a:t>
            </a:r>
          </a:p>
        </p:txBody>
      </p:sp>
      <p:sp>
        <p:nvSpPr>
          <p:cNvPr id="89" name="Down Arrow 88">
            <a:extLst>
              <a:ext uri="{FF2B5EF4-FFF2-40B4-BE49-F238E27FC236}">
                <a16:creationId xmlns:a16="http://schemas.microsoft.com/office/drawing/2014/main" id="{A422D3B1-962F-834B-83C7-CD6C733F6096}"/>
              </a:ext>
            </a:extLst>
          </p:cNvPr>
          <p:cNvSpPr/>
          <p:nvPr/>
        </p:nvSpPr>
        <p:spPr>
          <a:xfrm rot="5400000">
            <a:off x="3783756" y="3056049"/>
            <a:ext cx="330381" cy="112080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87F1A2B1-B017-7C4B-9C16-710EA53C8B1C}"/>
              </a:ext>
            </a:extLst>
          </p:cNvPr>
          <p:cNvCxnSpPr>
            <a:cxnSpLocks/>
            <a:stCxn id="125" idx="0"/>
            <a:endCxn id="135" idx="1"/>
          </p:cNvCxnSpPr>
          <p:nvPr/>
        </p:nvCxnSpPr>
        <p:spPr>
          <a:xfrm flipH="1" flipV="1">
            <a:off x="2249828" y="3556206"/>
            <a:ext cx="428745" cy="3585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046A055B-9EB1-CC4D-846C-45A5D571D000}"/>
              </a:ext>
            </a:extLst>
          </p:cNvPr>
          <p:cNvCxnSpPr>
            <a:cxnSpLocks/>
            <a:stCxn id="130" idx="4"/>
            <a:endCxn id="94" idx="0"/>
          </p:cNvCxnSpPr>
          <p:nvPr/>
        </p:nvCxnSpPr>
        <p:spPr>
          <a:xfrm flipH="1">
            <a:off x="2181417" y="3560619"/>
            <a:ext cx="16451" cy="28846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20CC946A-628C-5748-88FA-E2C73168B077}"/>
              </a:ext>
            </a:extLst>
          </p:cNvPr>
          <p:cNvCxnSpPr>
            <a:cxnSpLocks/>
            <a:stCxn id="110" idx="4"/>
            <a:endCxn id="130" idx="0"/>
          </p:cNvCxnSpPr>
          <p:nvPr/>
        </p:nvCxnSpPr>
        <p:spPr>
          <a:xfrm>
            <a:off x="2038774" y="3060843"/>
            <a:ext cx="159094" cy="31607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06285B27-6084-4E47-8707-E550F03F35D7}"/>
              </a:ext>
            </a:extLst>
          </p:cNvPr>
          <p:cNvCxnSpPr>
            <a:cxnSpLocks/>
            <a:stCxn id="114" idx="5"/>
            <a:endCxn id="110" idx="0"/>
          </p:cNvCxnSpPr>
          <p:nvPr/>
        </p:nvCxnSpPr>
        <p:spPr>
          <a:xfrm>
            <a:off x="1923640" y="2526476"/>
            <a:ext cx="115134" cy="35066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83FE5D74-60F3-BB4F-B7F4-C962A780152E}"/>
              </a:ext>
            </a:extLst>
          </p:cNvPr>
          <p:cNvCxnSpPr>
            <a:cxnSpLocks/>
            <a:stCxn id="114" idx="1"/>
            <a:endCxn id="118" idx="4"/>
          </p:cNvCxnSpPr>
          <p:nvPr/>
        </p:nvCxnSpPr>
        <p:spPr>
          <a:xfrm flipH="1" flipV="1">
            <a:off x="1375457" y="1948947"/>
            <a:ext cx="417590" cy="44762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D2AD16A-D85F-4443-8D86-47972AD29922}"/>
              </a:ext>
            </a:extLst>
          </p:cNvPr>
          <p:cNvSpPr txBox="1"/>
          <p:nvPr/>
        </p:nvSpPr>
        <p:spPr>
          <a:xfrm>
            <a:off x="2259859" y="2542077"/>
            <a:ext cx="1930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Biological Interpretation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DDEEC3-AB55-164E-B8AC-CC70CD010C51}"/>
              </a:ext>
            </a:extLst>
          </p:cNvPr>
          <p:cNvSpPr/>
          <p:nvPr/>
        </p:nvSpPr>
        <p:spPr>
          <a:xfrm>
            <a:off x="6505550" y="6064000"/>
            <a:ext cx="3276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00" dirty="0">
                <a:solidFill>
                  <a:srgbClr val="000066"/>
                </a:solidFill>
              </a:rPr>
              <a:t> Christof </a:t>
            </a:r>
            <a:r>
              <a:rPr lang="en-US" sz="800" dirty="0" err="1">
                <a:solidFill>
                  <a:srgbClr val="000066"/>
                </a:solidFill>
              </a:rPr>
              <a:t>Angermueller</a:t>
            </a:r>
            <a:r>
              <a:rPr lang="en-US" sz="800" dirty="0">
                <a:solidFill>
                  <a:srgbClr val="000066"/>
                </a:solidFill>
              </a:rPr>
              <a:t> et al. Mol Syst Biol 2016;12:878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C3509-DAAC-6B47-8E05-282B6012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23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1143000"/>
          </a:xfrm>
        </p:spPr>
        <p:txBody>
          <a:bodyPr/>
          <a:lstStyle/>
          <a:p>
            <a:r>
              <a:rPr lang="en-US" sz="3600" dirty="0"/>
              <a:t>Other Topics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8077200" cy="4114800"/>
          </a:xfrm>
        </p:spPr>
        <p:txBody>
          <a:bodyPr/>
          <a:lstStyle/>
          <a:p>
            <a:r>
              <a:rPr lang="en-US" dirty="0"/>
              <a:t>Many topics we aren’t covering</a:t>
            </a:r>
          </a:p>
          <a:p>
            <a:pPr lvl="1"/>
            <a:r>
              <a:rPr lang="en-US" sz="2600" dirty="0"/>
              <a:t>Protein structure prediction</a:t>
            </a:r>
          </a:p>
          <a:p>
            <a:pPr lvl="1"/>
            <a:r>
              <a:rPr lang="en-US" sz="2600" dirty="0"/>
              <a:t>Protein function annotation</a:t>
            </a:r>
          </a:p>
          <a:p>
            <a:pPr lvl="1"/>
            <a:r>
              <a:rPr lang="en-US" sz="2600" dirty="0"/>
              <a:t>Metagenomics</a:t>
            </a:r>
          </a:p>
          <a:p>
            <a:pPr lvl="1"/>
            <a:r>
              <a:rPr lang="en-US" sz="2600" dirty="0"/>
              <a:t>Metabolomics</a:t>
            </a:r>
          </a:p>
          <a:p>
            <a:pPr lvl="1"/>
            <a:r>
              <a:rPr lang="en-US" sz="2600" dirty="0"/>
              <a:t>Graph genomes</a:t>
            </a:r>
          </a:p>
          <a:p>
            <a:pPr lvl="1"/>
            <a:r>
              <a:rPr lang="en-US" sz="2600" dirty="0"/>
              <a:t>Mass spectrometry</a:t>
            </a:r>
          </a:p>
          <a:p>
            <a:pPr lvl="1"/>
            <a:r>
              <a:rPr lang="en-US" sz="2600" dirty="0"/>
              <a:t>Text mining</a:t>
            </a:r>
          </a:p>
          <a:p>
            <a:pPr lvl="1"/>
            <a:r>
              <a:rPr lang="en-US" sz="2600" dirty="0"/>
              <a:t>Others?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C18B1B-3EBE-1441-9CE1-2459A17B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601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1143000"/>
          </a:xfrm>
        </p:spPr>
        <p:txBody>
          <a:bodyPr/>
          <a:lstStyle/>
          <a:p>
            <a:r>
              <a:rPr lang="en-US" sz="3600" dirty="0"/>
              <a:t>Reading Groups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077200" cy="4114800"/>
          </a:xfrm>
        </p:spPr>
        <p:txBody>
          <a:bodyPr/>
          <a:lstStyle/>
          <a:p>
            <a:r>
              <a:rPr lang="en-US" dirty="0"/>
              <a:t>Computational Systems Biology Reading Group</a:t>
            </a:r>
          </a:p>
          <a:p>
            <a:pPr lvl="1"/>
            <a:r>
              <a:rPr lang="en-US" dirty="0">
                <a:hlinkClick r:id="rId3"/>
              </a:rPr>
              <a:t>http://lists.discovery.wisc.edu/mailman/listinfo/compsysbiojc</a:t>
            </a:r>
            <a:endParaRPr lang="en-US" dirty="0"/>
          </a:p>
          <a:p>
            <a:r>
              <a:rPr lang="en-US" dirty="0"/>
              <a:t>AI Reading Group</a:t>
            </a:r>
          </a:p>
          <a:p>
            <a:pPr lvl="1"/>
            <a:r>
              <a:rPr lang="en-US" dirty="0">
                <a:hlinkClick r:id="rId4"/>
              </a:rPr>
              <a:t>http://lists.cs.wisc.edu/mailman/listinfo/airg</a:t>
            </a:r>
            <a:endParaRPr lang="en-US" dirty="0"/>
          </a:p>
          <a:p>
            <a:r>
              <a:rPr lang="en-US" dirty="0" err="1"/>
              <a:t>ComBEE</a:t>
            </a:r>
            <a:r>
              <a:rPr lang="en-US" dirty="0"/>
              <a:t> Python Study Group</a:t>
            </a:r>
          </a:p>
          <a:p>
            <a:pPr lvl="1"/>
            <a:r>
              <a:rPr lang="en-US" dirty="0">
                <a:hlinkClick r:id="rId5"/>
              </a:rPr>
              <a:t>https://combee-uw-madison.github.io/studyGroup/</a:t>
            </a:r>
            <a:endParaRPr lang="en-US" dirty="0"/>
          </a:p>
          <a:p>
            <a:pPr lvl="1"/>
            <a:endParaRPr lang="en-US" sz="2000" dirty="0"/>
          </a:p>
          <a:p>
            <a:r>
              <a:rPr lang="en-US" dirty="0"/>
              <a:t>Many relevant seminars on campus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DCD1E3-388C-DA4F-8104-8D12F0FC1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16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F5E3-0ECE-D54D-A64D-D4A40E577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time and 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7D9E6-387F-654A-92AB-64D08AC9F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Tuesday and Thursday, 1:00-2:15 PM</a:t>
            </a:r>
            <a:br>
              <a:rPr lang="en-US" dirty="0"/>
            </a:br>
            <a:r>
              <a:rPr lang="en-US" dirty="0">
                <a:hlinkClick r:id="rId2"/>
              </a:rPr>
              <a:t>Blackboard Collaborate Ultra</a:t>
            </a:r>
            <a:r>
              <a:rPr lang="en-US" dirty="0"/>
              <a:t> Canvas (virtual)</a:t>
            </a:r>
          </a:p>
          <a:p>
            <a:r>
              <a:rPr lang="en-US" dirty="0">
                <a:hlinkClick r:id="rId3"/>
              </a:rPr>
              <a:t>https://www.biostat.wisc.edu/bmi776/schedule.html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0FB46-C9EA-4B45-9F9B-7960C9D2B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98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Instructor: </a:t>
            </a:r>
            <a:r>
              <a:rPr lang="en-US" dirty="0" err="1"/>
              <a:t>Daifeng</a:t>
            </a:r>
            <a:r>
              <a:rPr lang="en-US" dirty="0"/>
              <a:t> Wang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7772400" cy="446334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Email: </a:t>
            </a:r>
            <a:r>
              <a:rPr lang="en-US" dirty="0">
                <a:hlinkClick r:id="rId3"/>
              </a:rPr>
              <a:t>daifeng.wang@wisc.edu</a:t>
            </a:r>
            <a:r>
              <a:rPr lang="en-US" dirty="0"/>
              <a:t> </a:t>
            </a:r>
          </a:p>
          <a:p>
            <a:r>
              <a:rPr lang="en-US" dirty="0"/>
              <a:t>Website: </a:t>
            </a:r>
            <a:r>
              <a:rPr lang="en-US" dirty="0">
                <a:hlinkClick r:id="rId4"/>
              </a:rPr>
              <a:t>https://daifengwanglab.org/</a:t>
            </a:r>
            <a:endParaRPr lang="en-US" dirty="0"/>
          </a:p>
          <a:p>
            <a:r>
              <a:rPr lang="en-US" dirty="0"/>
              <a:t>Office: </a:t>
            </a:r>
            <a:r>
              <a:rPr lang="en-US" dirty="0" err="1"/>
              <a:t>Waisman</a:t>
            </a:r>
            <a:r>
              <a:rPr lang="en-US" dirty="0"/>
              <a:t> Center 517 </a:t>
            </a:r>
          </a:p>
          <a:p>
            <a:r>
              <a:rPr lang="en-US" dirty="0"/>
              <a:t>Zoom Link for Office Hours: </a:t>
            </a:r>
            <a:r>
              <a:rPr lang="en-US" sz="31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https://uwmadison.zoom.us/j/3743826653</a:t>
            </a:r>
            <a:r>
              <a:rPr lang="en-US" sz="3100" dirty="0"/>
              <a:t> </a:t>
            </a:r>
          </a:p>
          <a:p>
            <a:r>
              <a:rPr lang="en-US" dirty="0"/>
              <a:t>Office Hours: Tue 2:30-3:30pm, Thu 2:30-3:30pm</a:t>
            </a:r>
          </a:p>
          <a:p>
            <a:r>
              <a:rPr lang="en-US" dirty="0"/>
              <a:t>Skype: </a:t>
            </a:r>
            <a:r>
              <a:rPr lang="en-US" dirty="0" err="1"/>
              <a:t>daifeng_wang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Assistant Professor in the Department of Biostatistics &amp; Medical Informatics and Investigator in </a:t>
            </a:r>
            <a:r>
              <a:rPr lang="en-US" dirty="0" err="1"/>
              <a:t>Waisman</a:t>
            </a:r>
            <a:r>
              <a:rPr lang="en-US" dirty="0"/>
              <a:t> Center</a:t>
            </a:r>
          </a:p>
          <a:p>
            <a:endParaRPr lang="en-US" dirty="0"/>
          </a:p>
          <a:p>
            <a:r>
              <a:rPr lang="en-US" dirty="0"/>
              <a:t>Research interests: interpretable machine learning, network biology, functional genomics, comparative genomics, brain diseases, precision medicine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2B6DE-51B4-0842-AADF-97423C6AC89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6" name="Picture 2" descr="daifeng_wang_photo">
            <a:extLst>
              <a:ext uri="{FF2B5EF4-FFF2-40B4-BE49-F238E27FC236}">
                <a16:creationId xmlns:a16="http://schemas.microsoft.com/office/drawing/2014/main" id="{4327B80E-6C84-ED41-88CB-ACC4DDF6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752600"/>
            <a:ext cx="1743026" cy="183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679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3053E-CC44-8B4B-9CE4-52A3E88B3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9936"/>
            <a:ext cx="8229600" cy="1143000"/>
          </a:xfrm>
        </p:spPr>
        <p:txBody>
          <a:bodyPr/>
          <a:lstStyle/>
          <a:p>
            <a:r>
              <a:rPr lang="en-US" dirty="0"/>
              <a:t>My research in </a:t>
            </a:r>
            <a:r>
              <a:rPr lang="en-US" dirty="0" err="1"/>
              <a:t>Waisman</a:t>
            </a:r>
            <a:r>
              <a:rPr lang="en-US" dirty="0"/>
              <a:t>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E4D7C-8126-C742-B0A6-7EAA31716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61322"/>
            <a:ext cx="7772400" cy="4114800"/>
          </a:xfrm>
        </p:spPr>
        <p:txBody>
          <a:bodyPr/>
          <a:lstStyle/>
          <a:p>
            <a:r>
              <a:rPr lang="en-US" sz="2800" dirty="0"/>
              <a:t>Mission of </a:t>
            </a:r>
            <a:r>
              <a:rPr lang="en-US" sz="2800" dirty="0" err="1"/>
              <a:t>Waisman</a:t>
            </a:r>
            <a:r>
              <a:rPr lang="en-US" sz="2800" dirty="0"/>
              <a:t> Center</a:t>
            </a:r>
          </a:p>
          <a:p>
            <a:pPr lvl="1"/>
            <a:r>
              <a:rPr lang="en-US" sz="2400" i="1" dirty="0"/>
              <a:t>Advance knowledge about human development, developmental disabilities, and neurodegenerative diseases</a:t>
            </a:r>
            <a:endParaRPr lang="en-US" dirty="0"/>
          </a:p>
          <a:p>
            <a:r>
              <a:rPr lang="en-US" sz="2800" dirty="0"/>
              <a:t>Goal of my research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584E2-1583-5548-A01F-87AB0C5CA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3654924"/>
            <a:ext cx="6267450" cy="24070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237703-EA96-194E-8E6F-EB9E1F907C0F}"/>
              </a:ext>
            </a:extLst>
          </p:cNvPr>
          <p:cNvSpPr/>
          <p:nvPr/>
        </p:nvSpPr>
        <p:spPr>
          <a:xfrm>
            <a:off x="152400" y="6117151"/>
            <a:ext cx="8572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https://www.waisman.wisc.edu/2020/01/07/new-researcher-uses-machine-learning-to-decode-genomic-information/</a:t>
            </a:r>
            <a:endParaRPr lang="en-US" sz="1200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96F8484-D1D3-B84A-89D6-7373FD14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87D2B6DE-51B4-0842-AADF-97423C6AC89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623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Finding My Office: </a:t>
            </a:r>
            <a:br>
              <a:rPr lang="en-US" sz="3600" dirty="0"/>
            </a:br>
            <a:r>
              <a:rPr lang="en-US" sz="3600" dirty="0"/>
              <a:t>517 </a:t>
            </a:r>
            <a:r>
              <a:rPr lang="en-US" sz="3600" dirty="0" err="1"/>
              <a:t>Waisman</a:t>
            </a:r>
            <a:r>
              <a:rPr lang="en-US" sz="3600" dirty="0"/>
              <a:t> Center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5753100"/>
            <a:ext cx="8077200" cy="2209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Far away, most west building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Take No. 80 Bus or Bike/Walk for exercise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2B6DE-51B4-0842-AADF-97423C6AC89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2D1A50D4-8D3E-C14F-95E4-FD067C2D5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1672"/>
            <a:ext cx="9144000" cy="395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16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en-US" sz="4700"/>
              <a:t>Course TA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781648"/>
            <a:ext cx="4090057" cy="3588285"/>
          </a:xfrm>
        </p:spPr>
        <p:txBody>
          <a:bodyPr>
            <a:normAutofit lnSpcReduction="10000"/>
          </a:bodyPr>
          <a:lstStyle/>
          <a:p>
            <a:r>
              <a:rPr lang="en-US" sz="1900" dirty="0"/>
              <a:t>Saniya Khullar</a:t>
            </a:r>
          </a:p>
          <a:p>
            <a:pPr lvl="1"/>
            <a:r>
              <a:rPr lang="en-US" sz="1900" u="sng" dirty="0">
                <a:hlinkClick r:id="rId3"/>
              </a:rPr>
              <a:t>skhullar2@wisc.edu</a:t>
            </a:r>
            <a:endParaRPr lang="en-US" sz="1900" u="sng" dirty="0"/>
          </a:p>
          <a:p>
            <a:pPr lvl="1"/>
            <a:r>
              <a:rPr lang="en-US" sz="1900" dirty="0"/>
              <a:t>Skype: saniya0605</a:t>
            </a:r>
          </a:p>
          <a:p>
            <a:pPr lvl="1"/>
            <a:r>
              <a:rPr lang="en-US" sz="1900" dirty="0"/>
              <a:t>Office Hours on </a:t>
            </a:r>
            <a:r>
              <a:rPr lang="en-US" sz="1900" dirty="0" err="1"/>
              <a:t>BBCollaborate</a:t>
            </a:r>
            <a:r>
              <a:rPr lang="en-US" sz="1900" dirty="0"/>
              <a:t> Ultra</a:t>
            </a:r>
          </a:p>
          <a:p>
            <a:pPr lvl="1"/>
            <a:r>
              <a:rPr lang="en-US" sz="1900" dirty="0"/>
              <a:t>Office Hours: </a:t>
            </a:r>
          </a:p>
          <a:p>
            <a:pPr lvl="2"/>
            <a:r>
              <a:rPr lang="en-US" sz="1500" dirty="0"/>
              <a:t>Mondays: 11 am to 12 pm CST</a:t>
            </a:r>
          </a:p>
          <a:p>
            <a:pPr lvl="2"/>
            <a:r>
              <a:rPr lang="en-US" sz="1500" dirty="0"/>
              <a:t>Friday: 10 a.m. to 11 a.m. CST</a:t>
            </a:r>
          </a:p>
          <a:p>
            <a:pPr lvl="2"/>
            <a:r>
              <a:rPr lang="en-US" sz="1500" dirty="0"/>
              <a:t>Available by appointment as well</a:t>
            </a:r>
          </a:p>
          <a:p>
            <a:pPr lvl="1"/>
            <a:r>
              <a:rPr lang="en-US" sz="1900" dirty="0"/>
              <a:t>Graduate student</a:t>
            </a:r>
          </a:p>
          <a:p>
            <a:pPr lvl="2"/>
            <a:r>
              <a:rPr lang="en-US" sz="1900" dirty="0"/>
              <a:t>Biomedical Data Science</a:t>
            </a:r>
            <a:endParaRPr lang="en-US" sz="1900" u="sng" dirty="0"/>
          </a:p>
          <a:p>
            <a:pPr lvl="1"/>
            <a:endParaRPr lang="en-US" sz="1900" u="sng" dirty="0"/>
          </a:p>
        </p:txBody>
      </p:sp>
      <p:pic>
        <p:nvPicPr>
          <p:cNvPr id="1026" name="Picture 2" descr="May be an image of 1 person, standing and outerwear">
            <a:extLst>
              <a:ext uri="{FF2B5EF4-FFF2-40B4-BE49-F238E27FC236}">
                <a16:creationId xmlns:a16="http://schemas.microsoft.com/office/drawing/2014/main" id="{1DA39739-216E-4AD3-8F52-237A2D3C3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3"/>
          <a:stretch/>
        </p:blipFill>
        <p:spPr bwMode="auto">
          <a:xfrm>
            <a:off x="4166257" y="733720"/>
            <a:ext cx="3889045" cy="516972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29550" y="6356350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7D2B6DE-51B4-0842-AADF-97423C6AC890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46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Office Hours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Tue 2:30-3:30pm, Thu 2:30-3:30pm</a:t>
            </a:r>
          </a:p>
          <a:p>
            <a:pPr lvl="1"/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Roboto"/>
                <a:hlinkClick r:id="rId3"/>
              </a:rPr>
              <a:t>https://uwmadison.zoom.us/j/3743826653</a:t>
            </a:r>
            <a:endParaRPr lang="en-US" dirty="0"/>
          </a:p>
          <a:p>
            <a:r>
              <a:rPr lang="en-US" dirty="0"/>
              <a:t>Will begin next week</a:t>
            </a:r>
          </a:p>
          <a:p>
            <a:r>
              <a:rPr lang="en-US" dirty="0"/>
              <a:t>Free to schedule an individual meeting</a:t>
            </a:r>
          </a:p>
          <a:p>
            <a:r>
              <a:rPr lang="en-US" dirty="0"/>
              <a:t>You are encouraged to visit our office hours!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2B6DE-51B4-0842-AADF-97423C6AC89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1330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000066"/>
      </a:dk1>
      <a:lt1>
        <a:srgbClr val="FFFFFF"/>
      </a:lt1>
      <a:dk2>
        <a:srgbClr val="8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56"/>
      </a:accent4>
      <a:accent5>
        <a:srgbClr val="AAE2CA"/>
      </a:accent5>
      <a:accent6>
        <a:srgbClr val="2D2DB9"/>
      </a:accent6>
      <a:hlink>
        <a:srgbClr val="000066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66"/>
        </a:dk1>
        <a:lt1>
          <a:srgbClr val="FFFFFF"/>
        </a:lt1>
        <a:dk2>
          <a:srgbClr val="8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56"/>
        </a:accent4>
        <a:accent5>
          <a:srgbClr val="AAE2CA"/>
        </a:accent5>
        <a:accent6>
          <a:srgbClr val="2D2DB9"/>
        </a:accent6>
        <a:hlink>
          <a:srgbClr val="0000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1634</Words>
  <Application>Microsoft Macintosh PowerPoint</Application>
  <PresentationFormat>Letter Paper (8.5x11 in)</PresentationFormat>
  <Paragraphs>350</Paragraphs>
  <Slides>39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Roboto</vt:lpstr>
      <vt:lpstr>Arial</vt:lpstr>
      <vt:lpstr>Courier</vt:lpstr>
      <vt:lpstr>Courier New</vt:lpstr>
      <vt:lpstr>Times</vt:lpstr>
      <vt:lpstr>Blank Presentation</vt:lpstr>
      <vt:lpstr>Advanced Bioinformatics Biostatistics &amp; Medical Informatics 776 Computer Sciences 776 Spring 2021</vt:lpstr>
      <vt:lpstr>Agenda Today</vt:lpstr>
      <vt:lpstr>Course Web Site</vt:lpstr>
      <vt:lpstr>Lecture time and location</vt:lpstr>
      <vt:lpstr>Your Instructor: Daifeng Wang</vt:lpstr>
      <vt:lpstr>My research in Waisman Center</vt:lpstr>
      <vt:lpstr>Finding My Office:  517 Waisman Center</vt:lpstr>
      <vt:lpstr>Course TA</vt:lpstr>
      <vt:lpstr>Office Hours</vt:lpstr>
      <vt:lpstr>You</vt:lpstr>
      <vt:lpstr>Course Requirements</vt:lpstr>
      <vt:lpstr>Exams</vt:lpstr>
      <vt:lpstr>Computing Resources for the Class</vt:lpstr>
      <vt:lpstr>To Do:</vt:lpstr>
      <vt:lpstr>Programming Assignments</vt:lpstr>
      <vt:lpstr>Project</vt:lpstr>
      <vt:lpstr>Participation</vt:lpstr>
      <vt:lpstr>Piazza Discussion Board</vt:lpstr>
      <vt:lpstr>Course Readings</vt:lpstr>
      <vt:lpstr>Recommended textbook</vt:lpstr>
      <vt:lpstr>Recommended online reading</vt:lpstr>
      <vt:lpstr>Python references</vt:lpstr>
      <vt:lpstr>Prerequisites</vt:lpstr>
      <vt:lpstr>What you should get out of this course</vt:lpstr>
      <vt:lpstr>Major Topics to be Covered  (the algorithms perspective)</vt:lpstr>
      <vt:lpstr>Major Topics to be Covered  (the task perspective)</vt:lpstr>
      <vt:lpstr>Motif Modeling</vt:lpstr>
      <vt:lpstr>cis-Regulatory Modules</vt:lpstr>
      <vt:lpstr>Transcriptome Analysis with RNA-Seq</vt:lpstr>
      <vt:lpstr>Transcriptome assembly</vt:lpstr>
      <vt:lpstr>RNA Sequence and Structure Modeling</vt:lpstr>
      <vt:lpstr>Noncoding Genetic Variants</vt:lpstr>
      <vt:lpstr>Genotype to Phenotype</vt:lpstr>
      <vt:lpstr>Genome-wide Association Studies</vt:lpstr>
      <vt:lpstr>Quantitative Trait Locus (QTL) analysis</vt:lpstr>
      <vt:lpstr>Network biology</vt:lpstr>
      <vt:lpstr>Machine learning and integrative analysis</vt:lpstr>
      <vt:lpstr>Other Topics</vt:lpstr>
      <vt:lpstr>Reading Groups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Bioinformatics Biostatistics &amp; Medical Informatics 776 Computer Sciences 776 Spring 2021</dc:title>
  <dc:creator>Saniya Khullar</dc:creator>
  <cp:lastModifiedBy>Daifeng Wang</cp:lastModifiedBy>
  <cp:revision>19</cp:revision>
  <cp:lastPrinted>2021-01-26T02:30:24Z</cp:lastPrinted>
  <dcterms:created xsi:type="dcterms:W3CDTF">2021-01-25T06:40:34Z</dcterms:created>
  <dcterms:modified xsi:type="dcterms:W3CDTF">2021-01-26T17:15:59Z</dcterms:modified>
</cp:coreProperties>
</file>