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37"/>
  </p:notesMasterIdLst>
  <p:handoutMasterIdLst>
    <p:handoutMasterId r:id="rId38"/>
  </p:handoutMasterIdLst>
  <p:sldIdLst>
    <p:sldId id="721" r:id="rId2"/>
    <p:sldId id="765" r:id="rId3"/>
    <p:sldId id="6386" r:id="rId4"/>
    <p:sldId id="6379" r:id="rId5"/>
    <p:sldId id="6387" r:id="rId6"/>
    <p:sldId id="6392" r:id="rId7"/>
    <p:sldId id="763" r:id="rId8"/>
    <p:sldId id="6393" r:id="rId9"/>
    <p:sldId id="764" r:id="rId10"/>
    <p:sldId id="740" r:id="rId11"/>
    <p:sldId id="324" r:id="rId12"/>
    <p:sldId id="767" r:id="rId13"/>
    <p:sldId id="743" r:id="rId14"/>
    <p:sldId id="768" r:id="rId15"/>
    <p:sldId id="742" r:id="rId16"/>
    <p:sldId id="737" r:id="rId17"/>
    <p:sldId id="323" r:id="rId18"/>
    <p:sldId id="745" r:id="rId19"/>
    <p:sldId id="328" r:id="rId20"/>
    <p:sldId id="725" r:id="rId21"/>
    <p:sldId id="341" r:id="rId22"/>
    <p:sldId id="766" r:id="rId23"/>
    <p:sldId id="749" r:id="rId24"/>
    <p:sldId id="747" r:id="rId25"/>
    <p:sldId id="748" r:id="rId26"/>
    <p:sldId id="754" r:id="rId27"/>
    <p:sldId id="752" r:id="rId28"/>
    <p:sldId id="757" r:id="rId29"/>
    <p:sldId id="770" r:id="rId30"/>
    <p:sldId id="758" r:id="rId31"/>
    <p:sldId id="769" r:id="rId32"/>
    <p:sldId id="726" r:id="rId33"/>
    <p:sldId id="729" r:id="rId34"/>
    <p:sldId id="6388" r:id="rId35"/>
    <p:sldId id="759" r:id="rId36"/>
  </p:sldIdLst>
  <p:sldSz cx="9144000" cy="6858000" type="screen4x3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-110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-110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-110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-110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-110" charset="0"/>
        <a:ea typeface="+mn-ea"/>
        <a:cs typeface="+mn-cs"/>
      </a:defRPr>
    </a:lvl5pPr>
    <a:lvl6pPr marL="2286000" algn="l" defTabSz="457200" rtl="0" eaLnBrk="1" latinLnBrk="0" hangingPunct="1">
      <a:defRPr sz="2000" kern="1200">
        <a:solidFill>
          <a:schemeClr val="tx1"/>
        </a:solidFill>
        <a:latin typeface="Times New Roman" pitchFamily="-110" charset="0"/>
        <a:ea typeface="+mn-ea"/>
        <a:cs typeface="+mn-cs"/>
      </a:defRPr>
    </a:lvl6pPr>
    <a:lvl7pPr marL="2743200" algn="l" defTabSz="457200" rtl="0" eaLnBrk="1" latinLnBrk="0" hangingPunct="1">
      <a:defRPr sz="2000" kern="1200">
        <a:solidFill>
          <a:schemeClr val="tx1"/>
        </a:solidFill>
        <a:latin typeface="Times New Roman" pitchFamily="-110" charset="0"/>
        <a:ea typeface="+mn-ea"/>
        <a:cs typeface="+mn-cs"/>
      </a:defRPr>
    </a:lvl7pPr>
    <a:lvl8pPr marL="3200400" algn="l" defTabSz="457200" rtl="0" eaLnBrk="1" latinLnBrk="0" hangingPunct="1">
      <a:defRPr sz="2000" kern="1200">
        <a:solidFill>
          <a:schemeClr val="tx1"/>
        </a:solidFill>
        <a:latin typeface="Times New Roman" pitchFamily="-110" charset="0"/>
        <a:ea typeface="+mn-ea"/>
        <a:cs typeface="+mn-cs"/>
      </a:defRPr>
    </a:lvl8pPr>
    <a:lvl9pPr marL="3657600" algn="l" defTabSz="457200" rtl="0" eaLnBrk="1" latinLnBrk="0" hangingPunct="1">
      <a:defRPr sz="2000" kern="1200">
        <a:solidFill>
          <a:schemeClr val="tx1"/>
        </a:solidFill>
        <a:latin typeface="Times New Roman" pitchFamily="-110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3300"/>
    <a:srgbClr val="CCCC00"/>
    <a:srgbClr val="33CC33"/>
    <a:srgbClr val="008000"/>
    <a:srgbClr val="009900"/>
    <a:srgbClr val="FF6600"/>
    <a:srgbClr val="FF9933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103" autoAdjust="0"/>
    <p:restoredTop sz="85714" autoAdjust="0"/>
  </p:normalViewPr>
  <p:slideViewPr>
    <p:cSldViewPr>
      <p:cViewPr varScale="1">
        <p:scale>
          <a:sx n="109" d="100"/>
          <a:sy n="109" d="100"/>
        </p:scale>
        <p:origin x="2424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4" d="100"/>
          <a:sy n="64" d="100"/>
        </p:scale>
        <p:origin x="3101" y="86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0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defTabSz="966788">
              <a:defRPr sz="1200">
                <a:solidFill>
                  <a:srgbClr val="006600"/>
                </a:solidFill>
                <a:latin typeface="Times New Roman" charset="0"/>
              </a:defRPr>
            </a:lvl1pPr>
          </a:lstStyle>
          <a:p>
            <a:pPr>
              <a:defRPr/>
            </a:pPr>
            <a:endParaRPr lang="en-US" dirty="0">
              <a:latin typeface="Arial"/>
            </a:endParaRPr>
          </a:p>
        </p:txBody>
      </p:sp>
      <p:sp>
        <p:nvSpPr>
          <p:cNvPr id="6840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4963" y="0"/>
            <a:ext cx="3170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algn="r" defTabSz="966788">
              <a:defRPr sz="1200">
                <a:solidFill>
                  <a:srgbClr val="006600"/>
                </a:solidFill>
                <a:latin typeface="Times New Roman" charset="0"/>
              </a:defRPr>
            </a:lvl1pPr>
          </a:lstStyle>
          <a:p>
            <a:pPr>
              <a:defRPr/>
            </a:pPr>
            <a:endParaRPr lang="en-US" dirty="0">
              <a:latin typeface="Arial"/>
            </a:endParaRPr>
          </a:p>
        </p:txBody>
      </p:sp>
      <p:sp>
        <p:nvSpPr>
          <p:cNvPr id="6840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1775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defTabSz="966788">
              <a:defRPr sz="1200">
                <a:solidFill>
                  <a:srgbClr val="006600"/>
                </a:solidFill>
                <a:latin typeface="Times New Roman" charset="0"/>
              </a:defRPr>
            </a:lvl1pPr>
          </a:lstStyle>
          <a:p>
            <a:pPr>
              <a:defRPr/>
            </a:pPr>
            <a:endParaRPr lang="en-US" dirty="0">
              <a:latin typeface="Arial"/>
            </a:endParaRPr>
          </a:p>
        </p:txBody>
      </p:sp>
      <p:sp>
        <p:nvSpPr>
          <p:cNvPr id="6840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4963" y="9121775"/>
            <a:ext cx="3170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algn="r" defTabSz="966788">
              <a:defRPr sz="1200">
                <a:solidFill>
                  <a:srgbClr val="006600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28857D9C-9BDF-9648-83EC-368A8E6EE156}" type="slidenum">
              <a:rPr lang="en-US">
                <a:latin typeface="Arial"/>
              </a:rPr>
              <a:pPr>
                <a:defRPr/>
              </a:pPr>
              <a:t>‹#›</a:t>
            </a:fld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06485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28575">
            <a:noFill/>
            <a:miter lim="800000"/>
            <a:headEnd/>
            <a:tailEnd type="none" w="lg" len="med"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defTabSz="966788">
              <a:defRPr sz="1200">
                <a:solidFill>
                  <a:srgbClr val="006600"/>
                </a:solidFill>
                <a:latin typeface="Arial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4963" y="0"/>
            <a:ext cx="3170237" cy="479425"/>
          </a:xfrm>
          <a:prstGeom prst="rect">
            <a:avLst/>
          </a:prstGeom>
          <a:noFill/>
          <a:ln w="28575">
            <a:noFill/>
            <a:miter lim="800000"/>
            <a:headEnd/>
            <a:tailEnd type="none" w="lg" len="med"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algn="r" defTabSz="966788">
              <a:defRPr sz="1200">
                <a:solidFill>
                  <a:srgbClr val="006600"/>
                </a:solidFill>
                <a:latin typeface="Arial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13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6313" y="4560888"/>
            <a:ext cx="5362575" cy="4319587"/>
          </a:xfrm>
          <a:prstGeom prst="rect">
            <a:avLst/>
          </a:prstGeom>
          <a:noFill/>
          <a:ln w="28575">
            <a:noFill/>
            <a:miter lim="800000"/>
            <a:headEnd/>
            <a:tailEnd type="none" w="lg" len="med"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013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1775"/>
            <a:ext cx="3170238" cy="479425"/>
          </a:xfrm>
          <a:prstGeom prst="rect">
            <a:avLst/>
          </a:prstGeom>
          <a:noFill/>
          <a:ln w="28575">
            <a:noFill/>
            <a:miter lim="800000"/>
            <a:headEnd/>
            <a:tailEnd type="none" w="lg" len="med"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defTabSz="966788">
              <a:defRPr sz="1200">
                <a:solidFill>
                  <a:srgbClr val="006600"/>
                </a:solidFill>
                <a:latin typeface="Arial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13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4963" y="9121775"/>
            <a:ext cx="3170237" cy="479425"/>
          </a:xfrm>
          <a:prstGeom prst="rect">
            <a:avLst/>
          </a:prstGeom>
          <a:noFill/>
          <a:ln w="28575">
            <a:noFill/>
            <a:miter lim="800000"/>
            <a:headEnd/>
            <a:tailEnd type="none" w="lg" len="med"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algn="r" defTabSz="966788">
              <a:defRPr sz="1200">
                <a:solidFill>
                  <a:srgbClr val="006600"/>
                </a:solidFill>
                <a:latin typeface="Arial"/>
              </a:defRPr>
            </a:lvl1pPr>
          </a:lstStyle>
          <a:p>
            <a:pPr>
              <a:defRPr/>
            </a:pPr>
            <a:fld id="{F78AEE79-772A-3D44-93EC-5BA05ED51BC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953904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pitchFamily="-97" charset="-128"/>
        <a:cs typeface="ＭＳ Ｐゴシック" pitchFamily="-97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pitchFamily="-97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pitchFamily="-97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pitchFamily="-97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pitchFamily="-97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374810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010845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975307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412782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C43B9B-87D0-4380-A962-F69BD125AC4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4375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935888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20621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455022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99425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016249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524291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281255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142659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2450294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0470949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4420420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3123369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06904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88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588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588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588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588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588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588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588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588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B8CF9988-2F1B-E445-BF6B-3C418B6FBA40}" type="slidenum">
              <a:rPr lang="en-US" altLang="en-US" sz="1300"/>
              <a:pPr>
                <a:spcBef>
                  <a:spcPct val="0"/>
                </a:spcBef>
              </a:pPr>
              <a:t>3</a:t>
            </a:fld>
            <a:endParaRPr lang="en-US" altLang="en-US" sz="1300"/>
          </a:p>
        </p:txBody>
      </p:sp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7925" y="696913"/>
            <a:ext cx="4641850" cy="3481387"/>
          </a:xfrm>
          <a:ln/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186487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303210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839803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783056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C43B9B-87D0-4380-A962-F69BD125AC4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4873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344858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23115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298269" y="6587068"/>
            <a:ext cx="1905000" cy="4572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CD4F87-C97F-1D4A-A9D3-119773BE0D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183898-3781-BA46-87B7-F9634383D8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389060-9A8C-3246-AA0B-7512A5D224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FFC3DD-F780-924B-90EE-0A0105F875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752600"/>
            <a:ext cx="3810000" cy="4343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752600"/>
            <a:ext cx="3810000" cy="4343400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040691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71D4ED-2DA9-9F40-A068-D189D55334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08504A-6BB3-8E43-B07B-613134F73D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DAD990-AC9E-404A-A80F-9B4AAFEBFD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12F2A4-9D41-564E-8AF9-CDF8F3F29B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FBDFA4-33B9-604A-9798-748F7B2BCC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3806D3-6812-5B49-A4C5-E0349D2E0B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870F82-7B98-1342-B562-A050EBEE8F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885194-6643-D740-B706-47402A4074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84720" y="656844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/>
              </a:defRPr>
            </a:lvl1pPr>
          </a:lstStyle>
          <a:p>
            <a:pPr>
              <a:defRPr/>
            </a:pPr>
            <a:fld id="{5FBA782B-7F8E-FE49-9CD2-89C2F8A212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  <a:ea typeface="ＭＳ Ｐゴシック" pitchFamily="-97" charset="-128"/>
          <a:cs typeface="ＭＳ Ｐゴシック" pitchFamily="-97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97" charset="0"/>
          <a:ea typeface="ＭＳ Ｐゴシック" pitchFamily="-97" charset="-128"/>
          <a:cs typeface="ＭＳ Ｐゴシック" pitchFamily="-97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97" charset="0"/>
          <a:ea typeface="ＭＳ Ｐゴシック" pitchFamily="-97" charset="-128"/>
          <a:cs typeface="ＭＳ Ｐゴシック" pitchFamily="-97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97" charset="0"/>
          <a:ea typeface="ＭＳ Ｐゴシック" pitchFamily="-97" charset="-128"/>
          <a:cs typeface="ＭＳ Ｐゴシック" pitchFamily="-97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97" charset="0"/>
          <a:ea typeface="ＭＳ Ｐゴシック" pitchFamily="-97" charset="-128"/>
          <a:cs typeface="ＭＳ Ｐゴシック" pitchFamily="-97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97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97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97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97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/>
          <a:ea typeface="ＭＳ Ｐゴシック" pitchFamily="-97" charset="-128"/>
          <a:cs typeface="ＭＳ Ｐゴシック" pitchFamily="-97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/>
          <a:ea typeface="ＭＳ Ｐゴシック" pitchFamily="-97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/>
          <a:ea typeface="ＭＳ Ｐゴシック" pitchFamily="-97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/>
          <a:ea typeface="ＭＳ Ｐゴシック" pitchFamily="-97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/>
          <a:ea typeface="ＭＳ Ｐゴシック" pitchFamily="-97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97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97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97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97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creativecommons.org/licenses/by-nc/4.0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5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athwayz.org/Tree/Plain/GAMETIC+VS.+SOMATIC+MUTATIONS" TargetMode="External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npedia.com/index.php/Glossary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990600"/>
            <a:ext cx="7772400" cy="1600200"/>
          </a:xfrm>
        </p:spPr>
        <p:txBody>
          <a:bodyPr/>
          <a:lstStyle/>
          <a:p>
            <a:r>
              <a:rPr lang="en-US" sz="4000" dirty="0">
                <a:ea typeface="ＭＳ Ｐゴシック" pitchFamily="-110" charset="-128"/>
                <a:cs typeface="ＭＳ Ｐゴシック" pitchFamily="-110" charset="-128"/>
              </a:rPr>
              <a:t>Linking Genetic Variation to Phenotypes</a:t>
            </a:r>
            <a:endParaRPr lang="en-US" sz="2400" dirty="0">
              <a:ea typeface="ＭＳ Ｐゴシック" pitchFamily="-110" charset="-128"/>
              <a:cs typeface="ＭＳ Ｐゴシック" pitchFamily="-110" charset="-128"/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066800" y="3124200"/>
            <a:ext cx="6858000" cy="1752600"/>
          </a:xfrm>
        </p:spPr>
        <p:txBody>
          <a:bodyPr/>
          <a:lstStyle/>
          <a:p>
            <a:r>
              <a:rPr lang="en-US" dirty="0"/>
              <a:t>BMI/CS 776 </a:t>
            </a:r>
          </a:p>
          <a:p>
            <a:r>
              <a:rPr lang="en-US" dirty="0"/>
              <a:t>www.biostat.wisc.edu/bmi776/</a:t>
            </a:r>
          </a:p>
          <a:p>
            <a:r>
              <a:rPr lang="en-US" dirty="0"/>
              <a:t>Spring 2021</a:t>
            </a:r>
          </a:p>
          <a:p>
            <a:r>
              <a:rPr lang="en-US" dirty="0" err="1"/>
              <a:t>Daifeng</a:t>
            </a:r>
            <a:r>
              <a:rPr lang="en-US" dirty="0"/>
              <a:t> Wang</a:t>
            </a:r>
          </a:p>
          <a:p>
            <a:r>
              <a:rPr lang="en-US" dirty="0" err="1"/>
              <a:t>daifeng.wang@wisc.edu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-9728" y="6611779"/>
            <a:ext cx="9144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rgbClr val="000066"/>
                </a:solidFill>
                <a:latin typeface="Arial" pitchFamily="-111" charset="0"/>
              </a:rPr>
              <a:t>These slides, excluding third-party material, are licensed under </a:t>
            </a:r>
            <a:r>
              <a:rPr lang="en-US" sz="1100" dirty="0">
                <a:latin typeface="Arial" pitchFamily="-111" charset="0"/>
                <a:hlinkClick r:id="rId3"/>
              </a:rPr>
              <a:t>CC BY-NC 4.0</a:t>
            </a:r>
            <a:r>
              <a:rPr lang="en-US" sz="1100" dirty="0">
                <a:latin typeface="Arial" pitchFamily="-111" charset="0"/>
              </a:rPr>
              <a:t> </a:t>
            </a:r>
            <a:r>
              <a:rPr lang="en-US" sz="1100" dirty="0">
                <a:solidFill>
                  <a:srgbClr val="000066"/>
                </a:solidFill>
                <a:latin typeface="Arial" pitchFamily="-111" charset="0"/>
              </a:rPr>
              <a:t>by Mark Craven, Colin Dewey, Anthony </a:t>
            </a:r>
            <a:r>
              <a:rPr lang="en-US" sz="1100" dirty="0" err="1">
                <a:solidFill>
                  <a:srgbClr val="000066"/>
                </a:solidFill>
                <a:latin typeface="Arial" pitchFamily="-111" charset="0"/>
              </a:rPr>
              <a:t>Gitter</a:t>
            </a:r>
            <a:r>
              <a:rPr lang="en-US" sz="1100" dirty="0">
                <a:solidFill>
                  <a:srgbClr val="000066"/>
                </a:solidFill>
                <a:latin typeface="Arial" pitchFamily="-111" charset="0"/>
              </a:rPr>
              <a:t> and </a:t>
            </a:r>
            <a:r>
              <a:rPr lang="en-US" sz="1100" dirty="0" err="1">
                <a:solidFill>
                  <a:srgbClr val="000066"/>
                </a:solidFill>
                <a:latin typeface="Arial" pitchFamily="-111" charset="0"/>
              </a:rPr>
              <a:t>Daifeng</a:t>
            </a:r>
            <a:r>
              <a:rPr lang="en-US" sz="1100" dirty="0">
                <a:solidFill>
                  <a:srgbClr val="000066"/>
                </a:solidFill>
                <a:latin typeface="Arial" pitchFamily="-111" charset="0"/>
              </a:rPr>
              <a:t> Wang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152400"/>
            <a:ext cx="8991600" cy="1143000"/>
          </a:xfrm>
        </p:spPr>
        <p:txBody>
          <a:bodyPr/>
          <a:lstStyle/>
          <a:p>
            <a:r>
              <a:rPr lang="en-US" sz="3600" dirty="0">
                <a:ea typeface="ＭＳ Ｐゴシック" pitchFamily="-110" charset="-128"/>
                <a:cs typeface="ＭＳ Ｐゴシック" pitchFamily="-110" charset="-128"/>
              </a:rPr>
              <a:t>Single Nucleotide Polymorphisms (SNPs)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1471" y="1447800"/>
            <a:ext cx="4195729" cy="5254747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71D4ED-2DA9-9F40-A068-D189D5533483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28600" y="1828800"/>
            <a:ext cx="4724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 sz="2400" dirty="0">
                <a:latin typeface="Arial"/>
                <a:cs typeface="Arial"/>
              </a:rPr>
              <a:t>One nucleotide changes</a:t>
            </a:r>
          </a:p>
          <a:p>
            <a:endParaRPr lang="en-US" sz="2400" dirty="0">
              <a:latin typeface="Arial"/>
              <a:cs typeface="Arial"/>
            </a:endParaRPr>
          </a:p>
          <a:p>
            <a:endParaRPr lang="en-US" sz="2400" dirty="0">
              <a:latin typeface="Arial"/>
              <a:cs typeface="Arial"/>
            </a:endParaRPr>
          </a:p>
          <a:p>
            <a:r>
              <a:rPr lang="en-US" sz="2400" dirty="0">
                <a:latin typeface="Arial"/>
                <a:cs typeface="Arial"/>
              </a:rPr>
              <a:t>Variation occurs with some minimal frequency in a population</a:t>
            </a:r>
          </a:p>
          <a:p>
            <a:endParaRPr lang="en-US" sz="2400" dirty="0">
              <a:latin typeface="Arial"/>
              <a:cs typeface="Arial"/>
            </a:endParaRPr>
          </a:p>
          <a:p>
            <a:endParaRPr lang="en-US" sz="2400" dirty="0">
              <a:latin typeface="Arial"/>
              <a:cs typeface="Arial"/>
            </a:endParaRPr>
          </a:p>
          <a:p>
            <a:r>
              <a:rPr lang="en-US" sz="2400" dirty="0">
                <a:latin typeface="Arial"/>
                <a:cs typeface="Arial"/>
              </a:rPr>
              <a:t>Pronounced “snip”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804932" y="6321547"/>
            <a:ext cx="13898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www.mdpi.com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782" y="2267659"/>
            <a:ext cx="6858000" cy="407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49783" y="2138647"/>
            <a:ext cx="5636027" cy="328238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2000" y="1474232"/>
            <a:ext cx="594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Single Nucleotide Polymorphisms (SNPs) normally happen ~1% on individual human genome.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8E43A-D60B-D64B-A72E-7651A6B2EE74}" type="slidenum">
              <a:rPr lang="en-US" smtClean="0"/>
              <a:t>11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C9353DF-C383-8248-983A-8B6369753DBC}"/>
              </a:ext>
            </a:extLst>
          </p:cNvPr>
          <p:cNvSpPr txBox="1">
            <a:spLocks/>
          </p:cNvSpPr>
          <p:nvPr/>
        </p:nvSpPr>
        <p:spPr>
          <a:xfrm>
            <a:off x="228600" y="193305"/>
            <a:ext cx="7704932" cy="9144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Georgia" pitchFamily="-111" charset="0"/>
                <a:ea typeface="Gulim" pitchFamily="34" charset="-127"/>
                <a:cs typeface="Gulim" pitchFamily="34" charset="-127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Georgia" pitchFamily="-111" charset="0"/>
                <a:ea typeface="Gulim" pitchFamily="34" charset="-127"/>
                <a:cs typeface="Gulim" pitchFamily="34" charset="-127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Georgia" pitchFamily="-111" charset="0"/>
                <a:ea typeface="Gulim" pitchFamily="34" charset="-127"/>
                <a:cs typeface="Gulim" pitchFamily="34" charset="-127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Georgia" pitchFamily="-111" charset="0"/>
                <a:ea typeface="Gulim" pitchFamily="34" charset="-127"/>
                <a:cs typeface="Gulim" pitchFamily="34" charset="-127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Georgia" pitchFamily="-111" charset="0"/>
                <a:ea typeface="Gulim" pitchFamily="34" charset="-127"/>
                <a:cs typeface="Gulim" pitchFamily="34" charset="-127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Georgia" pitchFamily="-111" charset="0"/>
                <a:ea typeface="Gulim" pitchFamily="34" charset="-127"/>
                <a:cs typeface="Gulim" pitchFamily="34" charset="-127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Georgia" pitchFamily="-111" charset="0"/>
                <a:ea typeface="Gulim" pitchFamily="34" charset="-127"/>
                <a:cs typeface="Gulim" pitchFamily="34" charset="-127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Georgia" pitchFamily="-111" charset="0"/>
                <a:ea typeface="Gulim" pitchFamily="34" charset="-127"/>
                <a:cs typeface="Gulim" pitchFamily="34" charset="-127"/>
              </a:defRPr>
            </a:lvl9pPr>
          </a:lstStyle>
          <a:p>
            <a:r>
              <a:rPr lang="en-US" kern="0" dirty="0"/>
              <a:t>After reading our genomes, we find differences: DNA mutations (i.e., genomic variants)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57978A9-8C23-BD48-9F85-73994C8843BA}"/>
              </a:ext>
            </a:extLst>
          </p:cNvPr>
          <p:cNvGrpSpPr/>
          <p:nvPr/>
        </p:nvGrpSpPr>
        <p:grpSpPr>
          <a:xfrm>
            <a:off x="1904842" y="2450068"/>
            <a:ext cx="4406976" cy="2679131"/>
            <a:chOff x="1904842" y="2450068"/>
            <a:chExt cx="4406976" cy="2679131"/>
          </a:xfrm>
          <a:solidFill>
            <a:schemeClr val="bg1"/>
          </a:solidFill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F775B2C-AE3D-4F48-9110-998537C63B8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905918" y="2821001"/>
              <a:ext cx="3086100" cy="2308198"/>
            </a:xfrm>
            <a:prstGeom prst="rect">
              <a:avLst/>
            </a:prstGeom>
            <a:grpFill/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BB479B7-8A1F-094D-A713-F9ADB8111C13}"/>
                </a:ext>
              </a:extLst>
            </p:cNvPr>
            <p:cNvSpPr txBox="1"/>
            <p:nvPr/>
          </p:nvSpPr>
          <p:spPr>
            <a:xfrm>
              <a:off x="1904842" y="2450068"/>
              <a:ext cx="4406976" cy="40011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Most SNPs are harmless but some matter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85949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152400"/>
            <a:ext cx="8991600" cy="1143000"/>
          </a:xfrm>
        </p:spPr>
        <p:txBody>
          <a:bodyPr/>
          <a:lstStyle/>
          <a:p>
            <a:r>
              <a:rPr lang="en-US" sz="4000" dirty="0">
                <a:ea typeface="ＭＳ Ｐゴシック" pitchFamily="-110" charset="-128"/>
                <a:cs typeface="ＭＳ Ｐゴシック" pitchFamily="-110" charset="-128"/>
              </a:rPr>
              <a:t>Insertions and Deletions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71D4ED-2DA9-9F40-A068-D189D5533483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28600" y="5636340"/>
            <a:ext cx="29113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Forster et al. </a:t>
            </a:r>
            <a:r>
              <a:rPr lang="en-US" sz="14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Proc. R. Soc. B </a:t>
            </a:r>
            <a:r>
              <a:rPr 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2015</a:t>
            </a:r>
          </a:p>
        </p:txBody>
      </p:sp>
      <p:pic>
        <p:nvPicPr>
          <p:cNvPr id="189442" name="Picture 2" descr="http://dvg4ol0hclm7o.cloudfront.net/content/royprsb/282/1803/20142898/F1.large.jpg?width=800&amp;height=600&amp;carousel=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94" r="8669"/>
          <a:stretch/>
        </p:blipFill>
        <p:spPr bwMode="auto">
          <a:xfrm>
            <a:off x="228600" y="1524000"/>
            <a:ext cx="3505200" cy="3883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3962400" y="1600200"/>
            <a:ext cx="4724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 sz="2400" dirty="0">
                <a:latin typeface="Arial"/>
                <a:cs typeface="Arial"/>
              </a:rPr>
              <a:t>Black box: DNA template strand</a:t>
            </a:r>
          </a:p>
          <a:p>
            <a:r>
              <a:rPr lang="en-US" sz="2400" dirty="0">
                <a:latin typeface="Arial"/>
                <a:cs typeface="Arial"/>
              </a:rPr>
              <a:t>White box: newly replicated DNA</a:t>
            </a: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3962400" y="3068320"/>
            <a:ext cx="4724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 sz="2400" dirty="0">
                <a:latin typeface="Arial"/>
                <a:cs typeface="Arial"/>
              </a:rPr>
              <a:t>Insertion: slippage inserts extra nucleotides</a:t>
            </a: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3962400" y="4818380"/>
            <a:ext cx="4724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 sz="2400" dirty="0">
                <a:latin typeface="Arial"/>
                <a:cs typeface="Arial"/>
              </a:rPr>
              <a:t>Deletion: slippage excludes template nucleotides</a:t>
            </a:r>
          </a:p>
        </p:txBody>
      </p:sp>
    </p:spTree>
    <p:extLst>
      <p:ext uri="{BB962C8B-B14F-4D97-AF65-F5344CB8AC3E}">
        <p14:creationId xmlns:p14="http://schemas.microsoft.com/office/powerpoint/2010/main" val="6914191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76200"/>
            <a:ext cx="8991600" cy="1143000"/>
          </a:xfrm>
        </p:spPr>
        <p:txBody>
          <a:bodyPr/>
          <a:lstStyle/>
          <a:p>
            <a:r>
              <a:rPr lang="en-US" sz="4000" dirty="0">
                <a:ea typeface="ＭＳ Ｐゴシック" pitchFamily="-110" charset="-128"/>
                <a:cs typeface="ＭＳ Ｐゴシック" pitchFamily="-110" charset="-128"/>
              </a:rPr>
              <a:t>Structural Variants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71D4ED-2DA9-9F40-A068-D189D5533483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685800" y="1447800"/>
            <a:ext cx="7772400" cy="4114800"/>
          </a:xfrm>
        </p:spPr>
        <p:txBody>
          <a:bodyPr/>
          <a:lstStyle/>
          <a:p>
            <a:r>
              <a:rPr lang="en-US" dirty="0"/>
              <a:t>Copy number variants (CNVs)</a:t>
            </a:r>
          </a:p>
          <a:p>
            <a:pPr lvl="1"/>
            <a:r>
              <a:rPr lang="en-US" dirty="0">
                <a:cs typeface="Arial"/>
              </a:rPr>
              <a:t>Gain or loss of large genomic regions, even entire chromosomes</a:t>
            </a:r>
            <a:endParaRPr lang="en-US" dirty="0"/>
          </a:p>
          <a:p>
            <a:r>
              <a:rPr lang="en-US" dirty="0"/>
              <a:t>Inversions</a:t>
            </a:r>
          </a:p>
          <a:p>
            <a:pPr lvl="1"/>
            <a:r>
              <a:rPr lang="en-US" dirty="0"/>
              <a:t>DNA subsequence is reversed</a:t>
            </a:r>
          </a:p>
          <a:p>
            <a:r>
              <a:rPr lang="en-US" dirty="0"/>
              <a:t>Translocations</a:t>
            </a:r>
          </a:p>
          <a:p>
            <a:pPr lvl="1"/>
            <a:r>
              <a:rPr lang="en-US" dirty="0"/>
              <a:t>DNA subsequence is moved to a different chromosome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11662" b="49696"/>
          <a:stretch/>
        </p:blipFill>
        <p:spPr>
          <a:xfrm>
            <a:off x="457200" y="1696402"/>
            <a:ext cx="7772400" cy="4292416"/>
          </a:xfrm>
          <a:prstGeom prst="rect">
            <a:avLst/>
          </a:prstGeom>
        </p:spPr>
      </p:pic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76200"/>
            <a:ext cx="8991600" cy="1143000"/>
          </a:xfrm>
        </p:spPr>
        <p:txBody>
          <a:bodyPr/>
          <a:lstStyle/>
          <a:p>
            <a:r>
              <a:rPr lang="en-US" sz="4000" dirty="0">
                <a:ea typeface="ＭＳ Ｐゴシック" pitchFamily="-110" charset="-128"/>
                <a:cs typeface="ＭＳ Ｐゴシック" pitchFamily="-110" charset="-128"/>
              </a:rPr>
              <a:t>Genetic Recombination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71D4ED-2DA9-9F40-A068-D189D5533483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5184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76200"/>
            <a:ext cx="8991600" cy="1143000"/>
          </a:xfrm>
        </p:spPr>
        <p:txBody>
          <a:bodyPr/>
          <a:lstStyle/>
          <a:p>
            <a:r>
              <a:rPr lang="en-US" sz="3600" dirty="0">
                <a:ea typeface="ＭＳ Ｐゴシック" pitchFamily="-110" charset="-128"/>
                <a:cs typeface="ＭＳ Ｐゴシック" pitchFamily="-110" charset="-128"/>
              </a:rPr>
              <a:t>Recombination Errors Lead to</a:t>
            </a:r>
            <a:br>
              <a:rPr lang="en-US" sz="3600" dirty="0">
                <a:ea typeface="ＭＳ Ｐゴシック" pitchFamily="-110" charset="-128"/>
                <a:cs typeface="ＭＳ Ｐゴシック" pitchFamily="-110" charset="-128"/>
              </a:rPr>
            </a:br>
            <a:r>
              <a:rPr lang="en-US" sz="3600" dirty="0">
                <a:ea typeface="ＭＳ Ｐゴシック" pitchFamily="-110" charset="-128"/>
                <a:cs typeface="ＭＳ Ｐゴシック" pitchFamily="-110" charset="-128"/>
              </a:rPr>
              <a:t>Copy Number Variants (CNVs)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 t="56559"/>
          <a:stretch>
            <a:fillRect/>
          </a:stretch>
        </p:blipFill>
        <p:spPr>
          <a:xfrm>
            <a:off x="262353" y="1333500"/>
            <a:ext cx="8653047" cy="53721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71D4ED-2DA9-9F40-A068-D189D5533483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0"/>
            <a:ext cx="8686800" cy="838200"/>
          </a:xfrm>
        </p:spPr>
        <p:txBody>
          <a:bodyPr/>
          <a:lstStyle/>
          <a:p>
            <a:r>
              <a:rPr lang="en-US" sz="4000" dirty="0">
                <a:ea typeface="ＭＳ Ｐゴシック" pitchFamily="-110" charset="-128"/>
                <a:cs typeface="ＭＳ Ｐゴシック" pitchFamily="-110" charset="-128"/>
              </a:rPr>
              <a:t>1000 Genomes Project</a:t>
            </a:r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457200" y="762000"/>
            <a:ext cx="84582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 sz="2400" dirty="0">
                <a:latin typeface="Arial"/>
                <a:cs typeface="Arial"/>
              </a:rPr>
              <a:t>Project goal: produce a catalog of human variation down to</a:t>
            </a:r>
          </a:p>
          <a:p>
            <a:r>
              <a:rPr lang="en-US" sz="2400" dirty="0">
                <a:latin typeface="Arial"/>
                <a:cs typeface="Arial"/>
              </a:rPr>
              <a:t>variants that occur at &gt;= 1% frequency over the genome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1600200"/>
            <a:ext cx="6477000" cy="5205889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71D4ED-2DA9-9F40-A068-D189D5533483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228601"/>
            <a:ext cx="7772400" cy="1143000"/>
          </a:xfrm>
        </p:spPr>
        <p:txBody>
          <a:bodyPr/>
          <a:lstStyle/>
          <a:p>
            <a:r>
              <a:rPr lang="en-US" dirty="0"/>
              <a:t>Genotype to Phenotype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01" y="1371601"/>
            <a:ext cx="8991597" cy="4495798"/>
          </a:xfrm>
          <a:prstGeom prst="rect">
            <a:avLst/>
          </a:prstGeom>
        </p:spPr>
      </p:pic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8C451C13-D985-A44F-8F04-432226F75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284720" y="6568440"/>
            <a:ext cx="1905000" cy="457200"/>
          </a:xfrm>
        </p:spPr>
        <p:txBody>
          <a:bodyPr/>
          <a:lstStyle/>
          <a:p>
            <a:pPr>
              <a:defRPr/>
            </a:pPr>
            <a:fld id="{4D71D4ED-2DA9-9F40-A068-D189D5533483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51609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152400"/>
            <a:ext cx="8991600" cy="1143000"/>
          </a:xfrm>
        </p:spPr>
        <p:txBody>
          <a:bodyPr/>
          <a:lstStyle/>
          <a:p>
            <a:r>
              <a:rPr lang="en-US" sz="3600" dirty="0">
                <a:ea typeface="ＭＳ Ｐゴシック" pitchFamily="-110" charset="-128"/>
                <a:cs typeface="ＭＳ Ｐゴシック" pitchFamily="-110" charset="-128"/>
              </a:rPr>
              <a:t>Understanding Associations Between Genetic Variation and Disease</a:t>
            </a:r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381000" y="1752600"/>
            <a:ext cx="80772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</a:pPr>
            <a:r>
              <a:rPr lang="en-US" sz="2400" dirty="0">
                <a:latin typeface="Arial"/>
                <a:ea typeface="ＭＳ Ｐゴシック" pitchFamily="-110" charset="-128"/>
                <a:cs typeface="ＭＳ Ｐゴシック" pitchFamily="-110" charset="-128"/>
              </a:rPr>
              <a:t>Genome-wide association study (GWAS)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2400" kern="0" dirty="0">
                <a:solidFill>
                  <a:srgbClr val="000066"/>
                </a:solidFill>
                <a:latin typeface="Arial"/>
                <a:ea typeface="ＭＳ Ｐゴシック" pitchFamily="-97" charset="-128"/>
                <a:cs typeface="ＭＳ Ｐゴシック" pitchFamily="-97" charset="-128"/>
              </a:rPr>
              <a:t>Gather some population of individuals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2400" kern="0" dirty="0">
                <a:solidFill>
                  <a:srgbClr val="000066"/>
                </a:solidFill>
                <a:latin typeface="Arial"/>
                <a:ea typeface="ＭＳ Ｐゴシック" pitchFamily="-97" charset="-128"/>
                <a:cs typeface="ＭＳ Ｐゴシック" pitchFamily="-97" charset="-128"/>
              </a:rPr>
              <a:t>Genotype each individual at polymorphic markers (usually SNPs)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2400" kern="0" dirty="0">
                <a:solidFill>
                  <a:srgbClr val="000066"/>
                </a:solidFill>
                <a:latin typeface="Arial"/>
                <a:ea typeface="ＭＳ Ｐゴシック" pitchFamily="-97" charset="-128"/>
                <a:cs typeface="ＭＳ Ｐゴシック" pitchFamily="-97" charset="-128"/>
              </a:rPr>
              <a:t>Test association between </a:t>
            </a:r>
            <a:r>
              <a:rPr lang="en-US" sz="2400" i="1" kern="0" dirty="0">
                <a:solidFill>
                  <a:srgbClr val="000066"/>
                </a:solidFill>
                <a:latin typeface="Arial"/>
                <a:ea typeface="ＭＳ Ｐゴシック" pitchFamily="-97" charset="-128"/>
                <a:cs typeface="ＭＳ Ｐゴシック" pitchFamily="-97" charset="-128"/>
              </a:rPr>
              <a:t>state</a:t>
            </a:r>
            <a:r>
              <a:rPr lang="en-US" sz="2400" kern="0" dirty="0">
                <a:solidFill>
                  <a:srgbClr val="000066"/>
                </a:solidFill>
                <a:latin typeface="Arial"/>
                <a:ea typeface="ＭＳ Ｐゴシック" pitchFamily="-97" charset="-128"/>
                <a:cs typeface="ＭＳ Ｐゴシック" pitchFamily="-97" charset="-128"/>
              </a:rPr>
              <a:t> at marker and some variable of interest (say disease)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2400" kern="0" dirty="0">
                <a:solidFill>
                  <a:srgbClr val="000066"/>
                </a:solidFill>
                <a:latin typeface="Arial"/>
                <a:ea typeface="ＭＳ Ｐゴシック" pitchFamily="-97" charset="-128"/>
                <a:cs typeface="ＭＳ Ｐゴシック" pitchFamily="-97" charset="-128"/>
              </a:rPr>
              <a:t>Adjust for multiple comparisons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endParaRPr lang="en-US" sz="2400" kern="0" dirty="0">
              <a:solidFill>
                <a:srgbClr val="000066"/>
              </a:solidFill>
              <a:latin typeface="Arial"/>
              <a:ea typeface="ＭＳ Ｐゴシック" pitchFamily="-97" charset="-128"/>
              <a:cs typeface="ＭＳ Ｐゴシック" pitchFamily="-97" charset="-128"/>
            </a:endParaRP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2400" kern="0" dirty="0">
                <a:solidFill>
                  <a:srgbClr val="000066"/>
                </a:solidFill>
                <a:latin typeface="Arial"/>
                <a:ea typeface="ＭＳ Ｐゴシック" pitchFamily="-97" charset="-128"/>
                <a:cs typeface="ＭＳ Ｐゴシック" pitchFamily="-97" charset="-128"/>
              </a:rPr>
              <a:t>Phenotypes: observable traits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2400" dirty="0">
              <a:latin typeface="Arial"/>
              <a:ea typeface="ＭＳ Ｐゴシック" pitchFamily="-110" charset="-128"/>
              <a:cs typeface="ＭＳ Ｐゴシック" pitchFamily="-110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71D4ED-2DA9-9F40-A068-D189D5533483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07150"/>
            <a:ext cx="8458200" cy="800100"/>
          </a:xfrm>
        </p:spPr>
        <p:txBody>
          <a:bodyPr>
            <a:normAutofit fontScale="90000"/>
          </a:bodyPr>
          <a:lstStyle/>
          <a:p>
            <a:r>
              <a:rPr lang="en-US" sz="2400" dirty="0"/>
              <a:t>Example: Genome-Wide Association Study (GWAS) identifies disease associated genetic variants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57301" y="2063760"/>
            <a:ext cx="6016963" cy="3574559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7274263" y="4629151"/>
            <a:ext cx="18859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P=5*10</a:t>
            </a:r>
            <a:r>
              <a:rPr lang="en-US" sz="1200" baseline="30000" dirty="0"/>
              <a:t>-8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10088" y="2057400"/>
            <a:ext cx="250031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/>
              <a:t>Associated SNPs</a:t>
            </a:r>
            <a:endParaRPr lang="en-US" sz="1350" dirty="0"/>
          </a:p>
        </p:txBody>
      </p:sp>
      <p:cxnSp>
        <p:nvCxnSpPr>
          <p:cNvPr id="14" name="Straight Arrow Connector 13"/>
          <p:cNvCxnSpPr>
            <a:cxnSpLocks/>
            <a:stCxn id="10" idx="1"/>
          </p:cNvCxnSpPr>
          <p:nvPr/>
        </p:nvCxnSpPr>
        <p:spPr>
          <a:xfrm flipH="1">
            <a:off x="3771902" y="2207441"/>
            <a:ext cx="738186" cy="21409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4800600" y="2334399"/>
            <a:ext cx="114300" cy="1380351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4914900" y="2334399"/>
            <a:ext cx="285750" cy="1380351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169070" y="6590955"/>
            <a:ext cx="5086350" cy="207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50" dirty="0"/>
              <a:t>Schizophrenia Working Group of the Psychiatric Genomics Consortium, Nature (2014)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154DE7-C1A3-544A-91D1-A4C5CE70BEA8}"/>
              </a:ext>
            </a:extLst>
          </p:cNvPr>
          <p:cNvSpPr txBox="1"/>
          <p:nvPr/>
        </p:nvSpPr>
        <p:spPr>
          <a:xfrm>
            <a:off x="1371600" y="1313870"/>
            <a:ext cx="52600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36,989 schizophrenia cases and 113,075 controls in Psychiatric Genomics Consortium 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C2F7A9BF-24AE-064D-9D15-BB87F0E2F2BB}"/>
              </a:ext>
            </a:extLst>
          </p:cNvPr>
          <p:cNvSpPr txBox="1">
            <a:spLocks/>
          </p:cNvSpPr>
          <p:nvPr/>
        </p:nvSpPr>
        <p:spPr bwMode="auto">
          <a:xfrm>
            <a:off x="7284720" y="656844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000" kern="120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000" kern="120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000" kern="120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000" kern="1200">
                <a:solidFill>
                  <a:schemeClr val="tx1"/>
                </a:solidFill>
                <a:latin typeface="Times New Roman" pitchFamily="-110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4D71D4ED-2DA9-9F40-A068-D189D5533483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92561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95400"/>
            <a:ext cx="7772400" cy="4114800"/>
          </a:xfrm>
        </p:spPr>
        <p:txBody>
          <a:bodyPr/>
          <a:lstStyle/>
          <a:p>
            <a:r>
              <a:rPr lang="en-US" dirty="0"/>
              <a:t>How does the genome vary between individuals?</a:t>
            </a:r>
          </a:p>
          <a:p>
            <a:r>
              <a:rPr lang="en-US" dirty="0"/>
              <a:t>How do we identify associations between genetic variations and simple phenotypes/diseases?</a:t>
            </a:r>
          </a:p>
          <a:p>
            <a:r>
              <a:rPr lang="en-US" dirty="0"/>
              <a:t>How do we identify associations between genetic variations and complex phenotypes/diseases?</a:t>
            </a:r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71D4ED-2DA9-9F40-A068-D189D5533483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76200" y="152400"/>
            <a:ext cx="8991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/>
                <a:ea typeface="ＭＳ Ｐゴシック" pitchFamily="-97" charset="-128"/>
                <a:cs typeface="ＭＳ Ｐゴシック" pitchFamily="-97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97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97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97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97" charset="0"/>
              </a:defRPr>
            </a:lvl9pPr>
          </a:lstStyle>
          <a:p>
            <a:r>
              <a:rPr lang="en-US" sz="4000" kern="0" dirty="0">
                <a:ea typeface="ＭＳ Ｐゴシック" pitchFamily="-110" charset="-128"/>
                <a:cs typeface="ＭＳ Ｐゴシック" pitchFamily="-110" charset="-128"/>
              </a:rPr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19374822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3794" name="Picture 3" descr="Type2-fig-1-3-07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3795" name="TextBox 69"/>
          <p:cNvSpPr txBox="1">
            <a:spLocks noChangeArrowheads="1"/>
          </p:cNvSpPr>
          <p:nvPr/>
        </p:nvSpPr>
        <p:spPr bwMode="auto">
          <a:xfrm>
            <a:off x="8455025" y="2133600"/>
            <a:ext cx="6794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>
                <a:latin typeface="Calibri" pitchFamily="-110" charset="0"/>
              </a:rPr>
              <a:t>p = E-5</a:t>
            </a:r>
          </a:p>
        </p:txBody>
      </p:sp>
      <p:sp>
        <p:nvSpPr>
          <p:cNvPr id="673796" name="TextBox 70"/>
          <p:cNvSpPr txBox="1">
            <a:spLocks noChangeArrowheads="1"/>
          </p:cNvSpPr>
          <p:nvPr/>
        </p:nvSpPr>
        <p:spPr bwMode="auto">
          <a:xfrm>
            <a:off x="8458200" y="3581400"/>
            <a:ext cx="6794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>
                <a:latin typeface="Calibri" pitchFamily="-110" charset="0"/>
              </a:rPr>
              <a:t>p = E-3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3806D3-6812-5B49-A4C5-E0349D2E0B3D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50" y="914400"/>
            <a:ext cx="7543800" cy="433507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5330313"/>
            <a:ext cx="7886700" cy="578644"/>
          </a:xfrm>
        </p:spPr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www.ebi.ac.uk</a:t>
            </a:r>
            <a:r>
              <a:rPr lang="en-US" dirty="0"/>
              <a:t>/</a:t>
            </a:r>
            <a:r>
              <a:rPr lang="en-US" dirty="0" err="1"/>
              <a:t>gwas</a:t>
            </a:r>
            <a:r>
              <a:rPr lang="en-US" dirty="0"/>
              <a:t>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8E43A-D60B-D64B-A72E-7651A6B2EE7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5334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363415"/>
            <a:ext cx="7772400" cy="1143000"/>
          </a:xfrm>
        </p:spPr>
        <p:txBody>
          <a:bodyPr/>
          <a:lstStyle/>
          <a:p>
            <a:r>
              <a:rPr lang="en-US" sz="4000" dirty="0"/>
              <a:t>Morning Person GWAS</a:t>
            </a:r>
          </a:p>
        </p:txBody>
      </p:sp>
      <p:pic>
        <p:nvPicPr>
          <p:cNvPr id="189442" name="Picture 2" descr="Manhattan plot of the GWAS of being a morning person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" y="1524000"/>
            <a:ext cx="9010650" cy="4124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9600" y="5902525"/>
            <a:ext cx="32688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 et al. </a:t>
            </a:r>
            <a:r>
              <a:rPr lang="en-US" sz="14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Nature Communications</a:t>
            </a:r>
            <a:r>
              <a:rPr 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2016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24400" y="3886200"/>
            <a:ext cx="12904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 </a:t>
            </a:r>
            <a:r>
              <a:rPr 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5.0 × 10</a:t>
            </a:r>
            <a:r>
              <a:rPr lang="en-US" sz="1400" baseline="30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−8</a:t>
            </a:r>
            <a:endParaRPr lang="en-US" sz="1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71D4ED-2DA9-9F40-A068-D189D5533483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9982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152400"/>
            <a:ext cx="8991600" cy="1143000"/>
          </a:xfrm>
        </p:spPr>
        <p:txBody>
          <a:bodyPr/>
          <a:lstStyle/>
          <a:p>
            <a:r>
              <a:rPr lang="en-US" sz="3600" dirty="0">
                <a:ea typeface="ＭＳ Ｐゴシック" pitchFamily="-110" charset="-128"/>
                <a:cs typeface="ＭＳ Ｐゴシック" pitchFamily="-110" charset="-128"/>
              </a:rPr>
              <a:t>Understanding Associations Between Genetic Variation and Disease</a:t>
            </a:r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152400" y="1752600"/>
            <a:ext cx="89154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</a:pPr>
            <a:r>
              <a:rPr lang="en-US" sz="2400" dirty="0">
                <a:latin typeface="Arial"/>
                <a:ea typeface="ＭＳ Ｐゴシック" pitchFamily="-110" charset="-128"/>
                <a:cs typeface="ＭＳ Ｐゴシック" pitchFamily="-110" charset="-128"/>
              </a:rPr>
              <a:t>International Cancer Genome Consortium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2400" kern="0" dirty="0">
                <a:solidFill>
                  <a:srgbClr val="000066"/>
                </a:solidFill>
                <a:latin typeface="Arial"/>
                <a:ea typeface="ＭＳ Ｐゴシック" pitchFamily="-97" charset="-128"/>
                <a:cs typeface="ＭＳ Ｐゴシック" pitchFamily="-97" charset="-128"/>
              </a:rPr>
              <a:t>Includes NIH’s </a:t>
            </a:r>
            <a:r>
              <a:rPr lang="en-US" sz="2400" i="1" kern="0" dirty="0">
                <a:solidFill>
                  <a:srgbClr val="000066"/>
                </a:solidFill>
                <a:latin typeface="Arial"/>
                <a:ea typeface="ＭＳ Ｐゴシック" pitchFamily="-97" charset="-128"/>
                <a:cs typeface="ＭＳ Ｐゴシック" pitchFamily="-97" charset="-128"/>
              </a:rPr>
              <a:t>The Cancer Genome Atlas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2400" kern="0" dirty="0">
                <a:solidFill>
                  <a:srgbClr val="000066"/>
                </a:solidFill>
                <a:latin typeface="Arial"/>
                <a:ea typeface="ＭＳ Ｐゴシック" pitchFamily="-97" charset="-128"/>
                <a:cs typeface="ＭＳ Ｐゴシック" pitchFamily="-97" charset="-128"/>
              </a:rPr>
              <a:t>Sequencing DNA from 500 tumor samples for </a:t>
            </a:r>
            <a:r>
              <a:rPr lang="en-US" sz="2400" u="sng" kern="0" dirty="0">
                <a:solidFill>
                  <a:srgbClr val="000066"/>
                </a:solidFill>
                <a:latin typeface="Arial"/>
                <a:ea typeface="ＭＳ Ｐゴシック" pitchFamily="-97" charset="-128"/>
                <a:cs typeface="ＭＳ Ｐゴシック" pitchFamily="-97" charset="-128"/>
              </a:rPr>
              <a:t>each</a:t>
            </a:r>
            <a:r>
              <a:rPr lang="en-US" sz="2400" kern="0" dirty="0">
                <a:solidFill>
                  <a:srgbClr val="000066"/>
                </a:solidFill>
                <a:latin typeface="Arial"/>
                <a:ea typeface="ＭＳ Ｐゴシック" pitchFamily="-97" charset="-128"/>
                <a:cs typeface="ＭＳ Ｐゴシック" pitchFamily="-97" charset="-128"/>
              </a:rPr>
              <a:t> of 50 different cancers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endParaRPr lang="en-US" sz="2400" kern="0" dirty="0">
              <a:solidFill>
                <a:srgbClr val="000066"/>
              </a:solidFill>
              <a:latin typeface="Arial"/>
              <a:ea typeface="ＭＳ Ｐゴシック" pitchFamily="-97" charset="-128"/>
              <a:cs typeface="ＭＳ Ｐゴシック" pitchFamily="-97" charset="-128"/>
            </a:endParaRP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2400" kern="0" dirty="0">
                <a:solidFill>
                  <a:srgbClr val="000066"/>
                </a:solidFill>
                <a:latin typeface="Arial"/>
                <a:ea typeface="ＭＳ Ｐゴシック" pitchFamily="-97" charset="-128"/>
                <a:cs typeface="ＭＳ Ｐゴシック" pitchFamily="-97" charset="-128"/>
              </a:rPr>
              <a:t>Goal is to distinguish </a:t>
            </a:r>
            <a:r>
              <a:rPr lang="en-US" sz="2400" i="1" kern="0" dirty="0">
                <a:solidFill>
                  <a:srgbClr val="000066"/>
                </a:solidFill>
                <a:latin typeface="Arial"/>
                <a:ea typeface="ＭＳ Ｐゴシック" pitchFamily="-97" charset="-128"/>
                <a:cs typeface="ＭＳ Ｐゴシック" pitchFamily="-97" charset="-128"/>
              </a:rPr>
              <a:t>drivers </a:t>
            </a:r>
            <a:r>
              <a:rPr lang="en-US" sz="2400" kern="0" dirty="0">
                <a:solidFill>
                  <a:srgbClr val="000066"/>
                </a:solidFill>
                <a:latin typeface="Arial"/>
                <a:ea typeface="ＭＳ Ｐゴシック" pitchFamily="-97" charset="-128"/>
                <a:cs typeface="ＭＳ Ｐゴシック" pitchFamily="-97" charset="-128"/>
              </a:rPr>
              <a:t>(mutations that cause and accelerate cancers) from </a:t>
            </a:r>
            <a:r>
              <a:rPr lang="en-US" sz="2400" i="1" kern="0" dirty="0">
                <a:solidFill>
                  <a:srgbClr val="000066"/>
                </a:solidFill>
                <a:latin typeface="Arial"/>
                <a:ea typeface="ＭＳ Ｐゴシック" pitchFamily="-97" charset="-128"/>
                <a:cs typeface="ＭＳ Ｐゴシック" pitchFamily="-97" charset="-128"/>
              </a:rPr>
              <a:t>passengers </a:t>
            </a:r>
            <a:r>
              <a:rPr lang="en-US" sz="2400" kern="0" dirty="0">
                <a:solidFill>
                  <a:srgbClr val="000066"/>
                </a:solidFill>
                <a:latin typeface="Arial"/>
                <a:ea typeface="ＭＳ Ｐゴシック" pitchFamily="-97" charset="-128"/>
                <a:cs typeface="ＭＳ Ｐゴシック" pitchFamily="-97" charset="-128"/>
              </a:rPr>
              <a:t>(mutations that are byproducts of cancer’s growth)</a:t>
            </a:r>
            <a:endParaRPr lang="en-US" sz="2400" dirty="0">
              <a:latin typeface="Arial"/>
              <a:ea typeface="ＭＳ Ｐゴシック" pitchFamily="-110" charset="-128"/>
              <a:cs typeface="ＭＳ Ｐゴシック" pitchFamily="-110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71D4ED-2DA9-9F40-A068-D189D5533483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-228600"/>
            <a:ext cx="3657600" cy="1524000"/>
          </a:xfrm>
        </p:spPr>
        <p:txBody>
          <a:bodyPr/>
          <a:lstStyle/>
          <a:p>
            <a:r>
              <a:rPr lang="en-US" sz="4000" dirty="0">
                <a:ea typeface="ＭＳ Ｐゴシック" pitchFamily="-110" charset="-128"/>
                <a:cs typeface="ＭＳ Ｐゴシック" pitchFamily="-110" charset="-128"/>
              </a:rPr>
              <a:t>A </a:t>
            </a:r>
            <a:r>
              <a:rPr lang="en-US" sz="4000" dirty="0" err="1">
                <a:ea typeface="ＭＳ Ｐゴシック" pitchFamily="-110" charset="-128"/>
                <a:cs typeface="ＭＳ Ｐゴシック" pitchFamily="-110" charset="-128"/>
              </a:rPr>
              <a:t>Circos</a:t>
            </a:r>
            <a:r>
              <a:rPr lang="en-US" sz="4000" dirty="0">
                <a:ea typeface="ＭＳ Ｐゴシック" pitchFamily="-110" charset="-128"/>
                <a:cs typeface="ＭＳ Ｐゴシック" pitchFamily="-110" charset="-128"/>
              </a:rPr>
              <a:t> Plot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 t="17722"/>
          <a:stretch>
            <a:fillRect/>
          </a:stretch>
        </p:blipFill>
        <p:spPr>
          <a:xfrm>
            <a:off x="3352800" y="82297"/>
            <a:ext cx="5791200" cy="6775703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71D4ED-2DA9-9F40-A068-D189D5533483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-152400"/>
            <a:ext cx="8686800" cy="1143000"/>
          </a:xfrm>
        </p:spPr>
        <p:txBody>
          <a:bodyPr/>
          <a:lstStyle/>
          <a:p>
            <a:r>
              <a:rPr lang="en-US" sz="4000" dirty="0">
                <a:ea typeface="ＭＳ Ｐゴシック" pitchFamily="-110" charset="-128"/>
                <a:cs typeface="ＭＳ Ｐゴシック" pitchFamily="-110" charset="-128"/>
              </a:rPr>
              <a:t>Some Cancer Genomes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52400" y="1219200"/>
            <a:ext cx="4323404" cy="2209800"/>
            <a:chOff x="152400" y="1219200"/>
            <a:chExt cx="4323404" cy="22098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rcRect t="3656" b="80773"/>
            <a:stretch>
              <a:fillRect/>
            </a:stretch>
          </p:blipFill>
          <p:spPr>
            <a:xfrm>
              <a:off x="152400" y="1219200"/>
              <a:ext cx="4323404" cy="220980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 bwMode="auto">
            <a:xfrm>
              <a:off x="228600" y="1219200"/>
              <a:ext cx="2743200" cy="22860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noFill/>
              <a:prstDash val="solid"/>
              <a:round/>
              <a:headEnd type="none" w="med" len="med"/>
              <a:tailEnd type="triangle" w="lg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-97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rcRect t="25133" b="59295"/>
          <a:stretch>
            <a:fillRect/>
          </a:stretch>
        </p:blipFill>
        <p:spPr>
          <a:xfrm>
            <a:off x="208604" y="4038600"/>
            <a:ext cx="4323404" cy="22098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auto">
          <a:xfrm>
            <a:off x="228600" y="3970867"/>
            <a:ext cx="3124200" cy="152400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triangle" w="lg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97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4682071" y="2328335"/>
            <a:ext cx="4441932" cy="3234265"/>
            <a:chOff x="4682071" y="2328335"/>
            <a:chExt cx="4441932" cy="323426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rcRect t="46641" b="31824"/>
            <a:stretch>
              <a:fillRect/>
            </a:stretch>
          </p:blipFill>
          <p:spPr>
            <a:xfrm>
              <a:off x="4704404" y="2438400"/>
              <a:ext cx="4419599" cy="3124200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 bwMode="auto">
            <a:xfrm>
              <a:off x="4682071" y="2328335"/>
              <a:ext cx="3124200" cy="15240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noFill/>
              <a:prstDash val="solid"/>
              <a:round/>
              <a:headEnd type="none" w="med" len="med"/>
              <a:tailEnd type="triangle" w="lg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-97" charset="0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71D4ED-2DA9-9F40-A068-D189D5533483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296400" cy="1143000"/>
          </a:xfrm>
        </p:spPr>
        <p:txBody>
          <a:bodyPr/>
          <a:lstStyle/>
          <a:p>
            <a:r>
              <a:rPr lang="en-US" sz="3600" dirty="0">
                <a:ea typeface="ＭＳ Ｐゴシック" pitchFamily="-110" charset="-128"/>
                <a:cs typeface="ＭＳ Ｐゴシック" pitchFamily="-110" charset="-128"/>
              </a:rPr>
              <a:t>Understanding Associations Between Genetic Variation and Complex Phenotypes</a:t>
            </a:r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304800" y="1752600"/>
            <a:ext cx="8915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</a:pPr>
            <a:r>
              <a:rPr lang="en-US" sz="2400" dirty="0">
                <a:latin typeface="Arial"/>
                <a:ea typeface="ＭＳ Ｐゴシック" pitchFamily="-110" charset="-128"/>
                <a:cs typeface="ＭＳ Ｐゴシック" pitchFamily="-110" charset="-128"/>
              </a:rPr>
              <a:t>Quantitative trait loci (QTL) mapping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2400" kern="0" dirty="0">
                <a:solidFill>
                  <a:srgbClr val="000066"/>
                </a:solidFill>
                <a:latin typeface="Arial"/>
                <a:ea typeface="ＭＳ Ｐゴシック" pitchFamily="-97" charset="-128"/>
                <a:cs typeface="ＭＳ Ｐゴシック" pitchFamily="-97" charset="-128"/>
              </a:rPr>
              <a:t>Gather some population of individuals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2400" kern="0" dirty="0">
                <a:solidFill>
                  <a:srgbClr val="000066"/>
                </a:solidFill>
                <a:latin typeface="Arial"/>
                <a:ea typeface="ＭＳ Ｐゴシック" pitchFamily="-97" charset="-128"/>
                <a:cs typeface="ＭＳ Ｐゴシック" pitchFamily="-97" charset="-128"/>
              </a:rPr>
              <a:t>Genotype each individual at polymorphic markers 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2400" kern="0" dirty="0">
                <a:solidFill>
                  <a:srgbClr val="000066"/>
                </a:solidFill>
                <a:latin typeface="Arial"/>
                <a:ea typeface="ＭＳ Ｐゴシック" pitchFamily="-97" charset="-128"/>
                <a:cs typeface="ＭＳ Ｐゴシック" pitchFamily="-97" charset="-128"/>
              </a:rPr>
              <a:t>Map quantitative trait(s) of interest to chromosomal locations that seem to explain variation in trait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2400" dirty="0">
              <a:latin typeface="Arial"/>
              <a:ea typeface="ＭＳ Ｐゴシック" pitchFamily="-110" charset="-128"/>
              <a:cs typeface="ＭＳ Ｐゴシック" pitchFamily="-110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71D4ED-2DA9-9F40-A068-D189D5533483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76200"/>
            <a:ext cx="8763000" cy="990600"/>
          </a:xfrm>
        </p:spPr>
        <p:txBody>
          <a:bodyPr/>
          <a:lstStyle/>
          <a:p>
            <a:r>
              <a:rPr lang="en-US" sz="4000" dirty="0"/>
              <a:t>QTL Mapping Example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1999" y="1143000"/>
            <a:ext cx="4301849" cy="5581649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71D4ED-2DA9-9F40-A068-D189D5533483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763000" cy="1143000"/>
          </a:xfrm>
        </p:spPr>
        <p:txBody>
          <a:bodyPr/>
          <a:lstStyle/>
          <a:p>
            <a:r>
              <a:rPr lang="en-US" sz="4000" dirty="0"/>
              <a:t>QTL Mapping Example</a:t>
            </a:r>
          </a:p>
        </p:txBody>
      </p:sp>
      <p:sp>
        <p:nvSpPr>
          <p:cNvPr id="704515" name="Rectangle 3"/>
          <p:cNvSpPr>
            <a:spLocks noChangeArrowheads="1"/>
          </p:cNvSpPr>
          <p:nvPr/>
        </p:nvSpPr>
        <p:spPr bwMode="auto">
          <a:xfrm>
            <a:off x="706118" y="1238463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algn="l">
              <a:spcBef>
                <a:spcPct val="20000"/>
              </a:spcBef>
              <a:buSzPct val="100000"/>
            </a:pPr>
            <a:r>
              <a:rPr lang="en-US" sz="2400" dirty="0">
                <a:latin typeface="Microsoft Sans Serif" pitchFamily="-110" charset="0"/>
              </a:rPr>
              <a:t>QTL mapping of mouse blood pressure, heart rate [Sugiyama et al., Broman et al.]</a:t>
            </a:r>
          </a:p>
        </p:txBody>
      </p:sp>
      <p:pic>
        <p:nvPicPr>
          <p:cNvPr id="704516" name="Picture 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2399" y="2329179"/>
            <a:ext cx="8763000" cy="250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71D4ED-2DA9-9F40-A068-D189D5533483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106680" y="4750903"/>
            <a:ext cx="8173720" cy="1917927"/>
            <a:chOff x="106680" y="4750903"/>
            <a:chExt cx="8173720" cy="1917927"/>
          </a:xfrm>
        </p:grpSpPr>
        <p:graphicFrame>
          <p:nvGraphicFramePr>
            <p:cNvPr id="704517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669128821"/>
                </p:ext>
              </p:extLst>
            </p:nvPr>
          </p:nvGraphicFramePr>
          <p:xfrm>
            <a:off x="2062161" y="5000625"/>
            <a:ext cx="4943475" cy="8985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8537" name="Equation" r:id="rId5" imgW="2171700" imgH="393700" progId="Equation.3">
                    <p:embed/>
                  </p:oleObj>
                </mc:Choice>
                <mc:Fallback>
                  <p:oleObj name="Equation" r:id="rId5" imgW="2171700" imgH="393700" progId="Equation.3">
                    <p:embed/>
                    <p:pic>
                      <p:nvPicPr>
                        <p:cNvPr id="0" name="Picture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62161" y="5000625"/>
                          <a:ext cx="4943475" cy="8985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" name="TextBox 8"/>
            <p:cNvSpPr txBox="1"/>
            <p:nvPr/>
          </p:nvSpPr>
          <p:spPr>
            <a:xfrm>
              <a:off x="978947" y="6124168"/>
              <a:ext cx="199285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810007"/>
                  </a:solidFill>
                  <a:latin typeface="Arial" pitchFamily="-111" charset="0"/>
                </a:rPr>
                <a:t>quantitative trait</a:t>
              </a:r>
            </a:p>
          </p:txBody>
        </p:sp>
        <p:cxnSp>
          <p:nvCxnSpPr>
            <p:cNvPr id="10" name="Straight Arrow Connector 9"/>
            <p:cNvCxnSpPr/>
            <p:nvPr/>
          </p:nvCxnSpPr>
          <p:spPr bwMode="auto">
            <a:xfrm flipV="1">
              <a:off x="2667000" y="5704221"/>
              <a:ext cx="304800" cy="395559"/>
            </a:xfrm>
            <a:prstGeom prst="straightConnector1">
              <a:avLst/>
            </a:prstGeom>
            <a:noFill/>
            <a:ln w="28575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triangle" w="lg" len="med"/>
            </a:ln>
            <a:effectLst/>
          </p:spPr>
        </p:cxnSp>
        <p:sp>
          <p:nvSpPr>
            <p:cNvPr id="13" name="TextBox 12"/>
            <p:cNvSpPr txBox="1"/>
            <p:nvPr/>
          </p:nvSpPr>
          <p:spPr>
            <a:xfrm>
              <a:off x="5516502" y="6268720"/>
              <a:ext cx="276389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810007"/>
                  </a:solidFill>
                  <a:latin typeface="Arial" pitchFamily="-111" charset="0"/>
                </a:rPr>
                <a:t>position in the genome</a:t>
              </a:r>
            </a:p>
          </p:txBody>
        </p:sp>
        <p:cxnSp>
          <p:nvCxnSpPr>
            <p:cNvPr id="14" name="Straight Arrow Connector 13"/>
            <p:cNvCxnSpPr/>
            <p:nvPr/>
          </p:nvCxnSpPr>
          <p:spPr bwMode="auto">
            <a:xfrm flipH="1" flipV="1">
              <a:off x="6705600" y="5899151"/>
              <a:ext cx="300036" cy="419946"/>
            </a:xfrm>
            <a:prstGeom prst="straightConnector1">
              <a:avLst/>
            </a:prstGeom>
            <a:noFill/>
            <a:ln w="28575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triangle" w="lg" len="med"/>
            </a:ln>
            <a:effectLst/>
          </p:spPr>
        </p:cxnSp>
        <p:sp>
          <p:nvSpPr>
            <p:cNvPr id="16" name="TextBox 15"/>
            <p:cNvSpPr txBox="1"/>
            <p:nvPr/>
          </p:nvSpPr>
          <p:spPr>
            <a:xfrm>
              <a:off x="106680" y="4750903"/>
              <a:ext cx="229101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810007"/>
                  </a:solidFill>
                  <a:latin typeface="Arial" pitchFamily="-111" charset="0"/>
                </a:rPr>
                <a:t>Logarithm of Odds</a:t>
              </a:r>
            </a:p>
          </p:txBody>
        </p:sp>
        <p:cxnSp>
          <p:nvCxnSpPr>
            <p:cNvPr id="17" name="Straight Arrow Connector 16"/>
            <p:cNvCxnSpPr/>
            <p:nvPr/>
          </p:nvCxnSpPr>
          <p:spPr bwMode="auto">
            <a:xfrm>
              <a:off x="1371600" y="5210900"/>
              <a:ext cx="603773" cy="218667"/>
            </a:xfrm>
            <a:prstGeom prst="straightConnector1">
              <a:avLst/>
            </a:prstGeom>
            <a:noFill/>
            <a:ln w="28575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triangle" w="lg" len="med"/>
            </a:ln>
            <a:effectLst/>
          </p:spPr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7772400" cy="1143000"/>
          </a:xfrm>
        </p:spPr>
        <p:txBody>
          <a:bodyPr/>
          <a:lstStyle/>
          <a:p>
            <a:r>
              <a:rPr lang="en-US" sz="4000" dirty="0"/>
              <a:t>QTL Example: Genotype-Tissue Expression Project (</a:t>
            </a:r>
            <a:r>
              <a:rPr lang="en-US" sz="4000" dirty="0" err="1"/>
              <a:t>GTEx</a:t>
            </a:r>
            <a:r>
              <a:rPr lang="en-US" sz="4000" dirty="0"/>
              <a:t>)</a:t>
            </a:r>
            <a:br>
              <a:rPr lang="en-US" sz="4000" dirty="0"/>
            </a:br>
            <a:endParaRPr lang="en-US" sz="4000" dirty="0"/>
          </a:p>
        </p:txBody>
      </p:sp>
      <p:sp>
        <p:nvSpPr>
          <p:cNvPr id="69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52600"/>
            <a:ext cx="8229600" cy="4530725"/>
          </a:xfrm>
        </p:spPr>
        <p:txBody>
          <a:bodyPr/>
          <a:lstStyle/>
          <a:p>
            <a:r>
              <a:rPr lang="en-US" sz="2800" dirty="0"/>
              <a:t>Expression QTL (</a:t>
            </a:r>
            <a:r>
              <a:rPr lang="en-US" sz="2800" dirty="0" err="1"/>
              <a:t>eQTL</a:t>
            </a:r>
            <a:r>
              <a:rPr lang="en-US" sz="2800" dirty="0"/>
              <a:t>): traits are expression levels of various genes</a:t>
            </a:r>
          </a:p>
          <a:p>
            <a:endParaRPr lang="en-US" sz="2800" dirty="0"/>
          </a:p>
          <a:p>
            <a:r>
              <a:rPr lang="en-US" sz="2800" dirty="0"/>
              <a:t>Map genotype to gene expression in different human tissues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71D4ED-2DA9-9F40-A068-D189D5533483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3042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2"/>
          <p:cNvSpPr>
            <a:spLocks noGrp="1" noChangeArrowheads="1"/>
          </p:cNvSpPr>
          <p:nvPr>
            <p:ph type="title"/>
          </p:nvPr>
        </p:nvSpPr>
        <p:spPr>
          <a:xfrm>
            <a:off x="424997" y="143290"/>
            <a:ext cx="8700199" cy="85725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dirty="0">
                <a:ea typeface="ＭＳ Ｐゴシック" charset="-128"/>
              </a:rPr>
              <a:t>How to read sentences/genes for understanding book/genome?</a:t>
            </a:r>
          </a:p>
        </p:txBody>
      </p:sp>
      <p:sp>
        <p:nvSpPr>
          <p:cNvPr id="3" name="Rectangle 2"/>
          <p:cNvSpPr/>
          <p:nvPr/>
        </p:nvSpPr>
        <p:spPr>
          <a:xfrm>
            <a:off x="7407016" y="6096368"/>
            <a:ext cx="177965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https://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</a:rPr>
              <a:t>goo.gl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/images/vMaz4T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BCFC5E9-49BB-9D4B-A70B-8C78DFEAC9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288" y="1197290"/>
            <a:ext cx="3363084" cy="521023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EB103A9-1069-FD48-B0AE-35943C7C77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5" y="1206867"/>
            <a:ext cx="927489" cy="1416998"/>
          </a:xfrm>
          <a:prstGeom prst="rect">
            <a:avLst/>
          </a:prstGeom>
        </p:spPr>
      </p:pic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D9A552A1-3F11-5B47-AFB6-F628C8591033}"/>
              </a:ext>
            </a:extLst>
          </p:cNvPr>
          <p:cNvGraphicFramePr>
            <a:graphicFrameLocks noGrp="1"/>
          </p:cNvGraphicFramePr>
          <p:nvPr/>
        </p:nvGraphicFramePr>
        <p:xfrm>
          <a:off x="3671660" y="1261325"/>
          <a:ext cx="3191711" cy="16271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0206">
                  <a:extLst>
                    <a:ext uri="{9D8B030D-6E8A-4147-A177-3AD203B41FA5}">
                      <a16:colId xmlns:a16="http://schemas.microsoft.com/office/drawing/2014/main" val="1136190867"/>
                    </a:ext>
                  </a:extLst>
                </a:gridCol>
                <a:gridCol w="1611505">
                  <a:extLst>
                    <a:ext uri="{9D8B030D-6E8A-4147-A177-3AD203B41FA5}">
                      <a16:colId xmlns:a16="http://schemas.microsoft.com/office/drawing/2014/main" val="1299123163"/>
                    </a:ext>
                  </a:extLst>
                </a:gridCol>
              </a:tblGrid>
              <a:tr h="29258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Book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Genome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7441626"/>
                  </a:ext>
                </a:extLst>
              </a:tr>
              <a:tr h="33059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Chapters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Chromosomes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2339484"/>
                  </a:ext>
                </a:extLst>
              </a:tr>
              <a:tr h="330597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Sentences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Genes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9746801"/>
                  </a:ext>
                </a:extLst>
              </a:tr>
              <a:tr h="330597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Words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Elements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4277877"/>
                  </a:ext>
                </a:extLst>
              </a:tr>
              <a:tr h="33059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Letters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Bases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1006157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6CA81069-E461-164B-8468-16AC1158F0B9}"/>
              </a:ext>
            </a:extLst>
          </p:cNvPr>
          <p:cNvSpPr txBox="1"/>
          <p:nvPr/>
        </p:nvSpPr>
        <p:spPr>
          <a:xfrm>
            <a:off x="126173" y="2819400"/>
            <a:ext cx="3628446" cy="206210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“</a:t>
            </a:r>
            <a:r>
              <a:rPr lang="en-US" sz="1600" dirty="0">
                <a:solidFill>
                  <a:srgbClr val="021AF4"/>
                </a:solidFill>
              </a:rPr>
              <a:t>On most days, </a:t>
            </a:r>
            <a:r>
              <a:rPr lang="en-US" sz="1600" dirty="0">
                <a:solidFill>
                  <a:srgbClr val="FF0000"/>
                </a:solidFill>
              </a:rPr>
              <a:t>I enter </a:t>
            </a:r>
            <a:r>
              <a:rPr lang="en-US" sz="1600" dirty="0">
                <a:solidFill>
                  <a:srgbClr val="021AF4"/>
                </a:solidFill>
              </a:rPr>
              <a:t>the</a:t>
            </a:r>
            <a:r>
              <a:rPr lang="en-US" sz="1600" dirty="0"/>
              <a:t> </a:t>
            </a:r>
            <a:r>
              <a:rPr lang="en-US" sz="1600" dirty="0">
                <a:solidFill>
                  <a:srgbClr val="FF0000"/>
                </a:solidFill>
              </a:rPr>
              <a:t>Capitol</a:t>
            </a:r>
            <a:r>
              <a:rPr lang="en-US" sz="1600" dirty="0"/>
              <a:t> </a:t>
            </a:r>
            <a:r>
              <a:rPr lang="en-US" sz="1600" dirty="0">
                <a:solidFill>
                  <a:srgbClr val="021AF4"/>
                </a:solidFill>
              </a:rPr>
              <a:t>through the </a:t>
            </a:r>
            <a:r>
              <a:rPr lang="en-US" sz="1600" dirty="0">
                <a:solidFill>
                  <a:srgbClr val="FF0000"/>
                </a:solidFill>
              </a:rPr>
              <a:t>basement</a:t>
            </a:r>
            <a:r>
              <a:rPr lang="en-US" sz="1600" dirty="0">
                <a:solidFill>
                  <a:srgbClr val="021AF4"/>
                </a:solidFill>
              </a:rPr>
              <a:t>.</a:t>
            </a:r>
            <a:r>
              <a:rPr lang="en-US" sz="1600" dirty="0"/>
              <a:t> </a:t>
            </a:r>
            <a:r>
              <a:rPr lang="en-US" sz="1600" dirty="0">
                <a:solidFill>
                  <a:srgbClr val="021AF4"/>
                </a:solidFill>
              </a:rPr>
              <a:t>A small subway </a:t>
            </a:r>
            <a:r>
              <a:rPr lang="en-US" sz="1600" dirty="0">
                <a:solidFill>
                  <a:srgbClr val="FF0000"/>
                </a:solidFill>
              </a:rPr>
              <a:t>train</a:t>
            </a:r>
            <a:r>
              <a:rPr lang="en-US" sz="1600" dirty="0"/>
              <a:t> </a:t>
            </a:r>
            <a:r>
              <a:rPr lang="en-US" sz="1600" dirty="0">
                <a:solidFill>
                  <a:srgbClr val="FF0000"/>
                </a:solidFill>
              </a:rPr>
              <a:t>carries</a:t>
            </a:r>
            <a:r>
              <a:rPr lang="en-US" sz="1600" dirty="0"/>
              <a:t> </a:t>
            </a:r>
            <a:r>
              <a:rPr lang="en-US" sz="1600" dirty="0">
                <a:solidFill>
                  <a:srgbClr val="FF0000"/>
                </a:solidFill>
              </a:rPr>
              <a:t>me</a:t>
            </a:r>
            <a:r>
              <a:rPr lang="en-US" sz="1600" dirty="0"/>
              <a:t> </a:t>
            </a:r>
            <a:r>
              <a:rPr lang="en-US" sz="1600" dirty="0">
                <a:solidFill>
                  <a:srgbClr val="021AF4"/>
                </a:solidFill>
              </a:rPr>
              <a:t>from the </a:t>
            </a:r>
            <a:r>
              <a:rPr lang="en-US" sz="1600" dirty="0">
                <a:solidFill>
                  <a:srgbClr val="FF0000"/>
                </a:solidFill>
              </a:rPr>
              <a:t>Hart Building</a:t>
            </a:r>
            <a:r>
              <a:rPr lang="en-US" sz="1600" dirty="0">
                <a:solidFill>
                  <a:srgbClr val="021AF4"/>
                </a:solidFill>
              </a:rPr>
              <a:t>, where </a:t>
            </a:r>
            <a:r>
              <a:rPr lang="en-US" sz="1600" dirty="0"/>
              <a:t>…” </a:t>
            </a:r>
          </a:p>
          <a:p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</a:rPr>
              <a:t>Key words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21AF4"/>
                </a:solidFill>
              </a:rPr>
              <a:t>Non-key words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EAC1A3D-B677-434B-AFA2-0C740E1674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64235" y="3135632"/>
            <a:ext cx="4752426" cy="296073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866E916-C10B-9341-AC9D-B3F8A77AD9FC}"/>
              </a:ext>
            </a:extLst>
          </p:cNvPr>
          <p:cNvSpPr/>
          <p:nvPr/>
        </p:nvSpPr>
        <p:spPr>
          <a:xfrm>
            <a:off x="5604952" y="4943598"/>
            <a:ext cx="493689" cy="133199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CE42277-612B-9644-9DC2-3CE040A61D8E}"/>
              </a:ext>
            </a:extLst>
          </p:cNvPr>
          <p:cNvSpPr/>
          <p:nvPr/>
        </p:nvSpPr>
        <p:spPr>
          <a:xfrm>
            <a:off x="5449911" y="5265127"/>
            <a:ext cx="493690" cy="154081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FCE89C1-BF65-1043-85B3-5527F38C5426}"/>
              </a:ext>
            </a:extLst>
          </p:cNvPr>
          <p:cNvSpPr/>
          <p:nvPr/>
        </p:nvSpPr>
        <p:spPr>
          <a:xfrm>
            <a:off x="5183639" y="4777873"/>
            <a:ext cx="683762" cy="144843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37EAD47-F7E3-8F4B-B6C9-A5ECAE16E0E8}"/>
              </a:ext>
            </a:extLst>
          </p:cNvPr>
          <p:cNvSpPr/>
          <p:nvPr/>
        </p:nvSpPr>
        <p:spPr>
          <a:xfrm>
            <a:off x="5111264" y="4943598"/>
            <a:ext cx="493688" cy="144843"/>
          </a:xfrm>
          <a:prstGeom prst="rect">
            <a:avLst/>
          </a:prstGeom>
          <a:noFill/>
          <a:ln w="38100">
            <a:solidFill>
              <a:srgbClr val="021AF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21AF4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4F6725C-B3FE-854A-9F8D-8FD9EE9236AA}"/>
              </a:ext>
            </a:extLst>
          </p:cNvPr>
          <p:cNvSpPr/>
          <p:nvPr/>
        </p:nvSpPr>
        <p:spPr>
          <a:xfrm>
            <a:off x="6324601" y="4611537"/>
            <a:ext cx="304800" cy="144843"/>
          </a:xfrm>
          <a:prstGeom prst="rect">
            <a:avLst/>
          </a:prstGeom>
          <a:noFill/>
          <a:ln w="38100">
            <a:solidFill>
              <a:srgbClr val="021AF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21AF4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B14BDF3-5A94-2C45-A66B-9372B90407A9}"/>
              </a:ext>
            </a:extLst>
          </p:cNvPr>
          <p:cNvSpPr/>
          <p:nvPr/>
        </p:nvSpPr>
        <p:spPr>
          <a:xfrm>
            <a:off x="5867401" y="4766821"/>
            <a:ext cx="841638" cy="155895"/>
          </a:xfrm>
          <a:prstGeom prst="rect">
            <a:avLst/>
          </a:prstGeom>
          <a:noFill/>
          <a:ln w="38100">
            <a:solidFill>
              <a:srgbClr val="021AF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21AF4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61EE5BB-F064-9145-8430-73E4D1651F8A}"/>
              </a:ext>
            </a:extLst>
          </p:cNvPr>
          <p:cNvSpPr/>
          <p:nvPr/>
        </p:nvSpPr>
        <p:spPr>
          <a:xfrm>
            <a:off x="5226087" y="5432575"/>
            <a:ext cx="1098514" cy="154081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70458BB-B20E-E34A-B5BB-F35701F26F86}"/>
              </a:ext>
            </a:extLst>
          </p:cNvPr>
          <p:cNvSpPr/>
          <p:nvPr/>
        </p:nvSpPr>
        <p:spPr>
          <a:xfrm>
            <a:off x="5949465" y="5265664"/>
            <a:ext cx="603734" cy="166911"/>
          </a:xfrm>
          <a:prstGeom prst="rect">
            <a:avLst/>
          </a:prstGeom>
          <a:noFill/>
          <a:ln w="38100">
            <a:solidFill>
              <a:srgbClr val="021AF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21AF4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C5DB931-3A76-054B-ACE9-3DCE5E7C5D02}"/>
              </a:ext>
            </a:extLst>
          </p:cNvPr>
          <p:cNvSpPr/>
          <p:nvPr/>
        </p:nvSpPr>
        <p:spPr>
          <a:xfrm>
            <a:off x="5091385" y="5599387"/>
            <a:ext cx="1233216" cy="143706"/>
          </a:xfrm>
          <a:prstGeom prst="rect">
            <a:avLst/>
          </a:prstGeom>
          <a:noFill/>
          <a:ln w="38100">
            <a:solidFill>
              <a:srgbClr val="021AF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21AF4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F3424A2-E5D2-2D4E-A7F3-E870BB43AFCA}"/>
              </a:ext>
            </a:extLst>
          </p:cNvPr>
          <p:cNvSpPr/>
          <p:nvPr/>
        </p:nvSpPr>
        <p:spPr>
          <a:xfrm>
            <a:off x="4209144" y="4621608"/>
            <a:ext cx="9412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Gene 1</a:t>
            </a:r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7111CF6-B415-8842-8C53-488DE9CC3053}"/>
              </a:ext>
            </a:extLst>
          </p:cNvPr>
          <p:cNvSpPr/>
          <p:nvPr/>
        </p:nvSpPr>
        <p:spPr>
          <a:xfrm>
            <a:off x="4203267" y="5314825"/>
            <a:ext cx="9412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Gene 2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826824F-5D2E-7845-9762-0FD6F567A3B3}"/>
              </a:ext>
            </a:extLst>
          </p:cNvPr>
          <p:cNvSpPr/>
          <p:nvPr/>
        </p:nvSpPr>
        <p:spPr>
          <a:xfrm>
            <a:off x="6748517" y="4121123"/>
            <a:ext cx="2376680" cy="141577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</a:rPr>
              <a:t>Coding elements (Exon, 2%)</a:t>
            </a:r>
          </a:p>
          <a:p>
            <a:pPr marL="742950" lvl="1" indent="-285750">
              <a:buFont typeface="System Font Regular"/>
              <a:buChar char="-"/>
            </a:pPr>
            <a:r>
              <a:rPr lang="en-US" sz="1100" i="1" dirty="0">
                <a:solidFill>
                  <a:srgbClr val="FF0000"/>
                </a:solidFill>
              </a:rPr>
              <a:t>Become proteins carrying out functions</a:t>
            </a:r>
            <a:endParaRPr lang="en-US" sz="1600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21AF4"/>
                </a:solidFill>
              </a:rPr>
              <a:t>Non-coding elements (98%)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1E147E5-F9DE-F245-BCC1-27159F313B6E}"/>
              </a:ext>
            </a:extLst>
          </p:cNvPr>
          <p:cNvSpPr/>
          <p:nvPr/>
        </p:nvSpPr>
        <p:spPr>
          <a:xfrm>
            <a:off x="6172200" y="4960557"/>
            <a:ext cx="304800" cy="144843"/>
          </a:xfrm>
          <a:prstGeom prst="rect">
            <a:avLst/>
          </a:prstGeom>
          <a:noFill/>
          <a:ln w="38100">
            <a:solidFill>
              <a:srgbClr val="021AF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21AF4"/>
              </a:solidFill>
            </a:endParaRPr>
          </a:p>
        </p:txBody>
      </p:sp>
      <p:sp>
        <p:nvSpPr>
          <p:cNvPr id="2" name="Down Arrow 1">
            <a:extLst>
              <a:ext uri="{FF2B5EF4-FFF2-40B4-BE49-F238E27FC236}">
                <a16:creationId xmlns:a16="http://schemas.microsoft.com/office/drawing/2014/main" id="{09E2D63D-3AF7-814E-971E-0289F8D860A7}"/>
              </a:ext>
            </a:extLst>
          </p:cNvPr>
          <p:cNvSpPr/>
          <p:nvPr/>
        </p:nvSpPr>
        <p:spPr>
          <a:xfrm rot="3301448">
            <a:off x="3153156" y="2132046"/>
            <a:ext cx="305980" cy="464324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Down Arrow 24">
            <a:extLst>
              <a:ext uri="{FF2B5EF4-FFF2-40B4-BE49-F238E27FC236}">
                <a16:creationId xmlns:a16="http://schemas.microsoft.com/office/drawing/2014/main" id="{46A531BE-8E4F-5548-8BE4-F025ED9646EB}"/>
              </a:ext>
            </a:extLst>
          </p:cNvPr>
          <p:cNvSpPr/>
          <p:nvPr/>
        </p:nvSpPr>
        <p:spPr>
          <a:xfrm rot="18931282">
            <a:off x="6982203" y="2152119"/>
            <a:ext cx="305980" cy="464324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69959"/>
      </p:ext>
    </p:extLst>
  </p:cSld>
  <p:clrMapOvr>
    <a:masterClrMapping/>
  </p:clrMapOvr>
  <p:transition advTm="37168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5436435" y="463951"/>
            <a:ext cx="3627120" cy="1143000"/>
          </a:xfrm>
        </p:spPr>
        <p:txBody>
          <a:bodyPr/>
          <a:lstStyle/>
          <a:p>
            <a:r>
              <a:rPr lang="en-US" sz="4000" dirty="0"/>
              <a:t>QTL Example: </a:t>
            </a:r>
            <a:r>
              <a:rPr lang="en-US" sz="4000" dirty="0" err="1"/>
              <a:t>GTEx</a:t>
            </a:r>
            <a:br>
              <a:rPr lang="en-US" sz="4000" dirty="0"/>
            </a:br>
            <a:endParaRPr lang="en-US" sz="4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71D4ED-2DA9-9F40-A068-D189D5533483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pic>
        <p:nvPicPr>
          <p:cNvPr id="190466" name="Picture 2" descr="https://www.genome.gov/images/content/gtex_diagram.g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30"/>
          <a:stretch/>
        </p:blipFill>
        <p:spPr bwMode="auto">
          <a:xfrm>
            <a:off x="-11577" y="-61215"/>
            <a:ext cx="5615651" cy="6871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685303" y="6502767"/>
            <a:ext cx="31293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https://www.genome.gov/27543767/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52400"/>
            <a:ext cx="7772400" cy="762000"/>
          </a:xfrm>
        </p:spPr>
        <p:txBody>
          <a:bodyPr/>
          <a:lstStyle/>
          <a:p>
            <a:r>
              <a:rPr lang="en-US" sz="4000" dirty="0"/>
              <a:t>GWAS Versus QTL</a:t>
            </a:r>
          </a:p>
        </p:txBody>
      </p:sp>
      <p:sp>
        <p:nvSpPr>
          <p:cNvPr id="70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43000"/>
            <a:ext cx="8229600" cy="4530725"/>
          </a:xfrm>
        </p:spPr>
        <p:txBody>
          <a:bodyPr/>
          <a:lstStyle/>
          <a:p>
            <a:r>
              <a:rPr lang="en-US" sz="2800" dirty="0"/>
              <a:t>Both associate genotype with phenotype</a:t>
            </a:r>
          </a:p>
          <a:p>
            <a:endParaRPr lang="en-US" sz="2800" dirty="0"/>
          </a:p>
          <a:p>
            <a:r>
              <a:rPr lang="en-US" sz="2800" dirty="0"/>
              <a:t>GWAS pertains to discrete phenotypes</a:t>
            </a:r>
          </a:p>
          <a:p>
            <a:pPr lvl="1"/>
            <a:r>
              <a:rPr lang="en-US" sz="2400" dirty="0"/>
              <a:t>For example, disease status is binary</a:t>
            </a:r>
          </a:p>
          <a:p>
            <a:endParaRPr lang="en-US" dirty="0"/>
          </a:p>
          <a:p>
            <a:r>
              <a:rPr lang="en-US" sz="2800" dirty="0"/>
              <a:t>QTL pertains to quantitative (continuous) phenotypes</a:t>
            </a:r>
          </a:p>
          <a:p>
            <a:pPr lvl="1"/>
            <a:r>
              <a:rPr lang="en-US" sz="2400" dirty="0"/>
              <a:t>Height</a:t>
            </a:r>
          </a:p>
          <a:p>
            <a:pPr lvl="1"/>
            <a:r>
              <a:rPr lang="en-US" sz="2400" dirty="0"/>
              <a:t>Gene expression</a:t>
            </a:r>
          </a:p>
          <a:p>
            <a:pPr lvl="1"/>
            <a:r>
              <a:rPr lang="en-US" sz="2400" dirty="0"/>
              <a:t>Splicing events</a:t>
            </a:r>
          </a:p>
          <a:p>
            <a:pPr lvl="1"/>
            <a:r>
              <a:rPr lang="en-US" sz="2400" dirty="0"/>
              <a:t>Metabolite abundance</a:t>
            </a:r>
          </a:p>
          <a:p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71D4ED-2DA9-9F40-A068-D189D5533483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699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-152400" y="33130"/>
            <a:ext cx="9296400" cy="533400"/>
          </a:xfrm>
        </p:spPr>
        <p:txBody>
          <a:bodyPr/>
          <a:lstStyle/>
          <a:p>
            <a:r>
              <a:rPr lang="en-US" sz="4000" dirty="0"/>
              <a:t>Determining Association is Not Enough</a:t>
            </a:r>
          </a:p>
        </p:txBody>
      </p:sp>
      <p:sp>
        <p:nvSpPr>
          <p:cNvPr id="67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712684"/>
            <a:ext cx="8229600" cy="817562"/>
          </a:xfrm>
        </p:spPr>
        <p:txBody>
          <a:bodyPr/>
          <a:lstStyle/>
          <a:p>
            <a:pPr>
              <a:lnSpc>
                <a:spcPct val="80000"/>
              </a:lnSpc>
              <a:buNone/>
            </a:pPr>
            <a:r>
              <a:rPr lang="en-US" sz="2400" dirty="0"/>
              <a:t>A simple case: CFTR (</a:t>
            </a:r>
            <a:r>
              <a:rPr lang="en-US" sz="2400" kern="1200" dirty="0"/>
              <a:t>Cystic Fibrosis Transmembrane Conductance Regulator</a:t>
            </a:r>
            <a:r>
              <a:rPr lang="en-US" sz="2400" dirty="0"/>
              <a:t>)</a:t>
            </a:r>
            <a:endParaRPr lang="en-US" sz="2400" kern="1200" dirty="0"/>
          </a:p>
        </p:txBody>
      </p:sp>
      <p:pic>
        <p:nvPicPr>
          <p:cNvPr id="677892" name="Picture 4" descr="CFTRgen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95400" y="1676400"/>
            <a:ext cx="6553200" cy="4914900"/>
          </a:xfrm>
          <a:prstGeom prst="rect">
            <a:avLst/>
          </a:prstGeom>
          <a:noFill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71D4ED-2DA9-9F40-A068-D189D5533483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sz="4000" dirty="0"/>
              <a:t>Many Measured SNPs Not in Coding Regions</a:t>
            </a:r>
          </a:p>
        </p:txBody>
      </p:sp>
      <p:sp>
        <p:nvSpPr>
          <p:cNvPr id="69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68425"/>
            <a:ext cx="8229600" cy="4530725"/>
          </a:xfrm>
          <a:noFill/>
          <a:ln/>
        </p:spPr>
        <p:txBody>
          <a:bodyPr/>
          <a:lstStyle/>
          <a:p>
            <a:r>
              <a:rPr lang="en-US" sz="2400" dirty="0"/>
              <a:t>Genes encoding CD40 and CD40L with relative positions of the SNPs studied</a:t>
            </a:r>
          </a:p>
        </p:txBody>
      </p:sp>
      <p:pic>
        <p:nvPicPr>
          <p:cNvPr id="692228" name="Picture 4" descr="SNPs-gen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62100" y="2178585"/>
            <a:ext cx="6019800" cy="4443413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442617" y="6468109"/>
            <a:ext cx="31293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Chadha et al. </a:t>
            </a:r>
            <a:r>
              <a:rPr lang="en-US" sz="1400" i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</a:t>
            </a:r>
            <a:r>
              <a:rPr lang="en-US" sz="14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 Hum Genet </a:t>
            </a:r>
            <a:r>
              <a:rPr 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71D4ED-2DA9-9F40-A068-D189D5533483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4A0B5B-C8C9-C246-8358-649D066CE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163" y="152400"/>
            <a:ext cx="6929437" cy="914400"/>
          </a:xfrm>
        </p:spPr>
        <p:txBody>
          <a:bodyPr/>
          <a:lstStyle/>
          <a:p>
            <a:r>
              <a:rPr lang="en-US" dirty="0"/>
              <a:t>Non-coding variants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0B19B0-D0E4-1B4D-9A35-15136326BF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0014" y="1774977"/>
            <a:ext cx="6125042" cy="50830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8FAF01F-6538-1441-9302-9B1AC28B9D67}"/>
              </a:ext>
            </a:extLst>
          </p:cNvPr>
          <p:cNvSpPr txBox="1"/>
          <p:nvPr/>
        </p:nvSpPr>
        <p:spPr>
          <a:xfrm>
            <a:off x="7336749" y="2981977"/>
            <a:ext cx="965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Disease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C452EC-CC4B-A141-8597-7551DC78635E}"/>
              </a:ext>
            </a:extLst>
          </p:cNvPr>
          <p:cNvSpPr txBox="1"/>
          <p:nvPr/>
        </p:nvSpPr>
        <p:spPr>
          <a:xfrm>
            <a:off x="7336749" y="4580636"/>
            <a:ext cx="881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Health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42E9DC-FE18-6948-B81E-631983B91BA7}"/>
              </a:ext>
            </a:extLst>
          </p:cNvPr>
          <p:cNvSpPr txBox="1"/>
          <p:nvPr/>
        </p:nvSpPr>
        <p:spPr>
          <a:xfrm>
            <a:off x="3002340" y="1131519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21AF4"/>
                </a:solidFill>
              </a:rPr>
              <a:t>Non-coding</a:t>
            </a:r>
          </a:p>
        </p:txBody>
      </p:sp>
      <p:sp>
        <p:nvSpPr>
          <p:cNvPr id="8" name="Right Brace 7">
            <a:extLst>
              <a:ext uri="{FF2B5EF4-FFF2-40B4-BE49-F238E27FC236}">
                <a16:creationId xmlns:a16="http://schemas.microsoft.com/office/drawing/2014/main" id="{8AF2161F-279F-DE48-A87E-4CEDF392F69B}"/>
              </a:ext>
            </a:extLst>
          </p:cNvPr>
          <p:cNvSpPr/>
          <p:nvPr/>
        </p:nvSpPr>
        <p:spPr>
          <a:xfrm rot="16200000">
            <a:off x="3583274" y="100451"/>
            <a:ext cx="274123" cy="3074927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0B7B32-6C01-B944-BD5E-BC5D1C8B9DD0}"/>
              </a:ext>
            </a:extLst>
          </p:cNvPr>
          <p:cNvSpPr txBox="1"/>
          <p:nvPr/>
        </p:nvSpPr>
        <p:spPr>
          <a:xfrm rot="20479183">
            <a:off x="6121373" y="1236223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21AF4"/>
                </a:solidFill>
              </a:rPr>
              <a:t>Non-coding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8805BAE-3C88-1E47-A69A-14E32E6CE723}"/>
              </a:ext>
            </a:extLst>
          </p:cNvPr>
          <p:cNvSpPr txBox="1"/>
          <p:nvPr/>
        </p:nvSpPr>
        <p:spPr>
          <a:xfrm rot="20479183">
            <a:off x="5565749" y="1254555"/>
            <a:ext cx="1023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Coding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FF3D56-D153-F14D-99AA-35144138D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71D4ED-2DA9-9F40-A068-D189D5533483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773901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52400"/>
            <a:ext cx="7772400" cy="762000"/>
          </a:xfrm>
        </p:spPr>
        <p:txBody>
          <a:bodyPr/>
          <a:lstStyle/>
          <a:p>
            <a:r>
              <a:rPr lang="en-US" sz="4000" dirty="0"/>
              <a:t>Computational Problems</a:t>
            </a:r>
          </a:p>
        </p:txBody>
      </p:sp>
      <p:sp>
        <p:nvSpPr>
          <p:cNvPr id="70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43000"/>
            <a:ext cx="8229600" cy="4530725"/>
          </a:xfrm>
        </p:spPr>
        <p:txBody>
          <a:bodyPr/>
          <a:lstStyle/>
          <a:p>
            <a:r>
              <a:rPr lang="en-US" sz="2200" dirty="0"/>
              <a:t>Assembly and alignment of thousands of genomes</a:t>
            </a:r>
          </a:p>
          <a:p>
            <a:endParaRPr lang="en-US" sz="1400" dirty="0"/>
          </a:p>
          <a:p>
            <a:r>
              <a:rPr lang="en-US" sz="2200" dirty="0"/>
              <a:t>Detecting large structural variants</a:t>
            </a:r>
          </a:p>
          <a:p>
            <a:endParaRPr lang="en-US" sz="1400" dirty="0"/>
          </a:p>
          <a:p>
            <a:r>
              <a:rPr lang="en-US" sz="2200" dirty="0"/>
              <a:t>Data structures to capture extensive variation</a:t>
            </a:r>
          </a:p>
          <a:p>
            <a:endParaRPr lang="en-US" sz="1400" dirty="0"/>
          </a:p>
          <a:p>
            <a:r>
              <a:rPr lang="en-US" sz="2200" dirty="0"/>
              <a:t>Identifying functional roles of markers of interest (which genes/pathways does a mutation affect and how?)</a:t>
            </a:r>
          </a:p>
          <a:p>
            <a:endParaRPr lang="en-US" sz="1400" dirty="0"/>
          </a:p>
          <a:p>
            <a:r>
              <a:rPr lang="en-US" sz="2200" dirty="0"/>
              <a:t>Identifying interactions in multi-allelic diseases (which combinations of mutations lead to a disease state?)</a:t>
            </a:r>
          </a:p>
          <a:p>
            <a:endParaRPr lang="en-US" sz="1400" dirty="0"/>
          </a:p>
          <a:p>
            <a:r>
              <a:rPr lang="en-US" sz="2200" dirty="0"/>
              <a:t>Identifying genetic/environmental interactions that lead to disease</a:t>
            </a:r>
          </a:p>
          <a:p>
            <a:endParaRPr lang="en-US" sz="1400" dirty="0"/>
          </a:p>
          <a:p>
            <a:r>
              <a:rPr lang="en-US" sz="2200" dirty="0"/>
              <a:t>Inferring network models that exploit all sources of evidence: genotype, expression, metabolic, etc.</a:t>
            </a:r>
          </a:p>
          <a:p>
            <a:endParaRPr lang="en-US" sz="1400" dirty="0"/>
          </a:p>
          <a:p>
            <a:endParaRPr lang="en-US" sz="2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71D4ED-2DA9-9F40-A068-D189D5533483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04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04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04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04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04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041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0419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865C4B-9B82-EF41-9D64-CD456A8E23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163" y="152400"/>
            <a:ext cx="8590993" cy="914400"/>
          </a:xfrm>
        </p:spPr>
        <p:txBody>
          <a:bodyPr/>
          <a:lstStyle/>
          <a:p>
            <a:r>
              <a:rPr lang="en-US" dirty="0"/>
              <a:t>Low sequencing cost enables reading our whole genome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891DBF-D15C-1F43-8F20-521D364C7B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184874-5D20-5F45-BD84-B48E474D9C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7876" y="1401494"/>
            <a:ext cx="9141170" cy="51435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AF39E2-21B7-C342-A101-48A72E34E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71D4ED-2DA9-9F40-A068-D189D5533483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1301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F3FC68-6280-D148-92F4-CEDDC611F1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752600"/>
          </a:xfrm>
        </p:spPr>
        <p:txBody>
          <a:bodyPr/>
          <a:lstStyle/>
          <a:p>
            <a:r>
              <a:rPr lang="en-US" sz="3200" dirty="0"/>
              <a:t>Whole Exome Sequencing (WES) reads 2% coding elements of human genome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3464D9-D601-A946-BFD9-31A7F6F779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6956D4-E40E-F14A-AA5D-2EB7451FFF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7000" y="1454908"/>
            <a:ext cx="8534400" cy="47625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F0A621-8650-B643-9557-9AD604F38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71D4ED-2DA9-9F40-A068-D189D5533483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8051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632E9-BCBE-5545-ACE5-4D2960E9D3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177" y="11723"/>
            <a:ext cx="7772400" cy="1143000"/>
          </a:xfrm>
        </p:spPr>
        <p:txBody>
          <a:bodyPr/>
          <a:lstStyle/>
          <a:p>
            <a:r>
              <a:rPr lang="en-US" sz="3600" dirty="0"/>
              <a:t>Whole Genome Sequencing (WGS) reads 100%!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4CAE63-7DD7-0A4D-9243-80555EADCB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1220633"/>
            <a:ext cx="7761738" cy="517873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EF46CDA-3307-384A-A249-41A584CB31DF}"/>
              </a:ext>
            </a:extLst>
          </p:cNvPr>
          <p:cNvSpPr/>
          <p:nvPr/>
        </p:nvSpPr>
        <p:spPr>
          <a:xfrm>
            <a:off x="76200" y="6550223"/>
            <a:ext cx="57912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http://</a:t>
            </a:r>
            <a:r>
              <a:rPr lang="en-US" sz="1400" dirty="0" err="1"/>
              <a:t>www.genomesop.com</a:t>
            </a:r>
            <a:r>
              <a:rPr lang="en-US" sz="1400" dirty="0"/>
              <a:t>/somatic-mutations/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D0C56E-46CB-D64F-8E66-5E8358862D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816" t="7353" r="32996" b="80882"/>
          <a:stretch/>
        </p:blipFill>
        <p:spPr>
          <a:xfrm>
            <a:off x="8316992" y="4895165"/>
            <a:ext cx="261092" cy="6096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CE6BD14-CF8F-3945-8640-943343C21D6F}"/>
              </a:ext>
            </a:extLst>
          </p:cNvPr>
          <p:cNvSpPr/>
          <p:nvPr/>
        </p:nvSpPr>
        <p:spPr>
          <a:xfrm>
            <a:off x="7825172" y="5504765"/>
            <a:ext cx="13188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Coding elements 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9A7BAC-A87C-7641-939E-333AD774484C}"/>
              </a:ext>
            </a:extLst>
          </p:cNvPr>
          <p:cNvSpPr txBox="1"/>
          <p:nvPr/>
        </p:nvSpPr>
        <p:spPr>
          <a:xfrm>
            <a:off x="76200" y="1676400"/>
            <a:ext cx="689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DNA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9E5F07D-808A-554C-BCF0-822647EC0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71D4ED-2DA9-9F40-A068-D189D5533483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3123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152400"/>
            <a:ext cx="8991600" cy="1143000"/>
          </a:xfrm>
        </p:spPr>
        <p:txBody>
          <a:bodyPr/>
          <a:lstStyle/>
          <a:p>
            <a:r>
              <a:rPr lang="en-US" sz="3600" dirty="0">
                <a:ea typeface="ＭＳ Ｐゴシック" pitchFamily="-110" charset="-128"/>
                <a:cs typeface="ＭＳ Ｐゴシック" pitchFamily="-110" charset="-128"/>
              </a:rPr>
              <a:t>Understanding Human Genetic Variation</a:t>
            </a:r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457200" y="1600200"/>
            <a:ext cx="8305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400" dirty="0">
                <a:latin typeface="Arial"/>
                <a:ea typeface="ＭＳ Ｐゴシック" pitchFamily="-110" charset="-128"/>
                <a:cs typeface="ＭＳ Ｐゴシック" pitchFamily="-110" charset="-128"/>
              </a:rPr>
              <a:t>The “human genome” was determined by sequencing DNA from a small number of individuals (2001)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400" dirty="0">
                <a:latin typeface="Arial"/>
                <a:ea typeface="ＭＳ Ｐゴシック" pitchFamily="-110" charset="-128"/>
                <a:cs typeface="ＭＳ Ｐゴシック" pitchFamily="-110" charset="-128"/>
              </a:rPr>
              <a:t>The </a:t>
            </a:r>
            <a:r>
              <a:rPr lang="en-US" sz="2400" dirty="0" err="1">
                <a:latin typeface="Arial"/>
                <a:ea typeface="ＭＳ Ｐゴシック" pitchFamily="-110" charset="-128"/>
                <a:cs typeface="ＭＳ Ｐゴシック" pitchFamily="-110" charset="-128"/>
              </a:rPr>
              <a:t>HapMap</a:t>
            </a:r>
            <a:r>
              <a:rPr lang="en-US" sz="2400" dirty="0">
                <a:latin typeface="Arial"/>
                <a:ea typeface="ＭＳ Ｐゴシック" pitchFamily="-110" charset="-128"/>
                <a:cs typeface="ＭＳ Ｐゴシック" pitchFamily="-110" charset="-128"/>
              </a:rPr>
              <a:t> project (initiated in 2002) looked at polymorphisms in 270 individuals (</a:t>
            </a:r>
            <a:r>
              <a:rPr lang="en-US" sz="2400" dirty="0" err="1">
                <a:latin typeface="Arial"/>
                <a:ea typeface="ＭＳ Ｐゴシック" pitchFamily="-110" charset="-128"/>
                <a:cs typeface="ＭＳ Ｐゴシック" pitchFamily="-110" charset="-128"/>
              </a:rPr>
              <a:t>Affymetrix</a:t>
            </a:r>
            <a:r>
              <a:rPr lang="en-US" sz="2400" dirty="0">
                <a:latin typeface="Arial"/>
                <a:ea typeface="ＭＳ Ｐゴシック" pitchFamily="-110" charset="-128"/>
                <a:cs typeface="ＭＳ Ｐゴシック" pitchFamily="-110" charset="-128"/>
              </a:rPr>
              <a:t> </a:t>
            </a:r>
            <a:r>
              <a:rPr lang="en-US" sz="2400" dirty="0" err="1">
                <a:latin typeface="Arial"/>
                <a:ea typeface="ＭＳ Ｐゴシック" pitchFamily="-110" charset="-128"/>
                <a:cs typeface="ＭＳ Ｐゴシック" pitchFamily="-110" charset="-128"/>
              </a:rPr>
              <a:t>GeneChip</a:t>
            </a:r>
            <a:r>
              <a:rPr lang="en-US" sz="2400" dirty="0">
                <a:latin typeface="Arial"/>
                <a:ea typeface="ＭＳ Ｐゴシック" pitchFamily="-110" charset="-128"/>
                <a:cs typeface="ＭＳ Ｐゴシック" pitchFamily="-110" charset="-128"/>
              </a:rPr>
              <a:t>)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400" dirty="0">
                <a:latin typeface="Arial"/>
                <a:ea typeface="ＭＳ Ｐゴシック" pitchFamily="-110" charset="-128"/>
                <a:cs typeface="ＭＳ Ｐゴシック" pitchFamily="-110" charset="-128"/>
              </a:rPr>
              <a:t>The 1000 Genomes project (initiated in 2008) sequenced the genomes of 2500 individuals from diverse populations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400" dirty="0">
                <a:latin typeface="Arial"/>
                <a:ea typeface="ＭＳ Ｐゴシック" pitchFamily="-110" charset="-128"/>
                <a:cs typeface="ＭＳ Ｐゴシック" pitchFamily="-110" charset="-128"/>
              </a:rPr>
              <a:t>23andMe genotyped its 1 millionth customer in 2015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400" dirty="0">
                <a:latin typeface="Arial"/>
                <a:ea typeface="ＭＳ Ｐゴシック" pitchFamily="-110" charset="-128"/>
                <a:cs typeface="ＭＳ Ｐゴシック" pitchFamily="-110" charset="-128"/>
              </a:rPr>
              <a:t>Genomics England sequenced 100k whole genomes and linked with medical records (Dec 2018)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2400" dirty="0">
              <a:latin typeface="Arial"/>
              <a:ea typeface="ＭＳ Ｐゴシック" pitchFamily="-110" charset="-128"/>
              <a:cs typeface="ＭＳ Ｐゴシック" pitchFamily="-110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71D4ED-2DA9-9F40-A068-D189D5533483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86B3D8-CC04-7345-B37E-30A2333AB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09600"/>
            <a:ext cx="8153400" cy="1143000"/>
          </a:xfrm>
        </p:spPr>
        <p:txBody>
          <a:bodyPr/>
          <a:lstStyle/>
          <a:p>
            <a:r>
              <a:rPr lang="en-US" dirty="0"/>
              <a:t>Gametic vs. Somatic Mutations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BD358C-8642-C64B-972E-9EDEC8DA71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53765F-3B62-ED4D-A986-04F742B2E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71D4ED-2DA9-9F40-A068-D189D5533483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451F6F-4F71-724F-983A-9A828D6063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6750" y="1704225"/>
            <a:ext cx="5270500" cy="466875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65D56C9-2B84-364F-BE3E-90E0F7ECBB00}"/>
              </a:ext>
            </a:extLst>
          </p:cNvPr>
          <p:cNvSpPr/>
          <p:nvPr/>
        </p:nvSpPr>
        <p:spPr>
          <a:xfrm>
            <a:off x="304800" y="6471678"/>
            <a:ext cx="61341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hlinkClick r:id="rId3"/>
              </a:rPr>
              <a:t>https://www.pathwayz.org/Tree/Plain/GAMETIC+VS.+SOMATIC+MUTATIONS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5112113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sz="4000" dirty="0"/>
              <a:t>Classes of Variants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1524000"/>
            <a:ext cx="8153400" cy="4114800"/>
          </a:xfrm>
        </p:spPr>
        <p:txBody>
          <a:bodyPr/>
          <a:lstStyle/>
          <a:p>
            <a:r>
              <a:rPr lang="en-US" dirty="0"/>
              <a:t>Single Nucleotide Polymorphisms (SNPs)</a:t>
            </a:r>
          </a:p>
          <a:p>
            <a:r>
              <a:rPr lang="en-US" dirty="0" err="1"/>
              <a:t>Indels</a:t>
            </a:r>
            <a:r>
              <a:rPr lang="en-US" dirty="0"/>
              <a:t> (insertions/deletions)</a:t>
            </a:r>
          </a:p>
          <a:p>
            <a:r>
              <a:rPr lang="en-US" dirty="0"/>
              <a:t>Structural variants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71D4ED-2DA9-9F40-A068-D189D5533483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52400" y="5709920"/>
            <a:ext cx="9144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 sz="2400" dirty="0">
                <a:latin typeface="Arial"/>
                <a:cs typeface="Arial"/>
              </a:rPr>
              <a:t>Formal definitions: </a:t>
            </a:r>
            <a:r>
              <a:rPr lang="en-US" sz="2400" dirty="0">
                <a:latin typeface="Arial"/>
                <a:cs typeface="Arial"/>
                <a:hlinkClick r:id="rId3"/>
              </a:rPr>
              <a:t>https://www.snpedia.com/index.php/Glossary</a:t>
            </a:r>
            <a:endParaRPr lang="en-US" sz="2400" dirty="0">
              <a:latin typeface="Arial"/>
              <a:cs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AAA6B31-DAB1-B949-8D73-F8013228E0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8554" y="2706749"/>
            <a:ext cx="3817620" cy="2932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323305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Custom 16">
      <a:dk1>
        <a:srgbClr val="000066"/>
      </a:dk1>
      <a:lt1>
        <a:srgbClr val="FFFFFF"/>
      </a:lt1>
      <a:dk2>
        <a:srgbClr val="8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56"/>
      </a:accent4>
      <a:accent5>
        <a:srgbClr val="AAE2CA"/>
      </a:accent5>
      <a:accent6>
        <a:srgbClr val="2D2DB9"/>
      </a:accent6>
      <a:hlink>
        <a:srgbClr val="000066"/>
      </a:hlink>
      <a:folHlink>
        <a:srgbClr val="B2B2B2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2"/>
          </a:solidFill>
          <a:prstDash val="solid"/>
          <a:round/>
          <a:headEnd type="none" w="med" len="med"/>
          <a:tailEnd type="triangle" w="lg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97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2"/>
          </a:solidFill>
          <a:prstDash val="solid"/>
          <a:round/>
          <a:headEnd type="none" w="med" len="med"/>
          <a:tailEnd type="triangle" w="lg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97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Designs\Contemporary Portrait.pot</Template>
  <TotalTime>70602</TotalTime>
  <Words>1052</Words>
  <Application>Microsoft Macintosh PowerPoint</Application>
  <PresentationFormat>On-screen Show (4:3)</PresentationFormat>
  <Paragraphs>199</Paragraphs>
  <Slides>35</Slides>
  <Notes>25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2" baseType="lpstr">
      <vt:lpstr>System Font Regular</vt:lpstr>
      <vt:lpstr>Arial</vt:lpstr>
      <vt:lpstr>Calibri</vt:lpstr>
      <vt:lpstr>Microsoft Sans Serif</vt:lpstr>
      <vt:lpstr>Times New Roman</vt:lpstr>
      <vt:lpstr>Blank Presentation</vt:lpstr>
      <vt:lpstr>Equation</vt:lpstr>
      <vt:lpstr>Linking Genetic Variation to Phenotypes</vt:lpstr>
      <vt:lpstr>PowerPoint Presentation</vt:lpstr>
      <vt:lpstr>How to read sentences/genes for understanding book/genome?</vt:lpstr>
      <vt:lpstr>Low sequencing cost enables reading our whole genome</vt:lpstr>
      <vt:lpstr>Whole Exome Sequencing (WES) reads 2% coding elements of human genome</vt:lpstr>
      <vt:lpstr>Whole Genome Sequencing (WGS) reads 100%!</vt:lpstr>
      <vt:lpstr>Understanding Human Genetic Variation</vt:lpstr>
      <vt:lpstr>Gametic vs. Somatic Mutations</vt:lpstr>
      <vt:lpstr>Classes of Variants</vt:lpstr>
      <vt:lpstr>Single Nucleotide Polymorphisms (SNPs)</vt:lpstr>
      <vt:lpstr>PowerPoint Presentation</vt:lpstr>
      <vt:lpstr>Insertions and Deletions</vt:lpstr>
      <vt:lpstr>Structural Variants</vt:lpstr>
      <vt:lpstr>Genetic Recombination</vt:lpstr>
      <vt:lpstr>Recombination Errors Lead to Copy Number Variants (CNVs)</vt:lpstr>
      <vt:lpstr>1000 Genomes Project</vt:lpstr>
      <vt:lpstr>Genotype to Phenotype</vt:lpstr>
      <vt:lpstr>Understanding Associations Between Genetic Variation and Disease</vt:lpstr>
      <vt:lpstr>Example: Genome-Wide Association Study (GWAS) identifies disease associated genetic variants</vt:lpstr>
      <vt:lpstr>PowerPoint Presentation</vt:lpstr>
      <vt:lpstr>PowerPoint Presentation</vt:lpstr>
      <vt:lpstr>Morning Person GWAS</vt:lpstr>
      <vt:lpstr>Understanding Associations Between Genetic Variation and Disease</vt:lpstr>
      <vt:lpstr>A Circos Plot</vt:lpstr>
      <vt:lpstr>Some Cancer Genomes</vt:lpstr>
      <vt:lpstr>Understanding Associations Between Genetic Variation and Complex Phenotypes</vt:lpstr>
      <vt:lpstr>QTL Mapping Example</vt:lpstr>
      <vt:lpstr>QTL Mapping Example</vt:lpstr>
      <vt:lpstr>QTL Example: Genotype-Tissue Expression Project (GTEx) </vt:lpstr>
      <vt:lpstr>QTL Example: GTEx </vt:lpstr>
      <vt:lpstr>GWAS Versus QTL</vt:lpstr>
      <vt:lpstr>Determining Association is Not Enough</vt:lpstr>
      <vt:lpstr>Many Measured SNPs Not in Coding Regions</vt:lpstr>
      <vt:lpstr>Non-coding variants</vt:lpstr>
      <vt:lpstr>Computational Problems</vt:lpstr>
    </vt:vector>
  </TitlesOfParts>
  <Company> 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Linking Genetic Variation to Important Phenotypes</dc:title>
  <dc:creator>Mark Craven</dc:creator>
  <cp:lastModifiedBy>Daifeng Wang</cp:lastModifiedBy>
  <cp:revision>1193</cp:revision>
  <cp:lastPrinted>2011-04-28T20:18:42Z</cp:lastPrinted>
  <dcterms:created xsi:type="dcterms:W3CDTF">2011-04-26T20:24:20Z</dcterms:created>
  <dcterms:modified xsi:type="dcterms:W3CDTF">2021-02-18T02:00:47Z</dcterms:modified>
</cp:coreProperties>
</file>