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handoutMasterIdLst>
    <p:handoutMasterId r:id="rId36"/>
  </p:handoutMasterIdLst>
  <p:sldIdLst>
    <p:sldId id="621" r:id="rId2"/>
    <p:sldId id="609" r:id="rId3"/>
    <p:sldId id="612" r:id="rId4"/>
    <p:sldId id="615" r:id="rId5"/>
    <p:sldId id="616" r:id="rId6"/>
    <p:sldId id="555" r:id="rId7"/>
    <p:sldId id="603" r:id="rId8"/>
    <p:sldId id="591" r:id="rId9"/>
    <p:sldId id="602" r:id="rId10"/>
    <p:sldId id="610" r:id="rId11"/>
    <p:sldId id="604" r:id="rId12"/>
    <p:sldId id="613" r:id="rId13"/>
    <p:sldId id="644" r:id="rId14"/>
    <p:sldId id="600" r:id="rId15"/>
    <p:sldId id="614" r:id="rId16"/>
    <p:sldId id="601" r:id="rId17"/>
    <p:sldId id="623" r:id="rId18"/>
    <p:sldId id="584" r:id="rId19"/>
    <p:sldId id="587" r:id="rId20"/>
    <p:sldId id="588" r:id="rId21"/>
    <p:sldId id="622" r:id="rId22"/>
    <p:sldId id="583" r:id="rId23"/>
    <p:sldId id="590" r:id="rId24"/>
    <p:sldId id="585" r:id="rId25"/>
    <p:sldId id="617" r:id="rId26"/>
    <p:sldId id="586" r:id="rId27"/>
    <p:sldId id="606" r:id="rId28"/>
    <p:sldId id="607" r:id="rId29"/>
    <p:sldId id="608" r:id="rId30"/>
    <p:sldId id="618" r:id="rId31"/>
    <p:sldId id="589" r:id="rId32"/>
    <p:sldId id="619" r:id="rId33"/>
    <p:sldId id="620" r:id="rId34"/>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itchFamily="-111"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111"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111"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111"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111" charset="0"/>
        <a:ea typeface="+mn-ea"/>
        <a:cs typeface="+mn-cs"/>
      </a:defRPr>
    </a:lvl5pPr>
    <a:lvl6pPr marL="2286000" algn="l" defTabSz="457200" rtl="0" eaLnBrk="1" latinLnBrk="0" hangingPunct="1">
      <a:defRPr sz="2000" kern="1200">
        <a:solidFill>
          <a:schemeClr val="tx1"/>
        </a:solidFill>
        <a:latin typeface="Arial" pitchFamily="-111" charset="0"/>
        <a:ea typeface="+mn-ea"/>
        <a:cs typeface="+mn-cs"/>
      </a:defRPr>
    </a:lvl6pPr>
    <a:lvl7pPr marL="2743200" algn="l" defTabSz="457200" rtl="0" eaLnBrk="1" latinLnBrk="0" hangingPunct="1">
      <a:defRPr sz="2000" kern="1200">
        <a:solidFill>
          <a:schemeClr val="tx1"/>
        </a:solidFill>
        <a:latin typeface="Arial" pitchFamily="-111" charset="0"/>
        <a:ea typeface="+mn-ea"/>
        <a:cs typeface="+mn-cs"/>
      </a:defRPr>
    </a:lvl7pPr>
    <a:lvl8pPr marL="3200400" algn="l" defTabSz="457200" rtl="0" eaLnBrk="1" latinLnBrk="0" hangingPunct="1">
      <a:defRPr sz="2000" kern="1200">
        <a:solidFill>
          <a:schemeClr val="tx1"/>
        </a:solidFill>
        <a:latin typeface="Arial" pitchFamily="-111" charset="0"/>
        <a:ea typeface="+mn-ea"/>
        <a:cs typeface="+mn-cs"/>
      </a:defRPr>
    </a:lvl8pPr>
    <a:lvl9pPr marL="3657600" algn="l" defTabSz="457200" rtl="0" eaLnBrk="1" latinLnBrk="0" hangingPunct="1">
      <a:defRPr sz="2000" kern="1200">
        <a:solidFill>
          <a:schemeClr val="tx1"/>
        </a:solidFill>
        <a:latin typeface="Arial"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7230"/>
    <a:srgbClr val="6A0C50"/>
    <a:srgbClr val="000000"/>
    <a:srgbClr val="3399FF"/>
    <a:srgbClr val="66CCFF"/>
    <a:srgbClr val="0066FF"/>
    <a:srgbClr val="009900"/>
    <a:srgbClr val="990099"/>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2245" autoAdjust="0"/>
  </p:normalViewPr>
  <p:slideViewPr>
    <p:cSldViewPr>
      <p:cViewPr varScale="1">
        <p:scale>
          <a:sx n="90" d="100"/>
          <a:sy n="90" d="100"/>
        </p:scale>
        <p:origin x="28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4"/>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406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406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406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AB7BDFB-F408-294D-AA5C-9889A0B9E5E3}" type="slidenum">
              <a:rPr lang="en-US"/>
              <a:pPr/>
              <a:t>‹#›</a:t>
            </a:fld>
            <a:endParaRPr lang="en-US"/>
          </a:p>
        </p:txBody>
      </p:sp>
    </p:spTree>
    <p:extLst>
      <p:ext uri="{BB962C8B-B14F-4D97-AF65-F5344CB8AC3E}">
        <p14:creationId xmlns:p14="http://schemas.microsoft.com/office/powerpoint/2010/main" val="174247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defTabSz="966788">
              <a:defRPr sz="1300">
                <a:solidFill>
                  <a:srgbClr val="006600"/>
                </a:solidFill>
              </a:defRPr>
            </a:lvl1pPr>
          </a:lstStyle>
          <a:p>
            <a:endParaRPr lang="en-US"/>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algn="r" defTabSz="966788">
              <a:defRPr sz="1300">
                <a:solidFill>
                  <a:srgbClr val="006600"/>
                </a:solidFill>
              </a:defRPr>
            </a:lvl1pPr>
          </a:lstStyle>
          <a:p>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4725" y="4560888"/>
            <a:ext cx="5365750" cy="4319587"/>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defTabSz="966788">
              <a:defRPr sz="1300">
                <a:solidFill>
                  <a:srgbClr val="006600"/>
                </a:solidFill>
              </a:defRPr>
            </a:lvl1pPr>
          </a:lstStyle>
          <a:p>
            <a:endParaRPr lang="en-US"/>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algn="r" defTabSz="966788">
              <a:defRPr sz="1300">
                <a:solidFill>
                  <a:srgbClr val="006600"/>
                </a:solidFill>
              </a:defRPr>
            </a:lvl1pPr>
          </a:lstStyle>
          <a:p>
            <a:fld id="{2DED5ABD-2ED1-5443-A1A1-5343908299CA}" type="slidenum">
              <a:rPr lang="en-US"/>
              <a:pPr/>
              <a:t>‹#›</a:t>
            </a:fld>
            <a:endParaRPr lang="en-US"/>
          </a:p>
        </p:txBody>
      </p:sp>
    </p:spTree>
    <p:extLst>
      <p:ext uri="{BB962C8B-B14F-4D97-AF65-F5344CB8AC3E}">
        <p14:creationId xmlns:p14="http://schemas.microsoft.com/office/powerpoint/2010/main" val="528336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9"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09976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722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83274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0351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0BA89995-DEDC-254A-9C0D-68746175FA7E}"/>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a:t>
            </a:r>
            <a:r>
              <a:rPr lang="en-US" dirty="0" err="1"/>
              <a:t>www.cs.utsa.edu</a:t>
            </a:r>
            <a:r>
              <a:rPr lang="en-US" dirty="0"/>
              <a:t>/~</a:t>
            </a:r>
            <a:r>
              <a:rPr lang="en-US" dirty="0" err="1"/>
              <a:t>jruan</a:t>
            </a:r>
            <a:r>
              <a:rPr lang="en-US" dirty="0"/>
              <a:t>/teaching/cs5263_fall_2007/papers/</a:t>
            </a:r>
            <a:r>
              <a:rPr lang="en-US" dirty="0" err="1"/>
              <a:t>information_content_stormo.pdf</a:t>
            </a:r>
            <a:r>
              <a:rPr lang="en-US" dirty="0"/>
              <a:t> </a:t>
            </a:r>
          </a:p>
        </p:txBody>
      </p:sp>
    </p:spTree>
    <p:extLst>
      <p:ext uri="{BB962C8B-B14F-4D97-AF65-F5344CB8AC3E}">
        <p14:creationId xmlns:p14="http://schemas.microsoft.com/office/powerpoint/2010/main" val="43458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274644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357026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63053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2965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9460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356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0830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29" charset="0"/>
                <a:ea typeface="ＭＳ Ｐゴシック" pitchFamily="-111" charset="-128"/>
                <a:cs typeface="ＭＳ Ｐゴシック" pitchFamily="-111" charset="-128"/>
              </a:rPr>
              <a:t>Evaluating the information significance via randomization tests </a:t>
            </a:r>
            <a:endParaRPr lang="en-US" dirty="0"/>
          </a:p>
          <a:p>
            <a:r>
              <a:rPr lang="en-US" sz="1200" kern="1200" dirty="0">
                <a:solidFill>
                  <a:schemeClr val="tx1"/>
                </a:solidFill>
                <a:effectLst/>
                <a:latin typeface="Arial" pitchFamily="29" charset="0"/>
                <a:ea typeface="ＭＳ Ｐゴシック" pitchFamily="-111" charset="-128"/>
                <a:cs typeface="ＭＳ Ｐゴシック" pitchFamily="-111" charset="-128"/>
              </a:rPr>
              <a:t>To estimate the statistical significance of observed empirical information values, non- parametric randomization tests are applied. Specifically, let </a:t>
            </a:r>
            <a:r>
              <a:rPr lang="en-US" sz="1200" i="1" kern="1200" dirty="0">
                <a:solidFill>
                  <a:schemeClr val="tx1"/>
                </a:solidFill>
                <a:effectLst/>
                <a:latin typeface="Arial" pitchFamily="29" charset="0"/>
                <a:ea typeface="ＭＳ Ｐゴシック" pitchFamily="-111" charset="-128"/>
                <a:cs typeface="ＭＳ Ｐゴシック" pitchFamily="-111" charset="-128"/>
              </a:rPr>
              <a:t>I </a:t>
            </a:r>
            <a:r>
              <a:rPr lang="en-US" sz="1200" kern="1200" dirty="0">
                <a:solidFill>
                  <a:schemeClr val="tx1"/>
                </a:solidFill>
                <a:effectLst/>
                <a:latin typeface="Arial" pitchFamily="29" charset="0"/>
                <a:ea typeface="ＭＳ Ｐゴシック" pitchFamily="-111" charset="-128"/>
                <a:cs typeface="ＭＳ Ｐゴシック" pitchFamily="-111" charset="-128"/>
              </a:rPr>
              <a:t>denote the obtained empirical mutual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e.g.</a:t>
            </a:r>
            <a:r>
              <a:rPr lang="en-US" sz="1200" kern="1200" dirty="0">
                <a:solidFill>
                  <a:schemeClr val="tx1"/>
                </a:solidFill>
                <a:effectLst/>
                <a:latin typeface="Arial" pitchFamily="29" charset="0"/>
                <a:ea typeface="ＭＳ Ｐゴシック" pitchFamily="-111" charset="-128"/>
                <a:cs typeface="ＭＳ Ｐゴシック" pitchFamily="-111" charset="-128"/>
              </a:rPr>
              <a:t>, between a given motif profile and the expression profile. Next, we randomly shuffle the expression profile and calculate the information value between the unchanged motif profile and the shuffled expression profile. We repeat the same procedure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times to obtain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and consider the original empirical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I</a:t>
            </a:r>
            <a:r>
              <a:rPr lang="en-US" sz="1200" kern="1200" dirty="0">
                <a:solidFill>
                  <a:schemeClr val="tx1"/>
                </a:solidFill>
                <a:effectLst/>
                <a:latin typeface="Arial" pitchFamily="29" charset="0"/>
                <a:ea typeface="ＭＳ Ｐゴシック" pitchFamily="-111" charset="-128"/>
                <a:cs typeface="ＭＳ Ｐゴシック" pitchFamily="-111" charset="-128"/>
              </a:rPr>
              <a:t>, as statistically significant (with </a:t>
            </a:r>
            <a:r>
              <a:rPr lang="en-US" sz="1200" i="1" kern="1200" dirty="0">
                <a:solidFill>
                  <a:schemeClr val="tx1"/>
                </a:solidFill>
                <a:effectLst/>
                <a:latin typeface="Arial" pitchFamily="29" charset="0"/>
                <a:ea typeface="ＭＳ Ｐゴシック" pitchFamily="-111" charset="-128"/>
                <a:cs typeface="ＭＳ Ｐゴシック" pitchFamily="-111" charset="-128"/>
              </a:rPr>
              <a:t>p &lt; (1/Nr</a:t>
            </a:r>
            <a:r>
              <a:rPr lang="en-US" sz="1200" kern="1200" dirty="0">
                <a:solidFill>
                  <a:schemeClr val="tx1"/>
                </a:solidFill>
                <a:effectLst/>
                <a:latin typeface="Arial" pitchFamily="29" charset="0"/>
                <a:ea typeface="ＭＳ Ｐゴシック" pitchFamily="-111" charset="-128"/>
                <a:cs typeface="ＭＳ Ｐゴシック" pitchFamily="-111" charset="-128"/>
              </a:rPr>
              <a:t>)), if and only if it is greater than </a:t>
            </a:r>
            <a:r>
              <a:rPr lang="en-US" sz="1200" i="1" kern="1200" dirty="0">
                <a:solidFill>
                  <a:schemeClr val="tx1"/>
                </a:solidFill>
                <a:effectLst/>
                <a:latin typeface="Arial" pitchFamily="29" charset="0"/>
                <a:ea typeface="ＭＳ Ｐゴシック" pitchFamily="-111" charset="-128"/>
                <a:cs typeface="ＭＳ Ｐゴシック" pitchFamily="-111" charset="-128"/>
              </a:rPr>
              <a:t>all 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As detailed below, different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values are used by default, depending on the context and on the number of hypotheses tested. In addition, a corresponding Z-score is reported, defined as </a:t>
            </a:r>
            <a:r>
              <a:rPr lang="en-US" sz="1200" i="1" kern="1200" dirty="0">
                <a:solidFill>
                  <a:schemeClr val="tx1"/>
                </a:solidFill>
                <a:effectLst/>
                <a:latin typeface="Arial" pitchFamily="29" charset="0"/>
                <a:ea typeface="ＭＳ Ｐゴシック" pitchFamily="-111" charset="-128"/>
                <a:cs typeface="ＭＳ Ｐゴシック" pitchFamily="-111" charset="-128"/>
              </a:rPr>
              <a:t>Z=(I- &lt;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where </a:t>
            </a:r>
            <a:r>
              <a:rPr lang="en-US" sz="1200" i="1" kern="1200" dirty="0">
                <a:solidFill>
                  <a:schemeClr val="tx1"/>
                </a:solidFill>
                <a:effectLst/>
                <a:latin typeface="Arial" pitchFamily="29" charset="0"/>
                <a:ea typeface="ＭＳ Ｐゴシック" pitchFamily="-111" charset="-128"/>
                <a:cs typeface="ＭＳ Ｐゴシック" pitchFamily="-111" charset="-128"/>
              </a:rPr>
              <a:t>&lt;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 </a:t>
            </a:r>
            <a:r>
              <a:rPr lang="en-US" sz="1200" kern="1200" dirty="0">
                <a:solidFill>
                  <a:schemeClr val="tx1"/>
                </a:solidFill>
                <a:effectLst/>
                <a:latin typeface="Arial" pitchFamily="29" charset="0"/>
                <a:ea typeface="ＭＳ Ｐゴシック" pitchFamily="-111" charset="-128"/>
                <a:cs typeface="ＭＳ Ｐゴシック" pitchFamily="-111" charset="-128"/>
              </a:rPr>
              <a:t>is the average random information value and </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is the corresponding standard deviation. This Z-score is often useful in comparing motifs that pass the randomization test, as it reflects how far the empirical information is, in number of standard deviations, from the average random information. However, we do not use Z-scores directly to determine the significance of mutual information values as the underlying distribution of random information values is not a normal distribution. </a:t>
            </a:r>
            <a:endParaRPr lang="en-US" dirty="0"/>
          </a:p>
          <a:p>
            <a:endParaRPr lang="en-US" dirty="0"/>
          </a:p>
        </p:txBody>
      </p:sp>
      <p:sp>
        <p:nvSpPr>
          <p:cNvPr id="4" name="Slide Number Placeholder 3"/>
          <p:cNvSpPr>
            <a:spLocks noGrp="1"/>
          </p:cNvSpPr>
          <p:nvPr>
            <p:ph type="sldNum" sz="quarter" idx="5"/>
          </p:nvPr>
        </p:nvSpPr>
        <p:spPr/>
        <p:txBody>
          <a:bodyPr/>
          <a:lstStyle/>
          <a:p>
            <a:fld id="{2DED5ABD-2ED1-5443-A1A1-5343908299CA}" type="slidenum">
              <a:rPr lang="en-US" smtClean="0"/>
              <a:pPr/>
              <a:t>21</a:t>
            </a:fld>
            <a:endParaRPr lang="en-US"/>
          </a:p>
        </p:txBody>
      </p:sp>
    </p:spTree>
    <p:extLst>
      <p:ext uri="{BB962C8B-B14F-4D97-AF65-F5344CB8AC3E}">
        <p14:creationId xmlns:p14="http://schemas.microsoft.com/office/powerpoint/2010/main" val="5267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66767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5816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B6822E86-3CAF-EB41-861D-01E83618FB93}"/>
              </a:ext>
            </a:extLst>
          </p:cNvPr>
          <p:cNvSpPr>
            <a:spLocks noGrp="1"/>
          </p:cNvSpPr>
          <p:nvPr>
            <p:ph type="body" idx="1"/>
          </p:nvPr>
        </p:nvSpPr>
        <p:spPr/>
        <p:txBody>
          <a:bodyPr/>
          <a:lstStyle/>
          <a:p>
            <a:r>
              <a:rPr lang="en-US" sz="1200" kern="1200" dirty="0">
                <a:solidFill>
                  <a:schemeClr val="tx1"/>
                </a:solidFill>
                <a:effectLst/>
                <a:latin typeface="Arial" pitchFamily="29" charset="0"/>
                <a:ea typeface="ＭＳ Ｐゴシック" pitchFamily="-111" charset="-128"/>
                <a:cs typeface="ＭＳ Ｐゴシック" pitchFamily="-111" charset="-128"/>
              </a:rPr>
              <a:t>Figure 2 depicts the optimization process that converted</a:t>
            </a:r>
          </a:p>
          <a:p>
            <a:r>
              <a:rPr lang="en-US" sz="1200" kern="1200" dirty="0">
                <a:solidFill>
                  <a:schemeClr val="tx1"/>
                </a:solidFill>
                <a:effectLst/>
                <a:latin typeface="Arial" pitchFamily="29" charset="0"/>
                <a:ea typeface="ＭＳ Ｐゴシック" pitchFamily="-111" charset="-128"/>
                <a:cs typeface="ＭＳ Ｐゴシック" pitchFamily="-111" charset="-128"/>
              </a:rPr>
              <a:t>TCCGTAC into the more informative A[CT]CC[AG]</a:t>
            </a:r>
          </a:p>
          <a:p>
            <a:r>
              <a:rPr lang="en-US" sz="1200" kern="1200" dirty="0">
                <a:solidFill>
                  <a:schemeClr val="tx1"/>
                </a:solidFill>
                <a:effectLst/>
                <a:latin typeface="Arial" pitchFamily="29" charset="0"/>
                <a:ea typeface="ＭＳ Ｐゴシック" pitchFamily="-111" charset="-128"/>
                <a:cs typeface="ＭＳ Ｐゴシック" pitchFamily="-111" charset="-128"/>
              </a:rPr>
              <a:t>T[AG]C[AC], which matches the yeast Rap1 binding site</a:t>
            </a:r>
          </a:p>
          <a:p>
            <a:r>
              <a:rPr lang="en-US" sz="1200" kern="1200" dirty="0">
                <a:solidFill>
                  <a:schemeClr val="tx1"/>
                </a:solidFill>
                <a:effectLst/>
                <a:latin typeface="Arial" pitchFamily="29" charset="0"/>
                <a:ea typeface="ＭＳ Ｐゴシック" pitchFamily="-111" charset="-128"/>
                <a:cs typeface="ＭＳ Ｐゴシック" pitchFamily="-111" charset="-128"/>
              </a:rPr>
              <a:t>obtained from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 experiments (Harbison et al.,</a:t>
            </a:r>
          </a:p>
          <a:p>
            <a:r>
              <a:rPr lang="en-US" sz="1200" kern="1200" dirty="0">
                <a:solidFill>
                  <a:schemeClr val="tx1"/>
                </a:solidFill>
                <a:effectLst/>
                <a:latin typeface="Arial" pitchFamily="29" charset="0"/>
                <a:ea typeface="ＭＳ Ｐゴシック" pitchFamily="-111" charset="-128"/>
                <a:cs typeface="ＭＳ Ｐゴシック" pitchFamily="-111" charset="-128"/>
              </a:rPr>
              <a:t>2004). The upper panel shows the intermediate motifs</a:t>
            </a:r>
          </a:p>
          <a:p>
            <a:r>
              <a:rPr lang="en-US" sz="1200" kern="1200" dirty="0">
                <a:solidFill>
                  <a:schemeClr val="tx1"/>
                </a:solidFill>
                <a:effectLst/>
                <a:latin typeface="Arial" pitchFamily="29" charset="0"/>
                <a:ea typeface="ＭＳ Ｐゴシック" pitchFamily="-111" charset="-128"/>
                <a:cs typeface="ＭＳ Ｐゴシック" pitchFamily="-111" charset="-128"/>
              </a:rPr>
              <a:t>that progressively increase the mutual information.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middle panel shows the similarity between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and the Rap1 motif obtained from a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a:t>
            </a:r>
          </a:p>
          <a:p>
            <a:r>
              <a:rPr lang="en-US" sz="1200" kern="1200" dirty="0">
                <a:solidFill>
                  <a:schemeClr val="tx1"/>
                </a:solidFill>
                <a:effectLst/>
                <a:latin typeface="Arial" pitchFamily="29" charset="0"/>
                <a:ea typeface="ＭＳ Ｐゴシック" pitchFamily="-111" charset="-128"/>
                <a:cs typeface="ＭＳ Ｐゴシック" pitchFamily="-111" charset="-128"/>
              </a:rPr>
              <a:t>experiment (Harbison et al., 2004) by using an independent</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motif-finding program (Hughes et al., 2000). Clearly,</a:t>
            </a:r>
          </a:p>
          <a:p>
            <a:r>
              <a:rPr lang="en-US" sz="1200" kern="1200" dirty="0">
                <a:solidFill>
                  <a:schemeClr val="tx1"/>
                </a:solidFill>
                <a:effectLst/>
                <a:latin typeface="Arial" pitchFamily="29" charset="0"/>
                <a:ea typeface="ＭＳ Ｐゴシック" pitchFamily="-111" charset="-128"/>
                <a:cs typeface="ＭＳ Ｐゴシック" pitchFamily="-111" charset="-128"/>
              </a:rPr>
              <a:t>maximizing the information gradually leads to more accurate</a:t>
            </a:r>
          </a:p>
          <a:p>
            <a:r>
              <a:rPr lang="en-US" sz="1200" kern="1200" dirty="0">
                <a:solidFill>
                  <a:schemeClr val="tx1"/>
                </a:solidFill>
                <a:effectLst/>
                <a:latin typeface="Arial" pitchFamily="29" charset="0"/>
                <a:ea typeface="ＭＳ Ｐゴシック" pitchFamily="-111" charset="-128"/>
                <a:cs typeface="ＭＳ Ｐゴシック" pitchFamily="-111" charset="-128"/>
              </a:rPr>
              <a:t>representation of the Rap1 motif. The lower panel</a:t>
            </a:r>
          </a:p>
          <a:p>
            <a:r>
              <a:rPr lang="en-US" sz="1200" kern="1200" dirty="0">
                <a:solidFill>
                  <a:schemeClr val="tx1"/>
                </a:solidFill>
                <a:effectLst/>
                <a:latin typeface="Arial" pitchFamily="29" charset="0"/>
                <a:ea typeface="ＭＳ Ｐゴシック" pitchFamily="-111" charset="-128"/>
                <a:cs typeface="ＭＳ Ｐゴシック" pitchFamily="-111" charset="-128"/>
              </a:rPr>
              <a:t>illustrates the conservation level of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with respect to the related yeast 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using</a:t>
            </a:r>
          </a:p>
          <a:p>
            <a:r>
              <a:rPr lang="en-US" sz="1200" kern="1200" dirty="0">
                <a:solidFill>
                  <a:schemeClr val="tx1"/>
                </a:solidFill>
                <a:effectLst/>
                <a:latin typeface="Arial" pitchFamily="29" charset="0"/>
                <a:ea typeface="ＭＳ Ｐゴシック" pitchFamily="-111" charset="-128"/>
                <a:cs typeface="ＭＳ Ｐゴシック" pitchFamily="-111" charset="-128"/>
              </a:rPr>
              <a:t>network-level conservation analysis (</a:t>
            </a:r>
            <a:r>
              <a:rPr lang="en-US" sz="1200" kern="1200" dirty="0" err="1">
                <a:solidFill>
                  <a:schemeClr val="tx1"/>
                </a:solidFill>
                <a:effectLst/>
                <a:latin typeface="Arial" pitchFamily="29" charset="0"/>
                <a:ea typeface="ＭＳ Ｐゴシック" pitchFamily="-111" charset="-128"/>
                <a:cs typeface="ＭＳ Ｐゴシック" pitchFamily="-111" charset="-128"/>
              </a:rPr>
              <a:t>Elemento</a:t>
            </a:r>
            <a:r>
              <a:rPr lang="en-US" sz="1200" kern="1200" dirty="0">
                <a:solidFill>
                  <a:schemeClr val="tx1"/>
                </a:solidFill>
                <a:effectLst/>
                <a:latin typeface="Arial" pitchFamily="29" charset="0"/>
                <a:ea typeface="ＭＳ Ｐゴシック" pitchFamily="-111" charset="-128"/>
                <a:cs typeface="ＭＳ Ｐゴシック" pitchFamily="-111" charset="-128"/>
              </a:rPr>
              <a:t> and </a:t>
            </a:r>
            <a:r>
              <a:rPr lang="en-US" sz="1200" kern="1200" dirty="0" err="1">
                <a:solidFill>
                  <a:schemeClr val="tx1"/>
                </a:solidFill>
                <a:effectLst/>
                <a:latin typeface="Arial" pitchFamily="29" charset="0"/>
                <a:ea typeface="ＭＳ Ｐゴシック" pitchFamily="-111" charset="-128"/>
                <a:cs typeface="ＭＳ Ｐゴシック" pitchFamily="-111" charset="-128"/>
              </a:rPr>
              <a:t>Tavazoie</a:t>
            </a:r>
            <a:r>
              <a:rPr lang="en-US" sz="1200" kern="1200" dirty="0">
                <a:solidFill>
                  <a:schemeClr val="tx1"/>
                </a:solidFill>
                <a:effectLst/>
                <a:latin typeface="Arial" pitchFamily="29" charset="0"/>
                <a:ea typeface="ＭＳ Ｐゴシック" pitchFamily="-111" charset="-128"/>
                <a:cs typeface="ＭＳ Ｐゴシック" pitchFamily="-111" charset="-128"/>
              </a:rPr>
              <a:t>,</a:t>
            </a:r>
          </a:p>
          <a:p>
            <a:r>
              <a:rPr lang="en-US" sz="1200" kern="1200" dirty="0">
                <a:solidFill>
                  <a:schemeClr val="tx1"/>
                </a:solidFill>
                <a:effectLst/>
                <a:latin typeface="Arial" pitchFamily="29" charset="0"/>
                <a:ea typeface="ＭＳ Ｐゴシック" pitchFamily="-111" charset="-128"/>
                <a:cs typeface="ＭＳ Ｐゴシック" pitchFamily="-111" charset="-128"/>
              </a:rPr>
              <a:t>2005). Remarkably, conservation increases as we</a:t>
            </a:r>
          </a:p>
          <a:p>
            <a:r>
              <a:rPr lang="en-US" sz="1200" kern="1200" dirty="0">
                <a:solidFill>
                  <a:schemeClr val="tx1"/>
                </a:solidFill>
                <a:effectLst/>
                <a:latin typeface="Arial" pitchFamily="29" charset="0"/>
                <a:ea typeface="ＭＳ Ｐゴシック" pitchFamily="-111" charset="-128"/>
                <a:cs typeface="ＭＳ Ｐゴシック" pitchFamily="-111" charset="-128"/>
              </a:rPr>
              <a:t>move toward more informative motif definitions, although</a:t>
            </a:r>
          </a:p>
          <a:p>
            <a:r>
              <a:rPr lang="en-US" sz="1200" kern="1200" dirty="0">
                <a:solidFill>
                  <a:schemeClr val="tx1"/>
                </a:solidFill>
                <a:effectLst/>
                <a:latin typeface="Arial" pitchFamily="29" charset="0"/>
                <a:ea typeface="ＭＳ Ｐゴシック" pitchFamily="-111" charset="-128"/>
                <a:cs typeface="ＭＳ Ｐゴシック" pitchFamily="-111" charset="-128"/>
              </a:rPr>
              <a:t>our information maximization algorithm does not use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genome.</a:t>
            </a:r>
          </a:p>
          <a:p>
            <a:endParaRPr lang="en-US" dirty="0"/>
          </a:p>
        </p:txBody>
      </p:sp>
    </p:spTree>
    <p:extLst>
      <p:ext uri="{BB962C8B-B14F-4D97-AF65-F5344CB8AC3E}">
        <p14:creationId xmlns:p14="http://schemas.microsoft.com/office/powerpoint/2010/main" val="9108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35129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2573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63969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7426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189603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643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1233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05134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32</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dirty="0">
              <a:latin typeface="Arial" pitchFamily="-111" charset="0"/>
            </a:endParaRPr>
          </a:p>
        </p:txBody>
      </p:sp>
    </p:spTree>
    <p:extLst>
      <p:ext uri="{BB962C8B-B14F-4D97-AF65-F5344CB8AC3E}">
        <p14:creationId xmlns:p14="http://schemas.microsoft.com/office/powerpoint/2010/main" val="1622187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are connected in a linear chain relationship. Although all six gene pairs will likely have enriched mutual information, the DPI will infer the most likely path of information flow. For example,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will be eliminated because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will be eliminated because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will be eliminated in two ways: first, because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2</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2</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then because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3</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3</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t>
            </a:r>
            <a:endParaRPr lang="en-US" dirty="0">
              <a:latin typeface="Arial" pitchFamily="-111" charset="0"/>
            </a:endParaRPr>
          </a:p>
        </p:txBody>
      </p:sp>
    </p:spTree>
    <p:extLst>
      <p:ext uri="{BB962C8B-B14F-4D97-AF65-F5344CB8AC3E}">
        <p14:creationId xmlns:p14="http://schemas.microsoft.com/office/powerpoint/2010/main" val="311154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919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9630DD91-C7EE-8049-84E0-8495ABF849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05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236784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8874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15625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89399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9A1B55-16AB-3F46-B950-020C812506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A50AA7-D7F5-5D48-AD7E-F716931129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62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A3FDC7-DB09-2A4C-9701-8C3220FE1D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447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581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1B948CE-B61C-DF44-AF54-192DB21DEE6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949A3A-B918-AE46-A48F-66FF81F827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E92DA06-5757-4745-A46E-60BA26673B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538839-30CA-AF4D-8B9C-97E93DF0BE8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A3A4CE6-EB04-E74B-B63A-B5B0CE78C2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833B109-0688-C241-AA2E-13057B3E27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31FB18E-A35C-3843-96E0-3967591126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E1BD93-ACF4-D14F-B48A-9D6088C723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97A9C0-FCE3-304F-90EE-272F14FF27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C0A895-B63C-5446-8C52-C98DD01394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47389" y="655110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BA870A-EB2B-6840-B076-4E052E7AF2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000">
          <a:solidFill>
            <a:schemeClr val="tx2"/>
          </a:solidFill>
          <a:latin typeface="Arial" pitchFamily="29" charset="0"/>
        </a:defRPr>
      </a:lvl6pPr>
      <a:lvl7pPr marL="914400" algn="ctr" rtl="0" eaLnBrk="0" fontAlgn="base" hangingPunct="0">
        <a:spcBef>
          <a:spcPct val="0"/>
        </a:spcBef>
        <a:spcAft>
          <a:spcPct val="0"/>
        </a:spcAft>
        <a:defRPr sz="4000">
          <a:solidFill>
            <a:schemeClr val="tx2"/>
          </a:solidFill>
          <a:latin typeface="Arial" pitchFamily="29" charset="0"/>
        </a:defRPr>
      </a:lvl7pPr>
      <a:lvl8pPr marL="1371600" algn="ctr" rtl="0" eaLnBrk="0" fontAlgn="base" hangingPunct="0">
        <a:spcBef>
          <a:spcPct val="0"/>
        </a:spcBef>
        <a:spcAft>
          <a:spcPct val="0"/>
        </a:spcAft>
        <a:defRPr sz="4000">
          <a:solidFill>
            <a:schemeClr val="tx2"/>
          </a:solidFill>
          <a:latin typeface="Arial" pitchFamily="29" charset="0"/>
        </a:defRPr>
      </a:lvl8pPr>
      <a:lvl9pPr marL="1828800" algn="ctr" rtl="0" eaLnBrk="0" fontAlgn="base" hangingPunct="0">
        <a:spcBef>
          <a:spcPct val="0"/>
        </a:spcBef>
        <a:spcAft>
          <a:spcPct val="0"/>
        </a:spcAft>
        <a:defRPr sz="4000">
          <a:solidFill>
            <a:schemeClr val="tx2"/>
          </a:solidFill>
          <a:latin typeface="Arial" pitchFamily="29"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jpeg"/><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16.bin"/><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jpeg"/><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71600"/>
            <a:ext cx="7772400" cy="1143000"/>
          </a:xfrm>
        </p:spPr>
        <p:txBody>
          <a:bodyPr/>
          <a:lstStyle/>
          <a:p>
            <a:r>
              <a:rPr lang="en-US" dirty="0"/>
              <a:t>Inferring Models of</a:t>
            </a:r>
            <a:br>
              <a:rPr lang="en-US" dirty="0"/>
            </a:br>
            <a:r>
              <a:rPr lang="en-US" dirty="0" err="1"/>
              <a:t>cis</a:t>
            </a:r>
            <a:r>
              <a:rPr lang="en-US" dirty="0"/>
              <a:t>-Regulatory Modules using Information Theory</a:t>
            </a:r>
          </a:p>
        </p:txBody>
      </p:sp>
      <p:sp>
        <p:nvSpPr>
          <p:cNvPr id="17411" name="Rectangle 3"/>
          <p:cNvSpPr>
            <a:spLocks noGrp="1" noChangeArrowheads="1"/>
          </p:cNvSpPr>
          <p:nvPr>
            <p:ph type="subTitle" idx="1"/>
          </p:nvPr>
        </p:nvSpPr>
        <p:spPr>
          <a:xfrm>
            <a:off x="1371600" y="3505200"/>
            <a:ext cx="6400800" cy="1752600"/>
          </a:xfrm>
        </p:spPr>
        <p:txBody>
          <a:bodyPr/>
          <a:lstStyle/>
          <a:p>
            <a:r>
              <a:rPr lang="en-US" dirty="0"/>
              <a:t>BMI/CS 776 </a:t>
            </a:r>
          </a:p>
          <a:p>
            <a:r>
              <a:rPr lang="en-US" dirty="0"/>
              <a:t>www.biostat.wisc.edu/bmi776/</a:t>
            </a:r>
          </a:p>
          <a:p>
            <a:r>
              <a:rPr lang="en-US" dirty="0"/>
              <a:t>Spring 2022</a:t>
            </a:r>
          </a:p>
          <a:p>
            <a:r>
              <a:rPr lang="en-US" dirty="0" err="1"/>
              <a:t>Daifeng</a:t>
            </a:r>
            <a:r>
              <a:rPr lang="en-US" dirty="0"/>
              <a:t> Wang</a:t>
            </a:r>
          </a:p>
          <a:p>
            <a:r>
              <a:rPr lang="en-US" dirty="0" err="1"/>
              <a:t>daifeng.wang@wisc.edu</a:t>
            </a:r>
            <a:endParaRPr lang="en-US" dirty="0"/>
          </a:p>
        </p:txBody>
      </p:sp>
      <p:sp>
        <p:nvSpPr>
          <p:cNvPr id="4" name="TextBox 3"/>
          <p:cNvSpPr txBox="1"/>
          <p:nvPr/>
        </p:nvSpPr>
        <p:spPr>
          <a:xfrm>
            <a:off x="-9728" y="6611779"/>
            <a:ext cx="9144000" cy="261610"/>
          </a:xfrm>
          <a:prstGeom prst="rect">
            <a:avLst/>
          </a:prstGeom>
          <a:noFill/>
        </p:spPr>
        <p:txBody>
          <a:bodyPr wrap="square" rtlCol="0">
            <a:spAutoFit/>
          </a:bodyPr>
          <a:lstStyle/>
          <a:p>
            <a:pPr algn="ctr"/>
            <a:r>
              <a:rPr lang="en-US" sz="1100" dirty="0"/>
              <a:t>These slides, excluding third-party material, are licensed under </a:t>
            </a:r>
            <a:r>
              <a:rPr lang="en-US" sz="1100" dirty="0">
                <a:hlinkClick r:id="rId3"/>
              </a:rPr>
              <a:t>CC BY-NC 4.0</a:t>
            </a:r>
            <a:r>
              <a:rPr lang="en-US" sz="1100" dirty="0"/>
              <a:t> by Mark Craven, Colin Dewey, Anthony </a:t>
            </a:r>
            <a:r>
              <a:rPr lang="en-US" sz="1100" dirty="0" err="1"/>
              <a:t>Gitter</a:t>
            </a:r>
            <a:r>
              <a:rPr lang="en-US" sz="1100" dirty="0"/>
              <a:t> and </a:t>
            </a:r>
            <a:r>
              <a:rPr lang="en-US" sz="1100" dirty="0" err="1"/>
              <a:t>Daifeng</a:t>
            </a:r>
            <a:r>
              <a:rPr lang="en-US" sz="1100" dirty="0"/>
              <a:t> Wang</a:t>
            </a:r>
          </a:p>
        </p:txBody>
      </p:sp>
    </p:spTree>
    <p:extLst>
      <p:ext uri="{BB962C8B-B14F-4D97-AF65-F5344CB8AC3E}">
        <p14:creationId xmlns:p14="http://schemas.microsoft.com/office/powerpoint/2010/main" val="47281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Theory Background</a:t>
            </a:r>
          </a:p>
        </p:txBody>
      </p:sp>
      <p:graphicFrame>
        <p:nvGraphicFramePr>
          <p:cNvPr id="4" name="Object 5"/>
          <p:cNvGraphicFramePr>
            <a:graphicFrameLocks noChangeAspect="1"/>
          </p:cNvGraphicFramePr>
          <p:nvPr>
            <p:extLst>
              <p:ext uri="{D42A27DB-BD31-4B8C-83A1-F6EECF244321}">
                <p14:modId xmlns:p14="http://schemas.microsoft.com/office/powerpoint/2010/main" val="2436478150"/>
              </p:ext>
            </p:extLst>
          </p:nvPr>
        </p:nvGraphicFramePr>
        <p:xfrm>
          <a:off x="2874963" y="5399088"/>
          <a:ext cx="2857500" cy="1101725"/>
        </p:xfrm>
        <a:graphic>
          <a:graphicData uri="http://schemas.openxmlformats.org/presentationml/2006/ole">
            <mc:AlternateContent xmlns:mc="http://schemas.openxmlformats.org/markup-compatibility/2006">
              <mc:Choice xmlns:v="urn:schemas-microsoft-com:vml" Requires="v">
                <p:oleObj spid="_x0000_s156923" name="Equation" r:id="rId4" imgW="1193760" imgH="457200" progId="Equation.3">
                  <p:embed/>
                </p:oleObj>
              </mc:Choice>
              <mc:Fallback>
                <p:oleObj name="Equation" r:id="rId4" imgW="1193760" imgH="457200" progId="Equation.3">
                  <p:embed/>
                  <p:pic>
                    <p:nvPicPr>
                      <p:cNvPr id="0" name="Picture 2"/>
                      <p:cNvPicPr>
                        <a:picLocks noChangeAspect="1" noChangeArrowheads="1"/>
                      </p:cNvPicPr>
                      <p:nvPr/>
                    </p:nvPicPr>
                    <p:blipFill>
                      <a:blip r:embed="rId5"/>
                      <a:srcRect/>
                      <a:stretch>
                        <a:fillRect/>
                      </a:stretch>
                    </p:blipFill>
                    <p:spPr bwMode="auto">
                      <a:xfrm>
                        <a:off x="2874963" y="5399088"/>
                        <a:ext cx="2857500"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609600" y="4876801"/>
            <a:ext cx="7620000" cy="1026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1.75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grpSp>
        <p:nvGrpSpPr>
          <p:cNvPr id="6" name="Group 5"/>
          <p:cNvGrpSpPr/>
          <p:nvPr/>
        </p:nvGrpSpPr>
        <p:grpSpPr>
          <a:xfrm>
            <a:off x="1524000" y="1447800"/>
            <a:ext cx="5870393" cy="2247900"/>
            <a:chOff x="1447800" y="3810000"/>
            <a:chExt cx="5870393" cy="2247900"/>
          </a:xfrm>
        </p:grpSpPr>
        <p:sp>
          <p:nvSpPr>
            <p:cNvPr id="7" name="TextBox 6"/>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8" name="Object 4"/>
            <p:cNvGraphicFramePr>
              <a:graphicFrameLocks noChangeAspect="1"/>
            </p:cNvGraphicFramePr>
            <p:nvPr>
              <p:extLst>
                <p:ext uri="{D42A27DB-BD31-4B8C-83A1-F6EECF244321}">
                  <p14:modId xmlns:p14="http://schemas.microsoft.com/office/powerpoint/2010/main" val="2720071062"/>
                </p:ext>
              </p:extLst>
            </p:nvPr>
          </p:nvGraphicFramePr>
          <p:xfrm>
            <a:off x="1481138" y="4368800"/>
            <a:ext cx="2595562" cy="1689100"/>
          </p:xfrm>
          <a:graphic>
            <a:graphicData uri="http://schemas.openxmlformats.org/presentationml/2006/ole">
              <mc:AlternateContent xmlns:mc="http://schemas.openxmlformats.org/markup-compatibility/2006">
                <mc:Choice xmlns:v="urn:schemas-microsoft-com:vml" Requires="v">
                  <p:oleObj spid="_x0000_s156924" name="Equation" r:id="rId6" imgW="1371600" imgH="888840" progId="Equation.3">
                    <p:embed/>
                  </p:oleObj>
                </mc:Choice>
                <mc:Fallback>
                  <p:oleObj name="Equation" r:id="rId6" imgW="1371600" imgH="888840" progId="Equation.3">
                    <p:embed/>
                    <p:pic>
                      <p:nvPicPr>
                        <p:cNvPr id="0" name="Picture 3"/>
                        <p:cNvPicPr>
                          <a:picLocks noChangeAspect="1" noChangeArrowheads="1"/>
                        </p:cNvPicPr>
                        <p:nvPr/>
                      </p:nvPicPr>
                      <p:blipFill>
                        <a:blip r:embed="rId7"/>
                        <a:srcRect/>
                        <a:stretch>
                          <a:fillRect/>
                        </a:stretch>
                      </p:blipFill>
                      <p:spPr bwMode="auto">
                        <a:xfrm>
                          <a:off x="1481138" y="4368800"/>
                          <a:ext cx="2595562" cy="1689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0" name="TextBox 9"/>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1" name="TextBox 10"/>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2" name="TextBox 11"/>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3" name="TextBox 12"/>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4" name="TextBox 13"/>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5" name="TextBox 14"/>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6" name="TextBox 15"/>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17" name="TextBox 16"/>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18" name="Straight Connector 17"/>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19" name="TextBox 18"/>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3" name="Slide Number Placeholder 2"/>
          <p:cNvSpPr>
            <a:spLocks noGrp="1"/>
          </p:cNvSpPr>
          <p:nvPr>
            <p:ph type="sldNum" sz="quarter" idx="12"/>
          </p:nvPr>
        </p:nvSpPr>
        <p:spPr/>
        <p:txBody>
          <a:bodyPr/>
          <a:lstStyle/>
          <a:p>
            <a:fld id="{AE92DA06-5757-4745-A46E-60BA26673BE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Entropy</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Entropy is a measure of uncertainty associated with a random variable</a:t>
            </a:r>
          </a:p>
          <a:p>
            <a:pPr>
              <a:lnSpc>
                <a:spcPct val="90000"/>
              </a:lnSpc>
            </a:pPr>
            <a:endParaRPr lang="en-US" dirty="0"/>
          </a:p>
          <a:p>
            <a:pPr>
              <a:lnSpc>
                <a:spcPct val="90000"/>
              </a:lnSpc>
            </a:pPr>
            <a:r>
              <a:rPr lang="en-US" dirty="0"/>
              <a:t>Can be interpreted as the expected number of bits required to communicate the value of the variable</a:t>
            </a:r>
          </a:p>
          <a:p>
            <a:pPr>
              <a:lnSpc>
                <a:spcPct val="90000"/>
              </a:lnSpc>
            </a:pPr>
            <a:endParaRPr lang="en-US" dirty="0"/>
          </a:p>
          <a:p>
            <a:pPr>
              <a:lnSpc>
                <a:spcPct val="90000"/>
              </a:lnSpc>
              <a:buFontTx/>
              <a:buNone/>
            </a:pPr>
            <a:endParaRPr lang="en-US" dirty="0"/>
          </a:p>
        </p:txBody>
      </p:sp>
      <p:graphicFrame>
        <p:nvGraphicFramePr>
          <p:cNvPr id="108549" name="Object 5"/>
          <p:cNvGraphicFramePr>
            <a:graphicFrameLocks noChangeAspect="1"/>
          </p:cNvGraphicFramePr>
          <p:nvPr>
            <p:extLst>
              <p:ext uri="{D42A27DB-BD31-4B8C-83A1-F6EECF244321}">
                <p14:modId xmlns:p14="http://schemas.microsoft.com/office/powerpoint/2010/main" val="1880622628"/>
              </p:ext>
            </p:extLst>
          </p:nvPr>
        </p:nvGraphicFramePr>
        <p:xfrm>
          <a:off x="747713" y="2884488"/>
          <a:ext cx="3990975" cy="1101725"/>
        </p:xfrm>
        <a:graphic>
          <a:graphicData uri="http://schemas.openxmlformats.org/presentationml/2006/ole">
            <mc:AlternateContent xmlns:mc="http://schemas.openxmlformats.org/markup-compatibility/2006">
              <mc:Choice xmlns:v="urn:schemas-microsoft-com:vml" Requires="v">
                <p:oleObj spid="_x0000_s112787" name="Equation" r:id="rId4" imgW="1676160" imgH="457200" progId="Equation.3">
                  <p:embed/>
                </p:oleObj>
              </mc:Choice>
              <mc:Fallback>
                <p:oleObj name="Equation" r:id="rId4" imgW="1676160" imgH="457200" progId="Equation.3">
                  <p:embed/>
                  <p:pic>
                    <p:nvPicPr>
                      <p:cNvPr id="0" name="Picture 20"/>
                      <p:cNvPicPr>
                        <a:picLocks noChangeAspect="1" noChangeArrowheads="1"/>
                      </p:cNvPicPr>
                      <p:nvPr/>
                    </p:nvPicPr>
                    <p:blipFill>
                      <a:blip r:embed="rId5"/>
                      <a:srcRect/>
                      <a:stretch>
                        <a:fillRect/>
                      </a:stretch>
                    </p:blipFill>
                    <p:spPr bwMode="auto">
                      <a:xfrm>
                        <a:off x="747713" y="2884488"/>
                        <a:ext cx="3990975"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2" name="Picture 21"/>
          <p:cNvPicPr>
            <a:picLocks noChangeAspect="1"/>
          </p:cNvPicPr>
          <p:nvPr/>
        </p:nvPicPr>
        <p:blipFill>
          <a:blip r:embed="rId6"/>
          <a:stretch>
            <a:fillRect/>
          </a:stretch>
        </p:blipFill>
        <p:spPr>
          <a:xfrm>
            <a:off x="5486400" y="3810000"/>
            <a:ext cx="3175000" cy="3060700"/>
          </a:xfrm>
          <a:prstGeom prst="rect">
            <a:avLst/>
          </a:prstGeom>
        </p:spPr>
      </p:pic>
      <p:sp>
        <p:nvSpPr>
          <p:cNvPr id="25" name="TextBox 24"/>
          <p:cNvSpPr txBox="1"/>
          <p:nvPr/>
        </p:nvSpPr>
        <p:spPr>
          <a:xfrm>
            <a:off x="6220202" y="3200400"/>
            <a:ext cx="2390398" cy="707886"/>
          </a:xfrm>
          <a:prstGeom prst="rect">
            <a:avLst/>
          </a:prstGeom>
          <a:noFill/>
        </p:spPr>
        <p:txBody>
          <a:bodyPr wrap="none" rtlCol="0">
            <a:spAutoFit/>
          </a:bodyPr>
          <a:lstStyle/>
          <a:p>
            <a:r>
              <a:rPr lang="en-US" dirty="0"/>
              <a:t>entropy function for</a:t>
            </a:r>
          </a:p>
          <a:p>
            <a:r>
              <a:rPr lang="en-US" dirty="0"/>
              <a:t> binary variable</a:t>
            </a:r>
          </a:p>
        </p:txBody>
      </p:sp>
      <p:sp>
        <p:nvSpPr>
          <p:cNvPr id="7" name="TextBox 6"/>
          <p:cNvSpPr txBox="1"/>
          <p:nvPr/>
        </p:nvSpPr>
        <p:spPr>
          <a:xfrm>
            <a:off x="3570491" y="6096000"/>
            <a:ext cx="1915909" cy="307777"/>
          </a:xfrm>
          <a:prstGeom prst="rect">
            <a:avLst/>
          </a:prstGeom>
          <a:noFill/>
        </p:spPr>
        <p:txBody>
          <a:bodyPr wrap="none" rtlCol="0">
            <a:spAutoFit/>
          </a:bodyPr>
          <a:lstStyle/>
          <a:p>
            <a:r>
              <a:rPr lang="en-US" sz="1400" dirty="0">
                <a:solidFill>
                  <a:schemeClr val="tx2"/>
                </a:solidFill>
              </a:rPr>
              <a:t>Image from Wikipedia</a:t>
            </a:r>
          </a:p>
        </p:txBody>
      </p:sp>
      <p:sp>
        <p:nvSpPr>
          <p:cNvPr id="2" name="Slide Number Placeholder 1"/>
          <p:cNvSpPr>
            <a:spLocks noGrp="1"/>
          </p:cNvSpPr>
          <p:nvPr>
            <p:ph type="sldNum" sz="quarter" idx="12"/>
          </p:nvPr>
        </p:nvSpPr>
        <p:spPr/>
        <p:txBody>
          <a:bodyPr/>
          <a:lstStyle/>
          <a:p>
            <a:fld id="{AE92DA06-5757-4745-A46E-60BA26673BE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419600"/>
          </a:xfrm>
        </p:spPr>
        <p:txBody>
          <a:bodyPr/>
          <a:lstStyle/>
          <a:p>
            <a:r>
              <a:rPr lang="en-US" dirty="0"/>
              <a:t>How is entropy related to </a:t>
            </a:r>
            <a:br>
              <a:rPr lang="en-US" dirty="0"/>
            </a:br>
            <a:r>
              <a:rPr lang="en-US" dirty="0"/>
              <a:t>DNA sequences?</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143000"/>
          </a:xfrm>
        </p:spPr>
        <p:txBody>
          <a:bodyPr/>
          <a:lstStyle/>
          <a:p>
            <a:r>
              <a:rPr lang="en-US" sz="3600" dirty="0"/>
              <a:t>Sequence Logos</a:t>
            </a:r>
          </a:p>
        </p:txBody>
      </p:sp>
      <p:pic>
        <p:nvPicPr>
          <p:cNvPr id="3" name="Picture 2" descr="frequency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00600"/>
            <a:ext cx="4419600" cy="1221889"/>
          </a:xfrm>
          <a:prstGeom prst="rect">
            <a:avLst/>
          </a:prstGeom>
        </p:spPr>
      </p:pic>
      <p:pic>
        <p:nvPicPr>
          <p:cNvPr id="4" name="Picture 3" descr="information_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756" y="4648200"/>
            <a:ext cx="4953000" cy="1369359"/>
          </a:xfrm>
          <a:prstGeom prst="rect">
            <a:avLst/>
          </a:prstGeom>
        </p:spPr>
      </p:pic>
      <p:sp>
        <p:nvSpPr>
          <p:cNvPr id="5" name="Down Arrow 4"/>
          <p:cNvSpPr/>
          <p:nvPr/>
        </p:nvSpPr>
        <p:spPr bwMode="auto">
          <a:xfrm>
            <a:off x="3276600" y="3810000"/>
            <a:ext cx="426719" cy="533400"/>
          </a:xfrm>
          <a:prstGeom prst="downArrow">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1" charset="0"/>
            </a:endParaRPr>
          </a:p>
        </p:txBody>
      </p:sp>
      <p:sp>
        <p:nvSpPr>
          <p:cNvPr id="104" name="Down Arrow 103"/>
          <p:cNvSpPr/>
          <p:nvPr/>
        </p:nvSpPr>
        <p:spPr bwMode="auto">
          <a:xfrm>
            <a:off x="5410200" y="3810000"/>
            <a:ext cx="426719" cy="533400"/>
          </a:xfrm>
          <a:prstGeom prst="downArrow">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1" charset="0"/>
            </a:endParaRPr>
          </a:p>
        </p:txBody>
      </p:sp>
      <p:sp>
        <p:nvSpPr>
          <p:cNvPr id="6" name="TextBox 5"/>
          <p:cNvSpPr txBox="1"/>
          <p:nvPr/>
        </p:nvSpPr>
        <p:spPr>
          <a:xfrm>
            <a:off x="4343400" y="3810000"/>
            <a:ext cx="415498" cy="400110"/>
          </a:xfrm>
          <a:prstGeom prst="rect">
            <a:avLst/>
          </a:prstGeom>
          <a:noFill/>
        </p:spPr>
        <p:txBody>
          <a:bodyPr wrap="none" rtlCol="0">
            <a:spAutoFit/>
          </a:bodyPr>
          <a:lstStyle/>
          <a:p>
            <a:r>
              <a:rPr lang="en-US" dirty="0"/>
              <a:t>or</a:t>
            </a:r>
          </a:p>
        </p:txBody>
      </p:sp>
      <p:sp>
        <p:nvSpPr>
          <p:cNvPr id="7" name="TextBox 6"/>
          <p:cNvSpPr txBox="1"/>
          <p:nvPr/>
        </p:nvSpPr>
        <p:spPr>
          <a:xfrm>
            <a:off x="1143000" y="5943600"/>
            <a:ext cx="1867193" cy="400110"/>
          </a:xfrm>
          <a:prstGeom prst="rect">
            <a:avLst/>
          </a:prstGeom>
          <a:noFill/>
        </p:spPr>
        <p:txBody>
          <a:bodyPr wrap="none" rtlCol="0">
            <a:spAutoFit/>
          </a:bodyPr>
          <a:lstStyle/>
          <a:p>
            <a:r>
              <a:rPr lang="en-US" dirty="0"/>
              <a:t>frequency logo</a:t>
            </a:r>
          </a:p>
        </p:txBody>
      </p:sp>
      <p:sp>
        <p:nvSpPr>
          <p:cNvPr id="107" name="TextBox 106"/>
          <p:cNvSpPr txBox="1"/>
          <p:nvPr/>
        </p:nvSpPr>
        <p:spPr>
          <a:xfrm>
            <a:off x="5486400" y="5943600"/>
            <a:ext cx="2936446" cy="400110"/>
          </a:xfrm>
          <a:prstGeom prst="rect">
            <a:avLst/>
          </a:prstGeom>
          <a:noFill/>
        </p:spPr>
        <p:txBody>
          <a:bodyPr wrap="none" rtlCol="0">
            <a:spAutoFit/>
          </a:bodyPr>
          <a:lstStyle/>
          <a:p>
            <a:r>
              <a:rPr lang="en-US" dirty="0"/>
              <a:t>information content logo</a:t>
            </a:r>
          </a:p>
        </p:txBody>
      </p:sp>
      <p:sp>
        <p:nvSpPr>
          <p:cNvPr id="88" name="Rectangle 5"/>
          <p:cNvSpPr>
            <a:spLocks noChangeArrowheads="1"/>
          </p:cNvSpPr>
          <p:nvPr/>
        </p:nvSpPr>
        <p:spPr bwMode="auto">
          <a:xfrm>
            <a:off x="2617360"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89" name="Rectangle 6"/>
          <p:cNvSpPr>
            <a:spLocks noChangeArrowheads="1"/>
          </p:cNvSpPr>
          <p:nvPr/>
        </p:nvSpPr>
        <p:spPr bwMode="auto">
          <a:xfrm>
            <a:off x="3131710" y="155162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0" name="Rectangle 7"/>
          <p:cNvSpPr>
            <a:spLocks noChangeArrowheads="1"/>
          </p:cNvSpPr>
          <p:nvPr/>
        </p:nvSpPr>
        <p:spPr bwMode="auto">
          <a:xfrm>
            <a:off x="6222573" y="155162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1" name="Rectangle 8"/>
          <p:cNvSpPr>
            <a:spLocks noChangeArrowheads="1"/>
          </p:cNvSpPr>
          <p:nvPr/>
        </p:nvSpPr>
        <p:spPr bwMode="auto">
          <a:xfrm>
            <a:off x="5708223"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2" name="Rectangle 9"/>
          <p:cNvSpPr>
            <a:spLocks noChangeArrowheads="1"/>
          </p:cNvSpPr>
          <p:nvPr/>
        </p:nvSpPr>
        <p:spPr bwMode="auto">
          <a:xfrm>
            <a:off x="5192285" y="155162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3" name="Rectangle 10"/>
          <p:cNvSpPr>
            <a:spLocks noChangeArrowheads="1"/>
          </p:cNvSpPr>
          <p:nvPr/>
        </p:nvSpPr>
        <p:spPr bwMode="auto">
          <a:xfrm>
            <a:off x="4677935"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4" name="Rectangle 11"/>
          <p:cNvSpPr>
            <a:spLocks noChangeArrowheads="1"/>
          </p:cNvSpPr>
          <p:nvPr/>
        </p:nvSpPr>
        <p:spPr bwMode="auto">
          <a:xfrm>
            <a:off x="4161998" y="155162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5" name="Rectangle 12"/>
          <p:cNvSpPr>
            <a:spLocks noChangeArrowheads="1"/>
          </p:cNvSpPr>
          <p:nvPr/>
        </p:nvSpPr>
        <p:spPr bwMode="auto">
          <a:xfrm>
            <a:off x="3647648"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6" name="Rectangle 13"/>
          <p:cNvSpPr>
            <a:spLocks noChangeArrowheads="1"/>
          </p:cNvSpPr>
          <p:nvPr/>
        </p:nvSpPr>
        <p:spPr bwMode="auto">
          <a:xfrm>
            <a:off x="2617360"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7" name="Rectangle 14"/>
          <p:cNvSpPr>
            <a:spLocks noChangeArrowheads="1"/>
          </p:cNvSpPr>
          <p:nvPr/>
        </p:nvSpPr>
        <p:spPr bwMode="auto">
          <a:xfrm>
            <a:off x="3131710" y="2048510"/>
            <a:ext cx="515938"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8" name="Rectangle 15"/>
          <p:cNvSpPr>
            <a:spLocks noChangeArrowheads="1"/>
          </p:cNvSpPr>
          <p:nvPr/>
        </p:nvSpPr>
        <p:spPr bwMode="auto">
          <a:xfrm>
            <a:off x="6222573" y="2048510"/>
            <a:ext cx="515937"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9" name="Rectangle 16"/>
          <p:cNvSpPr>
            <a:spLocks noChangeArrowheads="1"/>
          </p:cNvSpPr>
          <p:nvPr/>
        </p:nvSpPr>
        <p:spPr bwMode="auto">
          <a:xfrm>
            <a:off x="5708223"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0" name="Rectangle 17"/>
          <p:cNvSpPr>
            <a:spLocks noChangeArrowheads="1"/>
          </p:cNvSpPr>
          <p:nvPr/>
        </p:nvSpPr>
        <p:spPr bwMode="auto">
          <a:xfrm>
            <a:off x="5192285" y="2048510"/>
            <a:ext cx="515938"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1" name="Rectangle 18"/>
          <p:cNvSpPr>
            <a:spLocks noChangeArrowheads="1"/>
          </p:cNvSpPr>
          <p:nvPr/>
        </p:nvSpPr>
        <p:spPr bwMode="auto">
          <a:xfrm>
            <a:off x="4677935"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2" name="Rectangle 19"/>
          <p:cNvSpPr>
            <a:spLocks noChangeArrowheads="1"/>
          </p:cNvSpPr>
          <p:nvPr/>
        </p:nvSpPr>
        <p:spPr bwMode="auto">
          <a:xfrm>
            <a:off x="4161998" y="2048510"/>
            <a:ext cx="515937"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3" name="Rectangle 20"/>
          <p:cNvSpPr>
            <a:spLocks noChangeArrowheads="1"/>
          </p:cNvSpPr>
          <p:nvPr/>
        </p:nvSpPr>
        <p:spPr bwMode="auto">
          <a:xfrm>
            <a:off x="3647648"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5" name="Rectangle 21"/>
          <p:cNvSpPr>
            <a:spLocks noChangeArrowheads="1"/>
          </p:cNvSpPr>
          <p:nvPr/>
        </p:nvSpPr>
        <p:spPr bwMode="auto">
          <a:xfrm>
            <a:off x="2617360"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6" name="Rectangle 22"/>
          <p:cNvSpPr>
            <a:spLocks noChangeArrowheads="1"/>
          </p:cNvSpPr>
          <p:nvPr/>
        </p:nvSpPr>
        <p:spPr bwMode="auto">
          <a:xfrm>
            <a:off x="3131710" y="2545398"/>
            <a:ext cx="515938"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8" name="Rectangle 23"/>
          <p:cNvSpPr>
            <a:spLocks noChangeArrowheads="1"/>
          </p:cNvSpPr>
          <p:nvPr/>
        </p:nvSpPr>
        <p:spPr bwMode="auto">
          <a:xfrm>
            <a:off x="6222573" y="2545398"/>
            <a:ext cx="515937"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9" name="Rectangle 24"/>
          <p:cNvSpPr>
            <a:spLocks noChangeArrowheads="1"/>
          </p:cNvSpPr>
          <p:nvPr/>
        </p:nvSpPr>
        <p:spPr bwMode="auto">
          <a:xfrm>
            <a:off x="5708223"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0" name="Rectangle 25"/>
          <p:cNvSpPr>
            <a:spLocks noChangeArrowheads="1"/>
          </p:cNvSpPr>
          <p:nvPr/>
        </p:nvSpPr>
        <p:spPr bwMode="auto">
          <a:xfrm>
            <a:off x="5192285" y="2545398"/>
            <a:ext cx="515938"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1" name="Rectangle 26"/>
          <p:cNvSpPr>
            <a:spLocks noChangeArrowheads="1"/>
          </p:cNvSpPr>
          <p:nvPr/>
        </p:nvSpPr>
        <p:spPr bwMode="auto">
          <a:xfrm>
            <a:off x="4677935"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2" name="Rectangle 27"/>
          <p:cNvSpPr>
            <a:spLocks noChangeArrowheads="1"/>
          </p:cNvSpPr>
          <p:nvPr/>
        </p:nvSpPr>
        <p:spPr bwMode="auto">
          <a:xfrm>
            <a:off x="4161998" y="2545398"/>
            <a:ext cx="515937"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3" name="Rectangle 28"/>
          <p:cNvSpPr>
            <a:spLocks noChangeArrowheads="1"/>
          </p:cNvSpPr>
          <p:nvPr/>
        </p:nvSpPr>
        <p:spPr bwMode="auto">
          <a:xfrm>
            <a:off x="3647648"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4" name="Rectangle 29"/>
          <p:cNvSpPr>
            <a:spLocks noChangeArrowheads="1"/>
          </p:cNvSpPr>
          <p:nvPr/>
        </p:nvSpPr>
        <p:spPr bwMode="auto">
          <a:xfrm>
            <a:off x="2617360"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5" name="Rectangle 30"/>
          <p:cNvSpPr>
            <a:spLocks noChangeArrowheads="1"/>
          </p:cNvSpPr>
          <p:nvPr/>
        </p:nvSpPr>
        <p:spPr bwMode="auto">
          <a:xfrm>
            <a:off x="3131710" y="304387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6" name="Rectangle 31"/>
          <p:cNvSpPr>
            <a:spLocks noChangeArrowheads="1"/>
          </p:cNvSpPr>
          <p:nvPr/>
        </p:nvSpPr>
        <p:spPr bwMode="auto">
          <a:xfrm>
            <a:off x="6222573" y="304387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7" name="Rectangle 32"/>
          <p:cNvSpPr>
            <a:spLocks noChangeArrowheads="1"/>
          </p:cNvSpPr>
          <p:nvPr/>
        </p:nvSpPr>
        <p:spPr bwMode="auto">
          <a:xfrm>
            <a:off x="5708223"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8" name="Rectangle 33"/>
          <p:cNvSpPr>
            <a:spLocks noChangeArrowheads="1"/>
          </p:cNvSpPr>
          <p:nvPr/>
        </p:nvSpPr>
        <p:spPr bwMode="auto">
          <a:xfrm>
            <a:off x="5192285" y="304387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9" name="Rectangle 34"/>
          <p:cNvSpPr>
            <a:spLocks noChangeArrowheads="1"/>
          </p:cNvSpPr>
          <p:nvPr/>
        </p:nvSpPr>
        <p:spPr bwMode="auto">
          <a:xfrm>
            <a:off x="4677935"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0" name="Rectangle 35"/>
          <p:cNvSpPr>
            <a:spLocks noChangeArrowheads="1"/>
          </p:cNvSpPr>
          <p:nvPr/>
        </p:nvSpPr>
        <p:spPr bwMode="auto">
          <a:xfrm>
            <a:off x="4161998" y="304387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1" name="Rectangle 36"/>
          <p:cNvSpPr>
            <a:spLocks noChangeArrowheads="1"/>
          </p:cNvSpPr>
          <p:nvPr/>
        </p:nvSpPr>
        <p:spPr bwMode="auto">
          <a:xfrm>
            <a:off x="3647648"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2" name="Text Box 37"/>
          <p:cNvSpPr txBox="1">
            <a:spLocks noChangeArrowheads="1"/>
          </p:cNvSpPr>
          <p:nvPr/>
        </p:nvSpPr>
        <p:spPr bwMode="auto">
          <a:xfrm>
            <a:off x="2166510" y="1610360"/>
            <a:ext cx="354013" cy="396875"/>
          </a:xfrm>
          <a:prstGeom prst="rect">
            <a:avLst/>
          </a:prstGeom>
          <a:noFill/>
          <a:ln w="28575">
            <a:noFill/>
            <a:miter lim="800000"/>
            <a:headEnd/>
            <a:tailEnd type="none" w="lg" len="sm"/>
          </a:ln>
        </p:spPr>
        <p:txBody>
          <a:bodyPr wrap="none">
            <a:prstTxWarp prst="textNoShape">
              <a:avLst/>
            </a:prstTxWarp>
            <a:spAutoFit/>
          </a:bodyPr>
          <a:lstStyle/>
          <a:p>
            <a:r>
              <a:rPr lang="en-US"/>
              <a:t>A</a:t>
            </a:r>
          </a:p>
        </p:txBody>
      </p:sp>
      <p:sp>
        <p:nvSpPr>
          <p:cNvPr id="123" name="Text Box 38"/>
          <p:cNvSpPr txBox="1">
            <a:spLocks noChangeArrowheads="1"/>
          </p:cNvSpPr>
          <p:nvPr/>
        </p:nvSpPr>
        <p:spPr bwMode="auto">
          <a:xfrm>
            <a:off x="2166510" y="2107248"/>
            <a:ext cx="368300" cy="396875"/>
          </a:xfrm>
          <a:prstGeom prst="rect">
            <a:avLst/>
          </a:prstGeom>
          <a:noFill/>
          <a:ln w="28575">
            <a:noFill/>
            <a:miter lim="800000"/>
            <a:headEnd/>
            <a:tailEnd type="none" w="lg" len="sm"/>
          </a:ln>
        </p:spPr>
        <p:txBody>
          <a:bodyPr wrap="none">
            <a:prstTxWarp prst="textNoShape">
              <a:avLst/>
            </a:prstTxWarp>
            <a:spAutoFit/>
          </a:bodyPr>
          <a:lstStyle/>
          <a:p>
            <a:r>
              <a:rPr lang="en-US"/>
              <a:t>C</a:t>
            </a:r>
          </a:p>
        </p:txBody>
      </p:sp>
      <p:sp>
        <p:nvSpPr>
          <p:cNvPr id="124" name="Text Box 39"/>
          <p:cNvSpPr txBox="1">
            <a:spLocks noChangeArrowheads="1"/>
          </p:cNvSpPr>
          <p:nvPr/>
        </p:nvSpPr>
        <p:spPr bwMode="auto">
          <a:xfrm>
            <a:off x="2166510" y="2605723"/>
            <a:ext cx="381000" cy="396875"/>
          </a:xfrm>
          <a:prstGeom prst="rect">
            <a:avLst/>
          </a:prstGeom>
          <a:noFill/>
          <a:ln w="28575">
            <a:noFill/>
            <a:miter lim="800000"/>
            <a:headEnd/>
            <a:tailEnd type="none" w="lg" len="sm"/>
          </a:ln>
        </p:spPr>
        <p:txBody>
          <a:bodyPr wrap="none">
            <a:prstTxWarp prst="textNoShape">
              <a:avLst/>
            </a:prstTxWarp>
            <a:spAutoFit/>
          </a:bodyPr>
          <a:lstStyle/>
          <a:p>
            <a:r>
              <a:rPr lang="en-US"/>
              <a:t>G</a:t>
            </a:r>
          </a:p>
        </p:txBody>
      </p:sp>
      <p:sp>
        <p:nvSpPr>
          <p:cNvPr id="125" name="Text Box 40"/>
          <p:cNvSpPr txBox="1">
            <a:spLocks noChangeArrowheads="1"/>
          </p:cNvSpPr>
          <p:nvPr/>
        </p:nvSpPr>
        <p:spPr bwMode="auto">
          <a:xfrm>
            <a:off x="2166510" y="3102610"/>
            <a:ext cx="339725" cy="396875"/>
          </a:xfrm>
          <a:prstGeom prst="rect">
            <a:avLst/>
          </a:prstGeom>
          <a:noFill/>
          <a:ln w="28575">
            <a:noFill/>
            <a:miter lim="800000"/>
            <a:headEnd/>
            <a:tailEnd type="none" w="lg" len="sm"/>
          </a:ln>
        </p:spPr>
        <p:txBody>
          <a:bodyPr wrap="none">
            <a:prstTxWarp prst="textNoShape">
              <a:avLst/>
            </a:prstTxWarp>
            <a:spAutoFit/>
          </a:bodyPr>
          <a:lstStyle/>
          <a:p>
            <a:r>
              <a:rPr lang="en-US"/>
              <a:t>T</a:t>
            </a:r>
          </a:p>
        </p:txBody>
      </p:sp>
      <p:sp>
        <p:nvSpPr>
          <p:cNvPr id="126" name="Text Box 41"/>
          <p:cNvSpPr txBox="1">
            <a:spLocks noChangeArrowheads="1"/>
          </p:cNvSpPr>
          <p:nvPr/>
        </p:nvSpPr>
        <p:spPr bwMode="auto">
          <a:xfrm>
            <a:off x="2733248"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1</a:t>
            </a:r>
          </a:p>
        </p:txBody>
      </p:sp>
      <p:sp>
        <p:nvSpPr>
          <p:cNvPr id="127" name="Text Box 42"/>
          <p:cNvSpPr txBox="1">
            <a:spLocks noChangeArrowheads="1"/>
          </p:cNvSpPr>
          <p:nvPr/>
        </p:nvSpPr>
        <p:spPr bwMode="auto">
          <a:xfrm>
            <a:off x="3238073"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2</a:t>
            </a:r>
          </a:p>
        </p:txBody>
      </p:sp>
      <p:sp>
        <p:nvSpPr>
          <p:cNvPr id="128" name="Text Box 43"/>
          <p:cNvSpPr txBox="1">
            <a:spLocks noChangeArrowheads="1"/>
          </p:cNvSpPr>
          <p:nvPr/>
        </p:nvSpPr>
        <p:spPr bwMode="auto">
          <a:xfrm>
            <a:off x="3744485"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3</a:t>
            </a:r>
          </a:p>
        </p:txBody>
      </p:sp>
      <p:sp>
        <p:nvSpPr>
          <p:cNvPr id="129" name="Text Box 44"/>
          <p:cNvSpPr txBox="1">
            <a:spLocks noChangeArrowheads="1"/>
          </p:cNvSpPr>
          <p:nvPr/>
        </p:nvSpPr>
        <p:spPr bwMode="auto">
          <a:xfrm>
            <a:off x="424931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4</a:t>
            </a:r>
          </a:p>
        </p:txBody>
      </p:sp>
      <p:sp>
        <p:nvSpPr>
          <p:cNvPr id="130" name="Text Box 45"/>
          <p:cNvSpPr txBox="1">
            <a:spLocks noChangeArrowheads="1"/>
          </p:cNvSpPr>
          <p:nvPr/>
        </p:nvSpPr>
        <p:spPr bwMode="auto">
          <a:xfrm>
            <a:off x="4755723"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5</a:t>
            </a:r>
          </a:p>
        </p:txBody>
      </p:sp>
      <p:sp>
        <p:nvSpPr>
          <p:cNvPr id="131" name="Text Box 46"/>
          <p:cNvSpPr txBox="1">
            <a:spLocks noChangeArrowheads="1"/>
          </p:cNvSpPr>
          <p:nvPr/>
        </p:nvSpPr>
        <p:spPr bwMode="auto">
          <a:xfrm>
            <a:off x="5262135"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6</a:t>
            </a:r>
          </a:p>
        </p:txBody>
      </p:sp>
      <p:sp>
        <p:nvSpPr>
          <p:cNvPr id="132" name="Text Box 47"/>
          <p:cNvSpPr txBox="1">
            <a:spLocks noChangeArrowheads="1"/>
          </p:cNvSpPr>
          <p:nvPr/>
        </p:nvSpPr>
        <p:spPr bwMode="auto">
          <a:xfrm>
            <a:off x="576696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7</a:t>
            </a:r>
          </a:p>
        </p:txBody>
      </p:sp>
      <p:sp>
        <p:nvSpPr>
          <p:cNvPr id="133" name="Text Box 48"/>
          <p:cNvSpPr txBox="1">
            <a:spLocks noChangeArrowheads="1"/>
          </p:cNvSpPr>
          <p:nvPr/>
        </p:nvSpPr>
        <p:spPr bwMode="auto">
          <a:xfrm>
            <a:off x="627496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8</a:t>
            </a:r>
          </a:p>
        </p:txBody>
      </p:sp>
      <p:sp>
        <p:nvSpPr>
          <p:cNvPr id="134" name="Text Box 49"/>
          <p:cNvSpPr txBox="1">
            <a:spLocks noChangeArrowheads="1"/>
          </p:cNvSpPr>
          <p:nvPr/>
        </p:nvSpPr>
        <p:spPr bwMode="auto">
          <a:xfrm>
            <a:off x="3656855" y="1594485"/>
            <a:ext cx="536575" cy="396875"/>
          </a:xfrm>
          <a:prstGeom prst="rect">
            <a:avLst/>
          </a:prstGeom>
          <a:noFill/>
          <a:ln w="28575">
            <a:noFill/>
            <a:miter lim="800000"/>
            <a:headEnd/>
            <a:tailEnd type="none" w="lg" len="sm"/>
          </a:ln>
        </p:spPr>
        <p:txBody>
          <a:bodyPr wrap="none">
            <a:prstTxWarp prst="textNoShape">
              <a:avLst/>
            </a:prstTxWarp>
            <a:spAutoFit/>
          </a:bodyPr>
          <a:lstStyle/>
          <a:p>
            <a:r>
              <a:rPr lang="en-US" dirty="0"/>
              <a:t>0.1</a:t>
            </a:r>
          </a:p>
        </p:txBody>
      </p:sp>
      <p:sp>
        <p:nvSpPr>
          <p:cNvPr id="135" name="Text Box 50"/>
          <p:cNvSpPr txBox="1">
            <a:spLocks noChangeArrowheads="1"/>
          </p:cNvSpPr>
          <p:nvPr/>
        </p:nvSpPr>
        <p:spPr bwMode="auto">
          <a:xfrm>
            <a:off x="3634948" y="2073910"/>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0.1</a:t>
            </a:r>
          </a:p>
        </p:txBody>
      </p:sp>
      <p:sp>
        <p:nvSpPr>
          <p:cNvPr id="136" name="Text Box 51"/>
          <p:cNvSpPr txBox="1">
            <a:spLocks noChangeArrowheads="1"/>
          </p:cNvSpPr>
          <p:nvPr/>
        </p:nvSpPr>
        <p:spPr bwMode="auto">
          <a:xfrm>
            <a:off x="3634948" y="2618423"/>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0.6</a:t>
            </a:r>
          </a:p>
        </p:txBody>
      </p:sp>
      <p:sp>
        <p:nvSpPr>
          <p:cNvPr id="137" name="Text Box 52"/>
          <p:cNvSpPr txBox="1">
            <a:spLocks noChangeArrowheads="1"/>
          </p:cNvSpPr>
          <p:nvPr/>
        </p:nvSpPr>
        <p:spPr bwMode="auto">
          <a:xfrm>
            <a:off x="3634948" y="3104198"/>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0.2</a:t>
            </a:r>
          </a:p>
        </p:txBody>
      </p:sp>
      <p:sp>
        <p:nvSpPr>
          <p:cNvPr id="138" name="Text Box 68"/>
          <p:cNvSpPr txBox="1">
            <a:spLocks noChangeArrowheads="1"/>
          </p:cNvSpPr>
          <p:nvPr/>
        </p:nvSpPr>
        <p:spPr bwMode="auto">
          <a:xfrm>
            <a:off x="2623710"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39" name="Text Box 69"/>
          <p:cNvSpPr txBox="1">
            <a:spLocks noChangeArrowheads="1"/>
          </p:cNvSpPr>
          <p:nvPr/>
        </p:nvSpPr>
        <p:spPr bwMode="auto">
          <a:xfrm>
            <a:off x="26237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0.5</a:t>
            </a:r>
          </a:p>
        </p:txBody>
      </p:sp>
      <p:sp>
        <p:nvSpPr>
          <p:cNvPr id="140" name="Text Box 70"/>
          <p:cNvSpPr txBox="1">
            <a:spLocks noChangeArrowheads="1"/>
          </p:cNvSpPr>
          <p:nvPr/>
        </p:nvSpPr>
        <p:spPr bwMode="auto">
          <a:xfrm>
            <a:off x="26237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1" name="Text Box 71"/>
          <p:cNvSpPr txBox="1">
            <a:spLocks noChangeArrowheads="1"/>
          </p:cNvSpPr>
          <p:nvPr/>
        </p:nvSpPr>
        <p:spPr bwMode="auto">
          <a:xfrm>
            <a:off x="26237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2" name="Text Box 72"/>
          <p:cNvSpPr txBox="1">
            <a:spLocks noChangeArrowheads="1"/>
          </p:cNvSpPr>
          <p:nvPr/>
        </p:nvSpPr>
        <p:spPr bwMode="auto">
          <a:xfrm>
            <a:off x="3120598"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43" name="Text Box 73"/>
          <p:cNvSpPr txBox="1">
            <a:spLocks noChangeArrowheads="1"/>
          </p:cNvSpPr>
          <p:nvPr/>
        </p:nvSpPr>
        <p:spPr bwMode="auto">
          <a:xfrm>
            <a:off x="3120598"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4" name="Text Box 74"/>
          <p:cNvSpPr txBox="1">
            <a:spLocks noChangeArrowheads="1"/>
          </p:cNvSpPr>
          <p:nvPr/>
        </p:nvSpPr>
        <p:spPr bwMode="auto">
          <a:xfrm>
            <a:off x="3120598"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dirty="0"/>
              <a:t>0.2</a:t>
            </a:r>
          </a:p>
        </p:txBody>
      </p:sp>
      <p:sp>
        <p:nvSpPr>
          <p:cNvPr id="145" name="Text Box 75"/>
          <p:cNvSpPr txBox="1">
            <a:spLocks noChangeArrowheads="1"/>
          </p:cNvSpPr>
          <p:nvPr/>
        </p:nvSpPr>
        <p:spPr bwMode="auto">
          <a:xfrm>
            <a:off x="3123455"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dirty="0"/>
              <a:t>0.3</a:t>
            </a:r>
          </a:p>
        </p:txBody>
      </p:sp>
      <p:sp>
        <p:nvSpPr>
          <p:cNvPr id="146" name="Text Box 76"/>
          <p:cNvSpPr txBox="1">
            <a:spLocks noChangeArrowheads="1"/>
          </p:cNvSpPr>
          <p:nvPr/>
        </p:nvSpPr>
        <p:spPr bwMode="auto">
          <a:xfrm>
            <a:off x="4151520" y="1594485"/>
            <a:ext cx="536575" cy="396875"/>
          </a:xfrm>
          <a:prstGeom prst="rect">
            <a:avLst/>
          </a:prstGeom>
          <a:noFill/>
          <a:ln w="28575">
            <a:noFill/>
            <a:miter lim="800000"/>
            <a:headEnd/>
            <a:tailEnd type="none" w="lg" len="sm"/>
          </a:ln>
        </p:spPr>
        <p:txBody>
          <a:bodyPr wrap="none">
            <a:prstTxWarp prst="textNoShape">
              <a:avLst/>
            </a:prstTxWarp>
            <a:spAutoFit/>
          </a:bodyPr>
          <a:lstStyle/>
          <a:p>
            <a:r>
              <a:rPr lang="en-US" dirty="0"/>
              <a:t>0.2</a:t>
            </a:r>
          </a:p>
        </p:txBody>
      </p:sp>
      <p:sp>
        <p:nvSpPr>
          <p:cNvPr id="147" name="Text Box 77"/>
          <p:cNvSpPr txBox="1">
            <a:spLocks noChangeArrowheads="1"/>
          </p:cNvSpPr>
          <p:nvPr/>
        </p:nvSpPr>
        <p:spPr bwMode="auto">
          <a:xfrm>
            <a:off x="4149298" y="2073910"/>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0.1</a:t>
            </a:r>
          </a:p>
        </p:txBody>
      </p:sp>
      <p:sp>
        <p:nvSpPr>
          <p:cNvPr id="148" name="Text Box 78"/>
          <p:cNvSpPr txBox="1">
            <a:spLocks noChangeArrowheads="1"/>
          </p:cNvSpPr>
          <p:nvPr/>
        </p:nvSpPr>
        <p:spPr bwMode="auto">
          <a:xfrm>
            <a:off x="4149298" y="2618423"/>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0.5</a:t>
            </a:r>
          </a:p>
        </p:txBody>
      </p:sp>
      <p:sp>
        <p:nvSpPr>
          <p:cNvPr id="149" name="Text Box 79"/>
          <p:cNvSpPr txBox="1">
            <a:spLocks noChangeArrowheads="1"/>
          </p:cNvSpPr>
          <p:nvPr/>
        </p:nvSpPr>
        <p:spPr bwMode="auto">
          <a:xfrm>
            <a:off x="4149298" y="3104198"/>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0.2</a:t>
            </a:r>
          </a:p>
        </p:txBody>
      </p:sp>
      <p:sp>
        <p:nvSpPr>
          <p:cNvPr id="150" name="Text Box 80"/>
          <p:cNvSpPr txBox="1">
            <a:spLocks noChangeArrowheads="1"/>
          </p:cNvSpPr>
          <p:nvPr/>
        </p:nvSpPr>
        <p:spPr bwMode="auto">
          <a:xfrm>
            <a:off x="4662060" y="3104198"/>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1" name="Text Box 81"/>
          <p:cNvSpPr txBox="1">
            <a:spLocks noChangeArrowheads="1"/>
          </p:cNvSpPr>
          <p:nvPr/>
        </p:nvSpPr>
        <p:spPr bwMode="auto">
          <a:xfrm>
            <a:off x="466206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2" name="Text Box 82"/>
          <p:cNvSpPr txBox="1">
            <a:spLocks noChangeArrowheads="1"/>
          </p:cNvSpPr>
          <p:nvPr/>
        </p:nvSpPr>
        <p:spPr bwMode="auto">
          <a:xfrm>
            <a:off x="466206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0.6</a:t>
            </a:r>
          </a:p>
        </p:txBody>
      </p:sp>
      <p:sp>
        <p:nvSpPr>
          <p:cNvPr id="153" name="Text Box 83"/>
          <p:cNvSpPr txBox="1">
            <a:spLocks noChangeArrowheads="1"/>
          </p:cNvSpPr>
          <p:nvPr/>
        </p:nvSpPr>
        <p:spPr bwMode="auto">
          <a:xfrm>
            <a:off x="4695398"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54" name="Text Box 84"/>
          <p:cNvSpPr txBox="1">
            <a:spLocks noChangeArrowheads="1"/>
          </p:cNvSpPr>
          <p:nvPr/>
        </p:nvSpPr>
        <p:spPr bwMode="auto">
          <a:xfrm>
            <a:off x="51764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55" name="Text Box 85"/>
          <p:cNvSpPr txBox="1">
            <a:spLocks noChangeArrowheads="1"/>
          </p:cNvSpPr>
          <p:nvPr/>
        </p:nvSpPr>
        <p:spPr bwMode="auto">
          <a:xfrm>
            <a:off x="51764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56" name="Text Box 86"/>
          <p:cNvSpPr txBox="1">
            <a:spLocks noChangeArrowheads="1"/>
          </p:cNvSpPr>
          <p:nvPr/>
        </p:nvSpPr>
        <p:spPr bwMode="auto">
          <a:xfrm>
            <a:off x="51764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7" name="Text Box 87"/>
          <p:cNvSpPr txBox="1">
            <a:spLocks noChangeArrowheads="1"/>
          </p:cNvSpPr>
          <p:nvPr/>
        </p:nvSpPr>
        <p:spPr bwMode="auto">
          <a:xfrm>
            <a:off x="5198635"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0.4</a:t>
            </a:r>
          </a:p>
        </p:txBody>
      </p:sp>
      <p:sp>
        <p:nvSpPr>
          <p:cNvPr id="158" name="Text Box 88"/>
          <p:cNvSpPr txBox="1">
            <a:spLocks noChangeArrowheads="1"/>
          </p:cNvSpPr>
          <p:nvPr/>
        </p:nvSpPr>
        <p:spPr bwMode="auto">
          <a:xfrm>
            <a:off x="62051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9" name="Text Box 89"/>
          <p:cNvSpPr txBox="1">
            <a:spLocks noChangeArrowheads="1"/>
          </p:cNvSpPr>
          <p:nvPr/>
        </p:nvSpPr>
        <p:spPr bwMode="auto">
          <a:xfrm>
            <a:off x="62051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60" name="Text Box 90"/>
          <p:cNvSpPr txBox="1">
            <a:spLocks noChangeArrowheads="1"/>
          </p:cNvSpPr>
          <p:nvPr/>
        </p:nvSpPr>
        <p:spPr bwMode="auto">
          <a:xfrm>
            <a:off x="62051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0.7</a:t>
            </a:r>
          </a:p>
        </p:txBody>
      </p:sp>
      <p:sp>
        <p:nvSpPr>
          <p:cNvPr id="161" name="Text Box 91"/>
          <p:cNvSpPr txBox="1">
            <a:spLocks noChangeArrowheads="1"/>
          </p:cNvSpPr>
          <p:nvPr/>
        </p:nvSpPr>
        <p:spPr bwMode="auto">
          <a:xfrm>
            <a:off x="6205110"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62" name="Text Box 92"/>
          <p:cNvSpPr txBox="1">
            <a:spLocks noChangeArrowheads="1"/>
          </p:cNvSpPr>
          <p:nvPr/>
        </p:nvSpPr>
        <p:spPr bwMode="auto">
          <a:xfrm>
            <a:off x="5690760" y="3104198"/>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63" name="Text Box 93"/>
          <p:cNvSpPr txBox="1">
            <a:spLocks noChangeArrowheads="1"/>
          </p:cNvSpPr>
          <p:nvPr/>
        </p:nvSpPr>
        <p:spPr bwMode="auto">
          <a:xfrm>
            <a:off x="569076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64" name="Text Box 94"/>
          <p:cNvSpPr txBox="1">
            <a:spLocks noChangeArrowheads="1"/>
          </p:cNvSpPr>
          <p:nvPr/>
        </p:nvSpPr>
        <p:spPr bwMode="auto">
          <a:xfrm>
            <a:off x="569076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65" name="Text Box 95"/>
          <p:cNvSpPr txBox="1">
            <a:spLocks noChangeArrowheads="1"/>
          </p:cNvSpPr>
          <p:nvPr/>
        </p:nvSpPr>
        <p:spPr bwMode="auto">
          <a:xfrm>
            <a:off x="5701873"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2" name="Slide Number Placeholder 1"/>
          <p:cNvSpPr>
            <a:spLocks noGrp="1"/>
          </p:cNvSpPr>
          <p:nvPr>
            <p:ph type="sldNum" sz="quarter" idx="12"/>
          </p:nvPr>
        </p:nvSpPr>
        <p:spPr/>
        <p:txBody>
          <a:bodyPr/>
          <a:lstStyle/>
          <a:p>
            <a:pPr>
              <a:defRPr/>
            </a:pPr>
            <a:fld id="{868F3DD2-4839-DD4F-A812-90B6FDC17B28}" type="slidenum">
              <a:rPr lang="en-US" smtClean="0"/>
              <a:pPr>
                <a:defRPr/>
              </a:pPr>
              <a:t>13</a:t>
            </a:fld>
            <a:endParaRPr lang="en-US"/>
          </a:p>
        </p:txBody>
      </p:sp>
    </p:spTree>
    <p:extLst>
      <p:ext uri="{BB962C8B-B14F-4D97-AF65-F5344CB8AC3E}">
        <p14:creationId xmlns:p14="http://schemas.microsoft.com/office/powerpoint/2010/main" val="178097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0" name="Rectangle 1038"/>
          <p:cNvSpPr>
            <a:spLocks noChangeArrowheads="1"/>
          </p:cNvSpPr>
          <p:nvPr/>
        </p:nvSpPr>
        <p:spPr bwMode="auto">
          <a:xfrm>
            <a:off x="228600" y="2438400"/>
            <a:ext cx="8763000" cy="3200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400" dirty="0"/>
              <a:t>Typically represent a binding site</a:t>
            </a:r>
          </a:p>
          <a:p>
            <a:pPr>
              <a:spcBef>
                <a:spcPct val="20000"/>
              </a:spcBef>
            </a:pPr>
            <a:endParaRPr lang="en-US" sz="2400" dirty="0"/>
          </a:p>
          <a:p>
            <a:pPr marL="342900" indent="-342900">
              <a:spcBef>
                <a:spcPct val="20000"/>
              </a:spcBef>
              <a:buFontTx/>
              <a:buChar char="•"/>
            </a:pPr>
            <a:r>
              <a:rPr lang="en-US" sz="2400" dirty="0"/>
              <a:t>Frequency logo: Height of each </a:t>
            </a:r>
            <a:r>
              <a:rPr lang="en-US" sz="2400" u="sng" dirty="0"/>
              <a:t>character</a:t>
            </a:r>
            <a:r>
              <a:rPr lang="en-US" sz="2400" dirty="0"/>
              <a:t> </a:t>
            </a:r>
            <a:r>
              <a:rPr lang="en-US" sz="2400" i="1" dirty="0">
                <a:latin typeface="Times" pitchFamily="-111" charset="0"/>
              </a:rPr>
              <a:t>c</a:t>
            </a:r>
            <a:r>
              <a:rPr lang="en-US" sz="2400" dirty="0"/>
              <a:t> is proportional to </a:t>
            </a:r>
            <a:r>
              <a:rPr lang="en-US" sz="2400" i="1" dirty="0">
                <a:latin typeface="Times" pitchFamily="-111" charset="0"/>
              </a:rPr>
              <a:t>P(c)</a:t>
            </a:r>
          </a:p>
          <a:p>
            <a:pPr marL="342900" indent="-342900">
              <a:spcBef>
                <a:spcPct val="20000"/>
              </a:spcBef>
              <a:buFontTx/>
              <a:buChar char="•"/>
            </a:pPr>
            <a:r>
              <a:rPr lang="en-US" sz="2400" dirty="0"/>
              <a:t>Information content logo: based on entropy (</a:t>
            </a:r>
            <a:r>
              <a:rPr lang="en-US" sz="2400" i="1" dirty="0"/>
              <a:t>H</a:t>
            </a:r>
            <a:r>
              <a:rPr lang="en-US" sz="2400" dirty="0"/>
              <a:t>) of a random variable (</a:t>
            </a:r>
            <a:r>
              <a:rPr lang="en-US" sz="2400" i="1" dirty="0"/>
              <a:t>C</a:t>
            </a:r>
            <a:r>
              <a:rPr lang="en-US" sz="2400" dirty="0"/>
              <a:t>) representing distribution of character states at each position</a:t>
            </a:r>
          </a:p>
          <a:p>
            <a:pPr marL="342900" indent="-342900">
              <a:spcBef>
                <a:spcPct val="20000"/>
              </a:spcBef>
              <a:buFontTx/>
              <a:buChar char="•"/>
            </a:pPr>
            <a:endParaRPr lang="en-US" sz="2400" dirty="0"/>
          </a:p>
        </p:txBody>
      </p:sp>
      <p:sp>
        <p:nvSpPr>
          <p:cNvPr id="546835" name="Rectangle 1043"/>
          <p:cNvSpPr>
            <a:spLocks noChangeArrowheads="1"/>
          </p:cNvSpPr>
          <p:nvPr/>
        </p:nvSpPr>
        <p:spPr bwMode="auto">
          <a:xfrm>
            <a:off x="304800" y="6026150"/>
            <a:ext cx="8534400" cy="990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endParaRPr lang="en-US" sz="2400" dirty="0"/>
          </a:p>
        </p:txBody>
      </p:sp>
      <p:pic>
        <p:nvPicPr>
          <p:cNvPr id="8" name="Picture 7" descr="frequency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7355"/>
            <a:ext cx="4419600" cy="1221889"/>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5" name="Rectangle 1033"/>
          <p:cNvSpPr>
            <a:spLocks noGrp="1" noChangeArrowheads="1"/>
          </p:cNvSpPr>
          <p:nvPr>
            <p:ph type="body" idx="1"/>
          </p:nvPr>
        </p:nvSpPr>
        <p:spPr>
          <a:xfrm>
            <a:off x="304800" y="2819400"/>
            <a:ext cx="8686800" cy="990600"/>
          </a:xfrm>
          <a:noFill/>
          <a:ln/>
        </p:spPr>
        <p:txBody>
          <a:bodyPr/>
          <a:lstStyle/>
          <a:p>
            <a:r>
              <a:rPr lang="en-US" dirty="0"/>
              <a:t>H</a:t>
            </a:r>
            <a:r>
              <a:rPr lang="en-US" sz="2400" dirty="0"/>
              <a:t>eight of </a:t>
            </a:r>
            <a:r>
              <a:rPr lang="en-US" sz="2400" u="sng" dirty="0"/>
              <a:t>logo</a:t>
            </a:r>
            <a:r>
              <a:rPr lang="en-US" sz="2400" dirty="0"/>
              <a:t> at a given position determined by decrease in entropy (from maximum possible); i.e., information content</a:t>
            </a:r>
          </a:p>
        </p:txBody>
      </p:sp>
      <p:graphicFrame>
        <p:nvGraphicFramePr>
          <p:cNvPr id="546823" name="Object 1031"/>
          <p:cNvGraphicFramePr>
            <a:graphicFrameLocks noChangeAspect="1"/>
          </p:cNvGraphicFramePr>
          <p:nvPr>
            <p:extLst>
              <p:ext uri="{D42A27DB-BD31-4B8C-83A1-F6EECF244321}">
                <p14:modId xmlns:p14="http://schemas.microsoft.com/office/powerpoint/2010/main" val="4012006125"/>
              </p:ext>
            </p:extLst>
          </p:nvPr>
        </p:nvGraphicFramePr>
        <p:xfrm>
          <a:off x="1093788" y="3640138"/>
          <a:ext cx="6299200" cy="1109662"/>
        </p:xfrm>
        <a:graphic>
          <a:graphicData uri="http://schemas.openxmlformats.org/presentationml/2006/ole">
            <mc:AlternateContent xmlns:mc="http://schemas.openxmlformats.org/markup-compatibility/2006">
              <mc:Choice xmlns:v="urn:schemas-microsoft-com:vml" Requires="v">
                <p:oleObj spid="_x0000_s178304" name="Equation" r:id="rId4" imgW="2819160" imgH="482400" progId="Equation.3">
                  <p:embed/>
                </p:oleObj>
              </mc:Choice>
              <mc:Fallback>
                <p:oleObj name="Equation" r:id="rId4" imgW="2819160" imgH="482400" progId="Equation.3">
                  <p:embed/>
                  <p:pic>
                    <p:nvPicPr>
                      <p:cNvPr id="0" name="Picture 2"/>
                      <p:cNvPicPr>
                        <a:picLocks noChangeAspect="1" noChangeArrowheads="1"/>
                      </p:cNvPicPr>
                      <p:nvPr/>
                    </p:nvPicPr>
                    <p:blipFill>
                      <a:blip r:embed="rId5"/>
                      <a:srcRect/>
                      <a:stretch>
                        <a:fillRect/>
                      </a:stretch>
                    </p:blipFill>
                    <p:spPr bwMode="auto">
                      <a:xfrm>
                        <a:off x="1093788" y="3640138"/>
                        <a:ext cx="6299200" cy="1109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1037"/>
          <p:cNvGrpSpPr>
            <a:grpSpLocks/>
          </p:cNvGrpSpPr>
          <p:nvPr/>
        </p:nvGrpSpPr>
        <p:grpSpPr bwMode="auto">
          <a:xfrm>
            <a:off x="1408113" y="685800"/>
            <a:ext cx="5754687" cy="1866900"/>
            <a:chOff x="887" y="528"/>
            <a:chExt cx="3625" cy="1176"/>
          </a:xfrm>
        </p:grpSpPr>
        <p:pic>
          <p:nvPicPr>
            <p:cNvPr id="546827" name="Picture 1035" descr="CAP-binding"/>
            <p:cNvPicPr>
              <a:picLocks noChangeAspect="1" noChangeArrowheads="1"/>
            </p:cNvPicPr>
            <p:nvPr/>
          </p:nvPicPr>
          <p:blipFill>
            <a:blip r:embed="rId6"/>
            <a:srcRect/>
            <a:stretch>
              <a:fillRect/>
            </a:stretch>
          </p:blipFill>
          <p:spPr bwMode="auto">
            <a:xfrm>
              <a:off x="887" y="576"/>
              <a:ext cx="3625" cy="1128"/>
            </a:xfrm>
            <a:prstGeom prst="rect">
              <a:avLst/>
            </a:prstGeom>
            <a:noFill/>
          </p:spPr>
        </p:pic>
        <p:sp>
          <p:nvSpPr>
            <p:cNvPr id="546828" name="Rectangle 1036"/>
            <p:cNvSpPr>
              <a:spLocks noChangeArrowheads="1"/>
            </p:cNvSpPr>
            <p:nvPr/>
          </p:nvSpPr>
          <p:spPr bwMode="auto">
            <a:xfrm>
              <a:off x="2160" y="528"/>
              <a:ext cx="1152" cy="240"/>
            </a:xfrm>
            <a:prstGeom prst="rect">
              <a:avLst/>
            </a:prstGeom>
            <a:solidFill>
              <a:schemeClr val="bg1"/>
            </a:solidFill>
            <a:ln w="28575">
              <a:noFill/>
              <a:miter lim="800000"/>
              <a:headEnd/>
              <a:tailEnd type="none" w="med" len="sm"/>
            </a:ln>
            <a:effectLst/>
          </p:spPr>
          <p:txBody>
            <a:bodyPr wrap="none" anchor="ctr">
              <a:prstTxWarp prst="textNoShape">
                <a:avLst/>
              </a:prstTxWarp>
            </a:bodyPr>
            <a:lstStyle/>
            <a:p>
              <a:endParaRPr lang="en-US"/>
            </a:p>
          </p:txBody>
        </p:sp>
      </p:grpSp>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2" name="Text Box 1040"/>
          <p:cNvSpPr txBox="1">
            <a:spLocks noChangeArrowheads="1"/>
          </p:cNvSpPr>
          <p:nvPr/>
        </p:nvSpPr>
        <p:spPr bwMode="auto">
          <a:xfrm>
            <a:off x="5638800" y="4791075"/>
            <a:ext cx="3178175" cy="396875"/>
          </a:xfrm>
          <a:prstGeom prst="rect">
            <a:avLst/>
          </a:prstGeom>
          <a:noFill/>
          <a:ln w="28575">
            <a:noFill/>
            <a:miter lim="800000"/>
            <a:headEnd/>
            <a:tailEnd type="none" w="med" len="sm"/>
          </a:ln>
          <a:effectLst/>
        </p:spPr>
        <p:txBody>
          <a:bodyPr wrap="none">
            <a:prstTxWarp prst="textNoShape">
              <a:avLst/>
            </a:prstTxWarp>
            <a:spAutoFit/>
          </a:bodyPr>
          <a:lstStyle/>
          <a:p>
            <a:r>
              <a:rPr lang="en-US">
                <a:solidFill>
                  <a:schemeClr val="tx2"/>
                </a:solidFill>
              </a:rPr>
              <a:t># of characters in alphabet</a:t>
            </a:r>
          </a:p>
        </p:txBody>
      </p:sp>
      <p:sp>
        <p:nvSpPr>
          <p:cNvPr id="546837" name="Freeform 1045"/>
          <p:cNvSpPr>
            <a:spLocks/>
          </p:cNvSpPr>
          <p:nvPr/>
        </p:nvSpPr>
        <p:spPr bwMode="auto">
          <a:xfrm>
            <a:off x="4114800" y="4578350"/>
            <a:ext cx="1524000" cy="381000"/>
          </a:xfrm>
          <a:custGeom>
            <a:avLst/>
            <a:gdLst/>
            <a:ahLst/>
            <a:cxnLst>
              <a:cxn ang="0">
                <a:pos x="960" y="240"/>
              </a:cxn>
              <a:cxn ang="0">
                <a:pos x="240" y="192"/>
              </a:cxn>
              <a:cxn ang="0">
                <a:pos x="0" y="0"/>
              </a:cxn>
            </a:cxnLst>
            <a:rect l="0" t="0" r="r" b="b"/>
            <a:pathLst>
              <a:path w="960" h="240">
                <a:moveTo>
                  <a:pt x="960" y="240"/>
                </a:moveTo>
                <a:cubicBezTo>
                  <a:pt x="680" y="236"/>
                  <a:pt x="400" y="232"/>
                  <a:pt x="240" y="192"/>
                </a:cubicBezTo>
                <a:cubicBezTo>
                  <a:pt x="80" y="152"/>
                  <a:pt x="40" y="76"/>
                  <a:pt x="0" y="0"/>
                </a:cubicBezTo>
              </a:path>
            </a:pathLst>
          </a:custGeom>
          <a:noFill/>
          <a:ln w="28575" cap="flat" cmpd="sng">
            <a:solidFill>
              <a:schemeClr val="tx2"/>
            </a:solidFill>
            <a:prstDash val="solid"/>
            <a:round/>
            <a:headEnd type="none" w="med" len="med"/>
            <a:tailEnd type="triangle" w="med" len="sm"/>
          </a:ln>
          <a:effectLst/>
        </p:spPr>
        <p:txBody>
          <a:bodyPr wrap="none" anchor="ctr">
            <a:prstTxWarp prst="textNoShape">
              <a:avLst/>
            </a:prstTxWarp>
          </a:bodyPr>
          <a:lstStyle/>
          <a:p>
            <a:endParaRPr lang="en-US"/>
          </a:p>
        </p:txBody>
      </p:sp>
      <p:pic>
        <p:nvPicPr>
          <p:cNvPr id="10" name="Picture 9"/>
          <p:cNvPicPr>
            <a:picLocks noChangeAspect="1"/>
          </p:cNvPicPr>
          <p:nvPr/>
        </p:nvPicPr>
        <p:blipFill>
          <a:blip r:embed="rId7"/>
          <a:stretch>
            <a:fillRect/>
          </a:stretch>
        </p:blipFill>
        <p:spPr>
          <a:xfrm>
            <a:off x="76200" y="4874666"/>
            <a:ext cx="2057400" cy="1983334"/>
          </a:xfrm>
          <a:prstGeom prst="rect">
            <a:avLst/>
          </a:prstGeom>
        </p:spPr>
      </p:pic>
      <p:grpSp>
        <p:nvGrpSpPr>
          <p:cNvPr id="6" name="Group 5"/>
          <p:cNvGrpSpPr/>
          <p:nvPr/>
        </p:nvGrpSpPr>
        <p:grpSpPr>
          <a:xfrm>
            <a:off x="1991248" y="5039248"/>
            <a:ext cx="457200" cy="685800"/>
            <a:chOff x="1828800" y="5029200"/>
            <a:chExt cx="457200" cy="685800"/>
          </a:xfrm>
        </p:grpSpPr>
        <p:cxnSp>
          <p:nvCxnSpPr>
            <p:cNvPr id="5" name="Straight Connector 4"/>
            <p:cNvCxnSpPr/>
            <p:nvPr/>
          </p:nvCxnSpPr>
          <p:spPr bwMode="auto">
            <a:xfrm>
              <a:off x="1828800" y="50292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4" name="Straight Connector 13"/>
            <p:cNvCxnSpPr/>
            <p:nvPr/>
          </p:nvCxnSpPr>
          <p:spPr bwMode="auto">
            <a:xfrm>
              <a:off x="1828800" y="57150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5" name="Straight Connector 14"/>
            <p:cNvCxnSpPr/>
            <p:nvPr/>
          </p:nvCxnSpPr>
          <p:spPr bwMode="auto">
            <a:xfrm rot="16200000">
              <a:off x="1710316" y="5372100"/>
              <a:ext cx="685800" cy="0"/>
            </a:xfrm>
            <a:prstGeom prst="line">
              <a:avLst/>
            </a:prstGeom>
            <a:noFill/>
            <a:ln w="28575" cap="flat" cmpd="sng" algn="ctr">
              <a:solidFill>
                <a:schemeClr val="tx2"/>
              </a:solidFill>
              <a:prstDash val="solid"/>
              <a:round/>
              <a:headEnd type="none" w="med" len="med"/>
              <a:tailEnd type="none" w="med" len="sm"/>
            </a:ln>
            <a:effectLst/>
          </p:spPr>
        </p:cxnSp>
      </p:grpSp>
      <p:sp>
        <p:nvSpPr>
          <p:cNvPr id="17" name="Text Box 1040"/>
          <p:cNvSpPr txBox="1">
            <a:spLocks noChangeArrowheads="1"/>
          </p:cNvSpPr>
          <p:nvPr/>
        </p:nvSpPr>
        <p:spPr bwMode="auto">
          <a:xfrm>
            <a:off x="2327256" y="5154076"/>
            <a:ext cx="2435282" cy="400110"/>
          </a:xfrm>
          <a:prstGeom prst="rect">
            <a:avLst/>
          </a:prstGeom>
          <a:noFill/>
          <a:ln w="28575">
            <a:noFill/>
            <a:miter lim="800000"/>
            <a:headEnd/>
            <a:tailEnd type="none" w="med" len="sm"/>
          </a:ln>
          <a:effectLst/>
        </p:spPr>
        <p:txBody>
          <a:bodyPr wrap="none">
            <a:prstTxWarp prst="textNoShape">
              <a:avLst/>
            </a:prstTxWarp>
            <a:spAutoFit/>
          </a:bodyPr>
          <a:lstStyle/>
          <a:p>
            <a:r>
              <a:rPr lang="en-US" dirty="0">
                <a:solidFill>
                  <a:schemeClr val="tx2"/>
                </a:solidFill>
              </a:rPr>
              <a:t>decrease in entropy</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a:t>Mutual Information</a:t>
            </a:r>
          </a:p>
        </p:txBody>
      </p:sp>
      <p:graphicFrame>
        <p:nvGraphicFramePr>
          <p:cNvPr id="84994" name="Object 2"/>
          <p:cNvGraphicFramePr>
            <a:graphicFrameLocks noChangeAspect="1"/>
          </p:cNvGraphicFramePr>
          <p:nvPr>
            <p:extLst>
              <p:ext uri="{D42A27DB-BD31-4B8C-83A1-F6EECF244321}">
                <p14:modId xmlns:p14="http://schemas.microsoft.com/office/powerpoint/2010/main" val="3431914343"/>
              </p:ext>
            </p:extLst>
          </p:nvPr>
        </p:nvGraphicFramePr>
        <p:xfrm>
          <a:off x="2755900" y="4327525"/>
          <a:ext cx="4835525" cy="1116013"/>
        </p:xfrm>
        <a:graphic>
          <a:graphicData uri="http://schemas.openxmlformats.org/presentationml/2006/ole">
            <mc:AlternateContent xmlns:mc="http://schemas.openxmlformats.org/markup-compatibility/2006">
              <mc:Choice xmlns:v="urn:schemas-microsoft-com:vml" Requires="v">
                <p:oleObj spid="_x0000_s106776" name="Equation" r:id="rId4" imgW="2031840" imgH="457200" progId="Equation.3">
                  <p:embed/>
                </p:oleObj>
              </mc:Choice>
              <mc:Fallback>
                <p:oleObj name="Equation" r:id="rId4" imgW="2031840" imgH="457200" progId="Equation.3">
                  <p:embed/>
                  <p:pic>
                    <p:nvPicPr>
                      <p:cNvPr id="0" name="Picture 31"/>
                      <p:cNvPicPr>
                        <a:picLocks noChangeAspect="1" noChangeArrowheads="1"/>
                      </p:cNvPicPr>
                      <p:nvPr/>
                    </p:nvPicPr>
                    <p:blipFill>
                      <a:blip r:embed="rId5"/>
                      <a:srcRect/>
                      <a:stretch>
                        <a:fillRect/>
                      </a:stretch>
                    </p:blipFill>
                    <p:spPr bwMode="auto">
                      <a:xfrm>
                        <a:off x="2755900" y="4327525"/>
                        <a:ext cx="4835525" cy="1116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4997" name="Object 5"/>
          <p:cNvGraphicFramePr>
            <a:graphicFrameLocks noChangeAspect="1"/>
          </p:cNvGraphicFramePr>
          <p:nvPr>
            <p:extLst>
              <p:ext uri="{D42A27DB-BD31-4B8C-83A1-F6EECF244321}">
                <p14:modId xmlns:p14="http://schemas.microsoft.com/office/powerpoint/2010/main" val="859162240"/>
              </p:ext>
            </p:extLst>
          </p:nvPr>
        </p:nvGraphicFramePr>
        <p:xfrm>
          <a:off x="1411288" y="3706813"/>
          <a:ext cx="4659312" cy="549275"/>
        </p:xfrm>
        <a:graphic>
          <a:graphicData uri="http://schemas.openxmlformats.org/presentationml/2006/ole">
            <mc:AlternateContent xmlns:mc="http://schemas.openxmlformats.org/markup-compatibility/2006">
              <mc:Choice xmlns:v="urn:schemas-microsoft-com:vml" Requires="v">
                <p:oleObj spid="_x0000_s106777" name="Equation" r:id="rId6" imgW="1815840" imgH="203040" progId="Equation.3">
                  <p:embed/>
                </p:oleObj>
              </mc:Choice>
              <mc:Fallback>
                <p:oleObj name="Equation" r:id="rId6" imgW="1815840" imgH="203040" progId="Equation.3">
                  <p:embed/>
                  <p:pic>
                    <p:nvPicPr>
                      <p:cNvPr id="0" name="Picture 32"/>
                      <p:cNvPicPr>
                        <a:picLocks noChangeAspect="1" noChangeArrowheads="1"/>
                      </p:cNvPicPr>
                      <p:nvPr/>
                    </p:nvPicPr>
                    <p:blipFill>
                      <a:blip r:embed="rId7"/>
                      <a:srcRect/>
                      <a:stretch>
                        <a:fillRect/>
                      </a:stretch>
                    </p:blipFill>
                    <p:spPr bwMode="auto">
                      <a:xfrm>
                        <a:off x="1411288" y="3706813"/>
                        <a:ext cx="4659312" cy="549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5001" name="Rectangle 11"/>
          <p:cNvSpPr>
            <a:spLocks noChangeArrowheads="1"/>
          </p:cNvSpPr>
          <p:nvPr/>
        </p:nvSpPr>
        <p:spPr bwMode="auto">
          <a:xfrm>
            <a:off x="533400" y="1203325"/>
            <a:ext cx="8153400" cy="1616075"/>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400" i="1" dirty="0"/>
              <a:t>Mutual information</a:t>
            </a:r>
            <a:r>
              <a:rPr lang="en-US" sz="2400" dirty="0"/>
              <a:t> quantifies how much knowing the value of one variable tells about the value of another</a:t>
            </a:r>
          </a:p>
        </p:txBody>
      </p:sp>
      <p:sp>
        <p:nvSpPr>
          <p:cNvPr id="11" name="TextBox 10"/>
          <p:cNvSpPr txBox="1"/>
          <p:nvPr/>
        </p:nvSpPr>
        <p:spPr>
          <a:xfrm>
            <a:off x="2428389" y="2667000"/>
            <a:ext cx="1610211" cy="400110"/>
          </a:xfrm>
          <a:prstGeom prst="rect">
            <a:avLst/>
          </a:prstGeom>
          <a:noFill/>
        </p:spPr>
        <p:txBody>
          <a:bodyPr wrap="none" rtlCol="0">
            <a:spAutoFit/>
          </a:bodyPr>
          <a:lstStyle/>
          <a:p>
            <a:r>
              <a:rPr lang="en-US" dirty="0">
                <a:solidFill>
                  <a:schemeClr val="accent1"/>
                </a:solidFill>
              </a:rPr>
              <a:t>entropy of M</a:t>
            </a:r>
          </a:p>
        </p:txBody>
      </p:sp>
      <p:sp>
        <p:nvSpPr>
          <p:cNvPr id="12" name="TextBox 11"/>
          <p:cNvSpPr txBox="1"/>
          <p:nvPr/>
        </p:nvSpPr>
        <p:spPr>
          <a:xfrm>
            <a:off x="4595953" y="2286000"/>
            <a:ext cx="2109647" cy="707886"/>
          </a:xfrm>
          <a:prstGeom prst="rect">
            <a:avLst/>
          </a:prstGeom>
          <a:noFill/>
        </p:spPr>
        <p:txBody>
          <a:bodyPr wrap="none" rtlCol="0">
            <a:spAutoFit/>
          </a:bodyPr>
          <a:lstStyle/>
          <a:p>
            <a:r>
              <a:rPr lang="en-US" dirty="0">
                <a:solidFill>
                  <a:schemeClr val="accent1"/>
                </a:solidFill>
              </a:rPr>
              <a:t>entropy of M</a:t>
            </a:r>
          </a:p>
          <a:p>
            <a:r>
              <a:rPr lang="en-US" dirty="0">
                <a:solidFill>
                  <a:schemeClr val="accent1"/>
                </a:solidFill>
              </a:rPr>
              <a:t>conditioned on C</a:t>
            </a:r>
          </a:p>
        </p:txBody>
      </p:sp>
      <p:cxnSp>
        <p:nvCxnSpPr>
          <p:cNvPr id="14" name="Straight Arrow Connector 13"/>
          <p:cNvCxnSpPr>
            <a:stCxn id="11" idx="2"/>
          </p:cNvCxnSpPr>
          <p:nvPr/>
        </p:nvCxnSpPr>
        <p:spPr bwMode="auto">
          <a:xfrm rot="16200000" flipH="1">
            <a:off x="3069097" y="3231508"/>
            <a:ext cx="590490" cy="261694"/>
          </a:xfrm>
          <a:prstGeom prst="straightConnector1">
            <a:avLst/>
          </a:prstGeom>
          <a:noFill/>
          <a:ln w="28575" cap="flat" cmpd="sng" algn="ctr">
            <a:solidFill>
              <a:schemeClr val="tx2"/>
            </a:solidFill>
            <a:prstDash val="solid"/>
            <a:round/>
            <a:headEnd type="none" w="med" len="med"/>
            <a:tailEnd type="triangle" w="lg" len="med"/>
          </a:ln>
          <a:effectLst/>
        </p:spPr>
      </p:cxnSp>
      <p:cxnSp>
        <p:nvCxnSpPr>
          <p:cNvPr id="16" name="Straight Arrow Connector 15"/>
          <p:cNvCxnSpPr>
            <a:stCxn id="12" idx="2"/>
          </p:cNvCxnSpPr>
          <p:nvPr/>
        </p:nvCxnSpPr>
        <p:spPr bwMode="auto">
          <a:xfrm rot="5400000">
            <a:off x="4980520" y="2990319"/>
            <a:ext cx="666690" cy="673824"/>
          </a:xfrm>
          <a:prstGeom prst="straightConnector1">
            <a:avLst/>
          </a:prstGeom>
          <a:noFill/>
          <a:ln w="28575" cap="flat" cmpd="sng" algn="ctr">
            <a:solidFill>
              <a:schemeClr val="tx2"/>
            </a:solidFill>
            <a:prstDash val="solid"/>
            <a:round/>
            <a:headEnd type="none" w="med" len="med"/>
            <a:tailEnd type="triangle" w="lg" len="med"/>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403D-7E83-0540-B67F-3CE6C16EAC37}"/>
              </a:ext>
            </a:extLst>
          </p:cNvPr>
          <p:cNvSpPr>
            <a:spLocks noGrp="1"/>
          </p:cNvSpPr>
          <p:nvPr>
            <p:ph type="title"/>
          </p:nvPr>
        </p:nvSpPr>
        <p:spPr>
          <a:xfrm>
            <a:off x="685800" y="76200"/>
            <a:ext cx="7848600" cy="1143000"/>
          </a:xfrm>
        </p:spPr>
        <p:txBody>
          <a:bodyPr/>
          <a:lstStyle/>
          <a:p>
            <a:r>
              <a:rPr lang="en-US" dirty="0">
                <a:solidFill>
                  <a:srgbClr val="C87230"/>
                </a:solidFill>
              </a:rPr>
              <a:t>Correlation</a:t>
            </a:r>
            <a:r>
              <a:rPr lang="en-US" dirty="0"/>
              <a:t> </a:t>
            </a:r>
            <a:r>
              <a:rPr lang="en-US" dirty="0">
                <a:solidFill>
                  <a:schemeClr val="tx1"/>
                </a:solidFill>
              </a:rPr>
              <a:t>vs. </a:t>
            </a:r>
            <a:r>
              <a:rPr lang="en-US" dirty="0">
                <a:solidFill>
                  <a:srgbClr val="6A0C50"/>
                </a:solidFill>
              </a:rPr>
              <a:t>Mutual information</a:t>
            </a:r>
          </a:p>
        </p:txBody>
      </p:sp>
      <p:sp>
        <p:nvSpPr>
          <p:cNvPr id="3" name="Content Placeholder 2">
            <a:extLst>
              <a:ext uri="{FF2B5EF4-FFF2-40B4-BE49-F238E27FC236}">
                <a16:creationId xmlns:a16="http://schemas.microsoft.com/office/drawing/2014/main" id="{EF52699C-91C4-F445-8AB1-38602DB2E46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F1DE1F-9729-5D47-A54D-9C3C9CEC5FB4}"/>
              </a:ext>
            </a:extLst>
          </p:cNvPr>
          <p:cNvSpPr>
            <a:spLocks noGrp="1"/>
          </p:cNvSpPr>
          <p:nvPr>
            <p:ph type="sldNum" sz="quarter" idx="12"/>
          </p:nvPr>
        </p:nvSpPr>
        <p:spPr/>
        <p:txBody>
          <a:bodyPr/>
          <a:lstStyle/>
          <a:p>
            <a:fld id="{AE92DA06-5757-4745-A46E-60BA26673BE9}" type="slidenum">
              <a:rPr lang="en-US" smtClean="0"/>
              <a:pPr/>
              <a:t>17</a:t>
            </a:fld>
            <a:endParaRPr lang="en-US"/>
          </a:p>
        </p:txBody>
      </p:sp>
      <p:pic>
        <p:nvPicPr>
          <p:cNvPr id="5" name="Picture 4">
            <a:extLst>
              <a:ext uri="{FF2B5EF4-FFF2-40B4-BE49-F238E27FC236}">
                <a16:creationId xmlns:a16="http://schemas.microsoft.com/office/drawing/2014/main" id="{5FFB5365-D09B-AA45-86DA-111941CA7A94}"/>
              </a:ext>
            </a:extLst>
          </p:cNvPr>
          <p:cNvPicPr>
            <a:picLocks noChangeAspect="1"/>
          </p:cNvPicPr>
          <p:nvPr/>
        </p:nvPicPr>
        <p:blipFill>
          <a:blip r:embed="rId2"/>
          <a:stretch>
            <a:fillRect/>
          </a:stretch>
        </p:blipFill>
        <p:spPr>
          <a:xfrm>
            <a:off x="508000" y="2152650"/>
            <a:ext cx="8128000" cy="2552700"/>
          </a:xfrm>
          <a:prstGeom prst="rect">
            <a:avLst/>
          </a:prstGeom>
        </p:spPr>
      </p:pic>
      <p:sp>
        <p:nvSpPr>
          <p:cNvPr id="6" name="Text Box 3">
            <a:extLst>
              <a:ext uri="{FF2B5EF4-FFF2-40B4-BE49-F238E27FC236}">
                <a16:creationId xmlns:a16="http://schemas.microsoft.com/office/drawing/2014/main" id="{3D414A11-95FF-7F40-8205-9E1C83805CE3}"/>
              </a:ext>
            </a:extLst>
          </p:cNvPr>
          <p:cNvSpPr txBox="1">
            <a:spLocks noChangeArrowheads="1"/>
          </p:cNvSpPr>
          <p:nvPr/>
        </p:nvSpPr>
        <p:spPr bwMode="auto">
          <a:xfrm>
            <a:off x="360363" y="594042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dirty="0">
                <a:solidFill>
                  <a:srgbClr val="0054A6"/>
                </a:solidFill>
              </a:rPr>
              <a:t>Human Brain Mapping, Volume: 38, Issue: 3, Pages: 1541-1573, First published: 17 November 2016, DOI: (10.1002/hbm.23471) </a:t>
            </a:r>
          </a:p>
        </p:txBody>
      </p:sp>
    </p:spTree>
    <p:extLst>
      <p:ext uri="{BB962C8B-B14F-4D97-AF65-F5344CB8AC3E}">
        <p14:creationId xmlns:p14="http://schemas.microsoft.com/office/powerpoint/2010/main" val="102249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5" descr="fire"/>
          <p:cNvPicPr>
            <a:picLocks noChangeAspect="1" noChangeArrowheads="1"/>
          </p:cNvPicPr>
          <p:nvPr/>
        </p:nvPicPr>
        <p:blipFill>
          <a:blip r:embed="rId3"/>
          <a:srcRect/>
          <a:stretch>
            <a:fillRect/>
          </a:stretch>
        </p:blipFill>
        <p:spPr bwMode="auto">
          <a:xfrm>
            <a:off x="3352800" y="0"/>
            <a:ext cx="5678487" cy="6858000"/>
          </a:xfrm>
          <a:prstGeom prst="rect">
            <a:avLst/>
          </a:prstGeom>
          <a:noFill/>
          <a:ln w="9525">
            <a:noFill/>
            <a:miter lim="800000"/>
            <a:headEnd/>
            <a:tailEnd/>
          </a:ln>
        </p:spPr>
      </p:pic>
      <p:sp>
        <p:nvSpPr>
          <p:cNvPr id="82946" name="Rectangle 2"/>
          <p:cNvSpPr>
            <a:spLocks noGrp="1" noChangeArrowheads="1"/>
          </p:cNvSpPr>
          <p:nvPr>
            <p:ph type="title"/>
          </p:nvPr>
        </p:nvSpPr>
        <p:spPr>
          <a:xfrm>
            <a:off x="0" y="0"/>
            <a:ext cx="3733800" cy="762000"/>
          </a:xfrm>
        </p:spPr>
        <p:txBody>
          <a:bodyPr/>
          <a:lstStyle/>
          <a:p>
            <a:r>
              <a:rPr lang="en-US" sz="3600" dirty="0"/>
              <a:t>FIRE</a:t>
            </a:r>
            <a:br>
              <a:rPr lang="en-US" sz="3600" dirty="0"/>
            </a:br>
            <a:r>
              <a:rPr lang="en-US" sz="1600" dirty="0" err="1"/>
              <a:t>Elemento</a:t>
            </a:r>
            <a:r>
              <a:rPr lang="en-US" sz="1600" dirty="0"/>
              <a:t> et al., </a:t>
            </a:r>
            <a:r>
              <a:rPr lang="en-US" sz="1600" i="1" dirty="0"/>
              <a:t>Molecular Cell </a:t>
            </a:r>
            <a:r>
              <a:rPr lang="en-US" sz="1600" dirty="0"/>
              <a:t>2007</a:t>
            </a:r>
          </a:p>
        </p:txBody>
      </p:sp>
      <p:sp>
        <p:nvSpPr>
          <p:cNvPr id="82948" name="Rectangle 6"/>
          <p:cNvSpPr>
            <a:spLocks noGrp="1" noChangeArrowheads="1"/>
          </p:cNvSpPr>
          <p:nvPr>
            <p:ph type="body" idx="1"/>
          </p:nvPr>
        </p:nvSpPr>
        <p:spPr>
          <a:xfrm>
            <a:off x="-69573" y="1066800"/>
            <a:ext cx="3657600" cy="2819400"/>
          </a:xfrm>
          <a:noFill/>
        </p:spPr>
        <p:txBody>
          <a:bodyPr/>
          <a:lstStyle/>
          <a:p>
            <a:pPr>
              <a:lnSpc>
                <a:spcPct val="90000"/>
              </a:lnSpc>
            </a:pPr>
            <a:r>
              <a:rPr lang="en-US" sz="2000" b="1" dirty="0"/>
              <a:t>F</a:t>
            </a:r>
            <a:r>
              <a:rPr lang="en-US" sz="2000" dirty="0"/>
              <a:t>inding </a:t>
            </a:r>
            <a:r>
              <a:rPr lang="en-US" sz="2000" b="1" dirty="0"/>
              <a:t>I</a:t>
            </a:r>
            <a:r>
              <a:rPr lang="en-US" sz="2000" dirty="0"/>
              <a:t>nformative </a:t>
            </a:r>
            <a:r>
              <a:rPr lang="en-US" sz="2000" b="1" dirty="0"/>
              <a:t>R</a:t>
            </a:r>
            <a:r>
              <a:rPr lang="en-US" sz="2000" dirty="0"/>
              <a:t>egulatory </a:t>
            </a:r>
            <a:r>
              <a:rPr lang="en-US" sz="2000" b="1" dirty="0"/>
              <a:t>E</a:t>
            </a:r>
            <a:r>
              <a:rPr lang="en-US" sz="2000" dirty="0"/>
              <a:t>lements (FIRE)</a:t>
            </a:r>
          </a:p>
          <a:p>
            <a:pPr>
              <a:lnSpc>
                <a:spcPct val="90000"/>
              </a:lnSpc>
            </a:pPr>
            <a:endParaRPr lang="en-US" sz="2000" b="1" dirty="0"/>
          </a:p>
          <a:p>
            <a:pPr>
              <a:lnSpc>
                <a:spcPct val="90000"/>
              </a:lnSpc>
            </a:pPr>
            <a:r>
              <a:rPr lang="en-US" sz="2000" b="1" dirty="0"/>
              <a:t>Given</a:t>
            </a:r>
            <a:r>
              <a:rPr lang="en-US" sz="2000" dirty="0"/>
              <a:t> a set of sequences grouped into clusters</a:t>
            </a:r>
          </a:p>
          <a:p>
            <a:pPr>
              <a:lnSpc>
                <a:spcPct val="90000"/>
              </a:lnSpc>
            </a:pPr>
            <a:endParaRPr lang="en-US" sz="2000" dirty="0"/>
          </a:p>
          <a:p>
            <a:pPr>
              <a:lnSpc>
                <a:spcPct val="90000"/>
              </a:lnSpc>
            </a:pPr>
            <a:r>
              <a:rPr lang="en-US" sz="2000" b="1" dirty="0"/>
              <a:t>Find</a:t>
            </a:r>
            <a:r>
              <a:rPr lang="en-US" sz="2000" dirty="0"/>
              <a:t> motifs, and relationships, that have high </a:t>
            </a:r>
            <a:r>
              <a:rPr lang="en-US" sz="2000" i="1" dirty="0"/>
              <a:t>mutual information</a:t>
            </a:r>
            <a:r>
              <a:rPr lang="en-US" sz="2000" dirty="0"/>
              <a:t> with the clusters</a:t>
            </a:r>
          </a:p>
          <a:p>
            <a:pPr>
              <a:lnSpc>
                <a:spcPct val="90000"/>
              </a:lnSpc>
            </a:pPr>
            <a:endParaRPr lang="en-US" sz="2000" dirty="0"/>
          </a:p>
          <a:p>
            <a:pPr>
              <a:lnSpc>
                <a:spcPct val="90000"/>
              </a:lnSpc>
            </a:pPr>
            <a:r>
              <a:rPr lang="en-US" sz="2000" dirty="0"/>
              <a:t>Applicable when sequences have continuous values instead of cluster labels</a:t>
            </a:r>
          </a:p>
          <a:p>
            <a:pPr>
              <a:lnSpc>
                <a:spcPct val="90000"/>
              </a:lnSpc>
            </a:pPr>
            <a:endParaRPr lang="en-US" sz="2000" dirty="0"/>
          </a:p>
          <a:p>
            <a:pPr>
              <a:lnSpc>
                <a:spcPct val="90000"/>
              </a:lnSpc>
              <a:buFontTx/>
              <a:buNone/>
            </a:pPr>
            <a:endParaRPr lang="en-US" sz="20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09600" y="228600"/>
            <a:ext cx="7772400" cy="762000"/>
          </a:xfrm>
        </p:spPr>
        <p:txBody>
          <a:bodyPr/>
          <a:lstStyle/>
          <a:p>
            <a:r>
              <a:rPr lang="en-US" sz="3600" dirty="0"/>
              <a:t>Mutual Information in FIRE</a:t>
            </a:r>
          </a:p>
        </p:txBody>
      </p:sp>
      <p:sp>
        <p:nvSpPr>
          <p:cNvPr id="87044" name="Rectangle 3"/>
          <p:cNvSpPr>
            <a:spLocks noGrp="1" noChangeArrowheads="1"/>
          </p:cNvSpPr>
          <p:nvPr>
            <p:ph type="body" idx="1"/>
          </p:nvPr>
        </p:nvSpPr>
        <p:spPr>
          <a:xfrm>
            <a:off x="457200" y="1295400"/>
            <a:ext cx="8153400" cy="1616075"/>
          </a:xfrm>
        </p:spPr>
        <p:txBody>
          <a:bodyPr/>
          <a:lstStyle/>
          <a:p>
            <a:pPr>
              <a:lnSpc>
                <a:spcPct val="90000"/>
              </a:lnSpc>
            </a:pPr>
            <a:r>
              <a:rPr lang="en-US" dirty="0"/>
              <a:t>We can compute the mutual information between a motif and the clusters as follows</a:t>
            </a:r>
          </a:p>
          <a:p>
            <a:pPr>
              <a:lnSpc>
                <a:spcPct val="90000"/>
              </a:lnSpc>
            </a:pPr>
            <a:endParaRPr lang="en-US" dirty="0"/>
          </a:p>
          <a:p>
            <a:pPr>
              <a:lnSpc>
                <a:spcPct val="90000"/>
              </a:lnSpc>
              <a:buFontTx/>
              <a:buNone/>
            </a:pPr>
            <a:endParaRPr lang="en-US" dirty="0"/>
          </a:p>
        </p:txBody>
      </p:sp>
      <p:graphicFrame>
        <p:nvGraphicFramePr>
          <p:cNvPr id="87042" name="Object 2"/>
          <p:cNvGraphicFramePr>
            <a:graphicFrameLocks noChangeAspect="1"/>
          </p:cNvGraphicFramePr>
          <p:nvPr>
            <p:extLst>
              <p:ext uri="{D42A27DB-BD31-4B8C-83A1-F6EECF244321}">
                <p14:modId xmlns:p14="http://schemas.microsoft.com/office/powerpoint/2010/main" val="3454846997"/>
              </p:ext>
            </p:extLst>
          </p:nvPr>
        </p:nvGraphicFramePr>
        <p:xfrm>
          <a:off x="1258888" y="2347913"/>
          <a:ext cx="6246812" cy="1130300"/>
        </p:xfrm>
        <a:graphic>
          <a:graphicData uri="http://schemas.openxmlformats.org/presentationml/2006/ole">
            <mc:AlternateContent xmlns:mc="http://schemas.openxmlformats.org/markup-compatibility/2006">
              <mc:Choice xmlns:v="urn:schemas-microsoft-com:vml" Requires="v">
                <p:oleObj spid="_x0000_s87183" name="Equation" r:id="rId4" imgW="2438280" imgH="431640" progId="Equation.3">
                  <p:embed/>
                </p:oleObj>
              </mc:Choice>
              <mc:Fallback>
                <p:oleObj name="Equation" r:id="rId4" imgW="2438280" imgH="431640" progId="Equation.3">
                  <p:embed/>
                  <p:pic>
                    <p:nvPicPr>
                      <p:cNvPr id="0" name="Picture 17"/>
                      <p:cNvPicPr>
                        <a:picLocks noChangeAspect="1" noChangeArrowheads="1"/>
                      </p:cNvPicPr>
                      <p:nvPr/>
                    </p:nvPicPr>
                    <p:blipFill>
                      <a:blip r:embed="rId5"/>
                      <a:srcRect/>
                      <a:stretch>
                        <a:fillRect/>
                      </a:stretch>
                    </p:blipFill>
                    <p:spPr bwMode="auto">
                      <a:xfrm>
                        <a:off x="1258888" y="2347913"/>
                        <a:ext cx="6246812" cy="1130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7045" name="Text Box 6"/>
          <p:cNvSpPr txBox="1">
            <a:spLocks noChangeArrowheads="1"/>
          </p:cNvSpPr>
          <p:nvPr/>
        </p:nvSpPr>
        <p:spPr bwMode="auto">
          <a:xfrm>
            <a:off x="1828800" y="4038600"/>
            <a:ext cx="6099175"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m=</a:t>
            </a:r>
            <a:r>
              <a:rPr lang="en-US" sz="2400">
                <a:latin typeface="Times" pitchFamily="-111" charset="0"/>
              </a:rPr>
              <a:t>0, 1</a:t>
            </a:r>
            <a:r>
              <a:rPr lang="en-US" sz="2400"/>
              <a:t> represent absence/presence of motif</a:t>
            </a:r>
          </a:p>
        </p:txBody>
      </p:sp>
      <p:sp>
        <p:nvSpPr>
          <p:cNvPr id="87046" name="Text Box 7"/>
          <p:cNvSpPr txBox="1">
            <a:spLocks noChangeArrowheads="1"/>
          </p:cNvSpPr>
          <p:nvPr/>
        </p:nvSpPr>
        <p:spPr bwMode="auto">
          <a:xfrm>
            <a:off x="1828800" y="4751388"/>
            <a:ext cx="4376738"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c </a:t>
            </a:r>
            <a:r>
              <a:rPr lang="en-US" sz="2400"/>
              <a:t>ranges over the cluster labels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Biological question</a:t>
            </a:r>
          </a:p>
          <a:p>
            <a:pPr lvl="1"/>
            <a:r>
              <a:rPr lang="en-US" dirty="0"/>
              <a:t>What is causing differential gene expression?</a:t>
            </a:r>
          </a:p>
          <a:p>
            <a:pPr>
              <a:buNone/>
            </a:pPr>
            <a:endParaRPr lang="en-US" dirty="0"/>
          </a:p>
          <a:p>
            <a:r>
              <a:rPr lang="en-US" dirty="0"/>
              <a:t>Goal</a:t>
            </a:r>
          </a:p>
          <a:p>
            <a:pPr lvl="1"/>
            <a:r>
              <a:rPr lang="en-US" dirty="0"/>
              <a:t>Find regulatory motifs in the DNA sequence</a:t>
            </a:r>
          </a:p>
          <a:p>
            <a:endParaRPr lang="en-US" dirty="0"/>
          </a:p>
          <a:p>
            <a:r>
              <a:rPr lang="en-US" dirty="0"/>
              <a:t>Solution</a:t>
            </a:r>
          </a:p>
          <a:p>
            <a:pPr lvl="1"/>
            <a:r>
              <a:rPr lang="en-US" dirty="0"/>
              <a:t>FIRE (Finding Informative Regulatory Elements)</a:t>
            </a:r>
          </a:p>
          <a:p>
            <a:pPr lvl="1"/>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92DA06-5757-4745-A46E-60BA26673BE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228600"/>
            <a:ext cx="7772400" cy="762000"/>
          </a:xfrm>
        </p:spPr>
        <p:txBody>
          <a:bodyPr/>
          <a:lstStyle/>
          <a:p>
            <a:r>
              <a:rPr lang="en-US" sz="3600"/>
              <a:t>Finding Motifs in FIRE</a:t>
            </a:r>
          </a:p>
        </p:txBody>
      </p:sp>
      <p:sp>
        <p:nvSpPr>
          <p:cNvPr id="89091" name="Rectangle 3"/>
          <p:cNvSpPr>
            <a:spLocks noGrp="1" noChangeArrowheads="1"/>
          </p:cNvSpPr>
          <p:nvPr>
            <p:ph type="body" idx="1"/>
          </p:nvPr>
        </p:nvSpPr>
        <p:spPr>
          <a:xfrm>
            <a:off x="533400" y="1508125"/>
            <a:ext cx="8153400" cy="1616075"/>
          </a:xfrm>
        </p:spPr>
        <p:txBody>
          <a:bodyPr/>
          <a:lstStyle/>
          <a:p>
            <a:pPr marL="381000" indent="-381000">
              <a:lnSpc>
                <a:spcPct val="90000"/>
              </a:lnSpc>
            </a:pPr>
            <a:r>
              <a:rPr lang="en-US" dirty="0"/>
              <a:t>Motifs are represented by regular expressions; initially each motif is represented by a strict </a:t>
            </a:r>
            <a:r>
              <a:rPr lang="en-US" i="1" dirty="0"/>
              <a:t>k</a:t>
            </a:r>
            <a:r>
              <a:rPr lang="en-US" dirty="0"/>
              <a:t>-</a:t>
            </a:r>
            <a:r>
              <a:rPr lang="en-US" dirty="0" err="1"/>
              <a:t>mer</a:t>
            </a:r>
            <a:r>
              <a:rPr lang="en-US" dirty="0"/>
              <a:t> (e.g. </a:t>
            </a:r>
            <a:r>
              <a:rPr lang="en-US" dirty="0">
                <a:solidFill>
                  <a:srgbClr val="009900"/>
                </a:solidFill>
              </a:rPr>
              <a:t>TCCGTAC</a:t>
            </a:r>
            <a:r>
              <a:rPr lang="en-US" dirty="0"/>
              <a:t>)</a:t>
            </a:r>
          </a:p>
          <a:p>
            <a:pPr marL="381000" indent="-381000">
              <a:lnSpc>
                <a:spcPct val="90000"/>
              </a:lnSpc>
            </a:pPr>
            <a:endParaRPr lang="en-US" dirty="0"/>
          </a:p>
          <a:p>
            <a:pPr marL="381000" indent="-381000">
              <a:lnSpc>
                <a:spcPct val="90000"/>
              </a:lnSpc>
              <a:buFontTx/>
              <a:buAutoNum type="arabicPeriod"/>
            </a:pPr>
            <a:r>
              <a:rPr lang="en-US" dirty="0"/>
              <a:t>Test all </a:t>
            </a:r>
            <a:r>
              <a:rPr lang="en-US" i="1" dirty="0"/>
              <a:t>k</a:t>
            </a:r>
            <a:r>
              <a:rPr lang="en-US" dirty="0"/>
              <a:t>-</a:t>
            </a:r>
            <a:r>
              <a:rPr lang="en-US" dirty="0" err="1"/>
              <a:t>mers</a:t>
            </a:r>
            <a:r>
              <a:rPr lang="en-US" dirty="0"/>
              <a:t> (</a:t>
            </a:r>
            <a:r>
              <a:rPr lang="en-US" i="1" dirty="0"/>
              <a:t>k</a:t>
            </a:r>
            <a:r>
              <a:rPr lang="en-US" dirty="0"/>
              <a:t>=7 by default) to see which have significant mutual information with the cluster label</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a:t>
            </a:r>
            <a:r>
              <a:rPr lang="en-US" i="1" dirty="0"/>
              <a:t>k</a:t>
            </a:r>
            <a:r>
              <a:rPr lang="en-US" dirty="0"/>
              <a:t>-</a:t>
            </a:r>
            <a:r>
              <a:rPr lang="en-US" dirty="0" err="1"/>
              <a:t>mers</a:t>
            </a:r>
            <a:r>
              <a:rPr lang="en-US" dirty="0"/>
              <a:t> using a significance test to obtain motif seeds</a:t>
            </a:r>
          </a:p>
          <a:p>
            <a:pPr marL="381000" indent="-381000">
              <a:lnSpc>
                <a:spcPct val="90000"/>
              </a:lnSpc>
              <a:buFontTx/>
              <a:buAutoNum type="arabicPeriod"/>
            </a:pPr>
            <a:endParaRPr lang="en-US" dirty="0"/>
          </a:p>
          <a:p>
            <a:pPr marL="381000" indent="-381000">
              <a:lnSpc>
                <a:spcPct val="90000"/>
              </a:lnSpc>
              <a:buFontTx/>
              <a:buAutoNum type="arabicPeriod"/>
            </a:pPr>
            <a:r>
              <a:rPr lang="en-US" dirty="0"/>
              <a:t>Generalize each motif seed</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motifs using a significance test</a:t>
            </a:r>
          </a:p>
          <a:p>
            <a:pPr marL="381000" indent="-381000">
              <a:lnSpc>
                <a:spcPct val="90000"/>
              </a:lnSpc>
            </a:pPr>
            <a:endParaRPr lang="en-US" dirty="0"/>
          </a:p>
          <a:p>
            <a:pPr marL="381000" indent="-381000">
              <a:lnSpc>
                <a:spcPct val="90000"/>
              </a:lnSpc>
              <a:buFontTx/>
              <a:buNone/>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DEC0-FB5C-5E4E-AF16-AB99F7453E96}"/>
              </a:ext>
            </a:extLst>
          </p:cNvPr>
          <p:cNvSpPr>
            <a:spLocks noGrp="1"/>
          </p:cNvSpPr>
          <p:nvPr>
            <p:ph type="title"/>
          </p:nvPr>
        </p:nvSpPr>
        <p:spPr>
          <a:xfrm>
            <a:off x="685800" y="76200"/>
            <a:ext cx="8077200" cy="1143000"/>
          </a:xfrm>
        </p:spPr>
        <p:txBody>
          <a:bodyPr/>
          <a:lstStyle/>
          <a:p>
            <a:r>
              <a:rPr lang="en-US" dirty="0"/>
              <a:t>Significance test via randomization</a:t>
            </a:r>
          </a:p>
        </p:txBody>
      </p:sp>
      <p:sp>
        <p:nvSpPr>
          <p:cNvPr id="3" name="Content Placeholder 2">
            <a:extLst>
              <a:ext uri="{FF2B5EF4-FFF2-40B4-BE49-F238E27FC236}">
                <a16:creationId xmlns:a16="http://schemas.microsoft.com/office/drawing/2014/main" id="{5B7F65C4-0B45-7B4E-B3FB-FC915FDD8C09}"/>
              </a:ext>
            </a:extLst>
          </p:cNvPr>
          <p:cNvSpPr>
            <a:spLocks noGrp="1"/>
          </p:cNvSpPr>
          <p:nvPr>
            <p:ph idx="1"/>
          </p:nvPr>
        </p:nvSpPr>
        <p:spPr>
          <a:xfrm>
            <a:off x="762000" y="1447800"/>
            <a:ext cx="7772400" cy="4648200"/>
          </a:xfrm>
        </p:spPr>
        <p:txBody>
          <a:bodyPr/>
          <a:lstStyle/>
          <a:p>
            <a:r>
              <a:rPr lang="en-US" dirty="0"/>
              <a:t>Given an empirical MI value for a motif, </a:t>
            </a:r>
            <a:r>
              <a:rPr lang="en-US" i="1" dirty="0"/>
              <a:t>I</a:t>
            </a:r>
          </a:p>
          <a:p>
            <a:endParaRPr lang="en-US" dirty="0"/>
          </a:p>
          <a:p>
            <a:r>
              <a:rPr lang="en-US" dirty="0"/>
              <a:t>Randomly shuffle cluster labels of genes (or other variables such as expression), and calculate MI</a:t>
            </a:r>
          </a:p>
          <a:p>
            <a:endParaRPr lang="en-US" dirty="0"/>
          </a:p>
          <a:p>
            <a:r>
              <a:rPr lang="en-US" dirty="0"/>
              <a:t>Repeat shuffling </a:t>
            </a:r>
            <a:r>
              <a:rPr lang="en-US" i="1" dirty="0"/>
              <a:t>N</a:t>
            </a:r>
            <a:r>
              <a:rPr lang="en-US" i="1" baseline="-25000" dirty="0"/>
              <a:t>r  </a:t>
            </a:r>
            <a:r>
              <a:rPr lang="en-US" dirty="0"/>
              <a:t>times and get </a:t>
            </a:r>
            <a:r>
              <a:rPr lang="en-US" i="1" dirty="0"/>
              <a:t>N</a:t>
            </a:r>
            <a:r>
              <a:rPr lang="en-US" i="1" baseline="-25000" dirty="0"/>
              <a:t>r</a:t>
            </a:r>
            <a:r>
              <a:rPr lang="en-US" dirty="0"/>
              <a:t> MI values</a:t>
            </a:r>
          </a:p>
          <a:p>
            <a:endParaRPr lang="en-US" dirty="0"/>
          </a:p>
          <a:p>
            <a:r>
              <a:rPr lang="en-US" dirty="0"/>
              <a:t>Pseudo p-value = sum(</a:t>
            </a:r>
            <a:r>
              <a:rPr lang="en-US" i="1" dirty="0"/>
              <a:t>I &lt;</a:t>
            </a:r>
            <a:r>
              <a:rPr lang="en-US" dirty="0"/>
              <a:t> </a:t>
            </a:r>
            <a:r>
              <a:rPr lang="en-US" i="1" dirty="0"/>
              <a:t>N</a:t>
            </a:r>
            <a:r>
              <a:rPr lang="en-US" i="1" baseline="-25000" dirty="0"/>
              <a:t>r</a:t>
            </a:r>
            <a:r>
              <a:rPr lang="en-US" dirty="0"/>
              <a:t> MI values)/</a:t>
            </a:r>
            <a:r>
              <a:rPr lang="en-US" i="1" dirty="0"/>
              <a:t>N</a:t>
            </a:r>
            <a:r>
              <a:rPr lang="en-US" i="1" baseline="-25000" dirty="0"/>
              <a:t>r </a:t>
            </a:r>
            <a:r>
              <a:rPr lang="en-US" dirty="0"/>
              <a:t>to see if it is less than a significance threshold (e.g., 1/</a:t>
            </a:r>
            <a:r>
              <a:rPr lang="en-US" i="1" dirty="0"/>
              <a:t>N</a:t>
            </a:r>
            <a:r>
              <a:rPr lang="en-US" i="1" baseline="-25000" dirty="0"/>
              <a:t>r</a:t>
            </a:r>
            <a:r>
              <a:rPr lang="en-US" dirty="0"/>
              <a:t>)</a:t>
            </a:r>
          </a:p>
          <a:p>
            <a:pPr lvl="1"/>
            <a:r>
              <a:rPr lang="en-US" dirty="0"/>
              <a:t>Z-score = (</a:t>
            </a:r>
            <a:r>
              <a:rPr lang="en-US" i="1" dirty="0"/>
              <a:t>I</a:t>
            </a:r>
            <a:r>
              <a:rPr lang="en-US" dirty="0"/>
              <a:t> – mean(</a:t>
            </a:r>
            <a:r>
              <a:rPr lang="en-US" i="1" dirty="0" err="1"/>
              <a:t>I</a:t>
            </a:r>
            <a:r>
              <a:rPr lang="en-US" baseline="-25000" dirty="0" err="1"/>
              <a:t>random</a:t>
            </a:r>
            <a:r>
              <a:rPr lang="en-US" dirty="0"/>
              <a:t>))/sigma(</a:t>
            </a:r>
            <a:r>
              <a:rPr lang="en-US" i="1" dirty="0" err="1"/>
              <a:t>I</a:t>
            </a:r>
            <a:r>
              <a:rPr lang="en-US" baseline="-25000" dirty="0" err="1"/>
              <a:t>random</a:t>
            </a:r>
            <a:r>
              <a:rPr lang="en-US" dirty="0"/>
              <a:t>)</a:t>
            </a:r>
          </a:p>
        </p:txBody>
      </p:sp>
      <p:sp>
        <p:nvSpPr>
          <p:cNvPr id="4" name="Slide Number Placeholder 3">
            <a:extLst>
              <a:ext uri="{FF2B5EF4-FFF2-40B4-BE49-F238E27FC236}">
                <a16:creationId xmlns:a16="http://schemas.microsoft.com/office/drawing/2014/main" id="{3C851A31-6ED1-C147-8028-0AB2E4408BE5}"/>
              </a:ext>
            </a:extLst>
          </p:cNvPr>
          <p:cNvSpPr>
            <a:spLocks noGrp="1"/>
          </p:cNvSpPr>
          <p:nvPr>
            <p:ph type="sldNum" sz="quarter" idx="12"/>
          </p:nvPr>
        </p:nvSpPr>
        <p:spPr/>
        <p:txBody>
          <a:bodyPr/>
          <a:lstStyle/>
          <a:p>
            <a:fld id="{AE92DA06-5757-4745-A46E-60BA26673BE9}" type="slidenum">
              <a:rPr lang="en-US" smtClean="0"/>
              <a:pPr/>
              <a:t>21</a:t>
            </a:fld>
            <a:endParaRPr lang="en-US"/>
          </a:p>
        </p:txBody>
      </p:sp>
      <p:sp>
        <p:nvSpPr>
          <p:cNvPr id="5" name="Rectangle 4">
            <a:extLst>
              <a:ext uri="{FF2B5EF4-FFF2-40B4-BE49-F238E27FC236}">
                <a16:creationId xmlns:a16="http://schemas.microsoft.com/office/drawing/2014/main" id="{B38175A9-BB2F-494D-B90F-2099A0EC8F84}"/>
              </a:ext>
            </a:extLst>
          </p:cNvPr>
          <p:cNvSpPr/>
          <p:nvPr/>
        </p:nvSpPr>
        <p:spPr>
          <a:xfrm>
            <a:off x="76200" y="6355530"/>
            <a:ext cx="5812810" cy="400110"/>
          </a:xfrm>
          <a:prstGeom prst="rect">
            <a:avLst/>
          </a:prstGeom>
        </p:spPr>
        <p:txBody>
          <a:bodyPr wrap="none">
            <a:spAutoFit/>
          </a:bodyPr>
          <a:lstStyle/>
          <a:p>
            <a:r>
              <a:rPr lang="en-US" dirty="0" err="1"/>
              <a:t>Elemento</a:t>
            </a:r>
            <a:r>
              <a:rPr lang="en-US" dirty="0"/>
              <a:t> et al., </a:t>
            </a:r>
            <a:r>
              <a:rPr lang="en-US" i="1" dirty="0"/>
              <a:t>Molecular Cell </a:t>
            </a:r>
            <a:r>
              <a:rPr lang="en-US" dirty="0"/>
              <a:t>2007, Supplement</a:t>
            </a:r>
          </a:p>
        </p:txBody>
      </p:sp>
    </p:spTree>
    <p:extLst>
      <p:ext uri="{BB962C8B-B14F-4D97-AF65-F5344CB8AC3E}">
        <p14:creationId xmlns:p14="http://schemas.microsoft.com/office/powerpoint/2010/main" val="311668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228600"/>
            <a:ext cx="8382000" cy="762000"/>
          </a:xfrm>
        </p:spPr>
        <p:txBody>
          <a:bodyPr/>
          <a:lstStyle/>
          <a:p>
            <a:r>
              <a:rPr lang="en-US" sz="3600"/>
              <a:t>Key Step in Generalizing a Motif in FIRE</a:t>
            </a:r>
          </a:p>
        </p:txBody>
      </p:sp>
      <p:sp>
        <p:nvSpPr>
          <p:cNvPr id="91139" name="Rectangle 3"/>
          <p:cNvSpPr>
            <a:spLocks noGrp="1" noChangeArrowheads="1"/>
          </p:cNvSpPr>
          <p:nvPr>
            <p:ph type="body" idx="1"/>
          </p:nvPr>
        </p:nvSpPr>
        <p:spPr>
          <a:xfrm>
            <a:off x="457200" y="1219200"/>
            <a:ext cx="8153400" cy="914400"/>
          </a:xfrm>
        </p:spPr>
        <p:txBody>
          <a:bodyPr/>
          <a:lstStyle/>
          <a:p>
            <a:pPr>
              <a:lnSpc>
                <a:spcPct val="90000"/>
              </a:lnSpc>
            </a:pPr>
            <a:r>
              <a:rPr lang="en-US" sz="2000" dirty="0"/>
              <a:t>Randomly pick a position in the motif</a:t>
            </a:r>
          </a:p>
          <a:p>
            <a:pPr>
              <a:lnSpc>
                <a:spcPct val="90000"/>
              </a:lnSpc>
            </a:pPr>
            <a:r>
              <a:rPr lang="en-US" sz="2000" dirty="0"/>
              <a:t>Generalize in all ways consistent with current value at position</a:t>
            </a:r>
          </a:p>
          <a:p>
            <a:pPr>
              <a:lnSpc>
                <a:spcPct val="90000"/>
              </a:lnSpc>
            </a:pPr>
            <a:r>
              <a:rPr lang="en-US" sz="2000" dirty="0"/>
              <a:t>Score each by computing mutual information</a:t>
            </a:r>
          </a:p>
          <a:p>
            <a:pPr>
              <a:lnSpc>
                <a:spcPct val="90000"/>
              </a:lnSpc>
            </a:pPr>
            <a:r>
              <a:rPr lang="en-US" sz="2000" dirty="0"/>
              <a:t>Retain the best generalization</a:t>
            </a:r>
          </a:p>
          <a:p>
            <a:pPr>
              <a:lnSpc>
                <a:spcPct val="90000"/>
              </a:lnSpc>
            </a:pPr>
            <a:endParaRPr lang="en-US" sz="2000" dirty="0"/>
          </a:p>
          <a:p>
            <a:pPr>
              <a:lnSpc>
                <a:spcPct val="90000"/>
              </a:lnSpc>
            </a:pPr>
            <a:endParaRPr lang="en-US" sz="2000" dirty="0"/>
          </a:p>
        </p:txBody>
      </p:sp>
      <p:sp>
        <p:nvSpPr>
          <p:cNvPr id="91140" name="Rectangle 4"/>
          <p:cNvSpPr>
            <a:spLocks noChangeArrowheads="1"/>
          </p:cNvSpPr>
          <p:nvPr/>
        </p:nvSpPr>
        <p:spPr bwMode="auto">
          <a:xfrm>
            <a:off x="3600450" y="32766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91141" name="Rectangle 5"/>
          <p:cNvSpPr>
            <a:spLocks noChangeArrowheads="1"/>
          </p:cNvSpPr>
          <p:nvPr/>
        </p:nvSpPr>
        <p:spPr bwMode="auto">
          <a:xfrm>
            <a:off x="3363913" y="47244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a:t>
            </a:r>
            <a:r>
              <a:rPr lang="en-US" sz="2400">
                <a:solidFill>
                  <a:srgbClr val="0A811C"/>
                </a:solidFill>
              </a:rPr>
              <a:t>TAC</a:t>
            </a:r>
          </a:p>
        </p:txBody>
      </p:sp>
      <p:sp>
        <p:nvSpPr>
          <p:cNvPr id="91142" name="Rectangle 6"/>
          <p:cNvSpPr>
            <a:spLocks noChangeArrowheads="1"/>
          </p:cNvSpPr>
          <p:nvPr/>
        </p:nvSpPr>
        <p:spPr bwMode="auto">
          <a:xfrm>
            <a:off x="304800" y="4191000"/>
            <a:ext cx="20304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a:t>
            </a:r>
            <a:r>
              <a:rPr lang="en-US" sz="2400">
                <a:solidFill>
                  <a:srgbClr val="0A811C"/>
                </a:solidFill>
              </a:rPr>
              <a:t>TAC</a:t>
            </a:r>
          </a:p>
        </p:txBody>
      </p:sp>
      <p:sp>
        <p:nvSpPr>
          <p:cNvPr id="91143" name="Rectangle 7"/>
          <p:cNvSpPr>
            <a:spLocks noChangeArrowheads="1"/>
          </p:cNvSpPr>
          <p:nvPr/>
        </p:nvSpPr>
        <p:spPr bwMode="auto">
          <a:xfrm>
            <a:off x="6597650" y="4191000"/>
            <a:ext cx="20129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[GT]</a:t>
            </a:r>
            <a:r>
              <a:rPr lang="en-US" sz="2400">
                <a:solidFill>
                  <a:srgbClr val="0A811C"/>
                </a:solidFill>
              </a:rPr>
              <a:t>TAC</a:t>
            </a:r>
          </a:p>
        </p:txBody>
      </p:sp>
      <p:sp>
        <p:nvSpPr>
          <p:cNvPr id="91144" name="Rectangle 8"/>
          <p:cNvSpPr>
            <a:spLocks noChangeArrowheads="1"/>
          </p:cNvSpPr>
          <p:nvPr/>
        </p:nvSpPr>
        <p:spPr bwMode="auto">
          <a:xfrm>
            <a:off x="6477000" y="4953000"/>
            <a:ext cx="22336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[CGT]</a:t>
            </a:r>
            <a:r>
              <a:rPr lang="en-US" sz="2400">
                <a:solidFill>
                  <a:srgbClr val="0A811C"/>
                </a:solidFill>
              </a:rPr>
              <a:t>TAC</a:t>
            </a:r>
          </a:p>
        </p:txBody>
      </p:sp>
      <p:sp>
        <p:nvSpPr>
          <p:cNvPr id="91145" name="Rectangle 9"/>
          <p:cNvSpPr>
            <a:spLocks noChangeArrowheads="1"/>
          </p:cNvSpPr>
          <p:nvPr/>
        </p:nvSpPr>
        <p:spPr bwMode="auto">
          <a:xfrm>
            <a:off x="304800" y="4876800"/>
            <a:ext cx="2249488"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a:t>
            </a:r>
            <a:r>
              <a:rPr lang="en-US" sz="2400">
                <a:solidFill>
                  <a:srgbClr val="0A811C"/>
                </a:solidFill>
              </a:rPr>
              <a:t>TAC</a:t>
            </a:r>
          </a:p>
        </p:txBody>
      </p:sp>
      <p:sp>
        <p:nvSpPr>
          <p:cNvPr id="91146" name="Rectangle 11"/>
          <p:cNvSpPr>
            <a:spLocks noChangeArrowheads="1"/>
          </p:cNvSpPr>
          <p:nvPr/>
        </p:nvSpPr>
        <p:spPr bwMode="auto">
          <a:xfrm>
            <a:off x="5105400" y="5638800"/>
            <a:ext cx="22161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[AGT]</a:t>
            </a:r>
            <a:r>
              <a:rPr lang="en-US" sz="2400">
                <a:solidFill>
                  <a:srgbClr val="0A811C"/>
                </a:solidFill>
              </a:rPr>
              <a:t>TAC</a:t>
            </a:r>
          </a:p>
        </p:txBody>
      </p:sp>
      <p:sp>
        <p:nvSpPr>
          <p:cNvPr id="91147" name="Rectangle 12"/>
          <p:cNvSpPr>
            <a:spLocks noChangeArrowheads="1"/>
          </p:cNvSpPr>
          <p:nvPr/>
        </p:nvSpPr>
        <p:spPr bwMode="auto">
          <a:xfrm>
            <a:off x="685800" y="6096000"/>
            <a:ext cx="24368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[ACGT]</a:t>
            </a:r>
            <a:r>
              <a:rPr lang="en-US" sz="2400">
                <a:solidFill>
                  <a:srgbClr val="0A811C"/>
                </a:solidFill>
              </a:rPr>
              <a:t>TAC</a:t>
            </a:r>
          </a:p>
        </p:txBody>
      </p:sp>
      <p:cxnSp>
        <p:nvCxnSpPr>
          <p:cNvPr id="91148" name="AutoShape 13"/>
          <p:cNvCxnSpPr>
            <a:cxnSpLocks noChangeShapeType="1"/>
            <a:stCxn id="91140" idx="2"/>
            <a:endCxn id="91142" idx="0"/>
          </p:cNvCxnSpPr>
          <p:nvPr/>
        </p:nvCxnSpPr>
        <p:spPr bwMode="auto">
          <a:xfrm flipH="1">
            <a:off x="1320800" y="3733800"/>
            <a:ext cx="3108325" cy="457200"/>
          </a:xfrm>
          <a:prstGeom prst="straightConnector1">
            <a:avLst/>
          </a:prstGeom>
          <a:noFill/>
          <a:ln w="28575">
            <a:solidFill>
              <a:schemeClr val="tx1"/>
            </a:solidFill>
            <a:round/>
            <a:headEnd/>
            <a:tailEnd type="triangle" w="med" len="sm"/>
          </a:ln>
        </p:spPr>
      </p:cxnSp>
      <p:cxnSp>
        <p:nvCxnSpPr>
          <p:cNvPr id="91149" name="AutoShape 14"/>
          <p:cNvCxnSpPr>
            <a:cxnSpLocks noChangeShapeType="1"/>
            <a:stCxn id="91140" idx="2"/>
            <a:endCxn id="91141" idx="0"/>
          </p:cNvCxnSpPr>
          <p:nvPr/>
        </p:nvCxnSpPr>
        <p:spPr bwMode="auto">
          <a:xfrm flipH="1">
            <a:off x="4387850" y="3733800"/>
            <a:ext cx="41275" cy="990600"/>
          </a:xfrm>
          <a:prstGeom prst="straightConnector1">
            <a:avLst/>
          </a:prstGeom>
          <a:noFill/>
          <a:ln w="28575">
            <a:solidFill>
              <a:schemeClr val="tx1"/>
            </a:solidFill>
            <a:round/>
            <a:headEnd/>
            <a:tailEnd type="triangle" w="med" len="sm"/>
          </a:ln>
        </p:spPr>
      </p:cxnSp>
      <p:cxnSp>
        <p:nvCxnSpPr>
          <p:cNvPr id="91150" name="AutoShape 15"/>
          <p:cNvCxnSpPr>
            <a:cxnSpLocks noChangeShapeType="1"/>
            <a:stCxn id="91140" idx="2"/>
            <a:endCxn id="91143" idx="0"/>
          </p:cNvCxnSpPr>
          <p:nvPr/>
        </p:nvCxnSpPr>
        <p:spPr bwMode="auto">
          <a:xfrm>
            <a:off x="4429125" y="3733800"/>
            <a:ext cx="3175000" cy="457200"/>
          </a:xfrm>
          <a:prstGeom prst="straightConnector1">
            <a:avLst/>
          </a:prstGeom>
          <a:noFill/>
          <a:ln w="28575">
            <a:solidFill>
              <a:schemeClr val="tx1"/>
            </a:solidFill>
            <a:round/>
            <a:headEnd/>
            <a:tailEnd type="triangle" w="med" len="sm"/>
          </a:ln>
        </p:spPr>
      </p:cxnSp>
      <p:cxnSp>
        <p:nvCxnSpPr>
          <p:cNvPr id="91151" name="AutoShape 16"/>
          <p:cNvCxnSpPr>
            <a:cxnSpLocks noChangeShapeType="1"/>
            <a:stCxn id="91140" idx="2"/>
            <a:endCxn id="91145" idx="0"/>
          </p:cNvCxnSpPr>
          <p:nvPr/>
        </p:nvCxnSpPr>
        <p:spPr bwMode="auto">
          <a:xfrm flipH="1">
            <a:off x="1430338" y="3733800"/>
            <a:ext cx="2998787" cy="1143000"/>
          </a:xfrm>
          <a:prstGeom prst="straightConnector1">
            <a:avLst/>
          </a:prstGeom>
          <a:noFill/>
          <a:ln w="28575">
            <a:solidFill>
              <a:schemeClr val="tx1"/>
            </a:solidFill>
            <a:round/>
            <a:headEnd/>
            <a:tailEnd type="triangle" w="med" len="sm"/>
          </a:ln>
        </p:spPr>
      </p:cxnSp>
      <p:cxnSp>
        <p:nvCxnSpPr>
          <p:cNvPr id="91152" name="AutoShape 17"/>
          <p:cNvCxnSpPr>
            <a:cxnSpLocks noChangeShapeType="1"/>
            <a:stCxn id="91140" idx="2"/>
            <a:endCxn id="91144" idx="0"/>
          </p:cNvCxnSpPr>
          <p:nvPr/>
        </p:nvCxnSpPr>
        <p:spPr bwMode="auto">
          <a:xfrm>
            <a:off x="4429125" y="3733800"/>
            <a:ext cx="3165475" cy="1219200"/>
          </a:xfrm>
          <a:prstGeom prst="straightConnector1">
            <a:avLst/>
          </a:prstGeom>
          <a:noFill/>
          <a:ln w="28575">
            <a:solidFill>
              <a:schemeClr val="tx1"/>
            </a:solidFill>
            <a:round/>
            <a:headEnd/>
            <a:tailEnd type="triangle" w="med" len="sm"/>
          </a:ln>
        </p:spPr>
      </p:cxnSp>
      <p:cxnSp>
        <p:nvCxnSpPr>
          <p:cNvPr id="91153" name="AutoShape 18"/>
          <p:cNvCxnSpPr>
            <a:cxnSpLocks noChangeShapeType="1"/>
            <a:stCxn id="91140" idx="2"/>
            <a:endCxn id="91147" idx="0"/>
          </p:cNvCxnSpPr>
          <p:nvPr/>
        </p:nvCxnSpPr>
        <p:spPr bwMode="auto">
          <a:xfrm flipH="1">
            <a:off x="1905000" y="3733800"/>
            <a:ext cx="2524125" cy="2362200"/>
          </a:xfrm>
          <a:prstGeom prst="straightConnector1">
            <a:avLst/>
          </a:prstGeom>
          <a:noFill/>
          <a:ln w="28575">
            <a:solidFill>
              <a:schemeClr val="tx1"/>
            </a:solidFill>
            <a:round/>
            <a:headEnd/>
            <a:tailEnd type="triangle" w="med" len="sm"/>
          </a:ln>
        </p:spPr>
      </p:cxnSp>
      <p:cxnSp>
        <p:nvCxnSpPr>
          <p:cNvPr id="91154" name="AutoShape 19"/>
          <p:cNvCxnSpPr>
            <a:cxnSpLocks noChangeShapeType="1"/>
            <a:stCxn id="91140" idx="2"/>
          </p:cNvCxnSpPr>
          <p:nvPr/>
        </p:nvCxnSpPr>
        <p:spPr bwMode="auto">
          <a:xfrm>
            <a:off x="4429125" y="3733800"/>
            <a:ext cx="1743075" cy="1828800"/>
          </a:xfrm>
          <a:prstGeom prst="straightConnector1">
            <a:avLst/>
          </a:prstGeom>
          <a:noFill/>
          <a:ln w="28575">
            <a:solidFill>
              <a:schemeClr val="tx1"/>
            </a:solidFill>
            <a:round/>
            <a:headEnd/>
            <a:tailEnd type="triangle" w="med" len="sm"/>
          </a:ln>
        </p:spPr>
      </p:cxnSp>
      <p:sp>
        <p:nvSpPr>
          <p:cNvPr id="2" name="Slide Number Placeholder 1"/>
          <p:cNvSpPr>
            <a:spLocks noGrp="1"/>
          </p:cNvSpPr>
          <p:nvPr>
            <p:ph type="sldNum" sz="quarter" idx="12"/>
          </p:nvPr>
        </p:nvSpPr>
        <p:spPr/>
        <p:txBody>
          <a:bodyPr/>
          <a:lstStyle/>
          <a:p>
            <a:fld id="{AE92DA06-5757-4745-A46E-60BA26673BE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609600" y="228600"/>
            <a:ext cx="7772400" cy="762000"/>
          </a:xfrm>
        </p:spPr>
        <p:txBody>
          <a:bodyPr/>
          <a:lstStyle/>
          <a:p>
            <a:r>
              <a:rPr lang="en-US" sz="3600"/>
              <a:t>Generalizing a Motif in FIRE</a:t>
            </a:r>
          </a:p>
        </p:txBody>
      </p:sp>
      <p:sp>
        <p:nvSpPr>
          <p:cNvPr id="93187" name="Rectangle 1027"/>
          <p:cNvSpPr>
            <a:spLocks noGrp="1" noChangeArrowheads="1"/>
          </p:cNvSpPr>
          <p:nvPr>
            <p:ph type="body" idx="1"/>
          </p:nvPr>
        </p:nvSpPr>
        <p:spPr>
          <a:xfrm>
            <a:off x="457200" y="1447800"/>
            <a:ext cx="8153400" cy="914400"/>
          </a:xfrm>
        </p:spPr>
        <p:txBody>
          <a:bodyPr/>
          <a:lstStyle/>
          <a:p>
            <a:pPr>
              <a:lnSpc>
                <a:spcPct val="90000"/>
              </a:lnSpc>
              <a:buFontTx/>
              <a:buNone/>
            </a:pPr>
            <a:r>
              <a:rPr lang="en-US" sz="2000" b="1"/>
              <a:t>given</a:t>
            </a:r>
            <a:r>
              <a:rPr lang="en-US" sz="2000"/>
              <a:t>: </a:t>
            </a:r>
            <a:r>
              <a:rPr lang="en-US" sz="2000" i="1"/>
              <a:t>k</a:t>
            </a:r>
            <a:r>
              <a:rPr lang="en-US" sz="2000"/>
              <a:t>-mer, </a:t>
            </a:r>
            <a:r>
              <a:rPr lang="en-US" sz="2000" i="1"/>
              <a:t>n</a:t>
            </a:r>
            <a:endParaRPr lang="en-US" sz="2000"/>
          </a:p>
          <a:p>
            <a:pPr>
              <a:lnSpc>
                <a:spcPct val="90000"/>
              </a:lnSpc>
              <a:buFontTx/>
              <a:buNone/>
            </a:pPr>
            <a:endParaRPr lang="en-US" sz="2000"/>
          </a:p>
          <a:p>
            <a:pPr>
              <a:lnSpc>
                <a:spcPct val="90000"/>
              </a:lnSpc>
              <a:buFontTx/>
              <a:buNone/>
            </a:pPr>
            <a:r>
              <a:rPr lang="en-US" sz="2000" i="1"/>
              <a:t>best</a:t>
            </a:r>
            <a:r>
              <a:rPr lang="en-US" sz="2000"/>
              <a:t> </a:t>
            </a:r>
            <a:r>
              <a:rPr lang="en-US" sz="2000">
                <a:sym typeface="Symbol" pitchFamily="-111" charset="2"/>
              </a:rPr>
              <a:t></a:t>
            </a:r>
            <a:r>
              <a:rPr lang="en-US" sz="2000"/>
              <a:t> null</a:t>
            </a:r>
          </a:p>
          <a:p>
            <a:pPr>
              <a:lnSpc>
                <a:spcPct val="90000"/>
              </a:lnSpc>
              <a:buFontTx/>
              <a:buNone/>
            </a:pPr>
            <a:r>
              <a:rPr lang="en-US" sz="2000"/>
              <a:t>repeat </a:t>
            </a:r>
            <a:r>
              <a:rPr lang="en-US" sz="2000" i="1"/>
              <a:t>n</a:t>
            </a:r>
            <a:r>
              <a:rPr lang="en-US" sz="2000"/>
              <a:t> times</a:t>
            </a:r>
          </a:p>
          <a:p>
            <a:pPr>
              <a:lnSpc>
                <a:spcPct val="90000"/>
              </a:lnSpc>
              <a:buFontTx/>
              <a:buNone/>
            </a:pPr>
            <a:r>
              <a:rPr lang="en-US" sz="2000"/>
              <a:t>     motif </a:t>
            </a:r>
            <a:r>
              <a:rPr lang="en-US" sz="2000">
                <a:sym typeface="Symbol" pitchFamily="-111" charset="2"/>
              </a:rPr>
              <a:t></a:t>
            </a:r>
            <a:r>
              <a:rPr lang="en-US" sz="2000"/>
              <a:t> </a:t>
            </a:r>
            <a:r>
              <a:rPr lang="en-US" sz="2000" i="1"/>
              <a:t>k</a:t>
            </a:r>
            <a:r>
              <a:rPr lang="en-US" sz="2000"/>
              <a:t>-mer</a:t>
            </a:r>
          </a:p>
          <a:p>
            <a:pPr>
              <a:lnSpc>
                <a:spcPct val="90000"/>
              </a:lnSpc>
              <a:buFontTx/>
              <a:buNone/>
            </a:pPr>
            <a:r>
              <a:rPr lang="en-US" sz="2000"/>
              <a:t>     repeat</a:t>
            </a:r>
          </a:p>
          <a:p>
            <a:pPr>
              <a:lnSpc>
                <a:spcPct val="90000"/>
              </a:lnSpc>
              <a:buFontTx/>
              <a:buNone/>
            </a:pPr>
            <a:r>
              <a:rPr lang="en-US" sz="2000"/>
              <a:t>          </a:t>
            </a:r>
            <a:r>
              <a:rPr lang="en-US" sz="2000" i="1"/>
              <a:t>motif</a:t>
            </a:r>
            <a:r>
              <a:rPr lang="en-US" sz="2000"/>
              <a:t> </a:t>
            </a:r>
            <a:r>
              <a:rPr lang="en-US" sz="2000">
                <a:sym typeface="Symbol" pitchFamily="-111" charset="2"/>
              </a:rPr>
              <a:t></a:t>
            </a:r>
            <a:r>
              <a:rPr lang="en-US" sz="2000"/>
              <a:t> GeneralizePosition(</a:t>
            </a:r>
            <a:r>
              <a:rPr lang="en-US" sz="2000" i="1"/>
              <a:t>motif</a:t>
            </a:r>
            <a:r>
              <a:rPr lang="en-US" sz="2000"/>
              <a:t>)    // shown on previous slide</a:t>
            </a:r>
          </a:p>
          <a:p>
            <a:pPr>
              <a:lnSpc>
                <a:spcPct val="90000"/>
              </a:lnSpc>
              <a:buFontTx/>
              <a:buNone/>
            </a:pPr>
            <a:r>
              <a:rPr lang="en-US" sz="2000"/>
              <a:t>     until convergence (no improvement at any position)</a:t>
            </a:r>
          </a:p>
          <a:p>
            <a:pPr>
              <a:lnSpc>
                <a:spcPct val="90000"/>
              </a:lnSpc>
              <a:buFontTx/>
              <a:buNone/>
            </a:pPr>
            <a:r>
              <a:rPr lang="en-US" sz="2000"/>
              <a:t>     if score(</a:t>
            </a:r>
            <a:r>
              <a:rPr lang="en-US" sz="2000" i="1"/>
              <a:t>motif</a:t>
            </a:r>
            <a:r>
              <a:rPr lang="en-US" sz="2000"/>
              <a:t>) &gt; score(</a:t>
            </a:r>
            <a:r>
              <a:rPr lang="en-US" sz="2000" i="1"/>
              <a:t>best</a:t>
            </a:r>
            <a:r>
              <a:rPr lang="en-US" sz="2000"/>
              <a:t>)</a:t>
            </a:r>
          </a:p>
          <a:p>
            <a:pPr>
              <a:lnSpc>
                <a:spcPct val="90000"/>
              </a:lnSpc>
              <a:buFontTx/>
              <a:buNone/>
            </a:pPr>
            <a:r>
              <a:rPr lang="en-US" sz="2000"/>
              <a:t>            </a:t>
            </a:r>
            <a:r>
              <a:rPr lang="en-US" sz="2000" i="1"/>
              <a:t>best</a:t>
            </a:r>
            <a:r>
              <a:rPr lang="en-US" sz="2000"/>
              <a:t> </a:t>
            </a:r>
            <a:r>
              <a:rPr lang="en-US" sz="2000">
                <a:sym typeface="Symbol" pitchFamily="-111" charset="2"/>
              </a:rPr>
              <a:t></a:t>
            </a:r>
            <a:r>
              <a:rPr lang="en-US" sz="2000"/>
              <a:t> </a:t>
            </a:r>
            <a:r>
              <a:rPr lang="en-US" sz="2000" i="1"/>
              <a:t>motif</a:t>
            </a:r>
            <a:endParaRPr lang="en-US" sz="2000"/>
          </a:p>
          <a:p>
            <a:pPr>
              <a:lnSpc>
                <a:spcPct val="90000"/>
              </a:lnSpc>
              <a:buFontTx/>
              <a:buNone/>
            </a:pPr>
            <a:endParaRPr lang="en-US" sz="2000"/>
          </a:p>
          <a:p>
            <a:pPr>
              <a:lnSpc>
                <a:spcPct val="90000"/>
              </a:lnSpc>
              <a:buFontTx/>
              <a:buNone/>
            </a:pPr>
            <a:r>
              <a:rPr lang="en-US" sz="2000" b="1"/>
              <a:t>return</a:t>
            </a:r>
            <a:r>
              <a:rPr lang="en-US" sz="2000"/>
              <a:t>: </a:t>
            </a:r>
            <a:r>
              <a:rPr lang="en-US" sz="2000" i="1"/>
              <a:t>best</a:t>
            </a:r>
            <a:endParaRPr lang="en-US" sz="2000"/>
          </a:p>
          <a:p>
            <a:pPr>
              <a:lnSpc>
                <a:spcPct val="90000"/>
              </a:lnSpc>
              <a:buFontTx/>
              <a:buNone/>
            </a:pPr>
            <a:r>
              <a:rPr lang="en-US" sz="2000"/>
              <a:t>     </a:t>
            </a:r>
          </a:p>
          <a:p>
            <a:pPr>
              <a:lnSpc>
                <a:spcPct val="90000"/>
              </a:lnSpc>
              <a:buFontTx/>
              <a:buNone/>
            </a:pPr>
            <a:endParaRPr lang="en-US" sz="2000"/>
          </a:p>
          <a:p>
            <a:pPr>
              <a:lnSpc>
                <a:spcPct val="90000"/>
              </a:lnSpc>
              <a:buFontTx/>
              <a:buNone/>
            </a:pPr>
            <a:endParaRPr lang="en-US" sz="2000"/>
          </a:p>
          <a:p>
            <a:pPr>
              <a:lnSpc>
                <a:spcPct val="90000"/>
              </a:lnSpc>
            </a:pPr>
            <a:endParaRPr lang="en-US" sz="2000"/>
          </a:p>
        </p:txBody>
      </p:sp>
      <p:sp>
        <p:nvSpPr>
          <p:cNvPr id="2" name="Slide Number Placeholder 1"/>
          <p:cNvSpPr>
            <a:spLocks noGrp="1"/>
          </p:cNvSpPr>
          <p:nvPr>
            <p:ph type="sldNum" sz="quarter" idx="12"/>
          </p:nvPr>
        </p:nvSpPr>
        <p:spPr/>
        <p:txBody>
          <a:bodyPr/>
          <a:lstStyle/>
          <a:p>
            <a:fld id="{AE92DA06-5757-4745-A46E-60BA26673BE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534400" cy="762000"/>
          </a:xfrm>
        </p:spPr>
        <p:txBody>
          <a:bodyPr/>
          <a:lstStyle/>
          <a:p>
            <a:r>
              <a:rPr lang="en-US" sz="3600"/>
              <a:t>Generalizing a Motif in FIRE: Example</a:t>
            </a:r>
          </a:p>
        </p:txBody>
      </p:sp>
      <p:pic>
        <p:nvPicPr>
          <p:cNvPr id="95235" name="Picture 3" descr="fire-motif"/>
          <p:cNvPicPr>
            <a:picLocks noChangeAspect="1" noChangeArrowheads="1"/>
          </p:cNvPicPr>
          <p:nvPr/>
        </p:nvPicPr>
        <p:blipFill>
          <a:blip r:embed="rId3"/>
          <a:srcRect/>
          <a:stretch>
            <a:fillRect/>
          </a:stretch>
        </p:blipFill>
        <p:spPr bwMode="auto">
          <a:xfrm>
            <a:off x="762000" y="838200"/>
            <a:ext cx="7162800" cy="6013450"/>
          </a:xfrm>
          <a:prstGeom prst="rect">
            <a:avLst/>
          </a:prstGeom>
          <a:noFill/>
          <a:ln w="9525">
            <a:noFill/>
            <a:miter lim="800000"/>
            <a:headEnd/>
            <a:tailEnd/>
          </a:ln>
        </p:spPr>
      </p:pic>
      <p:sp>
        <p:nvSpPr>
          <p:cNvPr id="95236" name="Text Box 4"/>
          <p:cNvSpPr txBox="1">
            <a:spLocks noChangeArrowheads="1"/>
          </p:cNvSpPr>
          <p:nvPr/>
        </p:nvSpPr>
        <p:spPr bwMode="auto">
          <a:xfrm>
            <a:off x="76200" y="6507163"/>
            <a:ext cx="3454400" cy="274637"/>
          </a:xfrm>
          <a:prstGeom prst="rect">
            <a:avLst/>
          </a:prstGeom>
          <a:noFill/>
          <a:ln w="28575">
            <a:noFill/>
            <a:miter lim="800000"/>
            <a:headEnd/>
            <a:tailEnd type="none" w="med" len="sm"/>
          </a:ln>
        </p:spPr>
        <p:txBody>
          <a:bodyPr wrap="none">
            <a:prstTxWarp prst="textNoShape">
              <a:avLst/>
            </a:prstTxWarp>
            <a:spAutoFit/>
          </a:bodyPr>
          <a:lstStyle/>
          <a:p>
            <a:r>
              <a:rPr lang="en-US" sz="1200" dirty="0">
                <a:solidFill>
                  <a:schemeClr val="accent1"/>
                </a:solidFill>
              </a:rPr>
              <a:t>Figure from </a:t>
            </a:r>
            <a:r>
              <a:rPr lang="en-US" sz="1200" dirty="0" err="1">
                <a:solidFill>
                  <a:schemeClr val="accent1"/>
                </a:solidFill>
              </a:rPr>
              <a:t>Elemento</a:t>
            </a:r>
            <a:r>
              <a:rPr lang="en-US" sz="1200" dirty="0">
                <a:solidFill>
                  <a:schemeClr val="accent1"/>
                </a:solidFill>
              </a:rPr>
              <a:t> et al. </a:t>
            </a:r>
            <a:r>
              <a:rPr lang="en-US" sz="1200" i="1" dirty="0">
                <a:solidFill>
                  <a:schemeClr val="accent1"/>
                </a:solidFill>
              </a:rPr>
              <a:t>Molecular Cell</a:t>
            </a:r>
            <a:r>
              <a:rPr lang="en-US" sz="1200" dirty="0">
                <a:solidFill>
                  <a:schemeClr val="accent1"/>
                </a:solidFill>
              </a:rPr>
              <a:t> 2007</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24</a:t>
            </a:fld>
            <a:endParaRPr lang="en-US"/>
          </a:p>
        </p:txBody>
      </p:sp>
      <p:sp>
        <p:nvSpPr>
          <p:cNvPr id="4" name="TextBox 3">
            <a:extLst>
              <a:ext uri="{FF2B5EF4-FFF2-40B4-BE49-F238E27FC236}">
                <a16:creationId xmlns:a16="http://schemas.microsoft.com/office/drawing/2014/main" id="{4C8DCB66-B603-994F-9CFC-CE1EA3104B98}"/>
              </a:ext>
            </a:extLst>
          </p:cNvPr>
          <p:cNvSpPr txBox="1"/>
          <p:nvPr/>
        </p:nvSpPr>
        <p:spPr>
          <a:xfrm>
            <a:off x="7412453" y="3753853"/>
            <a:ext cx="1655347" cy="707886"/>
          </a:xfrm>
          <a:prstGeom prst="rect">
            <a:avLst/>
          </a:prstGeom>
          <a:noFill/>
        </p:spPr>
        <p:txBody>
          <a:bodyPr wrap="square" rtlCol="0">
            <a:spAutoFit/>
          </a:bodyPr>
          <a:lstStyle/>
          <a:p>
            <a:r>
              <a:rPr lang="en-US" dirty="0"/>
              <a:t>Independent experiment</a:t>
            </a:r>
          </a:p>
        </p:txBody>
      </p:sp>
      <p:sp>
        <p:nvSpPr>
          <p:cNvPr id="8" name="TextBox 7">
            <a:extLst>
              <a:ext uri="{FF2B5EF4-FFF2-40B4-BE49-F238E27FC236}">
                <a16:creationId xmlns:a16="http://schemas.microsoft.com/office/drawing/2014/main" id="{7AFA5551-6112-234F-958C-E664E452BFB9}"/>
              </a:ext>
            </a:extLst>
          </p:cNvPr>
          <p:cNvSpPr txBox="1"/>
          <p:nvPr/>
        </p:nvSpPr>
        <p:spPr>
          <a:xfrm>
            <a:off x="850900" y="5029200"/>
            <a:ext cx="1905000" cy="338554"/>
          </a:xfrm>
          <a:prstGeom prst="rect">
            <a:avLst/>
          </a:prstGeom>
          <a:no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Cross-species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Avoiding Redundant Motifs</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Different seeds could converge to similar motifs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Use mutual information to test whether new motif is unique and contributes new information</a:t>
            </a:r>
          </a:p>
          <a:p>
            <a:pPr>
              <a:lnSpc>
                <a:spcPct val="90000"/>
              </a:lnSpc>
            </a:pPr>
            <a:endParaRPr lang="en-US" dirty="0"/>
          </a:p>
        </p:txBody>
      </p:sp>
      <p:sp>
        <p:nvSpPr>
          <p:cNvPr id="4" name="Rectangle 4"/>
          <p:cNvSpPr>
            <a:spLocks noChangeArrowheads="1"/>
          </p:cNvSpPr>
          <p:nvPr/>
        </p:nvSpPr>
        <p:spPr bwMode="auto">
          <a:xfrm>
            <a:off x="1600200"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5" name="Rectangle 5"/>
          <p:cNvSpPr>
            <a:spLocks noChangeArrowheads="1"/>
          </p:cNvSpPr>
          <p:nvPr/>
        </p:nvSpPr>
        <p:spPr bwMode="auto">
          <a:xfrm>
            <a:off x="1363663"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6" name="AutoShape 14"/>
          <p:cNvCxnSpPr>
            <a:cxnSpLocks noChangeShapeType="1"/>
            <a:stCxn id="4" idx="2"/>
            <a:endCxn id="5" idx="0"/>
          </p:cNvCxnSpPr>
          <p:nvPr/>
        </p:nvCxnSpPr>
        <p:spPr bwMode="auto">
          <a:xfrm flipH="1">
            <a:off x="2386807" y="2057400"/>
            <a:ext cx="42068" cy="685800"/>
          </a:xfrm>
          <a:prstGeom prst="straightConnector1">
            <a:avLst/>
          </a:prstGeom>
          <a:noFill/>
          <a:ln w="28575">
            <a:solidFill>
              <a:schemeClr val="tx1"/>
            </a:solidFill>
            <a:round/>
            <a:headEnd/>
            <a:tailEnd type="triangle" w="med" len="sm"/>
          </a:ln>
        </p:spPr>
      </p:cxnSp>
      <p:sp>
        <p:nvSpPr>
          <p:cNvPr id="7" name="Rectangle 4"/>
          <p:cNvSpPr>
            <a:spLocks noChangeArrowheads="1"/>
          </p:cNvSpPr>
          <p:nvPr/>
        </p:nvSpPr>
        <p:spPr bwMode="auto">
          <a:xfrm>
            <a:off x="5334889"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a:t>
            </a:r>
            <a:r>
              <a:rPr lang="en-US" sz="2400" dirty="0">
                <a:solidFill>
                  <a:srgbClr val="0A811C"/>
                </a:solidFill>
              </a:rPr>
              <a:t>TAC</a:t>
            </a:r>
          </a:p>
        </p:txBody>
      </p:sp>
      <p:sp>
        <p:nvSpPr>
          <p:cNvPr id="8" name="Rectangle 5"/>
          <p:cNvSpPr>
            <a:spLocks noChangeArrowheads="1"/>
          </p:cNvSpPr>
          <p:nvPr/>
        </p:nvSpPr>
        <p:spPr bwMode="auto">
          <a:xfrm>
            <a:off x="5196897"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9" name="AutoShape 14"/>
          <p:cNvCxnSpPr>
            <a:cxnSpLocks noChangeShapeType="1"/>
            <a:stCxn id="7" idx="2"/>
            <a:endCxn id="8" idx="0"/>
          </p:cNvCxnSpPr>
          <p:nvPr/>
        </p:nvCxnSpPr>
        <p:spPr bwMode="auto">
          <a:xfrm>
            <a:off x="6163564" y="2057400"/>
            <a:ext cx="56477" cy="685800"/>
          </a:xfrm>
          <a:prstGeom prst="straightConnector1">
            <a:avLst/>
          </a:prstGeom>
          <a:noFill/>
          <a:ln w="28575">
            <a:solidFill>
              <a:schemeClr val="tx1"/>
            </a:solidFill>
            <a:round/>
            <a:headEnd/>
            <a:tailEnd type="triangle" w="med" len="sm"/>
          </a:ln>
        </p:spPr>
      </p:cxnSp>
      <p:graphicFrame>
        <p:nvGraphicFramePr>
          <p:cNvPr id="11" name="Object 2"/>
          <p:cNvGraphicFramePr>
            <a:graphicFrameLocks noChangeAspect="1"/>
          </p:cNvGraphicFramePr>
          <p:nvPr>
            <p:extLst>
              <p:ext uri="{D42A27DB-BD31-4B8C-83A1-F6EECF244321}">
                <p14:modId xmlns:p14="http://schemas.microsoft.com/office/powerpoint/2010/main" val="4066096399"/>
              </p:ext>
            </p:extLst>
          </p:nvPr>
        </p:nvGraphicFramePr>
        <p:xfrm>
          <a:off x="3243262" y="4572000"/>
          <a:ext cx="2733675" cy="1096962"/>
        </p:xfrm>
        <a:graphic>
          <a:graphicData uri="http://schemas.openxmlformats.org/presentationml/2006/ole">
            <mc:AlternateContent xmlns:mc="http://schemas.openxmlformats.org/markup-compatibility/2006">
              <mc:Choice xmlns:v="urn:schemas-microsoft-com:vml" Requires="v">
                <p:oleObj spid="_x0000_s179570" name="Equation" r:id="rId4" imgW="1066680" imgH="419040" progId="Equation.3">
                  <p:embed/>
                </p:oleObj>
              </mc:Choice>
              <mc:Fallback>
                <p:oleObj name="Equation" r:id="rId4" imgW="1066680" imgH="419040" progId="Equation.3">
                  <p:embed/>
                  <p:pic>
                    <p:nvPicPr>
                      <p:cNvPr id="0" name=""/>
                      <p:cNvPicPr>
                        <a:picLocks noChangeAspect="1" noChangeArrowheads="1"/>
                      </p:cNvPicPr>
                      <p:nvPr/>
                    </p:nvPicPr>
                    <p:blipFill>
                      <a:blip r:embed="rId5"/>
                      <a:srcRect/>
                      <a:stretch>
                        <a:fillRect/>
                      </a:stretch>
                    </p:blipFill>
                    <p:spPr bwMode="auto">
                      <a:xfrm>
                        <a:off x="3243262" y="4572000"/>
                        <a:ext cx="2733675" cy="1096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3421222659"/>
              </p:ext>
            </p:extLst>
          </p:nvPr>
        </p:nvGraphicFramePr>
        <p:xfrm>
          <a:off x="224631" y="5943600"/>
          <a:ext cx="617538" cy="431800"/>
        </p:xfrm>
        <a:graphic>
          <a:graphicData uri="http://schemas.openxmlformats.org/presentationml/2006/ole">
            <mc:AlternateContent xmlns:mc="http://schemas.openxmlformats.org/markup-compatibility/2006">
              <mc:Choice xmlns:v="urn:schemas-microsoft-com:vml" Requires="v">
                <p:oleObj spid="_x0000_s179571" name="Equation" r:id="rId6" imgW="241200" imgH="164880" progId="Equation.3">
                  <p:embed/>
                </p:oleObj>
              </mc:Choice>
              <mc:Fallback>
                <p:oleObj name="Equation" r:id="rId6" imgW="241200" imgH="164880" progId="Equation.3">
                  <p:embed/>
                  <p:pic>
                    <p:nvPicPr>
                      <p:cNvPr id="0" name=""/>
                      <p:cNvPicPr>
                        <a:picLocks noChangeAspect="1" noChangeArrowheads="1"/>
                      </p:cNvPicPr>
                      <p:nvPr/>
                    </p:nvPicPr>
                    <p:blipFill>
                      <a:blip r:embed="rId7"/>
                      <a:srcRect/>
                      <a:stretch>
                        <a:fillRect/>
                      </a:stretch>
                    </p:blipFill>
                    <p:spPr bwMode="auto">
                      <a:xfrm>
                        <a:off x="224631" y="5943600"/>
                        <a:ext cx="617538"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2575326905"/>
              </p:ext>
            </p:extLst>
          </p:nvPr>
        </p:nvGraphicFramePr>
        <p:xfrm>
          <a:off x="3001830" y="5943600"/>
          <a:ext cx="519112" cy="431800"/>
        </p:xfrm>
        <a:graphic>
          <a:graphicData uri="http://schemas.openxmlformats.org/presentationml/2006/ole">
            <mc:AlternateContent xmlns:mc="http://schemas.openxmlformats.org/markup-compatibility/2006">
              <mc:Choice xmlns:v="urn:schemas-microsoft-com:vml" Requires="v">
                <p:oleObj spid="_x0000_s179572" name="Equation" r:id="rId8" imgW="203040" imgH="164880" progId="Equation.3">
                  <p:embed/>
                </p:oleObj>
              </mc:Choice>
              <mc:Fallback>
                <p:oleObj name="Equation" r:id="rId8" imgW="203040" imgH="164880" progId="Equation.3">
                  <p:embed/>
                  <p:pic>
                    <p:nvPicPr>
                      <p:cNvPr id="0" name=""/>
                      <p:cNvPicPr>
                        <a:picLocks noChangeAspect="1" noChangeArrowheads="1"/>
                      </p:cNvPicPr>
                      <p:nvPr/>
                    </p:nvPicPr>
                    <p:blipFill>
                      <a:blip r:embed="rId9"/>
                      <a:srcRect/>
                      <a:stretch>
                        <a:fillRect/>
                      </a:stretch>
                    </p:blipFill>
                    <p:spPr bwMode="auto">
                      <a:xfrm>
                        <a:off x="3001830" y="5943600"/>
                        <a:ext cx="51911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77092981"/>
              </p:ext>
            </p:extLst>
          </p:nvPr>
        </p:nvGraphicFramePr>
        <p:xfrm>
          <a:off x="6163564" y="5943600"/>
          <a:ext cx="388937" cy="465137"/>
        </p:xfrm>
        <a:graphic>
          <a:graphicData uri="http://schemas.openxmlformats.org/presentationml/2006/ole">
            <mc:AlternateContent xmlns:mc="http://schemas.openxmlformats.org/markup-compatibility/2006">
              <mc:Choice xmlns:v="urn:schemas-microsoft-com:vml" Requires="v">
                <p:oleObj spid="_x0000_s179573" name="Equation" r:id="rId10" imgW="152280" imgH="177480" progId="Equation.3">
                  <p:embed/>
                </p:oleObj>
              </mc:Choice>
              <mc:Fallback>
                <p:oleObj name="Equation" r:id="rId10" imgW="152280" imgH="177480" progId="Equation.3">
                  <p:embed/>
                  <p:pic>
                    <p:nvPicPr>
                      <p:cNvPr id="0" name=""/>
                      <p:cNvPicPr>
                        <a:picLocks noChangeAspect="1" noChangeArrowheads="1"/>
                      </p:cNvPicPr>
                      <p:nvPr/>
                    </p:nvPicPr>
                    <p:blipFill>
                      <a:blip r:embed="rId11"/>
                      <a:srcRect/>
                      <a:stretch>
                        <a:fillRect/>
                      </a:stretch>
                    </p:blipFill>
                    <p:spPr bwMode="auto">
                      <a:xfrm>
                        <a:off x="6163564" y="5943600"/>
                        <a:ext cx="38893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787683" y="5943600"/>
            <a:ext cx="1779654" cy="400110"/>
          </a:xfrm>
          <a:prstGeom prst="rect">
            <a:avLst/>
          </a:prstGeom>
          <a:noFill/>
        </p:spPr>
        <p:txBody>
          <a:bodyPr wrap="none" rtlCol="0">
            <a:spAutoFit/>
          </a:bodyPr>
          <a:lstStyle/>
          <a:p>
            <a:r>
              <a:rPr lang="en-US" dirty="0"/>
              <a:t>previous motif</a:t>
            </a:r>
          </a:p>
        </p:txBody>
      </p:sp>
      <p:sp>
        <p:nvSpPr>
          <p:cNvPr id="19" name="TextBox 18"/>
          <p:cNvSpPr txBox="1"/>
          <p:nvPr/>
        </p:nvSpPr>
        <p:spPr>
          <a:xfrm>
            <a:off x="3474834" y="5943600"/>
            <a:ext cx="2464136" cy="400110"/>
          </a:xfrm>
          <a:prstGeom prst="rect">
            <a:avLst/>
          </a:prstGeom>
          <a:noFill/>
        </p:spPr>
        <p:txBody>
          <a:bodyPr wrap="none" rtlCol="0">
            <a:spAutoFit/>
          </a:bodyPr>
          <a:lstStyle/>
          <a:p>
            <a:r>
              <a:rPr lang="en-US" dirty="0"/>
              <a:t>new candidate motif</a:t>
            </a:r>
          </a:p>
        </p:txBody>
      </p:sp>
      <p:sp>
        <p:nvSpPr>
          <p:cNvPr id="20" name="TextBox 19"/>
          <p:cNvSpPr txBox="1"/>
          <p:nvPr/>
        </p:nvSpPr>
        <p:spPr>
          <a:xfrm>
            <a:off x="6573374" y="5943600"/>
            <a:ext cx="2379177" cy="400110"/>
          </a:xfrm>
          <a:prstGeom prst="rect">
            <a:avLst/>
          </a:prstGeom>
          <a:noFill/>
        </p:spPr>
        <p:txBody>
          <a:bodyPr wrap="none" rtlCol="0">
            <a:spAutoFit/>
          </a:bodyPr>
          <a:lstStyle/>
          <a:p>
            <a:r>
              <a:rPr lang="en-US" dirty="0"/>
              <a:t>expression clusters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25</a:t>
            </a:fld>
            <a:endParaRPr lang="en-US"/>
          </a:p>
        </p:txBody>
      </p:sp>
    </p:spTree>
    <p:extLst>
      <p:ext uri="{BB962C8B-B14F-4D97-AF65-F5344CB8AC3E}">
        <p14:creationId xmlns:p14="http://schemas.microsoft.com/office/powerpoint/2010/main" val="301488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a:t>Characterizing Predicted Motifs in FIRE</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Mutual information is also used to assess various properties of found motifs</a:t>
            </a:r>
          </a:p>
          <a:p>
            <a:pPr lvl="1">
              <a:lnSpc>
                <a:spcPct val="90000"/>
              </a:lnSpc>
            </a:pPr>
            <a:r>
              <a:rPr lang="en-US" dirty="0"/>
              <a:t>orientation bias</a:t>
            </a:r>
          </a:p>
          <a:p>
            <a:pPr lvl="1">
              <a:lnSpc>
                <a:spcPct val="90000"/>
              </a:lnSpc>
            </a:pPr>
            <a:r>
              <a:rPr lang="en-US" dirty="0"/>
              <a:t>position bias</a:t>
            </a:r>
          </a:p>
          <a:p>
            <a:pPr lvl="1">
              <a:lnSpc>
                <a:spcPct val="90000"/>
              </a:lnSpc>
            </a:pPr>
            <a:r>
              <a:rPr lang="en-US" dirty="0"/>
              <a:t>interaction with another motif</a:t>
            </a:r>
          </a:p>
          <a:p>
            <a:pPr>
              <a:lnSpc>
                <a:spcPct val="90000"/>
              </a:lnSpc>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Orientation Bias</a:t>
            </a:r>
          </a:p>
        </p:txBody>
      </p:sp>
      <p:graphicFrame>
        <p:nvGraphicFramePr>
          <p:cNvPr id="97282" name="Object 2"/>
          <p:cNvGraphicFramePr>
            <a:graphicFrameLocks noChangeAspect="1"/>
          </p:cNvGraphicFramePr>
          <p:nvPr>
            <p:extLst>
              <p:ext uri="{D42A27DB-BD31-4B8C-83A1-F6EECF244321}">
                <p14:modId xmlns:p14="http://schemas.microsoft.com/office/powerpoint/2010/main" val="3180361177"/>
              </p:ext>
            </p:extLst>
          </p:nvPr>
        </p:nvGraphicFramePr>
        <p:xfrm>
          <a:off x="874713" y="1312863"/>
          <a:ext cx="1262062" cy="577850"/>
        </p:xfrm>
        <a:graphic>
          <a:graphicData uri="http://schemas.openxmlformats.org/presentationml/2006/ole">
            <mc:AlternateContent xmlns:mc="http://schemas.openxmlformats.org/markup-compatibility/2006">
              <mc:Choice xmlns:v="urn:schemas-microsoft-com:vml" Requires="v">
                <p:oleObj spid="_x0000_s138383" name="Equation" r:id="rId4" imgW="482400" imgH="203040" progId="Equation.3">
                  <p:embed/>
                </p:oleObj>
              </mc:Choice>
              <mc:Fallback>
                <p:oleObj name="Equation" r:id="rId4" imgW="482400" imgH="203040" progId="Equation.3">
                  <p:embed/>
                  <p:pic>
                    <p:nvPicPr>
                      <p:cNvPr id="0" name="Picture 17"/>
                      <p:cNvPicPr>
                        <a:picLocks noChangeAspect="1" noChangeArrowheads="1"/>
                      </p:cNvPicPr>
                      <p:nvPr/>
                    </p:nvPicPr>
                    <p:blipFill>
                      <a:blip r:embed="rId5"/>
                      <a:srcRect/>
                      <a:stretch>
                        <a:fillRect/>
                      </a:stretch>
                    </p:blipFill>
                    <p:spPr bwMode="auto">
                      <a:xfrm>
                        <a:off x="874713" y="1312863"/>
                        <a:ext cx="1262062"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7287" name="Text Box 5"/>
          <p:cNvSpPr txBox="1">
            <a:spLocks noChangeArrowheads="1"/>
          </p:cNvSpPr>
          <p:nvPr/>
        </p:nvSpPr>
        <p:spPr bwMode="auto">
          <a:xfrm>
            <a:off x="2217737" y="1295400"/>
            <a:ext cx="6853747" cy="1200328"/>
          </a:xfrm>
          <a:prstGeom prst="rect">
            <a:avLst/>
          </a:prstGeom>
          <a:noFill/>
          <a:ln w="28575">
            <a:noFill/>
            <a:miter lim="800000"/>
            <a:headEnd/>
            <a:tailEnd type="none" w="med" len="sm"/>
          </a:ln>
        </p:spPr>
        <p:txBody>
          <a:bodyPr wrap="none">
            <a:prstTxWarp prst="textNoShape">
              <a:avLst/>
            </a:prstTxWarp>
            <a:spAutoFit/>
          </a:bodyPr>
          <a:lstStyle/>
          <a:p>
            <a:r>
              <a:rPr lang="en-US" sz="2400" i="1" dirty="0">
                <a:latin typeface="Times" pitchFamily="-111" charset="0"/>
              </a:rPr>
              <a:t>C  </a:t>
            </a:r>
            <a:r>
              <a:rPr lang="en-US" sz="2400" dirty="0">
                <a:latin typeface="Arial"/>
                <a:cs typeface="Arial"/>
              </a:rPr>
              <a:t>indicates cluster</a:t>
            </a:r>
          </a:p>
          <a:p>
            <a:r>
              <a:rPr lang="en-US" sz="2400" i="1" dirty="0">
                <a:latin typeface="Times" pitchFamily="-111" charset="0"/>
              </a:rPr>
              <a:t>S=</a:t>
            </a:r>
            <a:r>
              <a:rPr lang="en-US" sz="2400" dirty="0">
                <a:latin typeface="Times" pitchFamily="-111" charset="0"/>
              </a:rPr>
              <a:t>1 </a:t>
            </a:r>
            <a:r>
              <a:rPr lang="en-US" sz="2400" dirty="0"/>
              <a:t>indicates motif present on transcribed strand</a:t>
            </a:r>
          </a:p>
          <a:p>
            <a:r>
              <a:rPr lang="en-US" sz="2400" i="1" dirty="0">
                <a:latin typeface="Times" pitchFamily="-111" charset="0"/>
              </a:rPr>
              <a:t>S=</a:t>
            </a:r>
            <a:r>
              <a:rPr lang="en-US" sz="2400" dirty="0">
                <a:latin typeface="Times" pitchFamily="-111" charset="0"/>
              </a:rPr>
              <a:t>0 </a:t>
            </a:r>
            <a:r>
              <a:rPr lang="en-US" sz="2400" dirty="0">
                <a:latin typeface="Arial"/>
                <a:cs typeface="Arial"/>
              </a:rPr>
              <a:t>otherwise </a:t>
            </a:r>
            <a:r>
              <a:rPr lang="en-US" sz="1800" dirty="0">
                <a:latin typeface="Arial"/>
                <a:cs typeface="Arial"/>
              </a:rPr>
              <a:t>(not present or not on transcribed strand)</a:t>
            </a:r>
            <a:endParaRPr lang="en-US" sz="1800" dirty="0"/>
          </a:p>
        </p:txBody>
      </p:sp>
      <p:pic>
        <p:nvPicPr>
          <p:cNvPr id="7" name="Picture 5" descr="fire"/>
          <p:cNvPicPr>
            <a:picLocks noChangeAspect="1" noChangeArrowheads="1"/>
          </p:cNvPicPr>
          <p:nvPr/>
        </p:nvPicPr>
        <p:blipFill>
          <a:blip r:embed="rId6"/>
          <a:srcRect l="49438" t="59542"/>
          <a:stretch>
            <a:fillRect/>
          </a:stretch>
        </p:blipFill>
        <p:spPr bwMode="auto">
          <a:xfrm>
            <a:off x="152400" y="2858512"/>
            <a:ext cx="3980962" cy="3847088"/>
          </a:xfrm>
          <a:prstGeom prst="rect">
            <a:avLst/>
          </a:prstGeom>
          <a:noFill/>
          <a:ln w="9525">
            <a:noFill/>
            <a:miter lim="800000"/>
            <a:headEnd/>
            <a:tailEnd/>
          </a:ln>
        </p:spPr>
      </p:pic>
      <p:sp>
        <p:nvSpPr>
          <p:cNvPr id="9" name="TextBox 8"/>
          <p:cNvSpPr txBox="1"/>
          <p:nvPr/>
        </p:nvSpPr>
        <p:spPr>
          <a:xfrm>
            <a:off x="3962400" y="3273623"/>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962400" y="3783607"/>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962400" y="3528615"/>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962400" y="4038600"/>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962400" y="4445000"/>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962400" y="4689541"/>
            <a:ext cx="284515" cy="307777"/>
          </a:xfrm>
          <a:prstGeom prst="rect">
            <a:avLst/>
          </a:prstGeom>
          <a:noFill/>
        </p:spPr>
        <p:txBody>
          <a:bodyPr wrap="none" rtlCol="0">
            <a:spAutoFit/>
          </a:bodyPr>
          <a:lstStyle/>
          <a:p>
            <a:r>
              <a:rPr lang="en-US" sz="1400" dirty="0"/>
              <a:t>1</a:t>
            </a:r>
          </a:p>
        </p:txBody>
      </p:sp>
      <p:sp>
        <p:nvSpPr>
          <p:cNvPr id="15" name="TextBox 14"/>
          <p:cNvSpPr txBox="1"/>
          <p:nvPr/>
        </p:nvSpPr>
        <p:spPr>
          <a:xfrm>
            <a:off x="3962400" y="5178623"/>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962400" y="4934082"/>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962400" y="5605046"/>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962400" y="5849131"/>
            <a:ext cx="284515" cy="307777"/>
          </a:xfrm>
          <a:prstGeom prst="rect">
            <a:avLst/>
          </a:prstGeom>
          <a:noFill/>
        </p:spPr>
        <p:txBody>
          <a:bodyPr wrap="none" rtlCol="0">
            <a:spAutoFit/>
          </a:bodyPr>
          <a:lstStyle/>
          <a:p>
            <a:r>
              <a:rPr lang="en-US" sz="1400" dirty="0"/>
              <a:t>1</a:t>
            </a:r>
          </a:p>
        </p:txBody>
      </p:sp>
      <p:sp>
        <p:nvSpPr>
          <p:cNvPr id="19" name="TextBox 18"/>
          <p:cNvSpPr txBox="1"/>
          <p:nvPr/>
        </p:nvSpPr>
        <p:spPr>
          <a:xfrm>
            <a:off x="3962400" y="6093216"/>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962400" y="6337300"/>
            <a:ext cx="284515" cy="307777"/>
          </a:xfrm>
          <a:prstGeom prst="rect">
            <a:avLst/>
          </a:prstGeom>
          <a:noFill/>
        </p:spPr>
        <p:txBody>
          <a:bodyPr wrap="none" rtlCol="0">
            <a:spAutoFit/>
          </a:bodyPr>
          <a:lstStyle/>
          <a:p>
            <a:r>
              <a:rPr lang="en-US" sz="1400" dirty="0"/>
              <a:t>1</a:t>
            </a:r>
          </a:p>
        </p:txBody>
      </p:sp>
      <p:sp>
        <p:nvSpPr>
          <p:cNvPr id="21" name="TextBox 20"/>
          <p:cNvSpPr txBox="1"/>
          <p:nvPr/>
        </p:nvSpPr>
        <p:spPr>
          <a:xfrm>
            <a:off x="3091036" y="2819400"/>
            <a:ext cx="1176164" cy="461665"/>
          </a:xfrm>
          <a:prstGeom prst="rect">
            <a:avLst/>
          </a:prstGeom>
          <a:solidFill>
            <a:schemeClr val="bg1"/>
          </a:solidFill>
        </p:spPr>
        <p:txBody>
          <a:bodyPr wrap="square" rtlCol="0">
            <a:spAutoFit/>
          </a:bodyPr>
          <a:lstStyle/>
          <a:p>
            <a:pPr algn="ctr"/>
            <a:r>
              <a:rPr lang="en-US" sz="2400" i="1" dirty="0">
                <a:latin typeface="Times"/>
                <a:cs typeface="Times"/>
              </a:rPr>
              <a:t>C      S</a:t>
            </a:r>
          </a:p>
        </p:txBody>
      </p:sp>
      <p:sp>
        <p:nvSpPr>
          <p:cNvPr id="22" name="TextBox 21"/>
          <p:cNvSpPr txBox="1"/>
          <p:nvPr/>
        </p:nvSpPr>
        <p:spPr>
          <a:xfrm>
            <a:off x="5181601" y="4274224"/>
            <a:ext cx="3505199" cy="1015663"/>
          </a:xfrm>
          <a:prstGeom prst="rect">
            <a:avLst/>
          </a:prstGeom>
          <a:noFill/>
        </p:spPr>
        <p:txBody>
          <a:bodyPr wrap="square" rtlCol="0">
            <a:spAutoFit/>
          </a:bodyPr>
          <a:lstStyle/>
          <a:p>
            <a:r>
              <a:rPr lang="en-US" dirty="0">
                <a:latin typeface="Arial"/>
                <a:cs typeface="Arial"/>
              </a:rPr>
              <a:t>Also compute MI where </a:t>
            </a:r>
            <a:r>
              <a:rPr lang="en-US" i="1" dirty="0">
                <a:latin typeface="Times"/>
                <a:cs typeface="Times"/>
              </a:rPr>
              <a:t>S</a:t>
            </a:r>
            <a:r>
              <a:rPr lang="en-US" dirty="0">
                <a:latin typeface="Arial"/>
                <a:cs typeface="Arial"/>
              </a:rPr>
              <a:t>=1 indicates motif present on complementary strand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fire"/>
          <p:cNvPicPr>
            <a:picLocks noChangeAspect="1" noChangeArrowheads="1"/>
          </p:cNvPicPr>
          <p:nvPr/>
        </p:nvPicPr>
        <p:blipFill>
          <a:blip r:embed="rId4"/>
          <a:srcRect t="56667" r="64292"/>
          <a:stretch>
            <a:fillRect/>
          </a:stretch>
        </p:blipFill>
        <p:spPr bwMode="auto">
          <a:xfrm>
            <a:off x="533400" y="2057400"/>
            <a:ext cx="2819400" cy="4132184"/>
          </a:xfrm>
          <a:prstGeom prst="rect">
            <a:avLst/>
          </a:prstGeom>
          <a:noFill/>
          <a:ln w="9525">
            <a:noFill/>
            <a:miter lim="800000"/>
            <a:headEnd/>
            <a:tailEnd/>
          </a:ln>
        </p:spPr>
      </p:pic>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Position Bias</a:t>
            </a:r>
          </a:p>
        </p:txBody>
      </p:sp>
      <p:sp>
        <p:nvSpPr>
          <p:cNvPr id="9" name="TextBox 8"/>
          <p:cNvSpPr txBox="1"/>
          <p:nvPr/>
        </p:nvSpPr>
        <p:spPr>
          <a:xfrm>
            <a:off x="3840515" y="2743200"/>
            <a:ext cx="284515" cy="307777"/>
          </a:xfrm>
          <a:prstGeom prst="rect">
            <a:avLst/>
          </a:prstGeom>
          <a:noFill/>
        </p:spPr>
        <p:txBody>
          <a:bodyPr wrap="none" rtlCol="0">
            <a:spAutoFit/>
          </a:bodyPr>
          <a:lstStyle/>
          <a:p>
            <a:r>
              <a:rPr lang="en-US" sz="1400" dirty="0"/>
              <a:t>1</a:t>
            </a:r>
          </a:p>
        </p:txBody>
      </p:sp>
      <p:sp>
        <p:nvSpPr>
          <p:cNvPr id="10" name="TextBox 9"/>
          <p:cNvSpPr txBox="1"/>
          <p:nvPr/>
        </p:nvSpPr>
        <p:spPr>
          <a:xfrm>
            <a:off x="3840515" y="3253184"/>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840515" y="2998192"/>
            <a:ext cx="284515" cy="307777"/>
          </a:xfrm>
          <a:prstGeom prst="rect">
            <a:avLst/>
          </a:prstGeom>
          <a:noFill/>
        </p:spPr>
        <p:txBody>
          <a:bodyPr wrap="none" rtlCol="0">
            <a:spAutoFit/>
          </a:bodyPr>
          <a:lstStyle/>
          <a:p>
            <a:r>
              <a:rPr lang="en-US" sz="1400" dirty="0"/>
              <a:t>1</a:t>
            </a:r>
          </a:p>
        </p:txBody>
      </p:sp>
      <p:sp>
        <p:nvSpPr>
          <p:cNvPr id="12" name="TextBox 11"/>
          <p:cNvSpPr txBox="1"/>
          <p:nvPr/>
        </p:nvSpPr>
        <p:spPr>
          <a:xfrm>
            <a:off x="3840515" y="3508177"/>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840515" y="3914577"/>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840515" y="4159118"/>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840515" y="4648200"/>
            <a:ext cx="284515" cy="307777"/>
          </a:xfrm>
          <a:prstGeom prst="rect">
            <a:avLst/>
          </a:prstGeom>
          <a:noFill/>
        </p:spPr>
        <p:txBody>
          <a:bodyPr wrap="none" rtlCol="0">
            <a:spAutoFit/>
          </a:bodyPr>
          <a:lstStyle/>
          <a:p>
            <a:r>
              <a:rPr lang="en-US" sz="1400" dirty="0"/>
              <a:t>0</a:t>
            </a:r>
          </a:p>
        </p:txBody>
      </p:sp>
      <p:sp>
        <p:nvSpPr>
          <p:cNvPr id="16" name="TextBox 15"/>
          <p:cNvSpPr txBox="1"/>
          <p:nvPr/>
        </p:nvSpPr>
        <p:spPr>
          <a:xfrm>
            <a:off x="3840515" y="4403659"/>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840515" y="5074623"/>
            <a:ext cx="284515" cy="307777"/>
          </a:xfrm>
          <a:prstGeom prst="rect">
            <a:avLst/>
          </a:prstGeom>
          <a:noFill/>
        </p:spPr>
        <p:txBody>
          <a:bodyPr wrap="none" rtlCol="0">
            <a:spAutoFit/>
          </a:bodyPr>
          <a:lstStyle/>
          <a:p>
            <a:r>
              <a:rPr lang="en-US" sz="1400" dirty="0"/>
              <a:t>0</a:t>
            </a:r>
          </a:p>
        </p:txBody>
      </p:sp>
      <p:sp>
        <p:nvSpPr>
          <p:cNvPr id="18" name="TextBox 17"/>
          <p:cNvSpPr txBox="1"/>
          <p:nvPr/>
        </p:nvSpPr>
        <p:spPr>
          <a:xfrm>
            <a:off x="3840515" y="5318708"/>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840515" y="5562793"/>
            <a:ext cx="284515" cy="307777"/>
          </a:xfrm>
          <a:prstGeom prst="rect">
            <a:avLst/>
          </a:prstGeom>
          <a:noFill/>
        </p:spPr>
        <p:txBody>
          <a:bodyPr wrap="none" rtlCol="0">
            <a:spAutoFit/>
          </a:bodyPr>
          <a:lstStyle/>
          <a:p>
            <a:r>
              <a:rPr lang="en-US" sz="1400" dirty="0"/>
              <a:t>0</a:t>
            </a:r>
          </a:p>
        </p:txBody>
      </p:sp>
      <p:sp>
        <p:nvSpPr>
          <p:cNvPr id="20" name="TextBox 19"/>
          <p:cNvSpPr txBox="1"/>
          <p:nvPr/>
        </p:nvSpPr>
        <p:spPr>
          <a:xfrm>
            <a:off x="3840515" y="5806877"/>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3091036" y="2286000"/>
            <a:ext cx="1176164" cy="461665"/>
          </a:xfrm>
          <a:prstGeom prst="rect">
            <a:avLst/>
          </a:prstGeom>
          <a:solidFill>
            <a:schemeClr val="bg1"/>
          </a:solidFill>
        </p:spPr>
        <p:txBody>
          <a:bodyPr wrap="square" rtlCol="0">
            <a:spAutoFit/>
          </a:bodyPr>
          <a:lstStyle/>
          <a:p>
            <a:pPr algn="ctr"/>
            <a:r>
              <a:rPr lang="en-US" sz="2400" i="1" dirty="0">
                <a:latin typeface="Times"/>
                <a:cs typeface="Times"/>
              </a:rPr>
              <a:t>P      O</a:t>
            </a:r>
          </a:p>
        </p:txBody>
      </p:sp>
      <p:graphicFrame>
        <p:nvGraphicFramePr>
          <p:cNvPr id="24" name="Object 3"/>
          <p:cNvGraphicFramePr>
            <a:graphicFrameLocks noChangeAspect="1"/>
          </p:cNvGraphicFramePr>
          <p:nvPr>
            <p:extLst>
              <p:ext uri="{D42A27DB-BD31-4B8C-83A1-F6EECF244321}">
                <p14:modId xmlns:p14="http://schemas.microsoft.com/office/powerpoint/2010/main" val="1700673069"/>
              </p:ext>
            </p:extLst>
          </p:nvPr>
        </p:nvGraphicFramePr>
        <p:xfrm>
          <a:off x="744538" y="857250"/>
          <a:ext cx="1289050" cy="577850"/>
        </p:xfrm>
        <a:graphic>
          <a:graphicData uri="http://schemas.openxmlformats.org/presentationml/2006/ole">
            <mc:AlternateContent xmlns:mc="http://schemas.openxmlformats.org/markup-compatibility/2006">
              <mc:Choice xmlns:v="urn:schemas-microsoft-com:vml" Requires="v">
                <p:oleObj spid="_x0000_s140432" name="Equation" r:id="rId5" imgW="495000" imgH="203040" progId="Equation.3">
                  <p:embed/>
                </p:oleObj>
              </mc:Choice>
              <mc:Fallback>
                <p:oleObj name="Equation" r:id="rId5" imgW="495000" imgH="203040" progId="Equation.3">
                  <p:embed/>
                  <p:pic>
                    <p:nvPicPr>
                      <p:cNvPr id="0" name="Picture 18"/>
                      <p:cNvPicPr>
                        <a:picLocks noChangeAspect="1" noChangeArrowheads="1"/>
                      </p:cNvPicPr>
                      <p:nvPr/>
                    </p:nvPicPr>
                    <p:blipFill>
                      <a:blip r:embed="rId6"/>
                      <a:srcRect/>
                      <a:stretch>
                        <a:fillRect/>
                      </a:stretch>
                    </p:blipFill>
                    <p:spPr bwMode="auto">
                      <a:xfrm>
                        <a:off x="744538" y="857250"/>
                        <a:ext cx="1289050"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Text Box 8"/>
          <p:cNvSpPr txBox="1">
            <a:spLocks noChangeArrowheads="1"/>
          </p:cNvSpPr>
          <p:nvPr/>
        </p:nvSpPr>
        <p:spPr bwMode="auto">
          <a:xfrm>
            <a:off x="2133600" y="9144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P</a:t>
            </a:r>
            <a:r>
              <a:rPr lang="en-US" sz="2400" dirty="0"/>
              <a:t> ranges over position bins</a:t>
            </a:r>
          </a:p>
          <a:p>
            <a:r>
              <a:rPr lang="en-US" sz="2400" i="1" dirty="0">
                <a:latin typeface="Times" pitchFamily="-111" charset="0"/>
              </a:rPr>
              <a:t>O=</a:t>
            </a:r>
            <a:r>
              <a:rPr lang="en-US" sz="2400" dirty="0">
                <a:latin typeface="Times" pitchFamily="-111" charset="0"/>
              </a:rPr>
              <a:t>0, 1</a:t>
            </a:r>
            <a:r>
              <a:rPr lang="en-US" sz="2400" dirty="0"/>
              <a:t> indicates whether or not the motif is over-represented in a sequence’s cluster</a:t>
            </a:r>
          </a:p>
        </p:txBody>
      </p:sp>
      <p:sp>
        <p:nvSpPr>
          <p:cNvPr id="37" name="TextBox 36"/>
          <p:cNvSpPr txBox="1"/>
          <p:nvPr/>
        </p:nvSpPr>
        <p:spPr>
          <a:xfrm>
            <a:off x="3251200" y="2746177"/>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251200" y="3256161"/>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251200" y="3001169"/>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251200" y="3511154"/>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251200" y="3917554"/>
            <a:ext cx="284515" cy="307777"/>
          </a:xfrm>
          <a:prstGeom prst="rect">
            <a:avLst/>
          </a:prstGeom>
          <a:noFill/>
        </p:spPr>
        <p:txBody>
          <a:bodyPr wrap="none" rtlCol="0">
            <a:spAutoFit/>
          </a:bodyPr>
          <a:lstStyle/>
          <a:p>
            <a:r>
              <a:rPr lang="en-US" sz="1400" dirty="0"/>
              <a:t>1</a:t>
            </a:r>
          </a:p>
        </p:txBody>
      </p:sp>
      <p:sp>
        <p:nvSpPr>
          <p:cNvPr id="42" name="TextBox 41"/>
          <p:cNvSpPr txBox="1"/>
          <p:nvPr/>
        </p:nvSpPr>
        <p:spPr>
          <a:xfrm>
            <a:off x="3251200" y="4162095"/>
            <a:ext cx="284515" cy="307777"/>
          </a:xfrm>
          <a:prstGeom prst="rect">
            <a:avLst/>
          </a:prstGeom>
          <a:noFill/>
        </p:spPr>
        <p:txBody>
          <a:bodyPr wrap="none" rtlCol="0">
            <a:spAutoFit/>
          </a:bodyPr>
          <a:lstStyle/>
          <a:p>
            <a:r>
              <a:rPr lang="en-US" sz="1400" dirty="0"/>
              <a:t>0</a:t>
            </a:r>
          </a:p>
        </p:txBody>
      </p:sp>
      <p:sp>
        <p:nvSpPr>
          <p:cNvPr id="43" name="TextBox 42"/>
          <p:cNvSpPr txBox="1"/>
          <p:nvPr/>
        </p:nvSpPr>
        <p:spPr>
          <a:xfrm>
            <a:off x="3251200" y="4651177"/>
            <a:ext cx="284515" cy="307777"/>
          </a:xfrm>
          <a:prstGeom prst="rect">
            <a:avLst/>
          </a:prstGeom>
          <a:noFill/>
        </p:spPr>
        <p:txBody>
          <a:bodyPr wrap="none" rtlCol="0">
            <a:spAutoFit/>
          </a:bodyPr>
          <a:lstStyle/>
          <a:p>
            <a:r>
              <a:rPr lang="en-US" sz="1400" dirty="0"/>
              <a:t>0</a:t>
            </a:r>
          </a:p>
        </p:txBody>
      </p:sp>
      <p:sp>
        <p:nvSpPr>
          <p:cNvPr id="44" name="TextBox 43"/>
          <p:cNvSpPr txBox="1"/>
          <p:nvPr/>
        </p:nvSpPr>
        <p:spPr>
          <a:xfrm>
            <a:off x="3251200" y="4406636"/>
            <a:ext cx="284515" cy="307777"/>
          </a:xfrm>
          <a:prstGeom prst="rect">
            <a:avLst/>
          </a:prstGeom>
          <a:noFill/>
        </p:spPr>
        <p:txBody>
          <a:bodyPr wrap="none" rtlCol="0">
            <a:spAutoFit/>
          </a:bodyPr>
          <a:lstStyle/>
          <a:p>
            <a:r>
              <a:rPr lang="en-US" sz="1400" dirty="0"/>
              <a:t>2</a:t>
            </a:r>
          </a:p>
        </p:txBody>
      </p:sp>
      <p:sp>
        <p:nvSpPr>
          <p:cNvPr id="45" name="TextBox 44"/>
          <p:cNvSpPr txBox="1"/>
          <p:nvPr/>
        </p:nvSpPr>
        <p:spPr>
          <a:xfrm>
            <a:off x="3251200" y="5077600"/>
            <a:ext cx="284515" cy="307777"/>
          </a:xfrm>
          <a:prstGeom prst="rect">
            <a:avLst/>
          </a:prstGeom>
          <a:noFill/>
        </p:spPr>
        <p:txBody>
          <a:bodyPr wrap="none" rtlCol="0">
            <a:spAutoFit/>
          </a:bodyPr>
          <a:lstStyle/>
          <a:p>
            <a:r>
              <a:rPr lang="en-US" sz="1400" dirty="0"/>
              <a:t>2</a:t>
            </a:r>
          </a:p>
        </p:txBody>
      </p:sp>
      <p:sp>
        <p:nvSpPr>
          <p:cNvPr id="46" name="TextBox 45"/>
          <p:cNvSpPr txBox="1"/>
          <p:nvPr/>
        </p:nvSpPr>
        <p:spPr>
          <a:xfrm>
            <a:off x="3251200" y="5321685"/>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251200" y="5565770"/>
            <a:ext cx="284515" cy="307777"/>
          </a:xfrm>
          <a:prstGeom prst="rect">
            <a:avLst/>
          </a:prstGeom>
          <a:noFill/>
        </p:spPr>
        <p:txBody>
          <a:bodyPr wrap="none" rtlCol="0">
            <a:spAutoFit/>
          </a:bodyPr>
          <a:lstStyle/>
          <a:p>
            <a:r>
              <a:rPr lang="en-US" sz="1400" dirty="0"/>
              <a:t>1</a:t>
            </a:r>
          </a:p>
        </p:txBody>
      </p:sp>
      <p:sp>
        <p:nvSpPr>
          <p:cNvPr id="48" name="TextBox 47"/>
          <p:cNvSpPr txBox="1"/>
          <p:nvPr/>
        </p:nvSpPr>
        <p:spPr>
          <a:xfrm>
            <a:off x="3251200" y="5809854"/>
            <a:ext cx="284515" cy="307777"/>
          </a:xfrm>
          <a:prstGeom prst="rect">
            <a:avLst/>
          </a:prstGeom>
          <a:noFill/>
        </p:spPr>
        <p:txBody>
          <a:bodyPr wrap="none" rtlCol="0">
            <a:spAutoFit/>
          </a:bodyPr>
          <a:lstStyle/>
          <a:p>
            <a:r>
              <a:rPr lang="en-US" sz="1400" dirty="0"/>
              <a:t>0</a:t>
            </a:r>
          </a:p>
        </p:txBody>
      </p:sp>
      <p:sp>
        <p:nvSpPr>
          <p:cNvPr id="49" name="Left Brace 48"/>
          <p:cNvSpPr/>
          <p:nvPr/>
        </p:nvSpPr>
        <p:spPr bwMode="auto">
          <a:xfrm rot="16200000">
            <a:off x="2247906" y="5981701"/>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0" name="Left Brace 49"/>
          <p:cNvSpPr/>
          <p:nvPr/>
        </p:nvSpPr>
        <p:spPr bwMode="auto">
          <a:xfrm rot="16200000">
            <a:off x="1612902" y="5981702"/>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1" name="Left Brace 50"/>
          <p:cNvSpPr/>
          <p:nvPr/>
        </p:nvSpPr>
        <p:spPr bwMode="auto">
          <a:xfrm rot="16200000">
            <a:off x="977899" y="5981701"/>
            <a:ext cx="152402" cy="533400"/>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2" name="TextBox 51"/>
          <p:cNvSpPr txBox="1"/>
          <p:nvPr/>
        </p:nvSpPr>
        <p:spPr>
          <a:xfrm>
            <a:off x="904240" y="6289040"/>
            <a:ext cx="298780" cy="338554"/>
          </a:xfrm>
          <a:prstGeom prst="rect">
            <a:avLst/>
          </a:prstGeom>
          <a:noFill/>
        </p:spPr>
        <p:txBody>
          <a:bodyPr wrap="none" rtlCol="0">
            <a:spAutoFit/>
          </a:bodyPr>
          <a:lstStyle/>
          <a:p>
            <a:r>
              <a:rPr lang="en-US" sz="1600" dirty="0"/>
              <a:t>2</a:t>
            </a:r>
          </a:p>
        </p:txBody>
      </p:sp>
      <p:sp>
        <p:nvSpPr>
          <p:cNvPr id="53" name="TextBox 52"/>
          <p:cNvSpPr txBox="1"/>
          <p:nvPr/>
        </p:nvSpPr>
        <p:spPr>
          <a:xfrm>
            <a:off x="1549400" y="6289040"/>
            <a:ext cx="298780" cy="338554"/>
          </a:xfrm>
          <a:prstGeom prst="rect">
            <a:avLst/>
          </a:prstGeom>
          <a:noFill/>
        </p:spPr>
        <p:txBody>
          <a:bodyPr wrap="none" rtlCol="0">
            <a:spAutoFit/>
          </a:bodyPr>
          <a:lstStyle/>
          <a:p>
            <a:r>
              <a:rPr lang="en-US" sz="1600" dirty="0"/>
              <a:t>1</a:t>
            </a:r>
          </a:p>
        </p:txBody>
      </p:sp>
      <p:sp>
        <p:nvSpPr>
          <p:cNvPr id="54" name="TextBox 53"/>
          <p:cNvSpPr txBox="1"/>
          <p:nvPr/>
        </p:nvSpPr>
        <p:spPr>
          <a:xfrm>
            <a:off x="2179320" y="6289040"/>
            <a:ext cx="298780" cy="338554"/>
          </a:xfrm>
          <a:prstGeom prst="rect">
            <a:avLst/>
          </a:prstGeom>
          <a:noFill/>
        </p:spPr>
        <p:txBody>
          <a:bodyPr wrap="none" rtlCol="0">
            <a:spAutoFit/>
          </a:bodyPr>
          <a:lstStyle/>
          <a:p>
            <a:r>
              <a:rPr lang="en-US" sz="1600" dirty="0"/>
              <a:t>0</a:t>
            </a:r>
          </a:p>
        </p:txBody>
      </p:sp>
      <p:sp>
        <p:nvSpPr>
          <p:cNvPr id="55" name="TextBox 54"/>
          <p:cNvSpPr txBox="1"/>
          <p:nvPr/>
        </p:nvSpPr>
        <p:spPr>
          <a:xfrm>
            <a:off x="381000" y="6289040"/>
            <a:ext cx="365004" cy="338554"/>
          </a:xfrm>
          <a:prstGeom prst="rect">
            <a:avLst/>
          </a:prstGeom>
          <a:noFill/>
        </p:spPr>
        <p:txBody>
          <a:bodyPr wrap="none" rtlCol="0">
            <a:spAutoFit/>
          </a:bodyPr>
          <a:lstStyle/>
          <a:p>
            <a:r>
              <a:rPr lang="en-US" sz="1600" i="1" dirty="0">
                <a:latin typeface="Times"/>
                <a:cs typeface="Times"/>
              </a:rPr>
              <a:t>P</a:t>
            </a:r>
          </a:p>
        </p:txBody>
      </p:sp>
      <p:sp>
        <p:nvSpPr>
          <p:cNvPr id="56" name="TextBox 55"/>
          <p:cNvSpPr txBox="1"/>
          <p:nvPr/>
        </p:nvSpPr>
        <p:spPr>
          <a:xfrm>
            <a:off x="5029200" y="3858161"/>
            <a:ext cx="3505199" cy="1323439"/>
          </a:xfrm>
          <a:prstGeom prst="rect">
            <a:avLst/>
          </a:prstGeom>
          <a:noFill/>
        </p:spPr>
        <p:txBody>
          <a:bodyPr wrap="square" rtlCol="0">
            <a:spAutoFit/>
          </a:bodyPr>
          <a:lstStyle/>
          <a:p>
            <a:r>
              <a:rPr lang="en-US" dirty="0">
                <a:latin typeface="Arial"/>
                <a:cs typeface="Arial"/>
              </a:rPr>
              <a:t>Only sequences containing the motif are considered for this calculation</a:t>
            </a:r>
          </a:p>
          <a:p>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Using MI to Determine Motif Interactions</a:t>
            </a:r>
          </a:p>
        </p:txBody>
      </p:sp>
      <p:sp>
        <p:nvSpPr>
          <p:cNvPr id="9" name="TextBox 8"/>
          <p:cNvSpPr txBox="1"/>
          <p:nvPr/>
        </p:nvSpPr>
        <p:spPr>
          <a:xfrm>
            <a:off x="3754085" y="2635209"/>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754085" y="3119793"/>
            <a:ext cx="284515" cy="307777"/>
          </a:xfrm>
          <a:prstGeom prst="rect">
            <a:avLst/>
          </a:prstGeom>
          <a:noFill/>
        </p:spPr>
        <p:txBody>
          <a:bodyPr wrap="none" rtlCol="0">
            <a:spAutoFit/>
          </a:bodyPr>
          <a:lstStyle/>
          <a:p>
            <a:r>
              <a:rPr lang="en-US" sz="1400" dirty="0"/>
              <a:t>0</a:t>
            </a:r>
          </a:p>
        </p:txBody>
      </p:sp>
      <p:sp>
        <p:nvSpPr>
          <p:cNvPr id="11" name="TextBox 10"/>
          <p:cNvSpPr txBox="1"/>
          <p:nvPr/>
        </p:nvSpPr>
        <p:spPr>
          <a:xfrm>
            <a:off x="3754085" y="2877501"/>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754085" y="3362086"/>
            <a:ext cx="284515" cy="307777"/>
          </a:xfrm>
          <a:prstGeom prst="rect">
            <a:avLst/>
          </a:prstGeom>
          <a:noFill/>
        </p:spPr>
        <p:txBody>
          <a:bodyPr wrap="none" rtlCol="0">
            <a:spAutoFit/>
          </a:bodyPr>
          <a:lstStyle/>
          <a:p>
            <a:r>
              <a:rPr lang="en-US" sz="1400" dirty="0"/>
              <a:t>0</a:t>
            </a:r>
          </a:p>
        </p:txBody>
      </p:sp>
      <p:sp>
        <p:nvSpPr>
          <p:cNvPr id="13" name="TextBox 12"/>
          <p:cNvSpPr txBox="1"/>
          <p:nvPr/>
        </p:nvSpPr>
        <p:spPr>
          <a:xfrm>
            <a:off x="3754085" y="3730386"/>
            <a:ext cx="284515" cy="307777"/>
          </a:xfrm>
          <a:prstGeom prst="rect">
            <a:avLst/>
          </a:prstGeom>
          <a:noFill/>
        </p:spPr>
        <p:txBody>
          <a:bodyPr wrap="none" rtlCol="0">
            <a:spAutoFit/>
          </a:bodyPr>
          <a:lstStyle/>
          <a:p>
            <a:r>
              <a:rPr lang="en-US" sz="1400" dirty="0"/>
              <a:t>1</a:t>
            </a:r>
          </a:p>
        </p:txBody>
      </p:sp>
      <p:sp>
        <p:nvSpPr>
          <p:cNvPr id="14" name="TextBox 13"/>
          <p:cNvSpPr txBox="1"/>
          <p:nvPr/>
        </p:nvSpPr>
        <p:spPr>
          <a:xfrm>
            <a:off x="3754085" y="3959839"/>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754085" y="4418745"/>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754085" y="4189292"/>
            <a:ext cx="284515" cy="307777"/>
          </a:xfrm>
          <a:prstGeom prst="rect">
            <a:avLst/>
          </a:prstGeom>
          <a:noFill/>
        </p:spPr>
        <p:txBody>
          <a:bodyPr wrap="none" rtlCol="0">
            <a:spAutoFit/>
          </a:bodyPr>
          <a:lstStyle/>
          <a:p>
            <a:r>
              <a:rPr lang="en-US" sz="1400" dirty="0"/>
              <a:t>1</a:t>
            </a:r>
          </a:p>
        </p:txBody>
      </p:sp>
      <p:sp>
        <p:nvSpPr>
          <p:cNvPr id="17" name="TextBox 16"/>
          <p:cNvSpPr txBox="1"/>
          <p:nvPr/>
        </p:nvSpPr>
        <p:spPr>
          <a:xfrm>
            <a:off x="3754085" y="5052992"/>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754085" y="5297077"/>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754085" y="5541162"/>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754085" y="5785246"/>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2763520" y="2215495"/>
            <a:ext cx="1600200" cy="461665"/>
          </a:xfrm>
          <a:prstGeom prst="rect">
            <a:avLst/>
          </a:prstGeom>
          <a:solidFill>
            <a:schemeClr val="bg1"/>
          </a:solidFill>
        </p:spPr>
        <p:txBody>
          <a:bodyPr wrap="square" rtlCol="0">
            <a:spAutoFit/>
          </a:bodyPr>
          <a:lstStyle/>
          <a:p>
            <a:pPr algn="ctr"/>
            <a:r>
              <a:rPr lang="en-US" sz="2400" i="1" dirty="0">
                <a:latin typeface="Times"/>
                <a:cs typeface="Times"/>
              </a:rPr>
              <a:t>M</a:t>
            </a:r>
            <a:r>
              <a:rPr lang="en-US" sz="2400" i="1" baseline="-25000" dirty="0">
                <a:latin typeface="Times"/>
                <a:cs typeface="Times"/>
              </a:rPr>
              <a:t>1</a:t>
            </a:r>
            <a:r>
              <a:rPr lang="en-US" sz="2400" i="1" dirty="0">
                <a:latin typeface="Times"/>
                <a:cs typeface="Times"/>
              </a:rPr>
              <a:t>     M</a:t>
            </a:r>
            <a:r>
              <a:rPr lang="en-US" sz="2400" i="1" baseline="-25000" dirty="0">
                <a:latin typeface="Times"/>
                <a:cs typeface="Times"/>
              </a:rPr>
              <a:t>2</a:t>
            </a:r>
          </a:p>
        </p:txBody>
      </p:sp>
      <p:sp>
        <p:nvSpPr>
          <p:cNvPr id="37" name="TextBox 36"/>
          <p:cNvSpPr txBox="1"/>
          <p:nvPr/>
        </p:nvSpPr>
        <p:spPr>
          <a:xfrm>
            <a:off x="3164770" y="2638186"/>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164770" y="3122770"/>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164770" y="2880478"/>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164770" y="3365063"/>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164770" y="3733363"/>
            <a:ext cx="284515" cy="307777"/>
          </a:xfrm>
          <a:prstGeom prst="rect">
            <a:avLst/>
          </a:prstGeom>
          <a:noFill/>
        </p:spPr>
        <p:txBody>
          <a:bodyPr wrap="none" rtlCol="0">
            <a:spAutoFit/>
          </a:bodyPr>
          <a:lstStyle/>
          <a:p>
            <a:r>
              <a:rPr lang="en-US" sz="1400" dirty="0"/>
              <a:t>0</a:t>
            </a:r>
          </a:p>
        </p:txBody>
      </p:sp>
      <p:sp>
        <p:nvSpPr>
          <p:cNvPr id="42" name="TextBox 41"/>
          <p:cNvSpPr txBox="1"/>
          <p:nvPr/>
        </p:nvSpPr>
        <p:spPr>
          <a:xfrm>
            <a:off x="3164770" y="3962816"/>
            <a:ext cx="284515" cy="307777"/>
          </a:xfrm>
          <a:prstGeom prst="rect">
            <a:avLst/>
          </a:prstGeom>
          <a:noFill/>
        </p:spPr>
        <p:txBody>
          <a:bodyPr wrap="none" rtlCol="0">
            <a:spAutoFit/>
          </a:bodyPr>
          <a:lstStyle/>
          <a:p>
            <a:r>
              <a:rPr lang="en-US" sz="1400" dirty="0"/>
              <a:t>1</a:t>
            </a:r>
          </a:p>
        </p:txBody>
      </p:sp>
      <p:sp>
        <p:nvSpPr>
          <p:cNvPr id="43" name="TextBox 42"/>
          <p:cNvSpPr txBox="1"/>
          <p:nvPr/>
        </p:nvSpPr>
        <p:spPr>
          <a:xfrm>
            <a:off x="3164770" y="4421722"/>
            <a:ext cx="284515" cy="307777"/>
          </a:xfrm>
          <a:prstGeom prst="rect">
            <a:avLst/>
          </a:prstGeom>
          <a:noFill/>
        </p:spPr>
        <p:txBody>
          <a:bodyPr wrap="none" rtlCol="0">
            <a:spAutoFit/>
          </a:bodyPr>
          <a:lstStyle/>
          <a:p>
            <a:r>
              <a:rPr lang="en-US" sz="1400" dirty="0"/>
              <a:t>1</a:t>
            </a:r>
          </a:p>
        </p:txBody>
      </p:sp>
      <p:sp>
        <p:nvSpPr>
          <p:cNvPr id="44" name="TextBox 43"/>
          <p:cNvSpPr txBox="1"/>
          <p:nvPr/>
        </p:nvSpPr>
        <p:spPr>
          <a:xfrm>
            <a:off x="3164770" y="4192269"/>
            <a:ext cx="284515" cy="307777"/>
          </a:xfrm>
          <a:prstGeom prst="rect">
            <a:avLst/>
          </a:prstGeom>
          <a:noFill/>
        </p:spPr>
        <p:txBody>
          <a:bodyPr wrap="none" rtlCol="0">
            <a:spAutoFit/>
          </a:bodyPr>
          <a:lstStyle/>
          <a:p>
            <a:r>
              <a:rPr lang="en-US" sz="1400" dirty="0"/>
              <a:t>1</a:t>
            </a:r>
          </a:p>
        </p:txBody>
      </p:sp>
      <p:sp>
        <p:nvSpPr>
          <p:cNvPr id="45" name="TextBox 44"/>
          <p:cNvSpPr txBox="1"/>
          <p:nvPr/>
        </p:nvSpPr>
        <p:spPr>
          <a:xfrm>
            <a:off x="3164770" y="5055969"/>
            <a:ext cx="284515" cy="307777"/>
          </a:xfrm>
          <a:prstGeom prst="rect">
            <a:avLst/>
          </a:prstGeom>
          <a:noFill/>
        </p:spPr>
        <p:txBody>
          <a:bodyPr wrap="none" rtlCol="0">
            <a:spAutoFit/>
          </a:bodyPr>
          <a:lstStyle/>
          <a:p>
            <a:r>
              <a:rPr lang="en-US" sz="1400" dirty="0"/>
              <a:t>0</a:t>
            </a:r>
          </a:p>
        </p:txBody>
      </p:sp>
      <p:sp>
        <p:nvSpPr>
          <p:cNvPr id="46" name="TextBox 45"/>
          <p:cNvSpPr txBox="1"/>
          <p:nvPr/>
        </p:nvSpPr>
        <p:spPr>
          <a:xfrm>
            <a:off x="3164770" y="5300054"/>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164770" y="5544139"/>
            <a:ext cx="284515" cy="307777"/>
          </a:xfrm>
          <a:prstGeom prst="rect">
            <a:avLst/>
          </a:prstGeom>
          <a:noFill/>
        </p:spPr>
        <p:txBody>
          <a:bodyPr wrap="none" rtlCol="0">
            <a:spAutoFit/>
          </a:bodyPr>
          <a:lstStyle/>
          <a:p>
            <a:r>
              <a:rPr lang="en-US" sz="1400" dirty="0"/>
              <a:t>0</a:t>
            </a:r>
          </a:p>
        </p:txBody>
      </p:sp>
      <p:sp>
        <p:nvSpPr>
          <p:cNvPr id="48" name="TextBox 47"/>
          <p:cNvSpPr txBox="1"/>
          <p:nvPr/>
        </p:nvSpPr>
        <p:spPr>
          <a:xfrm>
            <a:off x="3164770" y="5788223"/>
            <a:ext cx="284515" cy="307777"/>
          </a:xfrm>
          <a:prstGeom prst="rect">
            <a:avLst/>
          </a:prstGeom>
          <a:noFill/>
        </p:spPr>
        <p:txBody>
          <a:bodyPr wrap="none" rtlCol="0">
            <a:spAutoFit/>
          </a:bodyPr>
          <a:lstStyle/>
          <a:p>
            <a:r>
              <a:rPr lang="en-US" sz="1400" dirty="0"/>
              <a:t>0</a:t>
            </a:r>
          </a:p>
        </p:txBody>
      </p:sp>
      <p:graphicFrame>
        <p:nvGraphicFramePr>
          <p:cNvPr id="57" name="Object 4"/>
          <p:cNvGraphicFramePr>
            <a:graphicFrameLocks noChangeAspect="1"/>
          </p:cNvGraphicFramePr>
          <p:nvPr>
            <p:extLst>
              <p:ext uri="{D42A27DB-BD31-4B8C-83A1-F6EECF244321}">
                <p14:modId xmlns:p14="http://schemas.microsoft.com/office/powerpoint/2010/main" val="2967684121"/>
              </p:ext>
            </p:extLst>
          </p:nvPr>
        </p:nvGraphicFramePr>
        <p:xfrm>
          <a:off x="296863" y="920750"/>
          <a:ext cx="1787525" cy="593725"/>
        </p:xfrm>
        <a:graphic>
          <a:graphicData uri="http://schemas.openxmlformats.org/presentationml/2006/ole">
            <mc:AlternateContent xmlns:mc="http://schemas.openxmlformats.org/markup-compatibility/2006">
              <mc:Choice xmlns:v="urn:schemas-microsoft-com:vml" Requires="v">
                <p:oleObj spid="_x0000_s142481" name="Equation" r:id="rId4" imgW="685800" imgH="215640" progId="Equation.3">
                  <p:embed/>
                </p:oleObj>
              </mc:Choice>
              <mc:Fallback>
                <p:oleObj name="Equation" r:id="rId4" imgW="685800" imgH="215640" progId="Equation.3">
                  <p:embed/>
                  <p:pic>
                    <p:nvPicPr>
                      <p:cNvPr id="0" name="Picture 18"/>
                      <p:cNvPicPr>
                        <a:picLocks noChangeAspect="1" noChangeArrowheads="1"/>
                      </p:cNvPicPr>
                      <p:nvPr/>
                    </p:nvPicPr>
                    <p:blipFill>
                      <a:blip r:embed="rId5"/>
                      <a:srcRect/>
                      <a:stretch>
                        <a:fillRect/>
                      </a:stretch>
                    </p:blipFill>
                    <p:spPr bwMode="auto">
                      <a:xfrm>
                        <a:off x="296863" y="920750"/>
                        <a:ext cx="1787525"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8" name="Text Box 10"/>
          <p:cNvSpPr txBox="1">
            <a:spLocks noChangeArrowheads="1"/>
          </p:cNvSpPr>
          <p:nvPr/>
        </p:nvSpPr>
        <p:spPr bwMode="auto">
          <a:xfrm>
            <a:off x="2160587" y="9906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M</a:t>
            </a:r>
            <a:r>
              <a:rPr lang="en-US" sz="2400" i="1" baseline="-25000" dirty="0">
                <a:latin typeface="Times" pitchFamily="-111" charset="0"/>
              </a:rPr>
              <a:t>1</a:t>
            </a:r>
            <a:r>
              <a:rPr lang="en-US" sz="2400" i="1" dirty="0">
                <a:latin typeface="Times" pitchFamily="-111" charset="0"/>
              </a:rPr>
              <a:t>=0</a:t>
            </a:r>
            <a:r>
              <a:rPr lang="en-US" sz="2400" dirty="0">
                <a:latin typeface="Times" pitchFamily="-111" charset="0"/>
              </a:rPr>
              <a:t>, 1</a:t>
            </a:r>
            <a:r>
              <a:rPr lang="en-US" sz="2400" dirty="0"/>
              <a:t> indicates whether or not a sequence has the motif </a:t>
            </a:r>
            <a:r>
              <a:rPr lang="en-US" sz="2400" b="1" dirty="0"/>
              <a:t>and </a:t>
            </a:r>
            <a:r>
              <a:rPr lang="en-US" sz="2400" dirty="0"/>
              <a:t>is in a cluster for which the motif is over-represented; similarly for </a:t>
            </a:r>
            <a:r>
              <a:rPr lang="en-US" sz="2400" i="1" dirty="0">
                <a:latin typeface="Times" pitchFamily="-111" charset="0"/>
              </a:rPr>
              <a:t>M</a:t>
            </a:r>
            <a:r>
              <a:rPr lang="en-US" sz="2400" i="1" baseline="-25000" dirty="0">
                <a:latin typeface="Times" pitchFamily="-111" charset="0"/>
              </a:rPr>
              <a:t>2</a:t>
            </a:r>
          </a:p>
        </p:txBody>
      </p:sp>
      <p:pic>
        <p:nvPicPr>
          <p:cNvPr id="59" name="Picture 5" descr="fire"/>
          <p:cNvPicPr>
            <a:picLocks noChangeAspect="1" noChangeArrowheads="1"/>
          </p:cNvPicPr>
          <p:nvPr/>
        </p:nvPicPr>
        <p:blipFill>
          <a:blip r:embed="rId6"/>
          <a:srcRect t="4444" r="64527" b="47778"/>
          <a:stretch>
            <a:fillRect/>
          </a:stretch>
        </p:blipFill>
        <p:spPr bwMode="auto">
          <a:xfrm>
            <a:off x="228599" y="2209799"/>
            <a:ext cx="2576469" cy="4191001"/>
          </a:xfrm>
          <a:prstGeom prst="rect">
            <a:avLst/>
          </a:prstGeom>
          <a:noFill/>
          <a:ln w="9525">
            <a:noFill/>
            <a:miter lim="800000"/>
            <a:headEnd/>
            <a:tailEnd/>
          </a:ln>
        </p:spPr>
      </p:pic>
      <p:sp>
        <p:nvSpPr>
          <p:cNvPr id="60" name="Rectangle 59"/>
          <p:cNvSpPr/>
          <p:nvPr/>
        </p:nvSpPr>
        <p:spPr bwMode="auto">
          <a:xfrm>
            <a:off x="1402081" y="3224106"/>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1" name="Rectangle 60"/>
          <p:cNvSpPr/>
          <p:nvPr/>
        </p:nvSpPr>
        <p:spPr bwMode="auto">
          <a:xfrm>
            <a:off x="1447800" y="384048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2" name="Rectangle 61"/>
          <p:cNvSpPr/>
          <p:nvPr/>
        </p:nvSpPr>
        <p:spPr bwMode="auto">
          <a:xfrm>
            <a:off x="1625601" y="428413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3" name="Rectangle 62"/>
          <p:cNvSpPr/>
          <p:nvPr/>
        </p:nvSpPr>
        <p:spPr bwMode="auto">
          <a:xfrm>
            <a:off x="1659463" y="4800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4" name="Rectangle 63"/>
          <p:cNvSpPr/>
          <p:nvPr/>
        </p:nvSpPr>
        <p:spPr bwMode="auto">
          <a:xfrm>
            <a:off x="1143000" y="5137568"/>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5" name="Rectangle 64"/>
          <p:cNvSpPr/>
          <p:nvPr/>
        </p:nvSpPr>
        <p:spPr bwMode="auto">
          <a:xfrm>
            <a:off x="1524000" y="5603235"/>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6" name="Rectangle 65"/>
          <p:cNvSpPr/>
          <p:nvPr/>
        </p:nvSpPr>
        <p:spPr bwMode="auto">
          <a:xfrm>
            <a:off x="609600" y="4546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7" name="TextBox 66"/>
          <p:cNvSpPr txBox="1"/>
          <p:nvPr/>
        </p:nvSpPr>
        <p:spPr>
          <a:xfrm>
            <a:off x="3754085" y="4648200"/>
            <a:ext cx="284515" cy="307777"/>
          </a:xfrm>
          <a:prstGeom prst="rect">
            <a:avLst/>
          </a:prstGeom>
          <a:noFill/>
        </p:spPr>
        <p:txBody>
          <a:bodyPr wrap="none" rtlCol="0">
            <a:spAutoFit/>
          </a:bodyPr>
          <a:lstStyle/>
          <a:p>
            <a:r>
              <a:rPr lang="en-US" sz="1400" dirty="0"/>
              <a:t>1</a:t>
            </a:r>
          </a:p>
        </p:txBody>
      </p:sp>
      <p:sp>
        <p:nvSpPr>
          <p:cNvPr id="68" name="TextBox 67"/>
          <p:cNvSpPr txBox="1"/>
          <p:nvPr/>
        </p:nvSpPr>
        <p:spPr>
          <a:xfrm>
            <a:off x="3164770" y="4651177"/>
            <a:ext cx="284515" cy="307777"/>
          </a:xfrm>
          <a:prstGeom prst="rect">
            <a:avLst/>
          </a:prstGeom>
          <a:noFill/>
        </p:spPr>
        <p:txBody>
          <a:bodyPr wrap="none" rtlCol="0">
            <a:spAutoFit/>
          </a:bodyPr>
          <a:lstStyle/>
          <a:p>
            <a:r>
              <a:rPr lang="en-US" sz="1400" dirty="0"/>
              <a:t>1</a:t>
            </a:r>
          </a:p>
        </p:txBody>
      </p:sp>
      <p:sp>
        <p:nvSpPr>
          <p:cNvPr id="69" name="Rectangle 68"/>
          <p:cNvSpPr/>
          <p:nvPr/>
        </p:nvSpPr>
        <p:spPr bwMode="auto">
          <a:xfrm>
            <a:off x="2590800" y="2133600"/>
            <a:ext cx="381000" cy="5334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0" name="Rectangle 69"/>
          <p:cNvSpPr/>
          <p:nvPr/>
        </p:nvSpPr>
        <p:spPr bwMode="auto">
          <a:xfrm>
            <a:off x="3931921" y="214376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1" name="Rectangle 70"/>
          <p:cNvSpPr/>
          <p:nvPr/>
        </p:nvSpPr>
        <p:spPr bwMode="auto">
          <a:xfrm>
            <a:off x="3139440" y="2143760"/>
            <a:ext cx="45719" cy="152400"/>
          </a:xfrm>
          <a:prstGeom prst="rect">
            <a:avLst/>
          </a:prstGeom>
          <a:solidFill>
            <a:schemeClr val="accent2"/>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2" name="Slide Number Placeholder 1"/>
          <p:cNvSpPr>
            <a:spLocks noGrp="1"/>
          </p:cNvSpPr>
          <p:nvPr>
            <p:ph type="sldNum" sz="quarter" idx="12"/>
          </p:nvPr>
        </p:nvSpPr>
        <p:spPr/>
        <p:txBody>
          <a:bodyPr/>
          <a:lstStyle/>
          <a:p>
            <a:fld id="{AE92DA06-5757-4745-A46E-60BA26673BE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228600" y="304800"/>
            <a:ext cx="8763000" cy="1143000"/>
          </a:xfrm>
        </p:spPr>
        <p:txBody>
          <a:bodyPr/>
          <a:lstStyle/>
          <a:p>
            <a:r>
              <a:rPr lang="en-US" sz="4000" dirty="0"/>
              <a:t>Goals for Lecture</a:t>
            </a:r>
          </a:p>
        </p:txBody>
      </p:sp>
      <p:sp>
        <p:nvSpPr>
          <p:cNvPr id="97285" name="Rectangle 3"/>
          <p:cNvSpPr>
            <a:spLocks noGrp="1" noChangeArrowheads="1"/>
          </p:cNvSpPr>
          <p:nvPr>
            <p:ph type="body" idx="1"/>
          </p:nvPr>
        </p:nvSpPr>
        <p:spPr>
          <a:xfrm>
            <a:off x="533400" y="1600200"/>
            <a:ext cx="8305800" cy="4114800"/>
          </a:xfrm>
        </p:spPr>
        <p:txBody>
          <a:bodyPr/>
          <a:lstStyle/>
          <a:p>
            <a:pPr>
              <a:buNone/>
            </a:pPr>
            <a:r>
              <a:rPr lang="en-US" sz="2400" dirty="0"/>
              <a:t>Key concepts:</a:t>
            </a:r>
          </a:p>
          <a:p>
            <a:r>
              <a:rPr lang="en-US" dirty="0"/>
              <a:t>Entropy</a:t>
            </a:r>
          </a:p>
          <a:p>
            <a:endParaRPr lang="en-US" dirty="0"/>
          </a:p>
          <a:p>
            <a:r>
              <a:rPr lang="en-US" dirty="0"/>
              <a:t>Mutual information (MI)</a:t>
            </a:r>
          </a:p>
          <a:p>
            <a:endParaRPr lang="en-US" dirty="0"/>
          </a:p>
          <a:p>
            <a:r>
              <a:rPr lang="en-US" dirty="0"/>
              <a:t>Motif logos</a:t>
            </a:r>
          </a:p>
          <a:p>
            <a:endParaRPr lang="en-US" dirty="0"/>
          </a:p>
          <a:p>
            <a:r>
              <a:rPr lang="en-US" dirty="0"/>
              <a:t>Using MI to identify cis-regulatory module elements</a:t>
            </a:r>
          </a:p>
          <a:p>
            <a:endParaRPr lang="en-US" sz="24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Motif Interactions Example</a:t>
            </a:r>
          </a:p>
        </p:txBody>
      </p:sp>
      <p:grpSp>
        <p:nvGrpSpPr>
          <p:cNvPr id="2" name="Group 1"/>
          <p:cNvGrpSpPr/>
          <p:nvPr/>
        </p:nvGrpSpPr>
        <p:grpSpPr>
          <a:xfrm>
            <a:off x="533400" y="990600"/>
            <a:ext cx="3974979" cy="5486400"/>
            <a:chOff x="228600" y="1219200"/>
            <a:chExt cx="3974979" cy="5486400"/>
          </a:xfrm>
        </p:grpSpPr>
        <p:pic>
          <p:nvPicPr>
            <p:cNvPr id="180226"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85106" b="61805"/>
            <a:stretch/>
          </p:blipFill>
          <p:spPr bwMode="auto">
            <a:xfrm>
              <a:off x="228600" y="1219200"/>
              <a:ext cx="2249422"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89826" b="61805"/>
            <a:stretch/>
          </p:blipFill>
          <p:spPr bwMode="auto">
            <a:xfrm>
              <a:off x="2667000" y="1219200"/>
              <a:ext cx="1536579" cy="548640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Box 10"/>
          <p:cNvSpPr txBox="1">
            <a:spLocks noChangeArrowheads="1"/>
          </p:cNvSpPr>
          <p:nvPr/>
        </p:nvSpPr>
        <p:spPr bwMode="auto">
          <a:xfrm>
            <a:off x="4724400" y="1305342"/>
            <a:ext cx="4419600" cy="2123658"/>
          </a:xfrm>
          <a:prstGeom prst="rect">
            <a:avLst/>
          </a:prstGeom>
          <a:noFill/>
          <a:ln w="28575">
            <a:noFill/>
            <a:miter lim="800000"/>
            <a:headEnd/>
            <a:tailEnd type="none" w="med" len="sm"/>
          </a:ln>
        </p:spPr>
        <p:txBody>
          <a:bodyPr wrap="square">
            <a:prstTxWarp prst="textNoShape">
              <a:avLst/>
            </a:prstTxWarp>
            <a:spAutoFit/>
          </a:bodyPr>
          <a:lstStyle/>
          <a:p>
            <a:r>
              <a:rPr lang="en-US" sz="2200" b="1" dirty="0"/>
              <a:t>Yeast motif-motif interactions</a:t>
            </a:r>
          </a:p>
          <a:p>
            <a:r>
              <a:rPr lang="en-US" sz="2200" dirty="0"/>
              <a:t>White: positive association</a:t>
            </a:r>
          </a:p>
          <a:p>
            <a:r>
              <a:rPr lang="en-US" sz="2200" dirty="0"/>
              <a:t>Dark red: negative association</a:t>
            </a:r>
          </a:p>
          <a:p>
            <a:r>
              <a:rPr lang="en-US" sz="2200" dirty="0"/>
              <a:t>Blue box: DNA-DNA</a:t>
            </a:r>
          </a:p>
          <a:p>
            <a:r>
              <a:rPr lang="en-US" sz="2200" dirty="0"/>
              <a:t>Green box: DNA-RNA</a:t>
            </a:r>
          </a:p>
          <a:p>
            <a:r>
              <a:rPr lang="en-US" sz="2200" dirty="0"/>
              <a:t>Plus: spatial co-localization</a:t>
            </a:r>
          </a:p>
        </p:txBody>
      </p:sp>
      <p:sp>
        <p:nvSpPr>
          <p:cNvPr id="3" name="Slide Number Placeholder 2"/>
          <p:cNvSpPr>
            <a:spLocks noGrp="1"/>
          </p:cNvSpPr>
          <p:nvPr>
            <p:ph type="sldNum" sz="quarter" idx="12"/>
          </p:nvPr>
        </p:nvSpPr>
        <p:spPr/>
        <p:txBody>
          <a:bodyPr/>
          <a:lstStyle/>
          <a:p>
            <a:fld id="{AE92DA06-5757-4745-A46E-60BA26673BE9}" type="slidenum">
              <a:rPr lang="en-US" smtClean="0"/>
              <a:pPr/>
              <a:t>30</a:t>
            </a:fld>
            <a:endParaRPr lang="en-US"/>
          </a:p>
        </p:txBody>
      </p:sp>
    </p:spTree>
    <p:extLst>
      <p:ext uri="{BB962C8B-B14F-4D97-AF65-F5344CB8AC3E}">
        <p14:creationId xmlns:p14="http://schemas.microsoft.com/office/powerpoint/2010/main" val="3570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76200"/>
            <a:ext cx="7772400" cy="762000"/>
          </a:xfrm>
        </p:spPr>
        <p:txBody>
          <a:bodyPr/>
          <a:lstStyle/>
          <a:p>
            <a:r>
              <a:rPr lang="en-US" sz="3600" dirty="0"/>
              <a:t>Discussion of FIRE</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FIRE</a:t>
            </a:r>
          </a:p>
          <a:p>
            <a:pPr lvl="1">
              <a:lnSpc>
                <a:spcPct val="90000"/>
              </a:lnSpc>
            </a:pPr>
            <a:r>
              <a:rPr lang="en-US" dirty="0">
                <a:ea typeface="ＭＳ Ｐゴシック" pitchFamily="-111" charset="-128"/>
              </a:rPr>
              <a:t>mutual information used to identify motifs and relationships among them</a:t>
            </a:r>
          </a:p>
          <a:p>
            <a:pPr lvl="1">
              <a:lnSpc>
                <a:spcPct val="90000"/>
              </a:lnSpc>
            </a:pPr>
            <a:r>
              <a:rPr lang="en-US" dirty="0">
                <a:ea typeface="ＭＳ Ｐゴシック" pitchFamily="-111" charset="-128"/>
              </a:rPr>
              <a:t>motif search is based on generalizing informative </a:t>
            </a:r>
            <a:r>
              <a:rPr lang="en-US" i="1" dirty="0">
                <a:ea typeface="ＭＳ Ｐゴシック" pitchFamily="-111" charset="-128"/>
              </a:rPr>
              <a:t>k</a:t>
            </a:r>
            <a:r>
              <a:rPr lang="en-US" dirty="0">
                <a:ea typeface="ＭＳ Ｐゴシック" pitchFamily="-111" charset="-128"/>
              </a:rPr>
              <a:t>-</a:t>
            </a:r>
            <a:r>
              <a:rPr lang="en-US" dirty="0" err="1">
                <a:ea typeface="ＭＳ Ｐゴシック" pitchFamily="-111" charset="-128"/>
              </a:rPr>
              <a:t>mers</a:t>
            </a:r>
            <a:endParaRPr lang="en-US" dirty="0">
              <a:ea typeface="ＭＳ Ｐゴシック" pitchFamily="-111" charset="-128"/>
            </a:endParaRPr>
          </a:p>
          <a:p>
            <a:pPr>
              <a:lnSpc>
                <a:spcPct val="90000"/>
              </a:lnSpc>
            </a:pPr>
            <a:endParaRPr lang="en-US" dirty="0"/>
          </a:p>
          <a:p>
            <a:pPr>
              <a:lnSpc>
                <a:spcPct val="90000"/>
              </a:lnSpc>
            </a:pPr>
            <a:r>
              <a:rPr lang="en-US" dirty="0"/>
              <a:t>Consider advantages and disadvantages of </a:t>
            </a:r>
            <a:r>
              <a:rPr lang="en-US" i="1" dirty="0"/>
              <a:t>k</a:t>
            </a:r>
            <a:r>
              <a:rPr lang="en-US" dirty="0"/>
              <a:t>-</a:t>
            </a:r>
            <a:r>
              <a:rPr lang="en-US" dirty="0" err="1"/>
              <a:t>mers</a:t>
            </a:r>
            <a:r>
              <a:rPr lang="en-US" dirty="0"/>
              <a:t> versus PWMs</a:t>
            </a:r>
          </a:p>
          <a:p>
            <a:pPr lvl="1">
              <a:lnSpc>
                <a:spcPct val="90000"/>
              </a:lnSpc>
            </a:pPr>
            <a:endParaRPr lang="en-US" dirty="0">
              <a:ea typeface="ＭＳ Ｐゴシック" pitchFamily="-111" charset="-128"/>
            </a:endParaRPr>
          </a:p>
          <a:p>
            <a:pPr>
              <a:lnSpc>
                <a:spcPct val="90000"/>
              </a:lnSpc>
            </a:pPr>
            <a:r>
              <a:rPr lang="en-US" dirty="0"/>
              <a:t>In contrast to many motif-finding approaches, FIRE takes advantage of </a:t>
            </a:r>
            <a:r>
              <a:rPr lang="en-US" i="1" dirty="0"/>
              <a:t>negative</a:t>
            </a:r>
            <a:r>
              <a:rPr lang="en-US" dirty="0"/>
              <a:t> sequences</a:t>
            </a:r>
          </a:p>
          <a:p>
            <a:pPr>
              <a:lnSpc>
                <a:spcPct val="90000"/>
              </a:lnSpc>
            </a:pPr>
            <a:endParaRPr lang="en-US" dirty="0"/>
          </a:p>
          <a:p>
            <a:pPr>
              <a:lnSpc>
                <a:spcPct val="90000"/>
              </a:lnSpc>
            </a:pPr>
            <a:r>
              <a:rPr lang="en-US" dirty="0"/>
              <a:t>FIRE returns all informative motifs found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Mutual Information for Gene Networks</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Mutual information and conditional mutual information can also be useful for reconstructing biological networks</a:t>
            </a:r>
          </a:p>
          <a:p>
            <a:pPr>
              <a:lnSpc>
                <a:spcPct val="90000"/>
              </a:lnSpc>
            </a:pPr>
            <a:endParaRPr lang="en-US" dirty="0"/>
          </a:p>
          <a:p>
            <a:pPr>
              <a:lnSpc>
                <a:spcPct val="90000"/>
              </a:lnSpc>
            </a:pPr>
            <a:r>
              <a:rPr lang="en-US" dirty="0"/>
              <a:t>Build gene-gene network where edges indicate high MI in genes’ expression levels</a:t>
            </a:r>
          </a:p>
          <a:p>
            <a:pPr>
              <a:lnSpc>
                <a:spcPct val="90000"/>
              </a:lnSpc>
            </a:pPr>
            <a:endParaRPr lang="en-US" dirty="0"/>
          </a:p>
          <a:p>
            <a:pPr>
              <a:lnSpc>
                <a:spcPct val="90000"/>
              </a:lnSpc>
            </a:pPr>
            <a:r>
              <a:rPr lang="en-US" dirty="0"/>
              <a:t>Algorithm for the Reconstruction of Accurate Cellular Networks (ARACNE)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32</a:t>
            </a:fld>
            <a:endParaRPr lang="en-US"/>
          </a:p>
        </p:txBody>
      </p:sp>
    </p:spTree>
    <p:extLst>
      <p:ext uri="{BB962C8B-B14F-4D97-AF65-F5344CB8AC3E}">
        <p14:creationId xmlns:p14="http://schemas.microsoft.com/office/powerpoint/2010/main" val="4040479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33</a:t>
            </a:fld>
            <a:endParaRPr lang="en-US"/>
          </a:p>
        </p:txBody>
      </p:sp>
      <p:sp>
        <p:nvSpPr>
          <p:cNvPr id="5" name="Text Box 4"/>
          <p:cNvSpPr txBox="1">
            <a:spLocks noChangeArrowheads="1"/>
          </p:cNvSpPr>
          <p:nvPr/>
        </p:nvSpPr>
        <p:spPr bwMode="auto">
          <a:xfrm>
            <a:off x="2623820" y="6124092"/>
            <a:ext cx="2922595" cy="276999"/>
          </a:xfrm>
          <a:prstGeom prst="rect">
            <a:avLst/>
          </a:prstGeom>
          <a:noFill/>
          <a:ln w="28575">
            <a:noFill/>
            <a:miter lim="800000"/>
            <a:headEnd/>
            <a:tailEnd type="none" w="med" len="sm"/>
          </a:ln>
        </p:spPr>
        <p:txBody>
          <a:bodyPr wrap="none">
            <a:prstTxWarp prst="textNoShape">
              <a:avLst/>
            </a:prstTxWarp>
            <a:spAutoFit/>
          </a:bodyPr>
          <a:lstStyle/>
          <a:p>
            <a:r>
              <a:rPr lang="en-US" sz="1200" dirty="0" err="1">
                <a:solidFill>
                  <a:schemeClr val="accent1"/>
                </a:solidFill>
              </a:rPr>
              <a:t>Margolin</a:t>
            </a:r>
            <a:r>
              <a:rPr lang="en-US" sz="1200" dirty="0">
                <a:solidFill>
                  <a:schemeClr val="accent1"/>
                </a:solidFill>
              </a:rPr>
              <a:t> et al. </a:t>
            </a:r>
            <a:r>
              <a:rPr lang="en-US" sz="1200" i="1" dirty="0">
                <a:solidFill>
                  <a:schemeClr val="accent1"/>
                </a:solidFill>
              </a:rPr>
              <a:t>BMC Bioinformatics</a:t>
            </a:r>
            <a:r>
              <a:rPr lang="en-US" sz="1200" dirty="0">
                <a:solidFill>
                  <a:schemeClr val="accent1"/>
                </a:solidFill>
              </a:rPr>
              <a:t> 2006</a:t>
            </a:r>
          </a:p>
        </p:txBody>
      </p:sp>
      <p:sp>
        <p:nvSpPr>
          <p:cNvPr id="8" name="Rectangle 3"/>
          <p:cNvSpPr txBox="1">
            <a:spLocks noChangeArrowheads="1"/>
          </p:cNvSpPr>
          <p:nvPr/>
        </p:nvSpPr>
        <p:spPr bwMode="auto">
          <a:xfrm>
            <a:off x="533400" y="914400"/>
            <a:ext cx="81534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a:lstStyle>
          <a:p>
            <a:pPr lvl="1">
              <a:lnSpc>
                <a:spcPct val="90000"/>
              </a:lnSpc>
              <a:buFontTx/>
              <a:buNone/>
            </a:pPr>
            <a:endParaRPr lang="en-US" kern="0" dirty="0">
              <a:ea typeface="ＭＳ Ｐゴシック" pitchFamily="-111" charset="-128"/>
            </a:endParaRPr>
          </a:p>
          <a:p>
            <a:pPr>
              <a:lnSpc>
                <a:spcPct val="90000"/>
              </a:lnSpc>
            </a:pPr>
            <a:r>
              <a:rPr lang="en-US" dirty="0"/>
              <a:t>Gaussian kernel estimator to estimate mutual information</a:t>
            </a:r>
          </a:p>
          <a:p>
            <a:pPr lvl="1">
              <a:lnSpc>
                <a:spcPct val="90000"/>
              </a:lnSpc>
            </a:pPr>
            <a:r>
              <a:rPr lang="en-US" kern="0" dirty="0"/>
              <a:t>No binning or histograms</a:t>
            </a:r>
          </a:p>
          <a:p>
            <a:pPr>
              <a:lnSpc>
                <a:spcPct val="90000"/>
              </a:lnSpc>
            </a:pPr>
            <a:endParaRPr lang="en-US" kern="0" dirty="0"/>
          </a:p>
          <a:p>
            <a:pPr>
              <a:lnSpc>
                <a:spcPct val="90000"/>
              </a:lnSpc>
            </a:pPr>
            <a:r>
              <a:rPr lang="en-US" kern="0" dirty="0"/>
              <a:t>Data processing inequality</a:t>
            </a:r>
          </a:p>
          <a:p>
            <a:pPr lvl="1">
              <a:lnSpc>
                <a:spcPct val="90000"/>
              </a:lnSpc>
            </a:pPr>
            <a:r>
              <a:rPr lang="en-US" kern="0" dirty="0"/>
              <a:t>Prune indirect edges</a:t>
            </a:r>
          </a:p>
        </p:txBody>
      </p:sp>
      <p:grpSp>
        <p:nvGrpSpPr>
          <p:cNvPr id="6" name="Group 5"/>
          <p:cNvGrpSpPr/>
          <p:nvPr/>
        </p:nvGrpSpPr>
        <p:grpSpPr>
          <a:xfrm>
            <a:off x="2286000" y="3733800"/>
            <a:ext cx="5029200" cy="2240281"/>
            <a:chOff x="2286000" y="3733800"/>
            <a:chExt cx="5029200" cy="2240281"/>
          </a:xfrm>
        </p:grpSpPr>
        <p:pic>
          <p:nvPicPr>
            <p:cNvPr id="180226" name="Picture 2" descr="http://media.springernature.com/full/springer-static/image/art%3A10.1186%2F1471-2105-7-S1-S7/MediaObjects/12859_2006_Article_1290_Fig2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b="66925"/>
            <a:stretch/>
          </p:blipFill>
          <p:spPr bwMode="auto">
            <a:xfrm>
              <a:off x="2286000" y="3733801"/>
              <a:ext cx="5029200" cy="2240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2362200" y="3733800"/>
              <a:ext cx="533400" cy="3810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grpSp>
    </p:spTree>
    <p:extLst>
      <p:ext uri="{BB962C8B-B14F-4D97-AF65-F5344CB8AC3E}">
        <p14:creationId xmlns:p14="http://schemas.microsoft.com/office/powerpoint/2010/main" val="409811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763000" cy="533400"/>
          </a:xfrm>
        </p:spPr>
        <p:txBody>
          <a:bodyPr/>
          <a:lstStyle/>
          <a:p>
            <a:r>
              <a:rPr lang="en-US" sz="3600"/>
              <a:t>A Common Type of Question</a:t>
            </a:r>
          </a:p>
        </p:txBody>
      </p:sp>
      <p:pic>
        <p:nvPicPr>
          <p:cNvPr id="19459" name="Picture 3" descr="gaschfig"/>
          <p:cNvPicPr>
            <a:picLocks noChangeAspect="1" noChangeArrowheads="1"/>
          </p:cNvPicPr>
          <p:nvPr/>
        </p:nvPicPr>
        <p:blipFill>
          <a:blip r:embed="rId3"/>
          <a:srcRect/>
          <a:stretch>
            <a:fillRect/>
          </a:stretch>
        </p:blipFill>
        <p:spPr bwMode="auto">
          <a:xfrm>
            <a:off x="1038225" y="1123950"/>
            <a:ext cx="3092450" cy="4079875"/>
          </a:xfrm>
          <a:prstGeom prst="rect">
            <a:avLst/>
          </a:prstGeom>
          <a:noFill/>
          <a:ln w="9525">
            <a:noFill/>
            <a:miter lim="800000"/>
            <a:headEnd/>
            <a:tailEnd/>
          </a:ln>
        </p:spPr>
      </p:pic>
      <p:sp>
        <p:nvSpPr>
          <p:cNvPr id="19460" name="Text Box 4"/>
          <p:cNvSpPr txBox="1">
            <a:spLocks noChangeArrowheads="1"/>
          </p:cNvSpPr>
          <p:nvPr/>
        </p:nvSpPr>
        <p:spPr bwMode="auto">
          <a:xfrm>
            <a:off x="263207" y="6234748"/>
            <a:ext cx="4259263" cy="307777"/>
          </a:xfrm>
          <a:prstGeom prst="rect">
            <a:avLst/>
          </a:prstGeom>
          <a:noFill/>
          <a:ln w="12700">
            <a:noFill/>
            <a:miter lim="800000"/>
            <a:headEnd/>
            <a:tailEnd/>
          </a:ln>
        </p:spPr>
        <p:txBody>
          <a:bodyPr>
            <a:prstTxWarp prst="textNoShape">
              <a:avLst/>
            </a:prstTxWarp>
            <a:spAutoFit/>
          </a:bodyPr>
          <a:lstStyle/>
          <a:p>
            <a:pPr algn="r" eaLnBrk="1" hangingPunct="1"/>
            <a:r>
              <a:rPr lang="en-US" sz="1400" dirty="0">
                <a:solidFill>
                  <a:schemeClr val="tx2"/>
                </a:solidFill>
              </a:rPr>
              <a:t>Figure from </a:t>
            </a:r>
            <a:r>
              <a:rPr lang="en-US" sz="1400" dirty="0" err="1">
                <a:solidFill>
                  <a:schemeClr val="tx2"/>
                </a:solidFill>
              </a:rPr>
              <a:t>Gasch</a:t>
            </a:r>
            <a:r>
              <a:rPr lang="en-US" sz="1400" dirty="0">
                <a:solidFill>
                  <a:schemeClr val="tx2"/>
                </a:solidFill>
              </a:rPr>
              <a:t> </a:t>
            </a:r>
            <a:r>
              <a:rPr lang="en-US" sz="1400" i="1" dirty="0">
                <a:solidFill>
                  <a:schemeClr val="tx2"/>
                </a:solidFill>
              </a:rPr>
              <a:t>et al</a:t>
            </a:r>
            <a:r>
              <a:rPr lang="en-US" sz="1400" dirty="0">
                <a:solidFill>
                  <a:schemeClr val="tx2"/>
                </a:solidFill>
              </a:rPr>
              <a:t>., </a:t>
            </a:r>
            <a:r>
              <a:rPr lang="en-US" sz="1400" i="1" dirty="0">
                <a:solidFill>
                  <a:schemeClr val="tx2"/>
                </a:solidFill>
              </a:rPr>
              <a:t>Mol. Biol. Cell</a:t>
            </a:r>
            <a:r>
              <a:rPr lang="en-US" sz="1400" dirty="0">
                <a:solidFill>
                  <a:schemeClr val="tx2"/>
                </a:solidFill>
              </a:rPr>
              <a:t>, 2000</a:t>
            </a:r>
          </a:p>
        </p:txBody>
      </p:sp>
      <p:sp>
        <p:nvSpPr>
          <p:cNvPr id="19461" name="Line 5"/>
          <p:cNvSpPr>
            <a:spLocks noChangeShapeType="1"/>
          </p:cNvSpPr>
          <p:nvPr/>
        </p:nvSpPr>
        <p:spPr bwMode="auto">
          <a:xfrm flipV="1">
            <a:off x="846138" y="1123950"/>
            <a:ext cx="0" cy="426243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2" name="Line 6"/>
          <p:cNvSpPr>
            <a:spLocks noChangeShapeType="1"/>
          </p:cNvSpPr>
          <p:nvPr/>
        </p:nvSpPr>
        <p:spPr bwMode="auto">
          <a:xfrm>
            <a:off x="846138" y="5386388"/>
            <a:ext cx="3379787" cy="158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3" name="Text Box 7"/>
          <p:cNvSpPr txBox="1">
            <a:spLocks noChangeArrowheads="1"/>
          </p:cNvSpPr>
          <p:nvPr/>
        </p:nvSpPr>
        <p:spPr bwMode="auto">
          <a:xfrm>
            <a:off x="846138" y="5502275"/>
            <a:ext cx="3303587" cy="366713"/>
          </a:xfrm>
          <a:prstGeom prst="rect">
            <a:avLst/>
          </a:prstGeom>
          <a:noFill/>
          <a:ln w="12700">
            <a:noFill/>
            <a:miter lim="800000"/>
            <a:headEnd/>
            <a:tailEnd/>
          </a:ln>
        </p:spPr>
        <p:txBody>
          <a:bodyPr>
            <a:prstTxWarp prst="textNoShape">
              <a:avLst/>
            </a:prstTxWarp>
            <a:spAutoFit/>
          </a:bodyPr>
          <a:lstStyle/>
          <a:p>
            <a:pPr algn="ctr" eaLnBrk="1" hangingPunct="1"/>
            <a:r>
              <a:rPr lang="en-US" sz="1800"/>
              <a:t>Experiments / Conditions</a:t>
            </a:r>
          </a:p>
        </p:txBody>
      </p:sp>
      <p:sp>
        <p:nvSpPr>
          <p:cNvPr id="19464" name="Text Box 8"/>
          <p:cNvSpPr txBox="1">
            <a:spLocks noChangeArrowheads="1"/>
          </p:cNvSpPr>
          <p:nvPr/>
        </p:nvSpPr>
        <p:spPr bwMode="auto">
          <a:xfrm rot="-5400000">
            <a:off x="-1471612" y="2919413"/>
            <a:ext cx="4224337" cy="366712"/>
          </a:xfrm>
          <a:prstGeom prst="rect">
            <a:avLst/>
          </a:prstGeom>
          <a:noFill/>
          <a:ln w="12700">
            <a:noFill/>
            <a:miter lim="800000"/>
            <a:headEnd/>
            <a:tailEnd/>
          </a:ln>
        </p:spPr>
        <p:txBody>
          <a:bodyPr>
            <a:prstTxWarp prst="textNoShape">
              <a:avLst/>
            </a:prstTxWarp>
            <a:spAutoFit/>
          </a:bodyPr>
          <a:lstStyle/>
          <a:p>
            <a:pPr algn="ctr" eaLnBrk="1" hangingPunct="1">
              <a:spcBef>
                <a:spcPct val="50000"/>
              </a:spcBef>
            </a:pPr>
            <a:r>
              <a:rPr lang="en-US" sz="1800" dirty="0"/>
              <a:t>Genes</a:t>
            </a:r>
          </a:p>
        </p:txBody>
      </p:sp>
      <p:pic>
        <p:nvPicPr>
          <p:cNvPr id="665609" name="Picture 9" descr="gaschfig-P"/>
          <p:cNvPicPr>
            <a:picLocks noChangeAspect="1" noChangeArrowheads="1"/>
          </p:cNvPicPr>
          <p:nvPr/>
        </p:nvPicPr>
        <p:blipFill>
          <a:blip r:embed="rId4"/>
          <a:srcRect/>
          <a:stretch>
            <a:fillRect/>
          </a:stretch>
        </p:blipFill>
        <p:spPr bwMode="auto">
          <a:xfrm>
            <a:off x="3727450" y="4006850"/>
            <a:ext cx="5260975" cy="412750"/>
          </a:xfrm>
          <a:prstGeom prst="rect">
            <a:avLst/>
          </a:prstGeom>
          <a:noFill/>
          <a:ln w="9525">
            <a:noFill/>
            <a:miter lim="800000"/>
            <a:headEnd/>
            <a:tailEnd/>
          </a:ln>
        </p:spPr>
      </p:pic>
      <p:sp>
        <p:nvSpPr>
          <p:cNvPr id="665610" name="Text Box 10"/>
          <p:cNvSpPr txBox="1">
            <a:spLocks noChangeArrowheads="1"/>
          </p:cNvSpPr>
          <p:nvPr/>
        </p:nvSpPr>
        <p:spPr bwMode="auto">
          <a:xfrm>
            <a:off x="4267200" y="1936750"/>
            <a:ext cx="4572000" cy="1187450"/>
          </a:xfrm>
          <a:prstGeom prst="rect">
            <a:avLst/>
          </a:prstGeom>
          <a:noFill/>
          <a:ln w="12700">
            <a:noFill/>
            <a:miter lim="800000"/>
            <a:headEnd/>
            <a:tailEnd/>
          </a:ln>
        </p:spPr>
        <p:txBody>
          <a:bodyPr>
            <a:prstTxWarp prst="textNoShape">
              <a:avLst/>
            </a:prstTxWarp>
            <a:spAutoFit/>
          </a:bodyPr>
          <a:lstStyle/>
          <a:p>
            <a:pPr eaLnBrk="1" hangingPunct="1"/>
            <a:r>
              <a:rPr lang="en-US" sz="2400"/>
              <a:t>What causes this set of yeast genes to be up-regulated in stress conditions?</a:t>
            </a:r>
          </a:p>
        </p:txBody>
      </p:sp>
      <p:sp>
        <p:nvSpPr>
          <p:cNvPr id="665611" name="Line 11"/>
          <p:cNvSpPr>
            <a:spLocks noChangeShapeType="1"/>
          </p:cNvSpPr>
          <p:nvPr/>
        </p:nvSpPr>
        <p:spPr bwMode="auto">
          <a:xfrm flipV="1">
            <a:off x="3352800" y="4006850"/>
            <a:ext cx="381000" cy="10795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665612" name="Line 12"/>
          <p:cNvSpPr>
            <a:spLocks noChangeShapeType="1"/>
          </p:cNvSpPr>
          <p:nvPr/>
        </p:nvSpPr>
        <p:spPr bwMode="auto">
          <a:xfrm>
            <a:off x="3352800" y="4279900"/>
            <a:ext cx="381000" cy="13970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AE92DA06-5757-4745-A46E-60BA26673BE9}" type="slidenum">
              <a:rPr lang="en-US" smtClean="0"/>
              <a:pPr/>
              <a:t>4</a:t>
            </a:fld>
            <a:endParaRPr lang="en-US"/>
          </a:p>
        </p:txBody>
      </p:sp>
    </p:spTree>
    <p:extLst>
      <p:ext uri="{BB962C8B-B14F-4D97-AF65-F5344CB8AC3E}">
        <p14:creationId xmlns:p14="http://schemas.microsoft.com/office/powerpoint/2010/main" val="27203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0" grpId="0"/>
      <p:bldP spid="665611" grpId="0" animBg="1"/>
      <p:bldP spid="6656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27"/>
          <p:cNvSpPr>
            <a:spLocks noGrp="1" noChangeArrowheads="1"/>
          </p:cNvSpPr>
          <p:nvPr>
            <p:ph type="body" idx="1"/>
          </p:nvPr>
        </p:nvSpPr>
        <p:spPr>
          <a:xfrm>
            <a:off x="622300" y="1108075"/>
            <a:ext cx="7988300" cy="4530725"/>
          </a:xfrm>
        </p:spPr>
        <p:txBody>
          <a:bodyPr/>
          <a:lstStyle/>
          <a:p>
            <a:r>
              <a:rPr lang="en-US" dirty="0"/>
              <a:t>Co-expressed genes are often controlled by specific configurations of binding sites</a:t>
            </a:r>
          </a:p>
        </p:txBody>
      </p:sp>
      <p:sp>
        <p:nvSpPr>
          <p:cNvPr id="21514" name="Rectangle 28"/>
          <p:cNvSpPr>
            <a:spLocks noGrp="1" noChangeArrowheads="1"/>
          </p:cNvSpPr>
          <p:nvPr>
            <p:ph type="title"/>
          </p:nvPr>
        </p:nvSpPr>
        <p:spPr>
          <a:xfrm>
            <a:off x="685800" y="0"/>
            <a:ext cx="7772400" cy="1143000"/>
          </a:xfrm>
        </p:spPr>
        <p:txBody>
          <a:bodyPr/>
          <a:lstStyle/>
          <a:p>
            <a:r>
              <a:rPr lang="en-US" sz="3600" i="1"/>
              <a:t>cis</a:t>
            </a:r>
            <a:r>
              <a:rPr lang="en-US" sz="3600"/>
              <a:t>-Regulatory Modules (CRMs)	</a:t>
            </a:r>
          </a:p>
        </p:txBody>
      </p:sp>
      <p:sp>
        <p:nvSpPr>
          <p:cNvPr id="21515" name="Line 29"/>
          <p:cNvSpPr>
            <a:spLocks noChangeShapeType="1"/>
          </p:cNvSpPr>
          <p:nvPr/>
        </p:nvSpPr>
        <p:spPr bwMode="auto">
          <a:xfrm>
            <a:off x="117475" y="6692900"/>
            <a:ext cx="8948738" cy="39688"/>
          </a:xfrm>
          <a:prstGeom prst="line">
            <a:avLst/>
          </a:prstGeom>
          <a:noFill/>
          <a:ln w="76200">
            <a:solidFill>
              <a:schemeClr val="bg1"/>
            </a:solidFill>
            <a:round/>
            <a:headEnd/>
            <a:tailEnd/>
          </a:ln>
        </p:spPr>
        <p:txBody>
          <a:bodyPr wrap="none" anchor="ctr">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AE92DA06-5757-4745-A46E-60BA26673BE9}" type="slidenum">
              <a:rPr lang="en-US" smtClean="0"/>
              <a:pPr/>
              <a:t>5</a:t>
            </a:fld>
            <a:endParaRPr lang="en-US"/>
          </a:p>
        </p:txBody>
      </p:sp>
      <p:pic>
        <p:nvPicPr>
          <p:cNvPr id="185348" name="Picture 4" descr="Figure 1">
            <a:extLst>
              <a:ext uri="{FF2B5EF4-FFF2-40B4-BE49-F238E27FC236}">
                <a16:creationId xmlns:a16="http://schemas.microsoft.com/office/drawing/2014/main" id="{BAB432AC-DD6A-7341-8233-BD9CB15C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3272"/>
            <a:ext cx="6629400" cy="43010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21DC2-1056-714A-82C0-AE6DBDBA8A25}"/>
              </a:ext>
            </a:extLst>
          </p:cNvPr>
          <p:cNvSpPr/>
          <p:nvPr/>
        </p:nvSpPr>
        <p:spPr>
          <a:xfrm>
            <a:off x="1084943" y="6170715"/>
            <a:ext cx="4572000" cy="276999"/>
          </a:xfrm>
          <a:prstGeom prst="rect">
            <a:avLst/>
          </a:prstGeom>
        </p:spPr>
        <p:txBody>
          <a:bodyPr>
            <a:spAutoFit/>
          </a:bodyPr>
          <a:lstStyle/>
          <a:p>
            <a:r>
              <a:rPr lang="en-US" sz="1200" dirty="0"/>
              <a:t>Nature Reviews Genetics volume 13, pages469–483(2012)</a:t>
            </a:r>
          </a:p>
        </p:txBody>
      </p:sp>
    </p:spTree>
    <p:extLst>
      <p:ext uri="{BB962C8B-B14F-4D97-AF65-F5344CB8AC3E}">
        <p14:creationId xmlns:p14="http://schemas.microsoft.com/office/powerpoint/2010/main" val="415862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9-05 at 4.3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95600"/>
            <a:ext cx="3318827" cy="3503834"/>
          </a:xfrm>
          <a:prstGeom prst="rect">
            <a:avLst/>
          </a:prstGeom>
        </p:spPr>
      </p:pic>
      <p:sp>
        <p:nvSpPr>
          <p:cNvPr id="2" name="Title 1"/>
          <p:cNvSpPr>
            <a:spLocks noGrp="1"/>
          </p:cNvSpPr>
          <p:nvPr>
            <p:ph type="title"/>
          </p:nvPr>
        </p:nvSpPr>
        <p:spPr/>
        <p:txBody>
          <a:bodyPr/>
          <a:lstStyle/>
          <a:p>
            <a:r>
              <a:rPr lang="en-US" dirty="0"/>
              <a:t>Co-expressed genes have similar functions in single species</a:t>
            </a:r>
          </a:p>
        </p:txBody>
      </p:sp>
      <p:sp>
        <p:nvSpPr>
          <p:cNvPr id="10" name="TextBox 9"/>
          <p:cNvSpPr txBox="1"/>
          <p:nvPr/>
        </p:nvSpPr>
        <p:spPr>
          <a:xfrm>
            <a:off x="3429000" y="1676400"/>
            <a:ext cx="5715000" cy="1204945"/>
          </a:xfrm>
          <a:prstGeom prst="rect">
            <a:avLst/>
          </a:prstGeom>
          <a:noFill/>
        </p:spPr>
        <p:txBody>
          <a:bodyPr wrap="square" rtlCol="0">
            <a:spAutoFit/>
          </a:bodyPr>
          <a:lstStyle/>
          <a:p>
            <a:r>
              <a:rPr lang="en-US" dirty="0"/>
              <a:t>A gene co-expression network (</a:t>
            </a:r>
            <a:r>
              <a:rPr lang="en-US" dirty="0">
                <a:solidFill>
                  <a:srgbClr val="FF00FF"/>
                </a:solidFill>
              </a:rPr>
              <a:t>relationship</a:t>
            </a:r>
            <a:r>
              <a:rPr lang="en-US" dirty="0"/>
              <a:t>) can reveal </a:t>
            </a:r>
            <a:r>
              <a:rPr lang="en-US" b="1" i="1" dirty="0"/>
              <a:t>functional groupings</a:t>
            </a:r>
          </a:p>
          <a:p>
            <a:pPr marL="342900" lvl="0" indent="-342900" fontAlgn="base">
              <a:lnSpc>
                <a:spcPct val="90000"/>
              </a:lnSpc>
              <a:spcBef>
                <a:spcPct val="30000"/>
              </a:spcBef>
              <a:spcAft>
                <a:spcPct val="0"/>
              </a:spcAft>
              <a:buFontTx/>
              <a:buChar char="•"/>
            </a:pPr>
            <a:r>
              <a:rPr lang="en-US" sz="1600" kern="0" dirty="0">
                <a:solidFill>
                  <a:srgbClr val="585858"/>
                </a:solidFill>
                <a:ea typeface="ＭＳ Ｐゴシック" charset="-128"/>
                <a:cs typeface="ＭＳ Ｐゴシック"/>
              </a:rPr>
              <a:t>Hierarchal clustering, K-means, Gaussian mixture model (GMM), Principal component analysis (PCA), </a:t>
            </a:r>
            <a:r>
              <a:rPr lang="en-US" dirty="0"/>
              <a:t>…</a:t>
            </a:r>
            <a:endParaRPr lang="en-US" sz="1600" kern="0" dirty="0">
              <a:solidFill>
                <a:srgbClr val="585858"/>
              </a:solidFill>
              <a:ea typeface="ＭＳ Ｐゴシック" charset="-128"/>
              <a:cs typeface="ＭＳ Ｐゴシック"/>
            </a:endParaRPr>
          </a:p>
        </p:txBody>
      </p:sp>
      <p:pic>
        <p:nvPicPr>
          <p:cNvPr id="13" name="Picture 12" descr="Screen Shot 2014-09-05 at 3.47.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86" y="1414790"/>
            <a:ext cx="1870314" cy="4876800"/>
          </a:xfrm>
          <a:prstGeom prst="rect">
            <a:avLst/>
          </a:prstGeom>
        </p:spPr>
      </p:pic>
      <p:sp>
        <p:nvSpPr>
          <p:cNvPr id="14" name="TextBox 13"/>
          <p:cNvSpPr txBox="1"/>
          <p:nvPr/>
        </p:nvSpPr>
        <p:spPr>
          <a:xfrm>
            <a:off x="914400" y="6215390"/>
            <a:ext cx="1676400" cy="261610"/>
          </a:xfrm>
          <a:prstGeom prst="rect">
            <a:avLst/>
          </a:prstGeom>
          <a:noFill/>
        </p:spPr>
        <p:txBody>
          <a:bodyPr wrap="square" rtlCol="0">
            <a:spAutoFit/>
          </a:bodyPr>
          <a:lstStyle/>
          <a:p>
            <a:pPr defTabSz="457200" fontAlgn="auto">
              <a:spcBef>
                <a:spcPts val="0"/>
              </a:spcBef>
              <a:spcAft>
                <a:spcPts val="0"/>
              </a:spcAft>
            </a:pPr>
            <a:r>
              <a:rPr lang="en-US" sz="1050" b="0" dirty="0" err="1">
                <a:solidFill>
                  <a:prstClr val="black"/>
                </a:solidFill>
                <a:latin typeface="Calibri"/>
              </a:rPr>
              <a:t>Eisen</a:t>
            </a:r>
            <a:r>
              <a:rPr lang="en-US" sz="1050" dirty="0">
                <a:solidFill>
                  <a:prstClr val="black"/>
                </a:solidFill>
                <a:latin typeface="Calibri"/>
              </a:rPr>
              <a:t> et al.</a:t>
            </a:r>
            <a:r>
              <a:rPr lang="en-US" sz="1050" b="0" dirty="0">
                <a:solidFill>
                  <a:prstClr val="black"/>
                </a:solidFill>
                <a:latin typeface="Calibri"/>
              </a:rPr>
              <a:t>, PNAS</a:t>
            </a:r>
            <a:r>
              <a:rPr lang="en-US" sz="1050" dirty="0">
                <a:solidFill>
                  <a:prstClr val="black"/>
                </a:solidFill>
                <a:latin typeface="Calibri"/>
              </a:rPr>
              <a:t>, 1998.</a:t>
            </a:r>
          </a:p>
        </p:txBody>
      </p:sp>
      <p:sp>
        <p:nvSpPr>
          <p:cNvPr id="17" name="Right Arrow 16"/>
          <p:cNvSpPr/>
          <p:nvPr/>
        </p:nvSpPr>
        <p:spPr>
          <a:xfrm>
            <a:off x="2667000" y="3886200"/>
            <a:ext cx="990600" cy="5334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705600" y="6172200"/>
            <a:ext cx="2413000" cy="246221"/>
          </a:xfrm>
          <a:prstGeom prst="rect">
            <a:avLst/>
          </a:prstGeom>
        </p:spPr>
        <p:txBody>
          <a:bodyPr wrap="square">
            <a:spAutoFit/>
          </a:bodyPr>
          <a:lstStyle/>
          <a:p>
            <a:pPr defTabSz="457200" fontAlgn="auto">
              <a:spcBef>
                <a:spcPts val="0"/>
              </a:spcBef>
              <a:spcAft>
                <a:spcPts val="0"/>
              </a:spcAft>
            </a:pPr>
            <a:r>
              <a:rPr lang="en-US" sz="1000" dirty="0">
                <a:solidFill>
                  <a:prstClr val="black"/>
                </a:solidFill>
                <a:latin typeface="Calibri"/>
              </a:rPr>
              <a:t>Carlson </a:t>
            </a:r>
            <a:r>
              <a:rPr lang="en-US" sz="1000" b="0" dirty="0">
                <a:solidFill>
                  <a:prstClr val="black"/>
                </a:solidFill>
                <a:latin typeface="Calibri"/>
              </a:rPr>
              <a:t>et al., BMC Bioinformatics, 2006.</a:t>
            </a:r>
          </a:p>
        </p:txBody>
      </p:sp>
      <p:sp>
        <p:nvSpPr>
          <p:cNvPr id="22" name="TextBox 21"/>
          <p:cNvSpPr txBox="1"/>
          <p:nvPr/>
        </p:nvSpPr>
        <p:spPr>
          <a:xfrm>
            <a:off x="0" y="1371600"/>
            <a:ext cx="1143000" cy="646331"/>
          </a:xfrm>
          <a:prstGeom prst="rect">
            <a:avLst/>
          </a:prstGeom>
          <a:noFill/>
        </p:spPr>
        <p:txBody>
          <a:bodyPr wrap="square" rtlCol="0">
            <a:spAutoFit/>
          </a:bodyPr>
          <a:lstStyle/>
          <a:p>
            <a:r>
              <a:rPr lang="en-US" dirty="0"/>
              <a:t>Yeast cell cycle</a:t>
            </a:r>
          </a:p>
        </p:txBody>
      </p:sp>
      <p:sp>
        <p:nvSpPr>
          <p:cNvPr id="4" name="TextBox 3"/>
          <p:cNvSpPr txBox="1"/>
          <p:nvPr/>
        </p:nvSpPr>
        <p:spPr>
          <a:xfrm>
            <a:off x="3048000" y="5867400"/>
            <a:ext cx="1867074" cy="307777"/>
          </a:xfrm>
          <a:prstGeom prst="rect">
            <a:avLst/>
          </a:prstGeom>
          <a:solidFill>
            <a:srgbClr val="FFFF00"/>
          </a:solidFill>
        </p:spPr>
        <p:txBody>
          <a:bodyPr wrap="none" rtlCol="0">
            <a:spAutoFit/>
          </a:bodyPr>
          <a:lstStyle/>
          <a:p>
            <a:r>
              <a:rPr lang="en-US" sz="1400" b="1" i="1" dirty="0"/>
              <a:t>Protein synthesis</a:t>
            </a:r>
          </a:p>
        </p:txBody>
      </p:sp>
      <p:sp>
        <p:nvSpPr>
          <p:cNvPr id="7" name="Oval 6"/>
          <p:cNvSpPr/>
          <p:nvPr/>
        </p:nvSpPr>
        <p:spPr>
          <a:xfrm>
            <a:off x="4953000" y="5715000"/>
            <a:ext cx="1905000" cy="609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391400" y="2971800"/>
            <a:ext cx="1524000" cy="600164"/>
          </a:xfrm>
          <a:prstGeom prst="rect">
            <a:avLst/>
          </a:prstGeom>
          <a:noFill/>
        </p:spPr>
        <p:txBody>
          <a:bodyPr wrap="square" rtlCol="0">
            <a:spAutoFit/>
          </a:bodyPr>
          <a:lstStyle/>
          <a:p>
            <a:r>
              <a:rPr lang="en-US" sz="1100" i="1" dirty="0"/>
              <a:t>node</a:t>
            </a:r>
            <a:r>
              <a:rPr lang="en-US" sz="1100" dirty="0"/>
              <a:t>: gene</a:t>
            </a:r>
          </a:p>
          <a:p>
            <a:r>
              <a:rPr lang="en-US" sz="1100" i="1" dirty="0"/>
              <a:t>edge</a:t>
            </a:r>
            <a:r>
              <a:rPr lang="en-US" sz="1100" dirty="0"/>
              <a:t>: </a:t>
            </a:r>
            <a:r>
              <a:rPr lang="en-US" sz="1100" dirty="0">
                <a:solidFill>
                  <a:srgbClr val="FF00FF"/>
                </a:solidFill>
              </a:rPr>
              <a:t>expression correlation</a:t>
            </a:r>
          </a:p>
        </p:txBody>
      </p:sp>
      <p:sp>
        <p:nvSpPr>
          <p:cNvPr id="5" name="TextBox 4"/>
          <p:cNvSpPr txBox="1"/>
          <p:nvPr/>
        </p:nvSpPr>
        <p:spPr>
          <a:xfrm rot="16200000">
            <a:off x="666279" y="2153122"/>
            <a:ext cx="1108822" cy="307777"/>
          </a:xfrm>
          <a:prstGeom prst="rect">
            <a:avLst/>
          </a:prstGeom>
          <a:noFill/>
        </p:spPr>
        <p:txBody>
          <a:bodyPr wrap="none" rtlCol="0">
            <a:spAutoFit/>
          </a:bodyPr>
          <a:lstStyle/>
          <a:p>
            <a:r>
              <a:rPr lang="en-US" sz="1400" dirty="0"/>
              <a:t>6000 genes</a:t>
            </a:r>
          </a:p>
        </p:txBody>
      </p:sp>
      <p:sp>
        <p:nvSpPr>
          <p:cNvPr id="6" name="TextBox 5"/>
          <p:cNvSpPr txBox="1"/>
          <p:nvPr/>
        </p:nvSpPr>
        <p:spPr>
          <a:xfrm>
            <a:off x="1295400" y="1524000"/>
            <a:ext cx="1070864" cy="261610"/>
          </a:xfrm>
          <a:prstGeom prst="rect">
            <a:avLst/>
          </a:prstGeom>
          <a:noFill/>
        </p:spPr>
        <p:txBody>
          <a:bodyPr wrap="none" rtlCol="0">
            <a:spAutoFit/>
          </a:bodyPr>
          <a:lstStyle/>
          <a:p>
            <a:r>
              <a:rPr lang="en-US" sz="1100" dirty="0"/>
              <a:t>18 time points</a:t>
            </a:r>
          </a:p>
        </p:txBody>
      </p:sp>
      <p:sp>
        <p:nvSpPr>
          <p:cNvPr id="8" name="Slide Number Placeholder 7">
            <a:extLst>
              <a:ext uri="{FF2B5EF4-FFF2-40B4-BE49-F238E27FC236}">
                <a16:creationId xmlns:a16="http://schemas.microsoft.com/office/drawing/2014/main" id="{A7D7D93B-51CC-EF48-82B8-5FB1E2EC34C5}"/>
              </a:ext>
            </a:extLst>
          </p:cNvPr>
          <p:cNvSpPr>
            <a:spLocks noGrp="1"/>
          </p:cNvSpPr>
          <p:nvPr>
            <p:ph type="sldNum" sz="quarter" idx="12"/>
          </p:nvPr>
        </p:nvSpPr>
        <p:spPr/>
        <p:txBody>
          <a:bodyPr/>
          <a:lstStyle/>
          <a:p>
            <a:fld id="{AE92DA06-5757-4745-A46E-60BA26673BE9}" type="slidenum">
              <a:rPr lang="en-US" smtClean="0"/>
              <a:pPr/>
              <a:t>6</a:t>
            </a:fld>
            <a:endParaRPr lang="en-US"/>
          </a:p>
        </p:txBody>
      </p:sp>
    </p:spTree>
    <p:extLst>
      <p:ext uri="{BB962C8B-B14F-4D97-AF65-F5344CB8AC3E}">
        <p14:creationId xmlns:p14="http://schemas.microsoft.com/office/powerpoint/2010/main" val="169414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Problem </a:t>
            </a:r>
          </a:p>
          <a:p>
            <a:pPr lvl="1">
              <a:lnSpc>
                <a:spcPct val="90000"/>
              </a:lnSpc>
            </a:pPr>
            <a:r>
              <a:rPr lang="en-US" dirty="0"/>
              <a:t>Create a code to communicate information</a:t>
            </a:r>
          </a:p>
          <a:p>
            <a:pPr>
              <a:lnSpc>
                <a:spcPct val="90000"/>
              </a:lnSpc>
            </a:pPr>
            <a:r>
              <a:rPr lang="en-US" dirty="0"/>
              <a:t>Example</a:t>
            </a:r>
          </a:p>
          <a:p>
            <a:pPr lvl="1">
              <a:lnSpc>
                <a:spcPct val="90000"/>
              </a:lnSpc>
            </a:pPr>
            <a:r>
              <a:rPr lang="en-US" dirty="0"/>
              <a:t>Need to communicate the manufacturer of each bike </a:t>
            </a:r>
          </a:p>
          <a:p>
            <a:pPr>
              <a:lnSpc>
                <a:spcPct val="90000"/>
              </a:lnSpc>
              <a:buFontTx/>
              <a:buNone/>
            </a:pPr>
            <a:endParaRPr lang="en-US" dirty="0"/>
          </a:p>
        </p:txBody>
      </p:sp>
      <p:pic>
        <p:nvPicPr>
          <p:cNvPr id="19" name="Picture 18"/>
          <p:cNvPicPr>
            <a:picLocks noChangeAspect="1"/>
          </p:cNvPicPr>
          <p:nvPr/>
        </p:nvPicPr>
        <p:blipFill>
          <a:blip r:embed="rId3"/>
          <a:stretch>
            <a:fillRect/>
          </a:stretch>
        </p:blipFill>
        <p:spPr>
          <a:xfrm>
            <a:off x="425450" y="3733800"/>
            <a:ext cx="3994150" cy="2353559"/>
          </a:xfrm>
          <a:prstGeom prst="rect">
            <a:avLst/>
          </a:prstGeom>
        </p:spPr>
      </p:pic>
      <p:pic>
        <p:nvPicPr>
          <p:cNvPr id="20" name="Picture 19"/>
          <p:cNvPicPr>
            <a:picLocks noChangeAspect="1"/>
          </p:cNvPicPr>
          <p:nvPr/>
        </p:nvPicPr>
        <p:blipFill>
          <a:blip r:embed="rId4"/>
          <a:stretch>
            <a:fillRect/>
          </a:stretch>
        </p:blipFill>
        <p:spPr>
          <a:xfrm>
            <a:off x="4572000" y="3443224"/>
            <a:ext cx="4013200" cy="2728976"/>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1127125"/>
            <a:ext cx="8153400" cy="1616075"/>
          </a:xfrm>
        </p:spPr>
        <p:txBody>
          <a:bodyPr/>
          <a:lstStyle/>
          <a:p>
            <a:pPr>
              <a:lnSpc>
                <a:spcPct val="90000"/>
              </a:lnSpc>
            </a:pPr>
            <a:r>
              <a:rPr lang="en-US" dirty="0"/>
              <a:t>Four types of bikes</a:t>
            </a:r>
          </a:p>
          <a:p>
            <a:pPr>
              <a:lnSpc>
                <a:spcPct val="90000"/>
              </a:lnSpc>
            </a:pPr>
            <a:r>
              <a:rPr lang="en-US" dirty="0"/>
              <a:t>Possible code</a:t>
            </a:r>
          </a:p>
          <a:p>
            <a:pPr>
              <a:lnSpc>
                <a:spcPct val="90000"/>
              </a:lnSpc>
              <a:buFontTx/>
              <a:buNone/>
            </a:pPr>
            <a:endParaRPr lang="en-US" dirty="0"/>
          </a:p>
        </p:txBody>
      </p:sp>
      <p:sp>
        <p:nvSpPr>
          <p:cNvPr id="15" name="TextBox 14"/>
          <p:cNvSpPr txBox="1"/>
          <p:nvPr/>
        </p:nvSpPr>
        <p:spPr>
          <a:xfrm>
            <a:off x="3581400" y="2724090"/>
            <a:ext cx="450915" cy="400110"/>
          </a:xfrm>
          <a:prstGeom prst="rect">
            <a:avLst/>
          </a:prstGeom>
          <a:noFill/>
        </p:spPr>
        <p:txBody>
          <a:bodyPr wrap="none" rtlCol="0">
            <a:spAutoFit/>
          </a:bodyPr>
          <a:lstStyle/>
          <a:p>
            <a:r>
              <a:rPr lang="en-US" dirty="0">
                <a:solidFill>
                  <a:schemeClr val="tx2"/>
                </a:solidFill>
              </a:rPr>
              <a:t>11</a:t>
            </a:r>
          </a:p>
        </p:txBody>
      </p:sp>
      <p:sp>
        <p:nvSpPr>
          <p:cNvPr id="16" name="TextBox 15"/>
          <p:cNvSpPr txBox="1"/>
          <p:nvPr/>
        </p:nvSpPr>
        <p:spPr>
          <a:xfrm>
            <a:off x="3581400" y="3232090"/>
            <a:ext cx="469950" cy="400110"/>
          </a:xfrm>
          <a:prstGeom prst="rect">
            <a:avLst/>
          </a:prstGeom>
          <a:noFill/>
        </p:spPr>
        <p:txBody>
          <a:bodyPr wrap="none" rtlCol="0">
            <a:spAutoFit/>
          </a:bodyPr>
          <a:lstStyle/>
          <a:p>
            <a:r>
              <a:rPr lang="en-US" dirty="0">
                <a:solidFill>
                  <a:schemeClr val="tx2"/>
                </a:solidFill>
              </a:rPr>
              <a:t>10</a:t>
            </a:r>
          </a:p>
        </p:txBody>
      </p:sp>
      <p:sp>
        <p:nvSpPr>
          <p:cNvPr id="17" name="TextBox 16"/>
          <p:cNvSpPr txBox="1"/>
          <p:nvPr/>
        </p:nvSpPr>
        <p:spPr>
          <a:xfrm>
            <a:off x="3581400" y="3740090"/>
            <a:ext cx="469950" cy="400110"/>
          </a:xfrm>
          <a:prstGeom prst="rect">
            <a:avLst/>
          </a:prstGeom>
          <a:noFill/>
        </p:spPr>
        <p:txBody>
          <a:bodyPr wrap="none" rtlCol="0">
            <a:spAutoFit/>
          </a:bodyPr>
          <a:lstStyle/>
          <a:p>
            <a:r>
              <a:rPr lang="en-US" dirty="0">
                <a:solidFill>
                  <a:schemeClr val="tx2"/>
                </a:solidFill>
              </a:rPr>
              <a:t>01</a:t>
            </a:r>
          </a:p>
        </p:txBody>
      </p:sp>
      <p:sp>
        <p:nvSpPr>
          <p:cNvPr id="18" name="TextBox 17"/>
          <p:cNvSpPr txBox="1"/>
          <p:nvPr/>
        </p:nvSpPr>
        <p:spPr>
          <a:xfrm>
            <a:off x="3581400" y="4248090"/>
            <a:ext cx="469950" cy="400110"/>
          </a:xfrm>
          <a:prstGeom prst="rect">
            <a:avLst/>
          </a:prstGeom>
          <a:noFill/>
        </p:spPr>
        <p:txBody>
          <a:bodyPr wrap="none" rtlCol="0">
            <a:spAutoFit/>
          </a:bodyPr>
          <a:lstStyle/>
          <a:p>
            <a:r>
              <a:rPr lang="en-US" dirty="0">
                <a:solidFill>
                  <a:schemeClr val="tx2"/>
                </a:solidFill>
              </a:rPr>
              <a:t>00</a:t>
            </a:r>
          </a:p>
        </p:txBody>
      </p:sp>
      <p:sp>
        <p:nvSpPr>
          <p:cNvPr id="22" name="Rectangle 3"/>
          <p:cNvSpPr txBox="1">
            <a:spLocks noChangeArrowheads="1"/>
          </p:cNvSpPr>
          <p:nvPr/>
        </p:nvSpPr>
        <p:spPr bwMode="auto">
          <a:xfrm>
            <a:off x="609600" y="4876800"/>
            <a:ext cx="76200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2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sp>
        <p:nvSpPr>
          <p:cNvPr id="23" name="TextBox 22"/>
          <p:cNvSpPr txBox="1"/>
          <p:nvPr/>
        </p:nvSpPr>
        <p:spPr>
          <a:xfrm>
            <a:off x="1371600" y="2724090"/>
            <a:ext cx="688109" cy="400110"/>
          </a:xfrm>
          <a:prstGeom prst="rect">
            <a:avLst/>
          </a:prstGeom>
          <a:noFill/>
        </p:spPr>
        <p:txBody>
          <a:bodyPr wrap="none" rtlCol="0">
            <a:spAutoFit/>
          </a:bodyPr>
          <a:lstStyle/>
          <a:p>
            <a:r>
              <a:rPr lang="en-US" dirty="0">
                <a:solidFill>
                  <a:schemeClr val="tx2"/>
                </a:solidFill>
              </a:rPr>
              <a:t>Trek</a:t>
            </a:r>
          </a:p>
        </p:txBody>
      </p:sp>
      <p:sp>
        <p:nvSpPr>
          <p:cNvPr id="24" name="TextBox 23"/>
          <p:cNvSpPr txBox="1"/>
          <p:nvPr/>
        </p:nvSpPr>
        <p:spPr>
          <a:xfrm>
            <a:off x="1371600" y="3232090"/>
            <a:ext cx="1496373" cy="400110"/>
          </a:xfrm>
          <a:prstGeom prst="rect">
            <a:avLst/>
          </a:prstGeom>
          <a:noFill/>
        </p:spPr>
        <p:txBody>
          <a:bodyPr wrap="none" rtlCol="0">
            <a:spAutoFit/>
          </a:bodyPr>
          <a:lstStyle/>
          <a:p>
            <a:r>
              <a:rPr lang="en-US" dirty="0">
                <a:solidFill>
                  <a:schemeClr val="tx2"/>
                </a:solidFill>
              </a:rPr>
              <a:t>Specialized</a:t>
            </a:r>
          </a:p>
        </p:txBody>
      </p:sp>
      <p:sp>
        <p:nvSpPr>
          <p:cNvPr id="25" name="TextBox 24"/>
          <p:cNvSpPr txBox="1"/>
          <p:nvPr/>
        </p:nvSpPr>
        <p:spPr>
          <a:xfrm>
            <a:off x="1371600" y="3740090"/>
            <a:ext cx="1068447" cy="400110"/>
          </a:xfrm>
          <a:prstGeom prst="rect">
            <a:avLst/>
          </a:prstGeom>
          <a:noFill/>
        </p:spPr>
        <p:txBody>
          <a:bodyPr wrap="none" rtlCol="0">
            <a:spAutoFit/>
          </a:bodyPr>
          <a:lstStyle/>
          <a:p>
            <a:r>
              <a:rPr lang="en-US" dirty="0" err="1">
                <a:solidFill>
                  <a:schemeClr val="tx2"/>
                </a:solidFill>
              </a:rPr>
              <a:t>Cervelo</a:t>
            </a:r>
            <a:endParaRPr lang="en-US" dirty="0">
              <a:solidFill>
                <a:schemeClr val="tx2"/>
              </a:solidFill>
            </a:endParaRPr>
          </a:p>
        </p:txBody>
      </p:sp>
      <p:sp>
        <p:nvSpPr>
          <p:cNvPr id="26" name="TextBox 25"/>
          <p:cNvSpPr txBox="1"/>
          <p:nvPr/>
        </p:nvSpPr>
        <p:spPr>
          <a:xfrm>
            <a:off x="1371600" y="4248090"/>
            <a:ext cx="1010213" cy="400110"/>
          </a:xfrm>
          <a:prstGeom prst="rect">
            <a:avLst/>
          </a:prstGeom>
          <a:noFill/>
        </p:spPr>
        <p:txBody>
          <a:bodyPr wrap="none" rtlCol="0">
            <a:spAutoFit/>
          </a:bodyPr>
          <a:lstStyle/>
          <a:p>
            <a:r>
              <a:rPr lang="en-US" dirty="0">
                <a:solidFill>
                  <a:schemeClr val="tx2"/>
                </a:solidFill>
              </a:rPr>
              <a:t>Serotta</a:t>
            </a:r>
          </a:p>
        </p:txBody>
      </p:sp>
      <p:sp>
        <p:nvSpPr>
          <p:cNvPr id="27" name="TextBox 26"/>
          <p:cNvSpPr txBox="1"/>
          <p:nvPr/>
        </p:nvSpPr>
        <p:spPr>
          <a:xfrm>
            <a:off x="1464151" y="2265302"/>
            <a:ext cx="741165" cy="400110"/>
          </a:xfrm>
          <a:prstGeom prst="rect">
            <a:avLst/>
          </a:prstGeom>
          <a:noFill/>
        </p:spPr>
        <p:txBody>
          <a:bodyPr wrap="none" rtlCol="0">
            <a:spAutoFit/>
          </a:bodyPr>
          <a:lstStyle/>
          <a:p>
            <a:r>
              <a:rPr lang="en-US" dirty="0"/>
              <a:t>Type</a:t>
            </a:r>
          </a:p>
        </p:txBody>
      </p:sp>
      <p:sp>
        <p:nvSpPr>
          <p:cNvPr id="28" name="TextBox 27"/>
          <p:cNvSpPr txBox="1"/>
          <p:nvPr/>
        </p:nvSpPr>
        <p:spPr>
          <a:xfrm>
            <a:off x="3505200" y="2246192"/>
            <a:ext cx="740833" cy="400110"/>
          </a:xfrm>
          <a:prstGeom prst="rect">
            <a:avLst/>
          </a:prstGeom>
          <a:noFill/>
        </p:spPr>
        <p:txBody>
          <a:bodyPr wrap="none" rtlCol="0">
            <a:spAutoFit/>
          </a:bodyPr>
          <a:lstStyle/>
          <a:p>
            <a:r>
              <a:rPr lang="en-US" dirty="0"/>
              <a:t>code</a:t>
            </a:r>
          </a:p>
        </p:txBody>
      </p:sp>
      <p:cxnSp>
        <p:nvCxnSpPr>
          <p:cNvPr id="30" name="Straight Connector 29"/>
          <p:cNvCxnSpPr/>
          <p:nvPr/>
        </p:nvCxnSpPr>
        <p:spPr bwMode="auto">
          <a:xfrm>
            <a:off x="1447800" y="2665412"/>
            <a:ext cx="2971800" cy="1588"/>
          </a:xfrm>
          <a:prstGeom prst="line">
            <a:avLst/>
          </a:prstGeom>
          <a:noFill/>
          <a:ln w="28575" cap="flat" cmpd="sng" algn="ctr">
            <a:solidFill>
              <a:schemeClr val="tx1"/>
            </a:solidFill>
            <a:prstDash val="solid"/>
            <a:round/>
            <a:headEnd type="none" w="med" len="med"/>
            <a:tailEnd type="none" w="med" len="sm"/>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74725"/>
            <a:ext cx="8153400" cy="1616075"/>
          </a:xfrm>
        </p:spPr>
        <p:txBody>
          <a:bodyPr/>
          <a:lstStyle/>
          <a:p>
            <a:pPr>
              <a:lnSpc>
                <a:spcPct val="90000"/>
              </a:lnSpc>
            </a:pPr>
            <a:r>
              <a:rPr lang="en-US" dirty="0"/>
              <a:t>Can we do better?</a:t>
            </a:r>
          </a:p>
          <a:p>
            <a:pPr>
              <a:lnSpc>
                <a:spcPct val="90000"/>
              </a:lnSpc>
            </a:pPr>
            <a:r>
              <a:rPr lang="en-US" dirty="0"/>
              <a:t>Yes, if the bike types aren’t </a:t>
            </a:r>
            <a:r>
              <a:rPr lang="en-US" dirty="0" err="1"/>
              <a:t>equiprobable</a:t>
            </a: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Optimal code uses                   bits for event with probability</a:t>
            </a:r>
          </a:p>
          <a:p>
            <a:pPr>
              <a:lnSpc>
                <a:spcPct val="90000"/>
              </a:lnSpc>
              <a:buFontTx/>
              <a:buNone/>
            </a:pPr>
            <a:endParaRPr lang="en-US" dirty="0"/>
          </a:p>
        </p:txBody>
      </p:sp>
      <p:graphicFrame>
        <p:nvGraphicFramePr>
          <p:cNvPr id="84995" name="Object 3"/>
          <p:cNvGraphicFramePr>
            <a:graphicFrameLocks noChangeAspect="1"/>
          </p:cNvGraphicFramePr>
          <p:nvPr>
            <p:extLst>
              <p:ext uri="{D42A27DB-BD31-4B8C-83A1-F6EECF244321}">
                <p14:modId xmlns:p14="http://schemas.microsoft.com/office/powerpoint/2010/main" val="2121899947"/>
              </p:ext>
            </p:extLst>
          </p:nvPr>
        </p:nvGraphicFramePr>
        <p:xfrm>
          <a:off x="3314700" y="5732463"/>
          <a:ext cx="1555750" cy="501650"/>
        </p:xfrm>
        <a:graphic>
          <a:graphicData uri="http://schemas.openxmlformats.org/presentationml/2006/ole">
            <mc:AlternateContent xmlns:mc="http://schemas.openxmlformats.org/markup-compatibility/2006">
              <mc:Choice xmlns:v="urn:schemas-microsoft-com:vml" Requires="v">
                <p:oleObj spid="_x0000_s108969" name="Equation" r:id="rId4" imgW="711000" imgH="215640" progId="Equation.3">
                  <p:embed/>
                </p:oleObj>
              </mc:Choice>
              <mc:Fallback>
                <p:oleObj name="Equation" r:id="rId4" imgW="711000" imgH="215640" progId="Equation.3">
                  <p:embed/>
                  <p:pic>
                    <p:nvPicPr>
                      <p:cNvPr id="0" name="Picture 53"/>
                      <p:cNvPicPr>
                        <a:picLocks noChangeAspect="1" noChangeArrowheads="1"/>
                      </p:cNvPicPr>
                      <p:nvPr/>
                    </p:nvPicPr>
                    <p:blipFill>
                      <a:blip r:embed="rId5"/>
                      <a:srcRect/>
                      <a:stretch>
                        <a:fillRect/>
                      </a:stretch>
                    </p:blipFill>
                    <p:spPr bwMode="auto">
                      <a:xfrm>
                        <a:off x="3314700" y="5732463"/>
                        <a:ext cx="1555750" cy="501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4996" name="Object 4"/>
          <p:cNvGraphicFramePr>
            <a:graphicFrameLocks noChangeAspect="1"/>
          </p:cNvGraphicFramePr>
          <p:nvPr>
            <p:extLst>
              <p:ext uri="{D42A27DB-BD31-4B8C-83A1-F6EECF244321}">
                <p14:modId xmlns:p14="http://schemas.microsoft.com/office/powerpoint/2010/main" val="4182672768"/>
              </p:ext>
            </p:extLst>
          </p:nvPr>
        </p:nvGraphicFramePr>
        <p:xfrm>
          <a:off x="2209800" y="6172200"/>
          <a:ext cx="744537" cy="488950"/>
        </p:xfrm>
        <a:graphic>
          <a:graphicData uri="http://schemas.openxmlformats.org/presentationml/2006/ole">
            <mc:AlternateContent xmlns:mc="http://schemas.openxmlformats.org/markup-compatibility/2006">
              <mc:Choice xmlns:v="urn:schemas-microsoft-com:vml" Requires="v">
                <p:oleObj spid="_x0000_s108970" name="Equation" r:id="rId6" imgW="330120" imgH="203040" progId="Equation.3">
                  <p:embed/>
                </p:oleObj>
              </mc:Choice>
              <mc:Fallback>
                <p:oleObj name="Equation" r:id="rId6" imgW="330120" imgH="203040" progId="Equation.3">
                  <p:embed/>
                  <p:pic>
                    <p:nvPicPr>
                      <p:cNvPr id="0" name="Picture 54"/>
                      <p:cNvPicPr>
                        <a:picLocks noChangeAspect="1" noChangeArrowheads="1"/>
                      </p:cNvPicPr>
                      <p:nvPr/>
                    </p:nvPicPr>
                    <p:blipFill>
                      <a:blip r:embed="rId7"/>
                      <a:srcRect/>
                      <a:stretch>
                        <a:fillRect/>
                      </a:stretch>
                    </p:blipFill>
                    <p:spPr bwMode="auto">
                      <a:xfrm>
                        <a:off x="2209800" y="6172200"/>
                        <a:ext cx="744537" cy="488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2" name="Group 21"/>
          <p:cNvGrpSpPr/>
          <p:nvPr/>
        </p:nvGrpSpPr>
        <p:grpSpPr>
          <a:xfrm>
            <a:off x="1447800" y="2590800"/>
            <a:ext cx="5870393" cy="2247900"/>
            <a:chOff x="1447800" y="3810000"/>
            <a:chExt cx="5870393" cy="2247900"/>
          </a:xfrm>
        </p:grpSpPr>
        <p:sp>
          <p:nvSpPr>
            <p:cNvPr id="10" name="TextBox 9"/>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11" name="Object 4"/>
            <p:cNvGraphicFramePr>
              <a:graphicFrameLocks noChangeAspect="1"/>
            </p:cNvGraphicFramePr>
            <p:nvPr>
              <p:extLst>
                <p:ext uri="{D42A27DB-BD31-4B8C-83A1-F6EECF244321}">
                  <p14:modId xmlns:p14="http://schemas.microsoft.com/office/powerpoint/2010/main" val="1814556831"/>
                </p:ext>
              </p:extLst>
            </p:nvPr>
          </p:nvGraphicFramePr>
          <p:xfrm>
            <a:off x="1481138" y="4370388"/>
            <a:ext cx="2595562" cy="1687512"/>
          </p:xfrm>
          <a:graphic>
            <a:graphicData uri="http://schemas.openxmlformats.org/presentationml/2006/ole">
              <mc:AlternateContent xmlns:mc="http://schemas.openxmlformats.org/markup-compatibility/2006">
                <mc:Choice xmlns:v="urn:schemas-microsoft-com:vml" Requires="v">
                  <p:oleObj spid="_x0000_s108971" name="Equation" r:id="rId8" imgW="1371600" imgH="888840" progId="Equation.3">
                    <p:embed/>
                  </p:oleObj>
                </mc:Choice>
                <mc:Fallback>
                  <p:oleObj name="Equation" r:id="rId8" imgW="1371600" imgH="888840" progId="Equation.3">
                    <p:embed/>
                    <p:pic>
                      <p:nvPicPr>
                        <p:cNvPr id="0" name="Picture 55"/>
                        <p:cNvPicPr>
                          <a:picLocks noChangeAspect="1" noChangeArrowheads="1"/>
                        </p:cNvPicPr>
                        <p:nvPr/>
                      </p:nvPicPr>
                      <p:blipFill>
                        <a:blip r:embed="rId9"/>
                        <a:srcRect/>
                        <a:stretch>
                          <a:fillRect/>
                        </a:stretch>
                      </p:blipFill>
                      <p:spPr bwMode="auto">
                        <a:xfrm>
                          <a:off x="1481138" y="4370388"/>
                          <a:ext cx="2595562" cy="168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3" name="TextBox 12"/>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4" name="TextBox 13"/>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5" name="TextBox 14"/>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6" name="TextBox 15"/>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7" name="TextBox 16"/>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8" name="TextBox 17"/>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9" name="TextBox 18"/>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20" name="TextBox 19"/>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21" name="Straight Connector 20"/>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23" name="TextBox 22"/>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2" name="Slide Number Placeholder 1"/>
          <p:cNvSpPr>
            <a:spLocks noGrp="1"/>
          </p:cNvSpPr>
          <p:nvPr>
            <p:ph type="sldNum" sz="quarter" idx="12"/>
          </p:nvPr>
        </p:nvSpPr>
        <p:spPr/>
        <p:txBody>
          <a:bodyPr/>
          <a:lstStyle/>
          <a:p>
            <a:fld id="{AE92DA06-5757-4745-A46E-60BA26673BE9}" type="slidenum">
              <a:rPr lang="en-US" smtClean="0"/>
              <a:pPr/>
              <a:t>9</a:t>
            </a:fld>
            <a:endParaRPr lang="en-US"/>
          </a:p>
        </p:txBody>
      </p:sp>
    </p:spTree>
  </p:cSld>
  <p:clrMapOvr>
    <a:masterClrMapping/>
  </p:clrMapOvr>
</p:sld>
</file>

<file path=ppt/theme/theme1.xml><?xml version="1.0" encoding="utf-8"?>
<a:theme xmlns:a="http://schemas.openxmlformats.org/drawingml/2006/main" name="Blank Presentation">
  <a:themeElements>
    <a:clrScheme name="">
      <a:dk1>
        <a:srgbClr val="000066"/>
      </a:dk1>
      <a:lt1>
        <a:srgbClr val="FFFFFF"/>
      </a:lt1>
      <a:dk2>
        <a:srgbClr val="800000"/>
      </a:dk2>
      <a:lt2>
        <a:srgbClr val="808080"/>
      </a:lt2>
      <a:accent1>
        <a:srgbClr val="810007"/>
      </a:accent1>
      <a:accent2>
        <a:srgbClr val="3333CC"/>
      </a:accent2>
      <a:accent3>
        <a:srgbClr val="FFFFFF"/>
      </a:accent3>
      <a:accent4>
        <a:srgbClr val="000056"/>
      </a:accent4>
      <a:accent5>
        <a:srgbClr val="C1AAA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74611</TotalTime>
  <Words>2069</Words>
  <Application>Microsoft Macintosh PowerPoint</Application>
  <PresentationFormat>On-screen Show (4:3)</PresentationFormat>
  <Paragraphs>430</Paragraphs>
  <Slides>33</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Times</vt:lpstr>
      <vt:lpstr>Blank Presentation</vt:lpstr>
      <vt:lpstr>Equation</vt:lpstr>
      <vt:lpstr>Inferring Models of cis-Regulatory Modules using Information Theory</vt:lpstr>
      <vt:lpstr>Overview</vt:lpstr>
      <vt:lpstr>Goals for Lecture</vt:lpstr>
      <vt:lpstr>A Common Type of Question</vt:lpstr>
      <vt:lpstr>cis-Regulatory Modules (CRMs) </vt:lpstr>
      <vt:lpstr>Co-expressed genes have similar functions in single species</vt:lpstr>
      <vt:lpstr>Information Theory Background</vt:lpstr>
      <vt:lpstr>Information Theory Background</vt:lpstr>
      <vt:lpstr>Information Theory Background</vt:lpstr>
      <vt:lpstr>Information Theory Background</vt:lpstr>
      <vt:lpstr>Entropy</vt:lpstr>
      <vt:lpstr>How is entropy related to  DNA sequences?</vt:lpstr>
      <vt:lpstr>Sequence Logos</vt:lpstr>
      <vt:lpstr>Sequence Logos</vt:lpstr>
      <vt:lpstr>Sequence Logos</vt:lpstr>
      <vt:lpstr>Mutual Information</vt:lpstr>
      <vt:lpstr>Correlation vs. Mutual information</vt:lpstr>
      <vt:lpstr>FIRE Elemento et al., Molecular Cell 2007</vt:lpstr>
      <vt:lpstr>Mutual Information in FIRE</vt:lpstr>
      <vt:lpstr>Finding Motifs in FIRE</vt:lpstr>
      <vt:lpstr>Significance test via randomization</vt:lpstr>
      <vt:lpstr>Key Step in Generalizing a Motif in FIRE</vt:lpstr>
      <vt:lpstr>Generalizing a Motif in FIRE</vt:lpstr>
      <vt:lpstr>Generalizing a Motif in FIRE: Example</vt:lpstr>
      <vt:lpstr>Avoiding Redundant Motifs</vt:lpstr>
      <vt:lpstr>Characterizing Predicted Motifs in FIRE</vt:lpstr>
      <vt:lpstr>Using MI to Determine Orientation Bias</vt:lpstr>
      <vt:lpstr>Using MI to Determine Position Bias</vt:lpstr>
      <vt:lpstr>Using MI to Determine Motif Interactions</vt:lpstr>
      <vt:lpstr>Motif Interactions Example</vt:lpstr>
      <vt:lpstr>Discussion of FIRE</vt:lpstr>
      <vt:lpstr>Mutual Information for Gene Networks</vt:lpstr>
      <vt:lpstr>ARACNE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BMI/CS 776</dc:title>
  <dc:creator>Mark Craven</dc:creator>
  <cp:lastModifiedBy>Daifeng Wang</cp:lastModifiedBy>
  <cp:revision>1147</cp:revision>
  <cp:lastPrinted>2011-02-15T14:55:00Z</cp:lastPrinted>
  <dcterms:created xsi:type="dcterms:W3CDTF">2011-02-15T14:52:40Z</dcterms:created>
  <dcterms:modified xsi:type="dcterms:W3CDTF">2022-02-08T00:44:46Z</dcterms:modified>
</cp:coreProperties>
</file>