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23" r:id="rId2"/>
    <p:sldId id="657" r:id="rId3"/>
    <p:sldId id="637" r:id="rId4"/>
    <p:sldId id="563" r:id="rId5"/>
    <p:sldId id="616" r:id="rId6"/>
    <p:sldId id="612" r:id="rId7"/>
    <p:sldId id="671" r:id="rId8"/>
    <p:sldId id="674" r:id="rId9"/>
    <p:sldId id="651" r:id="rId10"/>
    <p:sldId id="649" r:id="rId11"/>
    <p:sldId id="675" r:id="rId12"/>
    <p:sldId id="645" r:id="rId13"/>
    <p:sldId id="614" r:id="rId14"/>
    <p:sldId id="535" r:id="rId15"/>
    <p:sldId id="654" r:id="rId16"/>
    <p:sldId id="564" r:id="rId17"/>
    <p:sldId id="565" r:id="rId18"/>
    <p:sldId id="641" r:id="rId19"/>
    <p:sldId id="642" r:id="rId20"/>
    <p:sldId id="672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5" r:id="rId29"/>
    <p:sldId id="666" r:id="rId30"/>
    <p:sldId id="667" r:id="rId31"/>
    <p:sldId id="673" r:id="rId32"/>
    <p:sldId id="668" r:id="rId33"/>
    <p:sldId id="669" r:id="rId34"/>
    <p:sldId id="670" r:id="rId35"/>
    <p:sldId id="615" r:id="rId3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0066FF"/>
    <a:srgbClr val="3399FF"/>
    <a:srgbClr val="66CCFF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/>
    <p:restoredTop sz="86939" autoAdjust="0"/>
  </p:normalViewPr>
  <p:slideViewPr>
    <p:cSldViewPr>
      <p:cViewPr varScale="1">
        <p:scale>
          <a:sx n="110" d="100"/>
          <a:sy n="110" d="100"/>
        </p:scale>
        <p:origin x="2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327" y="3474963"/>
            <a:ext cx="7042547" cy="329111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4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6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3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74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54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39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20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61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B35AABF-E7A4-D44C-A6CA-3985CFCF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2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627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786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78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92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37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18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629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383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459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132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107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374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599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99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625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962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887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169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126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09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26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51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60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7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25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69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dpage/cs760/mcmc-theor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3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Gibbs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/>
              <a:t>Spring 2022</a:t>
            </a:r>
            <a:endParaRPr lang="en-US" sz="2800" dirty="0"/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MCMC with Gibbs Sampling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Gibbs sampling is a special case of MCMC in which</a:t>
            </a:r>
          </a:p>
          <a:p>
            <a:r>
              <a:rPr lang="en-US" sz="2400" dirty="0"/>
              <a:t>Markov chain transitions involve changing one variable at a time</a:t>
            </a:r>
          </a:p>
          <a:p>
            <a:endParaRPr lang="en-US" sz="2400" dirty="0"/>
          </a:p>
          <a:p>
            <a:r>
              <a:rPr lang="en-US" sz="2400" dirty="0"/>
              <a:t>Transition probability is </a:t>
            </a:r>
            <a:r>
              <a:rPr lang="en-US" sz="2400" b="1" dirty="0"/>
              <a:t>conditional probability </a:t>
            </a:r>
            <a:r>
              <a:rPr lang="en-US" sz="2400" dirty="0"/>
              <a:t>of the changed variable given all others</a:t>
            </a:r>
          </a:p>
          <a:p>
            <a:endParaRPr lang="en-US" sz="2400" dirty="0"/>
          </a:p>
          <a:p>
            <a:pPr lvl="0"/>
            <a:r>
              <a:rPr lang="en-US" sz="2400" dirty="0"/>
              <a:t>We sample the joint distribution of a set of random variables                      by iteratively sampling from                                          </a:t>
            </a:r>
            <a:endParaRPr lang="en-US" sz="2400" i="1" dirty="0"/>
          </a:p>
          <a:p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5207"/>
              </p:ext>
            </p:extLst>
          </p:nvPr>
        </p:nvGraphicFramePr>
        <p:xfrm>
          <a:off x="1143000" y="5278438"/>
          <a:ext cx="33480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63" name="Equation" r:id="rId4" imgW="1536480" imgH="228600" progId="Equation.3">
                  <p:embed/>
                </p:oleObj>
              </mc:Choice>
              <mc:Fallback>
                <p:oleObj name="Equation" r:id="rId4" imgW="15364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78438"/>
                        <a:ext cx="33480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41023"/>
              </p:ext>
            </p:extLst>
          </p:nvPr>
        </p:nvGraphicFramePr>
        <p:xfrm>
          <a:off x="2514600" y="4822825"/>
          <a:ext cx="14827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64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22825"/>
                        <a:ext cx="14827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F35F-05DB-5242-9CBF-82DD34C2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dirty="0"/>
              <a:t>Gibbs Sampling for a toy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EDF14-2209-5A43-A408-C4A25590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2000" dirty="0"/>
              <a:t>Two binary random variables 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 with joint probabilities P(A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conditional probabilities P(A</a:t>
            </a:r>
            <a:r>
              <a:rPr lang="en-US" sz="2000" baseline="-25000" dirty="0"/>
              <a:t>1</a:t>
            </a:r>
            <a:r>
              <a:rPr lang="en-US" sz="2000" dirty="0"/>
              <a:t>=1|A</a:t>
            </a:r>
            <a:r>
              <a:rPr lang="en-US" sz="2000" baseline="-25000" dirty="0"/>
              <a:t>2</a:t>
            </a:r>
            <a:r>
              <a:rPr lang="en-US" sz="2000" dirty="0"/>
              <a:t>=0), P(A</a:t>
            </a:r>
            <a:r>
              <a:rPr lang="en-US" sz="2000" baseline="-25000" dirty="0"/>
              <a:t>1</a:t>
            </a:r>
            <a:r>
              <a:rPr lang="en-US" sz="2000" dirty="0"/>
              <a:t>=0|A</a:t>
            </a:r>
            <a:r>
              <a:rPr lang="en-US" sz="2000" baseline="-25000" dirty="0"/>
              <a:t>2</a:t>
            </a:r>
            <a:r>
              <a:rPr lang="en-US" sz="2000" dirty="0"/>
              <a:t>=0), P(A</a:t>
            </a:r>
            <a:r>
              <a:rPr lang="en-US" sz="2000" baseline="-25000" dirty="0"/>
              <a:t>2</a:t>
            </a:r>
            <a:r>
              <a:rPr lang="en-US" sz="2000" dirty="0"/>
              <a:t>=1|A</a:t>
            </a:r>
            <a:r>
              <a:rPr lang="en-US" sz="2000" baseline="-25000" dirty="0"/>
              <a:t>1</a:t>
            </a:r>
            <a:r>
              <a:rPr lang="en-US" sz="2000" dirty="0"/>
              <a:t>=0), P(A</a:t>
            </a:r>
            <a:r>
              <a:rPr lang="en-US" sz="2000" baseline="-25000" dirty="0"/>
              <a:t>2</a:t>
            </a:r>
            <a:r>
              <a:rPr lang="en-US" sz="2000" dirty="0"/>
              <a:t>=0|A</a:t>
            </a:r>
            <a:r>
              <a:rPr lang="en-US" sz="2000" baseline="-25000" dirty="0"/>
              <a:t>1</a:t>
            </a:r>
            <a:r>
              <a:rPr lang="en-US" sz="2000" dirty="0"/>
              <a:t>=0)</a:t>
            </a:r>
          </a:p>
          <a:p>
            <a:r>
              <a:rPr lang="en-US" sz="2000" dirty="0"/>
              <a:t>Start an initial value of A</a:t>
            </a:r>
            <a:r>
              <a:rPr lang="en-US" sz="2000" baseline="-25000" dirty="0"/>
              <a:t>1</a:t>
            </a:r>
            <a:r>
              <a:rPr lang="en-US" sz="2000" dirty="0"/>
              <a:t>, e.g., A</a:t>
            </a:r>
            <a:r>
              <a:rPr lang="en-US" sz="2000" baseline="-25000" dirty="0"/>
              <a:t>1</a:t>
            </a:r>
            <a:r>
              <a:rPr lang="en-US" sz="2000" dirty="0"/>
              <a:t>=0</a:t>
            </a:r>
          </a:p>
          <a:p>
            <a:r>
              <a:rPr lang="en-US" sz="2000" dirty="0"/>
              <a:t>At Step t, sample A</a:t>
            </a:r>
            <a:r>
              <a:rPr lang="en-US" sz="2000" baseline="-25000" dirty="0"/>
              <a:t>2</a:t>
            </a:r>
            <a:r>
              <a:rPr lang="en-US" sz="2000" baseline="30000" dirty="0"/>
              <a:t>(t)</a:t>
            </a:r>
            <a:r>
              <a:rPr lang="en-US" sz="2000" dirty="0"/>
              <a:t> from P(A</a:t>
            </a:r>
            <a:r>
              <a:rPr lang="en-US" sz="2000" baseline="-25000" dirty="0"/>
              <a:t>2</a:t>
            </a:r>
            <a:r>
              <a:rPr lang="en-US" sz="2000" dirty="0"/>
              <a:t>|A</a:t>
            </a:r>
            <a:r>
              <a:rPr lang="en-US" sz="2000" baseline="-25000" dirty="0"/>
              <a:t>1</a:t>
            </a:r>
            <a:r>
              <a:rPr lang="en-US" sz="2000" dirty="0"/>
              <a:t>=A</a:t>
            </a:r>
            <a:r>
              <a:rPr lang="en-US" sz="2000" baseline="-25000" dirty="0"/>
              <a:t>1</a:t>
            </a:r>
            <a:r>
              <a:rPr lang="en-US" sz="2000" baseline="30000" dirty="0"/>
              <a:t>(t-1)</a:t>
            </a:r>
            <a:r>
              <a:rPr lang="en-US" sz="2000" dirty="0"/>
              <a:t>), and then A</a:t>
            </a:r>
            <a:r>
              <a:rPr lang="en-US" sz="2000" baseline="-25000" dirty="0"/>
              <a:t>1</a:t>
            </a:r>
            <a:r>
              <a:rPr lang="en-US" sz="2000" baseline="30000" dirty="0"/>
              <a:t>(t)</a:t>
            </a:r>
            <a:r>
              <a:rPr lang="en-US" sz="2000" dirty="0"/>
              <a:t> from P(A</a:t>
            </a:r>
            <a:r>
              <a:rPr lang="en-US" sz="2000" baseline="-25000" dirty="0"/>
              <a:t>1</a:t>
            </a:r>
            <a:r>
              <a:rPr lang="en-US" sz="2000" dirty="0"/>
              <a:t>|A</a:t>
            </a:r>
            <a:r>
              <a:rPr lang="en-US" sz="2000" baseline="-25000" dirty="0"/>
              <a:t>2</a:t>
            </a:r>
            <a:r>
              <a:rPr lang="en-US" sz="2000" dirty="0"/>
              <a:t>=A</a:t>
            </a:r>
            <a:r>
              <a:rPr lang="en-US" sz="2000" baseline="-25000" dirty="0"/>
              <a:t>2</a:t>
            </a:r>
            <a:r>
              <a:rPr lang="en-US" sz="2000" baseline="30000" dirty="0"/>
              <a:t>(t)</a:t>
            </a:r>
            <a:r>
              <a:rPr lang="en-US" sz="2000" dirty="0"/>
              <a:t>)</a:t>
            </a:r>
          </a:p>
          <a:p>
            <a:r>
              <a:rPr lang="en-US" sz="2000" dirty="0"/>
              <a:t>When t is large enough, the distribution of your samples approximates joint probabilities P(A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9130F-4BCC-064A-9C1D-0E53E45D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2C5D3F-6744-CD42-B3C2-16AFB2B53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23785"/>
              </p:ext>
            </p:extLst>
          </p:nvPr>
        </p:nvGraphicFramePr>
        <p:xfrm>
          <a:off x="3352800" y="2362200"/>
          <a:ext cx="1981200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183903548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21518729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6205275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204906825"/>
                    </a:ext>
                  </a:extLst>
                </a:gridCol>
              </a:tblGrid>
              <a:tr h="346213">
                <a:tc rowSpan="2" gridSpan="2"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P(A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dirty="0"/>
                        <a:t>, A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910323"/>
                  </a:ext>
                </a:extLst>
              </a:tr>
              <a:tr h="40916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28098"/>
                  </a:ext>
                </a:extLst>
              </a:tr>
              <a:tr h="346213">
                <a:tc rowSpan="2"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2157"/>
                  </a:ext>
                </a:extLst>
              </a:tr>
              <a:tr h="3462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9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15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19353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55370" y="2567850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9" name="Rectangle 71"/>
          <p:cNvSpPr txBox="1">
            <a:spLocks noChangeArrowheads="1"/>
          </p:cNvSpPr>
          <p:nvPr/>
        </p:nvSpPr>
        <p:spPr bwMode="auto">
          <a:xfrm>
            <a:off x="304800" y="838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ossible state transitions when first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 sequence is selected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111" charset="-128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57400" y="36879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ACA</a:t>
            </a:r>
            <a:r>
              <a:rPr lang="en-US" dirty="0">
                <a:solidFill>
                  <a:srgbClr val="008000"/>
                </a:solidFill>
                <a:effectLst/>
                <a:latin typeface="Courier"/>
                <a:cs typeface="Courier"/>
              </a:rPr>
              <a:t>TC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456385" y="312787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/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CAT</a:t>
            </a:r>
            <a:r>
              <a:rPr lang="en-US" dirty="0">
                <a:solidFill>
                  <a:srgbClr val="008000"/>
                </a:solidFill>
                <a:effectLst/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54355" y="200782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/>
                <a:latin typeface="Courier"/>
                <a:cs typeface="Courier"/>
              </a:rPr>
              <a:t>ACA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TCC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1447800" y="2209800"/>
            <a:ext cx="480060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1447800" y="2209800"/>
            <a:ext cx="34290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1447800" y="2209800"/>
            <a:ext cx="2057400" cy="1066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16200000" flipH="1">
            <a:off x="914400" y="2743200"/>
            <a:ext cx="16764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792480" y="1447800"/>
            <a:ext cx="926253" cy="746760"/>
          </a:xfrm>
          <a:custGeom>
            <a:avLst/>
            <a:gdLst>
              <a:gd name="connsiteX0" fmla="*/ 650240 w 926253"/>
              <a:gd name="connsiteY0" fmla="*/ 746760 h 746760"/>
              <a:gd name="connsiteX1" fmla="*/ 853440 w 926253"/>
              <a:gd name="connsiteY1" fmla="*/ 279400 h 746760"/>
              <a:gd name="connsiteX2" fmla="*/ 213360 w 926253"/>
              <a:gd name="connsiteY2" fmla="*/ 35560 h 746760"/>
              <a:gd name="connsiteX3" fmla="*/ 0 w 926253"/>
              <a:gd name="connsiteY3" fmla="*/ 492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253" h="746760">
                <a:moveTo>
                  <a:pt x="650240" y="746760"/>
                </a:moveTo>
                <a:cubicBezTo>
                  <a:pt x="788246" y="572346"/>
                  <a:pt x="926253" y="397933"/>
                  <a:pt x="853440" y="279400"/>
                </a:cubicBezTo>
                <a:cubicBezTo>
                  <a:pt x="780627" y="160867"/>
                  <a:pt x="355600" y="0"/>
                  <a:pt x="213360" y="35560"/>
                </a:cubicBezTo>
                <a:cubicBezTo>
                  <a:pt x="71120" y="71120"/>
                  <a:pt x="0" y="492760"/>
                  <a:pt x="0" y="49276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115722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772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a state is given by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31047"/>
              </p:ext>
            </p:extLst>
          </p:nvPr>
        </p:nvGraphicFramePr>
        <p:xfrm>
          <a:off x="1901825" y="1338263"/>
          <a:ext cx="41973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44" name="Equation" r:id="rId4" imgW="1600200" imgH="533160" progId="Equation.3">
                  <p:embed/>
                </p:oleObj>
              </mc:Choice>
              <mc:Fallback>
                <p:oleObj name="Equation" r:id="rId4" imgW="160020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338263"/>
                        <a:ext cx="419735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19141" y="37641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/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grpSp>
        <p:nvGrpSpPr>
          <p:cNvPr id="74" name="Group 35"/>
          <p:cNvGrpSpPr>
            <a:grpSpLocks/>
          </p:cNvGrpSpPr>
          <p:nvPr/>
        </p:nvGrpSpPr>
        <p:grpSpPr bwMode="auto">
          <a:xfrm>
            <a:off x="2362200" y="4365625"/>
            <a:ext cx="1995488" cy="2416175"/>
            <a:chOff x="624" y="2160"/>
            <a:chExt cx="1257" cy="1522"/>
          </a:xfrm>
        </p:grpSpPr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908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1232" y="242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Rectangle 38"/>
            <p:cNvSpPr>
              <a:spLocks noChangeArrowheads="1"/>
            </p:cNvSpPr>
            <p:nvPr/>
          </p:nvSpPr>
          <p:spPr bwMode="auto">
            <a:xfrm>
              <a:off x="1557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908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Rectangle 40"/>
            <p:cNvSpPr>
              <a:spLocks noChangeArrowheads="1"/>
            </p:cNvSpPr>
            <p:nvPr/>
          </p:nvSpPr>
          <p:spPr bwMode="auto">
            <a:xfrm>
              <a:off x="1232" y="2742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1557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Rectangle 42"/>
            <p:cNvSpPr>
              <a:spLocks noChangeArrowheads="1"/>
            </p:cNvSpPr>
            <p:nvPr/>
          </p:nvSpPr>
          <p:spPr bwMode="auto">
            <a:xfrm>
              <a:off x="908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1232" y="3055"/>
              <a:ext cx="325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Rectangle 44"/>
            <p:cNvSpPr>
              <a:spLocks noChangeArrowheads="1"/>
            </p:cNvSpPr>
            <p:nvPr/>
          </p:nvSpPr>
          <p:spPr bwMode="auto">
            <a:xfrm>
              <a:off x="1557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Rectangle 45"/>
            <p:cNvSpPr>
              <a:spLocks noChangeArrowheads="1"/>
            </p:cNvSpPr>
            <p:nvPr/>
          </p:nvSpPr>
          <p:spPr bwMode="auto">
            <a:xfrm>
              <a:off x="908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Rectangle 46"/>
            <p:cNvSpPr>
              <a:spLocks noChangeArrowheads="1"/>
            </p:cNvSpPr>
            <p:nvPr/>
          </p:nvSpPr>
          <p:spPr bwMode="auto">
            <a:xfrm>
              <a:off x="1232" y="336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Rectangle 47"/>
            <p:cNvSpPr>
              <a:spLocks noChangeArrowheads="1"/>
            </p:cNvSpPr>
            <p:nvPr/>
          </p:nvSpPr>
          <p:spPr bwMode="auto">
            <a:xfrm>
              <a:off x="1557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624" y="246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9900"/>
                  </a:solidFill>
                  <a:latin typeface="Courier"/>
                </a:rPr>
                <a:t>A</a:t>
              </a:r>
            </a:p>
          </p:txBody>
        </p:sp>
        <p:sp>
          <p:nvSpPr>
            <p:cNvPr id="88" name="Text Box 49"/>
            <p:cNvSpPr txBox="1">
              <a:spLocks noChangeArrowheads="1"/>
            </p:cNvSpPr>
            <p:nvPr/>
          </p:nvSpPr>
          <p:spPr bwMode="auto">
            <a:xfrm>
              <a:off x="624" y="2779"/>
              <a:ext cx="204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C</a:t>
              </a:r>
            </a:p>
          </p:txBody>
        </p:sp>
        <p:sp>
          <p:nvSpPr>
            <p:cNvPr id="89" name="Text Box 50"/>
            <p:cNvSpPr txBox="1">
              <a:spLocks noChangeArrowheads="1"/>
            </p:cNvSpPr>
            <p:nvPr/>
          </p:nvSpPr>
          <p:spPr bwMode="auto">
            <a:xfrm>
              <a:off x="624" y="3093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G</a:t>
              </a:r>
            </a:p>
          </p:txBody>
        </p:sp>
        <p:sp>
          <p:nvSpPr>
            <p:cNvPr id="90" name="Text Box 51"/>
            <p:cNvSpPr txBox="1">
              <a:spLocks noChangeArrowheads="1"/>
            </p:cNvSpPr>
            <p:nvPr/>
          </p:nvSpPr>
          <p:spPr bwMode="auto">
            <a:xfrm>
              <a:off x="624" y="340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T</a:t>
              </a:r>
            </a:p>
          </p:txBody>
        </p:sp>
        <p:sp>
          <p:nvSpPr>
            <p:cNvPr id="91" name="Text Box 52"/>
            <p:cNvSpPr txBox="1">
              <a:spLocks noChangeArrowheads="1"/>
            </p:cNvSpPr>
            <p:nvPr/>
          </p:nvSpPr>
          <p:spPr bwMode="auto">
            <a:xfrm>
              <a:off x="981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1299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3" name="Text Box 54"/>
            <p:cNvSpPr txBox="1">
              <a:spLocks noChangeArrowheads="1"/>
            </p:cNvSpPr>
            <p:nvPr/>
          </p:nvSpPr>
          <p:spPr bwMode="auto">
            <a:xfrm>
              <a:off x="1618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94" name="Text Box 55"/>
            <p:cNvSpPr txBox="1">
              <a:spLocks noChangeArrowheads="1"/>
            </p:cNvSpPr>
            <p:nvPr/>
          </p:nvSpPr>
          <p:spPr bwMode="auto">
            <a:xfrm>
              <a:off x="1619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5" name="Text Box 56"/>
            <p:cNvSpPr txBox="1">
              <a:spLocks noChangeArrowheads="1"/>
            </p:cNvSpPr>
            <p:nvPr/>
          </p:nvSpPr>
          <p:spPr bwMode="auto">
            <a:xfrm>
              <a:off x="1619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6" name="Text Box 57"/>
            <p:cNvSpPr txBox="1">
              <a:spLocks noChangeArrowheads="1"/>
            </p:cNvSpPr>
            <p:nvPr/>
          </p:nvSpPr>
          <p:spPr bwMode="auto">
            <a:xfrm>
              <a:off x="1619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6</a:t>
              </a:r>
            </a:p>
          </p:txBody>
        </p:sp>
        <p:sp>
          <p:nvSpPr>
            <p:cNvPr id="97" name="Text Box 58"/>
            <p:cNvSpPr txBox="1">
              <a:spLocks noChangeArrowheads="1"/>
            </p:cNvSpPr>
            <p:nvPr/>
          </p:nvSpPr>
          <p:spPr bwMode="auto">
            <a:xfrm>
              <a:off x="1619" y="3407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8" name="Text Box 59"/>
            <p:cNvSpPr txBox="1">
              <a:spLocks noChangeArrowheads="1"/>
            </p:cNvSpPr>
            <p:nvPr/>
          </p:nvSpPr>
          <p:spPr bwMode="auto">
            <a:xfrm>
              <a:off x="995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9" name="Text Box 60"/>
            <p:cNvSpPr txBox="1">
              <a:spLocks noChangeArrowheads="1"/>
            </p:cNvSpPr>
            <p:nvPr/>
          </p:nvSpPr>
          <p:spPr bwMode="auto">
            <a:xfrm>
              <a:off x="995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5</a:t>
              </a:r>
            </a:p>
          </p:txBody>
        </p:sp>
        <p:sp>
          <p:nvSpPr>
            <p:cNvPr id="100" name="Text Box 61"/>
            <p:cNvSpPr txBox="1">
              <a:spLocks noChangeArrowheads="1"/>
            </p:cNvSpPr>
            <p:nvPr/>
          </p:nvSpPr>
          <p:spPr bwMode="auto">
            <a:xfrm>
              <a:off x="995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1" name="Text Box 62"/>
            <p:cNvSpPr txBox="1">
              <a:spLocks noChangeArrowheads="1"/>
            </p:cNvSpPr>
            <p:nvPr/>
          </p:nvSpPr>
          <p:spPr bwMode="auto">
            <a:xfrm>
              <a:off x="995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2" name="Text Box 63"/>
            <p:cNvSpPr txBox="1">
              <a:spLocks noChangeArrowheads="1"/>
            </p:cNvSpPr>
            <p:nvPr/>
          </p:nvSpPr>
          <p:spPr bwMode="auto">
            <a:xfrm>
              <a:off x="1282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103" name="Text Box 64"/>
            <p:cNvSpPr txBox="1">
              <a:spLocks noChangeArrowheads="1"/>
            </p:cNvSpPr>
            <p:nvPr/>
          </p:nvSpPr>
          <p:spPr bwMode="auto">
            <a:xfrm>
              <a:off x="1282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4" name="Text Box 65"/>
            <p:cNvSpPr txBox="1">
              <a:spLocks noChangeArrowheads="1"/>
            </p:cNvSpPr>
            <p:nvPr/>
          </p:nvSpPr>
          <p:spPr bwMode="auto">
            <a:xfrm>
              <a:off x="1282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5" name="Text Box 66"/>
            <p:cNvSpPr txBox="1">
              <a:spLocks noChangeArrowheads="1"/>
            </p:cNvSpPr>
            <p:nvPr/>
          </p:nvSpPr>
          <p:spPr bwMode="auto">
            <a:xfrm>
              <a:off x="1283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943600" y="1752600"/>
            <a:ext cx="2971800" cy="784086"/>
            <a:chOff x="5943600" y="1752600"/>
            <a:chExt cx="2971800" cy="784086"/>
          </a:xfrm>
        </p:grpSpPr>
        <p:sp>
          <p:nvSpPr>
            <p:cNvPr id="109" name="Text Box 122"/>
            <p:cNvSpPr txBox="1">
              <a:spLocks noChangeArrowheads="1"/>
            </p:cNvSpPr>
            <p:nvPr/>
          </p:nvSpPr>
          <p:spPr bwMode="auto">
            <a:xfrm>
              <a:off x="6569281" y="18288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count of</a:t>
              </a:r>
            </a:p>
            <a:p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 rot="10800000">
              <a:off x="5943600" y="1752600"/>
              <a:ext cx="6096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105400" y="1905000"/>
            <a:ext cx="2819400" cy="1698486"/>
            <a:chOff x="5105400" y="1905000"/>
            <a:chExt cx="2819400" cy="1698486"/>
          </a:xfrm>
        </p:grpSpPr>
        <p:sp>
          <p:nvSpPr>
            <p:cNvPr id="106" name="Text Box 122"/>
            <p:cNvSpPr txBox="1">
              <a:spLocks noChangeArrowheads="1"/>
            </p:cNvSpPr>
            <p:nvPr/>
          </p:nvSpPr>
          <p:spPr bwMode="auto">
            <a:xfrm>
              <a:off x="5578681" y="28956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probability of</a:t>
              </a:r>
            </a:p>
            <a:p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 flipH="1" flipV="1">
              <a:off x="5105400" y="1905000"/>
              <a:ext cx="1066800" cy="990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2133600" y="2667000"/>
            <a:ext cx="2765375" cy="936486"/>
            <a:chOff x="2133600" y="2667000"/>
            <a:chExt cx="2765375" cy="936486"/>
          </a:xfrm>
        </p:grpSpPr>
        <p:sp>
          <p:nvSpPr>
            <p:cNvPr id="108" name="Text Box 122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2765375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background probability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for character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flipV="1">
              <a:off x="4114800" y="2667000"/>
              <a:ext cx="3810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02124"/>
              </p:ext>
            </p:extLst>
          </p:nvPr>
        </p:nvGraphicFramePr>
        <p:xfrm>
          <a:off x="3186113" y="390525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45" name="Equation" r:id="rId6" imgW="317160" imgH="203040" progId="Equation.3">
                  <p:embed/>
                </p:oleObj>
              </mc:Choice>
              <mc:Fallback>
                <p:oleObj name="Equation" r:id="rId6" imgW="317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390525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45724"/>
              </p:ext>
            </p:extLst>
          </p:nvPr>
        </p:nvGraphicFramePr>
        <p:xfrm>
          <a:off x="1204913" y="3462338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46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3462338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715000" y="5820430"/>
            <a:ext cx="2346120" cy="52322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Liu et al., </a:t>
            </a:r>
            <a:r>
              <a:rPr lang="en-US" sz="1400" i="1" dirty="0">
                <a:solidFill>
                  <a:schemeClr val="tx2"/>
                </a:solidFill>
              </a:rPr>
              <a:t>JASA,</a:t>
            </a:r>
            <a:r>
              <a:rPr lang="en-US" sz="1400" dirty="0">
                <a:solidFill>
                  <a:schemeClr val="tx2"/>
                </a:solidFill>
              </a:rPr>
              <a:t> 1995 for the full derivation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4000" dirty="0"/>
              <a:t>Estimating </a:t>
            </a:r>
            <a:r>
              <a:rPr lang="en-US" sz="4000" i="1" dirty="0">
                <a:latin typeface="Times" pitchFamily="-111" charset="0"/>
              </a:rPr>
              <a:t>p</a:t>
            </a:r>
            <a:endParaRPr lang="en-US" sz="4000" i="1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759575" y="257333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pseudo-counts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311775" y="2264570"/>
            <a:ext cx="1447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768975" y="2805113"/>
            <a:ext cx="9906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5" name="Rectangle 1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382000" cy="5029200"/>
              </a:xfrm>
            </p:spPr>
            <p:txBody>
              <a:bodyPr/>
              <a:lstStyle/>
              <a:p>
                <a:r>
                  <a:rPr lang="en-US" sz="2400" dirty="0"/>
                  <a:t>Recall         represents the probability of character </a:t>
                </a:r>
                <a:r>
                  <a:rPr lang="en-US" sz="2400" i="1" dirty="0">
                    <a:latin typeface="Times" pitchFamily="-111" charset="0"/>
                    <a:ea typeface="Times" pitchFamily="-111" charset="0"/>
                    <a:cs typeface="Times" pitchFamily="-111" charset="0"/>
                  </a:rPr>
                  <a:t>c</a:t>
                </a:r>
                <a:r>
                  <a:rPr lang="en-US" sz="2400" dirty="0"/>
                  <a:t> in position </a:t>
                </a:r>
                <a:r>
                  <a:rPr lang="en-US" sz="2400" i="1" dirty="0">
                    <a:latin typeface="Times" pitchFamily="-111" charset="0"/>
                  </a:rPr>
                  <a:t>k</a:t>
                </a:r>
                <a:r>
                  <a:rPr lang="en-US" sz="2400" i="1" dirty="0"/>
                  <a:t> </a:t>
                </a:r>
                <a:r>
                  <a:rPr lang="en-US" sz="2400" dirty="0"/>
                  <a:t>; values for </a:t>
                </a:r>
                <a:r>
                  <a:rPr lang="en-US" sz="2400" i="1" dirty="0">
                    <a:latin typeface="Times" pitchFamily="-111" charset="0"/>
                  </a:rPr>
                  <a:t>k=0</a:t>
                </a:r>
                <a:r>
                  <a:rPr lang="en-US" sz="2400" dirty="0"/>
                  <a:t> represent the background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EM: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Gibbs sampling: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# of sequences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sequence length and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motif length</a:t>
                </a:r>
              </a:p>
            </p:txBody>
          </p:sp>
        </mc:Choice>
        <mc:Fallback xmlns="">
          <p:sp>
            <p:nvSpPr>
              <p:cNvPr id="5018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382000" cy="5029200"/>
              </a:xfrm>
              <a:blipFill>
                <a:blip r:embed="rId4"/>
                <a:stretch>
                  <a:fillRect l="-908" t="-1263" b="-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752600" y="1052513"/>
          <a:ext cx="609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1" name="Equation" r:id="rId5" imgW="266865" imgH="241487" progId="Equation.3">
                  <p:embed/>
                </p:oleObj>
              </mc:Choice>
              <mc:Fallback>
                <p:oleObj name="Equation" r:id="rId5" imgW="266865" imgH="241487" progId="Equation.3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52513"/>
                        <a:ext cx="6096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53359"/>
              </p:ext>
            </p:extLst>
          </p:nvPr>
        </p:nvGraphicFramePr>
        <p:xfrm>
          <a:off x="1485900" y="1930400"/>
          <a:ext cx="431006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2" name="Equation" r:id="rId7" imgW="1523880" imgH="571320" progId="Equation.3">
                  <p:embed/>
                </p:oleObj>
              </mc:Choice>
              <mc:Fallback>
                <p:oleObj name="Equation" r:id="rId7" imgW="1523880" imgH="571320" progId="Equation.3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30400"/>
                        <a:ext cx="431006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do we get the transition probabilities when we don’t know what the motif looks like?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Sampling New Motif Positions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 sampling a new motif position in sequence </a:t>
            </a:r>
            <a:r>
              <a:rPr lang="en-US" sz="2400" i="1" dirty="0" err="1">
                <a:latin typeface="Times"/>
                <a:cs typeface="Times"/>
              </a:rPr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Estimate </a:t>
            </a:r>
            <a:r>
              <a:rPr lang="en-US" sz="2400" i="1" dirty="0">
                <a:latin typeface="Times"/>
                <a:cs typeface="Times"/>
              </a:rPr>
              <a:t>p </a:t>
            </a:r>
            <a:r>
              <a:rPr lang="en-US" sz="2400" dirty="0"/>
              <a:t>from all sequences </a:t>
            </a:r>
            <a:r>
              <a:rPr lang="en-US" sz="2400" b="1" dirty="0"/>
              <a:t>except sequence </a:t>
            </a:r>
            <a:r>
              <a:rPr lang="en-US" sz="2400" b="1" i="1" dirty="0" err="1">
                <a:latin typeface="Times"/>
                <a:cs typeface="Times"/>
              </a:rPr>
              <a:t>i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dirty="0"/>
              <a:t>For each possible starting position,          , compute the likelihood ratio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Randomly select a new starting position            with probability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5248"/>
              </p:ext>
            </p:extLst>
          </p:nvPr>
        </p:nvGraphicFramePr>
        <p:xfrm>
          <a:off x="2438400" y="2451894"/>
          <a:ext cx="3581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4" name="Equation" r:id="rId4" imgW="1320480" imgH="888840" progId="Equation.3">
                  <p:embed/>
                </p:oleObj>
              </mc:Choice>
              <mc:Fallback>
                <p:oleObj name="Equation" r:id="rId4" imgW="13204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51894"/>
                        <a:ext cx="35814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135408"/>
              </p:ext>
            </p:extLst>
          </p:nvPr>
        </p:nvGraphicFramePr>
        <p:xfrm>
          <a:off x="5803293" y="1990725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5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293" y="1990725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94746"/>
              </p:ext>
            </p:extLst>
          </p:nvPr>
        </p:nvGraphicFramePr>
        <p:xfrm>
          <a:off x="6553200" y="5091112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6" name="Equation" r:id="rId8" imgW="419040" imgH="228600" progId="Equation.3">
                  <p:embed/>
                </p:oleObj>
              </mc:Choice>
              <mc:Fallback>
                <p:oleObj name="Equation" r:id="rId8" imgW="4190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091112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84211"/>
              </p:ext>
            </p:extLst>
          </p:nvPr>
        </p:nvGraphicFramePr>
        <p:xfrm>
          <a:off x="3363118" y="5486400"/>
          <a:ext cx="2417763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7" name="Equation" r:id="rId10" imgW="939600" imgH="558720" progId="Equation.3">
                  <p:embed/>
                </p:oleObj>
              </mc:Choice>
              <mc:Fallback>
                <p:oleObj name="Equation" r:id="rId10" imgW="939600" imgH="558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18" y="5486400"/>
                        <a:ext cx="2417763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Algorithm for Motif Finding</a:t>
            </a:r>
          </a:p>
        </p:txBody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>
                <a:latin typeface="Times" pitchFamily="-111" charset="0"/>
              </a:rPr>
              <a:t>W</a:t>
            </a:r>
            <a:r>
              <a:rPr lang="en-US" sz="2400" i="1" dirty="0"/>
              <a:t>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/>
              <a:t>choose random positions for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i="1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    pick a sequence</a:t>
            </a:r>
          </a:p>
          <a:p>
            <a:pPr lvl="1">
              <a:buFontTx/>
              <a:buNone/>
            </a:pPr>
            <a:r>
              <a:rPr lang="en-US" sz="2400" dirty="0"/>
              <a:t>     estimate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dirty="0"/>
              <a:t> given current motif positions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r>
              <a:rPr lang="en-US" sz="2400" dirty="0"/>
              <a:t>           (using all sequences but       )  </a:t>
            </a:r>
            <a:r>
              <a:rPr lang="en-US" sz="2000" dirty="0">
                <a:solidFill>
                  <a:schemeClr val="tx2"/>
                </a:solidFill>
              </a:rPr>
              <a:t>(predictive update step)</a:t>
            </a:r>
          </a:p>
          <a:p>
            <a:pPr lvl="1">
              <a:buFontTx/>
              <a:buNone/>
            </a:pPr>
            <a:r>
              <a:rPr lang="en-US" sz="2400" dirty="0"/>
              <a:t>      sample a new motif position      for        </a:t>
            </a:r>
            <a:r>
              <a:rPr lang="en-US" sz="2000" dirty="0">
                <a:solidFill>
                  <a:schemeClr val="tx2"/>
                </a:solidFill>
              </a:rPr>
              <a:t>(sampling step)</a:t>
            </a:r>
          </a:p>
          <a:p>
            <a:pPr lvl="1">
              <a:buFontTx/>
              <a:buNone/>
            </a:pPr>
            <a:r>
              <a:rPr lang="en-US" sz="2400" dirty="0"/>
              <a:t>until convergence</a:t>
            </a:r>
            <a:endParaRPr lang="en-US" sz="2400" dirty="0">
              <a:latin typeface="Symbol" pitchFamily="-111" charset="2"/>
            </a:endParaRP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i="1" dirty="0">
                <a:latin typeface="Times" pitchFamily="-111" charset="0"/>
              </a:rPr>
              <a:t>, a</a:t>
            </a:r>
            <a:endParaRPr lang="en-US" sz="2400" i="1" dirty="0">
              <a:sym typeface="Symbol" pitchFamily="-111" charset="2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352800" y="3087687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3" name="Equation" r:id="rId4" imgW="203509" imgH="228898" progId="Equation.3">
                  <p:embed/>
                </p:oleObj>
              </mc:Choice>
              <mc:Fallback>
                <p:oleObj name="Equation" r:id="rId4" imgW="203509" imgH="228898" progId="Equation.3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87687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5105400" y="3962400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4" name="Equation" r:id="rId6" imgW="203509" imgH="228898" progId="Equation.3">
                  <p:embed/>
                </p:oleObj>
              </mc:Choice>
              <mc:Fallback>
                <p:oleObj name="Equation" r:id="rId6" imgW="203509" imgH="228898" progId="Equation.3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62400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5929313" y="4397375"/>
          <a:ext cx="450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5" name="Equation" r:id="rId8" imgW="203509" imgH="228898" progId="Equation.3">
                  <p:embed/>
                </p:oleObj>
              </mc:Choice>
              <mc:Fallback>
                <p:oleObj name="Equation" r:id="rId8" imgW="203509" imgH="228898" progId="Equation.3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397375"/>
                        <a:ext cx="4508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105400" y="4397375"/>
          <a:ext cx="336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6" name="Equation" r:id="rId10" imgW="152731" imgH="228898" progId="Equation.3">
                  <p:embed/>
                </p:oleObj>
              </mc:Choice>
              <mc:Fallback>
                <p:oleObj name="Equation" r:id="rId10" imgW="152731" imgH="228898" progId="Equation.3">
                  <p:embed/>
                  <p:pic>
                    <p:nvPicPr>
                      <p:cNvPr id="101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97375"/>
                        <a:ext cx="3365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/>
              <a:t>The Phase Shift Problem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400" dirty="0"/>
              <a:t>Gibbs sampler can get stuck in a local maximum that corresponds to the correct solution shifted by a few bases </a:t>
            </a:r>
          </a:p>
          <a:p>
            <a:endParaRPr lang="en-US" sz="2400" dirty="0"/>
          </a:p>
          <a:p>
            <a:r>
              <a:rPr lang="en-US" sz="2400" dirty="0"/>
              <a:t>Solution: add a special step to shift the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a</a:t>
            </a:r>
            <a:r>
              <a:rPr lang="en-US" sz="2400" i="1" dirty="0"/>
              <a:t> </a:t>
            </a:r>
            <a:r>
              <a:rPr lang="en-US" sz="2400" dirty="0"/>
              <a:t>values by the same amount for all sequences</a:t>
            </a:r>
          </a:p>
          <a:p>
            <a:endParaRPr lang="en-US" sz="2400" dirty="0"/>
          </a:p>
          <a:p>
            <a:r>
              <a:rPr lang="en-US" sz="2400" dirty="0"/>
              <a:t>Try different shift amounts and pick one in proportion to its probability score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838200" y="1284288"/>
            <a:ext cx="7620000" cy="5443537"/>
          </a:xfrm>
          <a:noFill/>
        </p:spPr>
      </p:pic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Convergence of Gibbs</a:t>
            </a:r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4190269" y="4844256"/>
            <a:ext cx="274466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true motif deleted from</a:t>
            </a:r>
          </a:p>
          <a:p>
            <a:r>
              <a:rPr lang="en-US" dirty="0">
                <a:solidFill>
                  <a:schemeClr val="tx2"/>
                </a:solidFill>
              </a:rPr>
              <a:t>input sequences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562600" y="4006056"/>
            <a:ext cx="685800" cy="838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31A6C-B619-1D45-9666-2C8554CF07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concepts:</a:t>
            </a:r>
          </a:p>
          <a:p>
            <a:r>
              <a:rPr lang="en-US" sz="2400" dirty="0"/>
              <a:t>Markov Chain Monte Carlo (MCMC) and Gibbs sampling</a:t>
            </a:r>
          </a:p>
          <a:p>
            <a:pPr lvl="1"/>
            <a:r>
              <a:rPr lang="en-US" sz="2000" dirty="0">
                <a:hlinkClick r:id="rId3"/>
              </a:rPr>
              <a:t>CS 760 slides</a:t>
            </a:r>
            <a:r>
              <a:rPr lang="en-US" sz="2000" dirty="0"/>
              <a:t> for background</a:t>
            </a:r>
          </a:p>
          <a:p>
            <a:r>
              <a:rPr lang="en-US" sz="2400" dirty="0"/>
              <a:t>Gibbs sampling applied to the motif-finding task</a:t>
            </a:r>
          </a:p>
          <a:p>
            <a:r>
              <a:rPr lang="en-US" sz="2400" dirty="0"/>
              <a:t>parameter tying</a:t>
            </a:r>
          </a:p>
          <a:p>
            <a:r>
              <a:rPr lang="en-US" sz="2400" dirty="0"/>
              <a:t>incorporating prior knowledge using </a:t>
            </a:r>
            <a:r>
              <a:rPr lang="en-US" sz="2400" dirty="0" err="1"/>
              <a:t>Dirichlets</a:t>
            </a:r>
            <a:r>
              <a:rPr lang="en-US" sz="2400" dirty="0"/>
              <a:t> and Dirichlet mixtures (</a:t>
            </a:r>
            <a:r>
              <a:rPr lang="en-US" sz="2400"/>
              <a:t>optional reading)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2245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/>
              <a:t>Let’s consider two ways in which background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/>
              <a:t>knowledge can be exploited in motif finding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Accounting for palindromes that are common in DNA binding sites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Using Dirichlet mixture priors to account for biochemical similarity of amino acids (optional reading)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400" dirty="0"/>
              <a:t>Many DNA motifs have a palindromic pattern because they are bound by a protein </a:t>
            </a:r>
            <a:r>
              <a:rPr lang="en-US" sz="2400" i="1" dirty="0"/>
              <a:t>homodimer</a:t>
            </a:r>
            <a:r>
              <a:rPr lang="en-US" sz="2400" dirty="0"/>
              <a:t>: a complex consisting of two identical proteins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400" dirty="0"/>
              <a:t>Reversed order is an identical sequence</a:t>
            </a:r>
          </a:p>
        </p:txBody>
      </p:sp>
      <p:pic>
        <p:nvPicPr>
          <p:cNvPr id="64517" name="Picture 9" descr="homodimer-DNA"/>
          <p:cNvPicPr>
            <a:picLocks noChangeAspect="1" noChangeArrowheads="1"/>
          </p:cNvPicPr>
          <p:nvPr/>
        </p:nvPicPr>
        <p:blipFill>
          <a:blip r:embed="rId3"/>
          <a:srcRect t="2415" b="3372"/>
          <a:stretch>
            <a:fillRect/>
          </a:stretch>
        </p:blipFill>
        <p:spPr bwMode="auto">
          <a:xfrm>
            <a:off x="1289219" y="2590800"/>
            <a:ext cx="5568781" cy="31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52038" y="6586654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Porteus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Carroll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Representing Palindromes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Parameters in probabilistic models can be “tied” or “shared”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During motif search, try tying parameters according to palindromic constraint; accept if it increases likelihood ratio test (half as many parameters)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62080"/>
              </p:ext>
            </p:extLst>
          </p:nvPr>
        </p:nvGraphicFramePr>
        <p:xfrm>
          <a:off x="2895600" y="20574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7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Oval 9"/>
          <p:cNvSpPr>
            <a:spLocks noChangeArrowheads="1"/>
          </p:cNvSpPr>
          <p:nvPr/>
        </p:nvSpPr>
        <p:spPr bwMode="auto">
          <a:xfrm>
            <a:off x="3962400" y="2133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Oval 10"/>
          <p:cNvSpPr>
            <a:spLocks noChangeArrowheads="1"/>
          </p:cNvSpPr>
          <p:nvPr/>
        </p:nvSpPr>
        <p:spPr bwMode="auto">
          <a:xfrm>
            <a:off x="5524500" y="38100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Oval 11"/>
          <p:cNvSpPr>
            <a:spLocks noChangeArrowheads="1"/>
          </p:cNvSpPr>
          <p:nvPr/>
        </p:nvSpPr>
        <p:spPr bwMode="auto">
          <a:xfrm>
            <a:off x="5524500" y="32512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12"/>
          <p:cNvSpPr>
            <a:spLocks noChangeArrowheads="1"/>
          </p:cNvSpPr>
          <p:nvPr/>
        </p:nvSpPr>
        <p:spPr bwMode="auto">
          <a:xfrm>
            <a:off x="3962400" y="26924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Oval 13"/>
          <p:cNvSpPr>
            <a:spLocks noChangeArrowheads="1"/>
          </p:cNvSpPr>
          <p:nvPr/>
        </p:nvSpPr>
        <p:spPr bwMode="auto">
          <a:xfrm>
            <a:off x="3962400" y="32512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1" name="Oval 14"/>
          <p:cNvSpPr>
            <a:spLocks noChangeArrowheads="1"/>
          </p:cNvSpPr>
          <p:nvPr/>
        </p:nvSpPr>
        <p:spPr bwMode="auto">
          <a:xfrm>
            <a:off x="5524500" y="26924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2" name="Oval 15"/>
          <p:cNvSpPr>
            <a:spLocks noChangeArrowheads="1"/>
          </p:cNvSpPr>
          <p:nvPr/>
        </p:nvSpPr>
        <p:spPr bwMode="auto">
          <a:xfrm>
            <a:off x="3962400" y="38100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3" name="Oval 16"/>
          <p:cNvSpPr>
            <a:spLocks noChangeArrowheads="1"/>
          </p:cNvSpPr>
          <p:nvPr/>
        </p:nvSpPr>
        <p:spPr bwMode="auto">
          <a:xfrm>
            <a:off x="5524500" y="2133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4" name="Line 17"/>
          <p:cNvSpPr>
            <a:spLocks noChangeShapeType="1"/>
          </p:cNvSpPr>
          <p:nvPr/>
        </p:nvSpPr>
        <p:spPr bwMode="auto">
          <a:xfrm>
            <a:off x="4724400" y="25146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sz="4000"/>
              <a:t>Updating Tied Parameters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95763"/>
              </p:ext>
            </p:extLst>
          </p:nvPr>
        </p:nvGraphicFramePr>
        <p:xfrm>
          <a:off x="2514600" y="15240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77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Oval 9"/>
          <p:cNvSpPr>
            <a:spLocks noChangeArrowheads="1"/>
          </p:cNvSpPr>
          <p:nvPr/>
        </p:nvSpPr>
        <p:spPr bwMode="auto">
          <a:xfrm>
            <a:off x="3581400" y="16002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Oval 10"/>
          <p:cNvSpPr>
            <a:spLocks noChangeArrowheads="1"/>
          </p:cNvSpPr>
          <p:nvPr/>
        </p:nvSpPr>
        <p:spPr bwMode="auto">
          <a:xfrm>
            <a:off x="5143500" y="3276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Oval 11"/>
          <p:cNvSpPr>
            <a:spLocks noChangeArrowheads="1"/>
          </p:cNvSpPr>
          <p:nvPr/>
        </p:nvSpPr>
        <p:spPr bwMode="auto">
          <a:xfrm>
            <a:off x="5143500" y="27178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Oval 12"/>
          <p:cNvSpPr>
            <a:spLocks noChangeArrowheads="1"/>
          </p:cNvSpPr>
          <p:nvPr/>
        </p:nvSpPr>
        <p:spPr bwMode="auto">
          <a:xfrm>
            <a:off x="3581400" y="21590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Oval 13"/>
          <p:cNvSpPr>
            <a:spLocks noChangeArrowheads="1"/>
          </p:cNvSpPr>
          <p:nvPr/>
        </p:nvSpPr>
        <p:spPr bwMode="auto">
          <a:xfrm>
            <a:off x="3581400" y="27178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Oval 14"/>
          <p:cNvSpPr>
            <a:spLocks noChangeArrowheads="1"/>
          </p:cNvSpPr>
          <p:nvPr/>
        </p:nvSpPr>
        <p:spPr bwMode="auto">
          <a:xfrm>
            <a:off x="5143500" y="21590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Oval 15"/>
          <p:cNvSpPr>
            <a:spLocks noChangeArrowheads="1"/>
          </p:cNvSpPr>
          <p:nvPr/>
        </p:nvSpPr>
        <p:spPr bwMode="auto">
          <a:xfrm>
            <a:off x="3581400" y="3276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0" name="Oval 16"/>
          <p:cNvSpPr>
            <a:spLocks noChangeArrowheads="1"/>
          </p:cNvSpPr>
          <p:nvPr/>
        </p:nvSpPr>
        <p:spPr bwMode="auto">
          <a:xfrm>
            <a:off x="5143500" y="16002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1" name="Line 17"/>
          <p:cNvSpPr>
            <a:spLocks noChangeShapeType="1"/>
          </p:cNvSpPr>
          <p:nvPr/>
        </p:nvSpPr>
        <p:spPr bwMode="auto">
          <a:xfrm>
            <a:off x="4343400" y="19812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23313"/>
              </p:ext>
            </p:extLst>
          </p:nvPr>
        </p:nvGraphicFramePr>
        <p:xfrm>
          <a:off x="712788" y="4249738"/>
          <a:ext cx="76406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78" name="Equation" r:id="rId6" imgW="2806560" imgH="545760" progId="Equation.3">
                  <p:embed/>
                </p:oleObj>
              </mc:Choice>
              <mc:Fallback>
                <p:oleObj name="Equation" r:id="rId6" imgW="280656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249738"/>
                        <a:ext cx="76406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Including Prior Knowledge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Recall that MEME and Gibbs update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use background knowledge to guide our choice of </a:t>
            </a:r>
            <a:r>
              <a:rPr lang="en-US" sz="2400" dirty="0" err="1"/>
              <a:t>pseudocounts</a:t>
            </a:r>
            <a:r>
              <a:rPr lang="en-US" sz="2400" dirty="0"/>
              <a:t> ( </a:t>
            </a:r>
            <a:r>
              <a:rPr lang="en-US" sz="2400" i="1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d</a:t>
            </a:r>
            <a:r>
              <a:rPr lang="en-US" sz="2400" i="1" baseline="-250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c,k</a:t>
            </a:r>
            <a:r>
              <a:rPr lang="en-US" sz="2400" baseline="-25000" dirty="0"/>
              <a:t> </a:t>
            </a:r>
            <a:r>
              <a:rPr lang="en-US" sz="2400" dirty="0"/>
              <a:t>)?</a:t>
            </a:r>
          </a:p>
          <a:p>
            <a:pPr marL="800100" lvl="1" indent="-342900">
              <a:spcBef>
                <a:spcPct val="20000"/>
              </a:spcBef>
              <a:buFont typeface="System Font Regular"/>
              <a:buChar char="-"/>
            </a:pPr>
            <a:r>
              <a:rPr lang="en-US" sz="2400" dirty="0"/>
              <a:t>may not be uniformly distributed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we’re modeling protein sequences…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55762"/>
              </p:ext>
            </p:extLst>
          </p:nvPr>
        </p:nvGraphicFramePr>
        <p:xfrm>
          <a:off x="2603500" y="2151063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1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51063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0" y="152400"/>
            <a:ext cx="7772400" cy="762000"/>
          </a:xfrm>
        </p:spPr>
        <p:txBody>
          <a:bodyPr/>
          <a:lstStyle/>
          <a:p>
            <a:r>
              <a:rPr lang="en-US" sz="4000"/>
              <a:t>Amino Acids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228600"/>
            <a:ext cx="5280025" cy="6477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</p:pic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152400" y="10668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encode prior knowledge about amino acid properties into the motif finding process?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There are classes of amino acids that share similar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Prior for a single PWM column, not the entire motif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Because we’re estimating multinomial distributions (frequencies of amino acids at each motif position), a natural way to encode prior knowledge is using </a:t>
            </a:r>
            <a:r>
              <a:rPr lang="en-US" sz="2400" dirty="0" err="1"/>
              <a:t>Dirichlet</a:t>
            </a:r>
            <a:r>
              <a:rPr lang="en-US" sz="2400" dirty="0"/>
              <a:t> distributions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Let’s consider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Beta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Dirichlet</a:t>
            </a:r>
            <a:r>
              <a:rPr lang="en-US" sz="2400" dirty="0"/>
              <a:t>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mixtures of </a:t>
            </a:r>
            <a:r>
              <a:rPr lang="en-US" sz="2400" dirty="0" err="1"/>
              <a:t>Dirichlets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we’re taking a Bayesian approach to estimating the parameter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of a weighted coin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The Beta distribution provides an appropriate prior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where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68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83864"/>
              </p:ext>
            </p:extLst>
          </p:nvPr>
        </p:nvGraphicFramePr>
        <p:xfrm>
          <a:off x="1295400" y="2305050"/>
          <a:ext cx="4343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55" name="Equation" r:id="rId4" imgW="2095200" imgH="431640" progId="Equation.3">
                  <p:embed/>
                </p:oleObj>
              </mc:Choice>
              <mc:Fallback>
                <p:oleObj name="Equation" r:id="rId4" imgW="2095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05050"/>
                        <a:ext cx="4343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77053"/>
              </p:ext>
            </p:extLst>
          </p:nvPr>
        </p:nvGraphicFramePr>
        <p:xfrm>
          <a:off x="1143000" y="3565525"/>
          <a:ext cx="3952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56" name="Equation" r:id="rId6" imgW="190440" imgH="228600" progId="Equation.3">
                  <p:embed/>
                </p:oleObj>
              </mc:Choice>
              <mc:Fallback>
                <p:oleObj name="Equation" r:id="rId6" imgW="190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65525"/>
                        <a:ext cx="3952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38871"/>
              </p:ext>
            </p:extLst>
          </p:nvPr>
        </p:nvGraphicFramePr>
        <p:xfrm>
          <a:off x="1143000" y="4068763"/>
          <a:ext cx="3698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57"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698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33775" y="4343400"/>
            <a:ext cx="5229225" cy="2286000"/>
            <a:chOff x="1233" y="1440"/>
            <a:chExt cx="3294" cy="1440"/>
          </a:xfrm>
        </p:grpSpPr>
        <p:pic>
          <p:nvPicPr>
            <p:cNvPr id="76812" name="Picture 7" descr="bet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33" y="1440"/>
              <a:ext cx="329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3" name="Text Box 8"/>
            <p:cNvSpPr txBox="1">
              <a:spLocks noChangeArrowheads="1"/>
            </p:cNvSpPr>
            <p:nvPr/>
          </p:nvSpPr>
          <p:spPr bwMode="auto">
            <a:xfrm>
              <a:off x="1248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0</a:t>
              </a:r>
            </a:p>
          </p:txBody>
        </p:sp>
        <p:sp>
          <p:nvSpPr>
            <p:cNvPr id="76814" name="Text Box 9"/>
            <p:cNvSpPr txBox="1">
              <a:spLocks noChangeArrowheads="1"/>
            </p:cNvSpPr>
            <p:nvPr/>
          </p:nvSpPr>
          <p:spPr bwMode="auto">
            <a:xfrm>
              <a:off x="1872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1</a:t>
              </a:r>
            </a:p>
          </p:txBody>
        </p:sp>
      </p:grpSp>
      <p:graphicFrame>
        <p:nvGraphicFramePr>
          <p:cNvPr id="76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51817"/>
              </p:ext>
            </p:extLst>
          </p:nvPr>
        </p:nvGraphicFramePr>
        <p:xfrm>
          <a:off x="1143000" y="4572000"/>
          <a:ext cx="288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58" name="Equation" r:id="rId11" imgW="139680" imgH="152280" progId="Equation.3">
                  <p:embed/>
                </p:oleObj>
              </mc:Choice>
              <mc:Fallback>
                <p:oleObj name="Equation" r:id="rId11" imgW="13968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28892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Text Box 12"/>
          <p:cNvSpPr txBox="1">
            <a:spLocks noChangeArrowheads="1"/>
          </p:cNvSpPr>
          <p:nvPr/>
        </p:nvSpPr>
        <p:spPr bwMode="auto">
          <a:xfrm>
            <a:off x="1676400" y="3576638"/>
            <a:ext cx="626586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# of “imaginary” heads we have seen already</a:t>
            </a:r>
          </a:p>
        </p:txBody>
      </p:sp>
      <p:sp>
        <p:nvSpPr>
          <p:cNvPr id="76810" name="Text Box 13"/>
          <p:cNvSpPr txBox="1">
            <a:spLocks noChangeArrowheads="1"/>
          </p:cNvSpPr>
          <p:nvPr/>
        </p:nvSpPr>
        <p:spPr bwMode="auto">
          <a:xfrm>
            <a:off x="1676400" y="4110038"/>
            <a:ext cx="5978525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# of “imaginary” tails we have seen already</a:t>
            </a:r>
          </a:p>
        </p:txBody>
      </p:sp>
      <p:sp>
        <p:nvSpPr>
          <p:cNvPr id="76811" name="Text Box 14"/>
          <p:cNvSpPr txBox="1">
            <a:spLocks noChangeArrowheads="1"/>
          </p:cNvSpPr>
          <p:nvPr/>
        </p:nvSpPr>
        <p:spPr bwMode="auto">
          <a:xfrm>
            <a:off x="1676400" y="4567238"/>
            <a:ext cx="3979863" cy="8223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continuous generalization of</a:t>
            </a:r>
          </a:p>
          <a:p>
            <a:r>
              <a:rPr lang="en-US" sz="2400" dirty="0"/>
              <a:t>factorial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now we’re given a data set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/>
              <a:t> in which we observe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h</a:t>
            </a:r>
            <a:r>
              <a:rPr lang="en-US" sz="2400" dirty="0"/>
              <a:t> heads and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t</a:t>
            </a:r>
            <a:r>
              <a:rPr lang="en-US" sz="2400" dirty="0"/>
              <a:t> tails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98139"/>
              </p:ext>
            </p:extLst>
          </p:nvPr>
        </p:nvGraphicFramePr>
        <p:xfrm>
          <a:off x="1338263" y="1963738"/>
          <a:ext cx="6684962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84" name="Equation" r:id="rId4" imgW="3225600" imgH="901440" progId="Equation.3">
                  <p:embed/>
                </p:oleObj>
              </mc:Choice>
              <mc:Fallback>
                <p:oleObj name="Equation" r:id="rId4" imgW="3225600" imgH="901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963738"/>
                        <a:ext cx="6684962" cy="186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85800" y="24384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posterior distribution is also Beta: we say that the set of Beta distributions is a </a:t>
            </a:r>
            <a:r>
              <a:rPr lang="en-US" sz="2400" i="1" dirty="0"/>
              <a:t>conjugate</a:t>
            </a:r>
            <a:r>
              <a:rPr lang="en-US" sz="2400" dirty="0"/>
              <a:t> family for binomial sampling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Dirichlet Distribution</a:t>
            </a:r>
          </a:p>
        </p:txBody>
      </p:sp>
      <p:sp>
        <p:nvSpPr>
          <p:cNvPr id="80900" name="Rectangle 1027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sp>
        <p:nvSpPr>
          <p:cNvPr id="80901" name="Rectangle 1028"/>
          <p:cNvSpPr>
            <a:spLocks noChangeArrowheads="1"/>
          </p:cNvSpPr>
          <p:nvPr/>
        </p:nvSpPr>
        <p:spPr bwMode="auto">
          <a:xfrm>
            <a:off x="685800" y="12192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For discrete variables with more than two possible values, we can use </a:t>
            </a:r>
            <a:r>
              <a:rPr lang="en-US" sz="2400" i="1" dirty="0" err="1"/>
              <a:t>Dirichlet</a:t>
            </a:r>
            <a:r>
              <a:rPr lang="en-US" sz="2400" dirty="0"/>
              <a:t> priors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Dirichlet</a:t>
            </a:r>
            <a:r>
              <a:rPr lang="en-US" sz="2400" dirty="0"/>
              <a:t> priors are a </a:t>
            </a:r>
            <a:r>
              <a:rPr lang="en-US" sz="2400" i="1" dirty="0"/>
              <a:t>conjugate</a:t>
            </a:r>
            <a:r>
              <a:rPr lang="en-US" sz="2400" dirty="0"/>
              <a:t> family for multinomial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If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is </a:t>
            </a:r>
            <a:r>
              <a:rPr lang="en-US" sz="2400" dirty="0" err="1">
                <a:ea typeface="Times New Roman" pitchFamily="-111" charset="0"/>
                <a:cs typeface="Times New Roman" pitchFamily="-111" charset="0"/>
              </a:rPr>
              <a:t>Dirichlet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),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then </a:t>
            </a:r>
            <a:r>
              <a:rPr lang="en-US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P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θ</a:t>
            </a:r>
            <a:r>
              <a:rPr lang="en-US" sz="2400" dirty="0">
                <a:latin typeface="Times" pitchFamily="-111" charset="0"/>
              </a:rPr>
              <a:t>|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>
                <a:latin typeface="Times" pitchFamily="-111" charset="0"/>
              </a:rPr>
              <a:t>)</a:t>
            </a:r>
            <a:r>
              <a:rPr lang="en-US" sz="2400" dirty="0"/>
              <a:t> is </a:t>
            </a:r>
            <a:r>
              <a:rPr lang="en-US" sz="2400" dirty="0" err="1"/>
              <a:t>Dirichlet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dirty="0">
                <a:latin typeface="Times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</a:rPr>
              <a:t>),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i</a:t>
            </a:r>
            <a:r>
              <a:rPr lang="en-US" sz="2400" dirty="0"/>
              <a:t> is the # occurrences of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baseline="30000" dirty="0" err="1">
                <a:latin typeface="Times" pitchFamily="-111" charset="0"/>
              </a:rPr>
              <a:t>th</a:t>
            </a:r>
            <a:r>
              <a:rPr lang="en-US" sz="2400" dirty="0"/>
              <a:t> value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43951"/>
              </p:ext>
            </p:extLst>
          </p:nvPr>
        </p:nvGraphicFramePr>
        <p:xfrm>
          <a:off x="2001838" y="2974975"/>
          <a:ext cx="33591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1" name="Equation" r:id="rId4" imgW="1587240" imgH="863280" progId="Equation.3">
                  <p:embed/>
                </p:oleObj>
              </mc:Choice>
              <mc:Fallback>
                <p:oleObj name="Equation" r:id="rId4" imgW="158724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974975"/>
                        <a:ext cx="3359150" cy="182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/>
              <a:t>Gibbs Sampling: An Alternative to EM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400" dirty="0"/>
              <a:t>EM can get trapped in local maxima</a:t>
            </a:r>
          </a:p>
          <a:p>
            <a:r>
              <a:rPr lang="en-US" sz="2400" dirty="0"/>
              <a:t>One approach to alleviate this limitation: try different (perhaps random) initial parameters</a:t>
            </a:r>
          </a:p>
          <a:p>
            <a:r>
              <a:rPr lang="en-US" sz="2400" dirty="0"/>
              <a:t>Gibbs sampling exploits randomized search to a much greater degree</a:t>
            </a:r>
          </a:p>
          <a:p>
            <a:r>
              <a:rPr lang="en-US" sz="2400" dirty="0"/>
              <a:t>Can view it as a stochastic analog of EM for this task</a:t>
            </a:r>
          </a:p>
          <a:p>
            <a:r>
              <a:rPr lang="en-US" sz="2400" dirty="0"/>
              <a:t>In theory, Gibbs sampling is less susceptible to local maxima than EM</a:t>
            </a:r>
          </a:p>
          <a:p>
            <a:r>
              <a:rPr lang="en-US" sz="2000" dirty="0">
                <a:solidFill>
                  <a:schemeClr val="tx2"/>
                </a:solidFill>
              </a:rPr>
              <a:t>[Lawrence et al., </a:t>
            </a:r>
            <a:r>
              <a:rPr lang="en-US" sz="2000" i="1" dirty="0">
                <a:solidFill>
                  <a:schemeClr val="tx2"/>
                </a:solidFill>
              </a:rPr>
              <a:t>Science </a:t>
            </a:r>
            <a:r>
              <a:rPr lang="en-US" sz="2000" dirty="0">
                <a:solidFill>
                  <a:schemeClr val="tx2"/>
                </a:solidFill>
              </a:rPr>
              <a:t>1993]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 dirty="0" err="1"/>
              <a:t>Dirichlet</a:t>
            </a:r>
            <a:r>
              <a:rPr lang="en-US" sz="4000" dirty="0"/>
              <a:t> Distributions</a:t>
            </a:r>
          </a:p>
        </p:txBody>
      </p:sp>
      <p:sp>
        <p:nvSpPr>
          <p:cNvPr id="82951" name="Rectangle 1027"/>
          <p:cNvSpPr>
            <a:spLocks noChangeArrowheads="1"/>
          </p:cNvSpPr>
          <p:nvPr/>
        </p:nvSpPr>
        <p:spPr bwMode="auto">
          <a:xfrm>
            <a:off x="685800" y="1600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pic>
        <p:nvPicPr>
          <p:cNvPr id="8295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447800"/>
            <a:ext cx="57356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TextBox 6"/>
          <p:cNvSpPr txBox="1">
            <a:spLocks noChangeArrowheads="1"/>
          </p:cNvSpPr>
          <p:nvPr/>
        </p:nvSpPr>
        <p:spPr bwMode="auto">
          <a:xfrm>
            <a:off x="457200" y="854076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Probability density (shown on a simplex) of </a:t>
            </a:r>
            <a:r>
              <a:rPr lang="en-US" dirty="0" err="1"/>
              <a:t>Dirichlet</a:t>
            </a:r>
            <a:r>
              <a:rPr lang="en-US" dirty="0"/>
              <a:t> distributions for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K</a:t>
            </a:r>
            <a:r>
              <a:rPr lang="en-US" dirty="0"/>
              <a:t>=3 and various parameter vectors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α</a:t>
            </a:r>
            <a:endParaRPr 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28697"/>
              </p:ext>
            </p:extLst>
          </p:nvPr>
        </p:nvGraphicFramePr>
        <p:xfrm>
          <a:off x="63500" y="25733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87" name="Equation" r:id="rId5" imgW="761760" imgH="203040" progId="Equation.3">
                  <p:embed/>
                </p:oleObj>
              </mc:Choice>
              <mc:Fallback>
                <p:oleObj name="Equation" r:id="rId5" imgW="761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25733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5063"/>
              </p:ext>
            </p:extLst>
          </p:nvPr>
        </p:nvGraphicFramePr>
        <p:xfrm>
          <a:off x="7294563" y="2573338"/>
          <a:ext cx="16811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88" name="Equation" r:id="rId7" imgW="749160" imgH="203040" progId="Equation.3">
                  <p:embed/>
                </p:oleObj>
              </mc:Choice>
              <mc:Fallback>
                <p:oleObj name="Equation" r:id="rId7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573338"/>
                        <a:ext cx="168116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06958"/>
              </p:ext>
            </p:extLst>
          </p:nvPr>
        </p:nvGraphicFramePr>
        <p:xfrm>
          <a:off x="7267575" y="49355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89" name="Equation" r:id="rId9" imgW="761760" imgH="203040" progId="Equation.3">
                  <p:embed/>
                </p:oleObj>
              </mc:Choice>
              <mc:Fallback>
                <p:oleObj name="Equation" r:id="rId9" imgW="761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49355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48169"/>
              </p:ext>
            </p:extLst>
          </p:nvPr>
        </p:nvGraphicFramePr>
        <p:xfrm>
          <a:off x="92075" y="4935538"/>
          <a:ext cx="1679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90" name="Equation" r:id="rId11" imgW="749160" imgH="203040" progId="Equation.3">
                  <p:embed/>
                </p:oleObj>
              </mc:Choice>
              <mc:Fallback>
                <p:oleObj name="Equation" r:id="rId11" imgW="749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935538"/>
                        <a:ext cx="16795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7113" y="6438898"/>
            <a:ext cx="531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Image from Wikipedia, Python code adapted from Thomas Boggs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4000"/>
              <a:t>Mixture of Dirichlets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533400" y="1447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We’d like to have </a:t>
            </a:r>
            <a:r>
              <a:rPr lang="en-US" sz="2400" dirty="0" err="1"/>
              <a:t>Dirichlet</a:t>
            </a:r>
            <a:r>
              <a:rPr lang="en-US" sz="2400" dirty="0"/>
              <a:t> distributions characterizing amino acids that tend to be used in certain “roles”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Brown et al. [</a:t>
            </a:r>
            <a:r>
              <a:rPr lang="en-US" sz="2400" i="1" dirty="0">
                <a:solidFill>
                  <a:schemeClr val="tx2"/>
                </a:solidFill>
              </a:rPr>
              <a:t>ISMB</a:t>
            </a:r>
            <a:r>
              <a:rPr lang="en-US" sz="2400" dirty="0">
                <a:solidFill>
                  <a:schemeClr val="tx2"/>
                </a:solidFill>
              </a:rPr>
              <a:t> ‘93] </a:t>
            </a:r>
            <a:r>
              <a:rPr lang="en-US" sz="2400" dirty="0"/>
              <a:t>induced a set of </a:t>
            </a:r>
            <a:r>
              <a:rPr lang="en-US" sz="2400" dirty="0" err="1"/>
              <a:t>Dirichlets</a:t>
            </a:r>
            <a:r>
              <a:rPr lang="en-US" sz="2400" dirty="0"/>
              <a:t> from “trusted” protein alignments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“large, charged and polar”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“polar and mostly negatively charged”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“hydrophobic, uncharged, </a:t>
            </a:r>
            <a:r>
              <a:rPr lang="en-US" sz="2400" dirty="0" err="1">
                <a:ea typeface="ＭＳ Ｐゴシック" pitchFamily="-111" charset="-128"/>
                <a:cs typeface="ＭＳ Ｐゴシック" pitchFamily="-111" charset="-128"/>
              </a:rPr>
              <a:t>nonpolar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r>
              <a:rPr lang="en-US" sz="4000" dirty="0"/>
              <a:t>Trusted Protein Alignments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457200" y="990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 trusted protein alignment is one in which known protein structures are used to determine which parts of the given set of sequences should be aligned</a:t>
            </a:r>
            <a:endParaRPr lang="en-US" sz="24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5" name="Picture 4" descr="F3.large.jpg"/>
          <p:cNvPicPr>
            <a:picLocks noChangeAspect="1"/>
          </p:cNvPicPr>
          <p:nvPr/>
        </p:nvPicPr>
        <p:blipFill>
          <a:blip r:embed="rId3"/>
          <a:srcRect r="46932" b="58889"/>
          <a:stretch>
            <a:fillRect/>
          </a:stretch>
        </p:blipFill>
        <p:spPr>
          <a:xfrm>
            <a:off x="2971800" y="2286000"/>
            <a:ext cx="2667000" cy="2819400"/>
          </a:xfrm>
          <a:prstGeom prst="rect">
            <a:avLst/>
          </a:prstGeom>
        </p:spPr>
      </p:pic>
      <p:pic>
        <p:nvPicPr>
          <p:cNvPr id="6" name="Picture 5" descr="F3.large.jpg"/>
          <p:cNvPicPr>
            <a:picLocks noChangeAspect="1"/>
          </p:cNvPicPr>
          <p:nvPr/>
        </p:nvPicPr>
        <p:blipFill>
          <a:blip r:embed="rId3"/>
          <a:srcRect t="40000" b="43333"/>
          <a:stretch>
            <a:fillRect/>
          </a:stretch>
        </p:blipFill>
        <p:spPr>
          <a:xfrm>
            <a:off x="1524000" y="5105400"/>
            <a:ext cx="5025628" cy="1143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Using </a:t>
            </a:r>
            <a:r>
              <a:rPr lang="en-US" sz="4000" dirty="0" err="1"/>
              <a:t>Dirichlet</a:t>
            </a:r>
            <a:r>
              <a:rPr lang="en-US" sz="4000" dirty="0"/>
              <a:t> </a:t>
            </a:r>
            <a:r>
              <a:rPr lang="en-US" sz="4000" i="1" dirty="0"/>
              <a:t>Mixture </a:t>
            </a:r>
            <a:r>
              <a:rPr lang="en-US" sz="4000" dirty="0"/>
              <a:t>Priors</a:t>
            </a:r>
          </a:p>
        </p:txBody>
      </p:sp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7047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Recall that the EM/Gibbs update the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can set the </a:t>
            </a:r>
            <a:r>
              <a:rPr lang="en-US" sz="2400" dirty="0" err="1"/>
              <a:t>pseudocounts</a:t>
            </a:r>
            <a:r>
              <a:rPr lang="en-US" sz="2400" dirty="0"/>
              <a:t> using a </a:t>
            </a:r>
            <a:r>
              <a:rPr lang="en-US" sz="2400" i="1" dirty="0"/>
              <a:t>mixture </a:t>
            </a:r>
            <a:r>
              <a:rPr lang="en-US" sz="2400" dirty="0"/>
              <a:t>of </a:t>
            </a:r>
            <a:r>
              <a:rPr lang="en-US" sz="2400" dirty="0" err="1"/>
              <a:t>Dirichlets</a:t>
            </a:r>
            <a:r>
              <a:rPr lang="en-US" sz="2400" dirty="0"/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where         is the </a:t>
            </a:r>
            <a:r>
              <a:rPr lang="en-US" sz="2400" i="1" dirty="0" err="1">
                <a:latin typeface="Times" pitchFamily="-111" charset="0"/>
              </a:rPr>
              <a:t>j</a:t>
            </a:r>
            <a:r>
              <a:rPr lang="en-US" sz="2400" baseline="30000" dirty="0" err="1"/>
              <a:t>th</a:t>
            </a:r>
            <a:r>
              <a:rPr lang="en-US" sz="2400" dirty="0"/>
              <a:t> </a:t>
            </a:r>
            <a:r>
              <a:rPr lang="en-US" sz="2400" dirty="0" err="1"/>
              <a:t>Dirichlet</a:t>
            </a:r>
            <a:r>
              <a:rPr lang="en-US" sz="2400" dirty="0"/>
              <a:t> component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51709"/>
              </p:ext>
            </p:extLst>
          </p:nvPr>
        </p:nvGraphicFramePr>
        <p:xfrm>
          <a:off x="2603500" y="2122488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7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22488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7591"/>
              </p:ext>
            </p:extLst>
          </p:nvPr>
        </p:nvGraphicFramePr>
        <p:xfrm>
          <a:off x="2365375" y="4651375"/>
          <a:ext cx="41068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8" name="Equation" r:id="rId6" imgW="1536480" imgH="355320" progId="Equation.3">
                  <p:embed/>
                </p:oleObj>
              </mc:Choice>
              <mc:Fallback>
                <p:oleObj name="Equation" r:id="rId6" imgW="153648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651375"/>
                        <a:ext cx="410686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99505"/>
              </p:ext>
            </p:extLst>
          </p:nvPr>
        </p:nvGraphicFramePr>
        <p:xfrm>
          <a:off x="2024063" y="5756275"/>
          <a:ext cx="746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9" name="Equation" r:id="rId8" imgW="279360" imgH="203040" progId="Equation.3">
                  <p:embed/>
                </p:oleObj>
              </mc:Choice>
              <mc:Fallback>
                <p:oleObj name="Equation" r:id="rId8" imgW="279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756275"/>
                        <a:ext cx="7461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33233"/>
              </p:ext>
            </p:extLst>
          </p:nvPr>
        </p:nvGraphicFramePr>
        <p:xfrm>
          <a:off x="1716088" y="1844675"/>
          <a:ext cx="41783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4" name="Equation" r:id="rId4" imgW="1562040" imgH="355320" progId="Equation.3">
                  <p:embed/>
                </p:oleObj>
              </mc:Choice>
              <mc:Fallback>
                <p:oleObj name="Equation" r:id="rId4" imgW="156204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1844675"/>
                        <a:ext cx="41783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10"/>
          <p:cNvSpPr txBox="1">
            <a:spLocks noChangeArrowheads="1"/>
          </p:cNvSpPr>
          <p:nvPr/>
        </p:nvSpPr>
        <p:spPr bwMode="auto">
          <a:xfrm>
            <a:off x="1227138" y="3276600"/>
            <a:ext cx="2921000" cy="7080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probability of </a:t>
            </a:r>
            <a:r>
              <a:rPr lang="en-US" i="1">
                <a:latin typeface="Times" pitchFamily="-111" charset="0"/>
              </a:rPr>
              <a:t>j</a:t>
            </a:r>
            <a:r>
              <a:rPr lang="en-US" baseline="30000"/>
              <a:t>th</a:t>
            </a:r>
            <a:r>
              <a:rPr lang="en-US"/>
              <a:t> Dirichlet </a:t>
            </a:r>
          </a:p>
          <a:p>
            <a:r>
              <a:rPr lang="en-US"/>
              <a:t>given observed counts </a:t>
            </a:r>
          </a:p>
        </p:txBody>
      </p:sp>
      <p:sp>
        <p:nvSpPr>
          <p:cNvPr id="89094" name="Text Box 11"/>
          <p:cNvSpPr txBox="1">
            <a:spLocks noChangeArrowheads="1"/>
          </p:cNvSpPr>
          <p:nvPr/>
        </p:nvSpPr>
        <p:spPr bwMode="auto">
          <a:xfrm>
            <a:off x="4979988" y="3276600"/>
            <a:ext cx="3057247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parameter for character </a:t>
            </a:r>
            <a:r>
              <a:rPr lang="en-US" i="1" dirty="0" err="1">
                <a:latin typeface="Times" pitchFamily="-111" charset="0"/>
              </a:rPr>
              <a:t>c</a:t>
            </a:r>
            <a:endParaRPr lang="en-US" dirty="0"/>
          </a:p>
          <a:p>
            <a:r>
              <a:rPr lang="en-US" dirty="0"/>
              <a:t>in </a:t>
            </a:r>
            <a:r>
              <a:rPr lang="en-US" i="1" dirty="0" err="1">
                <a:latin typeface="Times" pitchFamily="-111" charset="0"/>
              </a:rPr>
              <a:t>j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err="1"/>
              <a:t>Dirichlet</a:t>
            </a:r>
            <a:r>
              <a:rPr lang="en-US" dirty="0"/>
              <a:t> </a:t>
            </a:r>
          </a:p>
        </p:txBody>
      </p:sp>
      <p:sp>
        <p:nvSpPr>
          <p:cNvPr id="89095" name="Line 13"/>
          <p:cNvSpPr>
            <a:spLocks noChangeShapeType="1"/>
          </p:cNvSpPr>
          <p:nvPr/>
        </p:nvSpPr>
        <p:spPr bwMode="auto">
          <a:xfrm flipV="1">
            <a:off x="2819400" y="25146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Line 14"/>
          <p:cNvSpPr>
            <a:spLocks noChangeShapeType="1"/>
          </p:cNvSpPr>
          <p:nvPr/>
        </p:nvSpPr>
        <p:spPr bwMode="auto">
          <a:xfrm flipH="1" flipV="1">
            <a:off x="5638800" y="2514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Rectangle 4"/>
          <p:cNvSpPr>
            <a:spLocks noChangeArrowheads="1"/>
          </p:cNvSpPr>
          <p:nvPr/>
        </p:nvSpPr>
        <p:spPr bwMode="auto">
          <a:xfrm>
            <a:off x="533400" y="4495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don’t have to know which </a:t>
            </a:r>
            <a:r>
              <a:rPr lang="en-US" sz="2400" dirty="0" err="1"/>
              <a:t>Dirichlet</a:t>
            </a:r>
            <a:r>
              <a:rPr lang="en-US" sz="2400" dirty="0"/>
              <a:t> to pick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Instead, we’ll hedge our bets, using the observed counts to decide how much to weight each </a:t>
            </a:r>
            <a:r>
              <a:rPr lang="en-US" sz="2400" dirty="0" err="1"/>
              <a:t>Dirichlet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105525"/>
            <a:ext cx="22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textbook section 11.5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Motif Finding: EM and Gibbs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These methods compute </a:t>
            </a:r>
            <a:r>
              <a:rPr lang="en-US" sz="2000" i="1" dirty="0"/>
              <a:t>local</a:t>
            </a:r>
            <a:r>
              <a:rPr lang="en-US" sz="2000" dirty="0"/>
              <a:t>, </a:t>
            </a:r>
            <a:r>
              <a:rPr lang="en-US" sz="2000" i="1" dirty="0"/>
              <a:t>multiple</a:t>
            </a:r>
            <a:r>
              <a:rPr lang="en-US" sz="2000" dirty="0"/>
              <a:t> alignments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Optimize the likelihood or likelihood ratio of the sequences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EM converges to a local maximum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Gibbs will “converge” to a global maximum, </a:t>
            </a:r>
            <a:r>
              <a:rPr lang="en-US" sz="2000" i="1" dirty="0"/>
              <a:t>in the limit; </a:t>
            </a:r>
            <a:r>
              <a:rPr lang="en-US" sz="2000" dirty="0"/>
              <a:t>in a reasonable amount of time, probably not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Can take advantage of background knowledge by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tying parameters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Dirichlet</a:t>
            </a:r>
            <a:r>
              <a:rPr lang="en-US" sz="2000" dirty="0"/>
              <a:t> priors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There are </a:t>
            </a:r>
            <a:r>
              <a:rPr lang="en-US" sz="2000" i="1" dirty="0"/>
              <a:t>many</a:t>
            </a:r>
            <a:r>
              <a:rPr lang="en-US" sz="2000" dirty="0"/>
              <a:t> other methods for motif finding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 practice, motif finders often fail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motif “signal” may be weak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large search space, many local minima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not consider binding context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 the EM approach we maintained a distribution                  over the possible motif starting points for each sequence at iteration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</a:p>
          <a:p>
            <a:endParaRPr lang="en-US" sz="2400" dirty="0"/>
          </a:p>
          <a:p>
            <a:r>
              <a:rPr lang="en-US" sz="2400" dirty="0"/>
              <a:t>In the Gibbs sampling approach, we’ll maintain a </a:t>
            </a:r>
            <a:r>
              <a:rPr lang="en-US" sz="2400" b="1" dirty="0"/>
              <a:t>specific</a:t>
            </a:r>
            <a:r>
              <a:rPr lang="en-US" sz="2400" dirty="0"/>
              <a:t> starting point for each sequence    but we’ll keep randomly resampling these</a:t>
            </a:r>
          </a:p>
          <a:p>
            <a:endParaRPr lang="en-US" sz="2400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78999"/>
              </p:ext>
            </p:extLst>
          </p:nvPr>
        </p:nvGraphicFramePr>
        <p:xfrm>
          <a:off x="7661275" y="1952625"/>
          <a:ext cx="682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1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1952625"/>
                        <a:ext cx="6826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35401"/>
              </p:ext>
            </p:extLst>
          </p:nvPr>
        </p:nvGraphicFramePr>
        <p:xfrm>
          <a:off x="6677025" y="3943350"/>
          <a:ext cx="35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2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3943350"/>
                        <a:ext cx="355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/>
              <a:t>Markov Chain Monte Carlo (MCMC)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1752600"/>
          </a:xfrm>
        </p:spPr>
        <p:txBody>
          <a:bodyPr/>
          <a:lstStyle/>
          <a:p>
            <a:r>
              <a:rPr lang="en-US" sz="2000" dirty="0"/>
              <a:t>Consider a Markov chain in which, on each time step, a grasshopper randomly chooses to stay in its current state, jump one state left or jump one state right.</a:t>
            </a:r>
          </a:p>
        </p:txBody>
      </p:sp>
      <p:pic>
        <p:nvPicPr>
          <p:cNvPr id="13" name="Picture 12" descr="12_0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36" y="2057400"/>
            <a:ext cx="8717964" cy="14795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1148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P</a:t>
            </a:r>
            <a:r>
              <a:rPr lang="en-US" i="1" baseline="30000" dirty="0">
                <a:latin typeface="Times"/>
                <a:cs typeface="Times"/>
              </a:rPr>
              <a:t>(t)</a:t>
            </a:r>
            <a:r>
              <a:rPr lang="en-US" dirty="0">
                <a:latin typeface="Times"/>
                <a:cs typeface="Times"/>
              </a:rPr>
              <a:t>(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>
                <a:latin typeface="Times"/>
                <a:cs typeface="Times"/>
              </a:rPr>
              <a:t>)</a:t>
            </a:r>
            <a:r>
              <a:rPr lang="en-US" dirty="0"/>
              <a:t> represent the probability of being in state 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/>
              <a:t> at time </a:t>
            </a:r>
            <a:r>
              <a:rPr lang="en-US" i="1" dirty="0">
                <a:latin typeface="Times"/>
                <a:cs typeface="Times"/>
              </a:rPr>
              <a:t>t</a:t>
            </a:r>
            <a:r>
              <a:rPr lang="en-US" dirty="0"/>
              <a:t> in the random walk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96186"/>
              </p:ext>
            </p:extLst>
          </p:nvPr>
        </p:nvGraphicFramePr>
        <p:xfrm>
          <a:off x="2486025" y="4662488"/>
          <a:ext cx="1462088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7" name="Equation" r:id="rId5" imgW="965160" imgH="1396800" progId="Equation.3">
                  <p:embed/>
                </p:oleObj>
              </mc:Choice>
              <mc:Fallback>
                <p:oleObj name="Equation" r:id="rId5" imgW="96516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662488"/>
                        <a:ext cx="1462088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11679"/>
              </p:ext>
            </p:extLst>
          </p:nvPr>
        </p:nvGraphicFramePr>
        <p:xfrm>
          <a:off x="4456113" y="4652963"/>
          <a:ext cx="1560512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" name="Equation" r:id="rId7" imgW="1028520" imgH="1206360" progId="Equation.3">
                  <p:embed/>
                </p:oleObj>
              </mc:Choice>
              <mc:Fallback>
                <p:oleObj name="Equation" r:id="rId7" imgW="1028520" imgH="1206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4652963"/>
                        <a:ext cx="1560512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63024"/>
              </p:ext>
            </p:extLst>
          </p:nvPr>
        </p:nvGraphicFramePr>
        <p:xfrm>
          <a:off x="6534150" y="4652963"/>
          <a:ext cx="1695450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9" name="Equation" r:id="rId9" imgW="1117440" imgH="1206360" progId="Equation.3">
                  <p:embed/>
                </p:oleObj>
              </mc:Choice>
              <mc:Fallback>
                <p:oleObj name="Equation" r:id="rId9" imgW="1117440" imgH="1206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652963"/>
                        <a:ext cx="1695450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3609201"/>
            <a:ext cx="518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</a:rPr>
              <a:t>Figure from </a:t>
            </a:r>
            <a:r>
              <a:rPr lang="en-US" sz="1200" dirty="0" err="1">
                <a:solidFill>
                  <a:srgbClr val="800000"/>
                </a:solidFill>
              </a:rPr>
              <a:t>Koller</a:t>
            </a:r>
            <a:r>
              <a:rPr lang="en-US" sz="1200" dirty="0">
                <a:solidFill>
                  <a:srgbClr val="800000"/>
                </a:solidFill>
              </a:rPr>
              <a:t> &amp; Friedman, Probabilistic Graphical Models, MIT Press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The Stationary Distribution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>
                <a:latin typeface="Times"/>
                <a:cs typeface="Times"/>
              </a:rPr>
              <a:t>P</a:t>
            </a:r>
            <a:r>
              <a:rPr lang="en-US" sz="2400" dirty="0">
                <a:latin typeface="Times"/>
                <a:cs typeface="Times"/>
              </a:rPr>
              <a:t>(</a:t>
            </a:r>
            <a:r>
              <a:rPr lang="en-US" sz="2400" i="1" dirty="0">
                <a:latin typeface="Times"/>
                <a:cs typeface="Times"/>
              </a:rPr>
              <a:t>u</a:t>
            </a:r>
            <a:r>
              <a:rPr lang="en-US" sz="2400" dirty="0">
                <a:latin typeface="Times"/>
                <a:cs typeface="Times"/>
              </a:rPr>
              <a:t>)</a:t>
            </a:r>
            <a:r>
              <a:rPr lang="en-US" sz="2400" dirty="0"/>
              <a:t> represent the probability of being in state </a:t>
            </a:r>
            <a:r>
              <a:rPr lang="en-US" sz="2400" i="1" dirty="0">
                <a:latin typeface="Times"/>
                <a:cs typeface="Times"/>
              </a:rPr>
              <a:t>u</a:t>
            </a:r>
            <a:r>
              <a:rPr lang="en-US" sz="2400" dirty="0"/>
              <a:t> at any given time in a random walk on the chain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stationary distribution is the set of such probabilities for all states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6995"/>
              </p:ext>
            </p:extLst>
          </p:nvPr>
        </p:nvGraphicFramePr>
        <p:xfrm>
          <a:off x="1184275" y="2320925"/>
          <a:ext cx="4665663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5" name="Equation" r:id="rId4" imgW="1688760" imgH="583920" progId="Equation.3">
                  <p:embed/>
                </p:oleObj>
              </mc:Choice>
              <mc:Fallback>
                <p:oleObj name="Equation" r:id="rId4" imgW="1688760" imgH="5839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320925"/>
                        <a:ext cx="4665663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2627798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5294798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r>
              <a:rPr lang="en-US" dirty="0" err="1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Line 124"/>
          <p:cNvSpPr>
            <a:spLocks noChangeShapeType="1"/>
          </p:cNvSpPr>
          <p:nvPr/>
        </p:nvSpPr>
        <p:spPr bwMode="auto">
          <a:xfrm flipV="1">
            <a:off x="3581400" y="35814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5"/>
          <p:cNvSpPr>
            <a:spLocks noChangeShapeType="1"/>
          </p:cNvSpPr>
          <p:nvPr/>
        </p:nvSpPr>
        <p:spPr bwMode="auto">
          <a:xfrm flipH="1" flipV="1">
            <a:off x="5029200" y="3581400"/>
            <a:ext cx="798998" cy="650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CE398-CBE1-D949-B01A-1F1B183DB662}"/>
              </a:ext>
            </a:extLst>
          </p:cNvPr>
          <p:cNvSpPr/>
          <p:nvPr/>
        </p:nvSpPr>
        <p:spPr>
          <a:xfrm>
            <a:off x="4495800" y="2428845"/>
            <a:ext cx="3466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(for some sufficiently large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/>
              <a:t>Markov Chain Monte Carlo (MCMC)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r>
              <a:rPr lang="en-US" sz="2000" dirty="0"/>
              <a:t>We can view the motif finding approach in terms of a Markov chain</a:t>
            </a:r>
          </a:p>
          <a:p>
            <a:r>
              <a:rPr lang="en-US" sz="2000" dirty="0"/>
              <a:t>Each state represents a configuration of the starting positions (</a:t>
            </a:r>
            <a:r>
              <a:rPr lang="en-US" sz="2000" i="1" dirty="0" err="1">
                <a:latin typeface="Times"/>
                <a:cs typeface="Times"/>
              </a:rPr>
              <a:t>a</a:t>
            </a:r>
            <a:r>
              <a:rPr lang="en-US" sz="2000" i="1" baseline="-25000" dirty="0" err="1">
                <a:latin typeface="Times"/>
                <a:cs typeface="Times"/>
              </a:rPr>
              <a:t>i</a:t>
            </a:r>
            <a:r>
              <a:rPr lang="en-US" sz="2000" dirty="0"/>
              <a:t>  values for a set of random variables </a:t>
            </a:r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baseline="-25000" dirty="0">
                <a:latin typeface="Times"/>
                <a:cs typeface="Times"/>
              </a:rPr>
              <a:t>1</a:t>
            </a:r>
            <a:r>
              <a:rPr lang="en-US" sz="2000" dirty="0"/>
              <a:t> … </a:t>
            </a:r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baseline="-25000" dirty="0">
                <a:latin typeface="Times"/>
                <a:cs typeface="Times"/>
              </a:rPr>
              <a:t>n</a:t>
            </a:r>
            <a:r>
              <a:rPr lang="en-US" sz="2000" dirty="0">
                <a:latin typeface="Times"/>
                <a:cs typeface="Times"/>
              </a:rPr>
              <a:t>)</a:t>
            </a:r>
            <a:endParaRPr lang="en-US" sz="2000" baseline="-25000" dirty="0">
              <a:latin typeface="Times"/>
              <a:cs typeface="Times"/>
            </a:endParaRPr>
          </a:p>
          <a:p>
            <a:pPr lvl="1"/>
            <a:endParaRPr lang="en-US" sz="2000" dirty="0"/>
          </a:p>
          <a:p>
            <a:r>
              <a:rPr lang="en-US" sz="2000" dirty="0"/>
              <a:t>Transitions correspond to changing selected starting positions (and hence moving to a new state)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2141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3505200" y="478149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305490"/>
            <a:ext cx="100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i="1" dirty="0">
                <a:latin typeface="Times"/>
                <a:cs typeface="Times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4117" y="6305490"/>
            <a:ext cx="98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i="1" dirty="0">
                <a:latin typeface="Times"/>
                <a:cs typeface="Times"/>
              </a:rPr>
              <a:t>v</a:t>
            </a:r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09206"/>
              </p:ext>
            </p:extLst>
          </p:nvPr>
        </p:nvGraphicFramePr>
        <p:xfrm>
          <a:off x="3767138" y="4805363"/>
          <a:ext cx="12620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0"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805363"/>
                        <a:ext cx="12620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5916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=5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6417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=3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37C9-06C2-8846-8597-9F2A8E7E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with MCMC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1DEED-A27C-2546-A71D-E5E8E9878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Suppose we have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which we would like to</a:t>
                </a:r>
              </a:p>
              <a:p>
                <a:pPr lvl="1"/>
                <a:r>
                  <a:rPr lang="en-US" dirty="0"/>
                  <a:t>find the mode: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from</a:t>
                </a:r>
              </a:p>
              <a:p>
                <a:r>
                  <a:rPr lang="en-US" dirty="0"/>
                  <a:t>But it may be intractable to do either directly</a:t>
                </a:r>
              </a:p>
              <a:p>
                <a:r>
                  <a:rPr lang="en-US" b="1" dirty="0"/>
                  <a:t>Key idea</a:t>
                </a:r>
                <a:r>
                  <a:rPr lang="en-US" dirty="0"/>
                  <a:t>: construct a Markov chain with</a:t>
                </a:r>
              </a:p>
              <a:p>
                <a:pPr lvl="1"/>
                <a:r>
                  <a:rPr lang="en-US" dirty="0"/>
                  <a:t>states corresponding to configurations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stationary distribution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Running MCMC with such a Markov chain allows us to address both tasks</a:t>
                </a:r>
              </a:p>
              <a:p>
                <a:pPr lvl="1"/>
                <a:r>
                  <a:rPr lang="en-US" dirty="0"/>
                  <a:t>even when the number of configurations is generally quite large!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1DEED-A27C-2546-A71D-E5E8E9878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6" t="-2778" r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3B38A-F0CE-6A42-BF3B-18999DB9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Markov Chain Monte Carlo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2514600"/>
          </a:xfrm>
          <a:noFill/>
        </p:spPr>
        <p:txBody>
          <a:bodyPr/>
          <a:lstStyle/>
          <a:p>
            <a:r>
              <a:rPr lang="en-US" sz="2400" dirty="0"/>
              <a:t>How do we construct a Markov chain with a stationary distribution equal to our probability distribution, </a:t>
            </a:r>
            <a:r>
              <a:rPr lang="en-US" sz="2400" i="1" dirty="0"/>
              <a:t>P,</a:t>
            </a:r>
            <a:r>
              <a:rPr lang="en-US" sz="2400" dirty="0"/>
              <a:t> of interest?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Set the transition probabilities such that the condition of </a:t>
            </a:r>
            <a:r>
              <a:rPr lang="en-US" sz="2400" b="1" dirty="0"/>
              <a:t>detailed balance</a:t>
            </a:r>
            <a:r>
              <a:rPr lang="en-US" sz="2400" dirty="0"/>
              <a:t> holds for all pairs of states, </a:t>
            </a:r>
            <a:r>
              <a:rPr lang="en-US" sz="2400" i="1" dirty="0"/>
              <a:t>u and v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8696"/>
              </p:ext>
            </p:extLst>
          </p:nvPr>
        </p:nvGraphicFramePr>
        <p:xfrm>
          <a:off x="2133600" y="3376613"/>
          <a:ext cx="4419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57" name="Equation" r:id="rId4" imgW="1600200" imgH="203040" progId="Equation.3">
                  <p:embed/>
                </p:oleObj>
              </mc:Choice>
              <mc:Fallback>
                <p:oleObj name="Equation" r:id="rId4" imgW="16002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6613"/>
                        <a:ext cx="44196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33159"/>
              </p:ext>
            </p:extLst>
          </p:nvPr>
        </p:nvGraphicFramePr>
        <p:xfrm>
          <a:off x="1989931" y="5802312"/>
          <a:ext cx="42497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58" name="Equation" r:id="rId6" imgW="1663560" imgH="393480" progId="Equation.3">
                  <p:embed/>
                </p:oleObj>
              </mc:Choice>
              <mc:Fallback>
                <p:oleObj name="Equation" r:id="rId6" imgW="1663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931" y="5802312"/>
                        <a:ext cx="424973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Text Box 122"/>
          <p:cNvSpPr txBox="1">
            <a:spLocks noChangeArrowheads="1"/>
          </p:cNvSpPr>
          <p:nvPr/>
        </p:nvSpPr>
        <p:spPr bwMode="auto">
          <a:xfrm>
            <a:off x="914400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5" name="Text Box 123"/>
          <p:cNvSpPr txBox="1">
            <a:spLocks noChangeArrowheads="1"/>
          </p:cNvSpPr>
          <p:nvPr/>
        </p:nvSpPr>
        <p:spPr bwMode="auto">
          <a:xfrm>
            <a:off x="3581400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r>
              <a:rPr lang="en-US" dirty="0" err="1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6" name="Line 124"/>
          <p:cNvSpPr>
            <a:spLocks noChangeShapeType="1"/>
          </p:cNvSpPr>
          <p:nvPr/>
        </p:nvSpPr>
        <p:spPr bwMode="auto">
          <a:xfrm flipV="1">
            <a:off x="1892300" y="3876675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7" name="Line 125"/>
          <p:cNvSpPr>
            <a:spLocks noChangeShapeType="1"/>
          </p:cNvSpPr>
          <p:nvPr/>
        </p:nvSpPr>
        <p:spPr bwMode="auto">
          <a:xfrm flipH="1" flipV="1">
            <a:off x="3657600" y="3851275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Rectangle 126"/>
          <p:cNvSpPr>
            <a:spLocks noChangeArrowheads="1"/>
          </p:cNvSpPr>
          <p:nvPr/>
        </p:nvSpPr>
        <p:spPr bwMode="auto">
          <a:xfrm>
            <a:off x="304800" y="4811712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When detailed balance holds, if we perform MCMC with N samples and </a:t>
            </a:r>
            <a:r>
              <a:rPr lang="en-US" sz="2400" i="1" dirty="0"/>
              <a:t>count(u) </a:t>
            </a:r>
            <a:r>
              <a:rPr lang="en-US" sz="2400" dirty="0"/>
              <a:t>is the number of times we are in state </a:t>
            </a:r>
            <a:r>
              <a:rPr lang="en-US" sz="2400" i="1" dirty="0"/>
              <a:t>u, </a:t>
            </a:r>
            <a:r>
              <a:rPr lang="en-US" sz="2400" dirty="0"/>
              <a:t>then: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5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75494</TotalTime>
  <Words>1917</Words>
  <Application>Microsoft Macintosh PowerPoint</Application>
  <PresentationFormat>On-screen Show (4:3)</PresentationFormat>
  <Paragraphs>418</Paragraphs>
  <Slides>35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System Font Regular</vt:lpstr>
      <vt:lpstr>Arial</vt:lpstr>
      <vt:lpstr>Cambria Math</vt:lpstr>
      <vt:lpstr>Courier</vt:lpstr>
      <vt:lpstr>Symbol</vt:lpstr>
      <vt:lpstr>Times</vt:lpstr>
      <vt:lpstr>Times New Roman</vt:lpstr>
      <vt:lpstr>Blank Presentation</vt:lpstr>
      <vt:lpstr>Equation</vt:lpstr>
      <vt:lpstr>Learning Sequence Motif Models Using Gibbs Sampling</vt:lpstr>
      <vt:lpstr>Goals for Lecture</vt:lpstr>
      <vt:lpstr>Gibbs Sampling: An Alternative to EM</vt:lpstr>
      <vt:lpstr>Gibbs Sampling Approach</vt:lpstr>
      <vt:lpstr>Markov Chain Monte Carlo (MCMC)</vt:lpstr>
      <vt:lpstr>The Stationary Distribution</vt:lpstr>
      <vt:lpstr>Markov Chain Monte Carlo (MCMC)</vt:lpstr>
      <vt:lpstr>Sampling with MCMC</vt:lpstr>
      <vt:lpstr>Markov Chain Monte Carlo</vt:lpstr>
      <vt:lpstr>MCMC with Gibbs Sampling</vt:lpstr>
      <vt:lpstr>Gibbs Sampling for a toy example</vt:lpstr>
      <vt:lpstr>Gibbs Sampling Approach</vt:lpstr>
      <vt:lpstr>Gibbs Sampling Approach</vt:lpstr>
      <vt:lpstr>Estimating p</vt:lpstr>
      <vt:lpstr>Gibbs Sampling Approach</vt:lpstr>
      <vt:lpstr>Sampling New Motif Positions</vt:lpstr>
      <vt:lpstr>Gibbs Sampling Algorithm for Motif Finding</vt:lpstr>
      <vt:lpstr>The Phase Shift Problem</vt:lpstr>
      <vt:lpstr>PowerPoint Presentation</vt:lpstr>
      <vt:lpstr>Using Background Knowledge to Bias the Parameters</vt:lpstr>
      <vt:lpstr>Using Background Knowledge to Bias the Parameters</vt:lpstr>
      <vt:lpstr>Representing Palindromes</vt:lpstr>
      <vt:lpstr>Updating Tied Parameters</vt:lpstr>
      <vt:lpstr>Including Prior Knowledge</vt:lpstr>
      <vt:lpstr>Amino Acids</vt:lpstr>
      <vt:lpstr>Using Dirichlet Mixture Priors</vt:lpstr>
      <vt:lpstr>The Beta Distribution</vt:lpstr>
      <vt:lpstr>The Beta Distribution</vt:lpstr>
      <vt:lpstr>The Dirichlet Distribution</vt:lpstr>
      <vt:lpstr>Dirichlet Distributions</vt:lpstr>
      <vt:lpstr>Mixture of Dirichlets</vt:lpstr>
      <vt:lpstr>Trusted Protein Alignments</vt:lpstr>
      <vt:lpstr>Using Dirichlet Mixture Priors</vt:lpstr>
      <vt:lpstr>Using Dirichlet Mixture Priors</vt:lpstr>
      <vt:lpstr>Motif Finding: EM and Gibbs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Daifeng Wang</cp:lastModifiedBy>
  <cp:revision>1136</cp:revision>
  <cp:lastPrinted>2013-01-29T04:34:35Z</cp:lastPrinted>
  <dcterms:created xsi:type="dcterms:W3CDTF">2011-01-27T18:55:04Z</dcterms:created>
  <dcterms:modified xsi:type="dcterms:W3CDTF">2022-02-03T16:04:35Z</dcterms:modified>
</cp:coreProperties>
</file>