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70"/>
  </p:notesMasterIdLst>
  <p:handoutMasterIdLst>
    <p:handoutMasterId r:id="rId71"/>
  </p:handoutMasterIdLst>
  <p:sldIdLst>
    <p:sldId id="721" r:id="rId2"/>
    <p:sldId id="765" r:id="rId3"/>
    <p:sldId id="6536" r:id="rId4"/>
    <p:sldId id="6466" r:id="rId5"/>
    <p:sldId id="6526" r:id="rId6"/>
    <p:sldId id="6467" r:id="rId7"/>
    <p:sldId id="6573" r:id="rId8"/>
    <p:sldId id="6450" r:id="rId9"/>
    <p:sldId id="6537" r:id="rId10"/>
    <p:sldId id="6538" r:id="rId11"/>
    <p:sldId id="6530" r:id="rId12"/>
    <p:sldId id="6539" r:id="rId13"/>
    <p:sldId id="6451" r:id="rId14"/>
    <p:sldId id="6529" r:id="rId15"/>
    <p:sldId id="6541" r:id="rId16"/>
    <p:sldId id="6414" r:id="rId17"/>
    <p:sldId id="6527" r:id="rId18"/>
    <p:sldId id="6543" r:id="rId19"/>
    <p:sldId id="6554" r:id="rId20"/>
    <p:sldId id="6552" r:id="rId21"/>
    <p:sldId id="6545" r:id="rId22"/>
    <p:sldId id="6557" r:id="rId23"/>
    <p:sldId id="6553" r:id="rId24"/>
    <p:sldId id="6550" r:id="rId25"/>
    <p:sldId id="6570" r:id="rId26"/>
    <p:sldId id="6571" r:id="rId27"/>
    <p:sldId id="6551" r:id="rId28"/>
    <p:sldId id="6528" r:id="rId29"/>
    <p:sldId id="6542" r:id="rId30"/>
    <p:sldId id="6445" r:id="rId31"/>
    <p:sldId id="6443" r:id="rId32"/>
    <p:sldId id="6428" r:id="rId33"/>
    <p:sldId id="6419" r:id="rId34"/>
    <p:sldId id="6423" r:id="rId35"/>
    <p:sldId id="6424" r:id="rId36"/>
    <p:sldId id="6560" r:id="rId37"/>
    <p:sldId id="6559" r:id="rId38"/>
    <p:sldId id="6425" r:id="rId39"/>
    <p:sldId id="6426" r:id="rId40"/>
    <p:sldId id="6561" r:id="rId41"/>
    <p:sldId id="6563" r:id="rId42"/>
    <p:sldId id="6420" r:id="rId43"/>
    <p:sldId id="6564" r:id="rId44"/>
    <p:sldId id="6427" r:id="rId45"/>
    <p:sldId id="6565" r:id="rId46"/>
    <p:sldId id="6431" r:id="rId47"/>
    <p:sldId id="6566" r:id="rId48"/>
    <p:sldId id="6433" r:id="rId49"/>
    <p:sldId id="6567" r:id="rId50"/>
    <p:sldId id="6568" r:id="rId51"/>
    <p:sldId id="6569" r:id="rId52"/>
    <p:sldId id="6432" r:id="rId53"/>
    <p:sldId id="6429" r:id="rId54"/>
    <p:sldId id="6546" r:id="rId55"/>
    <p:sldId id="6463" r:id="rId56"/>
    <p:sldId id="6453" r:id="rId57"/>
    <p:sldId id="6449" r:id="rId58"/>
    <p:sldId id="6547" r:id="rId59"/>
    <p:sldId id="6452" r:id="rId60"/>
    <p:sldId id="6454" r:id="rId61"/>
    <p:sldId id="893" r:id="rId62"/>
    <p:sldId id="6333" r:id="rId63"/>
    <p:sldId id="268" r:id="rId64"/>
    <p:sldId id="275" r:id="rId65"/>
    <p:sldId id="274" r:id="rId66"/>
    <p:sldId id="894" r:id="rId67"/>
    <p:sldId id="6369" r:id="rId68"/>
    <p:sldId id="6402" r:id="rId69"/>
  </p:sldIdLst>
  <p:sldSz cx="9144000" cy="6858000" type="screen4x3"/>
  <p:notesSz cx="7315200" cy="9601200"/>
  <p:defaultTextStyle>
    <a:defPPr>
      <a:defRPr lang="en-US"/>
    </a:defPPr>
    <a:lvl1pPr algn="l" rtl="0" eaLnBrk="0" fontAlgn="base" hangingPunct="0">
      <a:spcBef>
        <a:spcPct val="0"/>
      </a:spcBef>
      <a:spcAft>
        <a:spcPct val="0"/>
      </a:spcAft>
      <a:defRPr sz="2000" kern="1200">
        <a:solidFill>
          <a:schemeClr val="tx1"/>
        </a:solidFill>
        <a:latin typeface="Times New Roman" pitchFamily="-110"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itchFamily="-110"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itchFamily="-110"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itchFamily="-110"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itchFamily="-110" charset="0"/>
        <a:ea typeface="+mn-ea"/>
        <a:cs typeface="+mn-cs"/>
      </a:defRPr>
    </a:lvl5pPr>
    <a:lvl6pPr marL="2286000" algn="l" defTabSz="457200" rtl="0" eaLnBrk="1" latinLnBrk="0" hangingPunct="1">
      <a:defRPr sz="2000" kern="1200">
        <a:solidFill>
          <a:schemeClr val="tx1"/>
        </a:solidFill>
        <a:latin typeface="Times New Roman" pitchFamily="-110" charset="0"/>
        <a:ea typeface="+mn-ea"/>
        <a:cs typeface="+mn-cs"/>
      </a:defRPr>
    </a:lvl6pPr>
    <a:lvl7pPr marL="2743200" algn="l" defTabSz="457200" rtl="0" eaLnBrk="1" latinLnBrk="0" hangingPunct="1">
      <a:defRPr sz="2000" kern="1200">
        <a:solidFill>
          <a:schemeClr val="tx1"/>
        </a:solidFill>
        <a:latin typeface="Times New Roman" pitchFamily="-110" charset="0"/>
        <a:ea typeface="+mn-ea"/>
        <a:cs typeface="+mn-cs"/>
      </a:defRPr>
    </a:lvl7pPr>
    <a:lvl8pPr marL="3200400" algn="l" defTabSz="457200" rtl="0" eaLnBrk="1" latinLnBrk="0" hangingPunct="1">
      <a:defRPr sz="2000" kern="1200">
        <a:solidFill>
          <a:schemeClr val="tx1"/>
        </a:solidFill>
        <a:latin typeface="Times New Roman" pitchFamily="-110" charset="0"/>
        <a:ea typeface="+mn-ea"/>
        <a:cs typeface="+mn-cs"/>
      </a:defRPr>
    </a:lvl8pPr>
    <a:lvl9pPr marL="3657600" algn="l" defTabSz="457200" rtl="0" eaLnBrk="1" latinLnBrk="0" hangingPunct="1">
      <a:defRPr sz="2000" kern="1200">
        <a:solidFill>
          <a:schemeClr val="tx1"/>
        </a:solidFill>
        <a:latin typeface="Times New Roman" pitchFamily="-11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3D6D2"/>
    <a:srgbClr val="008000"/>
    <a:srgbClr val="1078C1"/>
    <a:srgbClr val="1386D6"/>
    <a:srgbClr val="FF3300"/>
    <a:srgbClr val="CCCC00"/>
    <a:srgbClr val="33CC33"/>
    <a:srgbClr val="009900"/>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5714" autoAdjust="0"/>
  </p:normalViewPr>
  <p:slideViewPr>
    <p:cSldViewPr>
      <p:cViewPr varScale="1">
        <p:scale>
          <a:sx n="109" d="100"/>
          <a:sy n="109" d="100"/>
        </p:scale>
        <p:origin x="292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101" y="8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40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a:defRPr sz="1200">
                <a:solidFill>
                  <a:srgbClr val="006600"/>
                </a:solidFill>
                <a:latin typeface="Times New Roman" charset="0"/>
              </a:defRPr>
            </a:lvl1pPr>
          </a:lstStyle>
          <a:p>
            <a:pPr>
              <a:defRPr/>
            </a:pPr>
            <a:endParaRPr lang="en-US" dirty="0">
              <a:latin typeface="Arial"/>
            </a:endParaRPr>
          </a:p>
        </p:txBody>
      </p:sp>
      <p:sp>
        <p:nvSpPr>
          <p:cNvPr id="684035"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a:defRPr sz="1200">
                <a:solidFill>
                  <a:srgbClr val="006600"/>
                </a:solidFill>
                <a:latin typeface="Times New Roman" charset="0"/>
              </a:defRPr>
            </a:lvl1pPr>
          </a:lstStyle>
          <a:p>
            <a:pPr>
              <a:defRPr/>
            </a:pPr>
            <a:endParaRPr lang="en-US" dirty="0">
              <a:latin typeface="Arial"/>
            </a:endParaRPr>
          </a:p>
        </p:txBody>
      </p:sp>
      <p:sp>
        <p:nvSpPr>
          <p:cNvPr id="684036"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a:defRPr sz="1200">
                <a:solidFill>
                  <a:srgbClr val="006600"/>
                </a:solidFill>
                <a:latin typeface="Times New Roman" charset="0"/>
              </a:defRPr>
            </a:lvl1pPr>
          </a:lstStyle>
          <a:p>
            <a:pPr>
              <a:defRPr/>
            </a:pPr>
            <a:endParaRPr lang="en-US" dirty="0">
              <a:latin typeface="Arial"/>
            </a:endParaRPr>
          </a:p>
        </p:txBody>
      </p:sp>
      <p:sp>
        <p:nvSpPr>
          <p:cNvPr id="684037"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a:defRPr sz="1200">
                <a:solidFill>
                  <a:srgbClr val="006600"/>
                </a:solidFill>
                <a:latin typeface="Times New Roman" charset="0"/>
              </a:defRPr>
            </a:lvl1pPr>
          </a:lstStyle>
          <a:p>
            <a:pPr>
              <a:defRPr/>
            </a:pPr>
            <a:fld id="{28857D9C-9BDF-9648-83EC-368A8E6EE15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60648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3170238" cy="479425"/>
          </a:xfrm>
          <a:prstGeom prst="rect">
            <a:avLst/>
          </a:prstGeom>
          <a:noFill/>
          <a:ln w="28575">
            <a:noFill/>
            <a:miter lim="800000"/>
            <a:headEnd/>
            <a:tailEnd type="none" w="lg" len="med"/>
          </a:ln>
          <a:effectLst/>
        </p:spPr>
        <p:txBody>
          <a:bodyPr vert="horz" wrap="square" lIns="96656" tIns="48328" rIns="96656" bIns="48328" numCol="1" anchor="t" anchorCtr="0" compatLnSpc="1">
            <a:prstTxWarp prst="textNoShape">
              <a:avLst/>
            </a:prstTxWarp>
          </a:bodyPr>
          <a:lstStyle>
            <a:lvl1pPr defTabSz="966788">
              <a:defRPr sz="1200">
                <a:solidFill>
                  <a:srgbClr val="006600"/>
                </a:solidFill>
                <a:latin typeface="Arial"/>
              </a:defRPr>
            </a:lvl1pPr>
          </a:lstStyle>
          <a:p>
            <a:pPr>
              <a:defRPr/>
            </a:pPr>
            <a:endParaRPr lang="en-US" dirty="0"/>
          </a:p>
        </p:txBody>
      </p:sp>
      <p:sp>
        <p:nvSpPr>
          <p:cNvPr id="101379" name="Rectangle 3"/>
          <p:cNvSpPr>
            <a:spLocks noGrp="1" noChangeArrowheads="1"/>
          </p:cNvSpPr>
          <p:nvPr>
            <p:ph type="dt" idx="1"/>
          </p:nvPr>
        </p:nvSpPr>
        <p:spPr bwMode="auto">
          <a:xfrm>
            <a:off x="4144963" y="0"/>
            <a:ext cx="3170237" cy="479425"/>
          </a:xfrm>
          <a:prstGeom prst="rect">
            <a:avLst/>
          </a:prstGeom>
          <a:noFill/>
          <a:ln w="28575">
            <a:noFill/>
            <a:miter lim="800000"/>
            <a:headEnd/>
            <a:tailEnd type="none" w="lg" len="med"/>
          </a:ln>
          <a:effectLst/>
        </p:spPr>
        <p:txBody>
          <a:bodyPr vert="horz" wrap="square" lIns="96656" tIns="48328" rIns="96656" bIns="48328" numCol="1" anchor="t" anchorCtr="0" compatLnSpc="1">
            <a:prstTxWarp prst="textNoShape">
              <a:avLst/>
            </a:prstTxWarp>
          </a:bodyPr>
          <a:lstStyle>
            <a:lvl1pPr algn="r" defTabSz="966788">
              <a:defRPr sz="1200">
                <a:solidFill>
                  <a:srgbClr val="006600"/>
                </a:solidFill>
                <a:latin typeface="Arial"/>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01381" name="Rectangle 5"/>
          <p:cNvSpPr>
            <a:spLocks noGrp="1" noChangeArrowheads="1"/>
          </p:cNvSpPr>
          <p:nvPr>
            <p:ph type="body" sz="quarter" idx="3"/>
          </p:nvPr>
        </p:nvSpPr>
        <p:spPr bwMode="auto">
          <a:xfrm>
            <a:off x="976313" y="4560888"/>
            <a:ext cx="5362575" cy="4319587"/>
          </a:xfrm>
          <a:prstGeom prst="rect">
            <a:avLst/>
          </a:prstGeom>
          <a:noFill/>
          <a:ln w="28575">
            <a:noFill/>
            <a:miter lim="800000"/>
            <a:headEnd/>
            <a:tailEnd type="none" w="lg" len="med"/>
          </a:ln>
          <a:effectLst/>
        </p:spPr>
        <p:txBody>
          <a:bodyPr vert="horz" wrap="square" lIns="96656" tIns="48328" rIns="96656" bIns="4832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1382" name="Rectangle 6"/>
          <p:cNvSpPr>
            <a:spLocks noGrp="1" noChangeArrowheads="1"/>
          </p:cNvSpPr>
          <p:nvPr>
            <p:ph type="ftr" sz="quarter" idx="4"/>
          </p:nvPr>
        </p:nvSpPr>
        <p:spPr bwMode="auto">
          <a:xfrm>
            <a:off x="0" y="9121775"/>
            <a:ext cx="3170238" cy="479425"/>
          </a:xfrm>
          <a:prstGeom prst="rect">
            <a:avLst/>
          </a:prstGeom>
          <a:noFill/>
          <a:ln w="28575">
            <a:noFill/>
            <a:miter lim="800000"/>
            <a:headEnd/>
            <a:tailEnd type="none" w="lg" len="med"/>
          </a:ln>
          <a:effectLst/>
        </p:spPr>
        <p:txBody>
          <a:bodyPr vert="horz" wrap="square" lIns="96656" tIns="48328" rIns="96656" bIns="48328" numCol="1" anchor="b" anchorCtr="0" compatLnSpc="1">
            <a:prstTxWarp prst="textNoShape">
              <a:avLst/>
            </a:prstTxWarp>
          </a:bodyPr>
          <a:lstStyle>
            <a:lvl1pPr defTabSz="966788">
              <a:defRPr sz="1200">
                <a:solidFill>
                  <a:srgbClr val="006600"/>
                </a:solidFill>
                <a:latin typeface="Arial"/>
              </a:defRPr>
            </a:lvl1pPr>
          </a:lstStyle>
          <a:p>
            <a:pPr>
              <a:defRPr/>
            </a:pPr>
            <a:endParaRPr lang="en-US" dirty="0"/>
          </a:p>
        </p:txBody>
      </p:sp>
      <p:sp>
        <p:nvSpPr>
          <p:cNvPr id="101383" name="Rectangle 7"/>
          <p:cNvSpPr>
            <a:spLocks noGrp="1" noChangeArrowheads="1"/>
          </p:cNvSpPr>
          <p:nvPr>
            <p:ph type="sldNum" sz="quarter" idx="5"/>
          </p:nvPr>
        </p:nvSpPr>
        <p:spPr bwMode="auto">
          <a:xfrm>
            <a:off x="4144963" y="9121775"/>
            <a:ext cx="3170237" cy="479425"/>
          </a:xfrm>
          <a:prstGeom prst="rect">
            <a:avLst/>
          </a:prstGeom>
          <a:noFill/>
          <a:ln w="28575">
            <a:noFill/>
            <a:miter lim="800000"/>
            <a:headEnd/>
            <a:tailEnd type="none" w="lg" len="med"/>
          </a:ln>
          <a:effectLst/>
        </p:spPr>
        <p:txBody>
          <a:bodyPr vert="horz" wrap="square" lIns="96656" tIns="48328" rIns="96656" bIns="48328" numCol="1" anchor="b" anchorCtr="0" compatLnSpc="1">
            <a:prstTxWarp prst="textNoShape">
              <a:avLst/>
            </a:prstTxWarp>
          </a:bodyPr>
          <a:lstStyle>
            <a:lvl1pPr algn="r" defTabSz="966788">
              <a:defRPr sz="1200">
                <a:solidFill>
                  <a:srgbClr val="006600"/>
                </a:solidFill>
                <a:latin typeface="Arial"/>
              </a:defRPr>
            </a:lvl1pPr>
          </a:lstStyle>
          <a:p>
            <a:pPr>
              <a:defRPr/>
            </a:pPr>
            <a:fld id="{F78AEE79-772A-3D44-93EC-5BA05ED51BCA}" type="slidenum">
              <a:rPr lang="en-US" smtClean="0"/>
              <a:pPr>
                <a:defRPr/>
              </a:pPr>
              <a:t>‹#›</a:t>
            </a:fld>
            <a:endParaRPr lang="en-US" dirty="0"/>
          </a:p>
        </p:txBody>
      </p:sp>
    </p:spTree>
    <p:extLst>
      <p:ext uri="{BB962C8B-B14F-4D97-AF65-F5344CB8AC3E}">
        <p14:creationId xmlns:p14="http://schemas.microsoft.com/office/powerpoint/2010/main" val="2689539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endParaRPr/>
          </a:p>
        </p:txBody>
      </p:sp>
      <p:sp>
        <p:nvSpPr>
          <p:cNvPr id="2" name="Notes Placeholder 1">
            <a:extLst>
              <a:ext uri="{FF2B5EF4-FFF2-40B4-BE49-F238E27FC236}">
                <a16:creationId xmlns:a16="http://schemas.microsoft.com/office/drawing/2014/main" id="{2BD01FE2-CE3D-AB4B-8A80-BB238B65AD9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7481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10</a:t>
            </a:fld>
            <a:endParaRPr lang="en-US" dirty="0"/>
          </a:p>
        </p:txBody>
      </p:sp>
    </p:spTree>
    <p:extLst>
      <p:ext uri="{BB962C8B-B14F-4D97-AF65-F5344CB8AC3E}">
        <p14:creationId xmlns:p14="http://schemas.microsoft.com/office/powerpoint/2010/main" val="3320807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11</a:t>
            </a:fld>
            <a:endParaRPr lang="en-US" dirty="0"/>
          </a:p>
        </p:txBody>
      </p:sp>
    </p:spTree>
    <p:extLst>
      <p:ext uri="{BB962C8B-B14F-4D97-AF65-F5344CB8AC3E}">
        <p14:creationId xmlns:p14="http://schemas.microsoft.com/office/powerpoint/2010/main" val="2671789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215033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13</a:t>
            </a:fld>
            <a:endParaRPr lang="en-US" dirty="0"/>
          </a:p>
        </p:txBody>
      </p:sp>
    </p:spTree>
    <p:extLst>
      <p:ext uri="{BB962C8B-B14F-4D97-AF65-F5344CB8AC3E}">
        <p14:creationId xmlns:p14="http://schemas.microsoft.com/office/powerpoint/2010/main" val="1700132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two </a:t>
            </a:r>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14</a:t>
            </a:fld>
            <a:endParaRPr lang="en-US" dirty="0"/>
          </a:p>
        </p:txBody>
      </p:sp>
    </p:spTree>
    <p:extLst>
      <p:ext uri="{BB962C8B-B14F-4D97-AF65-F5344CB8AC3E}">
        <p14:creationId xmlns:p14="http://schemas.microsoft.com/office/powerpoint/2010/main" val="3653090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4091576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16</a:t>
            </a:fld>
            <a:endParaRPr lang="en-US" dirty="0"/>
          </a:p>
        </p:txBody>
      </p:sp>
    </p:spTree>
    <p:extLst>
      <p:ext uri="{BB962C8B-B14F-4D97-AF65-F5344CB8AC3E}">
        <p14:creationId xmlns:p14="http://schemas.microsoft.com/office/powerpoint/2010/main" val="3084289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17</a:t>
            </a:fld>
            <a:endParaRPr lang="en-US" dirty="0"/>
          </a:p>
        </p:txBody>
      </p:sp>
    </p:spTree>
    <p:extLst>
      <p:ext uri="{BB962C8B-B14F-4D97-AF65-F5344CB8AC3E}">
        <p14:creationId xmlns:p14="http://schemas.microsoft.com/office/powerpoint/2010/main" val="1666595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18</a:t>
            </a:fld>
            <a:endParaRPr lang="en-US" dirty="0"/>
          </a:p>
        </p:txBody>
      </p:sp>
    </p:spTree>
    <p:extLst>
      <p:ext uri="{BB962C8B-B14F-4D97-AF65-F5344CB8AC3E}">
        <p14:creationId xmlns:p14="http://schemas.microsoft.com/office/powerpoint/2010/main" val="564011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19</a:t>
            </a:fld>
            <a:endParaRPr lang="en-US" dirty="0"/>
          </a:p>
        </p:txBody>
      </p:sp>
    </p:spTree>
    <p:extLst>
      <p:ext uri="{BB962C8B-B14F-4D97-AF65-F5344CB8AC3E}">
        <p14:creationId xmlns:p14="http://schemas.microsoft.com/office/powerpoint/2010/main" val="644631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728125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21</a:t>
            </a:fld>
            <a:endParaRPr lang="en-US" dirty="0"/>
          </a:p>
        </p:txBody>
      </p:sp>
    </p:spTree>
    <p:extLst>
      <p:ext uri="{BB962C8B-B14F-4D97-AF65-F5344CB8AC3E}">
        <p14:creationId xmlns:p14="http://schemas.microsoft.com/office/powerpoint/2010/main" val="1937819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24</a:t>
            </a:fld>
            <a:endParaRPr lang="en-US" dirty="0"/>
          </a:p>
        </p:txBody>
      </p:sp>
    </p:spTree>
    <p:extLst>
      <p:ext uri="{BB962C8B-B14F-4D97-AF65-F5344CB8AC3E}">
        <p14:creationId xmlns:p14="http://schemas.microsoft.com/office/powerpoint/2010/main" val="677729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25</a:t>
            </a:fld>
            <a:endParaRPr lang="en-US" dirty="0"/>
          </a:p>
        </p:txBody>
      </p:sp>
    </p:spTree>
    <p:extLst>
      <p:ext uri="{BB962C8B-B14F-4D97-AF65-F5344CB8AC3E}">
        <p14:creationId xmlns:p14="http://schemas.microsoft.com/office/powerpoint/2010/main" val="977976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26</a:t>
            </a:fld>
            <a:endParaRPr lang="en-US" dirty="0"/>
          </a:p>
        </p:txBody>
      </p:sp>
    </p:spTree>
    <p:extLst>
      <p:ext uri="{BB962C8B-B14F-4D97-AF65-F5344CB8AC3E}">
        <p14:creationId xmlns:p14="http://schemas.microsoft.com/office/powerpoint/2010/main" val="2813559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28</a:t>
            </a:fld>
            <a:endParaRPr lang="en-US" dirty="0"/>
          </a:p>
        </p:txBody>
      </p:sp>
    </p:spTree>
    <p:extLst>
      <p:ext uri="{BB962C8B-B14F-4D97-AF65-F5344CB8AC3E}">
        <p14:creationId xmlns:p14="http://schemas.microsoft.com/office/powerpoint/2010/main" val="3341759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394517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Sources: http://</a:t>
            </a:r>
            <a:r>
              <a:rPr lang="en-US" altLang="en-US" sz="1200" dirty="0" err="1"/>
              <a:t>www.ornl.gov</a:t>
            </a:r>
            <a:r>
              <a:rPr lang="en-US" altLang="en-US" sz="1200" dirty="0"/>
              <a:t>/sci/</a:t>
            </a:r>
            <a:r>
              <a:rPr lang="en-US" altLang="en-US" sz="1200" dirty="0" err="1"/>
              <a:t>techresources</a:t>
            </a:r>
            <a:r>
              <a:rPr lang="en-US" altLang="en-US" sz="1200" dirty="0"/>
              <a:t>/</a:t>
            </a:r>
            <a:r>
              <a:rPr lang="en-US" altLang="en-US" sz="1200" dirty="0" err="1"/>
              <a:t>Human_Genome</a:t>
            </a:r>
            <a:r>
              <a:rPr lang="en-US" altLang="en-US" sz="1200" dirty="0"/>
              <a:t>/graphics/slides/images/</a:t>
            </a:r>
            <a:r>
              <a:rPr lang="en-US" altLang="en-US" sz="1200" dirty="0" err="1"/>
              <a:t>REGNET.jpg</a:t>
            </a:r>
            <a:endParaRPr lang="en-US" altLang="en-US" sz="1200" dirty="0"/>
          </a:p>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30</a:t>
            </a:fld>
            <a:endParaRPr lang="en-US" dirty="0"/>
          </a:p>
        </p:txBody>
      </p:sp>
    </p:spTree>
    <p:extLst>
      <p:ext uri="{BB962C8B-B14F-4D97-AF65-F5344CB8AC3E}">
        <p14:creationId xmlns:p14="http://schemas.microsoft.com/office/powerpoint/2010/main" val="3340483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31</a:t>
            </a:fld>
            <a:endParaRPr lang="en-US" dirty="0"/>
          </a:p>
        </p:txBody>
      </p:sp>
    </p:spTree>
    <p:extLst>
      <p:ext uri="{BB962C8B-B14F-4D97-AF65-F5344CB8AC3E}">
        <p14:creationId xmlns:p14="http://schemas.microsoft.com/office/powerpoint/2010/main" val="1074394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32</a:t>
            </a:fld>
            <a:endParaRPr lang="en-US" dirty="0"/>
          </a:p>
        </p:txBody>
      </p:sp>
    </p:spTree>
    <p:extLst>
      <p:ext uri="{BB962C8B-B14F-4D97-AF65-F5344CB8AC3E}">
        <p14:creationId xmlns:p14="http://schemas.microsoft.com/office/powerpoint/2010/main" val="3546345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33</a:t>
            </a:fld>
            <a:endParaRPr lang="en-US" dirty="0"/>
          </a:p>
        </p:txBody>
      </p:sp>
    </p:spTree>
    <p:extLst>
      <p:ext uri="{BB962C8B-B14F-4D97-AF65-F5344CB8AC3E}">
        <p14:creationId xmlns:p14="http://schemas.microsoft.com/office/powerpoint/2010/main" val="2791928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4023942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35</a:t>
            </a:fld>
            <a:endParaRPr lang="en-US" dirty="0"/>
          </a:p>
        </p:txBody>
      </p:sp>
    </p:spTree>
    <p:extLst>
      <p:ext uri="{BB962C8B-B14F-4D97-AF65-F5344CB8AC3E}">
        <p14:creationId xmlns:p14="http://schemas.microsoft.com/office/powerpoint/2010/main" val="1569048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38</a:t>
            </a:fld>
            <a:endParaRPr lang="en-US" dirty="0"/>
          </a:p>
        </p:txBody>
      </p:sp>
    </p:spTree>
    <p:extLst>
      <p:ext uri="{BB962C8B-B14F-4D97-AF65-F5344CB8AC3E}">
        <p14:creationId xmlns:p14="http://schemas.microsoft.com/office/powerpoint/2010/main" val="2571549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39</a:t>
            </a:fld>
            <a:endParaRPr lang="en-US" dirty="0"/>
          </a:p>
        </p:txBody>
      </p:sp>
    </p:spTree>
    <p:extLst>
      <p:ext uri="{BB962C8B-B14F-4D97-AF65-F5344CB8AC3E}">
        <p14:creationId xmlns:p14="http://schemas.microsoft.com/office/powerpoint/2010/main" val="1889005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40</a:t>
            </a:fld>
            <a:endParaRPr lang="en-US" dirty="0"/>
          </a:p>
        </p:txBody>
      </p:sp>
    </p:spTree>
    <p:extLst>
      <p:ext uri="{BB962C8B-B14F-4D97-AF65-F5344CB8AC3E}">
        <p14:creationId xmlns:p14="http://schemas.microsoft.com/office/powerpoint/2010/main" val="4032049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41</a:t>
            </a:fld>
            <a:endParaRPr lang="en-US" dirty="0"/>
          </a:p>
        </p:txBody>
      </p:sp>
    </p:spTree>
    <p:extLst>
      <p:ext uri="{BB962C8B-B14F-4D97-AF65-F5344CB8AC3E}">
        <p14:creationId xmlns:p14="http://schemas.microsoft.com/office/powerpoint/2010/main" val="2321154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42</a:t>
            </a:fld>
            <a:endParaRPr lang="en-US" dirty="0"/>
          </a:p>
        </p:txBody>
      </p:sp>
    </p:spTree>
    <p:extLst>
      <p:ext uri="{BB962C8B-B14F-4D97-AF65-F5344CB8AC3E}">
        <p14:creationId xmlns:p14="http://schemas.microsoft.com/office/powerpoint/2010/main" val="2950017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43</a:t>
            </a:fld>
            <a:endParaRPr lang="en-US" dirty="0"/>
          </a:p>
        </p:txBody>
      </p:sp>
    </p:spTree>
    <p:extLst>
      <p:ext uri="{BB962C8B-B14F-4D97-AF65-F5344CB8AC3E}">
        <p14:creationId xmlns:p14="http://schemas.microsoft.com/office/powerpoint/2010/main" val="4056805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44</a:t>
            </a:fld>
            <a:endParaRPr lang="en-US" dirty="0"/>
          </a:p>
        </p:txBody>
      </p:sp>
    </p:spTree>
    <p:extLst>
      <p:ext uri="{BB962C8B-B14F-4D97-AF65-F5344CB8AC3E}">
        <p14:creationId xmlns:p14="http://schemas.microsoft.com/office/powerpoint/2010/main" val="31439907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45</a:t>
            </a:fld>
            <a:endParaRPr lang="en-US" dirty="0"/>
          </a:p>
        </p:txBody>
      </p:sp>
    </p:spTree>
    <p:extLst>
      <p:ext uri="{BB962C8B-B14F-4D97-AF65-F5344CB8AC3E}">
        <p14:creationId xmlns:p14="http://schemas.microsoft.com/office/powerpoint/2010/main" val="253897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46</a:t>
            </a:fld>
            <a:endParaRPr lang="en-US" dirty="0"/>
          </a:p>
        </p:txBody>
      </p:sp>
    </p:spTree>
    <p:extLst>
      <p:ext uri="{BB962C8B-B14F-4D97-AF65-F5344CB8AC3E}">
        <p14:creationId xmlns:p14="http://schemas.microsoft.com/office/powerpoint/2010/main" val="2738059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a:t>
            </a:fld>
            <a:endParaRPr lang="en-US" dirty="0"/>
          </a:p>
        </p:txBody>
      </p:sp>
    </p:spTree>
    <p:extLst>
      <p:ext uri="{BB962C8B-B14F-4D97-AF65-F5344CB8AC3E}">
        <p14:creationId xmlns:p14="http://schemas.microsoft.com/office/powerpoint/2010/main" val="2370536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47</a:t>
            </a:fld>
            <a:endParaRPr lang="en-US" dirty="0"/>
          </a:p>
        </p:txBody>
      </p:sp>
    </p:spTree>
    <p:extLst>
      <p:ext uri="{BB962C8B-B14F-4D97-AF65-F5344CB8AC3E}">
        <p14:creationId xmlns:p14="http://schemas.microsoft.com/office/powerpoint/2010/main" val="1399538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48</a:t>
            </a:fld>
            <a:endParaRPr lang="en-US" dirty="0"/>
          </a:p>
        </p:txBody>
      </p:sp>
    </p:spTree>
    <p:extLst>
      <p:ext uri="{BB962C8B-B14F-4D97-AF65-F5344CB8AC3E}">
        <p14:creationId xmlns:p14="http://schemas.microsoft.com/office/powerpoint/2010/main" val="1628484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49</a:t>
            </a:fld>
            <a:endParaRPr lang="en-US" dirty="0"/>
          </a:p>
        </p:txBody>
      </p:sp>
    </p:spTree>
    <p:extLst>
      <p:ext uri="{BB962C8B-B14F-4D97-AF65-F5344CB8AC3E}">
        <p14:creationId xmlns:p14="http://schemas.microsoft.com/office/powerpoint/2010/main" val="899187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50</a:t>
            </a:fld>
            <a:endParaRPr lang="en-US" dirty="0"/>
          </a:p>
        </p:txBody>
      </p:sp>
    </p:spTree>
    <p:extLst>
      <p:ext uri="{BB962C8B-B14F-4D97-AF65-F5344CB8AC3E}">
        <p14:creationId xmlns:p14="http://schemas.microsoft.com/office/powerpoint/2010/main" val="4055248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51</a:t>
            </a:fld>
            <a:endParaRPr lang="en-US" dirty="0"/>
          </a:p>
        </p:txBody>
      </p:sp>
    </p:spTree>
    <p:extLst>
      <p:ext uri="{BB962C8B-B14F-4D97-AF65-F5344CB8AC3E}">
        <p14:creationId xmlns:p14="http://schemas.microsoft.com/office/powerpoint/2010/main" val="722231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52</a:t>
            </a:fld>
            <a:endParaRPr lang="en-US" dirty="0"/>
          </a:p>
        </p:txBody>
      </p:sp>
    </p:spTree>
    <p:extLst>
      <p:ext uri="{BB962C8B-B14F-4D97-AF65-F5344CB8AC3E}">
        <p14:creationId xmlns:p14="http://schemas.microsoft.com/office/powerpoint/2010/main" val="3481916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53</a:t>
            </a:fld>
            <a:endParaRPr lang="en-US" dirty="0"/>
          </a:p>
        </p:txBody>
      </p:sp>
    </p:spTree>
    <p:extLst>
      <p:ext uri="{BB962C8B-B14F-4D97-AF65-F5344CB8AC3E}">
        <p14:creationId xmlns:p14="http://schemas.microsoft.com/office/powerpoint/2010/main" val="3217636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335053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55</a:t>
            </a:fld>
            <a:endParaRPr lang="en-US" dirty="0"/>
          </a:p>
        </p:txBody>
      </p:sp>
    </p:spTree>
    <p:extLst>
      <p:ext uri="{BB962C8B-B14F-4D97-AF65-F5344CB8AC3E}">
        <p14:creationId xmlns:p14="http://schemas.microsoft.com/office/powerpoint/2010/main" val="3524361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56</a:t>
            </a:fld>
            <a:endParaRPr lang="en-US" dirty="0"/>
          </a:p>
        </p:txBody>
      </p:sp>
    </p:spTree>
    <p:extLst>
      <p:ext uri="{BB962C8B-B14F-4D97-AF65-F5344CB8AC3E}">
        <p14:creationId xmlns:p14="http://schemas.microsoft.com/office/powerpoint/2010/main" val="3136693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a:t>
            </a:fld>
            <a:endParaRPr lang="en-US" dirty="0"/>
          </a:p>
        </p:txBody>
      </p:sp>
    </p:spTree>
    <p:extLst>
      <p:ext uri="{BB962C8B-B14F-4D97-AF65-F5344CB8AC3E}">
        <p14:creationId xmlns:p14="http://schemas.microsoft.com/office/powerpoint/2010/main" val="1056509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58</a:t>
            </a:fld>
            <a:endParaRPr lang="en-US" dirty="0"/>
          </a:p>
        </p:txBody>
      </p:sp>
    </p:spTree>
    <p:extLst>
      <p:ext uri="{BB962C8B-B14F-4D97-AF65-F5344CB8AC3E}">
        <p14:creationId xmlns:p14="http://schemas.microsoft.com/office/powerpoint/2010/main" val="3444227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60</a:t>
            </a:fld>
            <a:endParaRPr lang="en-US" dirty="0"/>
          </a:p>
        </p:txBody>
      </p:sp>
    </p:spTree>
    <p:extLst>
      <p:ext uri="{BB962C8B-B14F-4D97-AF65-F5344CB8AC3E}">
        <p14:creationId xmlns:p14="http://schemas.microsoft.com/office/powerpoint/2010/main" val="3936463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61</a:t>
            </a:fld>
            <a:endParaRPr lang="en-US"/>
          </a:p>
        </p:txBody>
      </p:sp>
    </p:spTree>
    <p:extLst>
      <p:ext uri="{BB962C8B-B14F-4D97-AF65-F5344CB8AC3E}">
        <p14:creationId xmlns:p14="http://schemas.microsoft.com/office/powerpoint/2010/main" val="1040162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b="0" dirty="0">
                <a:effectLst/>
              </a:rPr>
            </a:br>
            <a:endParaRPr lang="en-US" dirty="0"/>
          </a:p>
        </p:txBody>
      </p:sp>
      <p:sp>
        <p:nvSpPr>
          <p:cNvPr id="4" name="Slide Number Placeholder 3"/>
          <p:cNvSpPr>
            <a:spLocks noGrp="1"/>
          </p:cNvSpPr>
          <p:nvPr>
            <p:ph type="sldNum" sz="quarter" idx="10"/>
          </p:nvPr>
        </p:nvSpPr>
        <p:spPr/>
        <p:txBody>
          <a:bodyPr/>
          <a:lstStyle/>
          <a:p>
            <a:fld id="{6A715B9F-2223-C14C-9208-98C5DB4C897E}" type="slidenum">
              <a:rPr lang="en-US" smtClean="0"/>
              <a:t>63</a:t>
            </a:fld>
            <a:endParaRPr lang="en-US"/>
          </a:p>
        </p:txBody>
      </p:sp>
    </p:spTree>
    <p:extLst>
      <p:ext uri="{BB962C8B-B14F-4D97-AF65-F5344CB8AC3E}">
        <p14:creationId xmlns:p14="http://schemas.microsoft.com/office/powerpoint/2010/main" val="5136486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t>65</a:t>
            </a:fld>
            <a:endParaRPr lang="en-US"/>
          </a:p>
        </p:txBody>
      </p:sp>
    </p:spTree>
    <p:extLst>
      <p:ext uri="{BB962C8B-B14F-4D97-AF65-F5344CB8AC3E}">
        <p14:creationId xmlns:p14="http://schemas.microsoft.com/office/powerpoint/2010/main" val="2224797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67</a:t>
            </a:fld>
            <a:endParaRPr lang="en-US"/>
          </a:p>
        </p:txBody>
      </p:sp>
    </p:spTree>
    <p:extLst>
      <p:ext uri="{BB962C8B-B14F-4D97-AF65-F5344CB8AC3E}">
        <p14:creationId xmlns:p14="http://schemas.microsoft.com/office/powerpoint/2010/main" val="10024433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68</a:t>
            </a:fld>
            <a:endParaRPr lang="en-US" dirty="0"/>
          </a:p>
        </p:txBody>
      </p:sp>
    </p:spTree>
    <p:extLst>
      <p:ext uri="{BB962C8B-B14F-4D97-AF65-F5344CB8AC3E}">
        <p14:creationId xmlns:p14="http://schemas.microsoft.com/office/powerpoint/2010/main" val="4164869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6</a:t>
            </a:fld>
            <a:endParaRPr lang="en-US" dirty="0"/>
          </a:p>
        </p:txBody>
      </p:sp>
    </p:spTree>
    <p:extLst>
      <p:ext uri="{BB962C8B-B14F-4D97-AF65-F5344CB8AC3E}">
        <p14:creationId xmlns:p14="http://schemas.microsoft.com/office/powerpoint/2010/main" val="303483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7</a:t>
            </a:fld>
            <a:endParaRPr lang="en-US" dirty="0"/>
          </a:p>
        </p:txBody>
      </p:sp>
    </p:spTree>
    <p:extLst>
      <p:ext uri="{BB962C8B-B14F-4D97-AF65-F5344CB8AC3E}">
        <p14:creationId xmlns:p14="http://schemas.microsoft.com/office/powerpoint/2010/main" val="307932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8</a:t>
            </a:fld>
            <a:endParaRPr lang="en-US" dirty="0"/>
          </a:p>
        </p:txBody>
      </p:sp>
    </p:spTree>
    <p:extLst>
      <p:ext uri="{BB962C8B-B14F-4D97-AF65-F5344CB8AC3E}">
        <p14:creationId xmlns:p14="http://schemas.microsoft.com/office/powerpoint/2010/main" val="883148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9</a:t>
            </a:fld>
            <a:endParaRPr lang="en-US" dirty="0"/>
          </a:p>
        </p:txBody>
      </p:sp>
    </p:spTree>
    <p:extLst>
      <p:ext uri="{BB962C8B-B14F-4D97-AF65-F5344CB8AC3E}">
        <p14:creationId xmlns:p14="http://schemas.microsoft.com/office/powerpoint/2010/main" val="147375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298269" y="6587068"/>
            <a:ext cx="1905000" cy="457200"/>
          </a:xfrm>
          <a:ln/>
        </p:spPr>
        <p:txBody>
          <a:bodyPr/>
          <a:lstStyle>
            <a:lvl1pPr>
              <a:defRPr/>
            </a:lvl1pPr>
          </a:lstStyle>
          <a:p>
            <a:pPr>
              <a:defRPr/>
            </a:pPr>
            <a:fld id="{F9CD4F87-C97F-1D4A-A9D3-119773BE0DC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83898-3781-BA46-87B7-F9634383D81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389060-9A8C-3246-AA0B-7512A5D224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FFC3DD-F780-924B-90EE-0A0105F8755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71D4ED-2DA9-9F40-A068-D189D553348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08504A-6BB3-8E43-B07B-613134F73D4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DAD990-AC9E-404A-A80F-9B4AAFEBFDA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12F2A4-9D41-564E-8AF9-CDF8F3F29B4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FBDFA4-33B9-604A-9798-748F7B2BCC8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3806D3-6812-5B49-A4C5-E0349D2E0B3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870F82-7B98-1342-B562-A050EBEE8F5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885194-6643-D740-B706-47402A40744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a:defRPr>
            </a:lvl1pPr>
          </a:lstStyle>
          <a:p>
            <a:pPr>
              <a:defRPr/>
            </a:pPr>
            <a:endParaRPr lang="en-US" dirty="0"/>
          </a:p>
        </p:txBody>
      </p:sp>
      <p:sp>
        <p:nvSpPr>
          <p:cNvPr id="1030" name="Rectangle 6"/>
          <p:cNvSpPr>
            <a:spLocks noGrp="1" noChangeArrowheads="1"/>
          </p:cNvSpPr>
          <p:nvPr>
            <p:ph type="sldNum" sz="quarter" idx="4"/>
          </p:nvPr>
        </p:nvSpPr>
        <p:spPr bwMode="auto">
          <a:xfrm>
            <a:off x="7284720" y="656844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a:defRPr>
            </a:lvl1pPr>
          </a:lstStyle>
          <a:p>
            <a:pPr>
              <a:defRPr/>
            </a:pPr>
            <a:fld id="{5FBA782B-7F8E-FE49-9CD2-89C2F8A212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97" charset="-128"/>
          <a:cs typeface="ＭＳ Ｐゴシック" pitchFamily="-97"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97"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97"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nc/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doi.org/10.1038/s41590-018-0276-y"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186/s13059-015-0844-5"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oi.org/10.1186/s13059-014-0550-8"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satijalab.org/seurat/archive/v3.1/immune_alignment.html" TargetMode="External"/><Relationship Id="rId11" Type="http://schemas.openxmlformats.org/officeDocument/2006/relationships/image" Target="../media/image17.png"/><Relationship Id="rId5" Type="http://schemas.openxmlformats.org/officeDocument/2006/relationships/hyperlink" Target="https://doi.org/10.1186/s13059-014-0550-8" TargetMode="External"/><Relationship Id="rId10" Type="http://schemas.openxmlformats.org/officeDocument/2006/relationships/image" Target="../media/image16.png"/><Relationship Id="rId4" Type="http://schemas.openxmlformats.org/officeDocument/2006/relationships/hyperlink" Target="https://doi.org/10.1186/s13059-015-0844-5" TargetMode="Externa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cole-trapnell-lab.github.io/monocle-release/docs/#constructing-single-cell-trajectories" TargetMode="External"/><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doi.org/10.1038/nbt.2859" TargetMode="External"/><Relationship Id="rId5" Type="http://schemas.openxmlformats.org/officeDocument/2006/relationships/hyperlink" Target="https://doi.org/10.1038/s41587-019-0071-9" TargetMode="External"/><Relationship Id="rId4" Type="http://schemas.openxmlformats.org/officeDocument/2006/relationships/hyperlink" Target="https://scrnaseq-course.cog.sanger.ac.uk/website/biological-analysis.html#pseudotime-analysi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cole-trapnell-lab.github.io/monocle-release/docs/#constructing-single-cell-trajectories" TargetMode="External"/><Relationship Id="rId7" Type="http://schemas.openxmlformats.org/officeDocument/2006/relationships/image" Target="../media/image21.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hyperlink" Target="https://scrnaseq-course.cog.sanger.ac.uk/website/biological-analysis.html#pseudotime-analysi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38/nbt.285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doi.org/10.1038/nbt.2859"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NBISweden/excelerate-scRNAseq/blob/master/session-trajectories/trajectory_inference_analysis.pdf"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doi.org/10.1038/nbt.2859" TargetMode="External"/><Relationship Id="rId4" Type="http://schemas.openxmlformats.org/officeDocument/2006/relationships/hyperlink" Target="https://www.cs.cmu.edu/~tom/10701_sp11/recitations/Recitation_11.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hyperlink" Target="https://github.com/NBISweden/excelerate-scRNAseq/blob/master/session-trajectories/trajectory_inference_analysis.pdf" TargetMode="Externa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ithub.com/NBISweden/excelerate-scRNAseq/blob/master/session-trajectories/trajectory_inference_analysis.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github.com/NBISweden/excelerate-scRNAseq/blob/master/session-trajectories/trajectory_inference_analysis.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doi.org/10.1038/nbt.285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doi.org/10.1038/nbt.2859"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doi.org/10.1038/nbt.2859"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cole-trapnell-lab.github.io/monocle-release/docs/#constructing-single-cell-trajectorie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scrnaseq-course.cog.sanger.ac.uk/website/biological-analysis.html#pseudotime-analysi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1.png"/><Relationship Id="rId7"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dx.doi.org/10.1038/nmeth.4463"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hyperlink" Target="http://dx.doi.org/10.1038/nmeth.4463" TargetMode="External"/><Relationship Id="rId5" Type="http://schemas.openxmlformats.org/officeDocument/2006/relationships/image" Target="../media/image39.sv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dx.doi.org/10.1038/nmeth.4463"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9.sv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dx.doi.org/10.1038/nmeth.4463"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hyperlink" Target="http://dx.doi.org/10.1038/nmeth.4463"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dx.doi.org/10.1038/nmeth.4463"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9.sv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dx.doi.org/10.1038/nmeth.4463" TargetMode="External"/><Relationship Id="rId5" Type="http://schemas.openxmlformats.org/officeDocument/2006/relationships/image" Target="../media/image43.sv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biocellgen-public.svi.edu.au/mig_2019_scrnaseq-workshop/public/clustering-and-cell-annotation.html" TargetMode="External"/><Relationship Id="rId4" Type="http://schemas.openxmlformats.org/officeDocument/2006/relationships/hyperlink" Target="https://btep.ccr.cancer.gov/wp-content/uploads/Celltype_Annotation_final.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dx.doi.org/10.1038/nmeth.4463"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biocellgen-public.svi.edu.au/mig_2019_scrnaseq-workshop/public/clustering-and-cell-annotation.html" TargetMode="External"/><Relationship Id="rId4" Type="http://schemas.openxmlformats.org/officeDocument/2006/relationships/hyperlink" Target="https://btep.ccr.cancer.gov/wp-content/uploads/Celltype_Annotation_final.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i.org/10.1038/s41590-018-0276-y"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www.ncbi.nlm.nih.gov/pubmed/27667365"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2.tiff"/><Relationship Id="rId5" Type="http://schemas.openxmlformats.org/officeDocument/2006/relationships/image" Target="../media/image71.tiff"/><Relationship Id="rId4" Type="http://schemas.openxmlformats.org/officeDocument/2006/relationships/image" Target="../media/image70.tiff"/></Relationships>
</file>

<file path=ppt/slides/_rels/slide6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nul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null)"/><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emf"/><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6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5.tif"/></Relationships>
</file>

<file path=ppt/slides/_rels/slide68.xml.rels><?xml version="1.0" encoding="UTF-8" standalone="yes"?>
<Relationships xmlns="http://schemas.openxmlformats.org/package/2006/relationships"><Relationship Id="rId8" Type="http://schemas.openxmlformats.org/officeDocument/2006/relationships/hyperlink" Target="https://github.com/seandavi/awesome-single-cell" TargetMode="External"/><Relationship Id="rId3" Type="http://schemas.openxmlformats.org/officeDocument/2006/relationships/hyperlink" Target="https://github.com/hbctraining/scRNA-seq" TargetMode="External"/><Relationship Id="rId7" Type="http://schemas.openxmlformats.org/officeDocument/2006/relationships/hyperlink" Target="https://biocellgen-public.svi.edu.au/mig_2019_scrnaseq-workshop/public/index.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broadinstitute.github.io/2019_scWorkshop/" TargetMode="External"/><Relationship Id="rId5" Type="http://schemas.openxmlformats.org/officeDocument/2006/relationships/hyperlink" Target="http://data-science-sequencing.github.io/" TargetMode="External"/><Relationship Id="rId4" Type="http://schemas.openxmlformats.org/officeDocument/2006/relationships/hyperlink" Target="https://bioconductor.org/books/release/OS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doi.org/10.1038/s41590-018-0276-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biocellgen-public.svi.edu.au/mig_2019_scrnaseq-workshop/public/clustering-and-cell-annotation.html" TargetMode="External"/><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doi.org/10.1038/s41590-018-0276-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990600"/>
            <a:ext cx="7772400" cy="1600200"/>
          </a:xfrm>
        </p:spPr>
        <p:txBody>
          <a:bodyPr/>
          <a:lstStyle/>
          <a:p>
            <a:r>
              <a:rPr lang="en-US" sz="4000" dirty="0">
                <a:ea typeface="ＭＳ Ｐゴシック" pitchFamily="-110" charset="-128"/>
                <a:cs typeface="ＭＳ Ｐゴシック" pitchFamily="-110" charset="-128"/>
              </a:rPr>
              <a:t>Single cell RNA-seq analysis</a:t>
            </a:r>
            <a:br>
              <a:rPr lang="en-US" sz="4000" dirty="0">
                <a:ea typeface="ＭＳ Ｐゴシック" pitchFamily="-110" charset="-128"/>
                <a:cs typeface="ＭＳ Ｐゴシック" pitchFamily="-110" charset="-128"/>
              </a:rPr>
            </a:br>
            <a:r>
              <a:rPr lang="en-US" sz="3200" dirty="0">
                <a:ea typeface="ＭＳ Ｐゴシック" pitchFamily="-110" charset="-128"/>
                <a:cs typeface="ＭＳ Ｐゴシック" pitchFamily="-110" charset="-128"/>
              </a:rPr>
              <a:t>Part II: understanding cell types</a:t>
            </a:r>
          </a:p>
        </p:txBody>
      </p:sp>
      <p:sp>
        <p:nvSpPr>
          <p:cNvPr id="16387" name="Rectangle 3"/>
          <p:cNvSpPr>
            <a:spLocks noGrp="1" noChangeArrowheads="1"/>
          </p:cNvSpPr>
          <p:nvPr>
            <p:ph type="subTitle" idx="1"/>
          </p:nvPr>
        </p:nvSpPr>
        <p:spPr>
          <a:xfrm>
            <a:off x="1143000" y="2514601"/>
            <a:ext cx="6858000" cy="1752600"/>
          </a:xfrm>
        </p:spPr>
        <p:txBody>
          <a:bodyPr/>
          <a:lstStyle/>
          <a:p>
            <a:r>
              <a:rPr lang="en-US" dirty="0"/>
              <a:t>BMI/CS 776 </a:t>
            </a:r>
          </a:p>
          <a:p>
            <a:r>
              <a:rPr lang="en-US" dirty="0"/>
              <a:t>www.biostat.wisc.edu/bmi776/</a:t>
            </a:r>
          </a:p>
          <a:p>
            <a:r>
              <a:rPr lang="en-US" dirty="0"/>
              <a:t>Spring 2022</a:t>
            </a:r>
          </a:p>
          <a:p>
            <a:r>
              <a:rPr lang="en-US" dirty="0" err="1"/>
              <a:t>Daifeng</a:t>
            </a:r>
            <a:r>
              <a:rPr lang="en-US" dirty="0"/>
              <a:t> Wang</a:t>
            </a:r>
          </a:p>
          <a:p>
            <a:r>
              <a:rPr lang="en-US" dirty="0" err="1"/>
              <a:t>daifeng.wang@wisc.edu</a:t>
            </a:r>
            <a:endParaRPr lang="en-US" dirty="0"/>
          </a:p>
        </p:txBody>
      </p:sp>
      <p:sp>
        <p:nvSpPr>
          <p:cNvPr id="5" name="TextBox 4"/>
          <p:cNvSpPr txBox="1"/>
          <p:nvPr/>
        </p:nvSpPr>
        <p:spPr>
          <a:xfrm>
            <a:off x="-9728" y="6611779"/>
            <a:ext cx="9144000" cy="261610"/>
          </a:xfrm>
          <a:prstGeom prst="rect">
            <a:avLst/>
          </a:prstGeom>
          <a:noFill/>
        </p:spPr>
        <p:txBody>
          <a:bodyPr wrap="square" rtlCol="0">
            <a:spAutoFit/>
          </a:bodyPr>
          <a:lstStyle/>
          <a:p>
            <a:pPr algn="ctr"/>
            <a:r>
              <a:rPr lang="en-US" sz="1100" dirty="0">
                <a:solidFill>
                  <a:srgbClr val="000066"/>
                </a:solidFill>
                <a:latin typeface="Arial" pitchFamily="-111" charset="0"/>
              </a:rPr>
              <a:t>These slides, excluding third-party material, are licensed under </a:t>
            </a:r>
            <a:r>
              <a:rPr lang="en-US" sz="1100" dirty="0">
                <a:latin typeface="Arial" pitchFamily="-111" charset="0"/>
                <a:hlinkClick r:id="rId3"/>
              </a:rPr>
              <a:t>CC BY-NC 4.0</a:t>
            </a:r>
            <a:r>
              <a:rPr lang="en-US" sz="1100" dirty="0">
                <a:latin typeface="Arial" pitchFamily="-111" charset="0"/>
              </a:rPr>
              <a:t> </a:t>
            </a:r>
            <a:r>
              <a:rPr lang="en-US" sz="1100" dirty="0">
                <a:solidFill>
                  <a:srgbClr val="000066"/>
                </a:solidFill>
                <a:latin typeface="Arial" pitchFamily="-111" charset="0"/>
              </a:rPr>
              <a:t>by Mark Craven, Colin Dewey, Anthony </a:t>
            </a:r>
            <a:r>
              <a:rPr lang="en-US" sz="1100" dirty="0" err="1">
                <a:solidFill>
                  <a:srgbClr val="000066"/>
                </a:solidFill>
                <a:latin typeface="Arial" pitchFamily="-111" charset="0"/>
              </a:rPr>
              <a:t>Gitter</a:t>
            </a:r>
            <a:r>
              <a:rPr lang="en-US" sz="1100" dirty="0">
                <a:solidFill>
                  <a:srgbClr val="000066"/>
                </a:solidFill>
                <a:latin typeface="Arial" pitchFamily="-111" charset="0"/>
              </a:rPr>
              <a:t> and </a:t>
            </a:r>
            <a:r>
              <a:rPr lang="en-US" sz="1100" dirty="0" err="1">
                <a:solidFill>
                  <a:srgbClr val="000066"/>
                </a:solidFill>
                <a:latin typeface="Arial" pitchFamily="-111" charset="0"/>
              </a:rPr>
              <a:t>Daifeng</a:t>
            </a:r>
            <a:r>
              <a:rPr lang="en-US" sz="1100" dirty="0">
                <a:solidFill>
                  <a:srgbClr val="000066"/>
                </a:solidFill>
                <a:latin typeface="Arial" pitchFamily="-111" charset="0"/>
              </a:rPr>
              <a:t> Wang</a:t>
            </a:r>
          </a:p>
        </p:txBody>
      </p:sp>
      <p:sp>
        <p:nvSpPr>
          <p:cNvPr id="2" name="TextBox 1">
            <a:extLst>
              <a:ext uri="{FF2B5EF4-FFF2-40B4-BE49-F238E27FC236}">
                <a16:creationId xmlns:a16="http://schemas.microsoft.com/office/drawing/2014/main" id="{BE134C30-9D87-814D-8C14-0E1A44BCE10F}"/>
              </a:ext>
            </a:extLst>
          </p:cNvPr>
          <p:cNvSpPr txBox="1"/>
          <p:nvPr/>
        </p:nvSpPr>
        <p:spPr>
          <a:xfrm>
            <a:off x="0" y="6211669"/>
            <a:ext cx="3192669" cy="400110"/>
          </a:xfrm>
          <a:prstGeom prst="rect">
            <a:avLst/>
          </a:prstGeom>
          <a:noFill/>
        </p:spPr>
        <p:txBody>
          <a:bodyPr wrap="none" rtlCol="0">
            <a:spAutoFit/>
          </a:bodyPr>
          <a:lstStyle/>
          <a:p>
            <a:r>
              <a:rPr lang="en-US" i="1" dirty="0">
                <a:solidFill>
                  <a:srgbClr val="C00000"/>
                </a:solidFill>
              </a:rPr>
              <a:t>Thanks to Ting </a:t>
            </a:r>
            <a:r>
              <a:rPr lang="en-US" i="1" dirty="0" err="1">
                <a:solidFill>
                  <a:srgbClr val="C00000"/>
                </a:solidFill>
              </a:rPr>
              <a:t>Jin</a:t>
            </a:r>
            <a:r>
              <a:rPr lang="en-US" i="1" dirty="0">
                <a:solidFill>
                  <a:srgbClr val="C00000"/>
                </a:solidFill>
              </a:rPr>
              <a:t> for slides!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waterfall chart&#10;&#10;Description automatically generated">
            <a:extLst>
              <a:ext uri="{FF2B5EF4-FFF2-40B4-BE49-F238E27FC236}">
                <a16:creationId xmlns:a16="http://schemas.microsoft.com/office/drawing/2014/main" id="{07174639-38DD-534B-8389-7FC30134A046}"/>
              </a:ext>
            </a:extLst>
          </p:cNvPr>
          <p:cNvPicPr>
            <a:picLocks noChangeAspect="1"/>
          </p:cNvPicPr>
          <p:nvPr/>
        </p:nvPicPr>
        <p:blipFill rotWithShape="1">
          <a:blip r:embed="rId3"/>
          <a:srcRect l="4876"/>
          <a:stretch/>
        </p:blipFill>
        <p:spPr>
          <a:xfrm>
            <a:off x="31591" y="3277305"/>
            <a:ext cx="4647068" cy="3199695"/>
          </a:xfrm>
          <a:prstGeom prst="rect">
            <a:avLst/>
          </a:prstGeom>
        </p:spPr>
      </p:pic>
      <p:sp>
        <p:nvSpPr>
          <p:cNvPr id="2" name="Title 1">
            <a:extLst>
              <a:ext uri="{FF2B5EF4-FFF2-40B4-BE49-F238E27FC236}">
                <a16:creationId xmlns:a16="http://schemas.microsoft.com/office/drawing/2014/main" id="{C7F87198-4249-814F-821E-4F19FF16D172}"/>
              </a:ext>
            </a:extLst>
          </p:cNvPr>
          <p:cNvSpPr>
            <a:spLocks noGrp="1"/>
          </p:cNvSpPr>
          <p:nvPr>
            <p:ph type="title"/>
          </p:nvPr>
        </p:nvSpPr>
        <p:spPr>
          <a:xfrm>
            <a:off x="-17929" y="-76200"/>
            <a:ext cx="9084484" cy="1143000"/>
          </a:xfrm>
        </p:spPr>
        <p:txBody>
          <a:bodyPr/>
          <a:lstStyle/>
          <a:p>
            <a:r>
              <a:rPr lang="en-US" sz="2800" dirty="0"/>
              <a:t>Step 3: Iterative fine-tuning - </a:t>
            </a:r>
            <a:br>
              <a:rPr lang="en-US" sz="2800" dirty="0"/>
            </a:br>
            <a:r>
              <a:rPr lang="en-US" sz="2800" dirty="0"/>
              <a:t>reducing the reference to only top cell types</a:t>
            </a:r>
            <a:endParaRPr lang="en-US" sz="5400" dirty="0"/>
          </a:p>
        </p:txBody>
      </p:sp>
      <p:sp>
        <p:nvSpPr>
          <p:cNvPr id="4" name="Slide Number Placeholder 3">
            <a:extLst>
              <a:ext uri="{FF2B5EF4-FFF2-40B4-BE49-F238E27FC236}">
                <a16:creationId xmlns:a16="http://schemas.microsoft.com/office/drawing/2014/main" id="{388D517F-2E30-2F4C-94A6-FCE95EF259E7}"/>
              </a:ext>
            </a:extLst>
          </p:cNvPr>
          <p:cNvSpPr>
            <a:spLocks noGrp="1"/>
          </p:cNvSpPr>
          <p:nvPr>
            <p:ph type="sldNum" sz="quarter" idx="12"/>
          </p:nvPr>
        </p:nvSpPr>
        <p:spPr/>
        <p:txBody>
          <a:bodyPr/>
          <a:lstStyle/>
          <a:p>
            <a:pPr>
              <a:defRPr/>
            </a:pPr>
            <a:fld id="{4D71D4ED-2DA9-9F40-A068-D189D5533483}" type="slidenum">
              <a:rPr lang="en-US" smtClean="0"/>
              <a:pPr>
                <a:defRPr/>
              </a:pPr>
              <a:t>10</a:t>
            </a:fld>
            <a:endParaRPr lang="en-US"/>
          </a:p>
        </p:txBody>
      </p:sp>
      <p:sp>
        <p:nvSpPr>
          <p:cNvPr id="5" name="Rectangle 4">
            <a:extLst>
              <a:ext uri="{FF2B5EF4-FFF2-40B4-BE49-F238E27FC236}">
                <a16:creationId xmlns:a16="http://schemas.microsoft.com/office/drawing/2014/main" id="{88D57FBD-7A59-B74A-9516-4E7AE0235D6F}"/>
              </a:ext>
            </a:extLst>
          </p:cNvPr>
          <p:cNvSpPr/>
          <p:nvPr/>
        </p:nvSpPr>
        <p:spPr>
          <a:xfrm>
            <a:off x="-19220" y="6623879"/>
            <a:ext cx="6172200" cy="200055"/>
          </a:xfrm>
          <a:prstGeom prst="rect">
            <a:avLst/>
          </a:prstGeom>
        </p:spPr>
        <p:txBody>
          <a:bodyPr wrap="square">
            <a:spAutoFit/>
          </a:bodyPr>
          <a:lstStyle/>
          <a:p>
            <a:r>
              <a:rPr lang="en-US" sz="700" dirty="0">
                <a:latin typeface="+mj-lt"/>
              </a:rPr>
              <a:t>https://</a:t>
            </a:r>
            <a:r>
              <a:rPr lang="en-US" sz="700" dirty="0" err="1">
                <a:latin typeface="+mj-lt"/>
              </a:rPr>
              <a:t>biocellgen-public.svi.edu.au</a:t>
            </a:r>
            <a:r>
              <a:rPr lang="en-US" sz="700" dirty="0">
                <a:latin typeface="+mj-lt"/>
              </a:rPr>
              <a:t>/mig_2019_scrnaseq-workshop/public/clustering-and-cell-</a:t>
            </a:r>
            <a:r>
              <a:rPr lang="en-US" sz="700" dirty="0" err="1">
                <a:latin typeface="+mj-lt"/>
              </a:rPr>
              <a:t>annotation.html</a:t>
            </a:r>
            <a:endParaRPr lang="en-US" sz="700" dirty="0">
              <a:latin typeface="+mj-lt"/>
            </a:endParaRPr>
          </a:p>
        </p:txBody>
      </p:sp>
      <p:sp>
        <p:nvSpPr>
          <p:cNvPr id="9" name="TextBox 8">
            <a:extLst>
              <a:ext uri="{FF2B5EF4-FFF2-40B4-BE49-F238E27FC236}">
                <a16:creationId xmlns:a16="http://schemas.microsoft.com/office/drawing/2014/main" id="{ACEFABD2-0130-0F4A-AED1-BC3B2D47065E}"/>
              </a:ext>
            </a:extLst>
          </p:cNvPr>
          <p:cNvSpPr txBox="1"/>
          <p:nvPr/>
        </p:nvSpPr>
        <p:spPr>
          <a:xfrm>
            <a:off x="219013" y="1045667"/>
            <a:ext cx="8847542" cy="209288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For a single cell and each cell type, multiple Spearman correlation coefficients are aggregated into a “cell-type score”</a:t>
            </a:r>
          </a:p>
          <a:p>
            <a:pPr marL="742950" lvl="1" indent="-285750">
              <a:buFont typeface="American Typewriter Semibold" panose="02090604020004020304" pitchFamily="18" charset="77"/>
              <a:buChar char="−"/>
            </a:pPr>
            <a:r>
              <a:rPr lang="en-US" sz="1800" dirty="0">
                <a:latin typeface="Arial" panose="020B0604020202020204" pitchFamily="34" charset="0"/>
                <a:cs typeface="Arial" panose="020B0604020202020204" pitchFamily="34" charset="0"/>
              </a:rPr>
              <a:t>The </a:t>
            </a:r>
            <a:r>
              <a:rPr lang="en-US" sz="1800" dirty="0" err="1">
                <a:latin typeface="Arial" panose="020B0604020202020204" pitchFamily="34" charset="0"/>
                <a:cs typeface="Arial" panose="020B0604020202020204" pitchFamily="34" charset="0"/>
              </a:rPr>
              <a:t>SingleR</a:t>
            </a:r>
            <a:r>
              <a:rPr lang="en-US" sz="1800" dirty="0">
                <a:latin typeface="Arial" panose="020B0604020202020204" pitchFamily="34" charset="0"/>
                <a:cs typeface="Arial" panose="020B0604020202020204" pitchFamily="34" charset="0"/>
              </a:rPr>
              <a:t> score for each cell type is the 80 percentile in each of the boxplots.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Cell types with the lowest score or a score below will be removed</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Repeat from step 1 until only one cell type remained</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CFB5A03-6866-384C-B42B-34EBF7F4B167}"/>
              </a:ext>
            </a:extLst>
          </p:cNvPr>
          <p:cNvSpPr txBox="1"/>
          <p:nvPr/>
        </p:nvSpPr>
        <p:spPr>
          <a:xfrm>
            <a:off x="692667" y="3092639"/>
            <a:ext cx="2512226" cy="369332"/>
          </a:xfrm>
          <a:prstGeom prst="rect">
            <a:avLst/>
          </a:prstGeom>
          <a:noFill/>
        </p:spPr>
        <p:txBody>
          <a:bodyPr wrap="none" rtlCol="0">
            <a:spAutoFit/>
          </a:bodyPr>
          <a:lstStyle/>
          <a:p>
            <a:r>
              <a:rPr lang="en-US" sz="1800" dirty="0">
                <a:solidFill>
                  <a:schemeClr val="tx2"/>
                </a:solidFill>
              </a:rPr>
              <a:t>One single cell (barcode)</a:t>
            </a:r>
          </a:p>
        </p:txBody>
      </p:sp>
      <p:cxnSp>
        <p:nvCxnSpPr>
          <p:cNvPr id="13" name="Straight Arrow Connector 12">
            <a:extLst>
              <a:ext uri="{FF2B5EF4-FFF2-40B4-BE49-F238E27FC236}">
                <a16:creationId xmlns:a16="http://schemas.microsoft.com/office/drawing/2014/main" id="{B6F9C0A9-BE60-2D4C-B333-AF6970BD8CA3}"/>
              </a:ext>
            </a:extLst>
          </p:cNvPr>
          <p:cNvCxnSpPr>
            <a:cxnSpLocks/>
          </p:cNvCxnSpPr>
          <p:nvPr/>
        </p:nvCxnSpPr>
        <p:spPr bwMode="auto">
          <a:xfrm>
            <a:off x="1977128" y="3405541"/>
            <a:ext cx="321720" cy="247820"/>
          </a:xfrm>
          <a:prstGeom prst="straightConnector1">
            <a:avLst/>
          </a:prstGeom>
          <a:noFill/>
          <a:ln w="28575" cap="flat" cmpd="sng" algn="ctr">
            <a:solidFill>
              <a:schemeClr val="tx2"/>
            </a:solidFill>
            <a:prstDash val="solid"/>
            <a:round/>
            <a:headEnd type="none" w="med" len="med"/>
            <a:tailEnd type="triangle"/>
          </a:ln>
          <a:effectLst/>
        </p:spPr>
      </p:cxnSp>
      <p:sp>
        <p:nvSpPr>
          <p:cNvPr id="14" name="TextBox 13">
            <a:extLst>
              <a:ext uri="{FF2B5EF4-FFF2-40B4-BE49-F238E27FC236}">
                <a16:creationId xmlns:a16="http://schemas.microsoft.com/office/drawing/2014/main" id="{E306076D-75A6-6C48-B2A3-EEC21AC292CE}"/>
              </a:ext>
            </a:extLst>
          </p:cNvPr>
          <p:cNvSpPr txBox="1"/>
          <p:nvPr/>
        </p:nvSpPr>
        <p:spPr>
          <a:xfrm>
            <a:off x="1488979" y="5201384"/>
            <a:ext cx="3311621" cy="369332"/>
          </a:xfrm>
          <a:prstGeom prst="rect">
            <a:avLst/>
          </a:prstGeom>
          <a:noFill/>
        </p:spPr>
        <p:txBody>
          <a:bodyPr wrap="square" rtlCol="0">
            <a:spAutoFit/>
          </a:bodyPr>
          <a:lstStyle/>
          <a:p>
            <a:r>
              <a:rPr lang="en-US" sz="1800" dirty="0">
                <a:solidFill>
                  <a:schemeClr val="tx2"/>
                </a:solidFill>
              </a:rPr>
              <a:t>Each point is a reference sample </a:t>
            </a:r>
          </a:p>
        </p:txBody>
      </p:sp>
      <p:cxnSp>
        <p:nvCxnSpPr>
          <p:cNvPr id="16" name="Straight Arrow Connector 15">
            <a:extLst>
              <a:ext uri="{FF2B5EF4-FFF2-40B4-BE49-F238E27FC236}">
                <a16:creationId xmlns:a16="http://schemas.microsoft.com/office/drawing/2014/main" id="{912E7539-9354-804E-8EA6-DD76F380F781}"/>
              </a:ext>
            </a:extLst>
          </p:cNvPr>
          <p:cNvCxnSpPr>
            <a:cxnSpLocks/>
          </p:cNvCxnSpPr>
          <p:nvPr/>
        </p:nvCxnSpPr>
        <p:spPr bwMode="auto">
          <a:xfrm flipH="1" flipV="1">
            <a:off x="2271292" y="4818046"/>
            <a:ext cx="608166" cy="300787"/>
          </a:xfrm>
          <a:prstGeom prst="straightConnector1">
            <a:avLst/>
          </a:prstGeom>
          <a:noFill/>
          <a:ln w="28575" cap="flat" cmpd="sng" algn="ctr">
            <a:solidFill>
              <a:schemeClr val="tx2"/>
            </a:solidFill>
            <a:prstDash val="solid"/>
            <a:round/>
            <a:headEnd type="none" w="med" len="med"/>
            <a:tailEnd type="triangle"/>
          </a:ln>
          <a:effectLst/>
        </p:spPr>
      </p:cxnSp>
      <p:pic>
        <p:nvPicPr>
          <p:cNvPr id="15" name="Picture 14" descr="Chart&#10;&#10;Description automatically generated">
            <a:extLst>
              <a:ext uri="{FF2B5EF4-FFF2-40B4-BE49-F238E27FC236}">
                <a16:creationId xmlns:a16="http://schemas.microsoft.com/office/drawing/2014/main" id="{3A6C4371-5507-A24A-8BB4-51646139C7E9}"/>
              </a:ext>
            </a:extLst>
          </p:cNvPr>
          <p:cNvPicPr>
            <a:picLocks noChangeAspect="1"/>
          </p:cNvPicPr>
          <p:nvPr/>
        </p:nvPicPr>
        <p:blipFill rotWithShape="1">
          <a:blip r:embed="rId4"/>
          <a:srcRect l="4267" r="16073"/>
          <a:stretch/>
        </p:blipFill>
        <p:spPr>
          <a:xfrm>
            <a:off x="4996475" y="3860416"/>
            <a:ext cx="3843769" cy="2588039"/>
          </a:xfrm>
          <a:prstGeom prst="rect">
            <a:avLst/>
          </a:prstGeom>
        </p:spPr>
      </p:pic>
      <p:sp>
        <p:nvSpPr>
          <p:cNvPr id="18" name="TextBox 17">
            <a:extLst>
              <a:ext uri="{FF2B5EF4-FFF2-40B4-BE49-F238E27FC236}">
                <a16:creationId xmlns:a16="http://schemas.microsoft.com/office/drawing/2014/main" id="{731DEDC7-AA97-E748-B2A5-CEF44B505F97}"/>
              </a:ext>
            </a:extLst>
          </p:cNvPr>
          <p:cNvSpPr txBox="1"/>
          <p:nvPr/>
        </p:nvSpPr>
        <p:spPr>
          <a:xfrm>
            <a:off x="5560459" y="3020486"/>
            <a:ext cx="3474720" cy="646331"/>
          </a:xfrm>
          <a:prstGeom prst="rect">
            <a:avLst/>
          </a:prstGeom>
          <a:noFill/>
        </p:spPr>
        <p:txBody>
          <a:bodyPr wrap="square" rtlCol="0">
            <a:spAutoFit/>
          </a:bodyPr>
          <a:lstStyle/>
          <a:p>
            <a:r>
              <a:rPr lang="en-US" sz="1800" dirty="0">
                <a:solidFill>
                  <a:schemeClr val="tx2"/>
                </a:solidFill>
              </a:rPr>
              <a:t>For each iteration, top-scoring cell types are retained</a:t>
            </a:r>
          </a:p>
        </p:txBody>
      </p:sp>
    </p:spTree>
    <p:extLst>
      <p:ext uri="{BB962C8B-B14F-4D97-AF65-F5344CB8AC3E}">
        <p14:creationId xmlns:p14="http://schemas.microsoft.com/office/powerpoint/2010/main" val="3251886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4FF80-D7DC-A14C-8575-D471E4A95D7D}"/>
              </a:ext>
            </a:extLst>
          </p:cNvPr>
          <p:cNvSpPr>
            <a:spLocks noGrp="1"/>
          </p:cNvSpPr>
          <p:nvPr>
            <p:ph type="title"/>
          </p:nvPr>
        </p:nvSpPr>
        <p:spPr>
          <a:xfrm>
            <a:off x="56072" y="-9336"/>
            <a:ext cx="9087927" cy="1143000"/>
          </a:xfrm>
        </p:spPr>
        <p:txBody>
          <a:bodyPr/>
          <a:lstStyle/>
          <a:p>
            <a:r>
              <a:rPr lang="en-US" sz="2800" b="1" dirty="0" err="1"/>
              <a:t>SingleR</a:t>
            </a:r>
            <a:r>
              <a:rPr lang="en-US" sz="2800" dirty="0"/>
              <a:t>: Reference-based annotation of </a:t>
            </a:r>
            <a:r>
              <a:rPr lang="en-US" sz="2800" dirty="0" err="1"/>
              <a:t>scRNA</a:t>
            </a:r>
            <a:r>
              <a:rPr lang="en-US" sz="2800" dirty="0"/>
              <a:t>-seq</a:t>
            </a:r>
            <a:endParaRPr lang="en-US" sz="4800" dirty="0"/>
          </a:p>
        </p:txBody>
      </p:sp>
      <p:sp>
        <p:nvSpPr>
          <p:cNvPr id="4" name="Slide Number Placeholder 3">
            <a:extLst>
              <a:ext uri="{FF2B5EF4-FFF2-40B4-BE49-F238E27FC236}">
                <a16:creationId xmlns:a16="http://schemas.microsoft.com/office/drawing/2014/main" id="{3244CBD6-CB3B-0E42-B54A-69F17B68F512}"/>
              </a:ext>
            </a:extLst>
          </p:cNvPr>
          <p:cNvSpPr>
            <a:spLocks noGrp="1"/>
          </p:cNvSpPr>
          <p:nvPr>
            <p:ph type="sldNum" sz="quarter" idx="12"/>
          </p:nvPr>
        </p:nvSpPr>
        <p:spPr/>
        <p:txBody>
          <a:bodyPr/>
          <a:lstStyle/>
          <a:p>
            <a:pPr>
              <a:defRPr/>
            </a:pPr>
            <a:fld id="{4D71D4ED-2DA9-9F40-A068-D189D5533483}" type="slidenum">
              <a:rPr lang="en-US" smtClean="0"/>
              <a:pPr>
                <a:defRPr/>
              </a:pPr>
              <a:t>11</a:t>
            </a:fld>
            <a:endParaRPr lang="en-US"/>
          </a:p>
        </p:txBody>
      </p:sp>
      <p:pic>
        <p:nvPicPr>
          <p:cNvPr id="247810" name="Picture 2" descr="Fig. 1">
            <a:extLst>
              <a:ext uri="{FF2B5EF4-FFF2-40B4-BE49-F238E27FC236}">
                <a16:creationId xmlns:a16="http://schemas.microsoft.com/office/drawing/2014/main" id="{F1DA5241-DDE6-FD48-9F45-F58342CD19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353" r="71708" b="32080"/>
          <a:stretch/>
        </p:blipFill>
        <p:spPr bwMode="auto">
          <a:xfrm>
            <a:off x="609601" y="1557076"/>
            <a:ext cx="3657600" cy="4134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38C59CE-2121-0146-87C9-B6DCE390ECC6}"/>
              </a:ext>
            </a:extLst>
          </p:cNvPr>
          <p:cNvSpPr/>
          <p:nvPr/>
        </p:nvSpPr>
        <p:spPr>
          <a:xfrm>
            <a:off x="0" y="6453168"/>
            <a:ext cx="5923473" cy="338554"/>
          </a:xfrm>
          <a:prstGeom prst="rect">
            <a:avLst/>
          </a:prstGeom>
        </p:spPr>
        <p:txBody>
          <a:bodyPr wrap="square">
            <a:spAutoFit/>
          </a:bodyPr>
          <a:lstStyle/>
          <a:p>
            <a:r>
              <a:rPr lang="en-US" sz="800" dirty="0">
                <a:solidFill>
                  <a:srgbClr val="222222"/>
                </a:solidFill>
              </a:rPr>
              <a:t>Aran, D., Looney, A.P., Liu, L. </a:t>
            </a:r>
            <a:r>
              <a:rPr lang="en-US" sz="800" i="1" dirty="0">
                <a:solidFill>
                  <a:srgbClr val="222222"/>
                </a:solidFill>
              </a:rPr>
              <a:t>et al.</a:t>
            </a:r>
            <a:r>
              <a:rPr lang="en-US" sz="800" dirty="0">
                <a:solidFill>
                  <a:srgbClr val="222222"/>
                </a:solidFill>
              </a:rPr>
              <a:t> Reference-based analysis of lung single-cell sequencing reveals a transitional profibrotic macrophage. </a:t>
            </a:r>
            <a:r>
              <a:rPr lang="en-US" sz="800" i="1" dirty="0">
                <a:solidFill>
                  <a:srgbClr val="222222"/>
                </a:solidFill>
              </a:rPr>
              <a:t>Nat Immunol</a:t>
            </a:r>
            <a:r>
              <a:rPr lang="en-US" sz="800" dirty="0">
                <a:solidFill>
                  <a:srgbClr val="222222"/>
                </a:solidFill>
              </a:rPr>
              <a:t> </a:t>
            </a:r>
            <a:r>
              <a:rPr lang="en-US" sz="800" b="1" dirty="0">
                <a:solidFill>
                  <a:srgbClr val="222222"/>
                </a:solidFill>
              </a:rPr>
              <a:t>20, </a:t>
            </a:r>
            <a:r>
              <a:rPr lang="en-US" sz="800" dirty="0">
                <a:solidFill>
                  <a:srgbClr val="222222"/>
                </a:solidFill>
              </a:rPr>
              <a:t>163–172 (2019). </a:t>
            </a:r>
            <a:r>
              <a:rPr lang="en-US" sz="800" dirty="0">
                <a:solidFill>
                  <a:srgbClr val="222222"/>
                </a:solidFill>
                <a:hlinkClick r:id="rId4"/>
              </a:rPr>
              <a:t>https://doi.org/10.1038/s41590-018-0276-y</a:t>
            </a:r>
            <a:endParaRPr lang="en-US" sz="800" dirty="0">
              <a:solidFill>
                <a:srgbClr val="222222"/>
              </a:solidFill>
            </a:endParaRPr>
          </a:p>
        </p:txBody>
      </p:sp>
      <p:pic>
        <p:nvPicPr>
          <p:cNvPr id="7" name="Picture 2" descr="Fig. 1">
            <a:extLst>
              <a:ext uri="{FF2B5EF4-FFF2-40B4-BE49-F238E27FC236}">
                <a16:creationId xmlns:a16="http://schemas.microsoft.com/office/drawing/2014/main" id="{5F59A439-6360-9044-899C-D89F2474FF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044" r="71708"/>
          <a:stretch/>
        </p:blipFill>
        <p:spPr bwMode="auto">
          <a:xfrm>
            <a:off x="4631411" y="1557076"/>
            <a:ext cx="3657600" cy="38224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60137A6-1B9F-5545-B032-E8A332259C78}"/>
              </a:ext>
            </a:extLst>
          </p:cNvPr>
          <p:cNvSpPr/>
          <p:nvPr/>
        </p:nvSpPr>
        <p:spPr bwMode="auto">
          <a:xfrm>
            <a:off x="457200" y="1524000"/>
            <a:ext cx="533400" cy="4572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2384162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772400" cy="4114800"/>
          </a:xfrm>
        </p:spPr>
        <p:txBody>
          <a:bodyPr/>
          <a:lstStyle/>
          <a:p>
            <a:r>
              <a:rPr lang="en-US" sz="2400" dirty="0" err="1"/>
              <a:t>scRNA</a:t>
            </a:r>
            <a:r>
              <a:rPr lang="en-US" sz="2400" dirty="0"/>
              <a:t>-seq data analysis </a:t>
            </a:r>
            <a:endParaRPr lang="en-US" sz="2400" b="1" dirty="0">
              <a:solidFill>
                <a:schemeClr val="tx2"/>
              </a:solidFill>
            </a:endParaRPr>
          </a:p>
          <a:p>
            <a:pPr lvl="1"/>
            <a:r>
              <a:rPr lang="en-US" sz="2000" dirty="0"/>
              <a:t>Cell type annotation</a:t>
            </a:r>
          </a:p>
          <a:p>
            <a:pPr lvl="2">
              <a:buFont typeface="Arial" panose="020B0604020202020204" pitchFamily="34" charset="0"/>
              <a:buChar char="•"/>
            </a:pPr>
            <a:r>
              <a:rPr lang="en-US" sz="1400" dirty="0" err="1"/>
              <a:t>SingleR</a:t>
            </a:r>
            <a:endParaRPr lang="en-US" sz="1400" dirty="0"/>
          </a:p>
          <a:p>
            <a:pPr lvl="1"/>
            <a:r>
              <a:rPr lang="en-US" sz="2000" b="1" dirty="0">
                <a:solidFill>
                  <a:schemeClr val="tx2"/>
                </a:solidFill>
              </a:rPr>
              <a:t>Cell type markers identification</a:t>
            </a:r>
          </a:p>
          <a:p>
            <a:pPr lvl="1"/>
            <a:r>
              <a:rPr lang="en-US" sz="2000" dirty="0"/>
              <a:t>Pseudo timing</a:t>
            </a:r>
          </a:p>
          <a:p>
            <a:pPr lvl="2"/>
            <a:r>
              <a:rPr lang="en-US" sz="1600" dirty="0"/>
              <a:t>Monocle</a:t>
            </a:r>
          </a:p>
          <a:p>
            <a:pPr lvl="1"/>
            <a:r>
              <a:rPr lang="en-US" sz="2000" dirty="0"/>
              <a:t>Cell-type gene regulatory networks</a:t>
            </a:r>
          </a:p>
          <a:p>
            <a:pPr lvl="2"/>
            <a:r>
              <a:rPr lang="en-US" sz="1600" dirty="0"/>
              <a:t>SCENIC</a:t>
            </a:r>
          </a:p>
          <a:p>
            <a:pPr lvl="2"/>
            <a:r>
              <a:rPr lang="en-US" sz="1600" dirty="0"/>
              <a:t>BEELINE</a:t>
            </a:r>
          </a:p>
          <a:p>
            <a:pPr lvl="1"/>
            <a:r>
              <a:rPr lang="en-US" sz="2000" dirty="0"/>
              <a:t>Single cell deconvolution </a:t>
            </a:r>
          </a:p>
          <a:p>
            <a:pPr lvl="2"/>
            <a:r>
              <a:rPr lang="en-US" sz="1600" dirty="0" err="1"/>
              <a:t>CIBERSORTx</a:t>
            </a:r>
            <a:endParaRPr lang="en-US" sz="1600" dirty="0"/>
          </a:p>
          <a:p>
            <a:pPr lvl="2"/>
            <a:endParaRPr lang="en-US" sz="1600" dirty="0"/>
          </a:p>
        </p:txBody>
      </p:sp>
      <p:sp>
        <p:nvSpPr>
          <p:cNvPr id="6" name="Slide Number Placeholder 5"/>
          <p:cNvSpPr>
            <a:spLocks noGrp="1"/>
          </p:cNvSpPr>
          <p:nvPr>
            <p:ph type="sldNum" sz="quarter" idx="12"/>
          </p:nvPr>
        </p:nvSpPr>
        <p:spPr/>
        <p:txBody>
          <a:bodyPr/>
          <a:lstStyle/>
          <a:p>
            <a:pPr>
              <a:defRPr/>
            </a:pPr>
            <a:fld id="{4D71D4ED-2DA9-9F40-A068-D189D5533483}" type="slidenum">
              <a:rPr lang="en-US" smtClean="0"/>
              <a:pPr>
                <a:defRPr/>
              </a:pPr>
              <a:t>12</a:t>
            </a:fld>
            <a:endParaRPr lang="en-US"/>
          </a:p>
        </p:txBody>
      </p:sp>
      <p:sp>
        <p:nvSpPr>
          <p:cNvPr id="5" name="Rectangle 2"/>
          <p:cNvSpPr txBox="1">
            <a:spLocks noChangeArrowheads="1"/>
          </p:cNvSpPr>
          <p:nvPr/>
        </p:nvSpPr>
        <p:spPr bwMode="auto">
          <a:xfrm>
            <a:off x="76200" y="152400"/>
            <a:ext cx="899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4000" kern="0" dirty="0">
                <a:ea typeface="ＭＳ Ｐゴシック" pitchFamily="-110" charset="-128"/>
                <a:cs typeface="ＭＳ Ｐゴシック" pitchFamily="-110" charset="-128"/>
              </a:rPr>
              <a:t>Outline</a:t>
            </a:r>
          </a:p>
        </p:txBody>
      </p:sp>
    </p:spTree>
    <p:extLst>
      <p:ext uri="{BB962C8B-B14F-4D97-AF65-F5344CB8AC3E}">
        <p14:creationId xmlns:p14="http://schemas.microsoft.com/office/powerpoint/2010/main" val="960848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C094-E496-4B40-9AFA-E3B93BF0D504}"/>
              </a:ext>
            </a:extLst>
          </p:cNvPr>
          <p:cNvSpPr>
            <a:spLocks noGrp="1"/>
          </p:cNvSpPr>
          <p:nvPr>
            <p:ph type="title"/>
          </p:nvPr>
        </p:nvSpPr>
        <p:spPr>
          <a:xfrm>
            <a:off x="477187" y="0"/>
            <a:ext cx="8189626" cy="1143000"/>
          </a:xfrm>
        </p:spPr>
        <p:txBody>
          <a:bodyPr/>
          <a:lstStyle/>
          <a:p>
            <a:r>
              <a:rPr lang="en-US" dirty="0"/>
              <a:t>Cell type markers identification</a:t>
            </a:r>
            <a:br>
              <a:rPr lang="en-US" dirty="0"/>
            </a:br>
            <a:r>
              <a:rPr lang="en-US" sz="3200" dirty="0"/>
              <a:t>Differential expression analysis</a:t>
            </a:r>
            <a:endParaRPr lang="en-US" dirty="0"/>
          </a:p>
        </p:txBody>
      </p:sp>
      <p:sp>
        <p:nvSpPr>
          <p:cNvPr id="3" name="Content Placeholder 2">
            <a:extLst>
              <a:ext uri="{FF2B5EF4-FFF2-40B4-BE49-F238E27FC236}">
                <a16:creationId xmlns:a16="http://schemas.microsoft.com/office/drawing/2014/main" id="{33FDD17D-01A6-424D-A7E5-9B890B7BD34B}"/>
              </a:ext>
            </a:extLst>
          </p:cNvPr>
          <p:cNvSpPr>
            <a:spLocks noGrp="1"/>
          </p:cNvSpPr>
          <p:nvPr>
            <p:ph idx="1"/>
          </p:nvPr>
        </p:nvSpPr>
        <p:spPr>
          <a:xfrm>
            <a:off x="76200" y="1466280"/>
            <a:ext cx="8991600" cy="4114800"/>
          </a:xfrm>
        </p:spPr>
        <p:txBody>
          <a:bodyPr/>
          <a:lstStyle/>
          <a:p>
            <a:r>
              <a:rPr lang="en-US" sz="2000" dirty="0"/>
              <a:t>Non-parametric tests</a:t>
            </a:r>
          </a:p>
          <a:p>
            <a:pPr lvl="1">
              <a:buFont typeface="American Typewriter Semibold" panose="02090604020004020304" pitchFamily="18" charset="77"/>
              <a:buChar char="−"/>
            </a:pPr>
            <a:r>
              <a:rPr lang="en-US" sz="1800" dirty="0"/>
              <a:t>Wilcoxon rank sum test </a:t>
            </a:r>
          </a:p>
          <a:p>
            <a:pPr lvl="1">
              <a:buFont typeface="American Typewriter Semibold" panose="02090604020004020304" pitchFamily="18" charset="77"/>
              <a:buChar char="−"/>
            </a:pPr>
            <a:r>
              <a:rPr lang="en-US" sz="1800" dirty="0"/>
              <a:t>Student’s t-test</a:t>
            </a:r>
          </a:p>
          <a:p>
            <a:pPr lvl="1">
              <a:buFont typeface="Arial" panose="020B0604020202020204" pitchFamily="34" charset="0"/>
              <a:buChar char="•"/>
            </a:pPr>
            <a:endParaRPr lang="en-US" sz="1800" dirty="0"/>
          </a:p>
          <a:p>
            <a:pPr lvl="1">
              <a:buFont typeface="Arial" panose="020B0604020202020204" pitchFamily="34" charset="0"/>
              <a:buChar char="•"/>
            </a:pPr>
            <a:endParaRPr lang="en-US" sz="1800" dirty="0"/>
          </a:p>
          <a:p>
            <a:r>
              <a:rPr lang="en-US" sz="2000" dirty="0"/>
              <a:t>Methods specific for </a:t>
            </a:r>
            <a:r>
              <a:rPr lang="en-US" sz="2000" dirty="0" err="1"/>
              <a:t>scRNA</a:t>
            </a:r>
            <a:r>
              <a:rPr lang="en-US" sz="2000" dirty="0"/>
              <a:t>-seq</a:t>
            </a:r>
          </a:p>
          <a:p>
            <a:pPr lvl="1">
              <a:buFont typeface="American Typewriter Semibold" panose="02090604020004020304" pitchFamily="18" charset="77"/>
              <a:buChar char="−"/>
            </a:pPr>
            <a:r>
              <a:rPr lang="en-US" sz="1800" dirty="0"/>
              <a:t>MAST : GLM-framework that treats cellular detection rate as a covariate  </a:t>
            </a:r>
            <a:r>
              <a:rPr lang="en-US" sz="1400" i="1" dirty="0">
                <a:solidFill>
                  <a:schemeClr val="bg2"/>
                </a:solidFill>
              </a:rPr>
              <a:t>(</a:t>
            </a:r>
            <a:r>
              <a:rPr lang="en-US" sz="1400" i="1" dirty="0" err="1">
                <a:solidFill>
                  <a:schemeClr val="bg2"/>
                </a:solidFill>
              </a:rPr>
              <a:t>Finak</a:t>
            </a:r>
            <a:r>
              <a:rPr lang="en-US" sz="1400" i="1" dirty="0">
                <a:solidFill>
                  <a:schemeClr val="bg2"/>
                </a:solidFill>
              </a:rPr>
              <a:t> et al, Genome Biology, 2015)</a:t>
            </a:r>
          </a:p>
          <a:p>
            <a:pPr lvl="1">
              <a:buFont typeface="Arial" panose="020B0604020202020204" pitchFamily="34" charset="0"/>
              <a:buChar char="•"/>
            </a:pPr>
            <a:endParaRPr lang="en-US" sz="1400" i="1" u="sng" dirty="0">
              <a:solidFill>
                <a:schemeClr val="bg2"/>
              </a:solidFill>
            </a:endParaRPr>
          </a:p>
          <a:p>
            <a:pPr lvl="1">
              <a:buFont typeface="Arial" panose="020B0604020202020204" pitchFamily="34" charset="0"/>
              <a:buChar char="•"/>
            </a:pPr>
            <a:endParaRPr lang="en-US" sz="1400" i="1" u="sng" dirty="0">
              <a:solidFill>
                <a:schemeClr val="bg2"/>
              </a:solidFill>
            </a:endParaRPr>
          </a:p>
          <a:p>
            <a:pPr>
              <a:buFont typeface="Arial" panose="020B0604020202020204" pitchFamily="34" charset="0"/>
              <a:buChar char="•"/>
            </a:pPr>
            <a:r>
              <a:rPr lang="en-US" sz="2000" dirty="0"/>
              <a:t>Methods for bulk RNA-seq</a:t>
            </a:r>
          </a:p>
          <a:p>
            <a:pPr lvl="1">
              <a:buFont typeface="American Typewriter Semibold" panose="02090604020004020304" pitchFamily="18" charset="77"/>
              <a:buChar char="−"/>
            </a:pPr>
            <a:r>
              <a:rPr lang="en-US" sz="1800" dirty="0"/>
              <a:t>DESeq2 : DE based on a model using the negative binomial distribution </a:t>
            </a:r>
            <a:r>
              <a:rPr lang="en-US" sz="1400" i="1" dirty="0">
                <a:solidFill>
                  <a:schemeClr val="bg2"/>
                </a:solidFill>
              </a:rPr>
              <a:t>(Love et al, Genome Biology 2014) </a:t>
            </a:r>
            <a:endParaRPr lang="en-US" sz="1800" i="1" dirty="0">
              <a:solidFill>
                <a:schemeClr val="bg2"/>
              </a:solidFill>
            </a:endParaRPr>
          </a:p>
        </p:txBody>
      </p:sp>
      <p:sp>
        <p:nvSpPr>
          <p:cNvPr id="4" name="Slide Number Placeholder 3">
            <a:extLst>
              <a:ext uri="{FF2B5EF4-FFF2-40B4-BE49-F238E27FC236}">
                <a16:creationId xmlns:a16="http://schemas.microsoft.com/office/drawing/2014/main" id="{E8F58812-DD84-254E-A63B-4B088903BF20}"/>
              </a:ext>
            </a:extLst>
          </p:cNvPr>
          <p:cNvSpPr>
            <a:spLocks noGrp="1"/>
          </p:cNvSpPr>
          <p:nvPr>
            <p:ph type="sldNum" sz="quarter" idx="12"/>
          </p:nvPr>
        </p:nvSpPr>
        <p:spPr/>
        <p:txBody>
          <a:bodyPr/>
          <a:lstStyle/>
          <a:p>
            <a:pPr>
              <a:defRPr/>
            </a:pPr>
            <a:fld id="{4D71D4ED-2DA9-9F40-A068-D189D5533483}" type="slidenum">
              <a:rPr lang="en-US" smtClean="0"/>
              <a:pPr>
                <a:defRPr/>
              </a:pPr>
              <a:t>13</a:t>
            </a:fld>
            <a:endParaRPr lang="en-US"/>
          </a:p>
        </p:txBody>
      </p:sp>
      <p:sp>
        <p:nvSpPr>
          <p:cNvPr id="6" name="Rectangle 5">
            <a:extLst>
              <a:ext uri="{FF2B5EF4-FFF2-40B4-BE49-F238E27FC236}">
                <a16:creationId xmlns:a16="http://schemas.microsoft.com/office/drawing/2014/main" id="{920FA493-2CF9-604D-9EB8-C56DAB8BA9CC}"/>
              </a:ext>
            </a:extLst>
          </p:cNvPr>
          <p:cNvSpPr/>
          <p:nvPr/>
        </p:nvSpPr>
        <p:spPr>
          <a:xfrm>
            <a:off x="0" y="6276052"/>
            <a:ext cx="9144000" cy="584775"/>
          </a:xfrm>
          <a:prstGeom prst="rect">
            <a:avLst/>
          </a:prstGeom>
        </p:spPr>
        <p:txBody>
          <a:bodyPr wrap="square">
            <a:spAutoFit/>
          </a:bodyPr>
          <a:lstStyle/>
          <a:p>
            <a:pPr marL="171450" indent="-171450">
              <a:buFont typeface="Arial" panose="020B0604020202020204" pitchFamily="34" charset="0"/>
              <a:buChar char="•"/>
            </a:pPr>
            <a:r>
              <a:rPr lang="en-US" sz="800" dirty="0" err="1"/>
              <a:t>Finak</a:t>
            </a:r>
            <a:r>
              <a:rPr lang="en-US" sz="800" dirty="0"/>
              <a:t>, G., McDavid, A., </a:t>
            </a:r>
            <a:r>
              <a:rPr lang="en-US" sz="800" dirty="0" err="1"/>
              <a:t>Yajima</a:t>
            </a:r>
            <a:r>
              <a:rPr lang="en-US" sz="800" dirty="0"/>
              <a:t>, M. </a:t>
            </a:r>
            <a:r>
              <a:rPr lang="en-US" sz="800" i="1" dirty="0"/>
              <a:t>et al.</a:t>
            </a:r>
            <a:r>
              <a:rPr lang="en-US" sz="800" dirty="0"/>
              <a:t> MAST: a flexible statistical framework for assessing transcriptional changes and characterizing heterogeneity in single-cell RNA sequencing data. </a:t>
            </a:r>
            <a:r>
              <a:rPr lang="en-US" sz="800" i="1" dirty="0"/>
              <a:t>Genome Biol</a:t>
            </a:r>
            <a:r>
              <a:rPr lang="en-US" sz="800" dirty="0"/>
              <a:t> </a:t>
            </a:r>
            <a:r>
              <a:rPr lang="en-US" sz="800" b="1" dirty="0"/>
              <a:t>16, </a:t>
            </a:r>
            <a:r>
              <a:rPr lang="en-US" sz="800" dirty="0"/>
              <a:t>278 (2015). </a:t>
            </a:r>
            <a:r>
              <a:rPr lang="en-US" sz="800" dirty="0">
                <a:hlinkClick r:id="rId3"/>
              </a:rPr>
              <a:t>https://doi.org/10.1186/s13059-015-0844-5</a:t>
            </a:r>
            <a:endParaRPr lang="en-US" sz="800" dirty="0"/>
          </a:p>
          <a:p>
            <a:pPr marL="171450" indent="-171450">
              <a:buFont typeface="Arial" panose="020B0604020202020204" pitchFamily="34" charset="0"/>
              <a:buChar char="•"/>
            </a:pPr>
            <a:r>
              <a:rPr lang="en-US" sz="800" dirty="0"/>
              <a:t>Love MI, Huber W, Anders S (2014). “Moderated estimation of fold change and dispersion for RNA-seq data with DESeq2.” </a:t>
            </a:r>
            <a:r>
              <a:rPr lang="en-US" sz="800" i="1" dirty="0"/>
              <a:t>Genome Biology</a:t>
            </a:r>
            <a:r>
              <a:rPr lang="en-US" sz="800" dirty="0"/>
              <a:t>, </a:t>
            </a:r>
            <a:r>
              <a:rPr lang="en-US" sz="800" b="1" dirty="0"/>
              <a:t>15</a:t>
            </a:r>
            <a:r>
              <a:rPr lang="en-US" sz="800" dirty="0"/>
              <a:t>, 550. </a:t>
            </a:r>
            <a:r>
              <a:rPr lang="en-US" sz="800" dirty="0" err="1"/>
              <a:t>doi</a:t>
            </a:r>
            <a:r>
              <a:rPr lang="en-US" sz="800" dirty="0"/>
              <a:t>: </a:t>
            </a:r>
            <a:r>
              <a:rPr lang="en-US" sz="800" dirty="0">
                <a:hlinkClick r:id="rId4"/>
              </a:rPr>
              <a:t>10.1186/s13059-014-0550-8</a:t>
            </a:r>
            <a:r>
              <a:rPr lang="en-US" sz="800" dirty="0"/>
              <a:t>.</a:t>
            </a:r>
          </a:p>
          <a:p>
            <a:pPr marL="171450" indent="-171450">
              <a:buFont typeface="Arial" panose="020B0604020202020204" pitchFamily="34" charset="0"/>
              <a:buChar char="•"/>
            </a:pPr>
            <a:r>
              <a:rPr lang="en-US" sz="800" dirty="0"/>
              <a:t>https://</a:t>
            </a:r>
            <a:r>
              <a:rPr lang="en-US" sz="800" dirty="0" err="1"/>
              <a:t>satijalab.org</a:t>
            </a:r>
            <a:r>
              <a:rPr lang="en-US" sz="800" dirty="0"/>
              <a:t>/</a:t>
            </a:r>
            <a:r>
              <a:rPr lang="en-US" sz="800" dirty="0" err="1"/>
              <a:t>seurat</a:t>
            </a:r>
            <a:r>
              <a:rPr lang="en-US" sz="800" dirty="0"/>
              <a:t>/archive/v3.1/</a:t>
            </a:r>
            <a:r>
              <a:rPr lang="en-US" sz="800" dirty="0" err="1"/>
              <a:t>immune_alignment.html</a:t>
            </a:r>
            <a:endParaRPr lang="en-US" sz="800" dirty="0"/>
          </a:p>
        </p:txBody>
      </p:sp>
    </p:spTree>
    <p:extLst>
      <p:ext uri="{BB962C8B-B14F-4D97-AF65-F5344CB8AC3E}">
        <p14:creationId xmlns:p14="http://schemas.microsoft.com/office/powerpoint/2010/main" val="1078942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F921342-F51F-9A44-84F2-4543844C8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545" y="3129941"/>
            <a:ext cx="5828728" cy="28273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D8C094-E496-4B40-9AFA-E3B93BF0D504}"/>
              </a:ext>
            </a:extLst>
          </p:cNvPr>
          <p:cNvSpPr>
            <a:spLocks noGrp="1"/>
          </p:cNvSpPr>
          <p:nvPr>
            <p:ph type="title"/>
          </p:nvPr>
        </p:nvSpPr>
        <p:spPr>
          <a:xfrm>
            <a:off x="76200" y="0"/>
            <a:ext cx="9067800" cy="1143000"/>
          </a:xfrm>
        </p:spPr>
        <p:txBody>
          <a:bodyPr/>
          <a:lstStyle/>
          <a:p>
            <a:r>
              <a:rPr lang="en-US" dirty="0"/>
              <a:t>Cell type markers identification</a:t>
            </a:r>
            <a:br>
              <a:rPr lang="en-US" dirty="0"/>
            </a:br>
            <a:r>
              <a:rPr lang="en-US" sz="2800" dirty="0"/>
              <a:t>Differential testing and visualization in </a:t>
            </a:r>
            <a:r>
              <a:rPr lang="en-US" sz="2800" dirty="0" err="1"/>
              <a:t>Scanpy</a:t>
            </a:r>
            <a:endParaRPr lang="en-US" dirty="0"/>
          </a:p>
        </p:txBody>
      </p:sp>
      <p:sp>
        <p:nvSpPr>
          <p:cNvPr id="4" name="Slide Number Placeholder 3">
            <a:extLst>
              <a:ext uri="{FF2B5EF4-FFF2-40B4-BE49-F238E27FC236}">
                <a16:creationId xmlns:a16="http://schemas.microsoft.com/office/drawing/2014/main" id="{E8F58812-DD84-254E-A63B-4B088903BF20}"/>
              </a:ext>
            </a:extLst>
          </p:cNvPr>
          <p:cNvSpPr>
            <a:spLocks noGrp="1"/>
          </p:cNvSpPr>
          <p:nvPr>
            <p:ph type="sldNum" sz="quarter" idx="12"/>
          </p:nvPr>
        </p:nvSpPr>
        <p:spPr/>
        <p:txBody>
          <a:bodyPr/>
          <a:lstStyle/>
          <a:p>
            <a:pPr>
              <a:defRPr/>
            </a:pPr>
            <a:fld id="{4D71D4ED-2DA9-9F40-A068-D189D5533483}" type="slidenum">
              <a:rPr lang="en-US" smtClean="0"/>
              <a:pPr>
                <a:defRPr/>
              </a:pPr>
              <a:t>14</a:t>
            </a:fld>
            <a:endParaRPr lang="en-US"/>
          </a:p>
        </p:txBody>
      </p:sp>
      <p:sp>
        <p:nvSpPr>
          <p:cNvPr id="6" name="Rectangle 5">
            <a:extLst>
              <a:ext uri="{FF2B5EF4-FFF2-40B4-BE49-F238E27FC236}">
                <a16:creationId xmlns:a16="http://schemas.microsoft.com/office/drawing/2014/main" id="{920FA493-2CF9-604D-9EB8-C56DAB8BA9CC}"/>
              </a:ext>
            </a:extLst>
          </p:cNvPr>
          <p:cNvSpPr/>
          <p:nvPr/>
        </p:nvSpPr>
        <p:spPr>
          <a:xfrm>
            <a:off x="-76200" y="5887005"/>
            <a:ext cx="4285884" cy="954107"/>
          </a:xfrm>
          <a:prstGeom prst="rect">
            <a:avLst/>
          </a:prstGeom>
        </p:spPr>
        <p:txBody>
          <a:bodyPr wrap="square">
            <a:spAutoFit/>
          </a:bodyPr>
          <a:lstStyle/>
          <a:p>
            <a:pPr marL="171450" indent="-171450">
              <a:buFont typeface="Arial" panose="020B0604020202020204" pitchFamily="34" charset="0"/>
              <a:buChar char="•"/>
            </a:pPr>
            <a:r>
              <a:rPr lang="en-US" sz="800" dirty="0" err="1"/>
              <a:t>Finak</a:t>
            </a:r>
            <a:r>
              <a:rPr lang="en-US" sz="800" dirty="0"/>
              <a:t>, G., McDavid, A., </a:t>
            </a:r>
            <a:r>
              <a:rPr lang="en-US" sz="800" dirty="0" err="1"/>
              <a:t>Yajima</a:t>
            </a:r>
            <a:r>
              <a:rPr lang="en-US" sz="800" dirty="0"/>
              <a:t>, M. </a:t>
            </a:r>
            <a:r>
              <a:rPr lang="en-US" sz="800" i="1" dirty="0"/>
              <a:t>et al.</a:t>
            </a:r>
            <a:r>
              <a:rPr lang="en-US" sz="800" dirty="0"/>
              <a:t> MAST: a flexible statistical framework for assessing transcriptional changes and characterizing heterogeneity in single-cell RNA sequencing data. </a:t>
            </a:r>
            <a:r>
              <a:rPr lang="en-US" sz="800" i="1" dirty="0"/>
              <a:t>Genome Biol</a:t>
            </a:r>
            <a:r>
              <a:rPr lang="en-US" sz="800" dirty="0"/>
              <a:t> </a:t>
            </a:r>
            <a:r>
              <a:rPr lang="en-US" sz="800" b="1" dirty="0"/>
              <a:t>16, </a:t>
            </a:r>
            <a:r>
              <a:rPr lang="en-US" sz="800" dirty="0"/>
              <a:t>278 (2015). </a:t>
            </a:r>
            <a:r>
              <a:rPr lang="en-US" sz="800" dirty="0">
                <a:hlinkClick r:id="rId4"/>
              </a:rPr>
              <a:t>https://doi.org/10.1186/s13059-015-0844-5</a:t>
            </a:r>
            <a:endParaRPr lang="en-US" sz="800" dirty="0"/>
          </a:p>
          <a:p>
            <a:pPr marL="171450" indent="-171450">
              <a:buFont typeface="Arial" panose="020B0604020202020204" pitchFamily="34" charset="0"/>
              <a:buChar char="•"/>
            </a:pPr>
            <a:r>
              <a:rPr lang="en-US" sz="800" dirty="0"/>
              <a:t>Love MI, Huber W, Anders S (2014). “Moderated estimation of fold change and dispersion for RNA-seq data with DESeq2.” </a:t>
            </a:r>
            <a:r>
              <a:rPr lang="en-US" sz="800" i="1" dirty="0"/>
              <a:t>Genome Biology</a:t>
            </a:r>
            <a:r>
              <a:rPr lang="en-US" sz="800" dirty="0"/>
              <a:t>, </a:t>
            </a:r>
            <a:r>
              <a:rPr lang="en-US" sz="800" b="1" dirty="0"/>
              <a:t>15</a:t>
            </a:r>
            <a:r>
              <a:rPr lang="en-US" sz="800" dirty="0"/>
              <a:t>, 550. </a:t>
            </a:r>
            <a:r>
              <a:rPr lang="en-US" sz="800" dirty="0" err="1"/>
              <a:t>doi</a:t>
            </a:r>
            <a:r>
              <a:rPr lang="en-US" sz="800" dirty="0"/>
              <a:t>: </a:t>
            </a:r>
            <a:r>
              <a:rPr lang="en-US" sz="800" dirty="0">
                <a:hlinkClick r:id="rId5"/>
              </a:rPr>
              <a:t>10.1186/s13059-014-0550-8</a:t>
            </a:r>
            <a:r>
              <a:rPr lang="en-US" sz="800" dirty="0"/>
              <a:t>.</a:t>
            </a:r>
          </a:p>
          <a:p>
            <a:pPr marL="171450" indent="-171450">
              <a:buFont typeface="Arial" panose="020B0604020202020204" pitchFamily="34" charset="0"/>
              <a:buChar char="•"/>
            </a:pPr>
            <a:r>
              <a:rPr lang="en-US" sz="800" dirty="0">
                <a:hlinkClick r:id="rId6"/>
              </a:rPr>
              <a:t>https://satijalab.org/seurat/archive/v3.1/immune_alignment.html</a:t>
            </a:r>
            <a:endParaRPr lang="en-US" sz="800" dirty="0"/>
          </a:p>
          <a:p>
            <a:pPr marL="171450" indent="-171450">
              <a:buFont typeface="Arial" panose="020B0604020202020204" pitchFamily="34" charset="0"/>
              <a:buChar char="•"/>
            </a:pPr>
            <a:r>
              <a:rPr lang="en-US" sz="800" dirty="0"/>
              <a:t>https://</a:t>
            </a:r>
            <a:r>
              <a:rPr lang="en-US" sz="800" dirty="0" err="1"/>
              <a:t>zenodo.org</a:t>
            </a:r>
            <a:r>
              <a:rPr lang="en-US" sz="800" dirty="0"/>
              <a:t>/record/4317764#.YlI7gdPMKCg</a:t>
            </a:r>
          </a:p>
        </p:txBody>
      </p:sp>
      <p:pic>
        <p:nvPicPr>
          <p:cNvPr id="11" name="Picture 2" descr="controversy about the pronunciation about scanpy leads some to believe it should be pronounced like shrimp scampi, rather than the canonical scan-pie">
            <a:extLst>
              <a:ext uri="{FF2B5EF4-FFF2-40B4-BE49-F238E27FC236}">
                <a16:creationId xmlns:a16="http://schemas.microsoft.com/office/drawing/2014/main" id="{C9BCB893-A61C-004D-AF3D-1C8E215E9A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960" t="76200" r="62873" b="9295"/>
          <a:stretch/>
        </p:blipFill>
        <p:spPr bwMode="auto">
          <a:xfrm>
            <a:off x="110177" y="1559616"/>
            <a:ext cx="1274123" cy="557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3088810-6A1C-4446-8EA7-23AFA5547A99}"/>
              </a:ext>
            </a:extLst>
          </p:cNvPr>
          <p:cNvPicPr>
            <a:picLocks noChangeAspect="1"/>
          </p:cNvPicPr>
          <p:nvPr/>
        </p:nvPicPr>
        <p:blipFill>
          <a:blip r:embed="rId8"/>
          <a:stretch>
            <a:fillRect/>
          </a:stretch>
        </p:blipFill>
        <p:spPr>
          <a:xfrm>
            <a:off x="1600200" y="1937807"/>
            <a:ext cx="6796561" cy="278723"/>
          </a:xfrm>
          <a:prstGeom prst="rect">
            <a:avLst/>
          </a:prstGeom>
        </p:spPr>
      </p:pic>
      <p:pic>
        <p:nvPicPr>
          <p:cNvPr id="12" name="Picture 11">
            <a:extLst>
              <a:ext uri="{FF2B5EF4-FFF2-40B4-BE49-F238E27FC236}">
                <a16:creationId xmlns:a16="http://schemas.microsoft.com/office/drawing/2014/main" id="{D7712FF5-1C4A-384D-AD2C-4F7B0317EE44}"/>
              </a:ext>
            </a:extLst>
          </p:cNvPr>
          <p:cNvPicPr>
            <a:picLocks noChangeAspect="1"/>
          </p:cNvPicPr>
          <p:nvPr/>
        </p:nvPicPr>
        <p:blipFill>
          <a:blip r:embed="rId9"/>
          <a:stretch>
            <a:fillRect/>
          </a:stretch>
        </p:blipFill>
        <p:spPr>
          <a:xfrm>
            <a:off x="1600200" y="1559616"/>
            <a:ext cx="6796561" cy="327053"/>
          </a:xfrm>
          <a:prstGeom prst="rect">
            <a:avLst/>
          </a:prstGeom>
        </p:spPr>
      </p:pic>
      <p:pic>
        <p:nvPicPr>
          <p:cNvPr id="19" name="Picture 18">
            <a:extLst>
              <a:ext uri="{FF2B5EF4-FFF2-40B4-BE49-F238E27FC236}">
                <a16:creationId xmlns:a16="http://schemas.microsoft.com/office/drawing/2014/main" id="{A6AAE58D-974E-7D4C-B888-D0495B95C838}"/>
              </a:ext>
            </a:extLst>
          </p:cNvPr>
          <p:cNvPicPr>
            <a:picLocks noChangeAspect="1"/>
          </p:cNvPicPr>
          <p:nvPr/>
        </p:nvPicPr>
        <p:blipFill>
          <a:blip r:embed="rId10"/>
          <a:stretch>
            <a:fillRect/>
          </a:stretch>
        </p:blipFill>
        <p:spPr>
          <a:xfrm>
            <a:off x="1692092" y="3363465"/>
            <a:ext cx="5759816" cy="270932"/>
          </a:xfrm>
          <a:prstGeom prst="rect">
            <a:avLst/>
          </a:prstGeom>
        </p:spPr>
      </p:pic>
      <p:pic>
        <p:nvPicPr>
          <p:cNvPr id="21" name="Picture 20">
            <a:extLst>
              <a:ext uri="{FF2B5EF4-FFF2-40B4-BE49-F238E27FC236}">
                <a16:creationId xmlns:a16="http://schemas.microsoft.com/office/drawing/2014/main" id="{8D602053-1A31-E54D-B705-0C76EC52B1D8}"/>
              </a:ext>
            </a:extLst>
          </p:cNvPr>
          <p:cNvPicPr>
            <a:picLocks noChangeAspect="1"/>
          </p:cNvPicPr>
          <p:nvPr/>
        </p:nvPicPr>
        <p:blipFill>
          <a:blip r:embed="rId11"/>
          <a:stretch>
            <a:fillRect/>
          </a:stretch>
        </p:blipFill>
        <p:spPr>
          <a:xfrm>
            <a:off x="1734570" y="2750351"/>
            <a:ext cx="5641200" cy="598203"/>
          </a:xfrm>
          <a:prstGeom prst="rect">
            <a:avLst/>
          </a:prstGeom>
        </p:spPr>
      </p:pic>
    </p:spTree>
    <p:extLst>
      <p:ext uri="{BB962C8B-B14F-4D97-AF65-F5344CB8AC3E}">
        <p14:creationId xmlns:p14="http://schemas.microsoft.com/office/powerpoint/2010/main" val="616987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772400" cy="4114800"/>
          </a:xfrm>
        </p:spPr>
        <p:txBody>
          <a:bodyPr/>
          <a:lstStyle/>
          <a:p>
            <a:r>
              <a:rPr lang="en-US" sz="2400" dirty="0" err="1"/>
              <a:t>scRNA</a:t>
            </a:r>
            <a:r>
              <a:rPr lang="en-US" sz="2400" dirty="0"/>
              <a:t>-seq data analysis </a:t>
            </a:r>
            <a:endParaRPr lang="en-US" sz="2400" b="1" dirty="0">
              <a:solidFill>
                <a:schemeClr val="tx2"/>
              </a:solidFill>
            </a:endParaRPr>
          </a:p>
          <a:p>
            <a:pPr lvl="1"/>
            <a:r>
              <a:rPr lang="en-US" sz="2000" b="1" dirty="0">
                <a:solidFill>
                  <a:schemeClr val="tx2"/>
                </a:solidFill>
              </a:rPr>
              <a:t>Cell type annotation</a:t>
            </a:r>
          </a:p>
          <a:p>
            <a:pPr lvl="2">
              <a:buFont typeface="Arial" panose="020B0604020202020204" pitchFamily="34" charset="0"/>
              <a:buChar char="•"/>
            </a:pPr>
            <a:r>
              <a:rPr lang="en-US" sz="1400" b="1" dirty="0" err="1">
                <a:solidFill>
                  <a:schemeClr val="tx2"/>
                </a:solidFill>
              </a:rPr>
              <a:t>SingleR</a:t>
            </a:r>
            <a:endParaRPr lang="en-US" sz="1400" b="1" dirty="0">
              <a:solidFill>
                <a:schemeClr val="tx2"/>
              </a:solidFill>
            </a:endParaRPr>
          </a:p>
          <a:p>
            <a:pPr lvl="1"/>
            <a:r>
              <a:rPr lang="en-US" sz="2000" dirty="0"/>
              <a:t>Cell type markers identification</a:t>
            </a:r>
          </a:p>
          <a:p>
            <a:pPr lvl="1"/>
            <a:r>
              <a:rPr lang="en-US" sz="2000" b="1" dirty="0">
                <a:solidFill>
                  <a:schemeClr val="tx2"/>
                </a:solidFill>
              </a:rPr>
              <a:t>Pseudo timing</a:t>
            </a:r>
          </a:p>
          <a:p>
            <a:pPr lvl="2"/>
            <a:r>
              <a:rPr lang="en-US" sz="1600" b="1" dirty="0">
                <a:solidFill>
                  <a:schemeClr val="tx2"/>
                </a:solidFill>
              </a:rPr>
              <a:t>Monocle</a:t>
            </a:r>
          </a:p>
          <a:p>
            <a:pPr lvl="1"/>
            <a:r>
              <a:rPr lang="en-US" sz="2000" dirty="0"/>
              <a:t>Cell-type gene regulatory networks</a:t>
            </a:r>
          </a:p>
          <a:p>
            <a:pPr lvl="2"/>
            <a:r>
              <a:rPr lang="en-US" sz="1600" dirty="0"/>
              <a:t>SCENIC</a:t>
            </a:r>
          </a:p>
          <a:p>
            <a:pPr lvl="2"/>
            <a:r>
              <a:rPr lang="en-US" sz="1600" dirty="0"/>
              <a:t>BEELINE</a:t>
            </a:r>
          </a:p>
          <a:p>
            <a:pPr lvl="1"/>
            <a:r>
              <a:rPr lang="en-US" sz="2000" dirty="0"/>
              <a:t>Single cell deconvolution </a:t>
            </a:r>
          </a:p>
          <a:p>
            <a:pPr lvl="2"/>
            <a:r>
              <a:rPr lang="en-US" sz="1600" dirty="0" err="1"/>
              <a:t>CIBERSORTx</a:t>
            </a:r>
            <a:endParaRPr lang="en-US" sz="1600" dirty="0"/>
          </a:p>
          <a:p>
            <a:pPr lvl="2"/>
            <a:endParaRPr lang="en-US" sz="1600" dirty="0"/>
          </a:p>
        </p:txBody>
      </p:sp>
      <p:sp>
        <p:nvSpPr>
          <p:cNvPr id="6" name="Slide Number Placeholder 5"/>
          <p:cNvSpPr>
            <a:spLocks noGrp="1"/>
          </p:cNvSpPr>
          <p:nvPr>
            <p:ph type="sldNum" sz="quarter" idx="12"/>
          </p:nvPr>
        </p:nvSpPr>
        <p:spPr/>
        <p:txBody>
          <a:bodyPr/>
          <a:lstStyle/>
          <a:p>
            <a:pPr>
              <a:defRPr/>
            </a:pPr>
            <a:fld id="{4D71D4ED-2DA9-9F40-A068-D189D5533483}" type="slidenum">
              <a:rPr lang="en-US" smtClean="0"/>
              <a:pPr>
                <a:defRPr/>
              </a:pPr>
              <a:t>15</a:t>
            </a:fld>
            <a:endParaRPr lang="en-US"/>
          </a:p>
        </p:txBody>
      </p:sp>
      <p:sp>
        <p:nvSpPr>
          <p:cNvPr id="5" name="Rectangle 2"/>
          <p:cNvSpPr txBox="1">
            <a:spLocks noChangeArrowheads="1"/>
          </p:cNvSpPr>
          <p:nvPr/>
        </p:nvSpPr>
        <p:spPr bwMode="auto">
          <a:xfrm>
            <a:off x="76200" y="152400"/>
            <a:ext cx="899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4000" kern="0" dirty="0">
                <a:ea typeface="ＭＳ Ｐゴシック" pitchFamily="-110" charset="-128"/>
                <a:cs typeface="ＭＳ Ｐゴシック" pitchFamily="-110" charset="-128"/>
              </a:rPr>
              <a:t>Outline</a:t>
            </a:r>
          </a:p>
        </p:txBody>
      </p:sp>
    </p:spTree>
    <p:extLst>
      <p:ext uri="{BB962C8B-B14F-4D97-AF65-F5344CB8AC3E}">
        <p14:creationId xmlns:p14="http://schemas.microsoft.com/office/powerpoint/2010/main" val="3037015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E025-5BAF-1C4D-A0DB-D1DEDF2A5FC5}"/>
              </a:ext>
            </a:extLst>
          </p:cNvPr>
          <p:cNvSpPr>
            <a:spLocks noGrp="1"/>
          </p:cNvSpPr>
          <p:nvPr>
            <p:ph type="title"/>
          </p:nvPr>
        </p:nvSpPr>
        <p:spPr>
          <a:xfrm>
            <a:off x="685800" y="-152400"/>
            <a:ext cx="7772400" cy="1143000"/>
          </a:xfrm>
        </p:spPr>
        <p:txBody>
          <a:bodyPr/>
          <a:lstStyle/>
          <a:p>
            <a:r>
              <a:rPr lang="en-US" sz="4000" dirty="0"/>
              <a:t>Pseudo timing</a:t>
            </a:r>
          </a:p>
        </p:txBody>
      </p:sp>
      <p:sp>
        <p:nvSpPr>
          <p:cNvPr id="4" name="Slide Number Placeholder 3">
            <a:extLst>
              <a:ext uri="{FF2B5EF4-FFF2-40B4-BE49-F238E27FC236}">
                <a16:creationId xmlns:a16="http://schemas.microsoft.com/office/drawing/2014/main" id="{9A4FDD9F-B1A2-6547-BBD6-91C0E3862623}"/>
              </a:ext>
            </a:extLst>
          </p:cNvPr>
          <p:cNvSpPr>
            <a:spLocks noGrp="1"/>
          </p:cNvSpPr>
          <p:nvPr>
            <p:ph type="sldNum" sz="quarter" idx="12"/>
          </p:nvPr>
        </p:nvSpPr>
        <p:spPr/>
        <p:txBody>
          <a:bodyPr/>
          <a:lstStyle/>
          <a:p>
            <a:pPr>
              <a:defRPr/>
            </a:pPr>
            <a:fld id="{4D71D4ED-2DA9-9F40-A068-D189D5533483}" type="slidenum">
              <a:rPr lang="en-US" smtClean="0"/>
              <a:pPr>
                <a:defRPr/>
              </a:pPr>
              <a:t>16</a:t>
            </a:fld>
            <a:endParaRPr lang="en-US"/>
          </a:p>
        </p:txBody>
      </p:sp>
      <p:sp>
        <p:nvSpPr>
          <p:cNvPr id="5" name="TextBox 4">
            <a:extLst>
              <a:ext uri="{FF2B5EF4-FFF2-40B4-BE49-F238E27FC236}">
                <a16:creationId xmlns:a16="http://schemas.microsoft.com/office/drawing/2014/main" id="{557DBA85-6F55-2541-873C-B7046C622660}"/>
              </a:ext>
            </a:extLst>
          </p:cNvPr>
          <p:cNvSpPr txBox="1"/>
          <p:nvPr/>
        </p:nvSpPr>
        <p:spPr>
          <a:xfrm>
            <a:off x="0" y="6176714"/>
            <a:ext cx="9189720" cy="707886"/>
          </a:xfrm>
          <a:prstGeom prst="rect">
            <a:avLst/>
          </a:prstGeom>
          <a:noFill/>
        </p:spPr>
        <p:txBody>
          <a:bodyPr wrap="square" rtlCol="0">
            <a:spAutoFit/>
          </a:bodyPr>
          <a:lstStyle/>
          <a:p>
            <a:r>
              <a:rPr lang="en-US" sz="800" dirty="0">
                <a:hlinkClick r:id="rId3"/>
              </a:rPr>
              <a:t>http://cole-trapnell-lab.github.io/monocle-release/docs/#constructing-single-cell-trajectories</a:t>
            </a:r>
            <a:endParaRPr lang="en-US" sz="800" dirty="0"/>
          </a:p>
          <a:p>
            <a:r>
              <a:rPr lang="en-US" sz="800" dirty="0">
                <a:hlinkClick r:id="rId4"/>
              </a:rPr>
              <a:t>https://scrnaseq-course.cog.sanger.ac.uk/website/biological-analysis.html#pseudotime-analysis</a:t>
            </a:r>
            <a:endParaRPr lang="en-US" sz="800" dirty="0"/>
          </a:p>
          <a:p>
            <a:r>
              <a:rPr lang="en-US" sz="800" dirty="0" err="1"/>
              <a:t>Saelens</a:t>
            </a:r>
            <a:r>
              <a:rPr lang="en-US" sz="800" dirty="0"/>
              <a:t>, W., </a:t>
            </a:r>
            <a:r>
              <a:rPr lang="en-US" sz="800" dirty="0" err="1"/>
              <a:t>Cannoodt</a:t>
            </a:r>
            <a:r>
              <a:rPr lang="en-US" sz="800" dirty="0"/>
              <a:t>, R., Todorov, H. </a:t>
            </a:r>
            <a:r>
              <a:rPr lang="en-US" sz="800" i="1" dirty="0"/>
              <a:t>et al.</a:t>
            </a:r>
            <a:r>
              <a:rPr lang="en-US" sz="800" dirty="0"/>
              <a:t> A comparison of single-cell trajectory inference methods. </a:t>
            </a:r>
            <a:r>
              <a:rPr lang="en-US" sz="800" i="1" dirty="0"/>
              <a:t>Nat </a:t>
            </a:r>
            <a:r>
              <a:rPr lang="en-US" sz="800" i="1" dirty="0" err="1"/>
              <a:t>Biotechnol</a:t>
            </a:r>
            <a:r>
              <a:rPr lang="en-US" sz="800" dirty="0"/>
              <a:t> </a:t>
            </a:r>
            <a:r>
              <a:rPr lang="en-US" sz="800" b="1" dirty="0"/>
              <a:t>37, </a:t>
            </a:r>
            <a:r>
              <a:rPr lang="en-US" sz="800" dirty="0"/>
              <a:t>547–554 (2019). </a:t>
            </a:r>
            <a:r>
              <a:rPr lang="en-US" sz="800" dirty="0">
                <a:hlinkClick r:id="rId5"/>
              </a:rPr>
              <a:t>https://doi.org/10.1038/s41587-019-0071-9</a:t>
            </a:r>
            <a:endParaRPr lang="en-US" sz="800" dirty="0"/>
          </a:p>
          <a:p>
            <a:r>
              <a:rPr lang="en-US" sz="800" dirty="0" err="1"/>
              <a:t>Trapnell</a:t>
            </a:r>
            <a:r>
              <a:rPr lang="en-US" sz="800" dirty="0"/>
              <a:t>, C., </a:t>
            </a:r>
            <a:r>
              <a:rPr lang="en-US" sz="800" dirty="0" err="1"/>
              <a:t>Cacchiarelli</a:t>
            </a:r>
            <a:r>
              <a:rPr lang="en-US" sz="800" dirty="0"/>
              <a:t>, D., Grimsby, J. </a:t>
            </a:r>
            <a:r>
              <a:rPr lang="en-US" sz="800" i="1" dirty="0"/>
              <a:t>et al.</a:t>
            </a:r>
            <a:r>
              <a:rPr lang="en-US" sz="800" dirty="0"/>
              <a:t> The dynamics and regulators of cell fate decisions are revealed by </a:t>
            </a:r>
            <a:r>
              <a:rPr lang="en-US" sz="800" dirty="0" err="1"/>
              <a:t>pseudotemporal</a:t>
            </a:r>
            <a:r>
              <a:rPr lang="en-US" sz="800" dirty="0"/>
              <a:t> </a:t>
            </a:r>
          </a:p>
          <a:p>
            <a:r>
              <a:rPr lang="en-US" sz="800" dirty="0"/>
              <a:t>ordering of single cells. </a:t>
            </a:r>
            <a:r>
              <a:rPr lang="en-US" sz="800" i="1" dirty="0"/>
              <a:t>Nat </a:t>
            </a:r>
            <a:r>
              <a:rPr lang="en-US" sz="800" i="1" dirty="0" err="1"/>
              <a:t>Biotechnol</a:t>
            </a:r>
            <a:r>
              <a:rPr lang="en-US" sz="800" dirty="0"/>
              <a:t> </a:t>
            </a:r>
            <a:r>
              <a:rPr lang="en-US" sz="800" b="1" dirty="0"/>
              <a:t>32, </a:t>
            </a:r>
            <a:r>
              <a:rPr lang="en-US" sz="800" dirty="0"/>
              <a:t>381–386 (2014). </a:t>
            </a:r>
            <a:r>
              <a:rPr lang="en-US" sz="800" dirty="0">
                <a:hlinkClick r:id="rId6"/>
              </a:rPr>
              <a:t>https://doi.org/10.1038/nbt.2859</a:t>
            </a:r>
            <a:endParaRPr lang="en-US" sz="800" dirty="0"/>
          </a:p>
        </p:txBody>
      </p:sp>
      <p:sp>
        <p:nvSpPr>
          <p:cNvPr id="6" name="TextBox 5">
            <a:extLst>
              <a:ext uri="{FF2B5EF4-FFF2-40B4-BE49-F238E27FC236}">
                <a16:creationId xmlns:a16="http://schemas.microsoft.com/office/drawing/2014/main" id="{FF321B28-690F-404F-9747-B061278A0087}"/>
              </a:ext>
            </a:extLst>
          </p:cNvPr>
          <p:cNvSpPr txBox="1"/>
          <p:nvPr/>
        </p:nvSpPr>
        <p:spPr>
          <a:xfrm>
            <a:off x="228600" y="654784"/>
            <a:ext cx="8991600" cy="1631216"/>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Many cell differentiation processes take place during development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We order the cells along one or more trajectories representing the underlying developmental processes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This ordering is called </a:t>
            </a:r>
            <a:r>
              <a:rPr lang="en-US" dirty="0">
                <a:solidFill>
                  <a:schemeClr val="tx2"/>
                </a:solidFill>
                <a:latin typeface="Arial" panose="020B0604020202020204" pitchFamily="34" charset="0"/>
                <a:cs typeface="Arial" panose="020B0604020202020204" pitchFamily="34" charset="0"/>
              </a:rPr>
              <a:t>‘</a:t>
            </a:r>
            <a:r>
              <a:rPr lang="en-US" dirty="0" err="1">
                <a:solidFill>
                  <a:schemeClr val="tx2"/>
                </a:solidFill>
                <a:latin typeface="Arial" panose="020B0604020202020204" pitchFamily="34" charset="0"/>
                <a:cs typeface="Arial" panose="020B0604020202020204" pitchFamily="34" charset="0"/>
              </a:rPr>
              <a:t>pseudotime</a:t>
            </a:r>
            <a:r>
              <a:rPr lang="en-US" dirty="0">
                <a:solidFill>
                  <a:schemeClr val="tx2"/>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Trajectory inference (TI) </a:t>
            </a:r>
            <a:r>
              <a:rPr lang="en-US" dirty="0">
                <a:latin typeface="Arial" panose="020B0604020202020204" pitchFamily="34" charset="0"/>
                <a:cs typeface="Arial" panose="020B0604020202020204" pitchFamily="34" charset="0"/>
              </a:rPr>
              <a:t>aims to reconstruct a cellular dynamic process</a:t>
            </a:r>
          </a:p>
        </p:txBody>
      </p:sp>
      <p:grpSp>
        <p:nvGrpSpPr>
          <p:cNvPr id="3" name="Group 2">
            <a:extLst>
              <a:ext uri="{FF2B5EF4-FFF2-40B4-BE49-F238E27FC236}">
                <a16:creationId xmlns:a16="http://schemas.microsoft.com/office/drawing/2014/main" id="{513CD6F5-C266-064B-BDEE-E7D191CBFB1A}"/>
              </a:ext>
            </a:extLst>
          </p:cNvPr>
          <p:cNvGrpSpPr/>
          <p:nvPr/>
        </p:nvGrpSpPr>
        <p:grpSpPr>
          <a:xfrm>
            <a:off x="2042160" y="2286000"/>
            <a:ext cx="5105400" cy="4172396"/>
            <a:chOff x="2042160" y="2286000"/>
            <a:chExt cx="5105400" cy="4172396"/>
          </a:xfrm>
        </p:grpSpPr>
        <p:pic>
          <p:nvPicPr>
            <p:cNvPr id="7" name="Picture 6" descr="Chart, scatter chart&#10;&#10;Description automatically generated">
              <a:extLst>
                <a:ext uri="{FF2B5EF4-FFF2-40B4-BE49-F238E27FC236}">
                  <a16:creationId xmlns:a16="http://schemas.microsoft.com/office/drawing/2014/main" id="{09A32DD7-E00E-6845-878A-E06CC527D151}"/>
                </a:ext>
              </a:extLst>
            </p:cNvPr>
            <p:cNvPicPr>
              <a:picLocks noChangeAspect="1"/>
            </p:cNvPicPr>
            <p:nvPr/>
          </p:nvPicPr>
          <p:blipFill>
            <a:blip r:embed="rId7"/>
            <a:stretch>
              <a:fillRect/>
            </a:stretch>
          </p:blipFill>
          <p:spPr>
            <a:xfrm>
              <a:off x="2042160" y="2286000"/>
              <a:ext cx="5105400" cy="4172396"/>
            </a:xfrm>
            <a:prstGeom prst="rect">
              <a:avLst/>
            </a:prstGeom>
          </p:spPr>
        </p:pic>
        <p:sp>
          <p:nvSpPr>
            <p:cNvPr id="8" name="Rectangle 7">
              <a:extLst>
                <a:ext uri="{FF2B5EF4-FFF2-40B4-BE49-F238E27FC236}">
                  <a16:creationId xmlns:a16="http://schemas.microsoft.com/office/drawing/2014/main" id="{1E95F553-88EF-8B45-8513-93B056295A4B}"/>
                </a:ext>
              </a:extLst>
            </p:cNvPr>
            <p:cNvSpPr/>
            <p:nvPr/>
          </p:nvSpPr>
          <p:spPr bwMode="auto">
            <a:xfrm>
              <a:off x="2062331" y="2526483"/>
              <a:ext cx="777240" cy="707886"/>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grpSp>
    </p:spTree>
    <p:extLst>
      <p:ext uri="{BB962C8B-B14F-4D97-AF65-F5344CB8AC3E}">
        <p14:creationId xmlns:p14="http://schemas.microsoft.com/office/powerpoint/2010/main" val="3436527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E025-5BAF-1C4D-A0DB-D1DEDF2A5FC5}"/>
              </a:ext>
            </a:extLst>
          </p:cNvPr>
          <p:cNvSpPr>
            <a:spLocks noGrp="1"/>
          </p:cNvSpPr>
          <p:nvPr>
            <p:ph type="title"/>
          </p:nvPr>
        </p:nvSpPr>
        <p:spPr>
          <a:xfrm>
            <a:off x="685800" y="-152400"/>
            <a:ext cx="7772400" cy="1143000"/>
          </a:xfrm>
        </p:spPr>
        <p:txBody>
          <a:bodyPr/>
          <a:lstStyle/>
          <a:p>
            <a:r>
              <a:rPr lang="en-US" sz="4000" dirty="0"/>
              <a:t>Pseudo timing</a:t>
            </a:r>
          </a:p>
        </p:txBody>
      </p:sp>
      <p:sp>
        <p:nvSpPr>
          <p:cNvPr id="4" name="Slide Number Placeholder 3">
            <a:extLst>
              <a:ext uri="{FF2B5EF4-FFF2-40B4-BE49-F238E27FC236}">
                <a16:creationId xmlns:a16="http://schemas.microsoft.com/office/drawing/2014/main" id="{9A4FDD9F-B1A2-6547-BBD6-91C0E3862623}"/>
              </a:ext>
            </a:extLst>
          </p:cNvPr>
          <p:cNvSpPr>
            <a:spLocks noGrp="1"/>
          </p:cNvSpPr>
          <p:nvPr>
            <p:ph type="sldNum" sz="quarter" idx="12"/>
          </p:nvPr>
        </p:nvSpPr>
        <p:spPr/>
        <p:txBody>
          <a:bodyPr/>
          <a:lstStyle/>
          <a:p>
            <a:pPr>
              <a:defRPr/>
            </a:pPr>
            <a:fld id="{4D71D4ED-2DA9-9F40-A068-D189D5533483}" type="slidenum">
              <a:rPr lang="en-US" smtClean="0"/>
              <a:pPr>
                <a:defRPr/>
              </a:pPr>
              <a:t>17</a:t>
            </a:fld>
            <a:endParaRPr lang="en-US"/>
          </a:p>
        </p:txBody>
      </p:sp>
      <p:sp>
        <p:nvSpPr>
          <p:cNvPr id="5" name="TextBox 4">
            <a:extLst>
              <a:ext uri="{FF2B5EF4-FFF2-40B4-BE49-F238E27FC236}">
                <a16:creationId xmlns:a16="http://schemas.microsoft.com/office/drawing/2014/main" id="{557DBA85-6F55-2541-873C-B7046C622660}"/>
              </a:ext>
            </a:extLst>
          </p:cNvPr>
          <p:cNvSpPr txBox="1"/>
          <p:nvPr/>
        </p:nvSpPr>
        <p:spPr>
          <a:xfrm>
            <a:off x="-29135" y="6375268"/>
            <a:ext cx="7749237" cy="461665"/>
          </a:xfrm>
          <a:prstGeom prst="rect">
            <a:avLst/>
          </a:prstGeom>
          <a:noFill/>
        </p:spPr>
        <p:txBody>
          <a:bodyPr wrap="none" rtlCol="0">
            <a:spAutoFit/>
          </a:bodyPr>
          <a:lstStyle/>
          <a:p>
            <a:r>
              <a:rPr lang="en-US" sz="800" dirty="0">
                <a:hlinkClick r:id="rId3"/>
              </a:rPr>
              <a:t>http://cole-trapnell-lab.github.io/monocle-release/docs/#constructing-single-cell-trajectories</a:t>
            </a:r>
            <a:endParaRPr lang="en-US" sz="800" dirty="0"/>
          </a:p>
          <a:p>
            <a:r>
              <a:rPr lang="en-US" sz="800" dirty="0">
                <a:hlinkClick r:id="rId4"/>
              </a:rPr>
              <a:t>https://scrnaseq-course.cog.sanger.ac.uk/website/biological-analysis.html#pseudotime-analysis</a:t>
            </a:r>
            <a:endParaRPr lang="en-US" sz="800" dirty="0"/>
          </a:p>
          <a:p>
            <a:r>
              <a:rPr lang="en-US" sz="800" dirty="0" err="1"/>
              <a:t>Saelens</a:t>
            </a:r>
            <a:r>
              <a:rPr lang="en-US" sz="800" dirty="0"/>
              <a:t>, W., </a:t>
            </a:r>
            <a:r>
              <a:rPr lang="en-US" sz="800" dirty="0" err="1"/>
              <a:t>Cannoodt</a:t>
            </a:r>
            <a:r>
              <a:rPr lang="en-US" sz="800" dirty="0"/>
              <a:t>, R., Todorov, H. </a:t>
            </a:r>
            <a:r>
              <a:rPr lang="en-US" sz="800" i="1" dirty="0"/>
              <a:t>et al.</a:t>
            </a:r>
            <a:r>
              <a:rPr lang="en-US" sz="800" dirty="0"/>
              <a:t> A comparison of single-cell trajectory inference methods. </a:t>
            </a:r>
            <a:r>
              <a:rPr lang="en-US" sz="800" i="1" dirty="0"/>
              <a:t>Nat </a:t>
            </a:r>
            <a:r>
              <a:rPr lang="en-US" sz="800" i="1" dirty="0" err="1"/>
              <a:t>Biotechnol</a:t>
            </a:r>
            <a:r>
              <a:rPr lang="en-US" sz="800" dirty="0"/>
              <a:t> </a:t>
            </a:r>
            <a:r>
              <a:rPr lang="en-US" sz="800" b="1" dirty="0"/>
              <a:t>37, </a:t>
            </a:r>
            <a:r>
              <a:rPr lang="en-US" sz="800" dirty="0"/>
              <a:t>547–554 (2019). https://</a:t>
            </a:r>
            <a:r>
              <a:rPr lang="en-US" sz="800" dirty="0" err="1"/>
              <a:t>doi.org</a:t>
            </a:r>
            <a:r>
              <a:rPr lang="en-US" sz="800" dirty="0"/>
              <a:t>/10.1038/s41587-019-0071-9</a:t>
            </a:r>
          </a:p>
        </p:txBody>
      </p:sp>
      <p:sp>
        <p:nvSpPr>
          <p:cNvPr id="6" name="TextBox 5">
            <a:extLst>
              <a:ext uri="{FF2B5EF4-FFF2-40B4-BE49-F238E27FC236}">
                <a16:creationId xmlns:a16="http://schemas.microsoft.com/office/drawing/2014/main" id="{FF321B28-690F-404F-9747-B061278A0087}"/>
              </a:ext>
            </a:extLst>
          </p:cNvPr>
          <p:cNvSpPr txBox="1"/>
          <p:nvPr/>
        </p:nvSpPr>
        <p:spPr>
          <a:xfrm>
            <a:off x="167887" y="802382"/>
            <a:ext cx="880822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Using single-cell-omics data, many </a:t>
            </a:r>
            <a:r>
              <a:rPr lang="en-US" sz="2400" dirty="0">
                <a:solidFill>
                  <a:schemeClr val="tx2"/>
                </a:solidFill>
                <a:latin typeface="Arial" panose="020B0604020202020204" pitchFamily="34" charset="0"/>
                <a:cs typeface="Arial" panose="020B0604020202020204" pitchFamily="34" charset="0"/>
              </a:rPr>
              <a:t>trajectory inference </a:t>
            </a:r>
            <a:r>
              <a:rPr lang="en-US" sz="2400" dirty="0">
                <a:latin typeface="Arial" panose="020B0604020202020204" pitchFamily="34" charset="0"/>
                <a:cs typeface="Arial" panose="020B0604020202020204" pitchFamily="34" charset="0"/>
              </a:rPr>
              <a:t>(TI) methods could computationally order cells along trajectories, allowing the unbiased study of cellular dynamic processes</a:t>
            </a:r>
          </a:p>
        </p:txBody>
      </p:sp>
      <p:pic>
        <p:nvPicPr>
          <p:cNvPr id="5122" name="Picture 2" descr="Details are in the caption following the image">
            <a:extLst>
              <a:ext uri="{FF2B5EF4-FFF2-40B4-BE49-F238E27FC236}">
                <a16:creationId xmlns:a16="http://schemas.microsoft.com/office/drawing/2014/main" id="{CC65C748-3BB9-0C4B-9D56-72452013E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987" y="2404487"/>
            <a:ext cx="8375353" cy="3651131"/>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Back with solid fill">
            <a:extLst>
              <a:ext uri="{FF2B5EF4-FFF2-40B4-BE49-F238E27FC236}">
                <a16:creationId xmlns:a16="http://schemas.microsoft.com/office/drawing/2014/main" id="{9BEC71A8-B327-C54A-9AB1-6E97D3FA9E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440040">
            <a:off x="8378095" y="4398090"/>
            <a:ext cx="914400" cy="914400"/>
          </a:xfrm>
          <a:prstGeom prst="rect">
            <a:avLst/>
          </a:prstGeom>
        </p:spPr>
      </p:pic>
    </p:spTree>
    <p:extLst>
      <p:ext uri="{BB962C8B-B14F-4D97-AF65-F5344CB8AC3E}">
        <p14:creationId xmlns:p14="http://schemas.microsoft.com/office/powerpoint/2010/main" val="372684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540F83-259A-CF40-BB76-79FD9B7E28BE}"/>
              </a:ext>
            </a:extLst>
          </p:cNvPr>
          <p:cNvSpPr>
            <a:spLocks noGrp="1"/>
          </p:cNvSpPr>
          <p:nvPr>
            <p:ph type="sldNum" sz="quarter" idx="12"/>
          </p:nvPr>
        </p:nvSpPr>
        <p:spPr/>
        <p:txBody>
          <a:bodyPr/>
          <a:lstStyle/>
          <a:p>
            <a:pPr>
              <a:defRPr/>
            </a:pPr>
            <a:fld id="{4D71D4ED-2DA9-9F40-A068-D189D5533483}" type="slidenum">
              <a:rPr lang="en-US" smtClean="0"/>
              <a:pPr>
                <a:defRPr/>
              </a:pPr>
              <a:t>18</a:t>
            </a:fld>
            <a:endParaRPr lang="en-US"/>
          </a:p>
        </p:txBody>
      </p:sp>
      <p:sp>
        <p:nvSpPr>
          <p:cNvPr id="5" name="Title 1">
            <a:extLst>
              <a:ext uri="{FF2B5EF4-FFF2-40B4-BE49-F238E27FC236}">
                <a16:creationId xmlns:a16="http://schemas.microsoft.com/office/drawing/2014/main" id="{7058FA19-0CE0-0E4B-8B93-79235AFB8069}"/>
              </a:ext>
            </a:extLst>
          </p:cNvPr>
          <p:cNvSpPr txBox="1">
            <a:spLocks/>
          </p:cNvSpPr>
          <p:nvPr/>
        </p:nvSpPr>
        <p:spPr bwMode="auto">
          <a:xfrm>
            <a:off x="609600" y="-4012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4000" kern="0" dirty="0"/>
              <a:t>Monocle</a:t>
            </a:r>
            <a:br>
              <a:rPr lang="en-US" sz="4000" kern="0" dirty="0"/>
            </a:br>
            <a:r>
              <a:rPr lang="en-US" sz="2400" kern="0" dirty="0"/>
              <a:t>Constructing single cell trajectories</a:t>
            </a:r>
            <a:endParaRPr lang="en-US" sz="4000" kern="0" dirty="0"/>
          </a:p>
        </p:txBody>
      </p:sp>
      <p:sp>
        <p:nvSpPr>
          <p:cNvPr id="10" name="TextBox 9">
            <a:extLst>
              <a:ext uri="{FF2B5EF4-FFF2-40B4-BE49-F238E27FC236}">
                <a16:creationId xmlns:a16="http://schemas.microsoft.com/office/drawing/2014/main" id="{442A3867-95F5-F242-82F2-861D4EB601E2}"/>
              </a:ext>
            </a:extLst>
          </p:cNvPr>
          <p:cNvSpPr txBox="1"/>
          <p:nvPr/>
        </p:nvSpPr>
        <p:spPr>
          <a:xfrm>
            <a:off x="2241" y="6335825"/>
            <a:ext cx="9065559" cy="507831"/>
          </a:xfrm>
          <a:prstGeom prst="rect">
            <a:avLst/>
          </a:prstGeom>
          <a:noFill/>
        </p:spPr>
        <p:txBody>
          <a:bodyPr wrap="square" rtlCol="0">
            <a:spAutoFit/>
          </a:bodyPr>
          <a:lstStyle/>
          <a:p>
            <a:r>
              <a:rPr lang="en-US" sz="900" dirty="0"/>
              <a:t>http://</a:t>
            </a:r>
            <a:r>
              <a:rPr lang="en-US" sz="900" dirty="0" err="1"/>
              <a:t>cole-trapnell-lab.github.io</a:t>
            </a:r>
            <a:r>
              <a:rPr lang="en-US" sz="900" dirty="0"/>
              <a:t>/monocle-release/docs/#constructing-single-cell-trajectories</a:t>
            </a:r>
          </a:p>
          <a:p>
            <a:r>
              <a:rPr lang="en-US" sz="900" dirty="0" err="1"/>
              <a:t>Trapnell</a:t>
            </a:r>
            <a:r>
              <a:rPr lang="en-US" sz="900" dirty="0"/>
              <a:t>, C., </a:t>
            </a:r>
            <a:r>
              <a:rPr lang="en-US" sz="900" dirty="0" err="1"/>
              <a:t>Cacchiarelli</a:t>
            </a:r>
            <a:r>
              <a:rPr lang="en-US" sz="900" dirty="0"/>
              <a:t>, D., Grimsby, J. </a:t>
            </a:r>
            <a:r>
              <a:rPr lang="en-US" sz="900" i="1" dirty="0"/>
              <a:t>et al.</a:t>
            </a:r>
            <a:r>
              <a:rPr lang="en-US" sz="900" dirty="0"/>
              <a:t> The dynamics and regulators of cell fate decisions are revealed by </a:t>
            </a:r>
            <a:r>
              <a:rPr lang="en-US" sz="900" dirty="0" err="1"/>
              <a:t>pseudotemporal</a:t>
            </a:r>
            <a:r>
              <a:rPr lang="en-US" sz="900" dirty="0"/>
              <a:t> ordering of single cells. </a:t>
            </a:r>
            <a:r>
              <a:rPr lang="en-US" sz="900" i="1" dirty="0"/>
              <a:t>Nat </a:t>
            </a:r>
            <a:r>
              <a:rPr lang="en-US" sz="900" i="1" dirty="0" err="1"/>
              <a:t>Biotechnol</a:t>
            </a:r>
            <a:r>
              <a:rPr lang="en-US" sz="900" dirty="0"/>
              <a:t> </a:t>
            </a:r>
            <a:r>
              <a:rPr lang="en-US" sz="900" b="1" dirty="0"/>
              <a:t>32, </a:t>
            </a:r>
            <a:r>
              <a:rPr lang="en-US" sz="900" dirty="0"/>
              <a:t>381–386 (2014). </a:t>
            </a:r>
            <a:r>
              <a:rPr lang="en-US" sz="900" dirty="0">
                <a:hlinkClick r:id="rId3"/>
              </a:rPr>
              <a:t>https://doi.org/10.1038/nbt.2859</a:t>
            </a:r>
            <a:endParaRPr lang="en-US" sz="900" dirty="0"/>
          </a:p>
        </p:txBody>
      </p:sp>
      <p:sp>
        <p:nvSpPr>
          <p:cNvPr id="12" name="Rectangle 11">
            <a:extLst>
              <a:ext uri="{FF2B5EF4-FFF2-40B4-BE49-F238E27FC236}">
                <a16:creationId xmlns:a16="http://schemas.microsoft.com/office/drawing/2014/main" id="{4FD2DC29-05A0-AA45-956A-B586D4B32014}"/>
              </a:ext>
            </a:extLst>
          </p:cNvPr>
          <p:cNvSpPr/>
          <p:nvPr/>
        </p:nvSpPr>
        <p:spPr bwMode="auto">
          <a:xfrm>
            <a:off x="2209800" y="2780341"/>
            <a:ext cx="457200" cy="5334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1" name="TextBox 10">
            <a:extLst>
              <a:ext uri="{FF2B5EF4-FFF2-40B4-BE49-F238E27FC236}">
                <a16:creationId xmlns:a16="http://schemas.microsoft.com/office/drawing/2014/main" id="{B1EED818-EB48-D34D-814B-7846088C72D7}"/>
              </a:ext>
            </a:extLst>
          </p:cNvPr>
          <p:cNvSpPr txBox="1"/>
          <p:nvPr/>
        </p:nvSpPr>
        <p:spPr>
          <a:xfrm>
            <a:off x="304800" y="1243786"/>
            <a:ext cx="8763000" cy="400109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Monocle, an unsupervised algorithm to build single-cell trajectories, and find cell fate decisions and dynamically regulated genes. </a:t>
            </a:r>
          </a:p>
          <a:p>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Step 1: </a:t>
            </a:r>
            <a:r>
              <a:rPr lang="en-US" kern="0" dirty="0">
                <a:latin typeface="Arial" panose="020B0604020202020204" pitchFamily="34" charset="0"/>
                <a:cs typeface="Arial" panose="020B0604020202020204" pitchFamily="34" charset="0"/>
              </a:rPr>
              <a:t>Choose genes that define progress</a:t>
            </a:r>
          </a:p>
          <a:p>
            <a:pPr marL="342900" indent="-342900">
              <a:buFont typeface="Arial" panose="020B0604020202020204" pitchFamily="34" charset="0"/>
              <a:buChar char="•"/>
            </a:pPr>
            <a:endParaRPr lang="en-US"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kern="0" dirty="0">
                <a:latin typeface="Arial" panose="020B0604020202020204" pitchFamily="34" charset="0"/>
                <a:cs typeface="Arial" panose="020B0604020202020204" pitchFamily="34" charset="0"/>
              </a:rPr>
              <a:t>Step 2: Reduce data dimensionality</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independent component analysis (ICA)</a:t>
            </a:r>
          </a:p>
          <a:p>
            <a:pPr marL="800100" lvl="1" indent="-342900">
              <a:buFont typeface="Arial" panose="020B0604020202020204" pitchFamily="34" charset="0"/>
              <a:buChar char="•"/>
            </a:pPr>
            <a:endParaRPr lang="en-US" sz="18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kern="0" dirty="0">
                <a:latin typeface="Arial" panose="020B0604020202020204" pitchFamily="34" charset="0"/>
                <a:cs typeface="Arial" panose="020B0604020202020204" pitchFamily="34" charset="0"/>
              </a:rPr>
              <a:t>Step 3: Construct </a:t>
            </a:r>
            <a:r>
              <a:rPr lang="en-US" dirty="0">
                <a:latin typeface="Arial" panose="020B0604020202020204" pitchFamily="34" charset="0"/>
                <a:cs typeface="Arial" panose="020B0604020202020204" pitchFamily="34" charset="0"/>
              </a:rPr>
              <a:t>minimum spanning tree (</a:t>
            </a:r>
            <a:r>
              <a:rPr lang="en-US" kern="0" dirty="0">
                <a:latin typeface="Arial" panose="020B0604020202020204" pitchFamily="34" charset="0"/>
                <a:cs typeface="Arial" panose="020B0604020202020204" pitchFamily="34" charset="0"/>
              </a:rPr>
              <a:t>MST) on the cells</a:t>
            </a:r>
          </a:p>
          <a:p>
            <a:pPr marL="800100" lvl="1" indent="-342900">
              <a:buFont typeface="Arial" panose="020B0604020202020204" pitchFamily="34" charset="0"/>
              <a:buChar char="•"/>
            </a:pPr>
            <a:endParaRPr lang="en-US" sz="18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kern="0" dirty="0">
                <a:latin typeface="Arial" panose="020B0604020202020204" pitchFamily="34" charset="0"/>
                <a:cs typeface="Arial" panose="020B0604020202020204" pitchFamily="34" charset="0"/>
              </a:rPr>
              <a:t>Step 4: Find the longest path through the MST</a:t>
            </a:r>
          </a:p>
          <a:p>
            <a:pPr marL="342900" indent="-342900">
              <a:buFont typeface="Arial" panose="020B0604020202020204" pitchFamily="34" charset="0"/>
              <a:buChar char="•"/>
            </a:pPr>
            <a:endParaRPr lang="en-US"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kern="0" dirty="0">
                <a:latin typeface="Arial" panose="020B0604020202020204" pitchFamily="34" charset="0"/>
                <a:cs typeface="Arial" panose="020B0604020202020204" pitchFamily="34" charset="0"/>
              </a:rPr>
              <a:t>Step 5: Order cells along the trajectory</a:t>
            </a:r>
          </a:p>
        </p:txBody>
      </p:sp>
    </p:spTree>
    <p:extLst>
      <p:ext uri="{BB962C8B-B14F-4D97-AF65-F5344CB8AC3E}">
        <p14:creationId xmlns:p14="http://schemas.microsoft.com/office/powerpoint/2010/main" val="3418668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76D623-1903-3D4A-A879-25F9035F8084}"/>
              </a:ext>
            </a:extLst>
          </p:cNvPr>
          <p:cNvSpPr>
            <a:spLocks noGrp="1"/>
          </p:cNvSpPr>
          <p:nvPr>
            <p:ph type="sldNum" sz="quarter" idx="12"/>
          </p:nvPr>
        </p:nvSpPr>
        <p:spPr/>
        <p:txBody>
          <a:bodyPr/>
          <a:lstStyle/>
          <a:p>
            <a:pPr>
              <a:defRPr/>
            </a:pPr>
            <a:fld id="{4D71D4ED-2DA9-9F40-A068-D189D5533483}" type="slidenum">
              <a:rPr lang="en-US" smtClean="0"/>
              <a:pPr>
                <a:defRPr/>
              </a:pPr>
              <a:t>19</a:t>
            </a:fld>
            <a:endParaRPr lang="en-US"/>
          </a:p>
        </p:txBody>
      </p:sp>
      <p:sp>
        <p:nvSpPr>
          <p:cNvPr id="6" name="Title 1">
            <a:extLst>
              <a:ext uri="{FF2B5EF4-FFF2-40B4-BE49-F238E27FC236}">
                <a16:creationId xmlns:a16="http://schemas.microsoft.com/office/drawing/2014/main" id="{8BA7A185-B429-3E47-841C-DDB41BCCF118}"/>
              </a:ext>
            </a:extLst>
          </p:cNvPr>
          <p:cNvSpPr txBox="1">
            <a:spLocks/>
          </p:cNvSpPr>
          <p:nvPr/>
        </p:nvSpPr>
        <p:spPr bwMode="auto">
          <a:xfrm>
            <a:off x="-114300" y="-152400"/>
            <a:ext cx="9372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3500" kern="0" dirty="0"/>
              <a:t>Ste</a:t>
            </a:r>
            <a:r>
              <a:rPr lang="en-US" altLang="zh-CN" sz="3500" kern="0" dirty="0"/>
              <a:t>p</a:t>
            </a:r>
            <a:r>
              <a:rPr lang="zh-CN" altLang="en-US" sz="3500" kern="0" dirty="0"/>
              <a:t> </a:t>
            </a:r>
            <a:r>
              <a:rPr lang="en-US" altLang="zh-CN" sz="3500" kern="0" dirty="0"/>
              <a:t>1:</a:t>
            </a:r>
            <a:r>
              <a:rPr lang="zh-CN" altLang="en-US" sz="3500" kern="0" dirty="0"/>
              <a:t> </a:t>
            </a:r>
            <a:r>
              <a:rPr lang="en-US" sz="3500" kern="0" dirty="0"/>
              <a:t>Choose genes that define progress</a:t>
            </a:r>
          </a:p>
        </p:txBody>
      </p:sp>
      <p:sp>
        <p:nvSpPr>
          <p:cNvPr id="9" name="TextBox 8">
            <a:extLst>
              <a:ext uri="{FF2B5EF4-FFF2-40B4-BE49-F238E27FC236}">
                <a16:creationId xmlns:a16="http://schemas.microsoft.com/office/drawing/2014/main" id="{EA3957B2-BD29-8C4B-BFA5-FC275BDDDDB9}"/>
              </a:ext>
            </a:extLst>
          </p:cNvPr>
          <p:cNvSpPr txBox="1"/>
          <p:nvPr/>
        </p:nvSpPr>
        <p:spPr>
          <a:xfrm>
            <a:off x="152400" y="1170057"/>
            <a:ext cx="8839200" cy="707886"/>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Represent the expression profile of each cell as a point in a high-dimensional Euclidean space, with one dimension for each gene</a:t>
            </a:r>
          </a:p>
        </p:txBody>
      </p:sp>
      <p:pic>
        <p:nvPicPr>
          <p:cNvPr id="8" name="Content Placeholder 8" descr="Chart, scatter chart&#10;&#10;Description automatically generated">
            <a:extLst>
              <a:ext uri="{FF2B5EF4-FFF2-40B4-BE49-F238E27FC236}">
                <a16:creationId xmlns:a16="http://schemas.microsoft.com/office/drawing/2014/main" id="{36039A6F-7F75-B84F-8D1F-6D6C943A5675}"/>
              </a:ext>
            </a:extLst>
          </p:cNvPr>
          <p:cNvPicPr>
            <a:picLocks noGrp="1" noChangeAspect="1"/>
          </p:cNvPicPr>
          <p:nvPr>
            <p:ph idx="1"/>
          </p:nvPr>
        </p:nvPicPr>
        <p:blipFill rotWithShape="1">
          <a:blip r:embed="rId3"/>
          <a:srcRect r="61257" b="41252"/>
          <a:stretch/>
        </p:blipFill>
        <p:spPr>
          <a:xfrm>
            <a:off x="2209800" y="2057400"/>
            <a:ext cx="3912807" cy="3962400"/>
          </a:xfrm>
        </p:spPr>
      </p:pic>
      <p:sp>
        <p:nvSpPr>
          <p:cNvPr id="2" name="TextBox 1">
            <a:extLst>
              <a:ext uri="{FF2B5EF4-FFF2-40B4-BE49-F238E27FC236}">
                <a16:creationId xmlns:a16="http://schemas.microsoft.com/office/drawing/2014/main" id="{49ADF992-2806-8742-92E1-C9191473C187}"/>
              </a:ext>
            </a:extLst>
          </p:cNvPr>
          <p:cNvSpPr txBox="1"/>
          <p:nvPr/>
        </p:nvSpPr>
        <p:spPr>
          <a:xfrm>
            <a:off x="4482" y="6427260"/>
            <a:ext cx="6253635" cy="369332"/>
          </a:xfrm>
          <a:prstGeom prst="rect">
            <a:avLst/>
          </a:prstGeom>
          <a:noFill/>
        </p:spPr>
        <p:txBody>
          <a:bodyPr wrap="none" rtlCol="0">
            <a:spAutoFit/>
          </a:bodyPr>
          <a:lstStyle/>
          <a:p>
            <a:r>
              <a:rPr lang="en-US" sz="900" dirty="0" err="1"/>
              <a:t>Trapnell</a:t>
            </a:r>
            <a:r>
              <a:rPr lang="en-US" sz="900" dirty="0"/>
              <a:t>, C., </a:t>
            </a:r>
            <a:r>
              <a:rPr lang="en-US" sz="900" dirty="0" err="1"/>
              <a:t>Cacchiarelli</a:t>
            </a:r>
            <a:r>
              <a:rPr lang="en-US" sz="900" dirty="0"/>
              <a:t>, D., Grimsby, J. </a:t>
            </a:r>
            <a:r>
              <a:rPr lang="en-US" sz="900" i="1" dirty="0"/>
              <a:t>et al.</a:t>
            </a:r>
            <a:r>
              <a:rPr lang="en-US" sz="900" dirty="0"/>
              <a:t> The dynamics and regulators of cell fate decisions are revealed by </a:t>
            </a:r>
            <a:r>
              <a:rPr lang="en-US" sz="900" dirty="0" err="1"/>
              <a:t>pseudotemporal</a:t>
            </a:r>
            <a:r>
              <a:rPr lang="en-US" sz="900" dirty="0"/>
              <a:t> </a:t>
            </a:r>
          </a:p>
          <a:p>
            <a:r>
              <a:rPr lang="en-US" sz="900" dirty="0"/>
              <a:t>ordering of single cells. </a:t>
            </a:r>
            <a:r>
              <a:rPr lang="en-US" sz="900" i="1" dirty="0"/>
              <a:t>Nat </a:t>
            </a:r>
            <a:r>
              <a:rPr lang="en-US" sz="900" i="1" dirty="0" err="1"/>
              <a:t>Biotechnol</a:t>
            </a:r>
            <a:r>
              <a:rPr lang="en-US" sz="900" dirty="0"/>
              <a:t> </a:t>
            </a:r>
            <a:r>
              <a:rPr lang="en-US" sz="900" b="1" dirty="0"/>
              <a:t>32, </a:t>
            </a:r>
            <a:r>
              <a:rPr lang="en-US" sz="900" dirty="0"/>
              <a:t>381–386 (2014). </a:t>
            </a:r>
            <a:r>
              <a:rPr lang="en-US" sz="900" dirty="0">
                <a:hlinkClick r:id="rId4"/>
              </a:rPr>
              <a:t>https://doi.org/10.1038/nbt.2859</a:t>
            </a:r>
            <a:endParaRPr lang="en-US" sz="900" dirty="0"/>
          </a:p>
        </p:txBody>
      </p:sp>
      <p:sp>
        <p:nvSpPr>
          <p:cNvPr id="3" name="Rectangle 2">
            <a:extLst>
              <a:ext uri="{FF2B5EF4-FFF2-40B4-BE49-F238E27FC236}">
                <a16:creationId xmlns:a16="http://schemas.microsoft.com/office/drawing/2014/main" id="{A1347545-1649-E144-ABAA-62ECC30F5F8C}"/>
              </a:ext>
            </a:extLst>
          </p:cNvPr>
          <p:cNvSpPr/>
          <p:nvPr/>
        </p:nvSpPr>
        <p:spPr bwMode="auto">
          <a:xfrm>
            <a:off x="2667000" y="2057400"/>
            <a:ext cx="609600" cy="6858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2" name="Rectangle 11">
            <a:extLst>
              <a:ext uri="{FF2B5EF4-FFF2-40B4-BE49-F238E27FC236}">
                <a16:creationId xmlns:a16="http://schemas.microsoft.com/office/drawing/2014/main" id="{5B9850AB-E185-E44C-9EFC-8455D08BE809}"/>
              </a:ext>
            </a:extLst>
          </p:cNvPr>
          <p:cNvSpPr/>
          <p:nvPr/>
        </p:nvSpPr>
        <p:spPr bwMode="auto">
          <a:xfrm>
            <a:off x="5715000" y="3643773"/>
            <a:ext cx="609600" cy="6858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1016785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772400" cy="4114800"/>
          </a:xfrm>
        </p:spPr>
        <p:txBody>
          <a:bodyPr/>
          <a:lstStyle/>
          <a:p>
            <a:r>
              <a:rPr lang="en-US" sz="2400" dirty="0" err="1"/>
              <a:t>scRNA</a:t>
            </a:r>
            <a:r>
              <a:rPr lang="en-US" sz="2400" dirty="0"/>
              <a:t>-seq data analysis </a:t>
            </a:r>
            <a:endParaRPr lang="en-US" sz="2400" b="1" dirty="0">
              <a:solidFill>
                <a:schemeClr val="tx2"/>
              </a:solidFill>
            </a:endParaRPr>
          </a:p>
          <a:p>
            <a:pPr lvl="1"/>
            <a:r>
              <a:rPr lang="en-US" sz="2000" dirty="0"/>
              <a:t>Cell type annotation</a:t>
            </a:r>
          </a:p>
          <a:p>
            <a:pPr lvl="2">
              <a:buFont typeface="Arial" panose="020B0604020202020204" pitchFamily="34" charset="0"/>
              <a:buChar char="•"/>
            </a:pPr>
            <a:r>
              <a:rPr lang="en-US" sz="1400" dirty="0" err="1"/>
              <a:t>SingleR</a:t>
            </a:r>
            <a:endParaRPr lang="en-US" sz="1400" dirty="0"/>
          </a:p>
          <a:p>
            <a:pPr lvl="1"/>
            <a:r>
              <a:rPr lang="en-US" sz="2000" dirty="0"/>
              <a:t>Cell type markers identification</a:t>
            </a:r>
          </a:p>
          <a:p>
            <a:pPr lvl="1"/>
            <a:r>
              <a:rPr lang="en-US" sz="2000" dirty="0"/>
              <a:t>Pseudo timing</a:t>
            </a:r>
          </a:p>
          <a:p>
            <a:pPr lvl="2"/>
            <a:r>
              <a:rPr lang="en-US" sz="1600" dirty="0"/>
              <a:t>Monocle</a:t>
            </a:r>
          </a:p>
          <a:p>
            <a:pPr lvl="1"/>
            <a:r>
              <a:rPr lang="en-US" sz="2000" dirty="0"/>
              <a:t>Cell-type gene regulatory networks</a:t>
            </a:r>
          </a:p>
          <a:p>
            <a:pPr lvl="2"/>
            <a:r>
              <a:rPr lang="en-US" sz="1600" dirty="0"/>
              <a:t>SCENIC</a:t>
            </a:r>
          </a:p>
          <a:p>
            <a:pPr lvl="2"/>
            <a:r>
              <a:rPr lang="en-US" sz="1600" dirty="0"/>
              <a:t>BEELINE</a:t>
            </a:r>
          </a:p>
          <a:p>
            <a:pPr lvl="1"/>
            <a:r>
              <a:rPr lang="en-US" sz="2000" dirty="0"/>
              <a:t>Single cell deconvolution </a:t>
            </a:r>
          </a:p>
          <a:p>
            <a:pPr lvl="2"/>
            <a:r>
              <a:rPr lang="en-US" sz="1600" dirty="0" err="1"/>
              <a:t>CIBERSORTx</a:t>
            </a:r>
            <a:endParaRPr lang="en-US" sz="1600" dirty="0"/>
          </a:p>
          <a:p>
            <a:pPr lvl="2"/>
            <a:endParaRPr lang="en-US" sz="1600" dirty="0"/>
          </a:p>
        </p:txBody>
      </p:sp>
      <p:sp>
        <p:nvSpPr>
          <p:cNvPr id="6" name="Slide Number Placeholder 5"/>
          <p:cNvSpPr>
            <a:spLocks noGrp="1"/>
          </p:cNvSpPr>
          <p:nvPr>
            <p:ph type="sldNum" sz="quarter" idx="12"/>
          </p:nvPr>
        </p:nvSpPr>
        <p:spPr/>
        <p:txBody>
          <a:bodyPr/>
          <a:lstStyle/>
          <a:p>
            <a:pPr>
              <a:defRPr/>
            </a:pPr>
            <a:fld id="{4D71D4ED-2DA9-9F40-A068-D189D5533483}" type="slidenum">
              <a:rPr lang="en-US" smtClean="0"/>
              <a:pPr>
                <a:defRPr/>
              </a:pPr>
              <a:t>2</a:t>
            </a:fld>
            <a:endParaRPr lang="en-US"/>
          </a:p>
        </p:txBody>
      </p:sp>
      <p:sp>
        <p:nvSpPr>
          <p:cNvPr id="5" name="Rectangle 2"/>
          <p:cNvSpPr txBox="1">
            <a:spLocks noChangeArrowheads="1"/>
          </p:cNvSpPr>
          <p:nvPr/>
        </p:nvSpPr>
        <p:spPr bwMode="auto">
          <a:xfrm>
            <a:off x="76200" y="152400"/>
            <a:ext cx="899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4000" kern="0" dirty="0">
                <a:ea typeface="ＭＳ Ｐゴシック" pitchFamily="-110" charset="-128"/>
                <a:cs typeface="ＭＳ Ｐゴシック" pitchFamily="-110" charset="-128"/>
              </a:rPr>
              <a:t>Outline</a:t>
            </a:r>
          </a:p>
        </p:txBody>
      </p:sp>
    </p:spTree>
    <p:extLst>
      <p:ext uri="{BB962C8B-B14F-4D97-AF65-F5344CB8AC3E}">
        <p14:creationId xmlns:p14="http://schemas.microsoft.com/office/powerpoint/2010/main" val="1937482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scatter chart&#10;&#10;Description automatically generated">
            <a:extLst>
              <a:ext uri="{FF2B5EF4-FFF2-40B4-BE49-F238E27FC236}">
                <a16:creationId xmlns:a16="http://schemas.microsoft.com/office/drawing/2014/main" id="{D3F80385-5CA0-024D-8D6A-8C902C00B097}"/>
              </a:ext>
            </a:extLst>
          </p:cNvPr>
          <p:cNvPicPr>
            <a:picLocks noChangeAspect="1"/>
          </p:cNvPicPr>
          <p:nvPr/>
        </p:nvPicPr>
        <p:blipFill>
          <a:blip r:embed="rId2"/>
          <a:stretch>
            <a:fillRect/>
          </a:stretch>
        </p:blipFill>
        <p:spPr>
          <a:xfrm>
            <a:off x="1143000" y="2580096"/>
            <a:ext cx="6508750" cy="3730273"/>
          </a:xfrm>
          <a:prstGeom prst="rect">
            <a:avLst/>
          </a:prstGeom>
        </p:spPr>
      </p:pic>
      <p:sp>
        <p:nvSpPr>
          <p:cNvPr id="4" name="Slide Number Placeholder 3">
            <a:extLst>
              <a:ext uri="{FF2B5EF4-FFF2-40B4-BE49-F238E27FC236}">
                <a16:creationId xmlns:a16="http://schemas.microsoft.com/office/drawing/2014/main" id="{0476D623-1903-3D4A-A879-25F9035F8084}"/>
              </a:ext>
            </a:extLst>
          </p:cNvPr>
          <p:cNvSpPr>
            <a:spLocks noGrp="1"/>
          </p:cNvSpPr>
          <p:nvPr>
            <p:ph type="sldNum" sz="quarter" idx="12"/>
          </p:nvPr>
        </p:nvSpPr>
        <p:spPr/>
        <p:txBody>
          <a:bodyPr/>
          <a:lstStyle/>
          <a:p>
            <a:pPr>
              <a:defRPr/>
            </a:pPr>
            <a:fld id="{4D71D4ED-2DA9-9F40-A068-D189D5533483}" type="slidenum">
              <a:rPr lang="en-US" smtClean="0"/>
              <a:pPr>
                <a:defRPr/>
              </a:pPr>
              <a:t>20</a:t>
            </a:fld>
            <a:endParaRPr lang="en-US"/>
          </a:p>
        </p:txBody>
      </p:sp>
      <p:sp>
        <p:nvSpPr>
          <p:cNvPr id="6" name="Title 1">
            <a:extLst>
              <a:ext uri="{FF2B5EF4-FFF2-40B4-BE49-F238E27FC236}">
                <a16:creationId xmlns:a16="http://schemas.microsoft.com/office/drawing/2014/main" id="{8BA7A185-B429-3E47-841C-DDB41BCCF118}"/>
              </a:ext>
            </a:extLst>
          </p:cNvPr>
          <p:cNvSpPr txBox="1">
            <a:spLocks/>
          </p:cNvSpPr>
          <p:nvPr/>
        </p:nvSpPr>
        <p:spPr bwMode="auto">
          <a:xfrm>
            <a:off x="-114300" y="-152400"/>
            <a:ext cx="9372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3500" kern="0" dirty="0"/>
              <a:t>Ste</a:t>
            </a:r>
            <a:r>
              <a:rPr lang="en-US" altLang="zh-CN" sz="3500" kern="0" dirty="0"/>
              <a:t>p</a:t>
            </a:r>
            <a:r>
              <a:rPr lang="zh-CN" altLang="en-US" sz="3500" kern="0" dirty="0"/>
              <a:t> </a:t>
            </a:r>
            <a:r>
              <a:rPr lang="en-US" altLang="zh-CN" sz="3500" kern="0" dirty="0"/>
              <a:t>2:</a:t>
            </a:r>
            <a:r>
              <a:rPr lang="zh-CN" altLang="en-US" sz="3500" kern="0" dirty="0"/>
              <a:t> </a:t>
            </a:r>
            <a:r>
              <a:rPr lang="en-US" sz="3500" kern="0" dirty="0"/>
              <a:t>Reduce data dimensionality</a:t>
            </a:r>
          </a:p>
        </p:txBody>
      </p:sp>
      <p:sp>
        <p:nvSpPr>
          <p:cNvPr id="9" name="TextBox 8">
            <a:extLst>
              <a:ext uri="{FF2B5EF4-FFF2-40B4-BE49-F238E27FC236}">
                <a16:creationId xmlns:a16="http://schemas.microsoft.com/office/drawing/2014/main" id="{EA3957B2-BD29-8C4B-BFA5-FC275BDDDDB9}"/>
              </a:ext>
            </a:extLst>
          </p:cNvPr>
          <p:cNvSpPr txBox="1"/>
          <p:nvPr/>
        </p:nvSpPr>
        <p:spPr>
          <a:xfrm>
            <a:off x="152400" y="838200"/>
            <a:ext cx="88392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Reduce dimensionality using independent component analysis (ICA)</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Transform the cell data from a high-dimensional space into a low-dimensional one that preserves essential relationships between cell populations</a:t>
            </a:r>
          </a:p>
        </p:txBody>
      </p:sp>
      <p:sp>
        <p:nvSpPr>
          <p:cNvPr id="8" name="Rectangle 7">
            <a:extLst>
              <a:ext uri="{FF2B5EF4-FFF2-40B4-BE49-F238E27FC236}">
                <a16:creationId xmlns:a16="http://schemas.microsoft.com/office/drawing/2014/main" id="{6980B665-C20C-E54C-B3EB-997B561C8A84}"/>
              </a:ext>
            </a:extLst>
          </p:cNvPr>
          <p:cNvSpPr/>
          <p:nvPr/>
        </p:nvSpPr>
        <p:spPr bwMode="auto">
          <a:xfrm>
            <a:off x="6934200" y="4038600"/>
            <a:ext cx="1371600" cy="8382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4" name="Rectangle 13">
            <a:extLst>
              <a:ext uri="{FF2B5EF4-FFF2-40B4-BE49-F238E27FC236}">
                <a16:creationId xmlns:a16="http://schemas.microsoft.com/office/drawing/2014/main" id="{0316CE10-68FA-D444-BAE0-CEED62B4BBBE}"/>
              </a:ext>
            </a:extLst>
          </p:cNvPr>
          <p:cNvSpPr/>
          <p:nvPr/>
        </p:nvSpPr>
        <p:spPr bwMode="auto">
          <a:xfrm>
            <a:off x="5105400" y="5504562"/>
            <a:ext cx="2179320" cy="8382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1" name="TextBox 10">
            <a:extLst>
              <a:ext uri="{FF2B5EF4-FFF2-40B4-BE49-F238E27FC236}">
                <a16:creationId xmlns:a16="http://schemas.microsoft.com/office/drawing/2014/main" id="{C64BFBF6-A130-F247-AD2D-A9096539A379}"/>
              </a:ext>
            </a:extLst>
          </p:cNvPr>
          <p:cNvSpPr txBox="1"/>
          <p:nvPr/>
        </p:nvSpPr>
        <p:spPr>
          <a:xfrm>
            <a:off x="0" y="6176025"/>
            <a:ext cx="9144000" cy="784830"/>
          </a:xfrm>
          <a:prstGeom prst="rect">
            <a:avLst/>
          </a:prstGeom>
          <a:noFill/>
        </p:spPr>
        <p:txBody>
          <a:bodyPr wrap="square" rtlCol="0">
            <a:spAutoFit/>
          </a:bodyPr>
          <a:lstStyle/>
          <a:p>
            <a:r>
              <a:rPr lang="en-US" sz="900" dirty="0">
                <a:hlinkClick r:id="rId3"/>
              </a:rPr>
              <a:t>https://github.com/NBISweden/excelerate-scRNAseq/blob/master/session-trajectories/trajectory_inference_analysis.pdf</a:t>
            </a:r>
            <a:endParaRPr lang="en-US" sz="900" dirty="0"/>
          </a:p>
          <a:p>
            <a:r>
              <a:rPr lang="en-US" sz="900" dirty="0">
                <a:hlinkClick r:id="rId4"/>
              </a:rPr>
              <a:t>https://www.cs.cmu.edu/~tom/10701_sp11/recitations/Recitation_11.pdf</a:t>
            </a:r>
            <a:endParaRPr lang="en-US" sz="900" dirty="0"/>
          </a:p>
          <a:p>
            <a:r>
              <a:rPr lang="en-US" sz="900" dirty="0" err="1"/>
              <a:t>Trapnell</a:t>
            </a:r>
            <a:r>
              <a:rPr lang="en-US" sz="900" dirty="0"/>
              <a:t>, C., </a:t>
            </a:r>
            <a:r>
              <a:rPr lang="en-US" sz="900" dirty="0" err="1"/>
              <a:t>Cacchiarelli</a:t>
            </a:r>
            <a:r>
              <a:rPr lang="en-US" sz="900" dirty="0"/>
              <a:t>, D., Grimsby, J. </a:t>
            </a:r>
            <a:r>
              <a:rPr lang="en-US" sz="900" i="1" dirty="0"/>
              <a:t>et al.</a:t>
            </a:r>
            <a:r>
              <a:rPr lang="en-US" sz="900" dirty="0"/>
              <a:t> The dynamics and regulators of cell fate decisions are revealed by </a:t>
            </a:r>
            <a:r>
              <a:rPr lang="en-US" sz="900" dirty="0" err="1"/>
              <a:t>pseudotemporal</a:t>
            </a:r>
            <a:r>
              <a:rPr lang="en-US" sz="900" dirty="0"/>
              <a:t> ordering of single cells. </a:t>
            </a:r>
            <a:r>
              <a:rPr lang="en-US" sz="900" i="1" dirty="0"/>
              <a:t>Nat </a:t>
            </a:r>
            <a:r>
              <a:rPr lang="en-US" sz="900" i="1" dirty="0" err="1"/>
              <a:t>Biotechnol</a:t>
            </a:r>
            <a:r>
              <a:rPr lang="en-US" sz="900" dirty="0"/>
              <a:t> </a:t>
            </a:r>
            <a:r>
              <a:rPr lang="en-US" sz="900" b="1" dirty="0"/>
              <a:t>32, </a:t>
            </a:r>
            <a:r>
              <a:rPr lang="en-US" sz="900" dirty="0"/>
              <a:t>381–386 (2014). </a:t>
            </a:r>
            <a:r>
              <a:rPr lang="en-US" sz="900" dirty="0">
                <a:hlinkClick r:id="rId5"/>
              </a:rPr>
              <a:t>https://doi.org/10.1038/nbt.2859</a:t>
            </a:r>
            <a:endParaRPr lang="en-US" sz="900" dirty="0"/>
          </a:p>
          <a:p>
            <a:endParaRPr lang="en-US" sz="900" dirty="0"/>
          </a:p>
        </p:txBody>
      </p:sp>
    </p:spTree>
    <p:extLst>
      <p:ext uri="{BB962C8B-B14F-4D97-AF65-F5344CB8AC3E}">
        <p14:creationId xmlns:p14="http://schemas.microsoft.com/office/powerpoint/2010/main" val="2015396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BF639B5-D654-5C43-8F4A-F589FAD2A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073" y="3093113"/>
            <a:ext cx="4457700" cy="33432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476D623-1903-3D4A-A879-25F9035F8084}"/>
              </a:ext>
            </a:extLst>
          </p:cNvPr>
          <p:cNvSpPr>
            <a:spLocks noGrp="1"/>
          </p:cNvSpPr>
          <p:nvPr>
            <p:ph type="sldNum" sz="quarter" idx="12"/>
          </p:nvPr>
        </p:nvSpPr>
        <p:spPr/>
        <p:txBody>
          <a:bodyPr/>
          <a:lstStyle/>
          <a:p>
            <a:pPr>
              <a:defRPr/>
            </a:pPr>
            <a:fld id="{4D71D4ED-2DA9-9F40-A068-D189D5533483}" type="slidenum">
              <a:rPr lang="en-US" smtClean="0"/>
              <a:pPr>
                <a:defRPr/>
              </a:pPr>
              <a:t>21</a:t>
            </a:fld>
            <a:endParaRPr lang="en-US"/>
          </a:p>
        </p:txBody>
      </p:sp>
      <p:sp>
        <p:nvSpPr>
          <p:cNvPr id="6" name="Title 1">
            <a:extLst>
              <a:ext uri="{FF2B5EF4-FFF2-40B4-BE49-F238E27FC236}">
                <a16:creationId xmlns:a16="http://schemas.microsoft.com/office/drawing/2014/main" id="{8BA7A185-B429-3E47-841C-DDB41BCCF118}"/>
              </a:ext>
            </a:extLst>
          </p:cNvPr>
          <p:cNvSpPr txBox="1">
            <a:spLocks/>
          </p:cNvSpPr>
          <p:nvPr/>
        </p:nvSpPr>
        <p:spPr bwMode="auto">
          <a:xfrm>
            <a:off x="-95377" y="-144288"/>
            <a:ext cx="9372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3500" kern="0" dirty="0"/>
              <a:t>ICA</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A3957B2-BD29-8C4B-BFA5-FC275BDDDDB9}"/>
                  </a:ext>
                </a:extLst>
              </p:cNvPr>
              <p:cNvSpPr txBox="1"/>
              <p:nvPr/>
            </p:nvSpPr>
            <p:spPr>
              <a:xfrm>
                <a:off x="228600" y="685800"/>
                <a:ext cx="8839200" cy="1015663"/>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Assumption: the mixed sources signals are independent of each other</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Goal: find linear mapping </a:t>
                </a:r>
                <a14:m>
                  <m:oMath xmlns:m="http://schemas.openxmlformats.org/officeDocument/2006/math">
                    <m:r>
                      <a:rPr lang="en-US" b="1" i="1" smtClean="0">
                        <a:latin typeface="Cambria Math" panose="02040503050406030204" pitchFamily="18" charset="0"/>
                        <a:cs typeface="Arial" panose="020B0604020202020204" pitchFamily="34" charset="0"/>
                      </a:rPr>
                      <m:t>𝑾</m:t>
                    </m:r>
                  </m:oMath>
                </a14:m>
                <a:r>
                  <a:rPr lang="en-US" dirty="0">
                    <a:latin typeface="Arial" panose="020B0604020202020204" pitchFamily="34" charset="0"/>
                    <a:cs typeface="Arial" panose="020B0604020202020204" pitchFamily="34" charset="0"/>
                  </a:rPr>
                  <a:t> which maximize independence and unmix sources signal </a:t>
                </a:r>
                <a14:m>
                  <m:oMath xmlns:m="http://schemas.openxmlformats.org/officeDocument/2006/math">
                    <m:r>
                      <a:rPr lang="en-US" b="1" i="1" smtClean="0">
                        <a:latin typeface="Cambria Math" panose="02040503050406030204" pitchFamily="18" charset="0"/>
                        <a:cs typeface="Arial" panose="020B0604020202020204" pitchFamily="34" charset="0"/>
                      </a:rPr>
                      <m:t>𝒔</m:t>
                    </m:r>
                  </m:oMath>
                </a14:m>
                <a:endParaRPr lang="en-US"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EA3957B2-BD29-8C4B-BFA5-FC275BDDDDB9}"/>
                  </a:ext>
                </a:extLst>
              </p:cNvPr>
              <p:cNvSpPr txBox="1">
                <a:spLocks noRot="1" noChangeAspect="1" noMove="1" noResize="1" noEditPoints="1" noAdjustHandles="1" noChangeArrowheads="1" noChangeShapeType="1" noTextEdit="1"/>
              </p:cNvSpPr>
              <p:nvPr/>
            </p:nvSpPr>
            <p:spPr>
              <a:xfrm>
                <a:off x="228600" y="685800"/>
                <a:ext cx="8839200" cy="1015663"/>
              </a:xfrm>
              <a:prstGeom prst="rect">
                <a:avLst/>
              </a:prstGeom>
              <a:blipFill>
                <a:blip r:embed="rId4"/>
                <a:stretch>
                  <a:fillRect l="-717" t="-3750" b="-1000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64BFBF6-A130-F247-AD2D-A9096539A379}"/>
              </a:ext>
            </a:extLst>
          </p:cNvPr>
          <p:cNvSpPr txBox="1"/>
          <p:nvPr/>
        </p:nvSpPr>
        <p:spPr>
          <a:xfrm>
            <a:off x="-24653" y="6457890"/>
            <a:ext cx="6353021" cy="400110"/>
          </a:xfrm>
          <a:prstGeom prst="rect">
            <a:avLst/>
          </a:prstGeom>
          <a:noFill/>
        </p:spPr>
        <p:txBody>
          <a:bodyPr wrap="none" rtlCol="0">
            <a:spAutoFit/>
          </a:bodyPr>
          <a:lstStyle/>
          <a:p>
            <a:r>
              <a:rPr lang="en-US" sz="1000" dirty="0">
                <a:hlinkClick r:id="rId5"/>
              </a:rPr>
              <a:t>https://github.com/NBISweden/excelerate-scRNAseq/blob/master/session-trajectories/trajectory_inference_analysis.pdf</a:t>
            </a:r>
            <a:endParaRPr lang="en-US" sz="1000" dirty="0"/>
          </a:p>
          <a:p>
            <a:r>
              <a:rPr lang="en-US" sz="1000" dirty="0"/>
              <a:t>https://</a:t>
            </a:r>
            <a:r>
              <a:rPr lang="en-US" sz="1000" dirty="0" err="1"/>
              <a:t>www.slideserve.com</a:t>
            </a:r>
            <a:r>
              <a:rPr lang="en-US" sz="1000" dirty="0"/>
              <a:t>/</a:t>
            </a:r>
            <a:r>
              <a:rPr lang="en-US" sz="1000" dirty="0" err="1"/>
              <a:t>vladimir-kirkland</a:t>
            </a:r>
            <a:r>
              <a:rPr lang="en-US" sz="1000" dirty="0"/>
              <a:t>/</a:t>
            </a:r>
            <a:r>
              <a:rPr lang="en-US" sz="1000" dirty="0" err="1"/>
              <a:t>ica</a:t>
            </a:r>
            <a:r>
              <a:rPr lang="en-US" sz="1000" dirty="0"/>
              <a:t>-and-</a:t>
            </a:r>
            <a:r>
              <a:rPr lang="en-US" sz="1000" dirty="0" err="1"/>
              <a:t>isa</a:t>
            </a:r>
            <a:r>
              <a:rPr lang="en-US" sz="1000" dirty="0"/>
              <a:t>-using-</a:t>
            </a:r>
            <a:r>
              <a:rPr lang="en-US" sz="1000" dirty="0" err="1"/>
              <a:t>schweizer</a:t>
            </a:r>
            <a:r>
              <a:rPr lang="en-US" sz="1000" dirty="0"/>
              <a:t>-</a:t>
            </a:r>
            <a:r>
              <a:rPr lang="en-US" sz="1000" dirty="0" err="1"/>
              <a:t>wolff</a:t>
            </a:r>
            <a:r>
              <a:rPr lang="en-US" sz="1000" dirty="0"/>
              <a:t>-measure-of-dependence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CF51D0D-E7E2-CA45-A511-9E0D6B271C75}"/>
                  </a:ext>
                </a:extLst>
              </p:cNvPr>
              <p:cNvSpPr txBox="1"/>
              <p:nvPr/>
            </p:nvSpPr>
            <p:spPr>
              <a:xfrm>
                <a:off x="2922675" y="2284769"/>
                <a:ext cx="3018775" cy="430887"/>
              </a:xfrm>
              <a:prstGeom prst="rect">
                <a:avLst/>
              </a:prstGeom>
              <a:noFill/>
            </p:spPr>
            <p:txBody>
              <a:bodyPr wrap="none" lIns="0" tIns="0" rIns="0" bIns="0" rtlCol="0">
                <a:spAutoFit/>
              </a:bodyPr>
              <a:lstStyle/>
              <a:p>
                <a14:m>
                  <m:oMath xmlns:m="http://schemas.openxmlformats.org/officeDocument/2006/math">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1" i="1" smtClean="0">
                        <a:latin typeface="Cambria Math" panose="02040503050406030204" pitchFamily="18" charset="0"/>
                      </a:rPr>
                      <m:t>𝑾</m:t>
                    </m:r>
                    <m:r>
                      <a:rPr lang="en-US" sz="2800" b="1" i="1" smtClean="0">
                        <a:latin typeface="Cambria Math" panose="02040503050406030204" pitchFamily="18" charset="0"/>
                      </a:rPr>
                      <m:t> </m:t>
                    </m:r>
                    <m:r>
                      <a:rPr lang="en-US" sz="2800" b="0" i="1" smtClean="0">
                        <a:solidFill>
                          <a:schemeClr val="tx2"/>
                        </a:solidFill>
                        <a:latin typeface="Cambria Math" panose="02040503050406030204" pitchFamily="18" charset="0"/>
                      </a:rPr>
                      <m:t>𝑥</m:t>
                    </m:r>
                    <m:r>
                      <a:rPr lang="en-US" sz="2800" b="1" i="1" smtClean="0">
                        <a:latin typeface="Cambria Math" panose="02040503050406030204" pitchFamily="18" charset="0"/>
                      </a:rPr>
                      <m:t>=</m:t>
                    </m:r>
                    <m:r>
                      <a:rPr lang="en-US" sz="2800" b="1" i="1" smtClean="0">
                        <a:latin typeface="Cambria Math" panose="02040503050406030204" pitchFamily="18" charset="0"/>
                      </a:rPr>
                      <m:t>𝑾</m:t>
                    </m:r>
                    <m:r>
                      <a:rPr lang="en-US" sz="2800" b="1" i="1" smtClean="0">
                        <a:latin typeface="Cambria Math" panose="02040503050406030204" pitchFamily="18" charset="0"/>
                      </a:rPr>
                      <m:t>  </m:t>
                    </m:r>
                    <m:r>
                      <a:rPr lang="en-US" sz="2800" b="1" i="1" smtClean="0">
                        <a:solidFill>
                          <a:schemeClr val="tx2"/>
                        </a:solidFill>
                        <a:latin typeface="Cambria Math" panose="02040503050406030204" pitchFamily="18" charset="0"/>
                      </a:rPr>
                      <m:t>𝑨</m:t>
                    </m:r>
                    <m:r>
                      <a:rPr lang="en-US" sz="2800" b="0" i="1" smtClean="0">
                        <a:solidFill>
                          <a:schemeClr val="tx2"/>
                        </a:solidFill>
                        <a:latin typeface="Cambria Math" panose="02040503050406030204" pitchFamily="18" charset="0"/>
                      </a:rPr>
                      <m:t>   </m:t>
                    </m:r>
                    <m:r>
                      <a:rPr lang="en-US" sz="2800" b="0" i="1" smtClean="0">
                        <a:solidFill>
                          <a:schemeClr val="tx2"/>
                        </a:solidFill>
                        <a:latin typeface="Cambria Math" panose="02040503050406030204" pitchFamily="18" charset="0"/>
                      </a:rPr>
                      <m:t>𝑠</m:t>
                    </m:r>
                  </m:oMath>
                </a14:m>
                <a:r>
                  <a:rPr lang="en-US" sz="2800" b="1" dirty="0"/>
                  <a:t> </a:t>
                </a:r>
              </a:p>
            </p:txBody>
          </p:sp>
        </mc:Choice>
        <mc:Fallback xmlns="">
          <p:sp>
            <p:nvSpPr>
              <p:cNvPr id="12" name="TextBox 11">
                <a:extLst>
                  <a:ext uri="{FF2B5EF4-FFF2-40B4-BE49-F238E27FC236}">
                    <a16:creationId xmlns:a16="http://schemas.microsoft.com/office/drawing/2014/main" id="{6CF51D0D-E7E2-CA45-A511-9E0D6B271C75}"/>
                  </a:ext>
                </a:extLst>
              </p:cNvPr>
              <p:cNvSpPr txBox="1">
                <a:spLocks noRot="1" noChangeAspect="1" noMove="1" noResize="1" noEditPoints="1" noAdjustHandles="1" noChangeArrowheads="1" noChangeShapeType="1" noTextEdit="1"/>
              </p:cNvSpPr>
              <p:nvPr/>
            </p:nvSpPr>
            <p:spPr>
              <a:xfrm>
                <a:off x="2922675" y="2284769"/>
                <a:ext cx="3018775" cy="430887"/>
              </a:xfrm>
              <a:prstGeom prst="rect">
                <a:avLst/>
              </a:prstGeom>
              <a:blipFill>
                <a:blip r:embed="rId6"/>
                <a:stretch>
                  <a:fillRect l="-3750" t="-5882" b="-4117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0BED9C41-A5DA-8D41-A8C4-24E73B1645FF}"/>
              </a:ext>
            </a:extLst>
          </p:cNvPr>
          <p:cNvSpPr txBox="1"/>
          <p:nvPr/>
        </p:nvSpPr>
        <p:spPr>
          <a:xfrm>
            <a:off x="6623544" y="2167957"/>
            <a:ext cx="896399" cy="400110"/>
          </a:xfrm>
          <a:prstGeom prst="rect">
            <a:avLst/>
          </a:prstGeom>
          <a:noFill/>
        </p:spPr>
        <p:txBody>
          <a:bodyPr wrap="none" rtlCol="0">
            <a:spAutoFit/>
          </a:bodyPr>
          <a:lstStyle/>
          <a:p>
            <a:r>
              <a:rPr lang="en-US" dirty="0"/>
              <a:t>Source</a:t>
            </a:r>
          </a:p>
        </p:txBody>
      </p:sp>
      <p:sp>
        <p:nvSpPr>
          <p:cNvPr id="15" name="TextBox 14">
            <a:extLst>
              <a:ext uri="{FF2B5EF4-FFF2-40B4-BE49-F238E27FC236}">
                <a16:creationId xmlns:a16="http://schemas.microsoft.com/office/drawing/2014/main" id="{70B8FC9E-F30E-8241-9018-9212F19C1F8C}"/>
              </a:ext>
            </a:extLst>
          </p:cNvPr>
          <p:cNvSpPr txBox="1"/>
          <p:nvPr/>
        </p:nvSpPr>
        <p:spPr>
          <a:xfrm>
            <a:off x="3417859" y="1405978"/>
            <a:ext cx="1840568" cy="400110"/>
          </a:xfrm>
          <a:prstGeom prst="rect">
            <a:avLst/>
          </a:prstGeom>
          <a:noFill/>
        </p:spPr>
        <p:txBody>
          <a:bodyPr wrap="none" rtlCol="0">
            <a:spAutoFit/>
          </a:bodyPr>
          <a:lstStyle/>
          <a:p>
            <a:r>
              <a:rPr lang="en-US" dirty="0"/>
              <a:t>Mixed variables</a:t>
            </a:r>
          </a:p>
        </p:txBody>
      </p:sp>
      <p:sp>
        <p:nvSpPr>
          <p:cNvPr id="16" name="TextBox 15">
            <a:extLst>
              <a:ext uri="{FF2B5EF4-FFF2-40B4-BE49-F238E27FC236}">
                <a16:creationId xmlns:a16="http://schemas.microsoft.com/office/drawing/2014/main" id="{88985A2A-09A0-6340-B25B-F723CD1FDD53}"/>
              </a:ext>
            </a:extLst>
          </p:cNvPr>
          <p:cNvSpPr txBox="1"/>
          <p:nvPr/>
        </p:nvSpPr>
        <p:spPr>
          <a:xfrm>
            <a:off x="5402697" y="1515646"/>
            <a:ext cx="1669047" cy="400110"/>
          </a:xfrm>
          <a:prstGeom prst="rect">
            <a:avLst/>
          </a:prstGeom>
          <a:noFill/>
        </p:spPr>
        <p:txBody>
          <a:bodyPr wrap="none" rtlCol="0">
            <a:spAutoFit/>
          </a:bodyPr>
          <a:lstStyle/>
          <a:p>
            <a:r>
              <a:rPr lang="en-US" dirty="0"/>
              <a:t>Mixing matrix</a:t>
            </a:r>
          </a:p>
        </p:txBody>
      </p:sp>
      <p:sp>
        <p:nvSpPr>
          <p:cNvPr id="17" name="TextBox 16">
            <a:extLst>
              <a:ext uri="{FF2B5EF4-FFF2-40B4-BE49-F238E27FC236}">
                <a16:creationId xmlns:a16="http://schemas.microsoft.com/office/drawing/2014/main" id="{EDF6EAA3-7F45-9E4A-A30C-E3555F2F3E19}"/>
              </a:ext>
            </a:extLst>
          </p:cNvPr>
          <p:cNvSpPr txBox="1"/>
          <p:nvPr/>
        </p:nvSpPr>
        <p:spPr>
          <a:xfrm>
            <a:off x="1143000" y="2735331"/>
            <a:ext cx="1813317" cy="400110"/>
          </a:xfrm>
          <a:prstGeom prst="rect">
            <a:avLst/>
          </a:prstGeom>
          <a:noFill/>
        </p:spPr>
        <p:txBody>
          <a:bodyPr wrap="none" rtlCol="0">
            <a:spAutoFit/>
          </a:bodyPr>
          <a:lstStyle/>
          <a:p>
            <a:r>
              <a:rPr lang="en-US" dirty="0"/>
              <a:t>Linear mapping</a:t>
            </a:r>
          </a:p>
        </p:txBody>
      </p:sp>
      <p:cxnSp>
        <p:nvCxnSpPr>
          <p:cNvPr id="22" name="Straight Arrow Connector 21">
            <a:extLst>
              <a:ext uri="{FF2B5EF4-FFF2-40B4-BE49-F238E27FC236}">
                <a16:creationId xmlns:a16="http://schemas.microsoft.com/office/drawing/2014/main" id="{9B65EFDC-8B95-0C44-A355-277828134759}"/>
              </a:ext>
            </a:extLst>
          </p:cNvPr>
          <p:cNvCxnSpPr>
            <a:stCxn id="15" idx="2"/>
          </p:cNvCxnSpPr>
          <p:nvPr/>
        </p:nvCxnSpPr>
        <p:spPr bwMode="auto">
          <a:xfrm flipH="1">
            <a:off x="4099953" y="1806088"/>
            <a:ext cx="238190" cy="478681"/>
          </a:xfrm>
          <a:prstGeom prst="straightConnector1">
            <a:avLst/>
          </a:prstGeom>
          <a:noFill/>
          <a:ln w="2857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732BDFCC-39EA-8743-B7C3-A3B82D16BC19}"/>
              </a:ext>
            </a:extLst>
          </p:cNvPr>
          <p:cNvCxnSpPr/>
          <p:nvPr/>
        </p:nvCxnSpPr>
        <p:spPr bwMode="auto">
          <a:xfrm flipH="1">
            <a:off x="5402697" y="1827590"/>
            <a:ext cx="416332" cy="437504"/>
          </a:xfrm>
          <a:prstGeom prst="straightConnector1">
            <a:avLst/>
          </a:prstGeom>
          <a:noFill/>
          <a:ln w="28575"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BD475150-0A6B-A247-8C31-8835BC57A3CE}"/>
              </a:ext>
            </a:extLst>
          </p:cNvPr>
          <p:cNvCxnSpPr/>
          <p:nvPr/>
        </p:nvCxnSpPr>
        <p:spPr bwMode="auto">
          <a:xfrm flipV="1">
            <a:off x="2971800" y="2704330"/>
            <a:ext cx="609600" cy="267470"/>
          </a:xfrm>
          <a:prstGeom prst="straightConnector1">
            <a:avLst/>
          </a:prstGeom>
          <a:noFill/>
          <a:ln w="2857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0CC7F63C-8AB6-324B-B7F6-B118274E1D66}"/>
              </a:ext>
            </a:extLst>
          </p:cNvPr>
          <p:cNvCxnSpPr/>
          <p:nvPr/>
        </p:nvCxnSpPr>
        <p:spPr bwMode="auto">
          <a:xfrm flipV="1">
            <a:off x="3124200" y="2735331"/>
            <a:ext cx="1600200" cy="248114"/>
          </a:xfrm>
          <a:prstGeom prst="straightConnector1">
            <a:avLst/>
          </a:prstGeom>
          <a:noFill/>
          <a:ln w="28575"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E8936662-5447-C444-8DC0-ECEF815D70C8}"/>
              </a:ext>
            </a:extLst>
          </p:cNvPr>
          <p:cNvCxnSpPr>
            <a:endCxn id="12" idx="3"/>
          </p:cNvCxnSpPr>
          <p:nvPr/>
        </p:nvCxnSpPr>
        <p:spPr bwMode="auto">
          <a:xfrm flipH="1">
            <a:off x="5941450" y="2500212"/>
            <a:ext cx="764150" cy="1"/>
          </a:xfrm>
          <a:prstGeom prst="straightConnector1">
            <a:avLst/>
          </a:prstGeom>
          <a:noFill/>
          <a:ln w="28575"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260752D-3508-1B4F-8278-476CB8AB2B76}"/>
              </a:ext>
            </a:extLst>
          </p:cNvPr>
          <p:cNvCxnSpPr/>
          <p:nvPr/>
        </p:nvCxnSpPr>
        <p:spPr bwMode="auto">
          <a:xfrm>
            <a:off x="2743200" y="5372100"/>
            <a:ext cx="609600" cy="0"/>
          </a:xfrm>
          <a:prstGeom prst="straightConnector1">
            <a:avLst/>
          </a:prstGeom>
          <a:noFill/>
          <a:ln w="28575"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3118827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76D623-1903-3D4A-A879-25F9035F8084}"/>
              </a:ext>
            </a:extLst>
          </p:cNvPr>
          <p:cNvSpPr>
            <a:spLocks noGrp="1"/>
          </p:cNvSpPr>
          <p:nvPr>
            <p:ph type="sldNum" sz="quarter" idx="12"/>
          </p:nvPr>
        </p:nvSpPr>
        <p:spPr/>
        <p:txBody>
          <a:bodyPr/>
          <a:lstStyle/>
          <a:p>
            <a:pPr>
              <a:defRPr/>
            </a:pPr>
            <a:fld id="{4D71D4ED-2DA9-9F40-A068-D189D5533483}" type="slidenum">
              <a:rPr lang="en-US" smtClean="0"/>
              <a:pPr>
                <a:defRPr/>
              </a:pPr>
              <a:t>22</a:t>
            </a:fld>
            <a:endParaRPr lang="en-US"/>
          </a:p>
        </p:txBody>
      </p:sp>
      <p:sp>
        <p:nvSpPr>
          <p:cNvPr id="6" name="Title 1">
            <a:extLst>
              <a:ext uri="{FF2B5EF4-FFF2-40B4-BE49-F238E27FC236}">
                <a16:creationId xmlns:a16="http://schemas.microsoft.com/office/drawing/2014/main" id="{8BA7A185-B429-3E47-841C-DDB41BCCF118}"/>
              </a:ext>
            </a:extLst>
          </p:cNvPr>
          <p:cNvSpPr txBox="1">
            <a:spLocks/>
          </p:cNvSpPr>
          <p:nvPr/>
        </p:nvSpPr>
        <p:spPr bwMode="auto">
          <a:xfrm>
            <a:off x="-114300" y="-150278"/>
            <a:ext cx="9372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3500" kern="0" dirty="0"/>
              <a:t>ICA vs PCA</a:t>
            </a:r>
          </a:p>
        </p:txBody>
      </p:sp>
      <p:sp>
        <p:nvSpPr>
          <p:cNvPr id="11" name="TextBox 10">
            <a:extLst>
              <a:ext uri="{FF2B5EF4-FFF2-40B4-BE49-F238E27FC236}">
                <a16:creationId xmlns:a16="http://schemas.microsoft.com/office/drawing/2014/main" id="{C64BFBF6-A130-F247-AD2D-A9096539A379}"/>
              </a:ext>
            </a:extLst>
          </p:cNvPr>
          <p:cNvSpPr txBox="1"/>
          <p:nvPr/>
        </p:nvSpPr>
        <p:spPr>
          <a:xfrm>
            <a:off x="0" y="6457890"/>
            <a:ext cx="6353021" cy="400110"/>
          </a:xfrm>
          <a:prstGeom prst="rect">
            <a:avLst/>
          </a:prstGeom>
          <a:noFill/>
        </p:spPr>
        <p:txBody>
          <a:bodyPr wrap="none" rtlCol="0">
            <a:spAutoFit/>
          </a:bodyPr>
          <a:lstStyle/>
          <a:p>
            <a:r>
              <a:rPr lang="en-US" sz="1000" dirty="0">
                <a:hlinkClick r:id="rId2"/>
              </a:rPr>
              <a:t>https://github.com/NBISweden/excelerate-scRNAseq/blob/master/session-trajectories/trajectory_inference_analysis.pdf</a:t>
            </a:r>
            <a:endParaRPr lang="en-US" sz="1000" dirty="0"/>
          </a:p>
          <a:p>
            <a:r>
              <a:rPr lang="en-US" sz="1000" dirty="0"/>
              <a:t>https://scikit-</a:t>
            </a:r>
            <a:r>
              <a:rPr lang="en-US" sz="1000" dirty="0" err="1"/>
              <a:t>learn.org</a:t>
            </a:r>
            <a:r>
              <a:rPr lang="en-US" sz="1000" dirty="0"/>
              <a:t>/stable/modules/</a:t>
            </a:r>
            <a:r>
              <a:rPr lang="en-US" sz="1000" dirty="0" err="1"/>
              <a:t>decomposition.html#independent-component-analysis-ica</a:t>
            </a:r>
            <a:endParaRPr lang="en-US" sz="1000" dirty="0"/>
          </a:p>
        </p:txBody>
      </p:sp>
      <p:pic>
        <p:nvPicPr>
          <p:cNvPr id="3" name="Picture 2" descr="A picture containing text, clock, watch, same&#10;&#10;Description automatically generated">
            <a:extLst>
              <a:ext uri="{FF2B5EF4-FFF2-40B4-BE49-F238E27FC236}">
                <a16:creationId xmlns:a16="http://schemas.microsoft.com/office/drawing/2014/main" id="{E4DF063A-44C7-D34E-A8A5-18DA913F2675}"/>
              </a:ext>
            </a:extLst>
          </p:cNvPr>
          <p:cNvPicPr>
            <a:picLocks noChangeAspect="1"/>
          </p:cNvPicPr>
          <p:nvPr/>
        </p:nvPicPr>
        <p:blipFill rotWithShape="1">
          <a:blip r:embed="rId3"/>
          <a:srcRect l="1240" r="2093"/>
          <a:stretch/>
        </p:blipFill>
        <p:spPr>
          <a:xfrm>
            <a:off x="647700" y="2060689"/>
            <a:ext cx="7848600" cy="4397201"/>
          </a:xfrm>
          <a:prstGeom prst="rect">
            <a:avLst/>
          </a:prstGeom>
        </p:spPr>
      </p:pic>
      <p:sp>
        <p:nvSpPr>
          <p:cNvPr id="5" name="TextBox 4">
            <a:extLst>
              <a:ext uri="{FF2B5EF4-FFF2-40B4-BE49-F238E27FC236}">
                <a16:creationId xmlns:a16="http://schemas.microsoft.com/office/drawing/2014/main" id="{3AA5BDF7-9C06-4747-9977-8CD0AEA2CD20}"/>
              </a:ext>
            </a:extLst>
          </p:cNvPr>
          <p:cNvSpPr txBox="1"/>
          <p:nvPr/>
        </p:nvSpPr>
        <p:spPr>
          <a:xfrm>
            <a:off x="278422" y="923385"/>
            <a:ext cx="4114800" cy="707886"/>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PCA : Find the directions of maximal </a:t>
            </a:r>
            <a:r>
              <a:rPr lang="en-US" dirty="0">
                <a:solidFill>
                  <a:schemeClr val="tx2"/>
                </a:solidFill>
                <a:latin typeface="Arial" panose="020B0604020202020204" pitchFamily="34" charset="0"/>
                <a:cs typeface="Arial" panose="020B0604020202020204" pitchFamily="34" charset="0"/>
              </a:rPr>
              <a:t>variance</a:t>
            </a:r>
            <a:r>
              <a:rPr lang="en-US"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2A801552-3CC8-318B-DB4A-55C3E5F8F0DD}"/>
              </a:ext>
            </a:extLst>
          </p:cNvPr>
          <p:cNvSpPr txBox="1"/>
          <p:nvPr/>
        </p:nvSpPr>
        <p:spPr>
          <a:xfrm>
            <a:off x="4366846" y="882047"/>
            <a:ext cx="4689230" cy="1261884"/>
          </a:xfrm>
          <a:prstGeom prst="rect">
            <a:avLst/>
          </a:prstGeom>
          <a:noFill/>
        </p:spPr>
        <p:txBody>
          <a:bodyPr wrap="square">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ICA : Find the directions of maximal </a:t>
            </a:r>
            <a:r>
              <a:rPr lang="en-US" dirty="0">
                <a:solidFill>
                  <a:schemeClr val="tx2"/>
                </a:solidFill>
                <a:latin typeface="Arial" panose="020B0604020202020204" pitchFamily="34" charset="0"/>
                <a:cs typeface="Arial" panose="020B0604020202020204" pitchFamily="34" charset="0"/>
              </a:rPr>
              <a:t>independence</a:t>
            </a:r>
          </a:p>
          <a:p>
            <a:pPr marL="800100" lvl="1" indent="-342900">
              <a:buFont typeface="Wingdings" pitchFamily="2" charset="2"/>
              <a:buChar char="Ø"/>
            </a:pPr>
            <a:r>
              <a:rPr lang="en-US" sz="1800" dirty="0">
                <a:latin typeface="Arial" panose="020B0604020202020204" pitchFamily="34" charset="0"/>
                <a:cs typeface="Arial" panose="020B0604020202020204" pitchFamily="34" charset="0"/>
              </a:rPr>
              <a:t>The values in each source have non-Gaussian distributions</a:t>
            </a:r>
          </a:p>
        </p:txBody>
      </p:sp>
    </p:spTree>
    <p:extLst>
      <p:ext uri="{BB962C8B-B14F-4D97-AF65-F5344CB8AC3E}">
        <p14:creationId xmlns:p14="http://schemas.microsoft.com/office/powerpoint/2010/main" val="3862106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76D623-1903-3D4A-A879-25F9035F8084}"/>
              </a:ext>
            </a:extLst>
          </p:cNvPr>
          <p:cNvSpPr>
            <a:spLocks noGrp="1"/>
          </p:cNvSpPr>
          <p:nvPr>
            <p:ph type="sldNum" sz="quarter" idx="12"/>
          </p:nvPr>
        </p:nvSpPr>
        <p:spPr/>
        <p:txBody>
          <a:bodyPr/>
          <a:lstStyle/>
          <a:p>
            <a:pPr>
              <a:defRPr/>
            </a:pPr>
            <a:fld id="{4D71D4ED-2DA9-9F40-A068-D189D5533483}" type="slidenum">
              <a:rPr lang="en-US" smtClean="0"/>
              <a:pPr>
                <a:defRPr/>
              </a:pPr>
              <a:t>23</a:t>
            </a:fld>
            <a:endParaRPr lang="en-US"/>
          </a:p>
        </p:txBody>
      </p:sp>
      <p:sp>
        <p:nvSpPr>
          <p:cNvPr id="6" name="Title 1">
            <a:extLst>
              <a:ext uri="{FF2B5EF4-FFF2-40B4-BE49-F238E27FC236}">
                <a16:creationId xmlns:a16="http://schemas.microsoft.com/office/drawing/2014/main" id="{8BA7A185-B429-3E47-841C-DDB41BCCF118}"/>
              </a:ext>
            </a:extLst>
          </p:cNvPr>
          <p:cNvSpPr txBox="1">
            <a:spLocks/>
          </p:cNvSpPr>
          <p:nvPr/>
        </p:nvSpPr>
        <p:spPr bwMode="auto">
          <a:xfrm>
            <a:off x="-114300" y="-150278"/>
            <a:ext cx="9372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3500" kern="0" dirty="0"/>
              <a:t>Why ICA</a:t>
            </a:r>
          </a:p>
        </p:txBody>
      </p:sp>
      <p:sp>
        <p:nvSpPr>
          <p:cNvPr id="11" name="TextBox 10">
            <a:extLst>
              <a:ext uri="{FF2B5EF4-FFF2-40B4-BE49-F238E27FC236}">
                <a16:creationId xmlns:a16="http://schemas.microsoft.com/office/drawing/2014/main" id="{C64BFBF6-A130-F247-AD2D-A9096539A379}"/>
              </a:ext>
            </a:extLst>
          </p:cNvPr>
          <p:cNvSpPr txBox="1"/>
          <p:nvPr/>
        </p:nvSpPr>
        <p:spPr>
          <a:xfrm>
            <a:off x="0" y="6457890"/>
            <a:ext cx="6353021" cy="400110"/>
          </a:xfrm>
          <a:prstGeom prst="rect">
            <a:avLst/>
          </a:prstGeom>
          <a:noFill/>
        </p:spPr>
        <p:txBody>
          <a:bodyPr wrap="none" rtlCol="0">
            <a:spAutoFit/>
          </a:bodyPr>
          <a:lstStyle/>
          <a:p>
            <a:r>
              <a:rPr lang="en-US" sz="1000" dirty="0">
                <a:hlinkClick r:id="rId2"/>
              </a:rPr>
              <a:t>https://github.com/NBISweden/excelerate-scRNAseq/blob/master/session-trajectories/trajectory_inference_analysis.pdf</a:t>
            </a:r>
            <a:endParaRPr lang="en-US" sz="1000" dirty="0"/>
          </a:p>
          <a:p>
            <a:r>
              <a:rPr lang="en-US" sz="1000" dirty="0"/>
              <a:t>https://scikit-</a:t>
            </a:r>
            <a:r>
              <a:rPr lang="en-US" sz="1000" dirty="0" err="1"/>
              <a:t>learn.org</a:t>
            </a:r>
            <a:r>
              <a:rPr lang="en-US" sz="1000" dirty="0"/>
              <a:t>/stable/modules/</a:t>
            </a:r>
            <a:r>
              <a:rPr lang="en-US" sz="1000" dirty="0" err="1"/>
              <a:t>decomposition.html#independent-component-analysis-ica</a:t>
            </a:r>
            <a:endParaRPr lang="en-US" sz="1000" dirty="0"/>
          </a:p>
        </p:txBody>
      </p:sp>
      <p:pic>
        <p:nvPicPr>
          <p:cNvPr id="4100" name="Picture 4">
            <a:extLst>
              <a:ext uri="{FF2B5EF4-FFF2-40B4-BE49-F238E27FC236}">
                <a16:creationId xmlns:a16="http://schemas.microsoft.com/office/drawing/2014/main" id="{EF650EF2-9A17-4A48-AC80-C2CB004EA8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555"/>
          <a:stretch/>
        </p:blipFill>
        <p:spPr bwMode="auto">
          <a:xfrm>
            <a:off x="15688" y="1197259"/>
            <a:ext cx="91440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92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76D623-1903-3D4A-A879-25F9035F8084}"/>
              </a:ext>
            </a:extLst>
          </p:cNvPr>
          <p:cNvSpPr>
            <a:spLocks noGrp="1"/>
          </p:cNvSpPr>
          <p:nvPr>
            <p:ph type="sldNum" sz="quarter" idx="12"/>
          </p:nvPr>
        </p:nvSpPr>
        <p:spPr/>
        <p:txBody>
          <a:bodyPr/>
          <a:lstStyle/>
          <a:p>
            <a:pPr>
              <a:defRPr/>
            </a:pPr>
            <a:fld id="{4D71D4ED-2DA9-9F40-A068-D189D5533483}" type="slidenum">
              <a:rPr lang="en-US" smtClean="0"/>
              <a:pPr>
                <a:defRPr/>
              </a:pPr>
              <a:t>24</a:t>
            </a:fld>
            <a:endParaRPr lang="en-US"/>
          </a:p>
        </p:txBody>
      </p:sp>
      <p:sp>
        <p:nvSpPr>
          <p:cNvPr id="6" name="Title 1">
            <a:extLst>
              <a:ext uri="{FF2B5EF4-FFF2-40B4-BE49-F238E27FC236}">
                <a16:creationId xmlns:a16="http://schemas.microsoft.com/office/drawing/2014/main" id="{8BA7A185-B429-3E47-841C-DDB41BCCF118}"/>
              </a:ext>
            </a:extLst>
          </p:cNvPr>
          <p:cNvSpPr txBox="1">
            <a:spLocks/>
          </p:cNvSpPr>
          <p:nvPr/>
        </p:nvSpPr>
        <p:spPr bwMode="auto">
          <a:xfrm>
            <a:off x="-114300" y="22412"/>
            <a:ext cx="9372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3500" kern="0" dirty="0"/>
              <a:t>Ste</a:t>
            </a:r>
            <a:r>
              <a:rPr lang="en-US" altLang="zh-CN" sz="3500" kern="0" dirty="0"/>
              <a:t>p</a:t>
            </a:r>
            <a:r>
              <a:rPr lang="zh-CN" altLang="en-US" sz="3500" kern="0" dirty="0"/>
              <a:t> </a:t>
            </a:r>
            <a:r>
              <a:rPr lang="en-US" altLang="zh-CN" sz="3500" kern="0" dirty="0"/>
              <a:t>3:</a:t>
            </a:r>
            <a:r>
              <a:rPr lang="zh-CN" altLang="en-US" sz="3500" kern="0" dirty="0"/>
              <a:t> </a:t>
            </a:r>
            <a:r>
              <a:rPr lang="en-US" sz="3500" kern="0" dirty="0"/>
              <a:t>Construct </a:t>
            </a:r>
            <a:r>
              <a:rPr lang="en-US" sz="3600" dirty="0">
                <a:latin typeface="Arial" panose="020B0604020202020204" pitchFamily="34" charset="0"/>
                <a:cs typeface="Arial" panose="020B0604020202020204" pitchFamily="34" charset="0"/>
              </a:rPr>
              <a:t>minimum spanning tree (MST)</a:t>
            </a:r>
            <a:r>
              <a:rPr lang="en-US" sz="3500" kern="0" dirty="0"/>
              <a:t> on the cells</a:t>
            </a:r>
          </a:p>
        </p:txBody>
      </p:sp>
      <p:pic>
        <p:nvPicPr>
          <p:cNvPr id="8" name="Content Placeholder 8" descr="Chart, scatter chart&#10;&#10;Description automatically generated">
            <a:extLst>
              <a:ext uri="{FF2B5EF4-FFF2-40B4-BE49-F238E27FC236}">
                <a16:creationId xmlns:a16="http://schemas.microsoft.com/office/drawing/2014/main" id="{3E6702E7-B361-CB44-86CB-C91ED24AC466}"/>
              </a:ext>
            </a:extLst>
          </p:cNvPr>
          <p:cNvPicPr>
            <a:picLocks noChangeAspect="1"/>
          </p:cNvPicPr>
          <p:nvPr/>
        </p:nvPicPr>
        <p:blipFill rotWithShape="1">
          <a:blip r:embed="rId3"/>
          <a:srcRect l="39864" t="7641" r="10008" b="54575"/>
          <a:stretch/>
        </p:blipFill>
        <p:spPr bwMode="auto">
          <a:xfrm>
            <a:off x="149452" y="3755844"/>
            <a:ext cx="4920336" cy="2476767"/>
          </a:xfrm>
          <a:prstGeom prst="rect">
            <a:avLst/>
          </a:prstGeom>
          <a:noFill/>
          <a:ln w="9525">
            <a:noFill/>
            <a:miter lim="800000"/>
            <a:headEnd/>
            <a:tailEnd/>
          </a:ln>
        </p:spPr>
      </p:pic>
      <p:sp>
        <p:nvSpPr>
          <p:cNvPr id="12" name="TextBox 11">
            <a:extLst>
              <a:ext uri="{FF2B5EF4-FFF2-40B4-BE49-F238E27FC236}">
                <a16:creationId xmlns:a16="http://schemas.microsoft.com/office/drawing/2014/main" id="{10A638FC-B2B0-9B44-8CED-CA253F852ABB}"/>
              </a:ext>
            </a:extLst>
          </p:cNvPr>
          <p:cNvSpPr txBox="1"/>
          <p:nvPr/>
        </p:nvSpPr>
        <p:spPr>
          <a:xfrm>
            <a:off x="2241" y="6350169"/>
            <a:ext cx="6253635" cy="507831"/>
          </a:xfrm>
          <a:prstGeom prst="rect">
            <a:avLst/>
          </a:prstGeom>
          <a:noFill/>
        </p:spPr>
        <p:txBody>
          <a:bodyPr wrap="none" rtlCol="0">
            <a:spAutoFit/>
          </a:bodyPr>
          <a:lstStyle/>
          <a:p>
            <a:r>
              <a:rPr lang="en-US" sz="900" dirty="0" err="1"/>
              <a:t>Trapnell</a:t>
            </a:r>
            <a:r>
              <a:rPr lang="en-US" sz="900" dirty="0"/>
              <a:t>, C., </a:t>
            </a:r>
            <a:r>
              <a:rPr lang="en-US" sz="900" dirty="0" err="1"/>
              <a:t>Cacchiarelli</a:t>
            </a:r>
            <a:r>
              <a:rPr lang="en-US" sz="900" dirty="0"/>
              <a:t>, D., Grimsby, J. </a:t>
            </a:r>
            <a:r>
              <a:rPr lang="en-US" sz="900" i="1" dirty="0"/>
              <a:t>et al.</a:t>
            </a:r>
            <a:r>
              <a:rPr lang="en-US" sz="900" dirty="0"/>
              <a:t> The dynamics and regulators of cell fate decisions are revealed by </a:t>
            </a:r>
            <a:r>
              <a:rPr lang="en-US" sz="900" dirty="0" err="1"/>
              <a:t>pseudotemporal</a:t>
            </a:r>
            <a:r>
              <a:rPr lang="en-US" sz="900" dirty="0"/>
              <a:t> </a:t>
            </a:r>
          </a:p>
          <a:p>
            <a:r>
              <a:rPr lang="en-US" sz="900" dirty="0"/>
              <a:t>ordering of single cells. Nat </a:t>
            </a:r>
            <a:r>
              <a:rPr lang="en-US" sz="900" dirty="0" err="1"/>
              <a:t>Biotechnol</a:t>
            </a:r>
            <a:r>
              <a:rPr lang="en-US" sz="900" dirty="0"/>
              <a:t> 32, 381–386 (2014). </a:t>
            </a:r>
            <a:r>
              <a:rPr lang="en-US" sz="900" dirty="0">
                <a:hlinkClick r:id="rId4">
                  <a:extLst>
                    <a:ext uri="{A12FA001-AC4F-418D-AE19-62706E023703}">
                      <ahyp:hlinkClr xmlns:ahyp="http://schemas.microsoft.com/office/drawing/2018/hyperlinkcolor" val="tx"/>
                    </a:ext>
                  </a:extLst>
                </a:hlinkClick>
              </a:rPr>
              <a:t>https://doi.org/10.1038/nbt.2859</a:t>
            </a:r>
            <a:endParaRPr lang="en-US" sz="900" dirty="0"/>
          </a:p>
          <a:p>
            <a:r>
              <a:rPr lang="en-US" sz="900" dirty="0"/>
              <a:t>https://</a:t>
            </a:r>
            <a:r>
              <a:rPr lang="en-US" sz="900" dirty="0" err="1"/>
              <a:t>en.wikipedia.org</a:t>
            </a:r>
            <a:r>
              <a:rPr lang="en-US" sz="900" dirty="0"/>
              <a:t>/wiki/</a:t>
            </a:r>
            <a:r>
              <a:rPr lang="en-US" sz="900" dirty="0" err="1"/>
              <a:t>Minimum_spanning_tree</a:t>
            </a:r>
            <a:endParaRPr lang="en-US" sz="900" dirty="0"/>
          </a:p>
        </p:txBody>
      </p:sp>
      <p:sp>
        <p:nvSpPr>
          <p:cNvPr id="11" name="TextBox 10">
            <a:extLst>
              <a:ext uri="{FF2B5EF4-FFF2-40B4-BE49-F238E27FC236}">
                <a16:creationId xmlns:a16="http://schemas.microsoft.com/office/drawing/2014/main" id="{E3A1C30C-DFB8-A943-81A8-6F3615087C1C}"/>
              </a:ext>
            </a:extLst>
          </p:cNvPr>
          <p:cNvSpPr txBox="1"/>
          <p:nvPr/>
        </p:nvSpPr>
        <p:spPr>
          <a:xfrm>
            <a:off x="271182" y="1287485"/>
            <a:ext cx="8382000" cy="138499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Minimum spanning tree (MST)</a:t>
            </a:r>
          </a:p>
          <a:p>
            <a:pPr marL="800100" lvl="1" indent="-342900">
              <a:buFont typeface="American Typewriter Semibold" panose="02090604020004020304" pitchFamily="18" charset="77"/>
              <a:buChar char="−"/>
            </a:pPr>
            <a:r>
              <a:rPr lang="en-US" dirty="0">
                <a:latin typeface="Arial" panose="020B0604020202020204" pitchFamily="34" charset="0"/>
                <a:cs typeface="Arial" panose="020B0604020202020204" pitchFamily="34" charset="0"/>
              </a:rPr>
              <a:t>The undirected graph connecting all vertices with the smallest sum of all distances</a:t>
            </a:r>
          </a:p>
          <a:p>
            <a:pPr marL="800100" lvl="1" indent="-342900">
              <a:buFont typeface="American Typewriter Semibold" panose="02090604020004020304" pitchFamily="18" charset="77"/>
              <a:buChar char="−"/>
            </a:pPr>
            <a:r>
              <a:rPr lang="en-US" dirty="0">
                <a:latin typeface="Arial" panose="020B0604020202020204" pitchFamily="34" charset="0"/>
                <a:cs typeface="Arial" panose="020B0604020202020204" pitchFamily="34" charset="0"/>
              </a:rPr>
              <a:t>No cycles</a:t>
            </a:r>
          </a:p>
        </p:txBody>
      </p:sp>
      <p:pic>
        <p:nvPicPr>
          <p:cNvPr id="13" name="Picture 2">
            <a:extLst>
              <a:ext uri="{FF2B5EF4-FFF2-40B4-BE49-F238E27FC236}">
                <a16:creationId xmlns:a16="http://schemas.microsoft.com/office/drawing/2014/main" id="{DF2AA24C-66E9-AF46-9723-FA7F05B48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9788" y="2320643"/>
            <a:ext cx="2618984" cy="21126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CD646C-331A-3D40-89CE-AFC358C9916F}"/>
              </a:ext>
            </a:extLst>
          </p:cNvPr>
          <p:cNvSpPr txBox="1"/>
          <p:nvPr/>
        </p:nvSpPr>
        <p:spPr>
          <a:xfrm>
            <a:off x="7522443" y="2057956"/>
            <a:ext cx="1566711"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Vertex : Cell</a:t>
            </a:r>
          </a:p>
        </p:txBody>
      </p:sp>
      <p:sp>
        <p:nvSpPr>
          <p:cNvPr id="15" name="TextBox 14">
            <a:extLst>
              <a:ext uri="{FF2B5EF4-FFF2-40B4-BE49-F238E27FC236}">
                <a16:creationId xmlns:a16="http://schemas.microsoft.com/office/drawing/2014/main" id="{EF062CB8-C90A-AE45-B6A7-A50F6C4A9613}"/>
              </a:ext>
            </a:extLst>
          </p:cNvPr>
          <p:cNvSpPr txBox="1"/>
          <p:nvPr/>
        </p:nvSpPr>
        <p:spPr>
          <a:xfrm>
            <a:off x="6408587" y="4159310"/>
            <a:ext cx="2278523"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Edge weights: cell-cell distances</a:t>
            </a:r>
          </a:p>
        </p:txBody>
      </p:sp>
      <p:cxnSp>
        <p:nvCxnSpPr>
          <p:cNvPr id="16" name="Straight Arrow Connector 15">
            <a:extLst>
              <a:ext uri="{FF2B5EF4-FFF2-40B4-BE49-F238E27FC236}">
                <a16:creationId xmlns:a16="http://schemas.microsoft.com/office/drawing/2014/main" id="{3F34AD49-99E7-8144-9A47-57BE4A43BD53}"/>
              </a:ext>
            </a:extLst>
          </p:cNvPr>
          <p:cNvCxnSpPr>
            <a:cxnSpLocks/>
          </p:cNvCxnSpPr>
          <p:nvPr/>
        </p:nvCxnSpPr>
        <p:spPr bwMode="auto">
          <a:xfrm flipH="1">
            <a:off x="7688772" y="2519102"/>
            <a:ext cx="617027" cy="219404"/>
          </a:xfrm>
          <a:prstGeom prst="straightConnector1">
            <a:avLst/>
          </a:prstGeom>
          <a:noFill/>
          <a:ln w="28575" cap="flat" cmpd="sng" algn="ctr">
            <a:solidFill>
              <a:schemeClr val="tx2"/>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155A1378-DE3E-094B-857F-DEC9711DB4B3}"/>
              </a:ext>
            </a:extLst>
          </p:cNvPr>
          <p:cNvCxnSpPr>
            <a:cxnSpLocks/>
          </p:cNvCxnSpPr>
          <p:nvPr/>
        </p:nvCxnSpPr>
        <p:spPr bwMode="auto">
          <a:xfrm flipH="1" flipV="1">
            <a:off x="6793901" y="3800749"/>
            <a:ext cx="490819" cy="292535"/>
          </a:xfrm>
          <a:prstGeom prst="straightConnector1">
            <a:avLst/>
          </a:prstGeom>
          <a:noFill/>
          <a:ln w="28575"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3378853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76D623-1903-3D4A-A879-25F9035F8084}"/>
              </a:ext>
            </a:extLst>
          </p:cNvPr>
          <p:cNvSpPr>
            <a:spLocks noGrp="1"/>
          </p:cNvSpPr>
          <p:nvPr>
            <p:ph type="sldNum" sz="quarter" idx="12"/>
          </p:nvPr>
        </p:nvSpPr>
        <p:spPr/>
        <p:txBody>
          <a:bodyPr/>
          <a:lstStyle/>
          <a:p>
            <a:pPr>
              <a:defRPr/>
            </a:pPr>
            <a:fld id="{4D71D4ED-2DA9-9F40-A068-D189D5533483}" type="slidenum">
              <a:rPr lang="en-US" smtClean="0"/>
              <a:pPr>
                <a:defRPr/>
              </a:pPr>
              <a:t>25</a:t>
            </a:fld>
            <a:endParaRPr lang="en-US"/>
          </a:p>
        </p:txBody>
      </p:sp>
      <p:sp>
        <p:nvSpPr>
          <p:cNvPr id="6" name="Title 1">
            <a:extLst>
              <a:ext uri="{FF2B5EF4-FFF2-40B4-BE49-F238E27FC236}">
                <a16:creationId xmlns:a16="http://schemas.microsoft.com/office/drawing/2014/main" id="{8BA7A185-B429-3E47-841C-DDB41BCCF118}"/>
              </a:ext>
            </a:extLst>
          </p:cNvPr>
          <p:cNvSpPr txBox="1">
            <a:spLocks/>
          </p:cNvSpPr>
          <p:nvPr/>
        </p:nvSpPr>
        <p:spPr bwMode="auto">
          <a:xfrm>
            <a:off x="29308" y="179106"/>
            <a:ext cx="87249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3500" kern="0" dirty="0"/>
              <a:t>Ste</a:t>
            </a:r>
            <a:r>
              <a:rPr lang="en-US" altLang="zh-CN" sz="3500" kern="0" dirty="0"/>
              <a:t>p</a:t>
            </a:r>
            <a:r>
              <a:rPr lang="zh-CN" altLang="en-US" sz="3500" kern="0" dirty="0"/>
              <a:t> </a:t>
            </a:r>
            <a:r>
              <a:rPr lang="en-US" altLang="zh-CN" sz="3500" kern="0" dirty="0"/>
              <a:t>4:</a:t>
            </a:r>
            <a:r>
              <a:rPr lang="zh-CN" altLang="en-US" sz="3500" kern="0" dirty="0"/>
              <a:t> </a:t>
            </a:r>
            <a:r>
              <a:rPr lang="en-US" sz="3500" kern="0" dirty="0"/>
              <a:t>Find the longest path </a:t>
            </a:r>
          </a:p>
          <a:p>
            <a:r>
              <a:rPr lang="en-US" sz="3500" kern="0" dirty="0"/>
              <a:t>through the MST</a:t>
            </a:r>
          </a:p>
        </p:txBody>
      </p:sp>
      <p:sp>
        <p:nvSpPr>
          <p:cNvPr id="2" name="TextBox 1">
            <a:extLst>
              <a:ext uri="{FF2B5EF4-FFF2-40B4-BE49-F238E27FC236}">
                <a16:creationId xmlns:a16="http://schemas.microsoft.com/office/drawing/2014/main" id="{9105FF95-EC72-0C4B-ACB7-D03891DA916D}"/>
              </a:ext>
            </a:extLst>
          </p:cNvPr>
          <p:cNvSpPr txBox="1"/>
          <p:nvPr/>
        </p:nvSpPr>
        <p:spPr>
          <a:xfrm>
            <a:off x="366346" y="1589176"/>
            <a:ext cx="89154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Correspond to the longest sequence of similar cells (e.g., gene expression)</a:t>
            </a:r>
          </a:p>
        </p:txBody>
      </p:sp>
      <p:pic>
        <p:nvPicPr>
          <p:cNvPr id="8" name="Content Placeholder 8" descr="Chart, scatter chart&#10;&#10;Description automatically generated">
            <a:extLst>
              <a:ext uri="{FF2B5EF4-FFF2-40B4-BE49-F238E27FC236}">
                <a16:creationId xmlns:a16="http://schemas.microsoft.com/office/drawing/2014/main" id="{3E6702E7-B361-CB44-86CB-C91ED24AC466}"/>
              </a:ext>
            </a:extLst>
          </p:cNvPr>
          <p:cNvPicPr>
            <a:picLocks noChangeAspect="1"/>
          </p:cNvPicPr>
          <p:nvPr/>
        </p:nvPicPr>
        <p:blipFill rotWithShape="1">
          <a:blip r:embed="rId3"/>
          <a:srcRect l="68537" t="-1" b="55124"/>
          <a:stretch/>
        </p:blipFill>
        <p:spPr bwMode="auto">
          <a:xfrm>
            <a:off x="1066798" y="2792697"/>
            <a:ext cx="2615760" cy="2491581"/>
          </a:xfrm>
          <a:prstGeom prst="rect">
            <a:avLst/>
          </a:prstGeom>
          <a:noFill/>
          <a:ln w="9525">
            <a:noFill/>
            <a:miter lim="800000"/>
            <a:headEnd/>
            <a:tailEnd/>
          </a:ln>
        </p:spPr>
      </p:pic>
      <p:grpSp>
        <p:nvGrpSpPr>
          <p:cNvPr id="14" name="Group 13">
            <a:extLst>
              <a:ext uri="{FF2B5EF4-FFF2-40B4-BE49-F238E27FC236}">
                <a16:creationId xmlns:a16="http://schemas.microsoft.com/office/drawing/2014/main" id="{A42D7BE2-EA51-1A4B-AD93-864F0101C3B8}"/>
              </a:ext>
            </a:extLst>
          </p:cNvPr>
          <p:cNvGrpSpPr/>
          <p:nvPr/>
        </p:nvGrpSpPr>
        <p:grpSpPr>
          <a:xfrm>
            <a:off x="5181600" y="3183617"/>
            <a:ext cx="2922494" cy="2639776"/>
            <a:chOff x="4800600" y="2981774"/>
            <a:chExt cx="2922494" cy="2639776"/>
          </a:xfrm>
        </p:grpSpPr>
        <p:pic>
          <p:nvPicPr>
            <p:cNvPr id="7" name="Content Placeholder 8" descr="Chart, scatter chart&#10;&#10;Description automatically generated">
              <a:extLst>
                <a:ext uri="{FF2B5EF4-FFF2-40B4-BE49-F238E27FC236}">
                  <a16:creationId xmlns:a16="http://schemas.microsoft.com/office/drawing/2014/main" id="{A29F1CBF-5122-A447-987F-74FD8FD89599}"/>
                </a:ext>
              </a:extLst>
            </p:cNvPr>
            <p:cNvPicPr>
              <a:picLocks noChangeAspect="1"/>
            </p:cNvPicPr>
            <p:nvPr/>
          </p:nvPicPr>
          <p:blipFill rotWithShape="1">
            <a:blip r:embed="rId3"/>
            <a:srcRect l="68502" t="53317"/>
            <a:stretch/>
          </p:blipFill>
          <p:spPr bwMode="auto">
            <a:xfrm>
              <a:off x="5056094" y="2981774"/>
              <a:ext cx="2667000" cy="2639776"/>
            </a:xfrm>
            <a:prstGeom prst="rect">
              <a:avLst/>
            </a:prstGeom>
            <a:noFill/>
            <a:ln w="9525">
              <a:noFill/>
              <a:miter lim="800000"/>
              <a:headEnd/>
              <a:tailEnd/>
            </a:ln>
          </p:spPr>
        </p:pic>
        <p:sp>
          <p:nvSpPr>
            <p:cNvPr id="3" name="Rectangle 2">
              <a:extLst>
                <a:ext uri="{FF2B5EF4-FFF2-40B4-BE49-F238E27FC236}">
                  <a16:creationId xmlns:a16="http://schemas.microsoft.com/office/drawing/2014/main" id="{237D205B-40E0-EB4E-83C5-92512FB14832}"/>
                </a:ext>
              </a:extLst>
            </p:cNvPr>
            <p:cNvSpPr/>
            <p:nvPr/>
          </p:nvSpPr>
          <p:spPr bwMode="auto">
            <a:xfrm>
              <a:off x="4800600" y="4016512"/>
              <a:ext cx="381000" cy="3810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grpSp>
      <p:cxnSp>
        <p:nvCxnSpPr>
          <p:cNvPr id="10" name="Straight Arrow Connector 9">
            <a:extLst>
              <a:ext uri="{FF2B5EF4-FFF2-40B4-BE49-F238E27FC236}">
                <a16:creationId xmlns:a16="http://schemas.microsoft.com/office/drawing/2014/main" id="{0A8F70E8-7F04-D24B-B56A-E2BFED8FD7D1}"/>
              </a:ext>
            </a:extLst>
          </p:cNvPr>
          <p:cNvCxnSpPr/>
          <p:nvPr/>
        </p:nvCxnSpPr>
        <p:spPr bwMode="auto">
          <a:xfrm>
            <a:off x="3886200" y="4208655"/>
            <a:ext cx="609600" cy="0"/>
          </a:xfrm>
          <a:prstGeom prst="straightConnector1">
            <a:avLst/>
          </a:prstGeom>
          <a:noFill/>
          <a:ln w="28575" cap="flat" cmpd="sng" algn="ctr">
            <a:solidFill>
              <a:schemeClr val="tx2"/>
            </a:solidFill>
            <a:prstDash val="solid"/>
            <a:round/>
            <a:headEnd type="none" w="med" len="med"/>
            <a:tailEnd type="triangle"/>
          </a:ln>
          <a:effectLst/>
        </p:spPr>
      </p:cxnSp>
      <p:sp>
        <p:nvSpPr>
          <p:cNvPr id="12" name="TextBox 11">
            <a:extLst>
              <a:ext uri="{FF2B5EF4-FFF2-40B4-BE49-F238E27FC236}">
                <a16:creationId xmlns:a16="http://schemas.microsoft.com/office/drawing/2014/main" id="{10A638FC-B2B0-9B44-8CED-CA253F852ABB}"/>
              </a:ext>
            </a:extLst>
          </p:cNvPr>
          <p:cNvSpPr txBox="1"/>
          <p:nvPr/>
        </p:nvSpPr>
        <p:spPr>
          <a:xfrm>
            <a:off x="4482" y="6427260"/>
            <a:ext cx="6253635" cy="369332"/>
          </a:xfrm>
          <a:prstGeom prst="rect">
            <a:avLst/>
          </a:prstGeom>
          <a:noFill/>
        </p:spPr>
        <p:txBody>
          <a:bodyPr wrap="none" rtlCol="0">
            <a:spAutoFit/>
          </a:bodyPr>
          <a:lstStyle/>
          <a:p>
            <a:r>
              <a:rPr lang="en-US" sz="900" dirty="0" err="1"/>
              <a:t>Trapnell</a:t>
            </a:r>
            <a:r>
              <a:rPr lang="en-US" sz="900" dirty="0"/>
              <a:t>, C., </a:t>
            </a:r>
            <a:r>
              <a:rPr lang="en-US" sz="900" dirty="0" err="1"/>
              <a:t>Cacchiarelli</a:t>
            </a:r>
            <a:r>
              <a:rPr lang="en-US" sz="900" dirty="0"/>
              <a:t>, D., Grimsby, J. </a:t>
            </a:r>
            <a:r>
              <a:rPr lang="en-US" sz="900" i="1" dirty="0"/>
              <a:t>et al.</a:t>
            </a:r>
            <a:r>
              <a:rPr lang="en-US" sz="900" dirty="0"/>
              <a:t> The dynamics and regulators of cell fate decisions are revealed by </a:t>
            </a:r>
            <a:r>
              <a:rPr lang="en-US" sz="900" dirty="0" err="1"/>
              <a:t>pseudotemporal</a:t>
            </a:r>
            <a:r>
              <a:rPr lang="en-US" sz="900" dirty="0"/>
              <a:t> </a:t>
            </a:r>
          </a:p>
          <a:p>
            <a:r>
              <a:rPr lang="en-US" sz="900" dirty="0"/>
              <a:t>ordering of single cells. </a:t>
            </a:r>
            <a:r>
              <a:rPr lang="en-US" sz="900" i="1" dirty="0"/>
              <a:t>Nat </a:t>
            </a:r>
            <a:r>
              <a:rPr lang="en-US" sz="900" i="1" dirty="0" err="1"/>
              <a:t>Biotechnol</a:t>
            </a:r>
            <a:r>
              <a:rPr lang="en-US" sz="900" dirty="0"/>
              <a:t> </a:t>
            </a:r>
            <a:r>
              <a:rPr lang="en-US" sz="900" b="1" dirty="0"/>
              <a:t>32, </a:t>
            </a:r>
            <a:r>
              <a:rPr lang="en-US" sz="900" dirty="0"/>
              <a:t>381–386 (2014). </a:t>
            </a:r>
            <a:r>
              <a:rPr lang="en-US" sz="900" dirty="0">
                <a:hlinkClick r:id="rId4"/>
              </a:rPr>
              <a:t>https://doi.org/10.1038/nbt.2859</a:t>
            </a:r>
            <a:endParaRPr lang="en-US" sz="900" dirty="0"/>
          </a:p>
        </p:txBody>
      </p:sp>
    </p:spTree>
    <p:extLst>
      <p:ext uri="{BB962C8B-B14F-4D97-AF65-F5344CB8AC3E}">
        <p14:creationId xmlns:p14="http://schemas.microsoft.com/office/powerpoint/2010/main" val="1880679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76D623-1903-3D4A-A879-25F9035F8084}"/>
              </a:ext>
            </a:extLst>
          </p:cNvPr>
          <p:cNvSpPr>
            <a:spLocks noGrp="1"/>
          </p:cNvSpPr>
          <p:nvPr>
            <p:ph type="sldNum" sz="quarter" idx="12"/>
          </p:nvPr>
        </p:nvSpPr>
        <p:spPr/>
        <p:txBody>
          <a:bodyPr/>
          <a:lstStyle/>
          <a:p>
            <a:pPr>
              <a:defRPr/>
            </a:pPr>
            <a:fld id="{4D71D4ED-2DA9-9F40-A068-D189D5533483}" type="slidenum">
              <a:rPr lang="en-US" smtClean="0"/>
              <a:pPr>
                <a:defRPr/>
              </a:pPr>
              <a:t>26</a:t>
            </a:fld>
            <a:endParaRPr lang="en-US"/>
          </a:p>
        </p:txBody>
      </p:sp>
      <p:sp>
        <p:nvSpPr>
          <p:cNvPr id="6" name="Title 1">
            <a:extLst>
              <a:ext uri="{FF2B5EF4-FFF2-40B4-BE49-F238E27FC236}">
                <a16:creationId xmlns:a16="http://schemas.microsoft.com/office/drawing/2014/main" id="{8BA7A185-B429-3E47-841C-DDB41BCCF118}"/>
              </a:ext>
            </a:extLst>
          </p:cNvPr>
          <p:cNvSpPr txBox="1">
            <a:spLocks/>
          </p:cNvSpPr>
          <p:nvPr/>
        </p:nvSpPr>
        <p:spPr bwMode="auto">
          <a:xfrm>
            <a:off x="-114300" y="-152400"/>
            <a:ext cx="9372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3500" kern="0" dirty="0"/>
              <a:t>Ste</a:t>
            </a:r>
            <a:r>
              <a:rPr lang="en-US" altLang="zh-CN" sz="3500" kern="0" dirty="0"/>
              <a:t>p</a:t>
            </a:r>
            <a:r>
              <a:rPr lang="zh-CN" altLang="en-US" sz="3500" kern="0" dirty="0"/>
              <a:t> </a:t>
            </a:r>
            <a:r>
              <a:rPr lang="en-US" altLang="zh-CN" sz="3500" kern="0" dirty="0"/>
              <a:t>5:</a:t>
            </a:r>
            <a:r>
              <a:rPr lang="zh-CN" altLang="en-US" sz="3500" kern="0" dirty="0"/>
              <a:t> </a:t>
            </a:r>
            <a:r>
              <a:rPr lang="en-US" sz="3500" kern="0" dirty="0"/>
              <a:t>Order cells along the trajectory</a:t>
            </a:r>
          </a:p>
        </p:txBody>
      </p:sp>
      <p:sp>
        <p:nvSpPr>
          <p:cNvPr id="2" name="TextBox 1">
            <a:extLst>
              <a:ext uri="{FF2B5EF4-FFF2-40B4-BE49-F238E27FC236}">
                <a16:creationId xmlns:a16="http://schemas.microsoft.com/office/drawing/2014/main" id="{9105FF95-EC72-0C4B-ACB7-D03891DA916D}"/>
              </a:ext>
            </a:extLst>
          </p:cNvPr>
          <p:cNvSpPr txBox="1"/>
          <p:nvPr/>
        </p:nvSpPr>
        <p:spPr>
          <a:xfrm>
            <a:off x="152400" y="904650"/>
            <a:ext cx="89154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Produce a ‘trajectory’ of an individual cell’s progress through differentiation</a:t>
            </a:r>
          </a:p>
        </p:txBody>
      </p:sp>
      <p:pic>
        <p:nvPicPr>
          <p:cNvPr id="5" name="Content Placeholder 8" descr="Chart, scatter chart&#10;&#10;Description automatically generated">
            <a:extLst>
              <a:ext uri="{FF2B5EF4-FFF2-40B4-BE49-F238E27FC236}">
                <a16:creationId xmlns:a16="http://schemas.microsoft.com/office/drawing/2014/main" id="{B0F5BCBD-F023-A04F-87A1-C5BC025E4184}"/>
              </a:ext>
            </a:extLst>
          </p:cNvPr>
          <p:cNvPicPr>
            <a:picLocks noGrp="1" noChangeAspect="1"/>
          </p:cNvPicPr>
          <p:nvPr>
            <p:ph idx="1"/>
          </p:nvPr>
        </p:nvPicPr>
        <p:blipFill rotWithShape="1">
          <a:blip r:embed="rId3"/>
          <a:srcRect l="41098" t="51757" r="35621" b="7230"/>
          <a:stretch/>
        </p:blipFill>
        <p:spPr>
          <a:xfrm>
            <a:off x="5486400" y="3319454"/>
            <a:ext cx="1917835" cy="2256278"/>
          </a:xfrm>
        </p:spPr>
      </p:pic>
      <p:grpSp>
        <p:nvGrpSpPr>
          <p:cNvPr id="9" name="Group 8">
            <a:extLst>
              <a:ext uri="{FF2B5EF4-FFF2-40B4-BE49-F238E27FC236}">
                <a16:creationId xmlns:a16="http://schemas.microsoft.com/office/drawing/2014/main" id="{3E1D8A98-11AD-4245-81BD-E90621D325EA}"/>
              </a:ext>
            </a:extLst>
          </p:cNvPr>
          <p:cNvGrpSpPr/>
          <p:nvPr/>
        </p:nvGrpSpPr>
        <p:grpSpPr>
          <a:xfrm>
            <a:off x="838200" y="3429000"/>
            <a:ext cx="3276600" cy="2682427"/>
            <a:chOff x="3518647" y="4599015"/>
            <a:chExt cx="2030506" cy="1734710"/>
          </a:xfrm>
        </p:grpSpPr>
        <p:pic>
          <p:nvPicPr>
            <p:cNvPr id="7" name="Content Placeholder 8" descr="Chart, scatter chart&#10;&#10;Description automatically generated">
              <a:extLst>
                <a:ext uri="{FF2B5EF4-FFF2-40B4-BE49-F238E27FC236}">
                  <a16:creationId xmlns:a16="http://schemas.microsoft.com/office/drawing/2014/main" id="{A29F1CBF-5122-A447-987F-74FD8FD89599}"/>
                </a:ext>
              </a:extLst>
            </p:cNvPr>
            <p:cNvPicPr>
              <a:picLocks noChangeAspect="1"/>
            </p:cNvPicPr>
            <p:nvPr/>
          </p:nvPicPr>
          <p:blipFill rotWithShape="1">
            <a:blip r:embed="rId3"/>
            <a:srcRect l="68502" t="53317"/>
            <a:stretch/>
          </p:blipFill>
          <p:spPr bwMode="auto">
            <a:xfrm>
              <a:off x="3796553" y="4599015"/>
              <a:ext cx="1752600" cy="1734710"/>
            </a:xfrm>
            <a:prstGeom prst="rect">
              <a:avLst/>
            </a:prstGeom>
            <a:noFill/>
            <a:ln w="9525">
              <a:noFill/>
              <a:miter lim="800000"/>
              <a:headEnd/>
              <a:tailEnd/>
            </a:ln>
          </p:spPr>
        </p:pic>
        <p:sp>
          <p:nvSpPr>
            <p:cNvPr id="3" name="Rectangle 2">
              <a:extLst>
                <a:ext uri="{FF2B5EF4-FFF2-40B4-BE49-F238E27FC236}">
                  <a16:creationId xmlns:a16="http://schemas.microsoft.com/office/drawing/2014/main" id="{237D205B-40E0-EB4E-83C5-92512FB14832}"/>
                </a:ext>
              </a:extLst>
            </p:cNvPr>
            <p:cNvSpPr/>
            <p:nvPr/>
          </p:nvSpPr>
          <p:spPr bwMode="auto">
            <a:xfrm>
              <a:off x="3518647" y="5181600"/>
              <a:ext cx="381000" cy="3810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grpSp>
      <p:cxnSp>
        <p:nvCxnSpPr>
          <p:cNvPr id="11" name="Straight Arrow Connector 10">
            <a:extLst>
              <a:ext uri="{FF2B5EF4-FFF2-40B4-BE49-F238E27FC236}">
                <a16:creationId xmlns:a16="http://schemas.microsoft.com/office/drawing/2014/main" id="{5DF2FC6D-7348-3A47-A11A-408196E148DB}"/>
              </a:ext>
            </a:extLst>
          </p:cNvPr>
          <p:cNvCxnSpPr/>
          <p:nvPr/>
        </p:nvCxnSpPr>
        <p:spPr bwMode="auto">
          <a:xfrm>
            <a:off x="4000500" y="4624441"/>
            <a:ext cx="609600" cy="0"/>
          </a:xfrm>
          <a:prstGeom prst="straightConnector1">
            <a:avLst/>
          </a:prstGeom>
          <a:noFill/>
          <a:ln w="28575" cap="flat" cmpd="sng" algn="ctr">
            <a:solidFill>
              <a:schemeClr val="tx2"/>
            </a:solidFill>
            <a:prstDash val="solid"/>
            <a:round/>
            <a:headEnd type="none" w="med" len="med"/>
            <a:tailEnd type="triangle"/>
          </a:ln>
          <a:effectLst/>
        </p:spPr>
      </p:cxnSp>
      <p:sp>
        <p:nvSpPr>
          <p:cNvPr id="12" name="TextBox 11">
            <a:extLst>
              <a:ext uri="{FF2B5EF4-FFF2-40B4-BE49-F238E27FC236}">
                <a16:creationId xmlns:a16="http://schemas.microsoft.com/office/drawing/2014/main" id="{10A638FC-B2B0-9B44-8CED-CA253F852ABB}"/>
              </a:ext>
            </a:extLst>
          </p:cNvPr>
          <p:cNvSpPr txBox="1"/>
          <p:nvPr/>
        </p:nvSpPr>
        <p:spPr>
          <a:xfrm>
            <a:off x="4482" y="6427260"/>
            <a:ext cx="6253635" cy="369332"/>
          </a:xfrm>
          <a:prstGeom prst="rect">
            <a:avLst/>
          </a:prstGeom>
          <a:noFill/>
        </p:spPr>
        <p:txBody>
          <a:bodyPr wrap="none" rtlCol="0">
            <a:spAutoFit/>
          </a:bodyPr>
          <a:lstStyle/>
          <a:p>
            <a:r>
              <a:rPr lang="en-US" sz="900" dirty="0" err="1"/>
              <a:t>Trapnell</a:t>
            </a:r>
            <a:r>
              <a:rPr lang="en-US" sz="900" dirty="0"/>
              <a:t>, C., </a:t>
            </a:r>
            <a:r>
              <a:rPr lang="en-US" sz="900" dirty="0" err="1"/>
              <a:t>Cacchiarelli</a:t>
            </a:r>
            <a:r>
              <a:rPr lang="en-US" sz="900" dirty="0"/>
              <a:t>, D., Grimsby, J. </a:t>
            </a:r>
            <a:r>
              <a:rPr lang="en-US" sz="900" i="1" dirty="0"/>
              <a:t>et al.</a:t>
            </a:r>
            <a:r>
              <a:rPr lang="en-US" sz="900" dirty="0"/>
              <a:t> The dynamics and regulators of cell fate decisions are revealed by </a:t>
            </a:r>
            <a:r>
              <a:rPr lang="en-US" sz="900" dirty="0" err="1"/>
              <a:t>pseudotemporal</a:t>
            </a:r>
            <a:r>
              <a:rPr lang="en-US" sz="900" dirty="0"/>
              <a:t> </a:t>
            </a:r>
          </a:p>
          <a:p>
            <a:r>
              <a:rPr lang="en-US" sz="900" dirty="0"/>
              <a:t>ordering of single cells. </a:t>
            </a:r>
            <a:r>
              <a:rPr lang="en-US" sz="900" i="1" dirty="0"/>
              <a:t>Nat </a:t>
            </a:r>
            <a:r>
              <a:rPr lang="en-US" sz="900" i="1" dirty="0" err="1"/>
              <a:t>Biotechnol</a:t>
            </a:r>
            <a:r>
              <a:rPr lang="en-US" sz="900" dirty="0"/>
              <a:t> </a:t>
            </a:r>
            <a:r>
              <a:rPr lang="en-US" sz="900" b="1" dirty="0"/>
              <a:t>32, </a:t>
            </a:r>
            <a:r>
              <a:rPr lang="en-US" sz="900" dirty="0"/>
              <a:t>381–386 (2014). </a:t>
            </a:r>
            <a:r>
              <a:rPr lang="en-US" sz="900" dirty="0">
                <a:hlinkClick r:id="rId4"/>
              </a:rPr>
              <a:t>https://doi.org/10.1038/nbt.2859</a:t>
            </a:r>
            <a:endParaRPr lang="en-US" sz="900" dirty="0"/>
          </a:p>
        </p:txBody>
      </p:sp>
    </p:spTree>
    <p:extLst>
      <p:ext uri="{BB962C8B-B14F-4D97-AF65-F5344CB8AC3E}">
        <p14:creationId xmlns:p14="http://schemas.microsoft.com/office/powerpoint/2010/main" val="658006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76D623-1903-3D4A-A879-25F9035F8084}"/>
              </a:ext>
            </a:extLst>
          </p:cNvPr>
          <p:cNvSpPr>
            <a:spLocks noGrp="1"/>
          </p:cNvSpPr>
          <p:nvPr>
            <p:ph type="sldNum" sz="quarter" idx="12"/>
          </p:nvPr>
        </p:nvSpPr>
        <p:spPr/>
        <p:txBody>
          <a:bodyPr/>
          <a:lstStyle/>
          <a:p>
            <a:pPr>
              <a:defRPr/>
            </a:pPr>
            <a:fld id="{4D71D4ED-2DA9-9F40-A068-D189D5533483}" type="slidenum">
              <a:rPr lang="en-US" smtClean="0"/>
              <a:pPr>
                <a:defRPr/>
              </a:pPr>
              <a:t>27</a:t>
            </a:fld>
            <a:endParaRPr lang="en-US"/>
          </a:p>
        </p:txBody>
      </p:sp>
      <p:sp>
        <p:nvSpPr>
          <p:cNvPr id="6" name="Title 1">
            <a:extLst>
              <a:ext uri="{FF2B5EF4-FFF2-40B4-BE49-F238E27FC236}">
                <a16:creationId xmlns:a16="http://schemas.microsoft.com/office/drawing/2014/main" id="{8BA7A185-B429-3E47-841C-DDB41BCCF118}"/>
              </a:ext>
            </a:extLst>
          </p:cNvPr>
          <p:cNvSpPr txBox="1">
            <a:spLocks/>
          </p:cNvSpPr>
          <p:nvPr/>
        </p:nvSpPr>
        <p:spPr bwMode="auto">
          <a:xfrm>
            <a:off x="-114300" y="-152400"/>
            <a:ext cx="9372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2800" kern="0" dirty="0"/>
              <a:t>Developmental trajectory of olfactory neurons in mice </a:t>
            </a:r>
          </a:p>
        </p:txBody>
      </p:sp>
      <p:sp>
        <p:nvSpPr>
          <p:cNvPr id="5" name="TextBox 4">
            <a:extLst>
              <a:ext uri="{FF2B5EF4-FFF2-40B4-BE49-F238E27FC236}">
                <a16:creationId xmlns:a16="http://schemas.microsoft.com/office/drawing/2014/main" id="{1B55670A-676D-1D42-813A-279E53A65878}"/>
              </a:ext>
            </a:extLst>
          </p:cNvPr>
          <p:cNvSpPr txBox="1"/>
          <p:nvPr/>
        </p:nvSpPr>
        <p:spPr>
          <a:xfrm>
            <a:off x="15805" y="6581596"/>
            <a:ext cx="2523448" cy="215444"/>
          </a:xfrm>
          <a:prstGeom prst="rect">
            <a:avLst/>
          </a:prstGeom>
          <a:noFill/>
        </p:spPr>
        <p:txBody>
          <a:bodyPr wrap="none" rtlCol="0">
            <a:spAutoFit/>
          </a:bodyPr>
          <a:lstStyle/>
          <a:p>
            <a:r>
              <a:rPr lang="en-US" sz="800" dirty="0"/>
              <a:t>https://</a:t>
            </a:r>
            <a:r>
              <a:rPr lang="en-US" sz="800" dirty="0" err="1"/>
              <a:t>cole-trapnell-lab.github.io</a:t>
            </a:r>
            <a:r>
              <a:rPr lang="en-US" sz="800" dirty="0"/>
              <a:t>/projects/</a:t>
            </a:r>
            <a:r>
              <a:rPr lang="en-US" sz="800" dirty="0" err="1"/>
              <a:t>sc</a:t>
            </a:r>
            <a:r>
              <a:rPr lang="en-US" sz="800" dirty="0"/>
              <a:t>-trajectories/</a:t>
            </a:r>
          </a:p>
        </p:txBody>
      </p:sp>
      <p:sp>
        <p:nvSpPr>
          <p:cNvPr id="7" name="Rectangle 6">
            <a:extLst>
              <a:ext uri="{FF2B5EF4-FFF2-40B4-BE49-F238E27FC236}">
                <a16:creationId xmlns:a16="http://schemas.microsoft.com/office/drawing/2014/main" id="{5BEEF8F9-7166-1943-8412-BB156565A05A}"/>
              </a:ext>
            </a:extLst>
          </p:cNvPr>
          <p:cNvSpPr/>
          <p:nvPr/>
        </p:nvSpPr>
        <p:spPr bwMode="auto">
          <a:xfrm>
            <a:off x="1066800" y="1205753"/>
            <a:ext cx="1371600" cy="1232647"/>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pic>
        <p:nvPicPr>
          <p:cNvPr id="1026" name="Picture 2">
            <a:extLst>
              <a:ext uri="{FF2B5EF4-FFF2-40B4-BE49-F238E27FC236}">
                <a16:creationId xmlns:a16="http://schemas.microsoft.com/office/drawing/2014/main" id="{AEA5F35F-77E8-634A-B019-B25A5DC89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03907"/>
            <a:ext cx="4673600" cy="41968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4ED8C6-8F2A-BF49-9BEC-8F0A71DBCB79}"/>
              </a:ext>
            </a:extLst>
          </p:cNvPr>
          <p:cNvSpPr txBox="1"/>
          <p:nvPr/>
        </p:nvSpPr>
        <p:spPr>
          <a:xfrm>
            <a:off x="152400" y="835548"/>
            <a:ext cx="8763000" cy="1015663"/>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Each point is a cell, which is connected to an MST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The </a:t>
            </a:r>
            <a:r>
              <a:rPr lang="en-US" dirty="0" err="1">
                <a:latin typeface="Arial" panose="020B0604020202020204" pitchFamily="34" charset="0"/>
                <a:cs typeface="Arial" panose="020B0604020202020204" pitchFamily="34" charset="0"/>
              </a:rPr>
              <a:t>pseudotime</a:t>
            </a:r>
            <a:r>
              <a:rPr lang="en-US" dirty="0">
                <a:latin typeface="Arial" panose="020B0604020202020204" pitchFamily="34" charset="0"/>
                <a:cs typeface="Arial" panose="020B0604020202020204" pitchFamily="34" charset="0"/>
              </a:rPr>
              <a:t> value of each cell is measured as the distance along the trajectory from its position back to the beginning</a:t>
            </a:r>
          </a:p>
        </p:txBody>
      </p:sp>
    </p:spTree>
    <p:extLst>
      <p:ext uri="{BB962C8B-B14F-4D97-AF65-F5344CB8AC3E}">
        <p14:creationId xmlns:p14="http://schemas.microsoft.com/office/powerpoint/2010/main" val="275374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E025-5BAF-1C4D-A0DB-D1DEDF2A5FC5}"/>
              </a:ext>
            </a:extLst>
          </p:cNvPr>
          <p:cNvSpPr>
            <a:spLocks noGrp="1"/>
          </p:cNvSpPr>
          <p:nvPr>
            <p:ph type="title"/>
          </p:nvPr>
        </p:nvSpPr>
        <p:spPr>
          <a:xfrm>
            <a:off x="685800" y="-152400"/>
            <a:ext cx="7772400" cy="1143000"/>
          </a:xfrm>
        </p:spPr>
        <p:txBody>
          <a:bodyPr/>
          <a:lstStyle/>
          <a:p>
            <a:r>
              <a:rPr lang="en-US" sz="4000" dirty="0"/>
              <a:t>Pseudo timing</a:t>
            </a:r>
          </a:p>
        </p:txBody>
      </p:sp>
      <p:sp>
        <p:nvSpPr>
          <p:cNvPr id="4" name="Slide Number Placeholder 3">
            <a:extLst>
              <a:ext uri="{FF2B5EF4-FFF2-40B4-BE49-F238E27FC236}">
                <a16:creationId xmlns:a16="http://schemas.microsoft.com/office/drawing/2014/main" id="{9A4FDD9F-B1A2-6547-BBD6-91C0E3862623}"/>
              </a:ext>
            </a:extLst>
          </p:cNvPr>
          <p:cNvSpPr>
            <a:spLocks noGrp="1"/>
          </p:cNvSpPr>
          <p:nvPr>
            <p:ph type="sldNum" sz="quarter" idx="12"/>
          </p:nvPr>
        </p:nvSpPr>
        <p:spPr/>
        <p:txBody>
          <a:bodyPr/>
          <a:lstStyle/>
          <a:p>
            <a:pPr>
              <a:defRPr/>
            </a:pPr>
            <a:fld id="{4D71D4ED-2DA9-9F40-A068-D189D5533483}" type="slidenum">
              <a:rPr lang="en-US" smtClean="0"/>
              <a:pPr>
                <a:defRPr/>
              </a:pPr>
              <a:t>28</a:t>
            </a:fld>
            <a:endParaRPr lang="en-US"/>
          </a:p>
        </p:txBody>
      </p:sp>
      <p:sp>
        <p:nvSpPr>
          <p:cNvPr id="5" name="TextBox 4">
            <a:extLst>
              <a:ext uri="{FF2B5EF4-FFF2-40B4-BE49-F238E27FC236}">
                <a16:creationId xmlns:a16="http://schemas.microsoft.com/office/drawing/2014/main" id="{557DBA85-6F55-2541-873C-B7046C622660}"/>
              </a:ext>
            </a:extLst>
          </p:cNvPr>
          <p:cNvSpPr txBox="1"/>
          <p:nvPr/>
        </p:nvSpPr>
        <p:spPr>
          <a:xfrm>
            <a:off x="0" y="6212265"/>
            <a:ext cx="7749237" cy="584775"/>
          </a:xfrm>
          <a:prstGeom prst="rect">
            <a:avLst/>
          </a:prstGeom>
          <a:noFill/>
        </p:spPr>
        <p:txBody>
          <a:bodyPr wrap="none" rtlCol="0">
            <a:spAutoFit/>
          </a:bodyPr>
          <a:lstStyle/>
          <a:p>
            <a:r>
              <a:rPr lang="en-US" sz="800" dirty="0">
                <a:hlinkClick r:id="rId3"/>
              </a:rPr>
              <a:t>http://cole-trapnell-lab.github.io/monocle-release/docs/#constructing-single-cell-trajectories</a:t>
            </a:r>
            <a:endParaRPr lang="en-US" sz="800" dirty="0"/>
          </a:p>
          <a:p>
            <a:r>
              <a:rPr lang="en-US" sz="800" dirty="0"/>
              <a:t>https://</a:t>
            </a:r>
            <a:r>
              <a:rPr lang="en-US" sz="800" dirty="0" err="1"/>
              <a:t>indico.math.cnrs.fr</a:t>
            </a:r>
            <a:r>
              <a:rPr lang="en-US" sz="800" dirty="0"/>
              <a:t>/event/3780/contributions/3242/attachments/2195/2550/Slides-maugis-181018.pdf</a:t>
            </a:r>
          </a:p>
          <a:p>
            <a:r>
              <a:rPr lang="en-US" sz="800" dirty="0">
                <a:hlinkClick r:id="rId4"/>
              </a:rPr>
              <a:t>https://scrnaseq-course.cog.sanger.ac.uk/website/biological-analysis.html#pseudotime-analysis</a:t>
            </a:r>
            <a:endParaRPr lang="en-US" sz="800" dirty="0"/>
          </a:p>
          <a:p>
            <a:r>
              <a:rPr lang="en-US" sz="800" dirty="0" err="1"/>
              <a:t>Saelens</a:t>
            </a:r>
            <a:r>
              <a:rPr lang="en-US" sz="800" dirty="0"/>
              <a:t>, W., </a:t>
            </a:r>
            <a:r>
              <a:rPr lang="en-US" sz="800" dirty="0" err="1"/>
              <a:t>Cannoodt</a:t>
            </a:r>
            <a:r>
              <a:rPr lang="en-US" sz="800" dirty="0"/>
              <a:t>, R., Todorov, H. </a:t>
            </a:r>
            <a:r>
              <a:rPr lang="en-US" sz="800" i="1" dirty="0"/>
              <a:t>et al.</a:t>
            </a:r>
            <a:r>
              <a:rPr lang="en-US" sz="800" dirty="0"/>
              <a:t> A comparison of single-cell trajectory inference methods. </a:t>
            </a:r>
            <a:r>
              <a:rPr lang="en-US" sz="800" i="1" dirty="0"/>
              <a:t>Nat </a:t>
            </a:r>
            <a:r>
              <a:rPr lang="en-US" sz="800" i="1" dirty="0" err="1"/>
              <a:t>Biotechnol</a:t>
            </a:r>
            <a:r>
              <a:rPr lang="en-US" sz="800" dirty="0"/>
              <a:t> </a:t>
            </a:r>
            <a:r>
              <a:rPr lang="en-US" sz="800" b="1" dirty="0"/>
              <a:t>37, </a:t>
            </a:r>
            <a:r>
              <a:rPr lang="en-US" sz="800" dirty="0"/>
              <a:t>547–554 (2019). https://</a:t>
            </a:r>
            <a:r>
              <a:rPr lang="en-US" sz="800" dirty="0" err="1"/>
              <a:t>doi.org</a:t>
            </a:r>
            <a:r>
              <a:rPr lang="en-US" sz="800" dirty="0"/>
              <a:t>/10.1038/s41587-019-0071-9</a:t>
            </a:r>
          </a:p>
        </p:txBody>
      </p:sp>
      <p:sp>
        <p:nvSpPr>
          <p:cNvPr id="6" name="TextBox 5">
            <a:extLst>
              <a:ext uri="{FF2B5EF4-FFF2-40B4-BE49-F238E27FC236}">
                <a16:creationId xmlns:a16="http://schemas.microsoft.com/office/drawing/2014/main" id="{FF321B28-690F-404F-9747-B061278A0087}"/>
              </a:ext>
            </a:extLst>
          </p:cNvPr>
          <p:cNvSpPr txBox="1"/>
          <p:nvPr/>
        </p:nvSpPr>
        <p:spPr>
          <a:xfrm>
            <a:off x="167887" y="802382"/>
            <a:ext cx="880822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performance of TI methods mostly depend on the topology of the trajectory in the single-cell data.</a:t>
            </a:r>
          </a:p>
        </p:txBody>
      </p:sp>
      <p:pic>
        <p:nvPicPr>
          <p:cNvPr id="7" name="Picture 6" descr="Calendar&#10;&#10;Description automatically generated with low confidence">
            <a:extLst>
              <a:ext uri="{FF2B5EF4-FFF2-40B4-BE49-F238E27FC236}">
                <a16:creationId xmlns:a16="http://schemas.microsoft.com/office/drawing/2014/main" id="{AD6622F6-CD88-E146-B986-0337E9AA1FA0}"/>
              </a:ext>
            </a:extLst>
          </p:cNvPr>
          <p:cNvPicPr>
            <a:picLocks noChangeAspect="1"/>
          </p:cNvPicPr>
          <p:nvPr/>
        </p:nvPicPr>
        <p:blipFill rotWithShape="1">
          <a:blip r:embed="rId5"/>
          <a:srcRect t="8869"/>
          <a:stretch/>
        </p:blipFill>
        <p:spPr>
          <a:xfrm>
            <a:off x="0" y="1883446"/>
            <a:ext cx="9144000" cy="4389619"/>
          </a:xfrm>
          <a:prstGeom prst="rect">
            <a:avLst/>
          </a:prstGeom>
        </p:spPr>
      </p:pic>
    </p:spTree>
    <p:extLst>
      <p:ext uri="{BB962C8B-B14F-4D97-AF65-F5344CB8AC3E}">
        <p14:creationId xmlns:p14="http://schemas.microsoft.com/office/powerpoint/2010/main" val="764144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772400" cy="4114800"/>
          </a:xfrm>
        </p:spPr>
        <p:txBody>
          <a:bodyPr/>
          <a:lstStyle/>
          <a:p>
            <a:r>
              <a:rPr lang="en-US" sz="2400" dirty="0" err="1"/>
              <a:t>scRNA</a:t>
            </a:r>
            <a:r>
              <a:rPr lang="en-US" sz="2400" dirty="0"/>
              <a:t>-seq data analysis </a:t>
            </a:r>
            <a:endParaRPr lang="en-US" sz="2400" b="1" dirty="0">
              <a:solidFill>
                <a:schemeClr val="tx2"/>
              </a:solidFill>
            </a:endParaRPr>
          </a:p>
          <a:p>
            <a:pPr lvl="1"/>
            <a:r>
              <a:rPr lang="en-US" sz="2000" dirty="0"/>
              <a:t>Cell type annotation</a:t>
            </a:r>
          </a:p>
          <a:p>
            <a:pPr lvl="2">
              <a:buFont typeface="Arial" panose="020B0604020202020204" pitchFamily="34" charset="0"/>
              <a:buChar char="•"/>
            </a:pPr>
            <a:r>
              <a:rPr lang="en-US" sz="1400" dirty="0" err="1"/>
              <a:t>SingleR</a:t>
            </a:r>
            <a:endParaRPr lang="en-US" sz="1400" dirty="0"/>
          </a:p>
          <a:p>
            <a:pPr lvl="1"/>
            <a:r>
              <a:rPr lang="en-US" sz="2000" dirty="0"/>
              <a:t>Cell type markers identification</a:t>
            </a:r>
          </a:p>
          <a:p>
            <a:pPr lvl="1"/>
            <a:r>
              <a:rPr lang="en-US" sz="2000" dirty="0"/>
              <a:t>Pseudo timing</a:t>
            </a:r>
          </a:p>
          <a:p>
            <a:pPr lvl="2"/>
            <a:r>
              <a:rPr lang="en-US" sz="1600" dirty="0"/>
              <a:t>Monocle</a:t>
            </a:r>
          </a:p>
          <a:p>
            <a:pPr lvl="1"/>
            <a:r>
              <a:rPr lang="en-US" sz="2000" b="1" dirty="0">
                <a:solidFill>
                  <a:schemeClr val="tx2"/>
                </a:solidFill>
              </a:rPr>
              <a:t>Cell-type gene regulatory networks</a:t>
            </a:r>
          </a:p>
          <a:p>
            <a:pPr lvl="2"/>
            <a:r>
              <a:rPr lang="en-US" sz="1600" b="1" dirty="0">
                <a:solidFill>
                  <a:schemeClr val="tx2"/>
                </a:solidFill>
              </a:rPr>
              <a:t>SCENIC</a:t>
            </a:r>
          </a:p>
          <a:p>
            <a:pPr lvl="2"/>
            <a:r>
              <a:rPr lang="en-US" sz="1600" dirty="0"/>
              <a:t>BEELINE</a:t>
            </a:r>
          </a:p>
          <a:p>
            <a:pPr lvl="1"/>
            <a:r>
              <a:rPr lang="en-US" sz="2000" dirty="0"/>
              <a:t>Single cell deconvolution </a:t>
            </a:r>
          </a:p>
          <a:p>
            <a:pPr lvl="2"/>
            <a:r>
              <a:rPr lang="en-US" sz="1600" dirty="0" err="1"/>
              <a:t>CIBERSORTx</a:t>
            </a:r>
            <a:endParaRPr lang="en-US" sz="1600" dirty="0"/>
          </a:p>
          <a:p>
            <a:pPr lvl="2"/>
            <a:endParaRPr lang="en-US" sz="1600" dirty="0"/>
          </a:p>
        </p:txBody>
      </p:sp>
      <p:sp>
        <p:nvSpPr>
          <p:cNvPr id="6" name="Slide Number Placeholder 5"/>
          <p:cNvSpPr>
            <a:spLocks noGrp="1"/>
          </p:cNvSpPr>
          <p:nvPr>
            <p:ph type="sldNum" sz="quarter" idx="12"/>
          </p:nvPr>
        </p:nvSpPr>
        <p:spPr/>
        <p:txBody>
          <a:bodyPr/>
          <a:lstStyle/>
          <a:p>
            <a:pPr>
              <a:defRPr/>
            </a:pPr>
            <a:fld id="{4D71D4ED-2DA9-9F40-A068-D189D5533483}" type="slidenum">
              <a:rPr lang="en-US" smtClean="0"/>
              <a:pPr>
                <a:defRPr/>
              </a:pPr>
              <a:t>29</a:t>
            </a:fld>
            <a:endParaRPr lang="en-US"/>
          </a:p>
        </p:txBody>
      </p:sp>
      <p:sp>
        <p:nvSpPr>
          <p:cNvPr id="5" name="Rectangle 2"/>
          <p:cNvSpPr txBox="1">
            <a:spLocks noChangeArrowheads="1"/>
          </p:cNvSpPr>
          <p:nvPr/>
        </p:nvSpPr>
        <p:spPr bwMode="auto">
          <a:xfrm>
            <a:off x="76200" y="152400"/>
            <a:ext cx="899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4000" kern="0" dirty="0">
                <a:ea typeface="ＭＳ Ｐゴシック" pitchFamily="-110" charset="-128"/>
                <a:cs typeface="ＭＳ Ｐゴシック" pitchFamily="-110" charset="-128"/>
              </a:rPr>
              <a:t>Outline</a:t>
            </a:r>
          </a:p>
        </p:txBody>
      </p:sp>
    </p:spTree>
    <p:extLst>
      <p:ext uri="{BB962C8B-B14F-4D97-AF65-F5344CB8AC3E}">
        <p14:creationId xmlns:p14="http://schemas.microsoft.com/office/powerpoint/2010/main" val="355534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772400" cy="4114800"/>
          </a:xfrm>
        </p:spPr>
        <p:txBody>
          <a:bodyPr/>
          <a:lstStyle/>
          <a:p>
            <a:r>
              <a:rPr lang="en-US" sz="2400" dirty="0" err="1"/>
              <a:t>scRNA</a:t>
            </a:r>
            <a:r>
              <a:rPr lang="en-US" sz="2400" dirty="0"/>
              <a:t>-seq data analysis </a:t>
            </a:r>
            <a:endParaRPr lang="en-US" sz="2400" b="1" dirty="0">
              <a:solidFill>
                <a:schemeClr val="tx2"/>
              </a:solidFill>
            </a:endParaRPr>
          </a:p>
          <a:p>
            <a:pPr lvl="1"/>
            <a:r>
              <a:rPr lang="en-US" sz="2000" b="1" dirty="0">
                <a:solidFill>
                  <a:schemeClr val="tx2"/>
                </a:solidFill>
              </a:rPr>
              <a:t>Cell type annotation</a:t>
            </a:r>
          </a:p>
          <a:p>
            <a:pPr lvl="2">
              <a:buFont typeface="Arial" panose="020B0604020202020204" pitchFamily="34" charset="0"/>
              <a:buChar char="•"/>
            </a:pPr>
            <a:r>
              <a:rPr lang="en-US" sz="1400" b="1" dirty="0" err="1">
                <a:solidFill>
                  <a:schemeClr val="tx2"/>
                </a:solidFill>
              </a:rPr>
              <a:t>SingleR</a:t>
            </a:r>
            <a:endParaRPr lang="en-US" sz="1400" b="1" dirty="0">
              <a:solidFill>
                <a:schemeClr val="tx2"/>
              </a:solidFill>
            </a:endParaRPr>
          </a:p>
          <a:p>
            <a:pPr lvl="1"/>
            <a:r>
              <a:rPr lang="en-US" sz="2000" dirty="0"/>
              <a:t>Cell type markers identification</a:t>
            </a:r>
          </a:p>
          <a:p>
            <a:pPr lvl="1"/>
            <a:r>
              <a:rPr lang="en-US" sz="2000" dirty="0"/>
              <a:t>Pseudo timing</a:t>
            </a:r>
          </a:p>
          <a:p>
            <a:pPr lvl="2"/>
            <a:r>
              <a:rPr lang="en-US" sz="1600" dirty="0"/>
              <a:t>Monocle</a:t>
            </a:r>
          </a:p>
          <a:p>
            <a:pPr lvl="1"/>
            <a:r>
              <a:rPr lang="en-US" sz="2000" dirty="0"/>
              <a:t>Cell-type gene regulatory networks</a:t>
            </a:r>
          </a:p>
          <a:p>
            <a:pPr lvl="2"/>
            <a:r>
              <a:rPr lang="en-US" sz="1600" dirty="0"/>
              <a:t>SCENIC</a:t>
            </a:r>
          </a:p>
          <a:p>
            <a:pPr lvl="2"/>
            <a:r>
              <a:rPr lang="en-US" sz="1600" dirty="0"/>
              <a:t>BEELINE</a:t>
            </a:r>
          </a:p>
          <a:p>
            <a:pPr lvl="1"/>
            <a:r>
              <a:rPr lang="en-US" sz="2000" dirty="0"/>
              <a:t>Single cell deconvolution </a:t>
            </a:r>
          </a:p>
          <a:p>
            <a:pPr lvl="2"/>
            <a:r>
              <a:rPr lang="en-US" sz="1600" dirty="0" err="1"/>
              <a:t>CIBERSORTx</a:t>
            </a:r>
            <a:endParaRPr lang="en-US" sz="1600" dirty="0"/>
          </a:p>
          <a:p>
            <a:pPr lvl="2"/>
            <a:endParaRPr lang="en-US" sz="1600" dirty="0"/>
          </a:p>
        </p:txBody>
      </p:sp>
      <p:sp>
        <p:nvSpPr>
          <p:cNvPr id="6" name="Slide Number Placeholder 5"/>
          <p:cNvSpPr>
            <a:spLocks noGrp="1"/>
          </p:cNvSpPr>
          <p:nvPr>
            <p:ph type="sldNum" sz="quarter" idx="12"/>
          </p:nvPr>
        </p:nvSpPr>
        <p:spPr/>
        <p:txBody>
          <a:bodyPr/>
          <a:lstStyle/>
          <a:p>
            <a:pPr>
              <a:defRPr/>
            </a:pPr>
            <a:fld id="{4D71D4ED-2DA9-9F40-A068-D189D5533483}" type="slidenum">
              <a:rPr lang="en-US" smtClean="0"/>
              <a:pPr>
                <a:defRPr/>
              </a:pPr>
              <a:t>3</a:t>
            </a:fld>
            <a:endParaRPr lang="en-US"/>
          </a:p>
        </p:txBody>
      </p:sp>
      <p:sp>
        <p:nvSpPr>
          <p:cNvPr id="5" name="Rectangle 2"/>
          <p:cNvSpPr txBox="1">
            <a:spLocks noChangeArrowheads="1"/>
          </p:cNvSpPr>
          <p:nvPr/>
        </p:nvSpPr>
        <p:spPr bwMode="auto">
          <a:xfrm>
            <a:off x="76200" y="152400"/>
            <a:ext cx="899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4000" kern="0" dirty="0">
                <a:ea typeface="ＭＳ Ｐゴシック" pitchFamily="-110" charset="-128"/>
                <a:cs typeface="ＭＳ Ｐゴシック" pitchFamily="-110" charset="-128"/>
              </a:rPr>
              <a:t>Outline</a:t>
            </a:r>
          </a:p>
        </p:txBody>
      </p:sp>
    </p:spTree>
    <p:extLst>
      <p:ext uri="{BB962C8B-B14F-4D97-AF65-F5344CB8AC3E}">
        <p14:creationId xmlns:p14="http://schemas.microsoft.com/office/powerpoint/2010/main" val="3582413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B53E-C5B9-CA43-8E60-10DC92CD9066}"/>
              </a:ext>
            </a:extLst>
          </p:cNvPr>
          <p:cNvSpPr>
            <a:spLocks noGrp="1"/>
          </p:cNvSpPr>
          <p:nvPr>
            <p:ph type="title"/>
          </p:nvPr>
        </p:nvSpPr>
        <p:spPr>
          <a:xfrm>
            <a:off x="614045" y="-152400"/>
            <a:ext cx="7772400" cy="1143000"/>
          </a:xfrm>
        </p:spPr>
        <p:txBody>
          <a:bodyPr/>
          <a:lstStyle/>
          <a:p>
            <a:r>
              <a:rPr lang="en-US" dirty="0"/>
              <a:t>Gene regulation</a:t>
            </a:r>
          </a:p>
        </p:txBody>
      </p:sp>
      <p:sp>
        <p:nvSpPr>
          <p:cNvPr id="4" name="Slide Number Placeholder 3">
            <a:extLst>
              <a:ext uri="{FF2B5EF4-FFF2-40B4-BE49-F238E27FC236}">
                <a16:creationId xmlns:a16="http://schemas.microsoft.com/office/drawing/2014/main" id="{8E194ADC-60D4-3D41-A3FE-09B3EDC9C37A}"/>
              </a:ext>
            </a:extLst>
          </p:cNvPr>
          <p:cNvSpPr>
            <a:spLocks noGrp="1"/>
          </p:cNvSpPr>
          <p:nvPr>
            <p:ph type="sldNum" sz="quarter" idx="12"/>
          </p:nvPr>
        </p:nvSpPr>
        <p:spPr/>
        <p:txBody>
          <a:bodyPr/>
          <a:lstStyle/>
          <a:p>
            <a:pPr>
              <a:defRPr/>
            </a:pPr>
            <a:fld id="{4D71D4ED-2DA9-9F40-A068-D189D5533483}" type="slidenum">
              <a:rPr lang="en-US" smtClean="0"/>
              <a:pPr>
                <a:defRPr/>
              </a:pPr>
              <a:t>30</a:t>
            </a:fld>
            <a:endParaRPr lang="en-US"/>
          </a:p>
        </p:txBody>
      </p:sp>
      <p:pic>
        <p:nvPicPr>
          <p:cNvPr id="5" name="Picture 2">
            <a:extLst>
              <a:ext uri="{FF2B5EF4-FFF2-40B4-BE49-F238E27FC236}">
                <a16:creationId xmlns:a16="http://schemas.microsoft.com/office/drawing/2014/main" id="{2AFA6791-2778-FB49-8FA8-72ECEBBBB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10"/>
          <a:stretch>
            <a:fillRect/>
          </a:stretch>
        </p:blipFill>
        <p:spPr bwMode="auto">
          <a:xfrm>
            <a:off x="757555" y="838200"/>
            <a:ext cx="747395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B90A875-634D-234E-92FE-A84B3A275912}"/>
              </a:ext>
            </a:extLst>
          </p:cNvPr>
          <p:cNvSpPr txBox="1"/>
          <p:nvPr/>
        </p:nvSpPr>
        <p:spPr>
          <a:xfrm>
            <a:off x="304800" y="5909442"/>
            <a:ext cx="8763000"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Gene regulation is the process of controlling which genes in a cell's DNA are expressed (used to make a functional product such as a protein).</a:t>
            </a:r>
          </a:p>
        </p:txBody>
      </p:sp>
      <p:sp>
        <p:nvSpPr>
          <p:cNvPr id="7" name="TextBox 6">
            <a:extLst>
              <a:ext uri="{FF2B5EF4-FFF2-40B4-BE49-F238E27FC236}">
                <a16:creationId xmlns:a16="http://schemas.microsoft.com/office/drawing/2014/main" id="{55F2332D-810D-C44C-9157-1A5F5B3F9B84}"/>
              </a:ext>
            </a:extLst>
          </p:cNvPr>
          <p:cNvSpPr txBox="1"/>
          <p:nvPr/>
        </p:nvSpPr>
        <p:spPr>
          <a:xfrm>
            <a:off x="0" y="6630455"/>
            <a:ext cx="4915128" cy="338554"/>
          </a:xfrm>
          <a:prstGeom prst="rect">
            <a:avLst/>
          </a:prstGeom>
          <a:noFill/>
        </p:spPr>
        <p:txBody>
          <a:bodyPr wrap="none" rtlCol="0">
            <a:spAutoFit/>
          </a:bodyPr>
          <a:lstStyle/>
          <a:p>
            <a:r>
              <a:rPr lang="en-US" sz="800" dirty="0"/>
              <a:t>https://</a:t>
            </a:r>
            <a:r>
              <a:rPr lang="en-US" sz="800" dirty="0" err="1"/>
              <a:t>www.cs.purdue.edu</a:t>
            </a:r>
            <a:r>
              <a:rPr lang="en-US" sz="800" dirty="0"/>
              <a:t>/homes/</a:t>
            </a:r>
            <a:r>
              <a:rPr lang="en-US" sz="800" dirty="0" err="1"/>
              <a:t>ayg</a:t>
            </a:r>
            <a:r>
              <a:rPr lang="en-US" sz="800" dirty="0"/>
              <a:t>/TALKS/STC_CHICAGO10/</a:t>
            </a:r>
            <a:r>
              <a:rPr lang="en-US" sz="800" dirty="0" err="1"/>
              <a:t>Introductory_material</a:t>
            </a:r>
            <a:r>
              <a:rPr lang="en-US" sz="800" dirty="0"/>
              <a:t>/</a:t>
            </a:r>
            <a:r>
              <a:rPr lang="en-US" sz="800" dirty="0" err="1"/>
              <a:t>regulatory_networks.ppt</a:t>
            </a:r>
            <a:endParaRPr lang="en-US" sz="800" dirty="0"/>
          </a:p>
          <a:p>
            <a:endParaRPr lang="en-US" sz="800" dirty="0"/>
          </a:p>
        </p:txBody>
      </p:sp>
      <p:sp>
        <p:nvSpPr>
          <p:cNvPr id="11" name="Rectangle 2">
            <a:extLst>
              <a:ext uri="{FF2B5EF4-FFF2-40B4-BE49-F238E27FC236}">
                <a16:creationId xmlns:a16="http://schemas.microsoft.com/office/drawing/2014/main" id="{CCCB9846-6FAF-F349-B5A8-545A7C9F945E}"/>
              </a:ext>
            </a:extLst>
          </p:cNvPr>
          <p:cNvSpPr>
            <a:spLocks noChangeArrowheads="1"/>
          </p:cNvSpPr>
          <p:nvPr/>
        </p:nvSpPr>
        <p:spPr bwMode="auto">
          <a:xfrm>
            <a:off x="685800" y="3856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36823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CD79-C959-2B46-AA21-A6C583D114DC}"/>
              </a:ext>
            </a:extLst>
          </p:cNvPr>
          <p:cNvSpPr>
            <a:spLocks noGrp="1"/>
          </p:cNvSpPr>
          <p:nvPr>
            <p:ph type="title"/>
          </p:nvPr>
        </p:nvSpPr>
        <p:spPr>
          <a:xfrm>
            <a:off x="682052" y="24984"/>
            <a:ext cx="7772400" cy="1143000"/>
          </a:xfrm>
        </p:spPr>
        <p:txBody>
          <a:bodyPr/>
          <a:lstStyle/>
          <a:p>
            <a:r>
              <a:rPr lang="en-US" dirty="0"/>
              <a:t> Gene regulatory network</a:t>
            </a:r>
          </a:p>
        </p:txBody>
      </p:sp>
      <p:sp>
        <p:nvSpPr>
          <p:cNvPr id="3" name="Content Placeholder 2">
            <a:extLst>
              <a:ext uri="{FF2B5EF4-FFF2-40B4-BE49-F238E27FC236}">
                <a16:creationId xmlns:a16="http://schemas.microsoft.com/office/drawing/2014/main" id="{439B8D4B-E111-404B-AB10-2655081B376F}"/>
              </a:ext>
            </a:extLst>
          </p:cNvPr>
          <p:cNvSpPr>
            <a:spLocks noGrp="1"/>
          </p:cNvSpPr>
          <p:nvPr>
            <p:ph idx="1"/>
          </p:nvPr>
        </p:nvSpPr>
        <p:spPr>
          <a:xfrm>
            <a:off x="152400" y="1295400"/>
            <a:ext cx="6232035" cy="4114800"/>
          </a:xfrm>
        </p:spPr>
        <p:txBody>
          <a:bodyPr/>
          <a:lstStyle/>
          <a:p>
            <a:r>
              <a:rPr lang="en-US" altLang="en-US" sz="2000" dirty="0"/>
              <a:t>Gene regulatory networks (GRNs) like on-off switches of a cell operating at the gene level</a:t>
            </a:r>
            <a:endParaRPr lang="en-GB" altLang="en-US" sz="2000" dirty="0">
              <a:solidFill>
                <a:schemeClr val="accent4"/>
              </a:solidFill>
            </a:endParaRPr>
          </a:p>
          <a:p>
            <a:r>
              <a:rPr lang="en-GB" altLang="en-US" sz="2000" dirty="0">
                <a:solidFill>
                  <a:schemeClr val="accent4"/>
                </a:solidFill>
              </a:rPr>
              <a:t>Two genes are connected if the expression of one gene modulates expression of another one by either activation or inhibition</a:t>
            </a:r>
          </a:p>
          <a:p>
            <a:r>
              <a:rPr lang="en-US" altLang="en-US" sz="2000" dirty="0"/>
              <a:t>GRN can be inferred from correlations in gene expression data, time-series gene expression data, and/or gene knock-out experiments</a:t>
            </a:r>
          </a:p>
          <a:p>
            <a:endParaRPr lang="en-GB" altLang="en-US" sz="2000" dirty="0">
              <a:solidFill>
                <a:schemeClr val="accent4"/>
              </a:solidFill>
            </a:endParaRPr>
          </a:p>
          <a:p>
            <a:endParaRPr lang="en-US" sz="2000" dirty="0">
              <a:solidFill>
                <a:schemeClr val="accent4"/>
              </a:solidFill>
            </a:endParaRPr>
          </a:p>
        </p:txBody>
      </p:sp>
      <p:sp>
        <p:nvSpPr>
          <p:cNvPr id="4" name="Slide Number Placeholder 3">
            <a:extLst>
              <a:ext uri="{FF2B5EF4-FFF2-40B4-BE49-F238E27FC236}">
                <a16:creationId xmlns:a16="http://schemas.microsoft.com/office/drawing/2014/main" id="{5D835B3B-2611-CD48-A0E3-58B4E68A9733}"/>
              </a:ext>
            </a:extLst>
          </p:cNvPr>
          <p:cNvSpPr>
            <a:spLocks noGrp="1"/>
          </p:cNvSpPr>
          <p:nvPr>
            <p:ph type="sldNum" sz="quarter" idx="12"/>
          </p:nvPr>
        </p:nvSpPr>
        <p:spPr/>
        <p:txBody>
          <a:bodyPr/>
          <a:lstStyle/>
          <a:p>
            <a:pPr>
              <a:defRPr/>
            </a:pPr>
            <a:fld id="{4D71D4ED-2DA9-9F40-A068-D189D5533483}" type="slidenum">
              <a:rPr lang="en-US" smtClean="0"/>
              <a:pPr>
                <a:defRPr/>
              </a:pPr>
              <a:t>31</a:t>
            </a:fld>
            <a:endParaRPr lang="en-US"/>
          </a:p>
        </p:txBody>
      </p:sp>
      <p:pic>
        <p:nvPicPr>
          <p:cNvPr id="6" name="Picture 2">
            <a:extLst>
              <a:ext uri="{FF2B5EF4-FFF2-40B4-BE49-F238E27FC236}">
                <a16:creationId xmlns:a16="http://schemas.microsoft.com/office/drawing/2014/main" id="{BA7865F6-6873-A545-9003-B4250D1432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932"/>
          <a:stretch/>
        </p:blipFill>
        <p:spPr bwMode="auto">
          <a:xfrm>
            <a:off x="6378671" y="990600"/>
            <a:ext cx="2765329" cy="179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358A2C6F-5E39-0D45-AD5F-80DACC517B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442"/>
          <a:stretch/>
        </p:blipFill>
        <p:spPr bwMode="auto">
          <a:xfrm>
            <a:off x="6934200" y="2774251"/>
            <a:ext cx="1905000" cy="179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4F88921-E414-A541-B61D-5D017442D28D}"/>
              </a:ext>
            </a:extLst>
          </p:cNvPr>
          <p:cNvSpPr/>
          <p:nvPr/>
        </p:nvSpPr>
        <p:spPr bwMode="auto">
          <a:xfrm>
            <a:off x="6629400" y="3657600"/>
            <a:ext cx="533400" cy="3048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cxnSp>
        <p:nvCxnSpPr>
          <p:cNvPr id="9" name="Straight Arrow Connector 8">
            <a:extLst>
              <a:ext uri="{FF2B5EF4-FFF2-40B4-BE49-F238E27FC236}">
                <a16:creationId xmlns:a16="http://schemas.microsoft.com/office/drawing/2014/main" id="{2C9DC4FC-9130-7C4F-95C3-BC80436D05FA}"/>
              </a:ext>
            </a:extLst>
          </p:cNvPr>
          <p:cNvCxnSpPr/>
          <p:nvPr/>
        </p:nvCxnSpPr>
        <p:spPr bwMode="auto">
          <a:xfrm>
            <a:off x="7772400" y="2743200"/>
            <a:ext cx="0" cy="278460"/>
          </a:xfrm>
          <a:prstGeom prst="straightConnector1">
            <a:avLst/>
          </a:prstGeom>
          <a:noFill/>
          <a:ln w="28575" cap="flat" cmpd="sng" algn="ctr">
            <a:solidFill>
              <a:schemeClr val="tx1"/>
            </a:solidFill>
            <a:prstDash val="solid"/>
            <a:round/>
            <a:headEnd type="none" w="med" len="med"/>
            <a:tailEnd type="triangle"/>
          </a:ln>
          <a:effectLst/>
        </p:spPr>
      </p:cxnSp>
      <p:pic>
        <p:nvPicPr>
          <p:cNvPr id="11" name="Picture 2">
            <a:extLst>
              <a:ext uri="{FF2B5EF4-FFF2-40B4-BE49-F238E27FC236}">
                <a16:creationId xmlns:a16="http://schemas.microsoft.com/office/drawing/2014/main" id="{00DD6BEB-2A00-9843-A0B6-379CEE4C1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8" y="5113337"/>
            <a:ext cx="29718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E7B0DBE0-B3DE-524C-AE3C-F8C0518CF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8887" y="4572000"/>
            <a:ext cx="18399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7AC3FA53-B44E-9F40-B0F3-EEB2D7684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433" y="4694445"/>
            <a:ext cx="22860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Back with solid fill">
            <a:extLst>
              <a:ext uri="{FF2B5EF4-FFF2-40B4-BE49-F238E27FC236}">
                <a16:creationId xmlns:a16="http://schemas.microsoft.com/office/drawing/2014/main" id="{82063EA3-379B-7D46-8420-2C9B11E7C3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94181">
            <a:off x="2921135" y="4851265"/>
            <a:ext cx="914400" cy="914400"/>
          </a:xfrm>
          <a:prstGeom prst="rect">
            <a:avLst/>
          </a:prstGeom>
        </p:spPr>
      </p:pic>
      <p:pic>
        <p:nvPicPr>
          <p:cNvPr id="16" name="Graphic 15" descr="Back with solid fill">
            <a:extLst>
              <a:ext uri="{FF2B5EF4-FFF2-40B4-BE49-F238E27FC236}">
                <a16:creationId xmlns:a16="http://schemas.microsoft.com/office/drawing/2014/main" id="{51D48620-6E61-D142-984A-000C6745A7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41541">
            <a:off x="5715000" y="4917616"/>
            <a:ext cx="914400" cy="914400"/>
          </a:xfrm>
          <a:prstGeom prst="rect">
            <a:avLst/>
          </a:prstGeom>
        </p:spPr>
      </p:pic>
      <p:sp>
        <p:nvSpPr>
          <p:cNvPr id="10" name="TextBox 9">
            <a:extLst>
              <a:ext uri="{FF2B5EF4-FFF2-40B4-BE49-F238E27FC236}">
                <a16:creationId xmlns:a16="http://schemas.microsoft.com/office/drawing/2014/main" id="{2849CD62-F4F7-0044-9EDB-E74760B102BA}"/>
              </a:ext>
            </a:extLst>
          </p:cNvPr>
          <p:cNvSpPr txBox="1"/>
          <p:nvPr/>
        </p:nvSpPr>
        <p:spPr>
          <a:xfrm>
            <a:off x="2319746" y="4629090"/>
            <a:ext cx="1566454"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Observation</a:t>
            </a:r>
          </a:p>
        </p:txBody>
      </p:sp>
      <p:sp>
        <p:nvSpPr>
          <p:cNvPr id="18" name="TextBox 17">
            <a:extLst>
              <a:ext uri="{FF2B5EF4-FFF2-40B4-BE49-F238E27FC236}">
                <a16:creationId xmlns:a16="http://schemas.microsoft.com/office/drawing/2014/main" id="{43BF5544-7BB2-074E-8103-F35ECB5D7D72}"/>
              </a:ext>
            </a:extLst>
          </p:cNvPr>
          <p:cNvSpPr txBox="1"/>
          <p:nvPr/>
        </p:nvSpPr>
        <p:spPr>
          <a:xfrm>
            <a:off x="5605734" y="4629090"/>
            <a:ext cx="1252266"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Inference</a:t>
            </a:r>
          </a:p>
        </p:txBody>
      </p:sp>
      <p:sp>
        <p:nvSpPr>
          <p:cNvPr id="19" name="TextBox 18">
            <a:extLst>
              <a:ext uri="{FF2B5EF4-FFF2-40B4-BE49-F238E27FC236}">
                <a16:creationId xmlns:a16="http://schemas.microsoft.com/office/drawing/2014/main" id="{FE2E5C98-85AD-E848-B562-520A28EB92B6}"/>
              </a:ext>
            </a:extLst>
          </p:cNvPr>
          <p:cNvSpPr txBox="1"/>
          <p:nvPr/>
        </p:nvSpPr>
        <p:spPr>
          <a:xfrm>
            <a:off x="0" y="6671846"/>
            <a:ext cx="4915128" cy="338554"/>
          </a:xfrm>
          <a:prstGeom prst="rect">
            <a:avLst/>
          </a:prstGeom>
          <a:noFill/>
        </p:spPr>
        <p:txBody>
          <a:bodyPr wrap="none" rtlCol="0">
            <a:spAutoFit/>
          </a:bodyPr>
          <a:lstStyle/>
          <a:p>
            <a:r>
              <a:rPr lang="en-US" sz="800" dirty="0"/>
              <a:t>https://</a:t>
            </a:r>
            <a:r>
              <a:rPr lang="en-US" sz="800" dirty="0" err="1"/>
              <a:t>www.cs.purdue.edu</a:t>
            </a:r>
            <a:r>
              <a:rPr lang="en-US" sz="800" dirty="0"/>
              <a:t>/homes/</a:t>
            </a:r>
            <a:r>
              <a:rPr lang="en-US" sz="800" dirty="0" err="1"/>
              <a:t>ayg</a:t>
            </a:r>
            <a:r>
              <a:rPr lang="en-US" sz="800" dirty="0"/>
              <a:t>/TALKS/STC_CHICAGO10/</a:t>
            </a:r>
            <a:r>
              <a:rPr lang="en-US" sz="800" dirty="0" err="1"/>
              <a:t>Introductory_material</a:t>
            </a:r>
            <a:r>
              <a:rPr lang="en-US" sz="800" dirty="0"/>
              <a:t>/</a:t>
            </a:r>
            <a:r>
              <a:rPr lang="en-US" sz="800" dirty="0" err="1"/>
              <a:t>regulatory_networks.ppt</a:t>
            </a:r>
            <a:endParaRPr lang="en-US" sz="800" dirty="0"/>
          </a:p>
          <a:p>
            <a:endParaRPr lang="en-US" sz="800" dirty="0"/>
          </a:p>
        </p:txBody>
      </p:sp>
    </p:spTree>
    <p:extLst>
      <p:ext uri="{BB962C8B-B14F-4D97-AF65-F5344CB8AC3E}">
        <p14:creationId xmlns:p14="http://schemas.microsoft.com/office/powerpoint/2010/main" val="1228390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a:extLst>
              <a:ext uri="{FF2B5EF4-FFF2-40B4-BE49-F238E27FC236}">
                <a16:creationId xmlns:a16="http://schemas.microsoft.com/office/drawing/2014/main" id="{7A55442F-F800-374F-B7BD-FF6FB76F5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25219"/>
            <a:ext cx="5465128"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C338BDA-A7F2-0149-B616-56096BBBD487}"/>
              </a:ext>
            </a:extLst>
          </p:cNvPr>
          <p:cNvSpPr>
            <a:spLocks noGrp="1"/>
          </p:cNvSpPr>
          <p:nvPr>
            <p:ph type="sldNum" sz="quarter" idx="12"/>
          </p:nvPr>
        </p:nvSpPr>
        <p:spPr/>
        <p:txBody>
          <a:bodyPr/>
          <a:lstStyle/>
          <a:p>
            <a:pPr>
              <a:defRPr/>
            </a:pPr>
            <a:fld id="{4D71D4ED-2DA9-9F40-A068-D189D5533483}" type="slidenum">
              <a:rPr lang="en-US" smtClean="0"/>
              <a:pPr>
                <a:defRPr/>
              </a:pPr>
              <a:t>32</a:t>
            </a:fld>
            <a:endParaRPr lang="en-US"/>
          </a:p>
        </p:txBody>
      </p:sp>
      <p:sp>
        <p:nvSpPr>
          <p:cNvPr id="6" name="Title 1">
            <a:extLst>
              <a:ext uri="{FF2B5EF4-FFF2-40B4-BE49-F238E27FC236}">
                <a16:creationId xmlns:a16="http://schemas.microsoft.com/office/drawing/2014/main" id="{917EDD32-9B0E-7E49-867E-109C061CD95A}"/>
              </a:ext>
            </a:extLst>
          </p:cNvPr>
          <p:cNvSpPr>
            <a:spLocks noGrp="1"/>
          </p:cNvSpPr>
          <p:nvPr>
            <p:ph type="title"/>
          </p:nvPr>
        </p:nvSpPr>
        <p:spPr>
          <a:xfrm>
            <a:off x="49721" y="-94032"/>
            <a:ext cx="9071867" cy="1143000"/>
          </a:xfrm>
        </p:spPr>
        <p:txBody>
          <a:bodyPr/>
          <a:lstStyle/>
          <a:p>
            <a:r>
              <a:rPr lang="en-US" dirty="0"/>
              <a:t>Cell-type gene regulatory networks</a:t>
            </a:r>
          </a:p>
        </p:txBody>
      </p:sp>
      <p:sp>
        <p:nvSpPr>
          <p:cNvPr id="7" name="Content Placeholder 2">
            <a:extLst>
              <a:ext uri="{FF2B5EF4-FFF2-40B4-BE49-F238E27FC236}">
                <a16:creationId xmlns:a16="http://schemas.microsoft.com/office/drawing/2014/main" id="{D34B23BC-01AA-D149-8554-EF784BD03D68}"/>
              </a:ext>
            </a:extLst>
          </p:cNvPr>
          <p:cNvSpPr>
            <a:spLocks noGrp="1"/>
          </p:cNvSpPr>
          <p:nvPr>
            <p:ph idx="1"/>
          </p:nvPr>
        </p:nvSpPr>
        <p:spPr>
          <a:xfrm>
            <a:off x="304800" y="863365"/>
            <a:ext cx="8613098" cy="801165"/>
          </a:xfrm>
        </p:spPr>
        <p:txBody>
          <a:bodyPr/>
          <a:lstStyle/>
          <a:p>
            <a:r>
              <a:rPr lang="en-US" sz="2000" dirty="0"/>
              <a:t>Cell-type-specific GRNs would be key tools for the study of cellular heterogeneity</a:t>
            </a:r>
          </a:p>
        </p:txBody>
      </p:sp>
      <p:sp>
        <p:nvSpPr>
          <p:cNvPr id="5" name="TextBox 4">
            <a:extLst>
              <a:ext uri="{FF2B5EF4-FFF2-40B4-BE49-F238E27FC236}">
                <a16:creationId xmlns:a16="http://schemas.microsoft.com/office/drawing/2014/main" id="{9AB3AB54-A2BC-5E44-A32E-9716C7237A5A}"/>
              </a:ext>
            </a:extLst>
          </p:cNvPr>
          <p:cNvSpPr txBox="1"/>
          <p:nvPr/>
        </p:nvSpPr>
        <p:spPr>
          <a:xfrm>
            <a:off x="7115904" y="1664530"/>
            <a:ext cx="48282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(NI)</a:t>
            </a:r>
          </a:p>
        </p:txBody>
      </p:sp>
      <p:sp>
        <p:nvSpPr>
          <p:cNvPr id="9" name="Rectangle 8">
            <a:extLst>
              <a:ext uri="{FF2B5EF4-FFF2-40B4-BE49-F238E27FC236}">
                <a16:creationId xmlns:a16="http://schemas.microsoft.com/office/drawing/2014/main" id="{DE8B7E37-A7AF-6248-A63D-EFFD6A12D2B2}"/>
              </a:ext>
            </a:extLst>
          </p:cNvPr>
          <p:cNvSpPr/>
          <p:nvPr/>
        </p:nvSpPr>
        <p:spPr>
          <a:xfrm>
            <a:off x="8744" y="6592993"/>
            <a:ext cx="8909154" cy="276999"/>
          </a:xfrm>
          <a:prstGeom prst="rect">
            <a:avLst/>
          </a:prstGeom>
        </p:spPr>
        <p:txBody>
          <a:bodyPr wrap="square">
            <a:spAutoFit/>
          </a:bodyPr>
          <a:lstStyle/>
          <a:p>
            <a:r>
              <a:rPr lang="en-US" sz="600" dirty="0">
                <a:solidFill>
                  <a:srgbClr val="333333"/>
                </a:solidFill>
                <a:latin typeface="Source Sans Pro" panose="020B0503030403020204" pitchFamily="34" charset="0"/>
              </a:rPr>
              <a:t>Todorov H., </a:t>
            </a:r>
            <a:r>
              <a:rPr lang="en-US" sz="600" dirty="0" err="1">
                <a:solidFill>
                  <a:srgbClr val="333333"/>
                </a:solidFill>
                <a:latin typeface="Source Sans Pro" panose="020B0503030403020204" pitchFamily="34" charset="0"/>
              </a:rPr>
              <a:t>Cannoodt</a:t>
            </a:r>
            <a:r>
              <a:rPr lang="en-US" sz="600" dirty="0">
                <a:solidFill>
                  <a:srgbClr val="333333"/>
                </a:solidFill>
                <a:latin typeface="Source Sans Pro" panose="020B0503030403020204" pitchFamily="34" charset="0"/>
              </a:rPr>
              <a:t> R., </a:t>
            </a:r>
            <a:r>
              <a:rPr lang="en-US" sz="600" dirty="0" err="1">
                <a:solidFill>
                  <a:srgbClr val="333333"/>
                </a:solidFill>
                <a:latin typeface="Source Sans Pro" panose="020B0503030403020204" pitchFamily="34" charset="0"/>
              </a:rPr>
              <a:t>Saelens</a:t>
            </a:r>
            <a:r>
              <a:rPr lang="en-US" sz="600" dirty="0">
                <a:solidFill>
                  <a:srgbClr val="333333"/>
                </a:solidFill>
                <a:latin typeface="Source Sans Pro" panose="020B0503030403020204" pitchFamily="34" charset="0"/>
              </a:rPr>
              <a:t> W., </a:t>
            </a:r>
            <a:r>
              <a:rPr lang="en-US" sz="600" dirty="0" err="1">
                <a:solidFill>
                  <a:srgbClr val="333333"/>
                </a:solidFill>
                <a:latin typeface="Source Sans Pro" panose="020B0503030403020204" pitchFamily="34" charset="0"/>
              </a:rPr>
              <a:t>Saeys</a:t>
            </a:r>
            <a:r>
              <a:rPr lang="en-US" sz="600" dirty="0">
                <a:solidFill>
                  <a:srgbClr val="333333"/>
                </a:solidFill>
                <a:latin typeface="Source Sans Pro" panose="020B0503030403020204" pitchFamily="34" charset="0"/>
              </a:rPr>
              <a:t> Y. (2019) Network Inference from Single-Cell Transcriptomic Data. In: Sanguinetti G., Huynh-Thu V. (eds) Gene Regulatory Networks. Methods in Molecular Biology, vol 1883. Humana Press, New York, NY. https://</a:t>
            </a:r>
            <a:r>
              <a:rPr lang="en-US" sz="600" dirty="0" err="1">
                <a:solidFill>
                  <a:srgbClr val="333333"/>
                </a:solidFill>
                <a:latin typeface="Source Sans Pro" panose="020B0503030403020204" pitchFamily="34" charset="0"/>
              </a:rPr>
              <a:t>doi.org</a:t>
            </a:r>
            <a:r>
              <a:rPr lang="en-US" sz="600" dirty="0">
                <a:solidFill>
                  <a:srgbClr val="333333"/>
                </a:solidFill>
                <a:latin typeface="Source Sans Pro" panose="020B0503030403020204" pitchFamily="34" charset="0"/>
              </a:rPr>
              <a:t>/10.1007/978-1-4939-8882-2_10</a:t>
            </a:r>
            <a:endParaRPr lang="en-US" sz="600" dirty="0"/>
          </a:p>
        </p:txBody>
      </p:sp>
    </p:spTree>
    <p:extLst>
      <p:ext uri="{BB962C8B-B14F-4D97-AF65-F5344CB8AC3E}">
        <p14:creationId xmlns:p14="http://schemas.microsoft.com/office/powerpoint/2010/main" val="2724219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FA01-3B6B-094C-B271-BA877E43CDB3}"/>
              </a:ext>
            </a:extLst>
          </p:cNvPr>
          <p:cNvSpPr>
            <a:spLocks noGrp="1"/>
          </p:cNvSpPr>
          <p:nvPr>
            <p:ph type="title"/>
          </p:nvPr>
        </p:nvSpPr>
        <p:spPr>
          <a:xfrm>
            <a:off x="609600" y="76200"/>
            <a:ext cx="7772400" cy="1143000"/>
          </a:xfrm>
        </p:spPr>
        <p:txBody>
          <a:bodyPr/>
          <a:lstStyle/>
          <a:p>
            <a:r>
              <a:rPr lang="en-US" dirty="0"/>
              <a:t>SCE</a:t>
            </a:r>
            <a:r>
              <a:rPr lang="en-US" altLang="zh-CN" dirty="0"/>
              <a:t>NIC</a:t>
            </a:r>
            <a:br>
              <a:rPr lang="en-US" altLang="zh-CN" dirty="0"/>
            </a:br>
            <a:r>
              <a:rPr lang="en-US" sz="2400" b="1" dirty="0"/>
              <a:t>s</a:t>
            </a:r>
            <a:r>
              <a:rPr lang="en-US" sz="2400" dirty="0"/>
              <a:t>ingle-</a:t>
            </a:r>
            <a:r>
              <a:rPr lang="en-US" sz="2400" b="1" dirty="0"/>
              <a:t>c</a:t>
            </a:r>
            <a:r>
              <a:rPr lang="en-US" sz="2400" dirty="0"/>
              <a:t>ell r</a:t>
            </a:r>
            <a:r>
              <a:rPr lang="en-US" sz="2400" b="1" dirty="0"/>
              <a:t>e</a:t>
            </a:r>
            <a:r>
              <a:rPr lang="en-US" sz="2400" dirty="0"/>
              <a:t>gulatory </a:t>
            </a:r>
            <a:r>
              <a:rPr lang="en-US" sz="2400" b="1" dirty="0"/>
              <a:t>n</a:t>
            </a:r>
            <a:r>
              <a:rPr lang="en-US" sz="2400" dirty="0"/>
              <a:t>etwork </a:t>
            </a:r>
            <a:r>
              <a:rPr lang="en-US" sz="2400" b="1" dirty="0"/>
              <a:t>i</a:t>
            </a:r>
            <a:r>
              <a:rPr lang="en-US" sz="2400" dirty="0"/>
              <a:t>nference and </a:t>
            </a:r>
            <a:r>
              <a:rPr lang="en-US" sz="2400" b="1" dirty="0"/>
              <a:t>c</a:t>
            </a:r>
            <a:r>
              <a:rPr lang="en-US" sz="2400" dirty="0"/>
              <a:t>lustering </a:t>
            </a:r>
            <a:endParaRPr lang="en-US" dirty="0"/>
          </a:p>
        </p:txBody>
      </p:sp>
      <p:sp>
        <p:nvSpPr>
          <p:cNvPr id="4" name="Slide Number Placeholder 3">
            <a:extLst>
              <a:ext uri="{FF2B5EF4-FFF2-40B4-BE49-F238E27FC236}">
                <a16:creationId xmlns:a16="http://schemas.microsoft.com/office/drawing/2014/main" id="{4C49B3D2-7C4C-B440-AC94-4CF85DA9F37F}"/>
              </a:ext>
            </a:extLst>
          </p:cNvPr>
          <p:cNvSpPr>
            <a:spLocks noGrp="1"/>
          </p:cNvSpPr>
          <p:nvPr>
            <p:ph type="sldNum" sz="quarter" idx="12"/>
          </p:nvPr>
        </p:nvSpPr>
        <p:spPr/>
        <p:txBody>
          <a:bodyPr/>
          <a:lstStyle/>
          <a:p>
            <a:pPr>
              <a:defRPr/>
            </a:pPr>
            <a:fld id="{4D71D4ED-2DA9-9F40-A068-D189D5533483}" type="slidenum">
              <a:rPr lang="en-US" smtClean="0"/>
              <a:pPr>
                <a:defRPr/>
              </a:pPr>
              <a:t>33</a:t>
            </a:fld>
            <a:endParaRPr lang="en-US"/>
          </a:p>
        </p:txBody>
      </p:sp>
      <p:sp>
        <p:nvSpPr>
          <p:cNvPr id="8" name="Content Placeholder 2">
            <a:extLst>
              <a:ext uri="{FF2B5EF4-FFF2-40B4-BE49-F238E27FC236}">
                <a16:creationId xmlns:a16="http://schemas.microsoft.com/office/drawing/2014/main" id="{7B1C17F3-CFF3-704C-B8E6-0A71A9EB0BD5}"/>
              </a:ext>
            </a:extLst>
          </p:cNvPr>
          <p:cNvSpPr>
            <a:spLocks noGrp="1"/>
          </p:cNvSpPr>
          <p:nvPr>
            <p:ph idx="1"/>
          </p:nvPr>
        </p:nvSpPr>
        <p:spPr>
          <a:xfrm>
            <a:off x="381000" y="1371600"/>
            <a:ext cx="8458200" cy="4114800"/>
          </a:xfrm>
        </p:spPr>
        <p:txBody>
          <a:bodyPr/>
          <a:lstStyle/>
          <a:p>
            <a:r>
              <a:rPr lang="en-US" sz="2000" dirty="0"/>
              <a:t>Simultaneously reconstruct gene regulatory networks and identify stable cell states from single-cell RNA-seq data, based on three tools</a:t>
            </a:r>
          </a:p>
          <a:p>
            <a:pPr lvl="1"/>
            <a:r>
              <a:rPr lang="en-US" sz="1600" dirty="0"/>
              <a:t>GENIE3 or </a:t>
            </a:r>
            <a:r>
              <a:rPr lang="en-US" sz="1600" dirty="0" err="1"/>
              <a:t>GRNboost</a:t>
            </a:r>
            <a:endParaRPr lang="en-US" sz="1600" dirty="0"/>
          </a:p>
          <a:p>
            <a:pPr lvl="1"/>
            <a:r>
              <a:rPr lang="en-US" sz="1600" dirty="0" err="1"/>
              <a:t>RcisTarget</a:t>
            </a:r>
            <a:endParaRPr lang="en-US" sz="1600" dirty="0"/>
          </a:p>
          <a:p>
            <a:pPr lvl="1"/>
            <a:r>
              <a:rPr lang="en-US" sz="1600" dirty="0" err="1"/>
              <a:t>AUCell</a:t>
            </a:r>
            <a:endParaRPr lang="en-US" sz="1600" dirty="0"/>
          </a:p>
          <a:p>
            <a:pPr lvl="1"/>
            <a:endParaRPr lang="en-US" sz="2000" dirty="0"/>
          </a:p>
          <a:p>
            <a:r>
              <a:rPr lang="en-US" sz="2000" dirty="0"/>
              <a:t>The gene regulatory network is inferred based on co-expression and DNA motif analysis, and then the network activity is analyzed in each cell to identify the recurrent cellular states.</a:t>
            </a:r>
          </a:p>
        </p:txBody>
      </p:sp>
      <p:sp>
        <p:nvSpPr>
          <p:cNvPr id="7" name="Rectangle 6">
            <a:extLst>
              <a:ext uri="{FF2B5EF4-FFF2-40B4-BE49-F238E27FC236}">
                <a16:creationId xmlns:a16="http://schemas.microsoft.com/office/drawing/2014/main" id="{D79BFFD1-4992-3949-A569-15EBD855701B}"/>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3"/>
              </a:rPr>
              <a:t>10.1038/nmeth.4463</a:t>
            </a:r>
            <a:r>
              <a:rPr lang="en-US" sz="800" dirty="0">
                <a:solidFill>
                  <a:srgbClr val="333333"/>
                </a:solidFill>
                <a:latin typeface="Arial" panose="020B0604020202020204" pitchFamily="34" charset="0"/>
              </a:rPr>
              <a:t>.</a:t>
            </a:r>
            <a:endParaRPr lang="en-US" sz="800" dirty="0"/>
          </a:p>
        </p:txBody>
      </p:sp>
      <p:pic>
        <p:nvPicPr>
          <p:cNvPr id="9" name="Picture 8" descr="Figure 1">
            <a:extLst>
              <a:ext uri="{FF2B5EF4-FFF2-40B4-BE49-F238E27FC236}">
                <a16:creationId xmlns:a16="http://schemas.microsoft.com/office/drawing/2014/main" id="{03F93168-C920-B842-8F9B-BE7A624EA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490" r="77500" b="64051"/>
          <a:stretch/>
        </p:blipFill>
        <p:spPr bwMode="auto">
          <a:xfrm>
            <a:off x="663924" y="4987383"/>
            <a:ext cx="2057400" cy="11579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igure 1">
            <a:extLst>
              <a:ext uri="{FF2B5EF4-FFF2-40B4-BE49-F238E27FC236}">
                <a16:creationId xmlns:a16="http://schemas.microsoft.com/office/drawing/2014/main" id="{B1A204DC-BD79-E543-B008-553D89DC47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792" r="77500" b="35243"/>
          <a:stretch/>
        </p:blipFill>
        <p:spPr bwMode="auto">
          <a:xfrm>
            <a:off x="3543300" y="4938876"/>
            <a:ext cx="20574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igure 1">
            <a:extLst>
              <a:ext uri="{FF2B5EF4-FFF2-40B4-BE49-F238E27FC236}">
                <a16:creationId xmlns:a16="http://schemas.microsoft.com/office/drawing/2014/main" id="{2C195C32-3F53-DC43-9AFD-D110C4BDF5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 t="63550" r="76995" b="6360"/>
          <a:stretch/>
        </p:blipFill>
        <p:spPr bwMode="auto">
          <a:xfrm>
            <a:off x="6422676" y="4947900"/>
            <a:ext cx="2057400" cy="12243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64386649-E1B8-B74D-BFDC-9325DD819830}"/>
              </a:ext>
            </a:extLst>
          </p:cNvPr>
          <p:cNvSpPr/>
          <p:nvPr/>
        </p:nvSpPr>
        <p:spPr bwMode="auto">
          <a:xfrm>
            <a:off x="2941812" y="5483850"/>
            <a:ext cx="381000" cy="152400"/>
          </a:xfrm>
          <a:prstGeom prst="rightArrow">
            <a:avLst/>
          </a:prstGeom>
          <a:solidFill>
            <a:schemeClr val="accent3">
              <a:lumMod val="85000"/>
            </a:schemeClr>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2" name="Right Arrow 11">
            <a:extLst>
              <a:ext uri="{FF2B5EF4-FFF2-40B4-BE49-F238E27FC236}">
                <a16:creationId xmlns:a16="http://schemas.microsoft.com/office/drawing/2014/main" id="{B71882B6-86BE-8341-B7F0-B9BFCD0B009D}"/>
              </a:ext>
            </a:extLst>
          </p:cNvPr>
          <p:cNvSpPr/>
          <p:nvPr/>
        </p:nvSpPr>
        <p:spPr bwMode="auto">
          <a:xfrm>
            <a:off x="5836450" y="5483850"/>
            <a:ext cx="381000" cy="152400"/>
          </a:xfrm>
          <a:prstGeom prst="rightArrow">
            <a:avLst/>
          </a:prstGeom>
          <a:solidFill>
            <a:schemeClr val="accent3">
              <a:lumMod val="85000"/>
            </a:schemeClr>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2462035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0F8EE-745F-A342-AFF4-E66504AA6AC5}"/>
              </a:ext>
            </a:extLst>
          </p:cNvPr>
          <p:cNvSpPr>
            <a:spLocks noGrp="1"/>
          </p:cNvSpPr>
          <p:nvPr>
            <p:ph type="title"/>
          </p:nvPr>
        </p:nvSpPr>
        <p:spPr>
          <a:xfrm>
            <a:off x="215514" y="-117933"/>
            <a:ext cx="8763000" cy="1143000"/>
          </a:xfrm>
        </p:spPr>
        <p:txBody>
          <a:bodyPr/>
          <a:lstStyle/>
          <a:p>
            <a:r>
              <a:rPr lang="en-US" sz="3600" dirty="0"/>
              <a:t>Step 1: TF-based co-expression network</a:t>
            </a:r>
          </a:p>
        </p:txBody>
      </p:sp>
      <p:sp>
        <p:nvSpPr>
          <p:cNvPr id="4" name="Slide Number Placeholder 3">
            <a:extLst>
              <a:ext uri="{FF2B5EF4-FFF2-40B4-BE49-F238E27FC236}">
                <a16:creationId xmlns:a16="http://schemas.microsoft.com/office/drawing/2014/main" id="{00BA384D-2524-DD42-AE9C-5FB18334C3B1}"/>
              </a:ext>
            </a:extLst>
          </p:cNvPr>
          <p:cNvSpPr>
            <a:spLocks noGrp="1"/>
          </p:cNvSpPr>
          <p:nvPr>
            <p:ph type="sldNum" sz="quarter" idx="12"/>
          </p:nvPr>
        </p:nvSpPr>
        <p:spPr/>
        <p:txBody>
          <a:bodyPr/>
          <a:lstStyle/>
          <a:p>
            <a:pPr>
              <a:defRPr/>
            </a:pPr>
            <a:fld id="{4D71D4ED-2DA9-9F40-A068-D189D5533483}" type="slidenum">
              <a:rPr lang="en-US" smtClean="0"/>
              <a:pPr>
                <a:defRPr/>
              </a:pPr>
              <a:t>34</a:t>
            </a:fld>
            <a:endParaRPr lang="en-US"/>
          </a:p>
        </p:txBody>
      </p:sp>
      <p:pic>
        <p:nvPicPr>
          <p:cNvPr id="5" name="Picture 4" descr="Figure 1">
            <a:extLst>
              <a:ext uri="{FF2B5EF4-FFF2-40B4-BE49-F238E27FC236}">
                <a16:creationId xmlns:a16="http://schemas.microsoft.com/office/drawing/2014/main" id="{9A8FFECE-7776-5340-A4DF-A00502F49E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90" r="77500"/>
          <a:stretch/>
        </p:blipFill>
        <p:spPr bwMode="auto">
          <a:xfrm>
            <a:off x="85483" y="1763701"/>
            <a:ext cx="2057400" cy="3763963"/>
          </a:xfrm>
          <a:prstGeom prst="rect">
            <a:avLst/>
          </a:prstGeom>
          <a:noFill/>
          <a:extLst>
            <a:ext uri="{909E8E84-426E-40DD-AFC4-6F175D3DCCD1}">
              <a14:hiddenFill xmlns:a14="http://schemas.microsoft.com/office/drawing/2010/main">
                <a:solidFill>
                  <a:srgbClr val="FFFFFF"/>
                </a:solidFill>
              </a14:hiddenFill>
            </a:ext>
          </a:extLst>
        </p:spPr>
      </p:pic>
      <p:pic>
        <p:nvPicPr>
          <p:cNvPr id="202754" name="Picture 2">
            <a:extLst>
              <a:ext uri="{FF2B5EF4-FFF2-40B4-BE49-F238E27FC236}">
                <a16:creationId xmlns:a16="http://schemas.microsoft.com/office/drawing/2014/main" id="{F74728C6-3FEC-3C47-ADCE-3225BD29D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14" r="75000" b="39584"/>
          <a:stretch/>
        </p:blipFill>
        <p:spPr bwMode="auto">
          <a:xfrm>
            <a:off x="2133599" y="1029325"/>
            <a:ext cx="3900197" cy="293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C9F75E6-E16C-7D4E-BBFD-7D0995FC87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416" r="75000" b="14584"/>
          <a:stretch/>
        </p:blipFill>
        <p:spPr bwMode="auto">
          <a:xfrm>
            <a:off x="3577421" y="4344752"/>
            <a:ext cx="5566579" cy="22266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4F988A-1923-484B-BE49-1083F44C7446}"/>
              </a:ext>
            </a:extLst>
          </p:cNvPr>
          <p:cNvSpPr txBox="1"/>
          <p:nvPr/>
        </p:nvSpPr>
        <p:spPr>
          <a:xfrm>
            <a:off x="215514" y="1212143"/>
            <a:ext cx="1156086"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SCE</a:t>
            </a:r>
            <a:r>
              <a:rPr lang="en-US" altLang="zh-CN" dirty="0">
                <a:solidFill>
                  <a:schemeClr val="tx2"/>
                </a:solidFill>
                <a:latin typeface="Arial" panose="020B0604020202020204" pitchFamily="34" charset="0"/>
                <a:cs typeface="Arial" panose="020B0604020202020204" pitchFamily="34" charset="0"/>
              </a:rPr>
              <a:t>NIC</a:t>
            </a:r>
            <a:endParaRPr lang="en-US" dirty="0">
              <a:solidFill>
                <a:schemeClr val="tx2"/>
              </a:solidFill>
              <a:latin typeface="Arial" panose="020B0604020202020204" pitchFamily="34" charset="0"/>
              <a:cs typeface="Arial" panose="020B0604020202020204" pitchFamily="34" charset="0"/>
            </a:endParaRPr>
          </a:p>
        </p:txBody>
      </p:sp>
      <p:pic>
        <p:nvPicPr>
          <p:cNvPr id="17" name="Graphic 16" descr="Arrow: Clockwise curve with solid fill">
            <a:extLst>
              <a:ext uri="{FF2B5EF4-FFF2-40B4-BE49-F238E27FC236}">
                <a16:creationId xmlns:a16="http://schemas.microsoft.com/office/drawing/2014/main" id="{42BB8607-74F2-274E-90DB-F775EEA3BA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639771">
            <a:off x="5959157" y="3188483"/>
            <a:ext cx="914400" cy="914400"/>
          </a:xfrm>
          <a:prstGeom prst="rect">
            <a:avLst/>
          </a:prstGeom>
        </p:spPr>
      </p:pic>
      <p:sp>
        <p:nvSpPr>
          <p:cNvPr id="20" name="TextBox 19">
            <a:extLst>
              <a:ext uri="{FF2B5EF4-FFF2-40B4-BE49-F238E27FC236}">
                <a16:creationId xmlns:a16="http://schemas.microsoft.com/office/drawing/2014/main" id="{61A60392-B4FF-A041-ADDF-21BC053039F6}"/>
              </a:ext>
            </a:extLst>
          </p:cNvPr>
          <p:cNvSpPr txBox="1"/>
          <p:nvPr/>
        </p:nvSpPr>
        <p:spPr>
          <a:xfrm>
            <a:off x="6026011" y="2969763"/>
            <a:ext cx="1125629"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GENIE3</a:t>
            </a:r>
          </a:p>
        </p:txBody>
      </p:sp>
      <p:sp>
        <p:nvSpPr>
          <p:cNvPr id="22" name="TextBox 21">
            <a:extLst>
              <a:ext uri="{FF2B5EF4-FFF2-40B4-BE49-F238E27FC236}">
                <a16:creationId xmlns:a16="http://schemas.microsoft.com/office/drawing/2014/main" id="{8B643BD0-C2EA-564C-A693-A4729FA6FE0C}"/>
              </a:ext>
            </a:extLst>
          </p:cNvPr>
          <p:cNvSpPr txBox="1"/>
          <p:nvPr/>
        </p:nvSpPr>
        <p:spPr>
          <a:xfrm>
            <a:off x="6588825" y="3343916"/>
            <a:ext cx="412292" cy="400110"/>
          </a:xfrm>
          <a:prstGeom prst="rect">
            <a:avLst/>
          </a:prstGeom>
          <a:noFill/>
        </p:spPr>
        <p:txBody>
          <a:bodyPr wrap="none" rtlCol="0">
            <a:spAutoFit/>
          </a:bodyPr>
          <a:lstStyle/>
          <a:p>
            <a:r>
              <a:rPr lang="en-US" dirty="0">
                <a:solidFill>
                  <a:schemeClr val="accent3">
                    <a:lumMod val="65000"/>
                  </a:schemeClr>
                </a:solidFill>
                <a:latin typeface="Arial" panose="020B0604020202020204" pitchFamily="34" charset="0"/>
                <a:cs typeface="Arial" panose="020B0604020202020204" pitchFamily="34" charset="0"/>
              </a:rPr>
              <a:t>or</a:t>
            </a:r>
          </a:p>
        </p:txBody>
      </p:sp>
      <p:sp>
        <p:nvSpPr>
          <p:cNvPr id="24" name="TextBox 23">
            <a:extLst>
              <a:ext uri="{FF2B5EF4-FFF2-40B4-BE49-F238E27FC236}">
                <a16:creationId xmlns:a16="http://schemas.microsoft.com/office/drawing/2014/main" id="{7D26A49F-F7E1-FE42-92E3-ECF5555BA893}"/>
              </a:ext>
            </a:extLst>
          </p:cNvPr>
          <p:cNvSpPr txBox="1"/>
          <p:nvPr/>
        </p:nvSpPr>
        <p:spPr>
          <a:xfrm>
            <a:off x="6742244" y="3709155"/>
            <a:ext cx="1410964"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GRNBoost</a:t>
            </a:r>
          </a:p>
        </p:txBody>
      </p:sp>
      <p:sp>
        <p:nvSpPr>
          <p:cNvPr id="25" name="Rectangle 24">
            <a:extLst>
              <a:ext uri="{FF2B5EF4-FFF2-40B4-BE49-F238E27FC236}">
                <a16:creationId xmlns:a16="http://schemas.microsoft.com/office/drawing/2014/main" id="{30417139-9459-584E-906C-88A187F60CBA}"/>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6"/>
              </a:rPr>
              <a:t>10.1038/nmeth.4463</a:t>
            </a:r>
            <a:r>
              <a:rPr lang="en-US" sz="800" dirty="0">
                <a:solidFill>
                  <a:srgbClr val="333333"/>
                </a:solidFill>
                <a:latin typeface="Arial" panose="020B0604020202020204" pitchFamily="34" charset="0"/>
              </a:rPr>
              <a:t>.</a:t>
            </a:r>
            <a:endParaRPr lang="en-US" sz="800" dirty="0"/>
          </a:p>
        </p:txBody>
      </p:sp>
    </p:spTree>
    <p:extLst>
      <p:ext uri="{BB962C8B-B14F-4D97-AF65-F5344CB8AC3E}">
        <p14:creationId xmlns:p14="http://schemas.microsoft.com/office/powerpoint/2010/main" val="1783480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0F8EE-745F-A342-AFF4-E66504AA6AC5}"/>
              </a:ext>
            </a:extLst>
          </p:cNvPr>
          <p:cNvSpPr>
            <a:spLocks noGrp="1"/>
          </p:cNvSpPr>
          <p:nvPr>
            <p:ph type="title"/>
          </p:nvPr>
        </p:nvSpPr>
        <p:spPr>
          <a:xfrm>
            <a:off x="685800" y="59591"/>
            <a:ext cx="7772400" cy="1143000"/>
          </a:xfrm>
        </p:spPr>
        <p:txBody>
          <a:bodyPr/>
          <a:lstStyle/>
          <a:p>
            <a:r>
              <a:rPr lang="en-US" sz="3600" dirty="0"/>
              <a:t>Step 2: Identification of transcription factor binding motifs</a:t>
            </a:r>
          </a:p>
        </p:txBody>
      </p:sp>
      <p:sp>
        <p:nvSpPr>
          <p:cNvPr id="4" name="Slide Number Placeholder 3">
            <a:extLst>
              <a:ext uri="{FF2B5EF4-FFF2-40B4-BE49-F238E27FC236}">
                <a16:creationId xmlns:a16="http://schemas.microsoft.com/office/drawing/2014/main" id="{00BA384D-2524-DD42-AE9C-5FB18334C3B1}"/>
              </a:ext>
            </a:extLst>
          </p:cNvPr>
          <p:cNvSpPr>
            <a:spLocks noGrp="1"/>
          </p:cNvSpPr>
          <p:nvPr>
            <p:ph type="sldNum" sz="quarter" idx="12"/>
          </p:nvPr>
        </p:nvSpPr>
        <p:spPr/>
        <p:txBody>
          <a:bodyPr/>
          <a:lstStyle/>
          <a:p>
            <a:pPr>
              <a:defRPr/>
            </a:pPr>
            <a:fld id="{4D71D4ED-2DA9-9F40-A068-D189D5533483}" type="slidenum">
              <a:rPr lang="en-US" smtClean="0"/>
              <a:pPr>
                <a:defRPr/>
              </a:pPr>
              <a:t>35</a:t>
            </a:fld>
            <a:endParaRPr lang="en-US"/>
          </a:p>
        </p:txBody>
      </p:sp>
      <p:pic>
        <p:nvPicPr>
          <p:cNvPr id="5" name="Picture 4" descr="Figure 1">
            <a:extLst>
              <a:ext uri="{FF2B5EF4-FFF2-40B4-BE49-F238E27FC236}">
                <a16:creationId xmlns:a16="http://schemas.microsoft.com/office/drawing/2014/main" id="{9A8FFECE-7776-5340-A4DF-A00502F49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90" r="77500"/>
          <a:stretch/>
        </p:blipFill>
        <p:spPr bwMode="auto">
          <a:xfrm>
            <a:off x="0" y="1752600"/>
            <a:ext cx="2057400" cy="3763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4F988A-1923-484B-BE49-1083F44C7446}"/>
              </a:ext>
            </a:extLst>
          </p:cNvPr>
          <p:cNvSpPr txBox="1"/>
          <p:nvPr/>
        </p:nvSpPr>
        <p:spPr>
          <a:xfrm>
            <a:off x="215514" y="1212143"/>
            <a:ext cx="1156086"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SCE</a:t>
            </a:r>
            <a:r>
              <a:rPr lang="en-US" altLang="zh-CN" dirty="0">
                <a:solidFill>
                  <a:schemeClr val="tx2"/>
                </a:solidFill>
                <a:latin typeface="Arial" panose="020B0604020202020204" pitchFamily="34" charset="0"/>
                <a:cs typeface="Arial" panose="020B0604020202020204" pitchFamily="34" charset="0"/>
              </a:rPr>
              <a:t>NIC</a:t>
            </a:r>
            <a:endParaRPr lang="en-US" dirty="0">
              <a:solidFill>
                <a:schemeClr val="tx2"/>
              </a:solidFill>
              <a:latin typeface="Arial" panose="020B0604020202020204" pitchFamily="34" charset="0"/>
              <a:cs typeface="Arial" panose="020B0604020202020204" pitchFamily="34" charset="0"/>
            </a:endParaRPr>
          </a:p>
        </p:txBody>
      </p:sp>
      <p:pic>
        <p:nvPicPr>
          <p:cNvPr id="17" name="Graphic 16" descr="Arrow: Clockwise curve with solid fill">
            <a:extLst>
              <a:ext uri="{FF2B5EF4-FFF2-40B4-BE49-F238E27FC236}">
                <a16:creationId xmlns:a16="http://schemas.microsoft.com/office/drawing/2014/main" id="{42BB8607-74F2-274E-90DB-F775EEA3BA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639771">
            <a:off x="5959157" y="3188483"/>
            <a:ext cx="914400" cy="914400"/>
          </a:xfrm>
          <a:prstGeom prst="rect">
            <a:avLst/>
          </a:prstGeom>
        </p:spPr>
      </p:pic>
      <p:sp>
        <p:nvSpPr>
          <p:cNvPr id="20" name="TextBox 19">
            <a:extLst>
              <a:ext uri="{FF2B5EF4-FFF2-40B4-BE49-F238E27FC236}">
                <a16:creationId xmlns:a16="http://schemas.microsoft.com/office/drawing/2014/main" id="{61A60392-B4FF-A041-ADDF-21BC053039F6}"/>
              </a:ext>
            </a:extLst>
          </p:cNvPr>
          <p:cNvSpPr txBox="1"/>
          <p:nvPr/>
        </p:nvSpPr>
        <p:spPr>
          <a:xfrm>
            <a:off x="6052718" y="2590800"/>
            <a:ext cx="3158237" cy="646331"/>
          </a:xfrm>
          <a:prstGeom prst="rect">
            <a:avLst/>
          </a:prstGeom>
          <a:noFill/>
        </p:spPr>
        <p:txBody>
          <a:bodyPr wrap="none" rtlCol="0">
            <a:spAutoFit/>
          </a:bodyPr>
          <a:lstStyle/>
          <a:p>
            <a:r>
              <a:rPr lang="en-US" dirty="0" err="1">
                <a:solidFill>
                  <a:schemeClr val="tx2"/>
                </a:solidFill>
                <a:latin typeface="Arial" panose="020B0604020202020204" pitchFamily="34" charset="0"/>
                <a:cs typeface="Arial" panose="020B0604020202020204" pitchFamily="34" charset="0"/>
              </a:rPr>
              <a:t>RcisTarget</a:t>
            </a:r>
            <a:endParaRPr lang="en-US" dirty="0">
              <a:solidFill>
                <a:schemeClr val="tx2"/>
              </a:solidFill>
              <a:latin typeface="Arial" panose="020B0604020202020204" pitchFamily="34" charset="0"/>
              <a:cs typeface="Arial" panose="020B0604020202020204" pitchFamily="34" charset="0"/>
            </a:endParaRPr>
          </a:p>
          <a:p>
            <a:r>
              <a:rPr lang="en-US" sz="1600" i="1" dirty="0">
                <a:solidFill>
                  <a:schemeClr val="tx2"/>
                </a:solidFill>
                <a:latin typeface="Arial" panose="020B0604020202020204" pitchFamily="34" charset="0"/>
                <a:cs typeface="Arial" panose="020B0604020202020204" pitchFamily="34" charset="0"/>
              </a:rPr>
              <a:t>cis-regulatory sequence analysis</a:t>
            </a:r>
          </a:p>
        </p:txBody>
      </p:sp>
      <p:pic>
        <p:nvPicPr>
          <p:cNvPr id="203778" name="Picture 2">
            <a:extLst>
              <a:ext uri="{FF2B5EF4-FFF2-40B4-BE49-F238E27FC236}">
                <a16:creationId xmlns:a16="http://schemas.microsoft.com/office/drawing/2014/main" id="{48224D97-BDBF-E643-BD0E-E1559ED8DA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693" t="14584" r="51827" b="39583"/>
          <a:stretch/>
        </p:blipFill>
        <p:spPr bwMode="auto">
          <a:xfrm>
            <a:off x="2216516" y="1196898"/>
            <a:ext cx="3836202" cy="34341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F0EBFEC-5643-9346-AD75-8D70D9F7F3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555" t="61365" r="50444" b="14545"/>
          <a:stretch/>
        </p:blipFill>
        <p:spPr bwMode="auto">
          <a:xfrm>
            <a:off x="3632915" y="4358640"/>
            <a:ext cx="5504158" cy="22098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53EA7D2-A1C4-9349-8176-FAC234108593}"/>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7"/>
              </a:rPr>
              <a:t>10.1038/nmeth.4463</a:t>
            </a:r>
            <a:r>
              <a:rPr lang="en-US" sz="800" dirty="0">
                <a:solidFill>
                  <a:srgbClr val="333333"/>
                </a:solidFill>
                <a:latin typeface="Arial" panose="020B0604020202020204" pitchFamily="34" charset="0"/>
              </a:rPr>
              <a:t>.</a:t>
            </a:r>
            <a:endParaRPr lang="en-US" sz="800" dirty="0"/>
          </a:p>
        </p:txBody>
      </p:sp>
    </p:spTree>
    <p:extLst>
      <p:ext uri="{BB962C8B-B14F-4D97-AF65-F5344CB8AC3E}">
        <p14:creationId xmlns:p14="http://schemas.microsoft.com/office/powerpoint/2010/main" val="931538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40C3F5-C080-9D4F-B89B-8810647BA242}"/>
              </a:ext>
            </a:extLst>
          </p:cNvPr>
          <p:cNvSpPr>
            <a:spLocks noGrp="1"/>
          </p:cNvSpPr>
          <p:nvPr>
            <p:ph type="sldNum" sz="quarter" idx="12"/>
          </p:nvPr>
        </p:nvSpPr>
        <p:spPr/>
        <p:txBody>
          <a:bodyPr/>
          <a:lstStyle/>
          <a:p>
            <a:pPr>
              <a:defRPr/>
            </a:pPr>
            <a:fld id="{4D71D4ED-2DA9-9F40-A068-D189D5533483}" type="slidenum">
              <a:rPr lang="en-US" smtClean="0"/>
              <a:pPr>
                <a:defRPr/>
              </a:pPr>
              <a:t>36</a:t>
            </a:fld>
            <a:endParaRPr lang="en-US"/>
          </a:p>
        </p:txBody>
      </p:sp>
      <p:sp>
        <p:nvSpPr>
          <p:cNvPr id="5" name="Content Placeholder 2">
            <a:extLst>
              <a:ext uri="{FF2B5EF4-FFF2-40B4-BE49-F238E27FC236}">
                <a16:creationId xmlns:a16="http://schemas.microsoft.com/office/drawing/2014/main" id="{AE21B1A0-365D-1942-8ED9-3C1F72923843}"/>
              </a:ext>
            </a:extLst>
          </p:cNvPr>
          <p:cNvSpPr txBox="1">
            <a:spLocks/>
          </p:cNvSpPr>
          <p:nvPr/>
        </p:nvSpPr>
        <p:spPr>
          <a:xfrm>
            <a:off x="370541" y="1223640"/>
            <a:ext cx="8250518" cy="1525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Regulon:  a group of genes that are regulated as a unit</a:t>
            </a:r>
          </a:p>
        </p:txBody>
      </p:sp>
      <p:sp>
        <p:nvSpPr>
          <p:cNvPr id="9" name="Title 1">
            <a:extLst>
              <a:ext uri="{FF2B5EF4-FFF2-40B4-BE49-F238E27FC236}">
                <a16:creationId xmlns:a16="http://schemas.microsoft.com/office/drawing/2014/main" id="{10DFBC41-94EF-F640-B3A7-B2876A22D28D}"/>
              </a:ext>
            </a:extLst>
          </p:cNvPr>
          <p:cNvSpPr>
            <a:spLocks noGrp="1"/>
          </p:cNvSpPr>
          <p:nvPr>
            <p:ph type="title"/>
          </p:nvPr>
        </p:nvSpPr>
        <p:spPr>
          <a:xfrm>
            <a:off x="609600" y="-152400"/>
            <a:ext cx="7772400" cy="1143000"/>
          </a:xfrm>
        </p:spPr>
        <p:txBody>
          <a:bodyPr/>
          <a:lstStyle/>
          <a:p>
            <a:r>
              <a:rPr lang="en-US" sz="3600" dirty="0"/>
              <a:t>Regulon</a:t>
            </a:r>
          </a:p>
        </p:txBody>
      </p:sp>
      <p:sp>
        <p:nvSpPr>
          <p:cNvPr id="11" name="Rectangle 10">
            <a:extLst>
              <a:ext uri="{FF2B5EF4-FFF2-40B4-BE49-F238E27FC236}">
                <a16:creationId xmlns:a16="http://schemas.microsoft.com/office/drawing/2014/main" id="{88083DB3-EC69-5945-80C1-9C75D20EFB53}"/>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2"/>
              </a:rPr>
              <a:t>10.1038/nmeth.4463</a:t>
            </a:r>
            <a:r>
              <a:rPr lang="en-US" sz="800" dirty="0">
                <a:solidFill>
                  <a:srgbClr val="333333"/>
                </a:solidFill>
                <a:latin typeface="Arial" panose="020B0604020202020204" pitchFamily="34" charset="0"/>
              </a:rPr>
              <a:t>.</a:t>
            </a:r>
            <a:endParaRPr lang="en-US" sz="800" dirty="0"/>
          </a:p>
        </p:txBody>
      </p:sp>
      <p:pic>
        <p:nvPicPr>
          <p:cNvPr id="10" name="Picture 9" descr="A picture containing diagram&#10;&#10;Description automatically generated">
            <a:extLst>
              <a:ext uri="{FF2B5EF4-FFF2-40B4-BE49-F238E27FC236}">
                <a16:creationId xmlns:a16="http://schemas.microsoft.com/office/drawing/2014/main" id="{8A05FD90-F259-4B43-8530-BAA2EA826B3A}"/>
              </a:ext>
            </a:extLst>
          </p:cNvPr>
          <p:cNvPicPr>
            <a:picLocks noChangeAspect="1"/>
          </p:cNvPicPr>
          <p:nvPr/>
        </p:nvPicPr>
        <p:blipFill>
          <a:blip r:embed="rId3"/>
          <a:stretch>
            <a:fillRect/>
          </a:stretch>
        </p:blipFill>
        <p:spPr>
          <a:xfrm>
            <a:off x="5257800" y="2895600"/>
            <a:ext cx="3534819" cy="2063275"/>
          </a:xfrm>
          <a:prstGeom prst="rect">
            <a:avLst/>
          </a:prstGeom>
        </p:spPr>
      </p:pic>
      <p:pic>
        <p:nvPicPr>
          <p:cNvPr id="8" name="Picture 7" descr="Diagram&#10;&#10;Description automatically generated">
            <a:extLst>
              <a:ext uri="{FF2B5EF4-FFF2-40B4-BE49-F238E27FC236}">
                <a16:creationId xmlns:a16="http://schemas.microsoft.com/office/drawing/2014/main" id="{CB6D51E5-192C-E64E-AFA2-76DA98E3BEE3}"/>
              </a:ext>
            </a:extLst>
          </p:cNvPr>
          <p:cNvPicPr>
            <a:picLocks noChangeAspect="1"/>
          </p:cNvPicPr>
          <p:nvPr/>
        </p:nvPicPr>
        <p:blipFill rotWithShape="1">
          <a:blip r:embed="rId4"/>
          <a:srcRect l="5299" r="2012"/>
          <a:stretch/>
        </p:blipFill>
        <p:spPr>
          <a:xfrm>
            <a:off x="196157" y="2974738"/>
            <a:ext cx="4375843" cy="1905000"/>
          </a:xfrm>
          <a:prstGeom prst="rect">
            <a:avLst/>
          </a:prstGeom>
        </p:spPr>
      </p:pic>
    </p:spTree>
    <p:extLst>
      <p:ext uri="{BB962C8B-B14F-4D97-AF65-F5344CB8AC3E}">
        <p14:creationId xmlns:p14="http://schemas.microsoft.com/office/powerpoint/2010/main" val="3460644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E573BC32-5399-F54E-B07A-908DEFAAD4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766" t="13311" r="27312" b="40350"/>
          <a:stretch/>
        </p:blipFill>
        <p:spPr bwMode="auto">
          <a:xfrm>
            <a:off x="2133600" y="2581843"/>
            <a:ext cx="4731739" cy="419215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A40C3F5-C080-9D4F-B89B-8810647BA242}"/>
              </a:ext>
            </a:extLst>
          </p:cNvPr>
          <p:cNvSpPr>
            <a:spLocks noGrp="1"/>
          </p:cNvSpPr>
          <p:nvPr>
            <p:ph type="sldNum" sz="quarter" idx="12"/>
          </p:nvPr>
        </p:nvSpPr>
        <p:spPr/>
        <p:txBody>
          <a:bodyPr/>
          <a:lstStyle/>
          <a:p>
            <a:pPr>
              <a:defRPr/>
            </a:pPr>
            <a:fld id="{4D71D4ED-2DA9-9F40-A068-D189D5533483}" type="slidenum">
              <a:rPr lang="en-US" smtClean="0"/>
              <a:pPr>
                <a:defRPr/>
              </a:pPr>
              <a:t>37</a:t>
            </a:fld>
            <a:endParaRPr lang="en-US"/>
          </a:p>
        </p:txBody>
      </p:sp>
      <p:sp>
        <p:nvSpPr>
          <p:cNvPr id="5" name="Content Placeholder 2">
            <a:extLst>
              <a:ext uri="{FF2B5EF4-FFF2-40B4-BE49-F238E27FC236}">
                <a16:creationId xmlns:a16="http://schemas.microsoft.com/office/drawing/2014/main" id="{AE21B1A0-365D-1942-8ED9-3C1F72923843}"/>
              </a:ext>
            </a:extLst>
          </p:cNvPr>
          <p:cNvSpPr txBox="1">
            <a:spLocks/>
          </p:cNvSpPr>
          <p:nvPr/>
        </p:nvSpPr>
        <p:spPr>
          <a:xfrm>
            <a:off x="76200" y="762000"/>
            <a:ext cx="8991600" cy="36938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err="1">
                <a:latin typeface="Arial" panose="020B0604020202020204" pitchFamily="34" charset="0"/>
                <a:cs typeface="Arial" panose="020B0604020202020204" pitchFamily="34" charset="0"/>
              </a:rPr>
              <a:t>AUCell</a:t>
            </a:r>
            <a:r>
              <a:rPr lang="en-US" sz="1900" dirty="0">
                <a:latin typeface="Arial" panose="020B0604020202020204" pitchFamily="34" charset="0"/>
                <a:cs typeface="Arial" panose="020B0604020202020204" pitchFamily="34" charset="0"/>
              </a:rPr>
              <a:t> uses the “Area Under the Curve” (AUC) to calculate whether a critical subset of the input gene set is enriched within the expressed genes for each cell.</a:t>
            </a:r>
          </a:p>
          <a:p>
            <a:r>
              <a:rPr lang="en-US" sz="1900" dirty="0" err="1">
                <a:latin typeface="Arial" panose="020B0604020202020204" pitchFamily="34" charset="0"/>
                <a:cs typeface="Arial" panose="020B0604020202020204" pitchFamily="34" charset="0"/>
              </a:rPr>
              <a:t>AUCell</a:t>
            </a:r>
            <a:r>
              <a:rPr lang="en-US" sz="1900" dirty="0">
                <a:latin typeface="Arial" panose="020B0604020202020204" pitchFamily="34" charset="0"/>
                <a:cs typeface="Arial" panose="020B0604020202020204" pitchFamily="34" charset="0"/>
              </a:rPr>
              <a:t> score: measure how active a regulon is in a cell</a:t>
            </a:r>
          </a:p>
          <a:p>
            <a:pPr lvl="1">
              <a:buFont typeface="American Typewriter Semibold" panose="02090604020004020304" pitchFamily="18" charset="77"/>
              <a:buChar char="−"/>
            </a:pPr>
            <a:r>
              <a:rPr lang="en-US" sz="1500" dirty="0">
                <a:latin typeface="Arial" panose="020B0604020202020204" pitchFamily="34" charset="0"/>
                <a:cs typeface="Arial" panose="020B0604020202020204" pitchFamily="34" charset="0"/>
              </a:rPr>
              <a:t>Step 1: For each cell, build gene-expression ranking </a:t>
            </a:r>
          </a:p>
          <a:p>
            <a:pPr lvl="1">
              <a:buFont typeface="American Typewriter Semibold" panose="02090604020004020304" pitchFamily="18" charset="77"/>
              <a:buChar char="−"/>
            </a:pPr>
            <a:r>
              <a:rPr lang="en-US" sz="1500" dirty="0">
                <a:latin typeface="Arial" panose="020B0604020202020204" pitchFamily="34" charset="0"/>
                <a:cs typeface="Arial" panose="020B0604020202020204" pitchFamily="34" charset="0"/>
              </a:rPr>
              <a:t>Step 2: Calculate enrichment for the gene signatures (AUC) </a:t>
            </a:r>
          </a:p>
          <a:p>
            <a:pPr lvl="1">
              <a:buFont typeface="American Typewriter Semibold" panose="02090604020004020304" pitchFamily="18" charset="77"/>
              <a:buChar char="−"/>
            </a:pPr>
            <a:r>
              <a:rPr lang="en-US" sz="1500" dirty="0">
                <a:latin typeface="Arial" panose="020B0604020202020204" pitchFamily="34" charset="0"/>
                <a:cs typeface="Arial" panose="020B0604020202020204" pitchFamily="34" charset="0"/>
              </a:rPr>
              <a:t>Step 3: Determine the cells with given regulon</a:t>
            </a:r>
          </a:p>
        </p:txBody>
      </p:sp>
      <p:sp>
        <p:nvSpPr>
          <p:cNvPr id="9" name="Title 1">
            <a:extLst>
              <a:ext uri="{FF2B5EF4-FFF2-40B4-BE49-F238E27FC236}">
                <a16:creationId xmlns:a16="http://schemas.microsoft.com/office/drawing/2014/main" id="{10DFBC41-94EF-F640-B3A7-B2876A22D28D}"/>
              </a:ext>
            </a:extLst>
          </p:cNvPr>
          <p:cNvSpPr>
            <a:spLocks noGrp="1"/>
          </p:cNvSpPr>
          <p:nvPr>
            <p:ph type="title"/>
          </p:nvPr>
        </p:nvSpPr>
        <p:spPr>
          <a:xfrm>
            <a:off x="609600" y="-152400"/>
            <a:ext cx="7772400" cy="1143000"/>
          </a:xfrm>
        </p:spPr>
        <p:txBody>
          <a:bodyPr/>
          <a:lstStyle/>
          <a:p>
            <a:r>
              <a:rPr lang="en-US" sz="3600" dirty="0" err="1"/>
              <a:t>AUCell</a:t>
            </a:r>
            <a:r>
              <a:rPr lang="en-US" sz="3600" dirty="0"/>
              <a:t> score</a:t>
            </a:r>
          </a:p>
        </p:txBody>
      </p:sp>
      <p:sp>
        <p:nvSpPr>
          <p:cNvPr id="11" name="Rectangle 10">
            <a:extLst>
              <a:ext uri="{FF2B5EF4-FFF2-40B4-BE49-F238E27FC236}">
                <a16:creationId xmlns:a16="http://schemas.microsoft.com/office/drawing/2014/main" id="{88083DB3-EC69-5945-80C1-9C75D20EFB53}"/>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3"/>
              </a:rPr>
              <a:t>10.1038/nmeth.4463</a:t>
            </a:r>
            <a:r>
              <a:rPr lang="en-US" sz="800" dirty="0">
                <a:solidFill>
                  <a:srgbClr val="333333"/>
                </a:solidFill>
                <a:latin typeface="Arial" panose="020B0604020202020204" pitchFamily="34" charset="0"/>
              </a:rPr>
              <a:t>.</a:t>
            </a:r>
            <a:endParaRPr lang="en-US" sz="800" dirty="0"/>
          </a:p>
        </p:txBody>
      </p:sp>
    </p:spTree>
    <p:extLst>
      <p:ext uri="{BB962C8B-B14F-4D97-AF65-F5344CB8AC3E}">
        <p14:creationId xmlns:p14="http://schemas.microsoft.com/office/powerpoint/2010/main" val="208008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0F8EE-745F-A342-AFF4-E66504AA6AC5}"/>
              </a:ext>
            </a:extLst>
          </p:cNvPr>
          <p:cNvSpPr>
            <a:spLocks noGrp="1"/>
          </p:cNvSpPr>
          <p:nvPr>
            <p:ph type="title"/>
          </p:nvPr>
        </p:nvSpPr>
        <p:spPr>
          <a:xfrm>
            <a:off x="121920" y="-147414"/>
            <a:ext cx="9067800" cy="1143000"/>
          </a:xfrm>
        </p:spPr>
        <p:txBody>
          <a:bodyPr/>
          <a:lstStyle/>
          <a:p>
            <a:r>
              <a:rPr lang="en-US" sz="3600" dirty="0"/>
              <a:t>Step 3: Regulon activities in each cell</a:t>
            </a:r>
          </a:p>
        </p:txBody>
      </p:sp>
      <p:sp>
        <p:nvSpPr>
          <p:cNvPr id="4" name="Slide Number Placeholder 3">
            <a:extLst>
              <a:ext uri="{FF2B5EF4-FFF2-40B4-BE49-F238E27FC236}">
                <a16:creationId xmlns:a16="http://schemas.microsoft.com/office/drawing/2014/main" id="{00BA384D-2524-DD42-AE9C-5FB18334C3B1}"/>
              </a:ext>
            </a:extLst>
          </p:cNvPr>
          <p:cNvSpPr>
            <a:spLocks noGrp="1"/>
          </p:cNvSpPr>
          <p:nvPr>
            <p:ph type="sldNum" sz="quarter" idx="12"/>
          </p:nvPr>
        </p:nvSpPr>
        <p:spPr/>
        <p:txBody>
          <a:bodyPr/>
          <a:lstStyle/>
          <a:p>
            <a:pPr>
              <a:defRPr/>
            </a:pPr>
            <a:fld id="{4D71D4ED-2DA9-9F40-A068-D189D5533483}" type="slidenum">
              <a:rPr lang="en-US" smtClean="0"/>
              <a:pPr>
                <a:defRPr/>
              </a:pPr>
              <a:t>38</a:t>
            </a:fld>
            <a:endParaRPr lang="en-US"/>
          </a:p>
        </p:txBody>
      </p:sp>
      <p:pic>
        <p:nvPicPr>
          <p:cNvPr id="5" name="Picture 4" descr="Figure 1">
            <a:extLst>
              <a:ext uri="{FF2B5EF4-FFF2-40B4-BE49-F238E27FC236}">
                <a16:creationId xmlns:a16="http://schemas.microsoft.com/office/drawing/2014/main" id="{9A8FFECE-7776-5340-A4DF-A00502F49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90" r="77500"/>
          <a:stretch/>
        </p:blipFill>
        <p:spPr bwMode="auto">
          <a:xfrm>
            <a:off x="0" y="1752600"/>
            <a:ext cx="2057400" cy="3763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4F988A-1923-484B-BE49-1083F44C7446}"/>
              </a:ext>
            </a:extLst>
          </p:cNvPr>
          <p:cNvSpPr txBox="1"/>
          <p:nvPr/>
        </p:nvSpPr>
        <p:spPr>
          <a:xfrm>
            <a:off x="215514" y="1212143"/>
            <a:ext cx="1156086"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SCE</a:t>
            </a:r>
            <a:r>
              <a:rPr lang="en-US" altLang="zh-CN" dirty="0">
                <a:solidFill>
                  <a:schemeClr val="tx2"/>
                </a:solidFill>
                <a:latin typeface="Arial" panose="020B0604020202020204" pitchFamily="34" charset="0"/>
                <a:cs typeface="Arial" panose="020B0604020202020204" pitchFamily="34" charset="0"/>
              </a:rPr>
              <a:t>NIC</a:t>
            </a:r>
            <a:endParaRPr lang="en-US" dirty="0">
              <a:solidFill>
                <a:schemeClr val="tx2"/>
              </a:solidFill>
              <a:latin typeface="Arial" panose="020B0604020202020204" pitchFamily="34" charset="0"/>
              <a:cs typeface="Arial" panose="020B0604020202020204" pitchFamily="34" charset="0"/>
            </a:endParaRPr>
          </a:p>
        </p:txBody>
      </p:sp>
      <p:pic>
        <p:nvPicPr>
          <p:cNvPr id="17" name="Graphic 16" descr="Arrow: Clockwise curve with solid fill">
            <a:extLst>
              <a:ext uri="{FF2B5EF4-FFF2-40B4-BE49-F238E27FC236}">
                <a16:creationId xmlns:a16="http://schemas.microsoft.com/office/drawing/2014/main" id="{42BB8607-74F2-274E-90DB-F775EEA3BA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639771">
            <a:off x="5959157" y="3188483"/>
            <a:ext cx="914400" cy="914400"/>
          </a:xfrm>
          <a:prstGeom prst="rect">
            <a:avLst/>
          </a:prstGeom>
        </p:spPr>
      </p:pic>
      <p:sp>
        <p:nvSpPr>
          <p:cNvPr id="20" name="TextBox 19">
            <a:extLst>
              <a:ext uri="{FF2B5EF4-FFF2-40B4-BE49-F238E27FC236}">
                <a16:creationId xmlns:a16="http://schemas.microsoft.com/office/drawing/2014/main" id="{61A60392-B4FF-A041-ADDF-21BC053039F6}"/>
              </a:ext>
            </a:extLst>
          </p:cNvPr>
          <p:cNvSpPr txBox="1"/>
          <p:nvPr/>
        </p:nvSpPr>
        <p:spPr>
          <a:xfrm>
            <a:off x="5630732" y="2572078"/>
            <a:ext cx="3558988" cy="646331"/>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AUCell</a:t>
            </a:r>
          </a:p>
          <a:p>
            <a:r>
              <a:rPr lang="en-US" sz="1600" i="1" dirty="0">
                <a:solidFill>
                  <a:schemeClr val="tx2"/>
                </a:solidFill>
                <a:latin typeface="Arial" panose="020B0604020202020204" pitchFamily="34" charset="0"/>
                <a:cs typeface="Arial" panose="020B0604020202020204" pitchFamily="34" charset="0"/>
              </a:rPr>
              <a:t>Identifying cells with active gene-sets</a:t>
            </a:r>
          </a:p>
        </p:txBody>
      </p:sp>
      <p:pic>
        <p:nvPicPr>
          <p:cNvPr id="204802" name="Picture 2">
            <a:extLst>
              <a:ext uri="{FF2B5EF4-FFF2-40B4-BE49-F238E27FC236}">
                <a16:creationId xmlns:a16="http://schemas.microsoft.com/office/drawing/2014/main" id="{4F322FD1-C4DA-7449-B07A-BFD5D36B3B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819" t="16298" r="27677" b="41710"/>
          <a:stretch/>
        </p:blipFill>
        <p:spPr bwMode="auto">
          <a:xfrm>
            <a:off x="2117950" y="1278429"/>
            <a:ext cx="3158237" cy="25872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94771E9-A2BD-2B47-8DED-821B345F02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444" t="61464" r="27367" b="15553"/>
          <a:stretch/>
        </p:blipFill>
        <p:spPr bwMode="auto">
          <a:xfrm>
            <a:off x="4692290" y="4663172"/>
            <a:ext cx="4346097" cy="188566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5C9A73F-A89C-4E46-BA1D-0847BC5F524D}"/>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7"/>
              </a:rPr>
              <a:t>10.1038/nmeth.4463</a:t>
            </a:r>
            <a:r>
              <a:rPr lang="en-US" sz="800" dirty="0">
                <a:solidFill>
                  <a:srgbClr val="333333"/>
                </a:solidFill>
                <a:latin typeface="Arial" panose="020B0604020202020204" pitchFamily="34" charset="0"/>
              </a:rPr>
              <a:t>.</a:t>
            </a:r>
            <a:endParaRPr lang="en-US" sz="800" dirty="0"/>
          </a:p>
        </p:txBody>
      </p:sp>
    </p:spTree>
    <p:extLst>
      <p:ext uri="{BB962C8B-B14F-4D97-AF65-F5344CB8AC3E}">
        <p14:creationId xmlns:p14="http://schemas.microsoft.com/office/powerpoint/2010/main" val="42463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68538C-783B-134E-9DCE-477578E7B91C}"/>
              </a:ext>
            </a:extLst>
          </p:cNvPr>
          <p:cNvSpPr>
            <a:spLocks noGrp="1"/>
          </p:cNvSpPr>
          <p:nvPr>
            <p:ph type="sldNum" sz="quarter" idx="12"/>
          </p:nvPr>
        </p:nvSpPr>
        <p:spPr>
          <a:xfrm>
            <a:off x="7284720" y="6553200"/>
            <a:ext cx="1905000" cy="457200"/>
          </a:xfrm>
        </p:spPr>
        <p:txBody>
          <a:bodyPr/>
          <a:lstStyle/>
          <a:p>
            <a:pPr>
              <a:defRPr/>
            </a:pPr>
            <a:fld id="{4D71D4ED-2DA9-9F40-A068-D189D5533483}" type="slidenum">
              <a:rPr lang="en-US" smtClean="0"/>
              <a:pPr>
                <a:defRPr/>
              </a:pPr>
              <a:t>39</a:t>
            </a:fld>
            <a:endParaRPr lang="en-US" dirty="0"/>
          </a:p>
        </p:txBody>
      </p:sp>
      <p:pic>
        <p:nvPicPr>
          <p:cNvPr id="5" name="Picture 4" descr="Figure 1">
            <a:extLst>
              <a:ext uri="{FF2B5EF4-FFF2-40B4-BE49-F238E27FC236}">
                <a16:creationId xmlns:a16="http://schemas.microsoft.com/office/drawing/2014/main" id="{5E5D1003-1EA9-F54C-8ED9-365D5E049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00" r="42500"/>
          <a:stretch/>
        </p:blipFill>
        <p:spPr bwMode="auto">
          <a:xfrm>
            <a:off x="175545" y="2153224"/>
            <a:ext cx="3200400" cy="4068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igure 1">
            <a:extLst>
              <a:ext uri="{FF2B5EF4-FFF2-40B4-BE49-F238E27FC236}">
                <a16:creationId xmlns:a16="http://schemas.microsoft.com/office/drawing/2014/main" id="{9C125374-5A08-E041-90CF-982CE2C76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00" b="45689"/>
          <a:stretch/>
        </p:blipFill>
        <p:spPr bwMode="auto">
          <a:xfrm>
            <a:off x="4800600" y="2118727"/>
            <a:ext cx="3512728" cy="3772929"/>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174E2790-52FF-584B-942E-75A5D245A2A8}"/>
              </a:ext>
            </a:extLst>
          </p:cNvPr>
          <p:cNvSpPr/>
          <p:nvPr/>
        </p:nvSpPr>
        <p:spPr bwMode="auto">
          <a:xfrm>
            <a:off x="4655728" y="1914758"/>
            <a:ext cx="3886200" cy="4207218"/>
          </a:xfrm>
          <a:prstGeom prst="roundRect">
            <a:avLst/>
          </a:prstGeom>
          <a:noFill/>
          <a:ln w="28575" cap="flat" cmpd="sng" algn="ctr">
            <a:solidFill>
              <a:schemeClr val="accent3">
                <a:lumMod val="6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4" name="Rectangle 13">
            <a:extLst>
              <a:ext uri="{FF2B5EF4-FFF2-40B4-BE49-F238E27FC236}">
                <a16:creationId xmlns:a16="http://schemas.microsoft.com/office/drawing/2014/main" id="{EA46BC31-5100-9A4D-A38E-D8616CDD3550}"/>
              </a:ext>
            </a:extLst>
          </p:cNvPr>
          <p:cNvSpPr/>
          <p:nvPr/>
        </p:nvSpPr>
        <p:spPr bwMode="auto">
          <a:xfrm>
            <a:off x="99345" y="1946664"/>
            <a:ext cx="457200" cy="43516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6" name="Rectangle 15">
            <a:extLst>
              <a:ext uri="{FF2B5EF4-FFF2-40B4-BE49-F238E27FC236}">
                <a16:creationId xmlns:a16="http://schemas.microsoft.com/office/drawing/2014/main" id="{5D7F3750-16E2-4242-A386-CCD04576F03A}"/>
              </a:ext>
            </a:extLst>
          </p:cNvPr>
          <p:cNvSpPr/>
          <p:nvPr/>
        </p:nvSpPr>
        <p:spPr bwMode="auto">
          <a:xfrm>
            <a:off x="3020776" y="970892"/>
            <a:ext cx="457200" cy="43516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pic>
        <p:nvPicPr>
          <p:cNvPr id="8" name="Graphic 7" descr="Line arrow: Clockwise curve outline">
            <a:extLst>
              <a:ext uri="{FF2B5EF4-FFF2-40B4-BE49-F238E27FC236}">
                <a16:creationId xmlns:a16="http://schemas.microsoft.com/office/drawing/2014/main" id="{600E6DA8-0D46-1544-A9DD-408BB7B3F4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227627">
            <a:off x="3594242" y="1229105"/>
            <a:ext cx="565920" cy="1820719"/>
          </a:xfrm>
          <a:prstGeom prst="rect">
            <a:avLst/>
          </a:prstGeom>
        </p:spPr>
      </p:pic>
      <p:sp>
        <p:nvSpPr>
          <p:cNvPr id="17" name="Title 1">
            <a:extLst>
              <a:ext uri="{FF2B5EF4-FFF2-40B4-BE49-F238E27FC236}">
                <a16:creationId xmlns:a16="http://schemas.microsoft.com/office/drawing/2014/main" id="{3211E035-DC61-A04D-9070-729F66EEEA18}"/>
              </a:ext>
            </a:extLst>
          </p:cNvPr>
          <p:cNvSpPr>
            <a:spLocks noGrp="1"/>
          </p:cNvSpPr>
          <p:nvPr>
            <p:ph type="title"/>
          </p:nvPr>
        </p:nvSpPr>
        <p:spPr>
          <a:xfrm>
            <a:off x="13586" y="-74264"/>
            <a:ext cx="9054214" cy="1143000"/>
          </a:xfrm>
        </p:spPr>
        <p:txBody>
          <a:bodyPr/>
          <a:lstStyle/>
          <a:p>
            <a:r>
              <a:rPr lang="en-US" dirty="0"/>
              <a:t>Top regulons on the Mouse brain</a:t>
            </a:r>
          </a:p>
        </p:txBody>
      </p:sp>
      <p:sp>
        <p:nvSpPr>
          <p:cNvPr id="19" name="Rectangle 18">
            <a:extLst>
              <a:ext uri="{FF2B5EF4-FFF2-40B4-BE49-F238E27FC236}">
                <a16:creationId xmlns:a16="http://schemas.microsoft.com/office/drawing/2014/main" id="{5412AC2E-56DE-D943-A4E9-374269EE737E}"/>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6"/>
              </a:rPr>
              <a:t>10.1038/nmeth.4463</a:t>
            </a:r>
            <a:r>
              <a:rPr lang="en-US" sz="800" dirty="0">
                <a:solidFill>
                  <a:srgbClr val="333333"/>
                </a:solidFill>
                <a:latin typeface="Arial" panose="020B0604020202020204" pitchFamily="34" charset="0"/>
              </a:rPr>
              <a:t>.</a:t>
            </a:r>
            <a:endParaRPr lang="en-US" sz="800" dirty="0"/>
          </a:p>
        </p:txBody>
      </p:sp>
    </p:spTree>
    <p:extLst>
      <p:ext uri="{BB962C8B-B14F-4D97-AF65-F5344CB8AC3E}">
        <p14:creationId xmlns:p14="http://schemas.microsoft.com/office/powerpoint/2010/main" val="799749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9CA22D2A-A841-914D-9B12-CA96E5F541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99"/>
          <a:stretch/>
        </p:blipFill>
        <p:spPr bwMode="auto">
          <a:xfrm>
            <a:off x="5541965" y="2514600"/>
            <a:ext cx="3443389" cy="31930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A2A547-9778-4543-9C8B-0BE8F9816998}"/>
              </a:ext>
            </a:extLst>
          </p:cNvPr>
          <p:cNvSpPr>
            <a:spLocks noGrp="1"/>
          </p:cNvSpPr>
          <p:nvPr>
            <p:ph type="title"/>
          </p:nvPr>
        </p:nvSpPr>
        <p:spPr>
          <a:xfrm>
            <a:off x="790079" y="126017"/>
            <a:ext cx="7772400" cy="1143000"/>
          </a:xfrm>
        </p:spPr>
        <p:txBody>
          <a:bodyPr/>
          <a:lstStyle/>
          <a:p>
            <a:r>
              <a:rPr lang="en-US" dirty="0"/>
              <a:t>Cell type annotation</a:t>
            </a:r>
          </a:p>
        </p:txBody>
      </p:sp>
      <p:sp>
        <p:nvSpPr>
          <p:cNvPr id="3" name="Content Placeholder 2">
            <a:extLst>
              <a:ext uri="{FF2B5EF4-FFF2-40B4-BE49-F238E27FC236}">
                <a16:creationId xmlns:a16="http://schemas.microsoft.com/office/drawing/2014/main" id="{5669FE32-4956-CC4C-9368-7D6DB1A6D249}"/>
              </a:ext>
            </a:extLst>
          </p:cNvPr>
          <p:cNvSpPr>
            <a:spLocks noGrp="1"/>
          </p:cNvSpPr>
          <p:nvPr>
            <p:ph idx="1"/>
          </p:nvPr>
        </p:nvSpPr>
        <p:spPr>
          <a:xfrm>
            <a:off x="146154" y="1069329"/>
            <a:ext cx="8839200" cy="683272"/>
          </a:xfrm>
        </p:spPr>
        <p:txBody>
          <a:bodyPr/>
          <a:lstStyle/>
          <a:p>
            <a:r>
              <a:rPr lang="en-US" sz="2000" dirty="0"/>
              <a:t>Cell types -&gt; cellular functions</a:t>
            </a:r>
          </a:p>
          <a:p>
            <a:r>
              <a:rPr lang="en-US" sz="2000" dirty="0"/>
              <a:t>Assign the cell type for each cell</a:t>
            </a:r>
          </a:p>
        </p:txBody>
      </p:sp>
      <p:sp>
        <p:nvSpPr>
          <p:cNvPr id="5" name="TextBox 4">
            <a:extLst>
              <a:ext uri="{FF2B5EF4-FFF2-40B4-BE49-F238E27FC236}">
                <a16:creationId xmlns:a16="http://schemas.microsoft.com/office/drawing/2014/main" id="{A1F440D9-8270-A042-B14E-E00A5331C9FA}"/>
              </a:ext>
            </a:extLst>
          </p:cNvPr>
          <p:cNvSpPr txBox="1"/>
          <p:nvPr/>
        </p:nvSpPr>
        <p:spPr>
          <a:xfrm>
            <a:off x="0" y="6396335"/>
            <a:ext cx="4676280" cy="461665"/>
          </a:xfrm>
          <a:prstGeom prst="rect">
            <a:avLst/>
          </a:prstGeom>
          <a:noFill/>
        </p:spPr>
        <p:txBody>
          <a:bodyPr wrap="none" rtlCol="0">
            <a:spAutoFit/>
          </a:bodyPr>
          <a:lstStyle/>
          <a:p>
            <a:r>
              <a:rPr lang="en-US" sz="800" dirty="0">
                <a:hlinkClick r:id="rId4"/>
              </a:rPr>
              <a:t>https://btep.ccr.cancer.gov/wp-content/uploads/Celltype_Annotation_final.pdf</a:t>
            </a:r>
            <a:endParaRPr lang="en-US" sz="800" dirty="0"/>
          </a:p>
          <a:p>
            <a:r>
              <a:rPr lang="en-US" sz="800" dirty="0">
                <a:hlinkClick r:id="rId5"/>
              </a:rPr>
              <a:t>https://biocellgen-public.svi.edu.au/mig_2019_scrnaseq-workshop/public/clustering-and-cell-annotation.html</a:t>
            </a:r>
            <a:endParaRPr lang="en-US" sz="800" dirty="0"/>
          </a:p>
          <a:p>
            <a:r>
              <a:rPr lang="en-US" sz="800" dirty="0"/>
              <a:t>https://</a:t>
            </a:r>
            <a:r>
              <a:rPr lang="en-US" sz="800" dirty="0" err="1"/>
              <a:t>bioconductor.org</a:t>
            </a:r>
            <a:r>
              <a:rPr lang="en-US" sz="800" dirty="0"/>
              <a:t>/books/release/OSCA/cell-type-</a:t>
            </a:r>
            <a:r>
              <a:rPr lang="en-US" sz="800" dirty="0" err="1"/>
              <a:t>annotation.html</a:t>
            </a:r>
            <a:endParaRPr lang="en-US" sz="800" dirty="0"/>
          </a:p>
        </p:txBody>
      </p:sp>
      <p:sp>
        <p:nvSpPr>
          <p:cNvPr id="11" name="Rectangle 10">
            <a:extLst>
              <a:ext uri="{FF2B5EF4-FFF2-40B4-BE49-F238E27FC236}">
                <a16:creationId xmlns:a16="http://schemas.microsoft.com/office/drawing/2014/main" id="{0E155B62-C1D5-4945-AF4B-0CC2F29D360E}"/>
              </a:ext>
            </a:extLst>
          </p:cNvPr>
          <p:cNvSpPr/>
          <p:nvPr/>
        </p:nvSpPr>
        <p:spPr bwMode="auto">
          <a:xfrm>
            <a:off x="2743200" y="2698558"/>
            <a:ext cx="1828800" cy="578042"/>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2" name="Right Arrow 11">
            <a:extLst>
              <a:ext uri="{FF2B5EF4-FFF2-40B4-BE49-F238E27FC236}">
                <a16:creationId xmlns:a16="http://schemas.microsoft.com/office/drawing/2014/main" id="{9EF6C040-A12E-DF4C-A71C-F7AD63F81D61}"/>
              </a:ext>
            </a:extLst>
          </p:cNvPr>
          <p:cNvSpPr/>
          <p:nvPr/>
        </p:nvSpPr>
        <p:spPr bwMode="auto">
          <a:xfrm>
            <a:off x="4150931" y="4049679"/>
            <a:ext cx="1050698" cy="386065"/>
          </a:xfrm>
          <a:prstGeom prst="rightArrow">
            <a:avLst/>
          </a:prstGeom>
          <a:solidFill>
            <a:schemeClr val="bg1">
              <a:lumMod val="85000"/>
            </a:schemeClr>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5" name="TextBox 14">
            <a:extLst>
              <a:ext uri="{FF2B5EF4-FFF2-40B4-BE49-F238E27FC236}">
                <a16:creationId xmlns:a16="http://schemas.microsoft.com/office/drawing/2014/main" id="{9F2082C3-EA2D-8E40-A039-B8F0DFEEAC8E}"/>
              </a:ext>
            </a:extLst>
          </p:cNvPr>
          <p:cNvSpPr txBox="1"/>
          <p:nvPr/>
        </p:nvSpPr>
        <p:spPr>
          <a:xfrm>
            <a:off x="4042933" y="3719015"/>
            <a:ext cx="1266693" cy="338554"/>
          </a:xfrm>
          <a:prstGeom prst="rect">
            <a:avLst/>
          </a:prstGeom>
          <a:noFill/>
        </p:spPr>
        <p:txBody>
          <a:bodyPr wrap="none" rtlCol="0">
            <a:spAutoFit/>
          </a:bodyPr>
          <a:lstStyle/>
          <a:p>
            <a:r>
              <a:rPr lang="en-US" sz="1600" b="1" dirty="0">
                <a:solidFill>
                  <a:schemeClr val="tx2"/>
                </a:solidFill>
                <a:latin typeface="Arial" panose="020B0604020202020204" pitchFamily="34" charset="0"/>
                <a:cs typeface="Arial" panose="020B0604020202020204" pitchFamily="34" charset="0"/>
              </a:rPr>
              <a:t>Annotation</a:t>
            </a:r>
            <a:endParaRPr lang="en-US" b="1" dirty="0">
              <a:solidFill>
                <a:schemeClr val="tx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64B613-F22B-704A-AE9D-EB2FAD15FCF0}"/>
              </a:ext>
            </a:extLst>
          </p:cNvPr>
          <p:cNvSpPr>
            <a:spLocks noGrp="1"/>
          </p:cNvSpPr>
          <p:nvPr>
            <p:ph type="sldNum" sz="quarter" idx="12"/>
          </p:nvPr>
        </p:nvSpPr>
        <p:spPr/>
        <p:txBody>
          <a:bodyPr/>
          <a:lstStyle/>
          <a:p>
            <a:pPr>
              <a:defRPr/>
            </a:pPr>
            <a:fld id="{4D71D4ED-2DA9-9F40-A068-D189D5533483}" type="slidenum">
              <a:rPr lang="en-US" smtClean="0"/>
              <a:pPr>
                <a:defRPr/>
              </a:pPr>
              <a:t>4</a:t>
            </a:fld>
            <a:endParaRPr lang="en-US"/>
          </a:p>
        </p:txBody>
      </p:sp>
      <p:pic>
        <p:nvPicPr>
          <p:cNvPr id="3074" name="Picture 2">
            <a:extLst>
              <a:ext uri="{FF2B5EF4-FFF2-40B4-BE49-F238E27FC236}">
                <a16:creationId xmlns:a16="http://schemas.microsoft.com/office/drawing/2014/main" id="{CAB5AA2F-F644-E244-A5FF-5475A51A5E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7500"/>
          <a:stretch/>
        </p:blipFill>
        <p:spPr bwMode="auto">
          <a:xfrm>
            <a:off x="11589" y="2438400"/>
            <a:ext cx="38145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07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68538C-783B-134E-9DCE-477578E7B91C}"/>
              </a:ext>
            </a:extLst>
          </p:cNvPr>
          <p:cNvSpPr>
            <a:spLocks noGrp="1"/>
          </p:cNvSpPr>
          <p:nvPr>
            <p:ph type="sldNum" sz="quarter" idx="12"/>
          </p:nvPr>
        </p:nvSpPr>
        <p:spPr>
          <a:xfrm>
            <a:off x="7284720" y="6553200"/>
            <a:ext cx="1905000" cy="457200"/>
          </a:xfrm>
        </p:spPr>
        <p:txBody>
          <a:bodyPr/>
          <a:lstStyle/>
          <a:p>
            <a:pPr>
              <a:defRPr/>
            </a:pPr>
            <a:fld id="{4D71D4ED-2DA9-9F40-A068-D189D5533483}" type="slidenum">
              <a:rPr lang="en-US" smtClean="0"/>
              <a:pPr>
                <a:defRPr/>
              </a:pPr>
              <a:t>40</a:t>
            </a:fld>
            <a:endParaRPr lang="en-US" dirty="0"/>
          </a:p>
        </p:txBody>
      </p:sp>
      <p:pic>
        <p:nvPicPr>
          <p:cNvPr id="205826" name="Picture 2" descr="Supplementary Figure 4">
            <a:extLst>
              <a:ext uri="{FF2B5EF4-FFF2-40B4-BE49-F238E27FC236}">
                <a16:creationId xmlns:a16="http://schemas.microsoft.com/office/drawing/2014/main" id="{19F1AD13-41EE-E348-9CFB-ED005B4D71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05" r="41929"/>
          <a:stretch/>
        </p:blipFill>
        <p:spPr bwMode="auto">
          <a:xfrm>
            <a:off x="1219200" y="2895600"/>
            <a:ext cx="6286739" cy="358252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A46BC31-5100-9A4D-A38E-D8616CDD3550}"/>
              </a:ext>
            </a:extLst>
          </p:cNvPr>
          <p:cNvSpPr/>
          <p:nvPr/>
        </p:nvSpPr>
        <p:spPr bwMode="auto">
          <a:xfrm>
            <a:off x="0" y="860240"/>
            <a:ext cx="457200" cy="43516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6" name="Rectangle 15">
            <a:extLst>
              <a:ext uri="{FF2B5EF4-FFF2-40B4-BE49-F238E27FC236}">
                <a16:creationId xmlns:a16="http://schemas.microsoft.com/office/drawing/2014/main" id="{5D7F3750-16E2-4242-A386-CCD04576F03A}"/>
              </a:ext>
            </a:extLst>
          </p:cNvPr>
          <p:cNvSpPr/>
          <p:nvPr/>
        </p:nvSpPr>
        <p:spPr bwMode="auto">
          <a:xfrm>
            <a:off x="3020776" y="970892"/>
            <a:ext cx="457200" cy="43516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9" name="Rectangle 18">
            <a:extLst>
              <a:ext uri="{FF2B5EF4-FFF2-40B4-BE49-F238E27FC236}">
                <a16:creationId xmlns:a16="http://schemas.microsoft.com/office/drawing/2014/main" id="{5412AC2E-56DE-D943-A4E9-374269EE737E}"/>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4"/>
              </a:rPr>
              <a:t>10.1038/nmeth.4463</a:t>
            </a:r>
            <a:r>
              <a:rPr lang="en-US" sz="800" dirty="0">
                <a:solidFill>
                  <a:srgbClr val="333333"/>
                </a:solidFill>
                <a:latin typeface="Arial" panose="020B0604020202020204" pitchFamily="34" charset="0"/>
              </a:rPr>
              <a:t>.</a:t>
            </a:r>
            <a:endParaRPr lang="en-US" sz="800" dirty="0"/>
          </a:p>
        </p:txBody>
      </p:sp>
      <p:sp>
        <p:nvSpPr>
          <p:cNvPr id="18" name="Title 1">
            <a:extLst>
              <a:ext uri="{FF2B5EF4-FFF2-40B4-BE49-F238E27FC236}">
                <a16:creationId xmlns:a16="http://schemas.microsoft.com/office/drawing/2014/main" id="{9074978F-0F97-8141-AFED-90F6BE2C8F9C}"/>
              </a:ext>
            </a:extLst>
          </p:cNvPr>
          <p:cNvSpPr>
            <a:spLocks noGrp="1"/>
          </p:cNvSpPr>
          <p:nvPr>
            <p:ph type="title"/>
          </p:nvPr>
        </p:nvSpPr>
        <p:spPr>
          <a:xfrm>
            <a:off x="31376" y="-201548"/>
            <a:ext cx="9054214" cy="1143000"/>
          </a:xfrm>
        </p:spPr>
        <p:txBody>
          <a:bodyPr/>
          <a:lstStyle/>
          <a:p>
            <a:r>
              <a:rPr lang="en-US" dirty="0"/>
              <a:t>Microglia GRN on the Mouse brain</a:t>
            </a:r>
          </a:p>
        </p:txBody>
      </p:sp>
      <p:sp>
        <p:nvSpPr>
          <p:cNvPr id="7" name="TextBox 6">
            <a:extLst>
              <a:ext uri="{FF2B5EF4-FFF2-40B4-BE49-F238E27FC236}">
                <a16:creationId xmlns:a16="http://schemas.microsoft.com/office/drawing/2014/main" id="{87DBBB6D-E2C6-F748-9823-CEAB1CCCCB35}"/>
              </a:ext>
            </a:extLst>
          </p:cNvPr>
          <p:cNvSpPr txBox="1"/>
          <p:nvPr/>
        </p:nvSpPr>
        <p:spPr>
          <a:xfrm>
            <a:off x="58410" y="799784"/>
            <a:ext cx="9027180" cy="1631216"/>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The regulons associated to microglia can be summarized based on the binding motif of the associated TF . </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The predicted network for microglia contains many well-known regulators of microglial fate and/or microglial activation, including PU.1, </a:t>
            </a:r>
            <a:r>
              <a:rPr lang="en-US" dirty="0" err="1">
                <a:latin typeface="Arial" panose="020B0604020202020204" pitchFamily="34" charset="0"/>
                <a:cs typeface="Arial" panose="020B0604020202020204" pitchFamily="34" charset="0"/>
              </a:rPr>
              <a:t>Nfkb</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Irf</a:t>
            </a:r>
            <a:r>
              <a:rPr lang="en-US" dirty="0">
                <a:latin typeface="Arial" panose="020B0604020202020204" pitchFamily="34" charset="0"/>
                <a:cs typeface="Arial" panose="020B0604020202020204" pitchFamily="34" charset="0"/>
              </a:rPr>
              <a:t>, and AP-1/</a:t>
            </a:r>
            <a:r>
              <a:rPr lang="en-US" dirty="0" err="1">
                <a:latin typeface="Arial" panose="020B0604020202020204" pitchFamily="34" charset="0"/>
                <a:cs typeface="Arial" panose="020B0604020202020204" pitchFamily="34" charset="0"/>
              </a:rPr>
              <a:t>Maf</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02480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4C24C2F-9F31-7D4C-A262-ADE6081A368A}"/>
              </a:ext>
            </a:extLst>
          </p:cNvPr>
          <p:cNvSpPr txBox="1"/>
          <p:nvPr/>
        </p:nvSpPr>
        <p:spPr>
          <a:xfrm>
            <a:off x="381000" y="1295400"/>
            <a:ext cx="8382000" cy="193899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Ground truth of GRNs is usually unknown. </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How do we evaluate the performance of existing GRN inference methods from </a:t>
            </a:r>
            <a:r>
              <a:rPr lang="en-US" dirty="0" err="1">
                <a:latin typeface="Arial" panose="020B0604020202020204" pitchFamily="34" charset="0"/>
                <a:cs typeface="Arial" panose="020B0604020202020204" pitchFamily="34" charset="0"/>
              </a:rPr>
              <a:t>scRNA</a:t>
            </a:r>
            <a:r>
              <a:rPr lang="en-US" dirty="0">
                <a:latin typeface="Arial" panose="020B0604020202020204" pitchFamily="34" charset="0"/>
                <a:cs typeface="Arial" panose="020B0604020202020204" pitchFamily="34" charset="0"/>
              </a:rPr>
              <a:t>-seq data?</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BEELINE</a:t>
            </a:r>
          </a:p>
        </p:txBody>
      </p:sp>
      <p:pic>
        <p:nvPicPr>
          <p:cNvPr id="13" name="Picture 12" descr="A yellow and black bee&#10;&#10;Description automatically generated with low confidence">
            <a:extLst>
              <a:ext uri="{FF2B5EF4-FFF2-40B4-BE49-F238E27FC236}">
                <a16:creationId xmlns:a16="http://schemas.microsoft.com/office/drawing/2014/main" id="{9FEE05EE-C1D9-FF4F-ABB9-B3D83D9DF368}"/>
              </a:ext>
            </a:extLst>
          </p:cNvPr>
          <p:cNvPicPr>
            <a:picLocks noChangeAspect="1"/>
          </p:cNvPicPr>
          <p:nvPr/>
        </p:nvPicPr>
        <p:blipFill rotWithShape="1">
          <a:blip r:embed="rId3"/>
          <a:srcRect l="6773"/>
          <a:stretch/>
        </p:blipFill>
        <p:spPr>
          <a:xfrm>
            <a:off x="457200" y="2734982"/>
            <a:ext cx="674870" cy="660400"/>
          </a:xfrm>
          <a:prstGeom prst="rect">
            <a:avLst/>
          </a:prstGeom>
        </p:spPr>
      </p:pic>
      <p:sp>
        <p:nvSpPr>
          <p:cNvPr id="4" name="Slide Number Placeholder 3">
            <a:extLst>
              <a:ext uri="{FF2B5EF4-FFF2-40B4-BE49-F238E27FC236}">
                <a16:creationId xmlns:a16="http://schemas.microsoft.com/office/drawing/2014/main" id="{46071DB8-A1D5-2640-B5C8-B0B2AF8998E5}"/>
              </a:ext>
            </a:extLst>
          </p:cNvPr>
          <p:cNvSpPr>
            <a:spLocks noGrp="1"/>
          </p:cNvSpPr>
          <p:nvPr>
            <p:ph type="sldNum" sz="quarter" idx="12"/>
          </p:nvPr>
        </p:nvSpPr>
        <p:spPr>
          <a:xfrm>
            <a:off x="7239000" y="6377354"/>
            <a:ext cx="1905000" cy="457200"/>
          </a:xfrm>
        </p:spPr>
        <p:txBody>
          <a:bodyPr/>
          <a:lstStyle/>
          <a:p>
            <a:pPr>
              <a:defRPr/>
            </a:pPr>
            <a:fld id="{4D71D4ED-2DA9-9F40-A068-D189D5533483}" type="slidenum">
              <a:rPr lang="en-US" smtClean="0"/>
              <a:pPr>
                <a:defRPr/>
              </a:pPr>
              <a:t>41</a:t>
            </a:fld>
            <a:endParaRPr lang="en-US" dirty="0"/>
          </a:p>
        </p:txBody>
      </p:sp>
      <p:sp>
        <p:nvSpPr>
          <p:cNvPr id="17" name="Title 1">
            <a:extLst>
              <a:ext uri="{FF2B5EF4-FFF2-40B4-BE49-F238E27FC236}">
                <a16:creationId xmlns:a16="http://schemas.microsoft.com/office/drawing/2014/main" id="{3D31EE4B-C130-8640-B70F-3980FD97AD90}"/>
              </a:ext>
            </a:extLst>
          </p:cNvPr>
          <p:cNvSpPr>
            <a:spLocks noGrp="1"/>
          </p:cNvSpPr>
          <p:nvPr>
            <p:ph type="title"/>
          </p:nvPr>
        </p:nvSpPr>
        <p:spPr>
          <a:xfrm>
            <a:off x="38100" y="-136475"/>
            <a:ext cx="9054214" cy="1143000"/>
          </a:xfrm>
        </p:spPr>
        <p:txBody>
          <a:bodyPr/>
          <a:lstStyle/>
          <a:p>
            <a:r>
              <a:rPr lang="en-US" dirty="0"/>
              <a:t>Evaluate GRN inference methods </a:t>
            </a:r>
          </a:p>
        </p:txBody>
      </p:sp>
    </p:spTree>
    <p:extLst>
      <p:ext uri="{BB962C8B-B14F-4D97-AF65-F5344CB8AC3E}">
        <p14:creationId xmlns:p14="http://schemas.microsoft.com/office/powerpoint/2010/main" val="4249623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a:extLst>
              <a:ext uri="{FF2B5EF4-FFF2-40B4-BE49-F238E27FC236}">
                <a16:creationId xmlns:a16="http://schemas.microsoft.com/office/drawing/2014/main" id="{BFBD9970-E423-0043-A789-C071BF7AC1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5" t="19741" r="66219" b="60727"/>
          <a:stretch/>
        </p:blipFill>
        <p:spPr bwMode="auto">
          <a:xfrm>
            <a:off x="76200" y="5281115"/>
            <a:ext cx="2766800" cy="11396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F11667-8377-2045-A368-58F7D3FA1C8A}"/>
              </a:ext>
            </a:extLst>
          </p:cNvPr>
          <p:cNvSpPr>
            <a:spLocks noGrp="1"/>
          </p:cNvSpPr>
          <p:nvPr>
            <p:ph type="title"/>
          </p:nvPr>
        </p:nvSpPr>
        <p:spPr>
          <a:xfrm>
            <a:off x="685800" y="152400"/>
            <a:ext cx="7772400" cy="1143000"/>
          </a:xfrm>
        </p:spPr>
        <p:txBody>
          <a:bodyPr/>
          <a:lstStyle/>
          <a:p>
            <a:r>
              <a:rPr lang="en-US" dirty="0"/>
              <a:t>BEELINE</a:t>
            </a:r>
            <a:br>
              <a:rPr lang="en-US" dirty="0"/>
            </a:br>
            <a:r>
              <a:rPr lang="en-US" sz="2400" b="1" dirty="0"/>
              <a:t>B</a:t>
            </a:r>
            <a:r>
              <a:rPr lang="en-US" sz="2400" dirty="0"/>
              <a:t>enchmarking g</a:t>
            </a:r>
            <a:r>
              <a:rPr lang="en-US" sz="2400" b="1" dirty="0"/>
              <a:t>e</a:t>
            </a:r>
            <a:r>
              <a:rPr lang="en-US" sz="2400" dirty="0"/>
              <a:t>n</a:t>
            </a:r>
            <a:r>
              <a:rPr lang="en-US" sz="2400" b="1" dirty="0"/>
              <a:t>e</a:t>
            </a:r>
            <a:r>
              <a:rPr lang="en-US" sz="2400" dirty="0"/>
              <a:t> regu</a:t>
            </a:r>
            <a:r>
              <a:rPr lang="en-US" sz="2400" b="1" dirty="0"/>
              <a:t>l</a:t>
            </a:r>
            <a:r>
              <a:rPr lang="en-US" sz="2400" dirty="0"/>
              <a:t>atory network </a:t>
            </a:r>
            <a:r>
              <a:rPr lang="en-US" sz="2400" b="1" dirty="0"/>
              <a:t>i</a:t>
            </a:r>
            <a:r>
              <a:rPr lang="en-US" sz="2400" dirty="0"/>
              <a:t>nference from si</a:t>
            </a:r>
            <a:r>
              <a:rPr lang="en-US" sz="2400" b="1" dirty="0"/>
              <a:t>n</a:t>
            </a:r>
            <a:r>
              <a:rPr lang="en-US" sz="2400" dirty="0"/>
              <a:t>gle-c</a:t>
            </a:r>
            <a:r>
              <a:rPr lang="en-US" sz="2400" b="1" dirty="0"/>
              <a:t>e</a:t>
            </a:r>
            <a:r>
              <a:rPr lang="en-US" sz="2400" dirty="0"/>
              <a:t>ll transcriptomic data</a:t>
            </a:r>
            <a:endParaRPr lang="en-US" dirty="0"/>
          </a:p>
        </p:txBody>
      </p:sp>
      <p:sp>
        <p:nvSpPr>
          <p:cNvPr id="4" name="Slide Number Placeholder 3">
            <a:extLst>
              <a:ext uri="{FF2B5EF4-FFF2-40B4-BE49-F238E27FC236}">
                <a16:creationId xmlns:a16="http://schemas.microsoft.com/office/drawing/2014/main" id="{3C6522CC-8040-CF49-B66A-182C2E295312}"/>
              </a:ext>
            </a:extLst>
          </p:cNvPr>
          <p:cNvSpPr>
            <a:spLocks noGrp="1"/>
          </p:cNvSpPr>
          <p:nvPr>
            <p:ph type="sldNum" sz="quarter" idx="12"/>
          </p:nvPr>
        </p:nvSpPr>
        <p:spPr/>
        <p:txBody>
          <a:bodyPr/>
          <a:lstStyle/>
          <a:p>
            <a:pPr>
              <a:defRPr/>
            </a:pPr>
            <a:fld id="{4D71D4ED-2DA9-9F40-A068-D189D5533483}" type="slidenum">
              <a:rPr lang="en-US" smtClean="0"/>
              <a:pPr>
                <a:defRPr/>
              </a:pPr>
              <a:t>42</a:t>
            </a:fld>
            <a:endParaRPr lang="en-US"/>
          </a:p>
        </p:txBody>
      </p:sp>
      <p:sp>
        <p:nvSpPr>
          <p:cNvPr id="6" name="Content Placeholder 2">
            <a:extLst>
              <a:ext uri="{FF2B5EF4-FFF2-40B4-BE49-F238E27FC236}">
                <a16:creationId xmlns:a16="http://schemas.microsoft.com/office/drawing/2014/main" id="{5FEF8393-B080-AE44-8283-88FBF4C350D5}"/>
              </a:ext>
            </a:extLst>
          </p:cNvPr>
          <p:cNvSpPr>
            <a:spLocks noGrp="1"/>
          </p:cNvSpPr>
          <p:nvPr>
            <p:ph idx="1"/>
          </p:nvPr>
        </p:nvSpPr>
        <p:spPr>
          <a:xfrm>
            <a:off x="179294" y="1600200"/>
            <a:ext cx="8991600" cy="4114800"/>
          </a:xfrm>
        </p:spPr>
        <p:txBody>
          <a:bodyPr/>
          <a:lstStyle/>
          <a:p>
            <a:r>
              <a:rPr lang="en-US" sz="2000" dirty="0"/>
              <a:t>BEELINE is an evaluation framework incorporating 12 diverse GRN inference algorithms to assess the accuracy, robustness, and efficiency of GRN inference techniques for single-cell gene expression data. </a:t>
            </a:r>
          </a:p>
          <a:p>
            <a:r>
              <a:rPr lang="en-US" sz="2000" dirty="0"/>
              <a:t>Step 1: preprocessing</a:t>
            </a:r>
          </a:p>
          <a:p>
            <a:pPr lvl="1"/>
            <a:r>
              <a:rPr lang="en-US" sz="1600" dirty="0"/>
              <a:t>Input type 1: Simulated data from synthetic networks </a:t>
            </a:r>
          </a:p>
          <a:p>
            <a:pPr lvl="1"/>
            <a:r>
              <a:rPr lang="en-US" sz="1600" dirty="0"/>
              <a:t>Input type 2: Simulated data from curated models</a:t>
            </a:r>
          </a:p>
          <a:p>
            <a:pPr lvl="1"/>
            <a:r>
              <a:rPr lang="en-US" sz="1600" dirty="0"/>
              <a:t>Input type 3: Experimental single-cell RNA-seq datasets</a:t>
            </a:r>
            <a:endParaRPr lang="en-US" sz="1800" dirty="0"/>
          </a:p>
          <a:p>
            <a:r>
              <a:rPr lang="en-US" sz="2000" dirty="0"/>
              <a:t>Step 2: Run GRN inference algorithms</a:t>
            </a:r>
          </a:p>
          <a:p>
            <a:r>
              <a:rPr lang="en-US" sz="2000" dirty="0"/>
              <a:t>Step 3: postprocessing and evaluation</a:t>
            </a:r>
          </a:p>
        </p:txBody>
      </p:sp>
      <p:sp>
        <p:nvSpPr>
          <p:cNvPr id="5" name="TextBox 4">
            <a:extLst>
              <a:ext uri="{FF2B5EF4-FFF2-40B4-BE49-F238E27FC236}">
                <a16:creationId xmlns:a16="http://schemas.microsoft.com/office/drawing/2014/main" id="{0C1000AF-5DC4-2C46-B424-6BC44593DEAA}"/>
              </a:ext>
            </a:extLst>
          </p:cNvPr>
          <p:cNvSpPr txBox="1"/>
          <p:nvPr/>
        </p:nvSpPr>
        <p:spPr>
          <a:xfrm>
            <a:off x="-25549" y="6626278"/>
            <a:ext cx="9169549" cy="200055"/>
          </a:xfrm>
          <a:prstGeom prst="rect">
            <a:avLst/>
          </a:prstGeom>
          <a:noFill/>
        </p:spPr>
        <p:txBody>
          <a:bodyPr wrap="square" rtlCol="0">
            <a:spAutoFit/>
          </a:bodyPr>
          <a:lstStyle/>
          <a:p>
            <a:r>
              <a:rPr lang="en-US" sz="700" dirty="0"/>
              <a:t>Pratapa A, </a:t>
            </a:r>
            <a:r>
              <a:rPr lang="en-US" sz="700" dirty="0" err="1"/>
              <a:t>Jalihal</a:t>
            </a:r>
            <a:r>
              <a:rPr lang="en-US" sz="700" dirty="0"/>
              <a:t> AP, Law JN, Bharadwaj A, Murali TM. Benchmarking algorithms for gene regulatory network inference from single-cell transcriptomic data. </a:t>
            </a:r>
            <a:r>
              <a:rPr lang="en-US" sz="700" i="1" dirty="0"/>
              <a:t>Nat Methods</a:t>
            </a:r>
            <a:r>
              <a:rPr lang="en-US" sz="700" dirty="0"/>
              <a:t>. 2020;17(2):147-154. doi:10.1038/s41592-019-0690-6</a:t>
            </a:r>
          </a:p>
        </p:txBody>
      </p:sp>
      <p:pic>
        <p:nvPicPr>
          <p:cNvPr id="7" name="Picture 2">
            <a:extLst>
              <a:ext uri="{FF2B5EF4-FFF2-40B4-BE49-F238E27FC236}">
                <a16:creationId xmlns:a16="http://schemas.microsoft.com/office/drawing/2014/main" id="{EB8A9ED4-8DC0-1D46-A5FB-4AFA17CAD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1" t="38934" r="66218" b="40404"/>
          <a:stretch/>
        </p:blipFill>
        <p:spPr bwMode="auto">
          <a:xfrm>
            <a:off x="3342188" y="5257800"/>
            <a:ext cx="2612024" cy="1162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218D6B3-9775-1A45-BCBC-7951614E0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5" t="60048" r="66219" b="19291"/>
          <a:stretch/>
        </p:blipFill>
        <p:spPr bwMode="auto">
          <a:xfrm>
            <a:off x="6360461" y="5281115"/>
            <a:ext cx="2714063" cy="118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04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1667-8377-2045-A368-58F7D3FA1C8A}"/>
              </a:ext>
            </a:extLst>
          </p:cNvPr>
          <p:cNvSpPr>
            <a:spLocks noGrp="1"/>
          </p:cNvSpPr>
          <p:nvPr>
            <p:ph type="title"/>
          </p:nvPr>
        </p:nvSpPr>
        <p:spPr>
          <a:xfrm>
            <a:off x="0" y="-82034"/>
            <a:ext cx="9144000" cy="1143000"/>
          </a:xfrm>
        </p:spPr>
        <p:txBody>
          <a:bodyPr/>
          <a:lstStyle/>
          <a:p>
            <a:r>
              <a:rPr lang="en-US" dirty="0" err="1"/>
              <a:t>BoolODE</a:t>
            </a:r>
            <a:r>
              <a:rPr lang="en-US" dirty="0"/>
              <a:t> for simulation</a:t>
            </a:r>
            <a:br>
              <a:rPr lang="en-US" dirty="0"/>
            </a:br>
            <a:r>
              <a:rPr lang="en-US" sz="2400" dirty="0"/>
              <a:t>Generate inputs for BEELINE</a:t>
            </a:r>
          </a:p>
        </p:txBody>
      </p:sp>
      <p:sp>
        <p:nvSpPr>
          <p:cNvPr id="4" name="Slide Number Placeholder 3">
            <a:extLst>
              <a:ext uri="{FF2B5EF4-FFF2-40B4-BE49-F238E27FC236}">
                <a16:creationId xmlns:a16="http://schemas.microsoft.com/office/drawing/2014/main" id="{3C6522CC-8040-CF49-B66A-182C2E295312}"/>
              </a:ext>
            </a:extLst>
          </p:cNvPr>
          <p:cNvSpPr>
            <a:spLocks noGrp="1"/>
          </p:cNvSpPr>
          <p:nvPr>
            <p:ph type="sldNum" sz="quarter" idx="12"/>
          </p:nvPr>
        </p:nvSpPr>
        <p:spPr/>
        <p:txBody>
          <a:bodyPr/>
          <a:lstStyle/>
          <a:p>
            <a:pPr>
              <a:defRPr/>
            </a:pPr>
            <a:fld id="{4D71D4ED-2DA9-9F40-A068-D189D5533483}" type="slidenum">
              <a:rPr lang="en-US" smtClean="0"/>
              <a:pPr>
                <a:defRPr/>
              </a:pPr>
              <a:t>43</a:t>
            </a:fld>
            <a:endParaRPr lang="en-US"/>
          </a:p>
        </p:txBody>
      </p:sp>
      <p:sp>
        <p:nvSpPr>
          <p:cNvPr id="6" name="Content Placeholder 2">
            <a:extLst>
              <a:ext uri="{FF2B5EF4-FFF2-40B4-BE49-F238E27FC236}">
                <a16:creationId xmlns:a16="http://schemas.microsoft.com/office/drawing/2014/main" id="{5FEF8393-B080-AE44-8283-88FBF4C350D5}"/>
              </a:ext>
            </a:extLst>
          </p:cNvPr>
          <p:cNvSpPr>
            <a:spLocks noGrp="1"/>
          </p:cNvSpPr>
          <p:nvPr>
            <p:ph idx="1"/>
          </p:nvPr>
        </p:nvSpPr>
        <p:spPr>
          <a:xfrm>
            <a:off x="171450" y="1295400"/>
            <a:ext cx="8801100" cy="2749034"/>
          </a:xfrm>
        </p:spPr>
        <p:txBody>
          <a:bodyPr/>
          <a:lstStyle/>
          <a:p>
            <a:r>
              <a:rPr lang="en-US" sz="1800" dirty="0"/>
              <a:t>Convert a Boolean model into a system of stochastic differential equations</a:t>
            </a:r>
          </a:p>
          <a:p>
            <a:endParaRPr lang="en-US" sz="1800" dirty="0"/>
          </a:p>
          <a:p>
            <a:r>
              <a:rPr lang="en-US" sz="1800" dirty="0"/>
              <a:t>Read a model definition file, and outputs the simulated expression data for a given model. </a:t>
            </a:r>
          </a:p>
        </p:txBody>
      </p:sp>
      <p:sp>
        <p:nvSpPr>
          <p:cNvPr id="5" name="TextBox 4">
            <a:extLst>
              <a:ext uri="{FF2B5EF4-FFF2-40B4-BE49-F238E27FC236}">
                <a16:creationId xmlns:a16="http://schemas.microsoft.com/office/drawing/2014/main" id="{0C1000AF-5DC4-2C46-B424-6BC44593DEAA}"/>
              </a:ext>
            </a:extLst>
          </p:cNvPr>
          <p:cNvSpPr txBox="1"/>
          <p:nvPr/>
        </p:nvSpPr>
        <p:spPr>
          <a:xfrm>
            <a:off x="0" y="6520934"/>
            <a:ext cx="6629400" cy="338554"/>
          </a:xfrm>
          <a:prstGeom prst="rect">
            <a:avLst/>
          </a:prstGeom>
          <a:noFill/>
        </p:spPr>
        <p:txBody>
          <a:bodyPr wrap="square" rtlCol="0">
            <a:spAutoFit/>
          </a:bodyPr>
          <a:lstStyle/>
          <a:p>
            <a:r>
              <a:rPr lang="en-US" sz="800" dirty="0"/>
              <a:t>Pratapa A, </a:t>
            </a:r>
            <a:r>
              <a:rPr lang="en-US" sz="800" dirty="0" err="1"/>
              <a:t>Jalihal</a:t>
            </a:r>
            <a:r>
              <a:rPr lang="en-US" sz="800" dirty="0"/>
              <a:t> AP, Law JN, Bharadwaj A, Murali TM. Benchmarking algorithms for gene regulatory network inference from single-cell transcriptomic data. </a:t>
            </a:r>
            <a:r>
              <a:rPr lang="en-US" sz="800" i="1" dirty="0"/>
              <a:t>Nat Methods</a:t>
            </a:r>
            <a:r>
              <a:rPr lang="en-US" sz="800" dirty="0"/>
              <a:t>. 2020;17(2):147-154. doi:10.1038/s41592-019-0690-6</a:t>
            </a:r>
          </a:p>
        </p:txBody>
      </p:sp>
      <p:pic>
        <p:nvPicPr>
          <p:cNvPr id="7" name="Picture 2">
            <a:extLst>
              <a:ext uri="{FF2B5EF4-FFF2-40B4-BE49-F238E27FC236}">
                <a16:creationId xmlns:a16="http://schemas.microsoft.com/office/drawing/2014/main" id="{5C32EA35-CFD7-C546-8714-E696955CEB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44"/>
          <a:stretch/>
        </p:blipFill>
        <p:spPr bwMode="auto">
          <a:xfrm>
            <a:off x="415738" y="3429000"/>
            <a:ext cx="3709442" cy="20641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6E313A-0AF6-DB4C-873D-49364B031D34}"/>
              </a:ext>
            </a:extLst>
          </p:cNvPr>
          <p:cNvSpPr/>
          <p:nvPr/>
        </p:nvSpPr>
        <p:spPr bwMode="auto">
          <a:xfrm>
            <a:off x="187138" y="3413510"/>
            <a:ext cx="685800" cy="32029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9" name="TextBox 8">
            <a:extLst>
              <a:ext uri="{FF2B5EF4-FFF2-40B4-BE49-F238E27FC236}">
                <a16:creationId xmlns:a16="http://schemas.microsoft.com/office/drawing/2014/main" id="{76EDCBDB-F39B-F049-8A39-1050CC4DE16D}"/>
              </a:ext>
            </a:extLst>
          </p:cNvPr>
          <p:cNvSpPr txBox="1"/>
          <p:nvPr/>
        </p:nvSpPr>
        <p:spPr>
          <a:xfrm>
            <a:off x="345034" y="3564523"/>
            <a:ext cx="63991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GRN</a:t>
            </a:r>
          </a:p>
        </p:txBody>
      </p:sp>
      <p:sp>
        <p:nvSpPr>
          <p:cNvPr id="10" name="TextBox 9">
            <a:extLst>
              <a:ext uri="{FF2B5EF4-FFF2-40B4-BE49-F238E27FC236}">
                <a16:creationId xmlns:a16="http://schemas.microsoft.com/office/drawing/2014/main" id="{B4309413-59C5-1340-B6C5-CD8D6B880F37}"/>
              </a:ext>
            </a:extLst>
          </p:cNvPr>
          <p:cNvSpPr txBox="1"/>
          <p:nvPr/>
        </p:nvSpPr>
        <p:spPr>
          <a:xfrm>
            <a:off x="4348189" y="4327069"/>
            <a:ext cx="1311578" cy="400110"/>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BoolODE</a:t>
            </a:r>
          </a:p>
        </p:txBody>
      </p:sp>
      <p:sp>
        <p:nvSpPr>
          <p:cNvPr id="11" name="Right Arrow 10">
            <a:extLst>
              <a:ext uri="{FF2B5EF4-FFF2-40B4-BE49-F238E27FC236}">
                <a16:creationId xmlns:a16="http://schemas.microsoft.com/office/drawing/2014/main" id="{9EBE3AF9-0CF0-F54C-89B8-A91755BC0AE9}"/>
              </a:ext>
            </a:extLst>
          </p:cNvPr>
          <p:cNvSpPr/>
          <p:nvPr/>
        </p:nvSpPr>
        <p:spPr bwMode="auto">
          <a:xfrm>
            <a:off x="3738589" y="4508497"/>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2" name="Right Arrow 11">
            <a:extLst>
              <a:ext uri="{FF2B5EF4-FFF2-40B4-BE49-F238E27FC236}">
                <a16:creationId xmlns:a16="http://schemas.microsoft.com/office/drawing/2014/main" id="{D71A222F-5923-5247-9147-671C966DDC5C}"/>
              </a:ext>
            </a:extLst>
          </p:cNvPr>
          <p:cNvSpPr/>
          <p:nvPr/>
        </p:nvSpPr>
        <p:spPr bwMode="auto">
          <a:xfrm>
            <a:off x="5795989" y="4508497"/>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pic>
        <p:nvPicPr>
          <p:cNvPr id="13" name="Picture 2">
            <a:extLst>
              <a:ext uri="{FF2B5EF4-FFF2-40B4-BE49-F238E27FC236}">
                <a16:creationId xmlns:a16="http://schemas.microsoft.com/office/drawing/2014/main" id="{1C3B6A65-A204-C343-A435-A7E80BF89E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30" t="66463" r="66793" b="20211"/>
          <a:stretch/>
        </p:blipFill>
        <p:spPr bwMode="auto">
          <a:xfrm>
            <a:off x="6701098" y="3356146"/>
            <a:ext cx="2450221" cy="23479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0BA8419-A717-C24D-9E85-77019FD161B2}"/>
              </a:ext>
            </a:extLst>
          </p:cNvPr>
          <p:cNvSpPr txBox="1"/>
          <p:nvPr/>
        </p:nvSpPr>
        <p:spPr>
          <a:xfrm rot="16200000">
            <a:off x="6155157" y="4417318"/>
            <a:ext cx="71205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Genes</a:t>
            </a:r>
          </a:p>
        </p:txBody>
      </p:sp>
      <p:sp>
        <p:nvSpPr>
          <p:cNvPr id="15" name="TextBox 14">
            <a:extLst>
              <a:ext uri="{FF2B5EF4-FFF2-40B4-BE49-F238E27FC236}">
                <a16:creationId xmlns:a16="http://schemas.microsoft.com/office/drawing/2014/main" id="{505D27AD-8B6A-FE4F-8CB6-361D8EB9A593}"/>
              </a:ext>
            </a:extLst>
          </p:cNvPr>
          <p:cNvSpPr txBox="1"/>
          <p:nvPr/>
        </p:nvSpPr>
        <p:spPr>
          <a:xfrm>
            <a:off x="7706259" y="5626615"/>
            <a:ext cx="58381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Cells</a:t>
            </a:r>
          </a:p>
        </p:txBody>
      </p:sp>
    </p:spTree>
    <p:extLst>
      <p:ext uri="{BB962C8B-B14F-4D97-AF65-F5344CB8AC3E}">
        <p14:creationId xmlns:p14="http://schemas.microsoft.com/office/powerpoint/2010/main" val="1112273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DEA06-AE57-AF41-A785-D71FA29DEE62}"/>
              </a:ext>
            </a:extLst>
          </p:cNvPr>
          <p:cNvSpPr>
            <a:spLocks noGrp="1"/>
          </p:cNvSpPr>
          <p:nvPr>
            <p:ph type="sldNum" sz="quarter" idx="12"/>
          </p:nvPr>
        </p:nvSpPr>
        <p:spPr/>
        <p:txBody>
          <a:bodyPr/>
          <a:lstStyle/>
          <a:p>
            <a:pPr>
              <a:defRPr/>
            </a:pPr>
            <a:fld id="{4D71D4ED-2DA9-9F40-A068-D189D5533483}" type="slidenum">
              <a:rPr lang="en-US" smtClean="0"/>
              <a:pPr>
                <a:defRPr/>
              </a:pPr>
              <a:t>44</a:t>
            </a:fld>
            <a:endParaRPr lang="en-US"/>
          </a:p>
        </p:txBody>
      </p:sp>
      <p:sp>
        <p:nvSpPr>
          <p:cNvPr id="11" name="TextBox 10">
            <a:extLst>
              <a:ext uri="{FF2B5EF4-FFF2-40B4-BE49-F238E27FC236}">
                <a16:creationId xmlns:a16="http://schemas.microsoft.com/office/drawing/2014/main" id="{9C37DE7F-A2DF-E045-B58B-514B72A1A4A5}"/>
              </a:ext>
            </a:extLst>
          </p:cNvPr>
          <p:cNvSpPr txBox="1"/>
          <p:nvPr/>
        </p:nvSpPr>
        <p:spPr>
          <a:xfrm>
            <a:off x="-47193" y="6624494"/>
            <a:ext cx="8706230" cy="230832"/>
          </a:xfrm>
          <a:prstGeom prst="rect">
            <a:avLst/>
          </a:prstGeom>
          <a:noFill/>
        </p:spPr>
        <p:txBody>
          <a:bodyPr wrap="none" rtlCol="0">
            <a:spAutoFit/>
          </a:bodyPr>
          <a:lstStyle/>
          <a:p>
            <a:r>
              <a:rPr lang="en-US" sz="900" dirty="0" err="1"/>
              <a:t>Saelens</a:t>
            </a:r>
            <a:r>
              <a:rPr lang="en-US" sz="900" dirty="0"/>
              <a:t>, W., </a:t>
            </a:r>
            <a:r>
              <a:rPr lang="en-US" sz="900" dirty="0" err="1"/>
              <a:t>Cannoodt</a:t>
            </a:r>
            <a:r>
              <a:rPr lang="en-US" sz="900" dirty="0"/>
              <a:t>, R., Todorov, H. </a:t>
            </a:r>
            <a:r>
              <a:rPr lang="en-US" sz="900" i="1" dirty="0"/>
              <a:t>et al.</a:t>
            </a:r>
            <a:r>
              <a:rPr lang="en-US" sz="900" dirty="0"/>
              <a:t> A comparison of single-cell trajectory inference methods. </a:t>
            </a:r>
            <a:r>
              <a:rPr lang="en-US" sz="900" i="1" dirty="0"/>
              <a:t>Nat </a:t>
            </a:r>
            <a:r>
              <a:rPr lang="en-US" sz="900" i="1" dirty="0" err="1"/>
              <a:t>Biotechnol</a:t>
            </a:r>
            <a:r>
              <a:rPr lang="en-US" sz="900" dirty="0"/>
              <a:t> </a:t>
            </a:r>
            <a:r>
              <a:rPr lang="en-US" sz="900" b="1" dirty="0"/>
              <a:t>37, </a:t>
            </a:r>
            <a:r>
              <a:rPr lang="en-US" sz="900" dirty="0"/>
              <a:t>547–554 (2019). https://</a:t>
            </a:r>
            <a:r>
              <a:rPr lang="en-US" sz="900" dirty="0" err="1"/>
              <a:t>doi.org</a:t>
            </a:r>
            <a:r>
              <a:rPr lang="en-US" sz="900" dirty="0"/>
              <a:t>/10.1038/s41587-019-0071-9</a:t>
            </a:r>
          </a:p>
        </p:txBody>
      </p:sp>
      <p:sp>
        <p:nvSpPr>
          <p:cNvPr id="19" name="Title 1">
            <a:extLst>
              <a:ext uri="{FF2B5EF4-FFF2-40B4-BE49-F238E27FC236}">
                <a16:creationId xmlns:a16="http://schemas.microsoft.com/office/drawing/2014/main" id="{E7EB89E6-261C-3144-8DE7-D32FDBC1F16C}"/>
              </a:ext>
            </a:extLst>
          </p:cNvPr>
          <p:cNvSpPr>
            <a:spLocks noGrp="1"/>
          </p:cNvSpPr>
          <p:nvPr>
            <p:ph type="title"/>
          </p:nvPr>
        </p:nvSpPr>
        <p:spPr>
          <a:xfrm>
            <a:off x="129288" y="-65074"/>
            <a:ext cx="8885423" cy="1143000"/>
          </a:xfrm>
        </p:spPr>
        <p:txBody>
          <a:bodyPr/>
          <a:lstStyle/>
          <a:p>
            <a:r>
              <a:rPr lang="en-US" sz="3200" dirty="0"/>
              <a:t>Input type 1: </a:t>
            </a:r>
            <a:br>
              <a:rPr lang="en-US" sz="3200" dirty="0"/>
            </a:br>
            <a:r>
              <a:rPr lang="en-US" sz="2400" dirty="0"/>
              <a:t>Simulated datasets from synthetic networks</a:t>
            </a:r>
            <a:endParaRPr lang="en-US" sz="4000" dirty="0"/>
          </a:p>
        </p:txBody>
      </p:sp>
      <p:pic>
        <p:nvPicPr>
          <p:cNvPr id="38"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7542A9E4-2394-BD4A-95BD-CE2136A3E2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82" t="18597" r="70752" b="65009"/>
          <a:stretch/>
        </p:blipFill>
        <p:spPr bwMode="auto">
          <a:xfrm>
            <a:off x="1415117" y="5432188"/>
            <a:ext cx="1175479" cy="11242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A2A4DCBF-6F3C-3248-B0F3-2450ECB7B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00" t="49708" r="70752" b="32514"/>
          <a:stretch/>
        </p:blipFill>
        <p:spPr bwMode="auto">
          <a:xfrm>
            <a:off x="4322736" y="5432188"/>
            <a:ext cx="1104277"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0D14CD03-5EE3-A24B-B0CE-F3B571B4A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00" t="83260" r="70752"/>
          <a:stretch/>
        </p:blipFill>
        <p:spPr bwMode="auto">
          <a:xfrm>
            <a:off x="7528410" y="5440979"/>
            <a:ext cx="1104278" cy="11479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6D1B2FAE-331F-154E-BC5A-DB8F2A4309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00" t="66831" r="70752" b="16503"/>
          <a:stretch/>
        </p:blipFill>
        <p:spPr bwMode="auto">
          <a:xfrm>
            <a:off x="5822591" y="5495371"/>
            <a:ext cx="1104277"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CD7557D4-AD6B-D44A-BA01-0505941679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00" t="34152" r="70752" b="49455"/>
          <a:stretch/>
        </p:blipFill>
        <p:spPr bwMode="auto">
          <a:xfrm>
            <a:off x="2854831" y="5326774"/>
            <a:ext cx="1239760" cy="12622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4AC9BB50-2342-6C4D-B7F2-14E0ED9EE2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00" t="1930" r="70752" b="81676"/>
          <a:stretch/>
        </p:blipFill>
        <p:spPr bwMode="auto">
          <a:xfrm>
            <a:off x="122564" y="5339518"/>
            <a:ext cx="1066800" cy="112426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3D4E8290-85FA-3647-89A0-B561C3FAE75A}"/>
              </a:ext>
            </a:extLst>
          </p:cNvPr>
          <p:cNvSpPr txBox="1"/>
          <p:nvPr/>
        </p:nvSpPr>
        <p:spPr>
          <a:xfrm>
            <a:off x="257064" y="5071109"/>
            <a:ext cx="825867"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Linear</a:t>
            </a:r>
          </a:p>
        </p:txBody>
      </p:sp>
      <p:sp>
        <p:nvSpPr>
          <p:cNvPr id="45" name="TextBox 44">
            <a:extLst>
              <a:ext uri="{FF2B5EF4-FFF2-40B4-BE49-F238E27FC236}">
                <a16:creationId xmlns:a16="http://schemas.microsoft.com/office/drawing/2014/main" id="{688CEAA6-7F0E-5445-9176-E838F57231CB}"/>
              </a:ext>
            </a:extLst>
          </p:cNvPr>
          <p:cNvSpPr txBox="1"/>
          <p:nvPr/>
        </p:nvSpPr>
        <p:spPr>
          <a:xfrm>
            <a:off x="1314788" y="5045924"/>
            <a:ext cx="1326004"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Linear long</a:t>
            </a:r>
          </a:p>
        </p:txBody>
      </p:sp>
      <p:sp>
        <p:nvSpPr>
          <p:cNvPr id="46" name="TextBox 45">
            <a:extLst>
              <a:ext uri="{FF2B5EF4-FFF2-40B4-BE49-F238E27FC236}">
                <a16:creationId xmlns:a16="http://schemas.microsoft.com/office/drawing/2014/main" id="{A9EB9ED0-8B0A-4749-B7FB-C68493DFCF26}"/>
              </a:ext>
            </a:extLst>
          </p:cNvPr>
          <p:cNvSpPr txBox="1"/>
          <p:nvPr/>
        </p:nvSpPr>
        <p:spPr>
          <a:xfrm>
            <a:off x="3026744" y="5029523"/>
            <a:ext cx="761747"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Cycle</a:t>
            </a:r>
          </a:p>
        </p:txBody>
      </p:sp>
      <p:sp>
        <p:nvSpPr>
          <p:cNvPr id="47" name="TextBox 46">
            <a:extLst>
              <a:ext uri="{FF2B5EF4-FFF2-40B4-BE49-F238E27FC236}">
                <a16:creationId xmlns:a16="http://schemas.microsoft.com/office/drawing/2014/main" id="{D59BEE9D-A146-0549-8F63-42F947C66CFD}"/>
              </a:ext>
            </a:extLst>
          </p:cNvPr>
          <p:cNvSpPr txBox="1"/>
          <p:nvPr/>
        </p:nvSpPr>
        <p:spPr>
          <a:xfrm>
            <a:off x="4237521" y="5006802"/>
            <a:ext cx="1274708"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Bifurcating</a:t>
            </a:r>
          </a:p>
        </p:txBody>
      </p:sp>
      <p:sp>
        <p:nvSpPr>
          <p:cNvPr id="48" name="TextBox 47">
            <a:extLst>
              <a:ext uri="{FF2B5EF4-FFF2-40B4-BE49-F238E27FC236}">
                <a16:creationId xmlns:a16="http://schemas.microsoft.com/office/drawing/2014/main" id="{13136440-2A23-A04B-B82E-A0F8096E7F41}"/>
              </a:ext>
            </a:extLst>
          </p:cNvPr>
          <p:cNvSpPr txBox="1"/>
          <p:nvPr/>
        </p:nvSpPr>
        <p:spPr>
          <a:xfrm>
            <a:off x="5704734" y="4723531"/>
            <a:ext cx="1364476" cy="646331"/>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Bifurcating </a:t>
            </a:r>
          </a:p>
          <a:p>
            <a:r>
              <a:rPr lang="en-US" sz="1800" dirty="0">
                <a:latin typeface="Arial" panose="020B0604020202020204" pitchFamily="34" charset="0"/>
                <a:cs typeface="Arial" panose="020B0604020202020204" pitchFamily="34" charset="0"/>
              </a:rPr>
              <a:t>Converging</a:t>
            </a:r>
          </a:p>
        </p:txBody>
      </p:sp>
      <p:sp>
        <p:nvSpPr>
          <p:cNvPr id="49" name="TextBox 48">
            <a:extLst>
              <a:ext uri="{FF2B5EF4-FFF2-40B4-BE49-F238E27FC236}">
                <a16:creationId xmlns:a16="http://schemas.microsoft.com/office/drawing/2014/main" id="{0D3EE04C-3A3F-9A42-A6BE-78740F2B0582}"/>
              </a:ext>
            </a:extLst>
          </p:cNvPr>
          <p:cNvSpPr txBox="1"/>
          <p:nvPr/>
        </p:nvSpPr>
        <p:spPr>
          <a:xfrm>
            <a:off x="7565842" y="4952591"/>
            <a:ext cx="1330236"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Trifurcating</a:t>
            </a:r>
          </a:p>
        </p:txBody>
      </p:sp>
      <p:pic>
        <p:nvPicPr>
          <p:cNvPr id="35" name="Picture 2">
            <a:extLst>
              <a:ext uri="{FF2B5EF4-FFF2-40B4-BE49-F238E27FC236}">
                <a16:creationId xmlns:a16="http://schemas.microsoft.com/office/drawing/2014/main" id="{46462B1D-3A6B-2B4A-A10A-8F8EAE3385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385" r="65836" b="60509"/>
          <a:stretch/>
        </p:blipFill>
        <p:spPr bwMode="auto">
          <a:xfrm>
            <a:off x="3733800" y="1225559"/>
            <a:ext cx="5153136" cy="22153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203010-C40F-1C4C-B9A8-AE82160E3C4C}"/>
              </a:ext>
            </a:extLst>
          </p:cNvPr>
          <p:cNvSpPr txBox="1"/>
          <p:nvPr/>
        </p:nvSpPr>
        <p:spPr>
          <a:xfrm>
            <a:off x="257064" y="1192309"/>
            <a:ext cx="3629136"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Synthetic network types: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Linear</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Linear long</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Cycle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Bifurcating</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Bifurcating converging</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Trifurcating</a:t>
            </a:r>
          </a:p>
          <a:p>
            <a:endParaRPr lang="en-US" dirty="0"/>
          </a:p>
        </p:txBody>
      </p:sp>
      <p:sp>
        <p:nvSpPr>
          <p:cNvPr id="5" name="Rounded Rectangle 4">
            <a:extLst>
              <a:ext uri="{FF2B5EF4-FFF2-40B4-BE49-F238E27FC236}">
                <a16:creationId xmlns:a16="http://schemas.microsoft.com/office/drawing/2014/main" id="{D95A4C2E-E029-BE49-A6DE-464D72A79198}"/>
              </a:ext>
            </a:extLst>
          </p:cNvPr>
          <p:cNvSpPr/>
          <p:nvPr/>
        </p:nvSpPr>
        <p:spPr bwMode="auto">
          <a:xfrm>
            <a:off x="5512229" y="1676400"/>
            <a:ext cx="1498171" cy="1600200"/>
          </a:xfrm>
          <a:prstGeom prst="roundRect">
            <a:avLst/>
          </a:prstGeom>
          <a:noFill/>
          <a:ln w="28575" cap="flat" cmpd="sng" algn="ctr">
            <a:solidFill>
              <a:schemeClr val="tx2"/>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2053267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DEA06-AE57-AF41-A785-D71FA29DEE62}"/>
              </a:ext>
            </a:extLst>
          </p:cNvPr>
          <p:cNvSpPr>
            <a:spLocks noGrp="1"/>
          </p:cNvSpPr>
          <p:nvPr>
            <p:ph type="sldNum" sz="quarter" idx="12"/>
          </p:nvPr>
        </p:nvSpPr>
        <p:spPr/>
        <p:txBody>
          <a:bodyPr/>
          <a:lstStyle/>
          <a:p>
            <a:pPr>
              <a:defRPr/>
            </a:pPr>
            <a:fld id="{4D71D4ED-2DA9-9F40-A068-D189D5533483}" type="slidenum">
              <a:rPr lang="en-US" smtClean="0"/>
              <a:pPr>
                <a:defRPr/>
              </a:pPr>
              <a:t>45</a:t>
            </a:fld>
            <a:endParaRPr lang="en-US"/>
          </a:p>
        </p:txBody>
      </p:sp>
      <p:sp>
        <p:nvSpPr>
          <p:cNvPr id="11" name="TextBox 10">
            <a:extLst>
              <a:ext uri="{FF2B5EF4-FFF2-40B4-BE49-F238E27FC236}">
                <a16:creationId xmlns:a16="http://schemas.microsoft.com/office/drawing/2014/main" id="{9C37DE7F-A2DF-E045-B58B-514B72A1A4A5}"/>
              </a:ext>
            </a:extLst>
          </p:cNvPr>
          <p:cNvSpPr txBox="1"/>
          <p:nvPr/>
        </p:nvSpPr>
        <p:spPr>
          <a:xfrm>
            <a:off x="-47193" y="6624494"/>
            <a:ext cx="8706230" cy="230832"/>
          </a:xfrm>
          <a:prstGeom prst="rect">
            <a:avLst/>
          </a:prstGeom>
          <a:noFill/>
        </p:spPr>
        <p:txBody>
          <a:bodyPr wrap="none" rtlCol="0">
            <a:spAutoFit/>
          </a:bodyPr>
          <a:lstStyle/>
          <a:p>
            <a:r>
              <a:rPr lang="en-US" sz="900" dirty="0" err="1"/>
              <a:t>Saelens</a:t>
            </a:r>
            <a:r>
              <a:rPr lang="en-US" sz="900" dirty="0"/>
              <a:t>, W., </a:t>
            </a:r>
            <a:r>
              <a:rPr lang="en-US" sz="900" dirty="0" err="1"/>
              <a:t>Cannoodt</a:t>
            </a:r>
            <a:r>
              <a:rPr lang="en-US" sz="900" dirty="0"/>
              <a:t>, R., Todorov, H. </a:t>
            </a:r>
            <a:r>
              <a:rPr lang="en-US" sz="900" i="1" dirty="0"/>
              <a:t>et al.</a:t>
            </a:r>
            <a:r>
              <a:rPr lang="en-US" sz="900" dirty="0"/>
              <a:t> A comparison of single-cell trajectory inference methods. </a:t>
            </a:r>
            <a:r>
              <a:rPr lang="en-US" sz="900" i="1" dirty="0"/>
              <a:t>Nat </a:t>
            </a:r>
            <a:r>
              <a:rPr lang="en-US" sz="900" i="1" dirty="0" err="1"/>
              <a:t>Biotechnol</a:t>
            </a:r>
            <a:r>
              <a:rPr lang="en-US" sz="900" dirty="0"/>
              <a:t> </a:t>
            </a:r>
            <a:r>
              <a:rPr lang="en-US" sz="900" b="1" dirty="0"/>
              <a:t>37, </a:t>
            </a:r>
            <a:r>
              <a:rPr lang="en-US" sz="900" dirty="0"/>
              <a:t>547–554 (2019). https://</a:t>
            </a:r>
            <a:r>
              <a:rPr lang="en-US" sz="900" dirty="0" err="1"/>
              <a:t>doi.org</a:t>
            </a:r>
            <a:r>
              <a:rPr lang="en-US" sz="900" dirty="0"/>
              <a:t>/10.1038/s41587-019-0071-9</a:t>
            </a:r>
          </a:p>
        </p:txBody>
      </p:sp>
      <p:sp>
        <p:nvSpPr>
          <p:cNvPr id="19" name="Title 1">
            <a:extLst>
              <a:ext uri="{FF2B5EF4-FFF2-40B4-BE49-F238E27FC236}">
                <a16:creationId xmlns:a16="http://schemas.microsoft.com/office/drawing/2014/main" id="{E7EB89E6-261C-3144-8DE7-D32FDBC1F16C}"/>
              </a:ext>
            </a:extLst>
          </p:cNvPr>
          <p:cNvSpPr>
            <a:spLocks noGrp="1"/>
          </p:cNvSpPr>
          <p:nvPr>
            <p:ph type="title"/>
          </p:nvPr>
        </p:nvSpPr>
        <p:spPr>
          <a:xfrm>
            <a:off x="129288" y="-65074"/>
            <a:ext cx="8885423" cy="1143000"/>
          </a:xfrm>
        </p:spPr>
        <p:txBody>
          <a:bodyPr/>
          <a:lstStyle/>
          <a:p>
            <a:r>
              <a:rPr lang="en-US" sz="3200" dirty="0"/>
              <a:t>Input type 1: </a:t>
            </a:r>
            <a:br>
              <a:rPr lang="en-US" sz="3200" dirty="0"/>
            </a:br>
            <a:r>
              <a:rPr lang="en-US" sz="2400" dirty="0"/>
              <a:t>Simulated datasets from synthetic networks</a:t>
            </a:r>
            <a:endParaRPr lang="en-US" sz="4000" dirty="0"/>
          </a:p>
        </p:txBody>
      </p:sp>
      <p:pic>
        <p:nvPicPr>
          <p:cNvPr id="50" name="Picture 2">
            <a:extLst>
              <a:ext uri="{FF2B5EF4-FFF2-40B4-BE49-F238E27FC236}">
                <a16:creationId xmlns:a16="http://schemas.microsoft.com/office/drawing/2014/main" id="{B780C91D-1536-E148-A869-7C7F65F128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385" r="65836" b="60509"/>
          <a:stretch/>
        </p:blipFill>
        <p:spPr bwMode="auto">
          <a:xfrm>
            <a:off x="2382727" y="3100018"/>
            <a:ext cx="4038600" cy="1736215"/>
          </a:xfrm>
          <a:prstGeom prst="rect">
            <a:avLst/>
          </a:prstGeom>
          <a:noFill/>
          <a:extLst>
            <a:ext uri="{909E8E84-426E-40DD-AFC4-6F175D3DCCD1}">
              <a14:hiddenFill xmlns:a14="http://schemas.microsoft.com/office/drawing/2010/main">
                <a:solidFill>
                  <a:srgbClr val="FFFFFF"/>
                </a:solidFill>
              </a14:hiddenFill>
            </a:ext>
          </a:extLst>
        </p:spPr>
      </p:pic>
      <p:pic>
        <p:nvPicPr>
          <p:cNvPr id="210950" name="Picture 6"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C7AB33F7-12E5-F24C-A06C-E8B5735134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273" r="71724" b="33333"/>
          <a:stretch/>
        </p:blipFill>
        <p:spPr bwMode="auto">
          <a:xfrm>
            <a:off x="1701449" y="5126263"/>
            <a:ext cx="1515507" cy="128493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99DB13E9-38BF-E748-8C91-F9704F4E99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90" t="50273" r="47751" b="33333"/>
          <a:stretch/>
        </p:blipFill>
        <p:spPr bwMode="auto">
          <a:xfrm>
            <a:off x="5638800" y="5031374"/>
            <a:ext cx="1373171" cy="137982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2230197-231F-BE47-8E89-221BFD2F117D}"/>
              </a:ext>
            </a:extLst>
          </p:cNvPr>
          <p:cNvSpPr txBox="1"/>
          <p:nvPr/>
        </p:nvSpPr>
        <p:spPr>
          <a:xfrm>
            <a:off x="3960216" y="5563090"/>
            <a:ext cx="108395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BoolODE</a:t>
            </a:r>
            <a:endParaRPr lang="en-US" b="1" dirty="0">
              <a:latin typeface="Arial" panose="020B0604020202020204" pitchFamily="34" charset="0"/>
              <a:cs typeface="Arial" panose="020B0604020202020204" pitchFamily="34" charset="0"/>
            </a:endParaRPr>
          </a:p>
        </p:txBody>
      </p:sp>
      <p:sp>
        <p:nvSpPr>
          <p:cNvPr id="54" name="Right Arrow 53">
            <a:extLst>
              <a:ext uri="{FF2B5EF4-FFF2-40B4-BE49-F238E27FC236}">
                <a16:creationId xmlns:a16="http://schemas.microsoft.com/office/drawing/2014/main" id="{47721C61-0BB3-374B-A12D-86B40E3BFD69}"/>
              </a:ext>
            </a:extLst>
          </p:cNvPr>
          <p:cNvSpPr/>
          <p:nvPr/>
        </p:nvSpPr>
        <p:spPr bwMode="auto">
          <a:xfrm>
            <a:off x="3307681" y="5732367"/>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55" name="Right Arrow 54">
            <a:extLst>
              <a:ext uri="{FF2B5EF4-FFF2-40B4-BE49-F238E27FC236}">
                <a16:creationId xmlns:a16="http://schemas.microsoft.com/office/drawing/2014/main" id="{B25BA0A8-4324-8D40-9DB0-F992842932EE}"/>
              </a:ext>
            </a:extLst>
          </p:cNvPr>
          <p:cNvSpPr/>
          <p:nvPr/>
        </p:nvSpPr>
        <p:spPr bwMode="auto">
          <a:xfrm>
            <a:off x="5001903" y="5714929"/>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2" name="TextBox 1">
            <a:extLst>
              <a:ext uri="{FF2B5EF4-FFF2-40B4-BE49-F238E27FC236}">
                <a16:creationId xmlns:a16="http://schemas.microsoft.com/office/drawing/2014/main" id="{EB7D459C-A6C5-F448-AF2A-2D961DA198F0}"/>
              </a:ext>
            </a:extLst>
          </p:cNvPr>
          <p:cNvSpPr txBox="1"/>
          <p:nvPr/>
        </p:nvSpPr>
        <p:spPr>
          <a:xfrm>
            <a:off x="137068" y="1069566"/>
            <a:ext cx="8529918" cy="132343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Bifurcating trajectory</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The color of each ‘cell’ is determined by the timepoint at which it was sampled in the simulation </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Darker colors indicate earlier time points</a:t>
            </a:r>
          </a:p>
        </p:txBody>
      </p:sp>
    </p:spTree>
    <p:extLst>
      <p:ext uri="{BB962C8B-B14F-4D97-AF65-F5344CB8AC3E}">
        <p14:creationId xmlns:p14="http://schemas.microsoft.com/office/powerpoint/2010/main" val="227335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DEA06-AE57-AF41-A785-D71FA29DEE62}"/>
              </a:ext>
            </a:extLst>
          </p:cNvPr>
          <p:cNvSpPr>
            <a:spLocks noGrp="1"/>
          </p:cNvSpPr>
          <p:nvPr>
            <p:ph type="sldNum" sz="quarter" idx="12"/>
          </p:nvPr>
        </p:nvSpPr>
        <p:spPr/>
        <p:txBody>
          <a:bodyPr/>
          <a:lstStyle/>
          <a:p>
            <a:pPr>
              <a:defRPr/>
            </a:pPr>
            <a:fld id="{4D71D4ED-2DA9-9F40-A068-D189D5533483}" type="slidenum">
              <a:rPr lang="en-US" smtClean="0"/>
              <a:pPr>
                <a:defRPr/>
              </a:pPr>
              <a:t>46</a:t>
            </a:fld>
            <a:endParaRPr lang="en-US"/>
          </a:p>
        </p:txBody>
      </p:sp>
      <p:sp>
        <p:nvSpPr>
          <p:cNvPr id="19" name="Title 1">
            <a:extLst>
              <a:ext uri="{FF2B5EF4-FFF2-40B4-BE49-F238E27FC236}">
                <a16:creationId xmlns:a16="http://schemas.microsoft.com/office/drawing/2014/main" id="{E7EB89E6-261C-3144-8DE7-D32FDBC1F16C}"/>
              </a:ext>
            </a:extLst>
          </p:cNvPr>
          <p:cNvSpPr>
            <a:spLocks noGrp="1"/>
          </p:cNvSpPr>
          <p:nvPr>
            <p:ph type="title"/>
          </p:nvPr>
        </p:nvSpPr>
        <p:spPr>
          <a:xfrm>
            <a:off x="129288" y="0"/>
            <a:ext cx="8885423" cy="1143000"/>
          </a:xfrm>
        </p:spPr>
        <p:txBody>
          <a:bodyPr/>
          <a:lstStyle/>
          <a:p>
            <a:r>
              <a:rPr lang="en-US" sz="3200" dirty="0"/>
              <a:t>Input type 2: </a:t>
            </a:r>
            <a:br>
              <a:rPr lang="en-US" sz="3200" dirty="0"/>
            </a:br>
            <a:r>
              <a:rPr lang="en-US" sz="2400" dirty="0"/>
              <a:t>Simulated datasets from curated models (Boolean)</a:t>
            </a:r>
            <a:endParaRPr lang="en-US" sz="4000" dirty="0"/>
          </a:p>
        </p:txBody>
      </p:sp>
      <p:pic>
        <p:nvPicPr>
          <p:cNvPr id="211970" name="Picture 2">
            <a:extLst>
              <a:ext uri="{FF2B5EF4-FFF2-40B4-BE49-F238E27FC236}">
                <a16:creationId xmlns:a16="http://schemas.microsoft.com/office/drawing/2014/main" id="{9D636509-996E-A247-8545-B63D5FDC9C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3" r="43427" b="55725"/>
          <a:stretch/>
        </p:blipFill>
        <p:spPr bwMode="auto">
          <a:xfrm>
            <a:off x="6514230" y="1575679"/>
            <a:ext cx="2321521" cy="1521449"/>
          </a:xfrm>
          <a:prstGeom prst="rect">
            <a:avLst/>
          </a:prstGeom>
          <a:noFill/>
          <a:extLst>
            <a:ext uri="{909E8E84-426E-40DD-AFC4-6F175D3DCCD1}">
              <a14:hiddenFill xmlns:a14="http://schemas.microsoft.com/office/drawing/2010/main">
                <a:solidFill>
                  <a:srgbClr val="FFFFFF"/>
                </a:solidFill>
              </a14:hiddenFill>
            </a:ext>
          </a:extLst>
        </p:spPr>
      </p:pic>
      <p:pic>
        <p:nvPicPr>
          <p:cNvPr id="211972" name="Picture 4">
            <a:extLst>
              <a:ext uri="{FF2B5EF4-FFF2-40B4-BE49-F238E27FC236}">
                <a16:creationId xmlns:a16="http://schemas.microsoft.com/office/drawing/2014/main" id="{1D766AEE-EEE6-2B40-B8CE-A9F338B190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9795"/>
          <a:stretch/>
        </p:blipFill>
        <p:spPr bwMode="auto">
          <a:xfrm>
            <a:off x="3763005" y="4295995"/>
            <a:ext cx="2518115" cy="1805913"/>
          </a:xfrm>
          <a:prstGeom prst="rect">
            <a:avLst/>
          </a:prstGeom>
          <a:noFill/>
          <a:extLst>
            <a:ext uri="{909E8E84-426E-40DD-AFC4-6F175D3DCCD1}">
              <a14:hiddenFill xmlns:a14="http://schemas.microsoft.com/office/drawing/2010/main">
                <a:solidFill>
                  <a:srgbClr val="FFFFFF"/>
                </a:solidFill>
              </a14:hiddenFill>
            </a:ext>
          </a:extLst>
        </p:spPr>
      </p:pic>
      <p:pic>
        <p:nvPicPr>
          <p:cNvPr id="211974" name="Picture 6">
            <a:extLst>
              <a:ext uri="{FF2B5EF4-FFF2-40B4-BE49-F238E27FC236}">
                <a16:creationId xmlns:a16="http://schemas.microsoft.com/office/drawing/2014/main" id="{FA895279-8EC2-B04E-883E-8DBC0FBB2A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4631"/>
          <a:stretch/>
        </p:blipFill>
        <p:spPr bwMode="auto">
          <a:xfrm>
            <a:off x="228605" y="4467388"/>
            <a:ext cx="2900524" cy="1609804"/>
          </a:xfrm>
          <a:prstGeom prst="rect">
            <a:avLst/>
          </a:prstGeom>
          <a:noFill/>
          <a:extLst>
            <a:ext uri="{909E8E84-426E-40DD-AFC4-6F175D3DCCD1}">
              <a14:hiddenFill xmlns:a14="http://schemas.microsoft.com/office/drawing/2010/main">
                <a:solidFill>
                  <a:srgbClr val="FFFFFF"/>
                </a:solidFill>
              </a14:hiddenFill>
            </a:ext>
          </a:extLst>
        </p:spPr>
      </p:pic>
      <p:pic>
        <p:nvPicPr>
          <p:cNvPr id="211976" name="Picture 8">
            <a:extLst>
              <a:ext uri="{FF2B5EF4-FFF2-40B4-BE49-F238E27FC236}">
                <a16:creationId xmlns:a16="http://schemas.microsoft.com/office/drawing/2014/main" id="{9DB4FD7F-53C9-9342-A697-5DDC73B759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7778"/>
          <a:stretch/>
        </p:blipFill>
        <p:spPr bwMode="auto">
          <a:xfrm>
            <a:off x="6505265" y="3392269"/>
            <a:ext cx="2509446"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E9C0F8-ABAC-F048-ACD7-D2DB87947F05}"/>
              </a:ext>
            </a:extLst>
          </p:cNvPr>
          <p:cNvSpPr txBox="1"/>
          <p:nvPr/>
        </p:nvSpPr>
        <p:spPr>
          <a:xfrm>
            <a:off x="0" y="6211669"/>
            <a:ext cx="8283037" cy="584775"/>
          </a:xfrm>
          <a:prstGeom prst="rect">
            <a:avLst/>
          </a:prstGeom>
          <a:noFill/>
        </p:spPr>
        <p:txBody>
          <a:bodyPr wrap="none" rtlCol="0">
            <a:spAutoFit/>
          </a:bodyPr>
          <a:lstStyle/>
          <a:p>
            <a:pPr marL="342900" indent="-342900">
              <a:buFont typeface="Arial" panose="020B0604020202020204" pitchFamily="34" charset="0"/>
              <a:buChar char="•"/>
            </a:pPr>
            <a:r>
              <a:rPr lang="en-US" sz="800" dirty="0" err="1"/>
              <a:t>Giacomantonio</a:t>
            </a:r>
            <a:r>
              <a:rPr lang="en-US" sz="800" dirty="0"/>
              <a:t> CE &amp; </a:t>
            </a:r>
            <a:r>
              <a:rPr lang="en-US" sz="800" dirty="0" err="1"/>
              <a:t>Goodhill</a:t>
            </a:r>
            <a:r>
              <a:rPr lang="en-US" sz="800" dirty="0"/>
              <a:t> GJ A </a:t>
            </a:r>
            <a:r>
              <a:rPr lang="en-US" sz="800" dirty="0" err="1"/>
              <a:t>boolean</a:t>
            </a:r>
            <a:r>
              <a:rPr lang="en-US" sz="800" dirty="0"/>
              <a:t> model of the gene regulatory network underlying mammalian cortical area development. </a:t>
            </a:r>
            <a:r>
              <a:rPr lang="en-US" sz="800" i="1" dirty="0" err="1"/>
              <a:t>PLoS</a:t>
            </a:r>
            <a:r>
              <a:rPr lang="en-US" sz="800" i="1" dirty="0"/>
              <a:t> </a:t>
            </a:r>
            <a:r>
              <a:rPr lang="en-US" sz="800" i="1" dirty="0" err="1"/>
              <a:t>Comput</a:t>
            </a:r>
            <a:r>
              <a:rPr lang="en-US" sz="800" i="1" dirty="0"/>
              <a:t>. Biol.</a:t>
            </a:r>
            <a:r>
              <a:rPr lang="en-US" sz="800" dirty="0"/>
              <a:t> 6, e1000936 (2010). </a:t>
            </a:r>
          </a:p>
          <a:p>
            <a:pPr marL="342900" indent="-342900">
              <a:buFont typeface="Arial" panose="020B0604020202020204" pitchFamily="34" charset="0"/>
              <a:buChar char="•"/>
            </a:pPr>
            <a:r>
              <a:rPr lang="en-US" sz="800" dirty="0" err="1"/>
              <a:t>Lovrics</a:t>
            </a:r>
            <a:r>
              <a:rPr lang="en-US" sz="800" dirty="0"/>
              <a:t> A et al. Boolean Modelling reveals new regulatory connections between transcription factors orchestrating the development of the ventral spinal cord. </a:t>
            </a:r>
            <a:r>
              <a:rPr lang="en-US" sz="800" i="1" dirty="0" err="1"/>
              <a:t>PLoS</a:t>
            </a:r>
            <a:r>
              <a:rPr lang="en-US" sz="800" i="1" dirty="0"/>
              <a:t> One</a:t>
            </a:r>
            <a:r>
              <a:rPr lang="en-US" sz="800" dirty="0"/>
              <a:t> 9, e111430 (2014). </a:t>
            </a:r>
          </a:p>
          <a:p>
            <a:pPr marL="342900" indent="-342900">
              <a:buFont typeface="Arial" panose="020B0604020202020204" pitchFamily="34" charset="0"/>
              <a:buChar char="•"/>
            </a:pPr>
            <a:r>
              <a:rPr lang="en-US" sz="800" dirty="0" err="1"/>
              <a:t>Krumsiek</a:t>
            </a:r>
            <a:r>
              <a:rPr lang="en-US" sz="800" dirty="0"/>
              <a:t> J, Marr C, Schroeder T &amp; Theis FJ Hierarchical Differentiation of Myeloid Progenitors Is Encoded in the Transcription Tactor Network. </a:t>
            </a:r>
            <a:r>
              <a:rPr lang="en-US" sz="800" i="1" dirty="0" err="1"/>
              <a:t>PLoS</a:t>
            </a:r>
            <a:r>
              <a:rPr lang="en-US" sz="800" i="1" dirty="0"/>
              <a:t> One</a:t>
            </a:r>
            <a:r>
              <a:rPr lang="en-US" sz="800" dirty="0"/>
              <a:t> 6, e22649 (2011). </a:t>
            </a:r>
          </a:p>
          <a:p>
            <a:pPr marL="342900" indent="-342900">
              <a:buFont typeface="Arial" panose="020B0604020202020204" pitchFamily="34" charset="0"/>
              <a:buChar char="•"/>
            </a:pPr>
            <a:r>
              <a:rPr lang="en-US" sz="800" dirty="0"/>
              <a:t>Ríos O et al. A Boolean network model of human gonadal sex determination. </a:t>
            </a:r>
            <a:r>
              <a:rPr lang="en-US" sz="800" i="1" dirty="0" err="1"/>
              <a:t>Theor</a:t>
            </a:r>
            <a:r>
              <a:rPr lang="en-US" sz="800" i="1" dirty="0"/>
              <a:t>. Biol. Med. Model.</a:t>
            </a:r>
            <a:r>
              <a:rPr lang="en-US" sz="800" dirty="0"/>
              <a:t> 12, 26 (2015). </a:t>
            </a:r>
          </a:p>
        </p:txBody>
      </p:sp>
      <p:sp>
        <p:nvSpPr>
          <p:cNvPr id="18" name="Rectangle 17">
            <a:extLst>
              <a:ext uri="{FF2B5EF4-FFF2-40B4-BE49-F238E27FC236}">
                <a16:creationId xmlns:a16="http://schemas.microsoft.com/office/drawing/2014/main" id="{6BA49E9C-097F-3243-9C5A-9932F7D099D4}"/>
              </a:ext>
            </a:extLst>
          </p:cNvPr>
          <p:cNvSpPr/>
          <p:nvPr/>
        </p:nvSpPr>
        <p:spPr bwMode="auto">
          <a:xfrm>
            <a:off x="6497770" y="1470338"/>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0" name="Rectangle 29">
            <a:extLst>
              <a:ext uri="{FF2B5EF4-FFF2-40B4-BE49-F238E27FC236}">
                <a16:creationId xmlns:a16="http://schemas.microsoft.com/office/drawing/2014/main" id="{26999202-2E3C-B64A-98B6-7BFBAFCA34CA}"/>
              </a:ext>
            </a:extLst>
          </p:cNvPr>
          <p:cNvSpPr/>
          <p:nvPr/>
        </p:nvSpPr>
        <p:spPr bwMode="auto">
          <a:xfrm>
            <a:off x="6177354" y="2973572"/>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1" name="Rectangle 30">
            <a:extLst>
              <a:ext uri="{FF2B5EF4-FFF2-40B4-BE49-F238E27FC236}">
                <a16:creationId xmlns:a16="http://schemas.microsoft.com/office/drawing/2014/main" id="{28A2E81D-ADFD-6847-A79B-43C0156E0256}"/>
              </a:ext>
            </a:extLst>
          </p:cNvPr>
          <p:cNvSpPr/>
          <p:nvPr/>
        </p:nvSpPr>
        <p:spPr bwMode="auto">
          <a:xfrm>
            <a:off x="3157860" y="3992320"/>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2" name="Rectangle 31">
            <a:extLst>
              <a:ext uri="{FF2B5EF4-FFF2-40B4-BE49-F238E27FC236}">
                <a16:creationId xmlns:a16="http://schemas.microsoft.com/office/drawing/2014/main" id="{2E26BFCC-85B5-2F41-ADFF-65F713DE6D37}"/>
              </a:ext>
            </a:extLst>
          </p:cNvPr>
          <p:cNvSpPr/>
          <p:nvPr/>
        </p:nvSpPr>
        <p:spPr bwMode="auto">
          <a:xfrm>
            <a:off x="5796354" y="3100243"/>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3" name="Rectangle 32">
            <a:extLst>
              <a:ext uri="{FF2B5EF4-FFF2-40B4-BE49-F238E27FC236}">
                <a16:creationId xmlns:a16="http://schemas.microsoft.com/office/drawing/2014/main" id="{9BECEAFB-89E1-BE4C-B0D3-43A55649B280}"/>
              </a:ext>
            </a:extLst>
          </p:cNvPr>
          <p:cNvSpPr/>
          <p:nvPr/>
        </p:nvSpPr>
        <p:spPr bwMode="auto">
          <a:xfrm>
            <a:off x="-16802" y="4296927"/>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25" name="TextBox 24">
            <a:extLst>
              <a:ext uri="{FF2B5EF4-FFF2-40B4-BE49-F238E27FC236}">
                <a16:creationId xmlns:a16="http://schemas.microsoft.com/office/drawing/2014/main" id="{BEAC2A82-3C19-374C-937D-52D7EA350795}"/>
              </a:ext>
            </a:extLst>
          </p:cNvPr>
          <p:cNvSpPr txBox="1"/>
          <p:nvPr/>
        </p:nvSpPr>
        <p:spPr>
          <a:xfrm>
            <a:off x="7242820" y="1219439"/>
            <a:ext cx="864339" cy="369332"/>
          </a:xfrm>
          <a:prstGeom prst="rect">
            <a:avLst/>
          </a:prstGeom>
          <a:noFill/>
        </p:spPr>
        <p:txBody>
          <a:bodyPr wrap="none" rtlCol="0">
            <a:spAutoFit/>
          </a:bodyPr>
          <a:lstStyle/>
          <a:p>
            <a:r>
              <a:rPr lang="en-US" sz="1800" dirty="0" err="1">
                <a:latin typeface="Arial" panose="020B0604020202020204" pitchFamily="34" charset="0"/>
                <a:cs typeface="Arial" panose="020B0604020202020204" pitchFamily="34" charset="0"/>
              </a:rPr>
              <a:t>mCAD</a:t>
            </a:r>
            <a:endParaRPr lang="en-US" dirty="0"/>
          </a:p>
        </p:txBody>
      </p:sp>
      <p:sp>
        <p:nvSpPr>
          <p:cNvPr id="36" name="TextBox 35">
            <a:extLst>
              <a:ext uri="{FF2B5EF4-FFF2-40B4-BE49-F238E27FC236}">
                <a16:creationId xmlns:a16="http://schemas.microsoft.com/office/drawing/2014/main" id="{97D95DBB-0F0E-F640-8030-232CD8AB13F0}"/>
              </a:ext>
            </a:extLst>
          </p:cNvPr>
          <p:cNvSpPr txBox="1"/>
          <p:nvPr/>
        </p:nvSpPr>
        <p:spPr>
          <a:xfrm>
            <a:off x="-9668" y="4339975"/>
            <a:ext cx="671979"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HSC</a:t>
            </a:r>
            <a:endParaRPr lang="en-US" dirty="0"/>
          </a:p>
        </p:txBody>
      </p:sp>
      <p:sp>
        <p:nvSpPr>
          <p:cNvPr id="37" name="TextBox 36">
            <a:extLst>
              <a:ext uri="{FF2B5EF4-FFF2-40B4-BE49-F238E27FC236}">
                <a16:creationId xmlns:a16="http://schemas.microsoft.com/office/drawing/2014/main" id="{DE1E1945-4D57-0845-AFC6-917011DEF595}"/>
              </a:ext>
            </a:extLst>
          </p:cNvPr>
          <p:cNvSpPr txBox="1"/>
          <p:nvPr/>
        </p:nvSpPr>
        <p:spPr>
          <a:xfrm>
            <a:off x="3260705" y="4278868"/>
            <a:ext cx="65915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VSC</a:t>
            </a:r>
            <a:endParaRPr lang="en-US" dirty="0"/>
          </a:p>
        </p:txBody>
      </p:sp>
      <p:sp>
        <p:nvSpPr>
          <p:cNvPr id="38" name="TextBox 37">
            <a:extLst>
              <a:ext uri="{FF2B5EF4-FFF2-40B4-BE49-F238E27FC236}">
                <a16:creationId xmlns:a16="http://schemas.microsoft.com/office/drawing/2014/main" id="{97FDBA67-3243-4F4E-9BDD-3E5EC2DF5DC5}"/>
              </a:ext>
            </a:extLst>
          </p:cNvPr>
          <p:cNvSpPr txBox="1"/>
          <p:nvPr/>
        </p:nvSpPr>
        <p:spPr>
          <a:xfrm>
            <a:off x="6362255" y="3131164"/>
            <a:ext cx="684803"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GSD</a:t>
            </a:r>
            <a:endParaRPr lang="en-US" dirty="0"/>
          </a:p>
        </p:txBody>
      </p:sp>
      <p:sp>
        <p:nvSpPr>
          <p:cNvPr id="2" name="TextBox 1">
            <a:extLst>
              <a:ext uri="{FF2B5EF4-FFF2-40B4-BE49-F238E27FC236}">
                <a16:creationId xmlns:a16="http://schemas.microsoft.com/office/drawing/2014/main" id="{90BB6711-8335-F946-99D2-7E8F26442A9A}"/>
              </a:ext>
            </a:extLst>
          </p:cNvPr>
          <p:cNvSpPr txBox="1"/>
          <p:nvPr/>
        </p:nvSpPr>
        <p:spPr>
          <a:xfrm>
            <a:off x="301585" y="1277342"/>
            <a:ext cx="5978334" cy="1620957"/>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Four published Boolean models: </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Mammalian Cortical Area Development (</a:t>
            </a:r>
            <a:r>
              <a:rPr lang="en-US" sz="1800" dirty="0" err="1">
                <a:latin typeface="Arial" panose="020B0604020202020204" pitchFamily="34" charset="0"/>
                <a:cs typeface="Arial" panose="020B0604020202020204" pitchFamily="34" charset="0"/>
              </a:rPr>
              <a:t>mCAD</a:t>
            </a:r>
            <a:r>
              <a:rPr lang="en-US" sz="1800" dirty="0">
                <a:latin typeface="Arial" panose="020B0604020202020204" pitchFamily="34" charset="0"/>
                <a:cs typeface="Arial" panose="020B0604020202020204" pitchFamily="34" charset="0"/>
              </a:rPr>
              <a:t>)</a:t>
            </a:r>
            <a:r>
              <a:rPr lang="en-US" sz="1800" baseline="30000" dirty="0">
                <a:latin typeface="Arial" panose="020B0604020202020204" pitchFamily="34" charset="0"/>
                <a:cs typeface="Arial" panose="020B0604020202020204" pitchFamily="34" charset="0"/>
              </a:rPr>
              <a:t>1</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Ventral Spinal Cord Development (VSC)</a:t>
            </a:r>
            <a:r>
              <a:rPr lang="en-US" sz="1800" baseline="30000" dirty="0">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Hematopoietic Stem Cell Differentiation (HSC)</a:t>
            </a:r>
            <a:r>
              <a:rPr lang="en-US" sz="1800" baseline="30000" dirty="0">
                <a:latin typeface="Arial" panose="020B0604020202020204" pitchFamily="34" charset="0"/>
                <a:cs typeface="Arial" panose="020B0604020202020204" pitchFamily="34" charset="0"/>
              </a:rPr>
              <a:t>3</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Gonadal Sex Determination (GSD)</a:t>
            </a:r>
            <a:r>
              <a:rPr lang="en-US" sz="1800" baseline="30000" dirty="0">
                <a:latin typeface="Arial" panose="020B0604020202020204" pitchFamily="34" charset="0"/>
                <a:cs typeface="Arial" panose="020B0604020202020204" pitchFamily="34" charset="0"/>
              </a:rPr>
              <a:t>4</a:t>
            </a:r>
          </a:p>
          <a:p>
            <a:pPr marL="285750" indent="-285750">
              <a:buFont typeface="Arial" panose="020B0604020202020204" pitchFamily="34" charset="0"/>
              <a:buChar char="•"/>
            </a:pPr>
            <a:endParaRPr lang="en-US" sz="1400" baseline="30000" dirty="0">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8233AE21-9FCC-3D4D-BF2B-1EFE1104775E}"/>
              </a:ext>
            </a:extLst>
          </p:cNvPr>
          <p:cNvSpPr/>
          <p:nvPr/>
        </p:nvSpPr>
        <p:spPr bwMode="auto">
          <a:xfrm>
            <a:off x="27468" y="3629470"/>
            <a:ext cx="429732"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2667920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DEA06-AE57-AF41-A785-D71FA29DEE62}"/>
              </a:ext>
            </a:extLst>
          </p:cNvPr>
          <p:cNvSpPr>
            <a:spLocks noGrp="1"/>
          </p:cNvSpPr>
          <p:nvPr>
            <p:ph type="sldNum" sz="quarter" idx="12"/>
          </p:nvPr>
        </p:nvSpPr>
        <p:spPr/>
        <p:txBody>
          <a:bodyPr/>
          <a:lstStyle/>
          <a:p>
            <a:pPr>
              <a:defRPr/>
            </a:pPr>
            <a:fld id="{4D71D4ED-2DA9-9F40-A068-D189D5533483}" type="slidenum">
              <a:rPr lang="en-US" smtClean="0"/>
              <a:pPr>
                <a:defRPr/>
              </a:pPr>
              <a:t>47</a:t>
            </a:fld>
            <a:endParaRPr lang="en-US"/>
          </a:p>
        </p:txBody>
      </p:sp>
      <p:sp>
        <p:nvSpPr>
          <p:cNvPr id="19" name="Title 1">
            <a:extLst>
              <a:ext uri="{FF2B5EF4-FFF2-40B4-BE49-F238E27FC236}">
                <a16:creationId xmlns:a16="http://schemas.microsoft.com/office/drawing/2014/main" id="{E7EB89E6-261C-3144-8DE7-D32FDBC1F16C}"/>
              </a:ext>
            </a:extLst>
          </p:cNvPr>
          <p:cNvSpPr>
            <a:spLocks noGrp="1"/>
          </p:cNvSpPr>
          <p:nvPr>
            <p:ph type="title"/>
          </p:nvPr>
        </p:nvSpPr>
        <p:spPr>
          <a:xfrm>
            <a:off x="129288" y="0"/>
            <a:ext cx="8885423" cy="1143000"/>
          </a:xfrm>
        </p:spPr>
        <p:txBody>
          <a:bodyPr/>
          <a:lstStyle/>
          <a:p>
            <a:r>
              <a:rPr lang="en-US" sz="3200" dirty="0"/>
              <a:t>Input type 2: </a:t>
            </a:r>
            <a:br>
              <a:rPr lang="en-US" sz="3200" dirty="0"/>
            </a:br>
            <a:r>
              <a:rPr lang="en-US" sz="2400" dirty="0"/>
              <a:t>Simulated datasets from curated models (Boolean)</a:t>
            </a:r>
            <a:endParaRPr lang="en-US" sz="4000" dirty="0"/>
          </a:p>
        </p:txBody>
      </p:sp>
      <p:pic>
        <p:nvPicPr>
          <p:cNvPr id="20" name="Picture 2">
            <a:extLst>
              <a:ext uri="{FF2B5EF4-FFF2-40B4-BE49-F238E27FC236}">
                <a16:creationId xmlns:a16="http://schemas.microsoft.com/office/drawing/2014/main" id="{F5D4311A-FDCE-8249-9259-F9729B73D2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64" r="65836" b="40130"/>
          <a:stretch/>
        </p:blipFill>
        <p:spPr bwMode="auto">
          <a:xfrm>
            <a:off x="2590800" y="2477871"/>
            <a:ext cx="3485365" cy="149837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26999202-2E3C-B64A-98B6-7BFBAFCA34CA}"/>
              </a:ext>
            </a:extLst>
          </p:cNvPr>
          <p:cNvSpPr/>
          <p:nvPr/>
        </p:nvSpPr>
        <p:spPr bwMode="auto">
          <a:xfrm>
            <a:off x="7292885" y="4821908"/>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1" name="Rectangle 30">
            <a:extLst>
              <a:ext uri="{FF2B5EF4-FFF2-40B4-BE49-F238E27FC236}">
                <a16:creationId xmlns:a16="http://schemas.microsoft.com/office/drawing/2014/main" id="{28A2E81D-ADFD-6847-A79B-43C0156E0256}"/>
              </a:ext>
            </a:extLst>
          </p:cNvPr>
          <p:cNvSpPr/>
          <p:nvPr/>
        </p:nvSpPr>
        <p:spPr bwMode="auto">
          <a:xfrm>
            <a:off x="4273391" y="5840656"/>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2" name="Rectangle 31">
            <a:extLst>
              <a:ext uri="{FF2B5EF4-FFF2-40B4-BE49-F238E27FC236}">
                <a16:creationId xmlns:a16="http://schemas.microsoft.com/office/drawing/2014/main" id="{2E26BFCC-85B5-2F41-ADFF-65F713DE6D37}"/>
              </a:ext>
            </a:extLst>
          </p:cNvPr>
          <p:cNvSpPr/>
          <p:nvPr/>
        </p:nvSpPr>
        <p:spPr bwMode="auto">
          <a:xfrm>
            <a:off x="6911885" y="4948579"/>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3" name="Rectangle 32">
            <a:extLst>
              <a:ext uri="{FF2B5EF4-FFF2-40B4-BE49-F238E27FC236}">
                <a16:creationId xmlns:a16="http://schemas.microsoft.com/office/drawing/2014/main" id="{9BECEAFB-89E1-BE4C-B0D3-43A55649B280}"/>
              </a:ext>
            </a:extLst>
          </p:cNvPr>
          <p:cNvSpPr/>
          <p:nvPr/>
        </p:nvSpPr>
        <p:spPr bwMode="auto">
          <a:xfrm>
            <a:off x="-16802" y="4296927"/>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pic>
        <p:nvPicPr>
          <p:cNvPr id="40" name="Picture 2">
            <a:extLst>
              <a:ext uri="{FF2B5EF4-FFF2-40B4-BE49-F238E27FC236}">
                <a16:creationId xmlns:a16="http://schemas.microsoft.com/office/drawing/2014/main" id="{A6E57074-F5BF-504D-9AA1-68237E5F5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 r="43427" b="55725"/>
          <a:stretch/>
        </p:blipFill>
        <p:spPr bwMode="auto">
          <a:xfrm>
            <a:off x="1384168" y="4299585"/>
            <a:ext cx="2017363" cy="132211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F786958A-C668-1742-9B5C-7020C1CBCBCD}"/>
              </a:ext>
            </a:extLst>
          </p:cNvPr>
          <p:cNvSpPr/>
          <p:nvPr/>
        </p:nvSpPr>
        <p:spPr bwMode="auto">
          <a:xfrm>
            <a:off x="1219199" y="4095469"/>
            <a:ext cx="429731"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42" name="Rectangle 41">
            <a:extLst>
              <a:ext uri="{FF2B5EF4-FFF2-40B4-BE49-F238E27FC236}">
                <a16:creationId xmlns:a16="http://schemas.microsoft.com/office/drawing/2014/main" id="{8233AE21-9FCC-3D4D-BF2B-1EFE1104775E}"/>
              </a:ext>
            </a:extLst>
          </p:cNvPr>
          <p:cNvSpPr/>
          <p:nvPr/>
        </p:nvSpPr>
        <p:spPr bwMode="auto">
          <a:xfrm>
            <a:off x="1142999" y="5477806"/>
            <a:ext cx="429732"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43" name="TextBox 42">
            <a:extLst>
              <a:ext uri="{FF2B5EF4-FFF2-40B4-BE49-F238E27FC236}">
                <a16:creationId xmlns:a16="http://schemas.microsoft.com/office/drawing/2014/main" id="{4B7E3211-A6AB-694A-994E-23E6586CDF2F}"/>
              </a:ext>
            </a:extLst>
          </p:cNvPr>
          <p:cNvSpPr txBox="1"/>
          <p:nvPr/>
        </p:nvSpPr>
        <p:spPr>
          <a:xfrm>
            <a:off x="1142999" y="4255391"/>
            <a:ext cx="787395" cy="338554"/>
          </a:xfrm>
          <a:prstGeom prst="rect">
            <a:avLst/>
          </a:prstGeom>
          <a:noFill/>
        </p:spPr>
        <p:txBody>
          <a:bodyPr wrap="none" rtlCol="0">
            <a:spAutoFit/>
          </a:bodyPr>
          <a:lstStyle/>
          <a:p>
            <a:r>
              <a:rPr lang="en-US" sz="1600" dirty="0" err="1">
                <a:latin typeface="Arial" panose="020B0604020202020204" pitchFamily="34" charset="0"/>
                <a:cs typeface="Arial" panose="020B0604020202020204" pitchFamily="34" charset="0"/>
              </a:rPr>
              <a:t>mCAD</a:t>
            </a:r>
            <a:endParaRPr lang="en-US" dirty="0"/>
          </a:p>
        </p:txBody>
      </p:sp>
      <p:sp>
        <p:nvSpPr>
          <p:cNvPr id="45" name="TextBox 44">
            <a:extLst>
              <a:ext uri="{FF2B5EF4-FFF2-40B4-BE49-F238E27FC236}">
                <a16:creationId xmlns:a16="http://schemas.microsoft.com/office/drawing/2014/main" id="{B56C51FA-D3A5-9F48-ADAF-3200089FCBDC}"/>
              </a:ext>
            </a:extLst>
          </p:cNvPr>
          <p:cNvSpPr txBox="1"/>
          <p:nvPr/>
        </p:nvSpPr>
        <p:spPr>
          <a:xfrm>
            <a:off x="4042464" y="4762527"/>
            <a:ext cx="108395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BoolODE</a:t>
            </a:r>
            <a:endParaRPr lang="en-US" b="1" dirty="0">
              <a:latin typeface="Arial" panose="020B0604020202020204" pitchFamily="34" charset="0"/>
              <a:cs typeface="Arial" panose="020B0604020202020204" pitchFamily="34" charset="0"/>
            </a:endParaRPr>
          </a:p>
        </p:txBody>
      </p:sp>
      <p:sp>
        <p:nvSpPr>
          <p:cNvPr id="46" name="Right Arrow 45">
            <a:extLst>
              <a:ext uri="{FF2B5EF4-FFF2-40B4-BE49-F238E27FC236}">
                <a16:creationId xmlns:a16="http://schemas.microsoft.com/office/drawing/2014/main" id="{24D582F2-37D0-D847-8E69-4D865C35B653}"/>
              </a:ext>
            </a:extLst>
          </p:cNvPr>
          <p:cNvSpPr/>
          <p:nvPr/>
        </p:nvSpPr>
        <p:spPr bwMode="auto">
          <a:xfrm>
            <a:off x="3389929" y="4931804"/>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47" name="Right Arrow 46">
            <a:extLst>
              <a:ext uri="{FF2B5EF4-FFF2-40B4-BE49-F238E27FC236}">
                <a16:creationId xmlns:a16="http://schemas.microsoft.com/office/drawing/2014/main" id="{1C271F4D-858A-7A4C-B15F-0EC026D488D4}"/>
              </a:ext>
            </a:extLst>
          </p:cNvPr>
          <p:cNvSpPr/>
          <p:nvPr/>
        </p:nvSpPr>
        <p:spPr bwMode="auto">
          <a:xfrm>
            <a:off x="5084151" y="4914366"/>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pic>
        <p:nvPicPr>
          <p:cNvPr id="211980" name="Picture 12">
            <a:extLst>
              <a:ext uri="{FF2B5EF4-FFF2-40B4-BE49-F238E27FC236}">
                <a16:creationId xmlns:a16="http://schemas.microsoft.com/office/drawing/2014/main" id="{10A841CB-FEF5-A04F-9866-F070EF3868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222" t="2683" r="46733" b="73228"/>
          <a:stretch/>
        </p:blipFill>
        <p:spPr bwMode="auto">
          <a:xfrm>
            <a:off x="5695165" y="4217050"/>
            <a:ext cx="1703014" cy="1605292"/>
          </a:xfrm>
          <a:prstGeom prst="rect">
            <a:avLst/>
          </a:prstGeom>
          <a:noFill/>
          <a:extLst>
            <a:ext uri="{909E8E84-426E-40DD-AFC4-6F175D3DCCD1}">
              <a14:hiddenFill xmlns:a14="http://schemas.microsoft.com/office/drawing/2010/main">
                <a:solidFill>
                  <a:srgbClr val="FFFFFF"/>
                </a:solidFill>
              </a14:hiddenFill>
            </a:ext>
          </a:extLst>
        </p:spPr>
      </p:pic>
      <p:sp>
        <p:nvSpPr>
          <p:cNvPr id="44" name="Rounded Rectangle 43">
            <a:extLst>
              <a:ext uri="{FF2B5EF4-FFF2-40B4-BE49-F238E27FC236}">
                <a16:creationId xmlns:a16="http://schemas.microsoft.com/office/drawing/2014/main" id="{6E79CFA8-AE9A-6C47-999E-AC1698B8FCA6}"/>
              </a:ext>
            </a:extLst>
          </p:cNvPr>
          <p:cNvSpPr/>
          <p:nvPr/>
        </p:nvSpPr>
        <p:spPr bwMode="auto">
          <a:xfrm>
            <a:off x="1219200" y="4205444"/>
            <a:ext cx="6176250" cy="1605291"/>
          </a:xfrm>
          <a:prstGeom prst="roundRect">
            <a:avLst/>
          </a:prstGeom>
          <a:noFill/>
          <a:ln w="28575" cap="flat" cmpd="sng" algn="ctr">
            <a:solidFill>
              <a:schemeClr val="accent3">
                <a:lumMod val="7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 name="TextBox 2">
            <a:extLst>
              <a:ext uri="{FF2B5EF4-FFF2-40B4-BE49-F238E27FC236}">
                <a16:creationId xmlns:a16="http://schemas.microsoft.com/office/drawing/2014/main" id="{98E9C0F8-ABAC-F048-ACD7-D2DB87947F05}"/>
              </a:ext>
            </a:extLst>
          </p:cNvPr>
          <p:cNvSpPr txBox="1"/>
          <p:nvPr/>
        </p:nvSpPr>
        <p:spPr>
          <a:xfrm>
            <a:off x="0" y="6211669"/>
            <a:ext cx="7936788" cy="584775"/>
          </a:xfrm>
          <a:prstGeom prst="rect">
            <a:avLst/>
          </a:prstGeom>
          <a:noFill/>
        </p:spPr>
        <p:txBody>
          <a:bodyPr wrap="none" rtlCol="0">
            <a:spAutoFit/>
          </a:bodyPr>
          <a:lstStyle/>
          <a:p>
            <a:r>
              <a:rPr lang="en-US" sz="800" dirty="0" err="1"/>
              <a:t>Giacomantonio</a:t>
            </a:r>
            <a:r>
              <a:rPr lang="en-US" sz="800" dirty="0"/>
              <a:t> CE &amp; </a:t>
            </a:r>
            <a:r>
              <a:rPr lang="en-US" sz="800" dirty="0" err="1"/>
              <a:t>Goodhill</a:t>
            </a:r>
            <a:r>
              <a:rPr lang="en-US" sz="800" dirty="0"/>
              <a:t> GJ A </a:t>
            </a:r>
            <a:r>
              <a:rPr lang="en-US" sz="800" dirty="0" err="1"/>
              <a:t>boolean</a:t>
            </a:r>
            <a:r>
              <a:rPr lang="en-US" sz="800" dirty="0"/>
              <a:t> model of the gene regulatory network underlying mammalian cortical area development. </a:t>
            </a:r>
            <a:r>
              <a:rPr lang="en-US" sz="800" i="1" dirty="0" err="1"/>
              <a:t>PLoS</a:t>
            </a:r>
            <a:r>
              <a:rPr lang="en-US" sz="800" i="1" dirty="0"/>
              <a:t> </a:t>
            </a:r>
            <a:r>
              <a:rPr lang="en-US" sz="800" i="1" dirty="0" err="1"/>
              <a:t>Comput</a:t>
            </a:r>
            <a:r>
              <a:rPr lang="en-US" sz="800" i="1" dirty="0"/>
              <a:t>. Biol.</a:t>
            </a:r>
            <a:r>
              <a:rPr lang="en-US" sz="800" dirty="0"/>
              <a:t> 6, e1000936 (2010). </a:t>
            </a:r>
          </a:p>
          <a:p>
            <a:r>
              <a:rPr lang="en-US" sz="800" dirty="0" err="1"/>
              <a:t>Lovrics</a:t>
            </a:r>
            <a:r>
              <a:rPr lang="en-US" sz="800" dirty="0"/>
              <a:t> A et al. Boolean Modelling reveals new regulatory connections between transcription factors orchestrating the development of the ventral spinal cord. </a:t>
            </a:r>
            <a:r>
              <a:rPr lang="en-US" sz="800" i="1" dirty="0" err="1"/>
              <a:t>PLoS</a:t>
            </a:r>
            <a:r>
              <a:rPr lang="en-US" sz="800" i="1" dirty="0"/>
              <a:t> One</a:t>
            </a:r>
            <a:r>
              <a:rPr lang="en-US" sz="800" dirty="0"/>
              <a:t> 9, e111430 (2014). </a:t>
            </a:r>
          </a:p>
          <a:p>
            <a:r>
              <a:rPr lang="en-US" sz="800" dirty="0" err="1"/>
              <a:t>Krumsiek</a:t>
            </a:r>
            <a:r>
              <a:rPr lang="en-US" sz="800" dirty="0"/>
              <a:t> J, Marr C, Schroeder T &amp; Theis FJ Hierarchical Differentiation of Myeloid Progenitors Is Encoded in the Transcription Tactor Network. </a:t>
            </a:r>
            <a:r>
              <a:rPr lang="en-US" sz="800" i="1" dirty="0" err="1"/>
              <a:t>PLoS</a:t>
            </a:r>
            <a:r>
              <a:rPr lang="en-US" sz="800" i="1" dirty="0"/>
              <a:t> One</a:t>
            </a:r>
            <a:r>
              <a:rPr lang="en-US" sz="800" dirty="0"/>
              <a:t> 6, e22649 (2011). </a:t>
            </a:r>
          </a:p>
          <a:p>
            <a:r>
              <a:rPr lang="en-US" sz="800" dirty="0"/>
              <a:t>Ríos O et al. A Boolean network model of human gonadal sex determination. </a:t>
            </a:r>
            <a:r>
              <a:rPr lang="en-US" sz="800" i="1" dirty="0" err="1"/>
              <a:t>Theor</a:t>
            </a:r>
            <a:r>
              <a:rPr lang="en-US" sz="800" i="1" dirty="0"/>
              <a:t>. Biol. Med. Model.</a:t>
            </a:r>
            <a:r>
              <a:rPr lang="en-US" sz="800" dirty="0"/>
              <a:t> 12, 26 (2015). </a:t>
            </a:r>
          </a:p>
        </p:txBody>
      </p:sp>
      <p:sp>
        <p:nvSpPr>
          <p:cNvPr id="29" name="TextBox 28">
            <a:extLst>
              <a:ext uri="{FF2B5EF4-FFF2-40B4-BE49-F238E27FC236}">
                <a16:creationId xmlns:a16="http://schemas.microsoft.com/office/drawing/2014/main" id="{4565AF85-A66A-AA48-BBAC-58E26D3D6358}"/>
              </a:ext>
            </a:extLst>
          </p:cNvPr>
          <p:cNvSpPr txBox="1"/>
          <p:nvPr/>
        </p:nvSpPr>
        <p:spPr>
          <a:xfrm>
            <a:off x="137068" y="1069566"/>
            <a:ext cx="8529918" cy="1015663"/>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mCAD</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Visualizations of t-SNE from the </a:t>
            </a:r>
            <a:r>
              <a:rPr lang="en-US" dirty="0" err="1">
                <a:latin typeface="Arial" panose="020B0604020202020204" pitchFamily="34" charset="0"/>
                <a:cs typeface="Arial" panose="020B0604020202020204" pitchFamily="34" charset="0"/>
              </a:rPr>
              <a:t>BoolODE</a:t>
            </a:r>
            <a:r>
              <a:rPr lang="en-US" dirty="0">
                <a:latin typeface="Arial" panose="020B0604020202020204" pitchFamily="34" charset="0"/>
                <a:cs typeface="Arial" panose="020B0604020202020204" pitchFamily="34" charset="0"/>
              </a:rPr>
              <a:t> output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The color of each point indicates the corresponding simulation time.</a:t>
            </a:r>
          </a:p>
        </p:txBody>
      </p:sp>
    </p:spTree>
    <p:extLst>
      <p:ext uri="{BB962C8B-B14F-4D97-AF65-F5344CB8AC3E}">
        <p14:creationId xmlns:p14="http://schemas.microsoft.com/office/powerpoint/2010/main" val="2742474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DEA06-AE57-AF41-A785-D71FA29DEE62}"/>
              </a:ext>
            </a:extLst>
          </p:cNvPr>
          <p:cNvSpPr>
            <a:spLocks noGrp="1"/>
          </p:cNvSpPr>
          <p:nvPr>
            <p:ph type="sldNum" sz="quarter" idx="12"/>
          </p:nvPr>
        </p:nvSpPr>
        <p:spPr/>
        <p:txBody>
          <a:bodyPr/>
          <a:lstStyle/>
          <a:p>
            <a:pPr>
              <a:defRPr/>
            </a:pPr>
            <a:fld id="{4D71D4ED-2DA9-9F40-A068-D189D5533483}" type="slidenum">
              <a:rPr lang="en-US" smtClean="0"/>
              <a:pPr>
                <a:defRPr/>
              </a:pPr>
              <a:t>48</a:t>
            </a:fld>
            <a:endParaRPr lang="en-US"/>
          </a:p>
        </p:txBody>
      </p:sp>
      <p:sp>
        <p:nvSpPr>
          <p:cNvPr id="19" name="Title 1">
            <a:extLst>
              <a:ext uri="{FF2B5EF4-FFF2-40B4-BE49-F238E27FC236}">
                <a16:creationId xmlns:a16="http://schemas.microsoft.com/office/drawing/2014/main" id="{E7EB89E6-261C-3144-8DE7-D32FDBC1F16C}"/>
              </a:ext>
            </a:extLst>
          </p:cNvPr>
          <p:cNvSpPr>
            <a:spLocks noGrp="1"/>
          </p:cNvSpPr>
          <p:nvPr>
            <p:ph type="title"/>
          </p:nvPr>
        </p:nvSpPr>
        <p:spPr>
          <a:xfrm>
            <a:off x="129288" y="0"/>
            <a:ext cx="8885423" cy="1143000"/>
          </a:xfrm>
        </p:spPr>
        <p:txBody>
          <a:bodyPr/>
          <a:lstStyle/>
          <a:p>
            <a:r>
              <a:rPr lang="en-US" sz="3200" dirty="0"/>
              <a:t>Input type 3: </a:t>
            </a:r>
            <a:br>
              <a:rPr lang="en-US" sz="3200" dirty="0"/>
            </a:br>
            <a:r>
              <a:rPr lang="en-US" sz="2400" dirty="0"/>
              <a:t>Experimental </a:t>
            </a:r>
            <a:r>
              <a:rPr lang="en-US" sz="2400" dirty="0" err="1"/>
              <a:t>scRNA</a:t>
            </a:r>
            <a:r>
              <a:rPr lang="en-US" sz="2400" dirty="0"/>
              <a:t>-seq datasets (Mouse)</a:t>
            </a:r>
            <a:endParaRPr lang="en-US" sz="4000" dirty="0"/>
          </a:p>
        </p:txBody>
      </p:sp>
      <p:pic>
        <p:nvPicPr>
          <p:cNvPr id="20" name="Picture 2">
            <a:extLst>
              <a:ext uri="{FF2B5EF4-FFF2-40B4-BE49-F238E27FC236}">
                <a16:creationId xmlns:a16="http://schemas.microsoft.com/office/drawing/2014/main" id="{F5D4311A-FDCE-8249-9259-F9729B73D2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913" r="65836" b="19107"/>
          <a:stretch/>
        </p:blipFill>
        <p:spPr bwMode="auto">
          <a:xfrm>
            <a:off x="2362318" y="1155272"/>
            <a:ext cx="4419362" cy="197857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28A2E81D-ADFD-6847-A79B-43C0156E0256}"/>
              </a:ext>
            </a:extLst>
          </p:cNvPr>
          <p:cNvSpPr/>
          <p:nvPr/>
        </p:nvSpPr>
        <p:spPr bwMode="auto">
          <a:xfrm>
            <a:off x="4369889" y="4078857"/>
            <a:ext cx="164274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r>
              <a:rPr lang="en-US" sz="1600" dirty="0">
                <a:solidFill>
                  <a:schemeClr val="tx2"/>
                </a:solidFill>
                <a:latin typeface="Arial" panose="020B0604020202020204" pitchFamily="34" charset="0"/>
                <a:cs typeface="Arial" panose="020B0604020202020204" pitchFamily="34" charset="0"/>
              </a:rPr>
              <a:t>dendritic cells</a:t>
            </a:r>
            <a:endParaRPr kumimoji="0" lang="en-US" sz="1600" b="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786958A-C668-1742-9B5C-7020C1CBCBCD}"/>
              </a:ext>
            </a:extLst>
          </p:cNvPr>
          <p:cNvSpPr/>
          <p:nvPr/>
        </p:nvSpPr>
        <p:spPr bwMode="auto">
          <a:xfrm>
            <a:off x="33959" y="3581957"/>
            <a:ext cx="429731"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7" name="TextBox 6">
            <a:extLst>
              <a:ext uri="{FF2B5EF4-FFF2-40B4-BE49-F238E27FC236}">
                <a16:creationId xmlns:a16="http://schemas.microsoft.com/office/drawing/2014/main" id="{76705973-75A7-7D4B-9CC1-E39F3AA90BDA}"/>
              </a:ext>
            </a:extLst>
          </p:cNvPr>
          <p:cNvSpPr txBox="1"/>
          <p:nvPr/>
        </p:nvSpPr>
        <p:spPr>
          <a:xfrm>
            <a:off x="-17929" y="6114465"/>
            <a:ext cx="7183377" cy="707886"/>
          </a:xfrm>
          <a:prstGeom prst="rect">
            <a:avLst/>
          </a:prstGeom>
          <a:noFill/>
        </p:spPr>
        <p:txBody>
          <a:bodyPr wrap="none" rtlCol="0">
            <a:spAutoFit/>
          </a:bodyPr>
          <a:lstStyle/>
          <a:p>
            <a:pPr marL="342900" indent="-342900" eaLnBrk="1" fontAlgn="ctr" hangingPunct="1">
              <a:buFont typeface="Arial" panose="020B0604020202020204" pitchFamily="34" charset="0"/>
              <a:buChar char="•"/>
            </a:pPr>
            <a:r>
              <a:rPr lang="en-US" sz="800" dirty="0" err="1"/>
              <a:t>Nestorowa</a:t>
            </a:r>
            <a:r>
              <a:rPr lang="en-US" sz="800" dirty="0"/>
              <a:t>, S. et al. A single-cell resolution map of mouse hematopoietic stem and progenitor cell differentiation. Blood 128, 20–31 (2016).</a:t>
            </a:r>
          </a:p>
          <a:p>
            <a:pPr marL="342900" indent="-342900" eaLnBrk="1" fontAlgn="ctr" hangingPunct="1">
              <a:buFont typeface="Arial" panose="020B0604020202020204" pitchFamily="34" charset="0"/>
              <a:buChar char="•"/>
            </a:pPr>
            <a:r>
              <a:rPr lang="en-US" sz="800" dirty="0"/>
              <a:t>Hayashi, T. et al. Single-cell full-length total RNA sequencing uncovers dynamics of recursive splicing and enhancer RNAs. Nat. </a:t>
            </a:r>
            <a:r>
              <a:rPr lang="en-US" sz="800" dirty="0" err="1"/>
              <a:t>Commun</a:t>
            </a:r>
            <a:r>
              <a:rPr lang="en-US" sz="800" dirty="0"/>
              <a:t>. 9, 619 (2018).</a:t>
            </a:r>
          </a:p>
          <a:p>
            <a:pPr marL="342900" indent="-342900" eaLnBrk="1" fontAlgn="ctr" hangingPunct="1">
              <a:buFont typeface="Arial" panose="020B0604020202020204" pitchFamily="34" charset="0"/>
              <a:buChar char="•"/>
            </a:pPr>
            <a:r>
              <a:rPr lang="en-US" sz="800" dirty="0" err="1"/>
              <a:t>Shalek</a:t>
            </a:r>
            <a:r>
              <a:rPr lang="en-US" sz="800" dirty="0"/>
              <a:t>, A. K. et al. Single-cell RNA-seq reveals dynamic paracrine control of cellular variation. Nature 510, 363–369 (2014).</a:t>
            </a:r>
          </a:p>
          <a:p>
            <a:pPr marL="342900" indent="-342900" eaLnBrk="1" fontAlgn="ctr" hangingPunct="1">
              <a:buFont typeface="Arial" panose="020B0604020202020204" pitchFamily="34" charset="0"/>
              <a:buChar char="•"/>
            </a:pPr>
            <a:r>
              <a:rPr lang="en-US" sz="800" dirty="0"/>
              <a:t>Camp, J. G. et al. Multilineage communication regulates human liver bud development from pluripotency. Nature 546, 533–538 (2017).</a:t>
            </a:r>
          </a:p>
          <a:p>
            <a:pPr marL="342900" indent="-342900" eaLnBrk="1" fontAlgn="ctr" hangingPunct="1">
              <a:buFont typeface="Arial" panose="020B0604020202020204" pitchFamily="34" charset="0"/>
              <a:buChar char="•"/>
            </a:pPr>
            <a:r>
              <a:rPr lang="en-US" sz="800" dirty="0"/>
              <a:t>Chu, L. F. et al. Single-cell RNA-seq reveals novel regulators of human embryonic stem cell differentiation to definitive endoderm. Genome Biol. 17, 173 (2016).</a:t>
            </a:r>
          </a:p>
        </p:txBody>
      </p:sp>
      <p:sp>
        <p:nvSpPr>
          <p:cNvPr id="10" name="TextBox 9">
            <a:extLst>
              <a:ext uri="{FF2B5EF4-FFF2-40B4-BE49-F238E27FC236}">
                <a16:creationId xmlns:a16="http://schemas.microsoft.com/office/drawing/2014/main" id="{B60F3EFD-644A-474E-B24F-F7280491DFEE}"/>
              </a:ext>
            </a:extLst>
          </p:cNvPr>
          <p:cNvSpPr txBox="1"/>
          <p:nvPr/>
        </p:nvSpPr>
        <p:spPr>
          <a:xfrm>
            <a:off x="7290300" y="3917866"/>
            <a:ext cx="1518364" cy="584775"/>
          </a:xfrm>
          <a:prstGeom prst="rect">
            <a:avLst/>
          </a:prstGeom>
          <a:noFill/>
        </p:spPr>
        <p:txBody>
          <a:bodyPr wrap="none" rtlCol="0">
            <a:spAutoFit/>
          </a:bodyPr>
          <a:lstStyle/>
          <a:p>
            <a:r>
              <a:rPr lang="en-US" sz="1600" dirty="0">
                <a:solidFill>
                  <a:schemeClr val="tx2"/>
                </a:solidFill>
                <a:latin typeface="Arial" panose="020B0604020202020204" pitchFamily="34" charset="0"/>
                <a:cs typeface="Arial" panose="020B0604020202020204" pitchFamily="34" charset="0"/>
              </a:rPr>
              <a:t>hematopoietic </a:t>
            </a:r>
          </a:p>
          <a:p>
            <a:r>
              <a:rPr lang="en-US" sz="1600" dirty="0">
                <a:solidFill>
                  <a:schemeClr val="tx2"/>
                </a:solidFill>
                <a:latin typeface="Arial" panose="020B0604020202020204" pitchFamily="34" charset="0"/>
                <a:cs typeface="Arial" panose="020B0604020202020204" pitchFamily="34" charset="0"/>
              </a:rPr>
              <a:t>  stem cells</a:t>
            </a:r>
          </a:p>
        </p:txBody>
      </p:sp>
      <p:pic>
        <p:nvPicPr>
          <p:cNvPr id="39" name="Picture 2" descr="Fig. 3">
            <a:extLst>
              <a:ext uri="{FF2B5EF4-FFF2-40B4-BE49-F238E27FC236}">
                <a16:creationId xmlns:a16="http://schemas.microsoft.com/office/drawing/2014/main" id="{60F8E8A3-F1E7-844C-AD4B-3BBBEF4B14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901" b="70222"/>
          <a:stretch/>
        </p:blipFill>
        <p:spPr bwMode="auto">
          <a:xfrm>
            <a:off x="-3021" y="3357089"/>
            <a:ext cx="2773856" cy="29691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327373D-AEFB-3942-A57D-D6D045CD3340}"/>
              </a:ext>
            </a:extLst>
          </p:cNvPr>
          <p:cNvSpPr/>
          <p:nvPr/>
        </p:nvSpPr>
        <p:spPr>
          <a:xfrm>
            <a:off x="428597" y="3259723"/>
            <a:ext cx="2122697" cy="338554"/>
          </a:xfrm>
          <a:prstGeom prst="rect">
            <a:avLst/>
          </a:prstGeom>
        </p:spPr>
        <p:txBody>
          <a:bodyPr wrap="none">
            <a:spAutoFit/>
          </a:bodyPr>
          <a:lstStyle/>
          <a:p>
            <a:r>
              <a:rPr lang="en-US" sz="1600" dirty="0">
                <a:solidFill>
                  <a:schemeClr val="tx2"/>
                </a:solidFill>
                <a:latin typeface="Arial" panose="020B0604020202020204" pitchFamily="34" charset="0"/>
                <a:cs typeface="Arial" panose="020B0604020202020204" pitchFamily="34" charset="0"/>
              </a:rPr>
              <a:t>Embryonic stem cells</a:t>
            </a:r>
          </a:p>
        </p:txBody>
      </p:sp>
      <p:pic>
        <p:nvPicPr>
          <p:cNvPr id="48" name="New picture">
            <a:extLst>
              <a:ext uri="{FF2B5EF4-FFF2-40B4-BE49-F238E27FC236}">
                <a16:creationId xmlns:a16="http://schemas.microsoft.com/office/drawing/2014/main" id="{C1523346-4D08-2F49-A866-970FA64595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253" t="850" r="3523" b="76661"/>
          <a:stretch/>
        </p:blipFill>
        <p:spPr bwMode="auto">
          <a:xfrm>
            <a:off x="6946045" y="4421493"/>
            <a:ext cx="2100042" cy="17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14028" name="Picture 12" descr="Extended Data Figure 4">
            <a:extLst>
              <a:ext uri="{FF2B5EF4-FFF2-40B4-BE49-F238E27FC236}">
                <a16:creationId xmlns:a16="http://schemas.microsoft.com/office/drawing/2014/main" id="{E7CF46C5-09A6-2B43-97A8-C253D1B39C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62" t="60219" r="61735" b="18078"/>
          <a:stretch/>
        </p:blipFill>
        <p:spPr bwMode="auto">
          <a:xfrm>
            <a:off x="4132531" y="4368031"/>
            <a:ext cx="1865750" cy="17682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4D470CE-3901-CB4D-933E-017E552DEBB4}"/>
              </a:ext>
            </a:extLst>
          </p:cNvPr>
          <p:cNvSpPr/>
          <p:nvPr/>
        </p:nvSpPr>
        <p:spPr bwMode="auto">
          <a:xfrm>
            <a:off x="-25507" y="3375630"/>
            <a:ext cx="415485" cy="360234"/>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638688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DEA06-AE57-AF41-A785-D71FA29DEE62}"/>
              </a:ext>
            </a:extLst>
          </p:cNvPr>
          <p:cNvSpPr>
            <a:spLocks noGrp="1"/>
          </p:cNvSpPr>
          <p:nvPr>
            <p:ph type="sldNum" sz="quarter" idx="12"/>
          </p:nvPr>
        </p:nvSpPr>
        <p:spPr/>
        <p:txBody>
          <a:bodyPr/>
          <a:lstStyle/>
          <a:p>
            <a:pPr>
              <a:defRPr/>
            </a:pPr>
            <a:fld id="{4D71D4ED-2DA9-9F40-A068-D189D5533483}" type="slidenum">
              <a:rPr lang="en-US" smtClean="0"/>
              <a:pPr>
                <a:defRPr/>
              </a:pPr>
              <a:t>49</a:t>
            </a:fld>
            <a:endParaRPr lang="en-US"/>
          </a:p>
        </p:txBody>
      </p:sp>
      <p:sp>
        <p:nvSpPr>
          <p:cNvPr id="19" name="Title 1">
            <a:extLst>
              <a:ext uri="{FF2B5EF4-FFF2-40B4-BE49-F238E27FC236}">
                <a16:creationId xmlns:a16="http://schemas.microsoft.com/office/drawing/2014/main" id="{E7EB89E6-261C-3144-8DE7-D32FDBC1F16C}"/>
              </a:ext>
            </a:extLst>
          </p:cNvPr>
          <p:cNvSpPr>
            <a:spLocks noGrp="1"/>
          </p:cNvSpPr>
          <p:nvPr>
            <p:ph type="title"/>
          </p:nvPr>
        </p:nvSpPr>
        <p:spPr>
          <a:xfrm>
            <a:off x="129288" y="0"/>
            <a:ext cx="8885423" cy="1143000"/>
          </a:xfrm>
        </p:spPr>
        <p:txBody>
          <a:bodyPr/>
          <a:lstStyle/>
          <a:p>
            <a:r>
              <a:rPr lang="en-US" sz="3200" dirty="0"/>
              <a:t>Input type 3: </a:t>
            </a:r>
            <a:br>
              <a:rPr lang="en-US" sz="3200" dirty="0"/>
            </a:br>
            <a:r>
              <a:rPr lang="en-US" sz="2400" dirty="0"/>
              <a:t>Experimental </a:t>
            </a:r>
            <a:r>
              <a:rPr lang="en-US" sz="2400" dirty="0" err="1"/>
              <a:t>scRNA</a:t>
            </a:r>
            <a:r>
              <a:rPr lang="en-US" sz="2400" dirty="0"/>
              <a:t>-seq datasets (Human)</a:t>
            </a:r>
            <a:endParaRPr lang="en-US" sz="4000" dirty="0"/>
          </a:p>
        </p:txBody>
      </p:sp>
      <p:pic>
        <p:nvPicPr>
          <p:cNvPr id="20" name="Picture 2">
            <a:extLst>
              <a:ext uri="{FF2B5EF4-FFF2-40B4-BE49-F238E27FC236}">
                <a16:creationId xmlns:a16="http://schemas.microsoft.com/office/drawing/2014/main" id="{F5D4311A-FDCE-8249-9259-F9729B73D2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913" r="65836" b="19107"/>
          <a:stretch/>
        </p:blipFill>
        <p:spPr bwMode="auto">
          <a:xfrm>
            <a:off x="2305524" y="1534902"/>
            <a:ext cx="4532950" cy="202943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BA49E9C-097F-3243-9C5A-9932F7D099D4}"/>
              </a:ext>
            </a:extLst>
          </p:cNvPr>
          <p:cNvSpPr/>
          <p:nvPr/>
        </p:nvSpPr>
        <p:spPr bwMode="auto">
          <a:xfrm>
            <a:off x="2269643" y="3796734"/>
            <a:ext cx="165563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r>
              <a:rPr lang="en-US" sz="1600" dirty="0">
                <a:solidFill>
                  <a:schemeClr val="tx2"/>
                </a:solidFill>
                <a:latin typeface="Arial" panose="020B0604020202020204" pitchFamily="34" charset="0"/>
                <a:cs typeface="Arial" panose="020B0604020202020204" pitchFamily="34" charset="0"/>
              </a:rPr>
              <a:t>hepatocytes</a:t>
            </a:r>
            <a:endParaRPr kumimoji="0" lang="en-US" sz="1600" b="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6705973-75A7-7D4B-9CC1-E39F3AA90BDA}"/>
              </a:ext>
            </a:extLst>
          </p:cNvPr>
          <p:cNvSpPr txBox="1"/>
          <p:nvPr/>
        </p:nvSpPr>
        <p:spPr>
          <a:xfrm>
            <a:off x="-17929" y="6114465"/>
            <a:ext cx="7183377" cy="707886"/>
          </a:xfrm>
          <a:prstGeom prst="rect">
            <a:avLst/>
          </a:prstGeom>
          <a:noFill/>
        </p:spPr>
        <p:txBody>
          <a:bodyPr wrap="none" rtlCol="0">
            <a:spAutoFit/>
          </a:bodyPr>
          <a:lstStyle/>
          <a:p>
            <a:pPr marL="342900" indent="-342900" eaLnBrk="1" fontAlgn="ctr" hangingPunct="1">
              <a:buFont typeface="Arial" panose="020B0604020202020204" pitchFamily="34" charset="0"/>
              <a:buChar char="•"/>
            </a:pPr>
            <a:r>
              <a:rPr lang="en-US" sz="800" dirty="0" err="1"/>
              <a:t>Nestorowa</a:t>
            </a:r>
            <a:r>
              <a:rPr lang="en-US" sz="800" dirty="0"/>
              <a:t>, S. et al. A single-cell resolution map of mouse hematopoietic stem and progenitor cell differentiation. Blood 128, 20–31 (2016).</a:t>
            </a:r>
          </a:p>
          <a:p>
            <a:pPr marL="342900" indent="-342900" eaLnBrk="1" fontAlgn="ctr" hangingPunct="1">
              <a:buFont typeface="Arial" panose="020B0604020202020204" pitchFamily="34" charset="0"/>
              <a:buChar char="•"/>
            </a:pPr>
            <a:r>
              <a:rPr lang="en-US" sz="800" dirty="0"/>
              <a:t>Hayashi, T. et al. Single-cell full-length total RNA sequencing uncovers dynamics of recursive splicing and enhancer RNAs. Nat. </a:t>
            </a:r>
            <a:r>
              <a:rPr lang="en-US" sz="800" dirty="0" err="1"/>
              <a:t>Commun</a:t>
            </a:r>
            <a:r>
              <a:rPr lang="en-US" sz="800" dirty="0"/>
              <a:t>. 9, 619 (2018).</a:t>
            </a:r>
          </a:p>
          <a:p>
            <a:pPr marL="342900" indent="-342900" eaLnBrk="1" fontAlgn="ctr" hangingPunct="1">
              <a:buFont typeface="Arial" panose="020B0604020202020204" pitchFamily="34" charset="0"/>
              <a:buChar char="•"/>
            </a:pPr>
            <a:r>
              <a:rPr lang="en-US" sz="800" dirty="0" err="1"/>
              <a:t>Shalek</a:t>
            </a:r>
            <a:r>
              <a:rPr lang="en-US" sz="800" dirty="0"/>
              <a:t>, A. K. et al. Single-cell RNA-seq reveals dynamic paracrine control of cellular variation. Nature 510, 363–369 (2014).</a:t>
            </a:r>
          </a:p>
          <a:p>
            <a:pPr marL="342900" indent="-342900" eaLnBrk="1" fontAlgn="ctr" hangingPunct="1">
              <a:buFont typeface="Arial" panose="020B0604020202020204" pitchFamily="34" charset="0"/>
              <a:buChar char="•"/>
            </a:pPr>
            <a:r>
              <a:rPr lang="en-US" sz="800" dirty="0"/>
              <a:t>Camp, J. G. et al. Multilineage communication regulates human liver bud development from pluripotency. Nature 546, 533–538 (2017).</a:t>
            </a:r>
          </a:p>
          <a:p>
            <a:pPr marL="342900" indent="-342900" eaLnBrk="1" fontAlgn="ctr" hangingPunct="1">
              <a:buFont typeface="Arial" panose="020B0604020202020204" pitchFamily="34" charset="0"/>
              <a:buChar char="•"/>
            </a:pPr>
            <a:r>
              <a:rPr lang="en-US" sz="800" dirty="0"/>
              <a:t>Chu, L. F. et al. Single-cell RNA-seq reveals novel regulators of human embryonic stem cell differentiation to definitive endoderm. Genome Biol. 17, 173 (2016).</a:t>
            </a:r>
          </a:p>
        </p:txBody>
      </p:sp>
      <p:pic>
        <p:nvPicPr>
          <p:cNvPr id="214024" name="Picture 8" descr="figure1">
            <a:extLst>
              <a:ext uri="{FF2B5EF4-FFF2-40B4-BE49-F238E27FC236}">
                <a16:creationId xmlns:a16="http://schemas.microsoft.com/office/drawing/2014/main" id="{B1897EE9-1572-4C49-93CB-00EF8177F0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793" b="71919"/>
          <a:stretch/>
        </p:blipFill>
        <p:spPr bwMode="auto">
          <a:xfrm>
            <a:off x="5367618" y="3992438"/>
            <a:ext cx="3308212" cy="18249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87E00CA-790F-414A-933E-211ED1975DA2}"/>
              </a:ext>
            </a:extLst>
          </p:cNvPr>
          <p:cNvSpPr txBox="1"/>
          <p:nvPr/>
        </p:nvSpPr>
        <p:spPr>
          <a:xfrm>
            <a:off x="5988954" y="3626142"/>
            <a:ext cx="2122697" cy="338554"/>
          </a:xfrm>
          <a:prstGeom prst="rect">
            <a:avLst/>
          </a:prstGeom>
          <a:noFill/>
        </p:spPr>
        <p:txBody>
          <a:bodyPr wrap="none" rtlCol="0">
            <a:spAutoFit/>
          </a:bodyPr>
          <a:lstStyle/>
          <a:p>
            <a:r>
              <a:rPr lang="en-US" sz="1600" dirty="0">
                <a:solidFill>
                  <a:schemeClr val="tx2"/>
                </a:solidFill>
                <a:latin typeface="Arial" panose="020B0604020202020204" pitchFamily="34" charset="0"/>
                <a:cs typeface="Arial" panose="020B0604020202020204" pitchFamily="34" charset="0"/>
              </a:rPr>
              <a:t>Embryonic stem cells</a:t>
            </a:r>
          </a:p>
        </p:txBody>
      </p:sp>
      <p:pic>
        <p:nvPicPr>
          <p:cNvPr id="214026" name="Picture 10" descr="Figure 1">
            <a:extLst>
              <a:ext uri="{FF2B5EF4-FFF2-40B4-BE49-F238E27FC236}">
                <a16:creationId xmlns:a16="http://schemas.microsoft.com/office/drawing/2014/main" id="{D791FD4A-75A3-7C44-BB95-933F501A09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333" b="76645"/>
          <a:stretch/>
        </p:blipFill>
        <p:spPr bwMode="auto">
          <a:xfrm>
            <a:off x="1731139" y="4222385"/>
            <a:ext cx="2359507" cy="15083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13FF282-54B1-334E-AE8C-2B07423826CB}"/>
              </a:ext>
            </a:extLst>
          </p:cNvPr>
          <p:cNvSpPr/>
          <p:nvPr/>
        </p:nvSpPr>
        <p:spPr bwMode="auto">
          <a:xfrm>
            <a:off x="1527738" y="4085596"/>
            <a:ext cx="381000" cy="493904"/>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5" name="Rectangle 14">
            <a:extLst>
              <a:ext uri="{FF2B5EF4-FFF2-40B4-BE49-F238E27FC236}">
                <a16:creationId xmlns:a16="http://schemas.microsoft.com/office/drawing/2014/main" id="{8FCE1908-B129-6E40-B8B8-7D43A6BC7763}"/>
              </a:ext>
            </a:extLst>
          </p:cNvPr>
          <p:cNvSpPr/>
          <p:nvPr/>
        </p:nvSpPr>
        <p:spPr bwMode="auto">
          <a:xfrm>
            <a:off x="5334000" y="3733666"/>
            <a:ext cx="152400" cy="328019"/>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2690844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9DA5401-8343-6444-B67A-DC1E8FE8538F}"/>
              </a:ext>
            </a:extLst>
          </p:cNvPr>
          <p:cNvGrpSpPr/>
          <p:nvPr/>
        </p:nvGrpSpPr>
        <p:grpSpPr>
          <a:xfrm>
            <a:off x="1408832" y="2116746"/>
            <a:ext cx="6420414" cy="4613226"/>
            <a:chOff x="4562489" y="1643548"/>
            <a:chExt cx="5630152" cy="5413662"/>
          </a:xfrm>
        </p:grpSpPr>
        <p:pic>
          <p:nvPicPr>
            <p:cNvPr id="246786" name="Picture 2" descr="Fig. 1">
              <a:extLst>
                <a:ext uri="{FF2B5EF4-FFF2-40B4-BE49-F238E27FC236}">
                  <a16:creationId xmlns:a16="http://schemas.microsoft.com/office/drawing/2014/main" id="{892236B7-69EB-254D-A64E-275D3C279D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1" r="50000" b="6050"/>
            <a:stretch/>
          </p:blipFill>
          <p:spPr bwMode="auto">
            <a:xfrm>
              <a:off x="4587297" y="1667787"/>
              <a:ext cx="5605344" cy="538942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4DCD405-9D1A-814A-BD20-EEA02D237E35}"/>
                </a:ext>
              </a:extLst>
            </p:cNvPr>
            <p:cNvSpPr/>
            <p:nvPr/>
          </p:nvSpPr>
          <p:spPr bwMode="auto">
            <a:xfrm>
              <a:off x="4562489" y="1643548"/>
              <a:ext cx="240832" cy="288885"/>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grpSp>
      <p:sp>
        <p:nvSpPr>
          <p:cNvPr id="2" name="Title 1">
            <a:extLst>
              <a:ext uri="{FF2B5EF4-FFF2-40B4-BE49-F238E27FC236}">
                <a16:creationId xmlns:a16="http://schemas.microsoft.com/office/drawing/2014/main" id="{44A2A547-9778-4543-9C8B-0BE8F9816998}"/>
              </a:ext>
            </a:extLst>
          </p:cNvPr>
          <p:cNvSpPr>
            <a:spLocks noGrp="1"/>
          </p:cNvSpPr>
          <p:nvPr>
            <p:ph type="title"/>
          </p:nvPr>
        </p:nvSpPr>
        <p:spPr>
          <a:xfrm>
            <a:off x="679554" y="-228600"/>
            <a:ext cx="7772400" cy="1143000"/>
          </a:xfrm>
        </p:spPr>
        <p:txBody>
          <a:bodyPr/>
          <a:lstStyle/>
          <a:p>
            <a:r>
              <a:rPr lang="en-US" dirty="0"/>
              <a:t>Cell type annotation tools</a:t>
            </a:r>
          </a:p>
        </p:txBody>
      </p:sp>
      <p:sp>
        <p:nvSpPr>
          <p:cNvPr id="5" name="TextBox 4">
            <a:extLst>
              <a:ext uri="{FF2B5EF4-FFF2-40B4-BE49-F238E27FC236}">
                <a16:creationId xmlns:a16="http://schemas.microsoft.com/office/drawing/2014/main" id="{A1F440D9-8270-A042-B14E-E00A5331C9FA}"/>
              </a:ext>
            </a:extLst>
          </p:cNvPr>
          <p:cNvSpPr txBox="1"/>
          <p:nvPr/>
        </p:nvSpPr>
        <p:spPr>
          <a:xfrm>
            <a:off x="-31376" y="6122105"/>
            <a:ext cx="3200400" cy="707886"/>
          </a:xfrm>
          <a:prstGeom prst="rect">
            <a:avLst/>
          </a:prstGeom>
          <a:noFill/>
        </p:spPr>
        <p:txBody>
          <a:bodyPr wrap="square" rtlCol="0">
            <a:spAutoFit/>
          </a:bodyPr>
          <a:lstStyle/>
          <a:p>
            <a:r>
              <a:rPr lang="en-US" sz="800" dirty="0">
                <a:hlinkClick r:id="rId4"/>
              </a:rPr>
              <a:t>https://btep.ccr.cancer.gov/wp-content/uploads/Celltype_Annotation_final.pdf</a:t>
            </a:r>
            <a:endParaRPr lang="en-US" sz="800" dirty="0"/>
          </a:p>
          <a:p>
            <a:r>
              <a:rPr lang="en-US" sz="800" dirty="0">
                <a:hlinkClick r:id="rId5"/>
              </a:rPr>
              <a:t>https://biocellgen-public.svi.edu.au/mig_2019_scrnaseq-workshop/public/clustering-and-cell-annotation.html</a:t>
            </a:r>
            <a:endParaRPr lang="en-US" sz="800" dirty="0"/>
          </a:p>
          <a:p>
            <a:r>
              <a:rPr lang="en-US" sz="800" dirty="0"/>
              <a:t>https://</a:t>
            </a:r>
            <a:r>
              <a:rPr lang="en-US" sz="800" dirty="0" err="1"/>
              <a:t>bioconductor.org</a:t>
            </a:r>
            <a:r>
              <a:rPr lang="en-US" sz="800" dirty="0"/>
              <a:t>/books/release/OSCA/cell-type-</a:t>
            </a:r>
            <a:r>
              <a:rPr lang="en-US" sz="800" dirty="0" err="1"/>
              <a:t>annotation.html</a:t>
            </a:r>
            <a:endParaRPr lang="en-US" sz="800" dirty="0"/>
          </a:p>
        </p:txBody>
      </p:sp>
      <p:sp>
        <p:nvSpPr>
          <p:cNvPr id="4" name="Slide Number Placeholder 3">
            <a:extLst>
              <a:ext uri="{FF2B5EF4-FFF2-40B4-BE49-F238E27FC236}">
                <a16:creationId xmlns:a16="http://schemas.microsoft.com/office/drawing/2014/main" id="{6A64B613-F22B-704A-AE9D-EB2FAD15FCF0}"/>
              </a:ext>
            </a:extLst>
          </p:cNvPr>
          <p:cNvSpPr>
            <a:spLocks noGrp="1"/>
          </p:cNvSpPr>
          <p:nvPr>
            <p:ph type="sldNum" sz="quarter" idx="12"/>
          </p:nvPr>
        </p:nvSpPr>
        <p:spPr/>
        <p:txBody>
          <a:bodyPr/>
          <a:lstStyle/>
          <a:p>
            <a:pPr>
              <a:defRPr/>
            </a:pPr>
            <a:fld id="{4D71D4ED-2DA9-9F40-A068-D189D5533483}" type="slidenum">
              <a:rPr lang="en-US" smtClean="0"/>
              <a:pPr>
                <a:defRPr/>
              </a:pPr>
              <a:t>5</a:t>
            </a:fld>
            <a:endParaRPr lang="en-US"/>
          </a:p>
        </p:txBody>
      </p:sp>
      <p:sp>
        <p:nvSpPr>
          <p:cNvPr id="6" name="TextBox 5">
            <a:extLst>
              <a:ext uri="{FF2B5EF4-FFF2-40B4-BE49-F238E27FC236}">
                <a16:creationId xmlns:a16="http://schemas.microsoft.com/office/drawing/2014/main" id="{48E4F97D-CD75-D846-9726-9F9C67DACC76}"/>
              </a:ext>
            </a:extLst>
          </p:cNvPr>
          <p:cNvSpPr txBox="1"/>
          <p:nvPr/>
        </p:nvSpPr>
        <p:spPr>
          <a:xfrm>
            <a:off x="109019" y="591946"/>
            <a:ext cx="4462981" cy="1384995"/>
          </a:xfrm>
          <a:prstGeom prst="rect">
            <a:avLst/>
          </a:prstGeom>
          <a:noFill/>
        </p:spPr>
        <p:txBody>
          <a:bodyPr wrap="square" rtlCol="0">
            <a:spAutoFit/>
          </a:bodyPr>
          <a:lstStyle/>
          <a:p>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1" dirty="0">
                <a:latin typeface="Arial" panose="020B0604020202020204" pitchFamily="34" charset="0"/>
                <a:cs typeface="Arial" panose="020B0604020202020204" pitchFamily="34" charset="0"/>
              </a:rPr>
              <a:t>Supervised methods</a:t>
            </a:r>
            <a:r>
              <a:rPr lang="en-US" sz="18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 training dataset labeled with the corresponding cell population is needed to train the classifier</a:t>
            </a:r>
          </a:p>
          <a:p>
            <a:pPr marL="742950" lvl="1" indent="-285750">
              <a:buFont typeface="American Typewriter Semibold" panose="02090604020004020304" pitchFamily="18" charset="77"/>
              <a:buChar char="−"/>
            </a:pPr>
            <a:r>
              <a:rPr lang="en-US" sz="1600" b="1" dirty="0" err="1">
                <a:solidFill>
                  <a:schemeClr val="tx2"/>
                </a:solidFill>
                <a:latin typeface="Arial" panose="020B0604020202020204" pitchFamily="34" charset="0"/>
                <a:cs typeface="Arial" panose="020B0604020202020204" pitchFamily="34" charset="0"/>
              </a:rPr>
              <a:t>SingleR</a:t>
            </a:r>
            <a:r>
              <a:rPr lang="en-US" sz="1600" dirty="0">
                <a:latin typeface="Arial" panose="020B0604020202020204" pitchFamily="34" charset="0"/>
                <a:cs typeface="Arial" panose="020B0604020202020204" pitchFamily="34" charset="0"/>
              </a:rPr>
              <a:t>, ACTINN, </a:t>
            </a:r>
            <a:r>
              <a:rPr lang="en-US" sz="1600" dirty="0" err="1">
                <a:latin typeface="Arial" panose="020B0604020202020204" pitchFamily="34" charset="0"/>
                <a:cs typeface="Arial" panose="020B0604020202020204" pitchFamily="34" charset="0"/>
              </a:rPr>
              <a:t>CaSTle</a:t>
            </a:r>
            <a:endParaRPr lang="en-US" sz="16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4C60FBB-C5EF-214D-92ED-CEEC83DAD5CB}"/>
              </a:ext>
            </a:extLst>
          </p:cNvPr>
          <p:cNvSpPr txBox="1"/>
          <p:nvPr/>
        </p:nvSpPr>
        <p:spPr>
          <a:xfrm>
            <a:off x="4615181" y="821694"/>
            <a:ext cx="4528819" cy="1354217"/>
          </a:xfrm>
          <a:prstGeom prst="rect">
            <a:avLst/>
          </a:prstGeom>
          <a:noFill/>
        </p:spPr>
        <p:txBody>
          <a:bodyPr wrap="square">
            <a:spAutoFit/>
          </a:bodyPr>
          <a:lstStyle/>
          <a:p>
            <a:pPr marL="285750" indent="-285750">
              <a:buFont typeface="Arial" panose="020B0604020202020204" pitchFamily="34" charset="0"/>
              <a:buChar char="•"/>
            </a:pPr>
            <a:r>
              <a:rPr lang="en-US" sz="1800" b="1" dirty="0">
                <a:latin typeface="Arial" panose="020B0604020202020204" pitchFamily="34" charset="0"/>
                <a:cs typeface="Arial" panose="020B0604020202020204" pitchFamily="34" charset="0"/>
              </a:rPr>
              <a:t>Prior-knowledge based methods</a:t>
            </a:r>
            <a:r>
              <a:rPr lang="en-US" sz="18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either a marker gene file is required as an input or a pretrained classifier for specific cell populations is provided</a:t>
            </a:r>
            <a:endParaRPr lang="en-US" sz="1800" dirty="0">
              <a:latin typeface="Arial" panose="020B0604020202020204" pitchFamily="34" charset="0"/>
              <a:cs typeface="Arial" panose="020B0604020202020204" pitchFamily="34" charset="0"/>
            </a:endParaRPr>
          </a:p>
          <a:p>
            <a:pPr marL="742950" lvl="1" indent="-285750">
              <a:buFont typeface="American Typewriter Semibold" panose="02090604020004020304" pitchFamily="18" charset="77"/>
              <a:buChar char="−"/>
            </a:pPr>
            <a:r>
              <a:rPr lang="en-US" sz="1600" dirty="0" err="1">
                <a:latin typeface="Arial" panose="020B0604020202020204" pitchFamily="34" charset="0"/>
                <a:cs typeface="Arial" panose="020B0604020202020204" pitchFamily="34" charset="0"/>
              </a:rPr>
              <a:t>DigitalCelllSorter</a:t>
            </a:r>
            <a:r>
              <a:rPr lang="en-US" sz="1600" dirty="0">
                <a:latin typeface="Arial" panose="020B0604020202020204" pitchFamily="34" charset="0"/>
                <a:cs typeface="Arial" panose="020B0604020202020204" pitchFamily="34" charset="0"/>
              </a:rPr>
              <a:t>, Moana </a:t>
            </a:r>
          </a:p>
        </p:txBody>
      </p:sp>
      <p:pic>
        <p:nvPicPr>
          <p:cNvPr id="22" name="Picture 2" descr="Fig. 1">
            <a:extLst>
              <a:ext uri="{FF2B5EF4-FFF2-40B4-BE49-F238E27FC236}">
                <a16:creationId xmlns:a16="http://schemas.microsoft.com/office/drawing/2014/main" id="{DF370089-7CE8-0B4E-A798-4DF23948F4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96" t="91260" r="61736" b="-6541"/>
          <a:stretch/>
        </p:blipFill>
        <p:spPr bwMode="auto">
          <a:xfrm>
            <a:off x="40642" y="5637589"/>
            <a:ext cx="1616638" cy="50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628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DEA06-AE57-AF41-A785-D71FA29DEE62}"/>
              </a:ext>
            </a:extLst>
          </p:cNvPr>
          <p:cNvSpPr>
            <a:spLocks noGrp="1"/>
          </p:cNvSpPr>
          <p:nvPr>
            <p:ph type="sldNum" sz="quarter" idx="12"/>
          </p:nvPr>
        </p:nvSpPr>
        <p:spPr/>
        <p:txBody>
          <a:bodyPr/>
          <a:lstStyle/>
          <a:p>
            <a:pPr>
              <a:defRPr/>
            </a:pPr>
            <a:fld id="{4D71D4ED-2DA9-9F40-A068-D189D5533483}" type="slidenum">
              <a:rPr lang="en-US" smtClean="0"/>
              <a:pPr>
                <a:defRPr/>
              </a:pPr>
              <a:t>50</a:t>
            </a:fld>
            <a:endParaRPr lang="en-US"/>
          </a:p>
        </p:txBody>
      </p:sp>
      <p:sp>
        <p:nvSpPr>
          <p:cNvPr id="19" name="Title 1">
            <a:extLst>
              <a:ext uri="{FF2B5EF4-FFF2-40B4-BE49-F238E27FC236}">
                <a16:creationId xmlns:a16="http://schemas.microsoft.com/office/drawing/2014/main" id="{E7EB89E6-261C-3144-8DE7-D32FDBC1F16C}"/>
              </a:ext>
            </a:extLst>
          </p:cNvPr>
          <p:cNvSpPr>
            <a:spLocks noGrp="1"/>
          </p:cNvSpPr>
          <p:nvPr>
            <p:ph type="title"/>
          </p:nvPr>
        </p:nvSpPr>
        <p:spPr>
          <a:xfrm>
            <a:off x="129288" y="-76200"/>
            <a:ext cx="8885423" cy="1143000"/>
          </a:xfrm>
        </p:spPr>
        <p:txBody>
          <a:bodyPr/>
          <a:lstStyle/>
          <a:p>
            <a:r>
              <a:rPr lang="en-US" sz="4000" dirty="0"/>
              <a:t>Run GRN inference algorithms</a:t>
            </a:r>
          </a:p>
        </p:txBody>
      </p:sp>
      <p:pic>
        <p:nvPicPr>
          <p:cNvPr id="14338" name="Picture 2" descr="Fig. 1">
            <a:extLst>
              <a:ext uri="{FF2B5EF4-FFF2-40B4-BE49-F238E27FC236}">
                <a16:creationId xmlns:a16="http://schemas.microsoft.com/office/drawing/2014/main" id="{83742E1F-CC48-1C4C-9911-B0755B2153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36" r="24281"/>
          <a:stretch/>
        </p:blipFill>
        <p:spPr bwMode="auto">
          <a:xfrm>
            <a:off x="1066799" y="1217353"/>
            <a:ext cx="2872815" cy="55907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69E213D-FFFF-D94F-803A-89849DF8113E}"/>
              </a:ext>
            </a:extLst>
          </p:cNvPr>
          <p:cNvSpPr txBox="1"/>
          <p:nvPr/>
        </p:nvSpPr>
        <p:spPr>
          <a:xfrm>
            <a:off x="-25549" y="6626278"/>
            <a:ext cx="9169549" cy="200055"/>
          </a:xfrm>
          <a:prstGeom prst="rect">
            <a:avLst/>
          </a:prstGeom>
          <a:noFill/>
        </p:spPr>
        <p:txBody>
          <a:bodyPr wrap="square" rtlCol="0">
            <a:spAutoFit/>
          </a:bodyPr>
          <a:lstStyle/>
          <a:p>
            <a:r>
              <a:rPr lang="en-US" sz="700" dirty="0"/>
              <a:t>Pratapa A, </a:t>
            </a:r>
            <a:r>
              <a:rPr lang="en-US" sz="700" dirty="0" err="1"/>
              <a:t>Jalihal</a:t>
            </a:r>
            <a:r>
              <a:rPr lang="en-US" sz="700" dirty="0"/>
              <a:t> AP, Law JN, Bharadwaj A, Murali TM. Benchmarking algorithms for gene regulatory network inference from single-cell transcriptomic data. </a:t>
            </a:r>
            <a:r>
              <a:rPr lang="en-US" sz="700" i="1" dirty="0"/>
              <a:t>Nat Methods</a:t>
            </a:r>
            <a:r>
              <a:rPr lang="en-US" sz="700" dirty="0"/>
              <a:t>. 2020;17(2):147-154. doi:10.1038/s41592-019-0690-6</a:t>
            </a:r>
          </a:p>
        </p:txBody>
      </p:sp>
      <p:sp>
        <p:nvSpPr>
          <p:cNvPr id="2" name="Rectangle 1">
            <a:extLst>
              <a:ext uri="{FF2B5EF4-FFF2-40B4-BE49-F238E27FC236}">
                <a16:creationId xmlns:a16="http://schemas.microsoft.com/office/drawing/2014/main" id="{DC956287-EEFE-584C-9DC6-B4B8B82DFAD1}"/>
              </a:ext>
            </a:extLst>
          </p:cNvPr>
          <p:cNvSpPr/>
          <p:nvPr/>
        </p:nvSpPr>
        <p:spPr bwMode="auto">
          <a:xfrm>
            <a:off x="3505200" y="5412047"/>
            <a:ext cx="434414" cy="457200"/>
          </a:xfrm>
          <a:prstGeom prst="rect">
            <a:avLst/>
          </a:prstGeom>
          <a:solidFill>
            <a:schemeClr val="accent3">
              <a:lumMod val="95000"/>
            </a:schemeClr>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6" name="Rectangle 15">
            <a:extLst>
              <a:ext uri="{FF2B5EF4-FFF2-40B4-BE49-F238E27FC236}">
                <a16:creationId xmlns:a16="http://schemas.microsoft.com/office/drawing/2014/main" id="{BE72D7AD-9ABE-C641-8AEF-295F66AA1499}"/>
              </a:ext>
            </a:extLst>
          </p:cNvPr>
          <p:cNvSpPr/>
          <p:nvPr/>
        </p:nvSpPr>
        <p:spPr bwMode="auto">
          <a:xfrm>
            <a:off x="1066799" y="2243354"/>
            <a:ext cx="190500" cy="457200"/>
          </a:xfrm>
          <a:prstGeom prst="rect">
            <a:avLst/>
          </a:prstGeom>
          <a:solidFill>
            <a:schemeClr val="accent3">
              <a:lumMod val="95000"/>
            </a:schemeClr>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97" charset="0"/>
            </a:endParaRPr>
          </a:p>
        </p:txBody>
      </p:sp>
      <p:sp>
        <p:nvSpPr>
          <p:cNvPr id="3" name="TextBox 2">
            <a:extLst>
              <a:ext uri="{FF2B5EF4-FFF2-40B4-BE49-F238E27FC236}">
                <a16:creationId xmlns:a16="http://schemas.microsoft.com/office/drawing/2014/main" id="{BA4E74A2-2C2C-0A42-98F5-62E0EDE8400A}"/>
              </a:ext>
            </a:extLst>
          </p:cNvPr>
          <p:cNvSpPr txBox="1"/>
          <p:nvPr/>
        </p:nvSpPr>
        <p:spPr>
          <a:xfrm>
            <a:off x="165147" y="895290"/>
            <a:ext cx="6583854" cy="400110"/>
          </a:xfrm>
          <a:prstGeom prst="rect">
            <a:avLst/>
          </a:prstGeom>
          <a:noFill/>
        </p:spPr>
        <p:txBody>
          <a:bodyPr wrap="non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Incorporation of 12 diverse GRN inference algorithms</a:t>
            </a:r>
          </a:p>
        </p:txBody>
      </p:sp>
      <p:pic>
        <p:nvPicPr>
          <p:cNvPr id="14340" name="Picture 4" descr="Fig. 2">
            <a:extLst>
              <a:ext uri="{FF2B5EF4-FFF2-40B4-BE49-F238E27FC236}">
                <a16:creationId xmlns:a16="http://schemas.microsoft.com/office/drawing/2014/main" id="{F72642DD-BB5D-BA45-B7A8-45C8446AF2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2489"/>
          <a:stretch/>
        </p:blipFill>
        <p:spPr bwMode="auto">
          <a:xfrm>
            <a:off x="5943600" y="1420909"/>
            <a:ext cx="2872815" cy="51112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940913-C3F8-514E-8068-2E56468144B0}"/>
              </a:ext>
            </a:extLst>
          </p:cNvPr>
          <p:cNvSpPr txBox="1"/>
          <p:nvPr/>
        </p:nvSpPr>
        <p:spPr>
          <a:xfrm>
            <a:off x="4953000" y="1593076"/>
            <a:ext cx="207620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Synthetic network types</a:t>
            </a:r>
            <a:endParaRPr lang="en-US" sz="1400" dirty="0"/>
          </a:p>
        </p:txBody>
      </p:sp>
    </p:spTree>
    <p:extLst>
      <p:ext uri="{BB962C8B-B14F-4D97-AF65-F5344CB8AC3E}">
        <p14:creationId xmlns:p14="http://schemas.microsoft.com/office/powerpoint/2010/main" val="164625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DEA06-AE57-AF41-A785-D71FA29DEE62}"/>
              </a:ext>
            </a:extLst>
          </p:cNvPr>
          <p:cNvSpPr>
            <a:spLocks noGrp="1"/>
          </p:cNvSpPr>
          <p:nvPr>
            <p:ph type="sldNum" sz="quarter" idx="12"/>
          </p:nvPr>
        </p:nvSpPr>
        <p:spPr/>
        <p:txBody>
          <a:bodyPr/>
          <a:lstStyle/>
          <a:p>
            <a:pPr>
              <a:defRPr/>
            </a:pPr>
            <a:fld id="{4D71D4ED-2DA9-9F40-A068-D189D5533483}" type="slidenum">
              <a:rPr lang="en-US" smtClean="0"/>
              <a:pPr>
                <a:defRPr/>
              </a:pPr>
              <a:t>51</a:t>
            </a:fld>
            <a:endParaRPr lang="en-US"/>
          </a:p>
        </p:txBody>
      </p:sp>
      <p:sp>
        <p:nvSpPr>
          <p:cNvPr id="19" name="Title 1">
            <a:extLst>
              <a:ext uri="{FF2B5EF4-FFF2-40B4-BE49-F238E27FC236}">
                <a16:creationId xmlns:a16="http://schemas.microsoft.com/office/drawing/2014/main" id="{E7EB89E6-261C-3144-8DE7-D32FDBC1F16C}"/>
              </a:ext>
            </a:extLst>
          </p:cNvPr>
          <p:cNvSpPr>
            <a:spLocks noGrp="1"/>
          </p:cNvSpPr>
          <p:nvPr>
            <p:ph type="title"/>
          </p:nvPr>
        </p:nvSpPr>
        <p:spPr>
          <a:xfrm>
            <a:off x="129288" y="-76200"/>
            <a:ext cx="8885423" cy="1143000"/>
          </a:xfrm>
        </p:spPr>
        <p:txBody>
          <a:bodyPr/>
          <a:lstStyle/>
          <a:p>
            <a:r>
              <a:rPr lang="en-US" dirty="0"/>
              <a:t>Evaluation</a:t>
            </a:r>
            <a:endParaRPr lang="en-US" sz="4000" dirty="0"/>
          </a:p>
        </p:txBody>
      </p:sp>
      <p:sp>
        <p:nvSpPr>
          <p:cNvPr id="13" name="TextBox 12">
            <a:extLst>
              <a:ext uri="{FF2B5EF4-FFF2-40B4-BE49-F238E27FC236}">
                <a16:creationId xmlns:a16="http://schemas.microsoft.com/office/drawing/2014/main" id="{569E213D-FFFF-D94F-803A-89849DF8113E}"/>
              </a:ext>
            </a:extLst>
          </p:cNvPr>
          <p:cNvSpPr txBox="1"/>
          <p:nvPr/>
        </p:nvSpPr>
        <p:spPr>
          <a:xfrm>
            <a:off x="-25549" y="6626278"/>
            <a:ext cx="9169549" cy="200055"/>
          </a:xfrm>
          <a:prstGeom prst="rect">
            <a:avLst/>
          </a:prstGeom>
          <a:noFill/>
        </p:spPr>
        <p:txBody>
          <a:bodyPr wrap="square" rtlCol="0">
            <a:spAutoFit/>
          </a:bodyPr>
          <a:lstStyle/>
          <a:p>
            <a:r>
              <a:rPr lang="en-US" sz="700" dirty="0"/>
              <a:t>Pratapa A, </a:t>
            </a:r>
            <a:r>
              <a:rPr lang="en-US" sz="700" dirty="0" err="1"/>
              <a:t>Jalihal</a:t>
            </a:r>
            <a:r>
              <a:rPr lang="en-US" sz="700" dirty="0"/>
              <a:t> AP, Law JN, Bharadwaj A, Murali TM. Benchmarking algorithms for gene regulatory network inference from single-cell transcriptomic data. </a:t>
            </a:r>
            <a:r>
              <a:rPr lang="en-US" sz="700" i="1" dirty="0"/>
              <a:t>Nat Methods</a:t>
            </a:r>
            <a:r>
              <a:rPr lang="en-US" sz="700" dirty="0"/>
              <a:t>. 2020;17(2):147-154. doi:10.1038/s41592-019-0690-6</a:t>
            </a:r>
          </a:p>
        </p:txBody>
      </p:sp>
      <p:sp>
        <p:nvSpPr>
          <p:cNvPr id="2" name="TextBox 1">
            <a:extLst>
              <a:ext uri="{FF2B5EF4-FFF2-40B4-BE49-F238E27FC236}">
                <a16:creationId xmlns:a16="http://schemas.microsoft.com/office/drawing/2014/main" id="{5573F0A8-EF62-7D49-832C-789D4C06B37E}"/>
              </a:ext>
            </a:extLst>
          </p:cNvPr>
          <p:cNvSpPr txBox="1"/>
          <p:nvPr/>
        </p:nvSpPr>
        <p:spPr>
          <a:xfrm>
            <a:off x="152400" y="1057835"/>
            <a:ext cx="8885422" cy="2554545"/>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Accuracy (AUPRC and early precision)</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Stability of results (across simulations, in the presence of dropouts and across algorithms)</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Analysis of network motifs </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Scalability</a:t>
            </a:r>
          </a:p>
        </p:txBody>
      </p:sp>
    </p:spTree>
    <p:extLst>
      <p:ext uri="{BB962C8B-B14F-4D97-AF65-F5344CB8AC3E}">
        <p14:creationId xmlns:p14="http://schemas.microsoft.com/office/powerpoint/2010/main" val="1893455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672A16-2CF2-7F46-985F-C78EDFB5D30B}"/>
              </a:ext>
            </a:extLst>
          </p:cNvPr>
          <p:cNvSpPr>
            <a:spLocks noGrp="1"/>
          </p:cNvSpPr>
          <p:nvPr>
            <p:ph type="sldNum" sz="quarter" idx="12"/>
          </p:nvPr>
        </p:nvSpPr>
        <p:spPr/>
        <p:txBody>
          <a:bodyPr/>
          <a:lstStyle/>
          <a:p>
            <a:pPr>
              <a:defRPr/>
            </a:pPr>
            <a:fld id="{4D71D4ED-2DA9-9F40-A068-D189D5533483}" type="slidenum">
              <a:rPr lang="en-US" smtClean="0"/>
              <a:pPr>
                <a:defRPr/>
              </a:pPr>
              <a:t>52</a:t>
            </a:fld>
            <a:endParaRPr lang="en-US"/>
          </a:p>
        </p:txBody>
      </p:sp>
      <p:pic>
        <p:nvPicPr>
          <p:cNvPr id="215042" name="Picture 2">
            <a:extLst>
              <a:ext uri="{FF2B5EF4-FFF2-40B4-BE49-F238E27FC236}">
                <a16:creationId xmlns:a16="http://schemas.microsoft.com/office/drawing/2014/main" id="{7B8C70A9-6A2C-E848-8CF7-3D0E3DE00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99" y="1600200"/>
            <a:ext cx="7540000" cy="4777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0CCADE-0EAB-7F46-830F-C37365D6CE52}"/>
              </a:ext>
            </a:extLst>
          </p:cNvPr>
          <p:cNvSpPr txBox="1"/>
          <p:nvPr/>
        </p:nvSpPr>
        <p:spPr>
          <a:xfrm>
            <a:off x="0" y="6520934"/>
            <a:ext cx="6629400" cy="338554"/>
          </a:xfrm>
          <a:prstGeom prst="rect">
            <a:avLst/>
          </a:prstGeom>
          <a:noFill/>
        </p:spPr>
        <p:txBody>
          <a:bodyPr wrap="square" rtlCol="0">
            <a:spAutoFit/>
          </a:bodyPr>
          <a:lstStyle/>
          <a:p>
            <a:r>
              <a:rPr lang="en-US" sz="800" dirty="0"/>
              <a:t>Pratapa A, </a:t>
            </a:r>
            <a:r>
              <a:rPr lang="en-US" sz="800" dirty="0" err="1"/>
              <a:t>Jalihal</a:t>
            </a:r>
            <a:r>
              <a:rPr lang="en-US" sz="800" dirty="0"/>
              <a:t> AP, Law JN, Bharadwaj A, Murali TM. Benchmarking algorithms for gene regulatory network inference from single-cell transcriptomic data. </a:t>
            </a:r>
            <a:r>
              <a:rPr lang="en-US" sz="800" i="1" dirty="0"/>
              <a:t>Nat Methods</a:t>
            </a:r>
            <a:r>
              <a:rPr lang="en-US" sz="800" dirty="0"/>
              <a:t>. 2020;17(2):147-154. doi:10.1038/s41592-019-0690-6</a:t>
            </a:r>
          </a:p>
        </p:txBody>
      </p:sp>
      <p:sp>
        <p:nvSpPr>
          <p:cNvPr id="7" name="Title 1">
            <a:extLst>
              <a:ext uri="{FF2B5EF4-FFF2-40B4-BE49-F238E27FC236}">
                <a16:creationId xmlns:a16="http://schemas.microsoft.com/office/drawing/2014/main" id="{71A27889-F6F1-0044-880D-B3C20DB45917}"/>
              </a:ext>
            </a:extLst>
          </p:cNvPr>
          <p:cNvSpPr>
            <a:spLocks noGrp="1"/>
          </p:cNvSpPr>
          <p:nvPr>
            <p:ph type="title"/>
          </p:nvPr>
        </p:nvSpPr>
        <p:spPr>
          <a:xfrm>
            <a:off x="129288" y="76200"/>
            <a:ext cx="8885423" cy="1143000"/>
          </a:xfrm>
        </p:spPr>
        <p:txBody>
          <a:bodyPr/>
          <a:lstStyle/>
          <a:p>
            <a:r>
              <a:rPr lang="en-US" sz="3200" dirty="0"/>
              <a:t>BEELINE summary</a:t>
            </a:r>
            <a:endParaRPr lang="en-US" sz="4000" dirty="0"/>
          </a:p>
        </p:txBody>
      </p:sp>
    </p:spTree>
    <p:extLst>
      <p:ext uri="{BB962C8B-B14F-4D97-AF65-F5344CB8AC3E}">
        <p14:creationId xmlns:p14="http://schemas.microsoft.com/office/powerpoint/2010/main" val="3950016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A72F734-4AEC-DD4D-99CE-80246B3ADF25}"/>
              </a:ext>
            </a:extLst>
          </p:cNvPr>
          <p:cNvSpPr>
            <a:spLocks noGrp="1"/>
          </p:cNvSpPr>
          <p:nvPr>
            <p:ph type="title"/>
          </p:nvPr>
        </p:nvSpPr>
        <p:spPr>
          <a:xfrm>
            <a:off x="0" y="-228600"/>
            <a:ext cx="9067800" cy="1143000"/>
          </a:xfrm>
        </p:spPr>
        <p:txBody>
          <a:bodyPr/>
          <a:lstStyle/>
          <a:p>
            <a:r>
              <a:rPr lang="en-US" sz="3600" dirty="0"/>
              <a:t>Network inference algorithms summary</a:t>
            </a:r>
          </a:p>
        </p:txBody>
      </p:sp>
      <p:sp>
        <p:nvSpPr>
          <p:cNvPr id="4" name="Slide Number Placeholder 3">
            <a:extLst>
              <a:ext uri="{FF2B5EF4-FFF2-40B4-BE49-F238E27FC236}">
                <a16:creationId xmlns:a16="http://schemas.microsoft.com/office/drawing/2014/main" id="{1B73B629-8D21-AA43-B163-AF7D85BDE607}"/>
              </a:ext>
            </a:extLst>
          </p:cNvPr>
          <p:cNvSpPr>
            <a:spLocks noGrp="1"/>
          </p:cNvSpPr>
          <p:nvPr>
            <p:ph type="sldNum" sz="quarter" idx="12"/>
          </p:nvPr>
        </p:nvSpPr>
        <p:spPr/>
        <p:txBody>
          <a:bodyPr/>
          <a:lstStyle/>
          <a:p>
            <a:pPr>
              <a:defRPr/>
            </a:pPr>
            <a:fld id="{4D71D4ED-2DA9-9F40-A068-D189D5533483}" type="slidenum">
              <a:rPr lang="en-US" smtClean="0"/>
              <a:pPr>
                <a:defRPr/>
              </a:pPr>
              <a:t>53</a:t>
            </a:fld>
            <a:endParaRPr lang="en-US" dirty="0"/>
          </a:p>
        </p:txBody>
      </p:sp>
      <p:pic>
        <p:nvPicPr>
          <p:cNvPr id="208898" name="Picture 2">
            <a:extLst>
              <a:ext uri="{FF2B5EF4-FFF2-40B4-BE49-F238E27FC236}">
                <a16:creationId xmlns:a16="http://schemas.microsoft.com/office/drawing/2014/main" id="{9ECA1DE8-B64F-9347-B1EE-D2E4689EA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88014"/>
            <a:ext cx="5790592" cy="5906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A9DF82F-E872-E54D-A3AC-98EBDC97FA7C}"/>
              </a:ext>
            </a:extLst>
          </p:cNvPr>
          <p:cNvSpPr/>
          <p:nvPr/>
        </p:nvSpPr>
        <p:spPr>
          <a:xfrm>
            <a:off x="6246" y="6581001"/>
            <a:ext cx="8909154" cy="276999"/>
          </a:xfrm>
          <a:prstGeom prst="rect">
            <a:avLst/>
          </a:prstGeom>
        </p:spPr>
        <p:txBody>
          <a:bodyPr wrap="square">
            <a:spAutoFit/>
          </a:bodyPr>
          <a:lstStyle/>
          <a:p>
            <a:r>
              <a:rPr lang="en-US" sz="600" dirty="0">
                <a:solidFill>
                  <a:srgbClr val="333333"/>
                </a:solidFill>
                <a:latin typeface="Source Sans Pro" panose="020B0503030403020204" pitchFamily="34" charset="0"/>
              </a:rPr>
              <a:t>Todorov H., </a:t>
            </a:r>
            <a:r>
              <a:rPr lang="en-US" sz="600" dirty="0" err="1">
                <a:solidFill>
                  <a:srgbClr val="333333"/>
                </a:solidFill>
                <a:latin typeface="Source Sans Pro" panose="020B0503030403020204" pitchFamily="34" charset="0"/>
              </a:rPr>
              <a:t>Cannoodt</a:t>
            </a:r>
            <a:r>
              <a:rPr lang="en-US" sz="600" dirty="0">
                <a:solidFill>
                  <a:srgbClr val="333333"/>
                </a:solidFill>
                <a:latin typeface="Source Sans Pro" panose="020B0503030403020204" pitchFamily="34" charset="0"/>
              </a:rPr>
              <a:t> R., </a:t>
            </a:r>
            <a:r>
              <a:rPr lang="en-US" sz="600" dirty="0" err="1">
                <a:solidFill>
                  <a:srgbClr val="333333"/>
                </a:solidFill>
                <a:latin typeface="Source Sans Pro" panose="020B0503030403020204" pitchFamily="34" charset="0"/>
              </a:rPr>
              <a:t>Saelens</a:t>
            </a:r>
            <a:r>
              <a:rPr lang="en-US" sz="600" dirty="0">
                <a:solidFill>
                  <a:srgbClr val="333333"/>
                </a:solidFill>
                <a:latin typeface="Source Sans Pro" panose="020B0503030403020204" pitchFamily="34" charset="0"/>
              </a:rPr>
              <a:t> W., </a:t>
            </a:r>
            <a:r>
              <a:rPr lang="en-US" sz="600" dirty="0" err="1">
                <a:solidFill>
                  <a:srgbClr val="333333"/>
                </a:solidFill>
                <a:latin typeface="Source Sans Pro" panose="020B0503030403020204" pitchFamily="34" charset="0"/>
              </a:rPr>
              <a:t>Saeys</a:t>
            </a:r>
            <a:r>
              <a:rPr lang="en-US" sz="600" dirty="0">
                <a:solidFill>
                  <a:srgbClr val="333333"/>
                </a:solidFill>
                <a:latin typeface="Source Sans Pro" panose="020B0503030403020204" pitchFamily="34" charset="0"/>
              </a:rPr>
              <a:t> Y. (2019) Network Inference from Single-Cell Transcriptomic Data. In: Sanguinetti G., Huynh-Thu V. (eds) Gene Regulatory Networks. Methods in Molecular Biology, vol 1883. Humana Press, New York, NY. https://</a:t>
            </a:r>
            <a:r>
              <a:rPr lang="en-US" sz="600" dirty="0" err="1">
                <a:solidFill>
                  <a:srgbClr val="333333"/>
                </a:solidFill>
                <a:latin typeface="Source Sans Pro" panose="020B0503030403020204" pitchFamily="34" charset="0"/>
              </a:rPr>
              <a:t>doi.org</a:t>
            </a:r>
            <a:r>
              <a:rPr lang="en-US" sz="600" dirty="0">
                <a:solidFill>
                  <a:srgbClr val="333333"/>
                </a:solidFill>
                <a:latin typeface="Source Sans Pro" panose="020B0503030403020204" pitchFamily="34" charset="0"/>
              </a:rPr>
              <a:t>/10.1007/978-1-4939-8882-2_10</a:t>
            </a:r>
            <a:endParaRPr lang="en-US" sz="600" dirty="0"/>
          </a:p>
        </p:txBody>
      </p:sp>
    </p:spTree>
    <p:extLst>
      <p:ext uri="{BB962C8B-B14F-4D97-AF65-F5344CB8AC3E}">
        <p14:creationId xmlns:p14="http://schemas.microsoft.com/office/powerpoint/2010/main" val="2083026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772400" cy="4114800"/>
          </a:xfrm>
        </p:spPr>
        <p:txBody>
          <a:bodyPr/>
          <a:lstStyle/>
          <a:p>
            <a:r>
              <a:rPr lang="en-US" sz="2400" dirty="0" err="1"/>
              <a:t>scRNA</a:t>
            </a:r>
            <a:r>
              <a:rPr lang="en-US" sz="2400" dirty="0"/>
              <a:t>-seq data analysis </a:t>
            </a:r>
            <a:endParaRPr lang="en-US" sz="2400" b="1" dirty="0">
              <a:solidFill>
                <a:schemeClr val="tx2"/>
              </a:solidFill>
            </a:endParaRPr>
          </a:p>
          <a:p>
            <a:pPr lvl="1"/>
            <a:r>
              <a:rPr lang="en-US" sz="2000" dirty="0"/>
              <a:t>Cell type annotation</a:t>
            </a:r>
          </a:p>
          <a:p>
            <a:pPr lvl="2">
              <a:buFont typeface="Arial" panose="020B0604020202020204" pitchFamily="34" charset="0"/>
              <a:buChar char="•"/>
            </a:pPr>
            <a:r>
              <a:rPr lang="en-US" sz="1400" dirty="0" err="1"/>
              <a:t>SingleR</a:t>
            </a:r>
            <a:endParaRPr lang="en-US" sz="1400" dirty="0"/>
          </a:p>
          <a:p>
            <a:pPr lvl="1"/>
            <a:r>
              <a:rPr lang="en-US" sz="2000" dirty="0"/>
              <a:t>Cell type markers identification</a:t>
            </a:r>
          </a:p>
          <a:p>
            <a:pPr lvl="1"/>
            <a:r>
              <a:rPr lang="en-US" sz="2000" dirty="0"/>
              <a:t>Pseudo timing</a:t>
            </a:r>
          </a:p>
          <a:p>
            <a:pPr lvl="2"/>
            <a:r>
              <a:rPr lang="en-US" sz="1600" dirty="0"/>
              <a:t>Monocle</a:t>
            </a:r>
          </a:p>
          <a:p>
            <a:pPr lvl="1"/>
            <a:r>
              <a:rPr lang="en-US" sz="2000" dirty="0"/>
              <a:t>Cell-type gene regulatory networks</a:t>
            </a:r>
          </a:p>
          <a:p>
            <a:pPr lvl="2"/>
            <a:r>
              <a:rPr lang="en-US" sz="1600" dirty="0"/>
              <a:t>SCENIC</a:t>
            </a:r>
          </a:p>
          <a:p>
            <a:pPr lvl="2"/>
            <a:r>
              <a:rPr lang="en-US" sz="1600" dirty="0"/>
              <a:t>BEELINE</a:t>
            </a:r>
          </a:p>
          <a:p>
            <a:pPr lvl="1"/>
            <a:r>
              <a:rPr lang="en-US" sz="2000" b="1" dirty="0">
                <a:solidFill>
                  <a:schemeClr val="tx2"/>
                </a:solidFill>
              </a:rPr>
              <a:t>Single cell deconvolution </a:t>
            </a:r>
          </a:p>
          <a:p>
            <a:pPr lvl="2"/>
            <a:r>
              <a:rPr lang="en-US" sz="1600" b="1" dirty="0" err="1">
                <a:solidFill>
                  <a:schemeClr val="tx2"/>
                </a:solidFill>
              </a:rPr>
              <a:t>CIBERSORTx</a:t>
            </a:r>
            <a:endParaRPr lang="en-US" sz="1600" b="1" dirty="0">
              <a:solidFill>
                <a:schemeClr val="tx2"/>
              </a:solidFill>
            </a:endParaRPr>
          </a:p>
          <a:p>
            <a:pPr lvl="2"/>
            <a:endParaRPr lang="en-US" sz="1600" dirty="0"/>
          </a:p>
        </p:txBody>
      </p:sp>
      <p:sp>
        <p:nvSpPr>
          <p:cNvPr id="6" name="Slide Number Placeholder 5"/>
          <p:cNvSpPr>
            <a:spLocks noGrp="1"/>
          </p:cNvSpPr>
          <p:nvPr>
            <p:ph type="sldNum" sz="quarter" idx="12"/>
          </p:nvPr>
        </p:nvSpPr>
        <p:spPr/>
        <p:txBody>
          <a:bodyPr/>
          <a:lstStyle/>
          <a:p>
            <a:pPr>
              <a:defRPr/>
            </a:pPr>
            <a:fld id="{4D71D4ED-2DA9-9F40-A068-D189D5533483}" type="slidenum">
              <a:rPr lang="en-US" smtClean="0"/>
              <a:pPr>
                <a:defRPr/>
              </a:pPr>
              <a:t>54</a:t>
            </a:fld>
            <a:endParaRPr lang="en-US"/>
          </a:p>
        </p:txBody>
      </p:sp>
      <p:sp>
        <p:nvSpPr>
          <p:cNvPr id="5" name="Rectangle 2"/>
          <p:cNvSpPr txBox="1">
            <a:spLocks noChangeArrowheads="1"/>
          </p:cNvSpPr>
          <p:nvPr/>
        </p:nvSpPr>
        <p:spPr bwMode="auto">
          <a:xfrm>
            <a:off x="76200" y="152400"/>
            <a:ext cx="899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4000" kern="0" dirty="0">
                <a:ea typeface="ＭＳ Ｐゴシック" pitchFamily="-110" charset="-128"/>
                <a:cs typeface="ＭＳ Ｐゴシック" pitchFamily="-110" charset="-128"/>
              </a:rPr>
              <a:t>Outline</a:t>
            </a:r>
          </a:p>
        </p:txBody>
      </p:sp>
    </p:spTree>
    <p:extLst>
      <p:ext uri="{BB962C8B-B14F-4D97-AF65-F5344CB8AC3E}">
        <p14:creationId xmlns:p14="http://schemas.microsoft.com/office/powerpoint/2010/main" val="3167935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B051-7A8B-2344-8F1A-3261CE4CC5DB}"/>
              </a:ext>
            </a:extLst>
          </p:cNvPr>
          <p:cNvSpPr>
            <a:spLocks noGrp="1"/>
          </p:cNvSpPr>
          <p:nvPr>
            <p:ph type="title"/>
          </p:nvPr>
        </p:nvSpPr>
        <p:spPr>
          <a:xfrm>
            <a:off x="762000" y="-152400"/>
            <a:ext cx="7772400" cy="1143000"/>
          </a:xfrm>
        </p:spPr>
        <p:txBody>
          <a:bodyPr/>
          <a:lstStyle/>
          <a:p>
            <a:r>
              <a:rPr lang="en-US" dirty="0"/>
              <a:t>Single cell deconvolution</a:t>
            </a:r>
          </a:p>
        </p:txBody>
      </p:sp>
      <p:sp>
        <p:nvSpPr>
          <p:cNvPr id="4" name="Slide Number Placeholder 3">
            <a:extLst>
              <a:ext uri="{FF2B5EF4-FFF2-40B4-BE49-F238E27FC236}">
                <a16:creationId xmlns:a16="http://schemas.microsoft.com/office/drawing/2014/main" id="{7CC8DB38-A00E-BF43-9854-33AA6E631BA2}"/>
              </a:ext>
            </a:extLst>
          </p:cNvPr>
          <p:cNvSpPr>
            <a:spLocks noGrp="1"/>
          </p:cNvSpPr>
          <p:nvPr>
            <p:ph type="sldNum" sz="quarter" idx="12"/>
          </p:nvPr>
        </p:nvSpPr>
        <p:spPr/>
        <p:txBody>
          <a:bodyPr/>
          <a:lstStyle/>
          <a:p>
            <a:pPr>
              <a:defRPr/>
            </a:pPr>
            <a:fld id="{4D71D4ED-2DA9-9F40-A068-D189D5533483}" type="slidenum">
              <a:rPr lang="en-US" smtClean="0"/>
              <a:pPr>
                <a:defRPr/>
              </a:pPr>
              <a:t>55</a:t>
            </a:fld>
            <a:endParaRPr lang="en-US"/>
          </a:p>
        </p:txBody>
      </p:sp>
      <p:pic>
        <p:nvPicPr>
          <p:cNvPr id="245762" name="Picture 2">
            <a:extLst>
              <a:ext uri="{FF2B5EF4-FFF2-40B4-BE49-F238E27FC236}">
                <a16:creationId xmlns:a16="http://schemas.microsoft.com/office/drawing/2014/main" id="{7623515C-37D2-0146-923D-2FA7A50C45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6" t="18638" r="79149" b="27275"/>
          <a:stretch/>
        </p:blipFill>
        <p:spPr bwMode="auto">
          <a:xfrm>
            <a:off x="927310" y="4244655"/>
            <a:ext cx="1130090" cy="1898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7E65D8B-107F-BA4D-9DAC-7C5503C402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62" t="23422" r="40000" b="34550"/>
          <a:stretch/>
        </p:blipFill>
        <p:spPr bwMode="auto">
          <a:xfrm>
            <a:off x="6688735" y="4407533"/>
            <a:ext cx="2068373" cy="15937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BAEDA0-6367-4443-B2C5-0970984C5215}"/>
              </a:ext>
            </a:extLst>
          </p:cNvPr>
          <p:cNvSpPr txBox="1"/>
          <p:nvPr/>
        </p:nvSpPr>
        <p:spPr>
          <a:xfrm>
            <a:off x="3247855" y="6236959"/>
            <a:ext cx="1219200" cy="584775"/>
          </a:xfrm>
          <a:prstGeom prst="rect">
            <a:avLst/>
          </a:prstGeom>
          <a:noFill/>
        </p:spPr>
        <p:txBody>
          <a:bodyPr wrap="square" rtlCol="0">
            <a:spAutoFit/>
          </a:bodyPr>
          <a:lstStyle/>
          <a:p>
            <a:r>
              <a:rPr lang="en-US" sz="800" dirty="0"/>
              <a:t>https://</a:t>
            </a:r>
            <a:r>
              <a:rPr lang="en-US" sz="800" dirty="0" err="1"/>
              <a:t>projects.iq.harvard.edu</a:t>
            </a:r>
            <a:r>
              <a:rPr lang="en-US" sz="800" dirty="0"/>
              <a:t>/files/</a:t>
            </a:r>
            <a:r>
              <a:rPr lang="en-US" sz="800" dirty="0" err="1"/>
              <a:t>chanbioinformatics</a:t>
            </a:r>
            <a:r>
              <a:rPr lang="en-US" sz="800" dirty="0"/>
              <a:t>/files/</a:t>
            </a:r>
            <a:r>
              <a:rPr lang="en-US" sz="800" dirty="0" err="1"/>
              <a:t>cell_type_deconvolution.pdf</a:t>
            </a:r>
            <a:endParaRPr lang="en-US" sz="800" dirty="0"/>
          </a:p>
        </p:txBody>
      </p:sp>
      <p:sp>
        <p:nvSpPr>
          <p:cNvPr id="8" name="TextBox 7">
            <a:extLst>
              <a:ext uri="{FF2B5EF4-FFF2-40B4-BE49-F238E27FC236}">
                <a16:creationId xmlns:a16="http://schemas.microsoft.com/office/drawing/2014/main" id="{E00F028D-AFE5-A34A-8149-8613F444B3C8}"/>
              </a:ext>
            </a:extLst>
          </p:cNvPr>
          <p:cNvSpPr txBox="1"/>
          <p:nvPr/>
        </p:nvSpPr>
        <p:spPr>
          <a:xfrm>
            <a:off x="4876695" y="6233424"/>
            <a:ext cx="1319759" cy="584775"/>
          </a:xfrm>
          <a:prstGeom prst="rect">
            <a:avLst/>
          </a:prstGeom>
          <a:noFill/>
        </p:spPr>
        <p:txBody>
          <a:bodyPr wrap="square" rtlCol="0">
            <a:spAutoFit/>
          </a:bodyPr>
          <a:lstStyle/>
          <a:p>
            <a:r>
              <a:rPr lang="en-US" sz="800" dirty="0"/>
              <a:t>ASHG 2019 </a:t>
            </a:r>
            <a:r>
              <a:rPr lang="en-US" sz="800" dirty="0" err="1"/>
              <a:t>scRNAseq</a:t>
            </a:r>
            <a:r>
              <a:rPr lang="en-US" sz="800" dirty="0"/>
              <a:t> </a:t>
            </a:r>
            <a:r>
              <a:rPr lang="en-US" sz="800" dirty="0" err="1"/>
              <a:t>HiPlex</a:t>
            </a:r>
            <a:r>
              <a:rPr lang="en-US" sz="800" dirty="0"/>
              <a:t> oral presentation https://</a:t>
            </a:r>
            <a:r>
              <a:rPr lang="en-US" sz="800" dirty="0" err="1"/>
              <a:t>www.youtube.com</a:t>
            </a:r>
            <a:r>
              <a:rPr lang="en-US" sz="800" dirty="0"/>
              <a:t>/</a:t>
            </a:r>
            <a:r>
              <a:rPr lang="en-US" sz="800" dirty="0" err="1"/>
              <a:t>watch?v</a:t>
            </a:r>
            <a:r>
              <a:rPr lang="en-US" sz="800" dirty="0"/>
              <a:t>=YlRemO_TE3Y</a:t>
            </a:r>
          </a:p>
        </p:txBody>
      </p:sp>
      <p:sp>
        <p:nvSpPr>
          <p:cNvPr id="9" name="TextBox 8">
            <a:extLst>
              <a:ext uri="{FF2B5EF4-FFF2-40B4-BE49-F238E27FC236}">
                <a16:creationId xmlns:a16="http://schemas.microsoft.com/office/drawing/2014/main" id="{BA40A6BA-7443-5F41-8C88-8DC792FD3D5F}"/>
              </a:ext>
            </a:extLst>
          </p:cNvPr>
          <p:cNvSpPr txBox="1"/>
          <p:nvPr/>
        </p:nvSpPr>
        <p:spPr>
          <a:xfrm>
            <a:off x="292238" y="3594743"/>
            <a:ext cx="2775119" cy="646331"/>
          </a:xfrm>
          <a:prstGeom prst="rect">
            <a:avLst/>
          </a:prstGeom>
          <a:noFill/>
        </p:spPr>
        <p:txBody>
          <a:bodyPr wrap="none" rtlCol="0">
            <a:spAutoFit/>
          </a:bodyPr>
          <a:lstStyle/>
          <a:p>
            <a:r>
              <a:rPr lang="en-US" sz="1800" dirty="0">
                <a:solidFill>
                  <a:schemeClr val="tx2"/>
                </a:solidFill>
                <a:latin typeface="Arial" panose="020B0604020202020204" pitchFamily="34" charset="0"/>
                <a:cs typeface="Arial" panose="020B0604020202020204" pitchFamily="34" charset="0"/>
              </a:rPr>
              <a:t>Bulk</a:t>
            </a:r>
          </a:p>
          <a:p>
            <a:r>
              <a:rPr lang="en-US" sz="1800" dirty="0">
                <a:solidFill>
                  <a:schemeClr val="tx2"/>
                </a:solidFill>
                <a:latin typeface="Arial" panose="020B0604020202020204" pitchFamily="34" charset="0"/>
                <a:cs typeface="Arial" panose="020B0604020202020204" pitchFamily="34" charset="0"/>
              </a:rPr>
              <a:t>$200/sample (</a:t>
            </a:r>
            <a:r>
              <a:rPr lang="en-US" sz="1800" dirty="0" err="1">
                <a:solidFill>
                  <a:schemeClr val="tx2"/>
                </a:solidFill>
                <a:latin typeface="Arial" panose="020B0604020202020204" pitchFamily="34" charset="0"/>
                <a:cs typeface="Arial" panose="020B0604020202020204" pitchFamily="34" charset="0"/>
              </a:rPr>
              <a:t>Novogene</a:t>
            </a:r>
            <a:r>
              <a:rPr lang="en-US" sz="1800" dirty="0">
                <a:solidFill>
                  <a:schemeClr val="tx2"/>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7E9465BD-A3F9-D340-9737-E154EDDC865E}"/>
              </a:ext>
            </a:extLst>
          </p:cNvPr>
          <p:cNvSpPr txBox="1"/>
          <p:nvPr/>
        </p:nvSpPr>
        <p:spPr>
          <a:xfrm>
            <a:off x="259465" y="6146659"/>
            <a:ext cx="28194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Bulk transcriptomic analyses lose single cell information</a:t>
            </a:r>
          </a:p>
        </p:txBody>
      </p:sp>
      <p:sp>
        <p:nvSpPr>
          <p:cNvPr id="12" name="TextBox 11">
            <a:extLst>
              <a:ext uri="{FF2B5EF4-FFF2-40B4-BE49-F238E27FC236}">
                <a16:creationId xmlns:a16="http://schemas.microsoft.com/office/drawing/2014/main" id="{CC0D86CA-7AE8-0740-BDE7-3453930EF7D5}"/>
              </a:ext>
            </a:extLst>
          </p:cNvPr>
          <p:cNvSpPr txBox="1"/>
          <p:nvPr/>
        </p:nvSpPr>
        <p:spPr>
          <a:xfrm>
            <a:off x="6541409" y="3599468"/>
            <a:ext cx="2537874" cy="646331"/>
          </a:xfrm>
          <a:prstGeom prst="rect">
            <a:avLst/>
          </a:prstGeom>
          <a:noFill/>
        </p:spPr>
        <p:txBody>
          <a:bodyPr wrap="none" rtlCol="0">
            <a:spAutoFit/>
          </a:bodyPr>
          <a:lstStyle/>
          <a:p>
            <a:r>
              <a:rPr lang="en-US" sz="1800" dirty="0">
                <a:solidFill>
                  <a:schemeClr val="tx2"/>
                </a:solidFill>
                <a:latin typeface="Arial" panose="020B0604020202020204" pitchFamily="34" charset="0"/>
                <a:cs typeface="Arial" panose="020B0604020202020204" pitchFamily="34" charset="0"/>
              </a:rPr>
              <a:t>Single cell</a:t>
            </a:r>
          </a:p>
          <a:p>
            <a:r>
              <a:rPr lang="en-US" sz="1800" dirty="0">
                <a:solidFill>
                  <a:schemeClr val="tx2"/>
                </a:solidFill>
                <a:latin typeface="Arial" panose="020B0604020202020204" pitchFamily="34" charset="0"/>
                <a:cs typeface="Arial" panose="020B0604020202020204" pitchFamily="34" charset="0"/>
              </a:rPr>
              <a:t>$4000 ~ 10000/sample</a:t>
            </a:r>
          </a:p>
        </p:txBody>
      </p:sp>
      <p:sp>
        <p:nvSpPr>
          <p:cNvPr id="13" name="TextBox 12">
            <a:extLst>
              <a:ext uri="{FF2B5EF4-FFF2-40B4-BE49-F238E27FC236}">
                <a16:creationId xmlns:a16="http://schemas.microsoft.com/office/drawing/2014/main" id="{82DC315A-700A-9540-9B9C-7D5BD98910C0}"/>
              </a:ext>
            </a:extLst>
          </p:cNvPr>
          <p:cNvSpPr txBox="1"/>
          <p:nvPr/>
        </p:nvSpPr>
        <p:spPr>
          <a:xfrm>
            <a:off x="6585664" y="6182379"/>
            <a:ext cx="24384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Single cell transcriptomic analyses retain single cell</a:t>
            </a:r>
          </a:p>
        </p:txBody>
      </p:sp>
      <p:sp>
        <p:nvSpPr>
          <p:cNvPr id="11" name="Right Arrow 10">
            <a:extLst>
              <a:ext uri="{FF2B5EF4-FFF2-40B4-BE49-F238E27FC236}">
                <a16:creationId xmlns:a16="http://schemas.microsoft.com/office/drawing/2014/main" id="{2B33A0A0-4945-464F-8E49-F61E71B143F2}"/>
              </a:ext>
            </a:extLst>
          </p:cNvPr>
          <p:cNvSpPr/>
          <p:nvPr/>
        </p:nvSpPr>
        <p:spPr bwMode="auto">
          <a:xfrm>
            <a:off x="4205808" y="4924653"/>
            <a:ext cx="1219200" cy="381000"/>
          </a:xfrm>
          <a:prstGeom prst="rightArrow">
            <a:avLst/>
          </a:prstGeom>
          <a:solidFill>
            <a:schemeClr val="bg1">
              <a:lumMod val="85000"/>
            </a:schemeClr>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97" charset="0"/>
            </a:endParaRPr>
          </a:p>
        </p:txBody>
      </p:sp>
      <p:sp>
        <p:nvSpPr>
          <p:cNvPr id="14" name="Rectangle 13">
            <a:extLst>
              <a:ext uri="{FF2B5EF4-FFF2-40B4-BE49-F238E27FC236}">
                <a16:creationId xmlns:a16="http://schemas.microsoft.com/office/drawing/2014/main" id="{72250201-A132-9F49-879E-19566BA1F730}"/>
              </a:ext>
            </a:extLst>
          </p:cNvPr>
          <p:cNvSpPr/>
          <p:nvPr/>
        </p:nvSpPr>
        <p:spPr bwMode="auto">
          <a:xfrm>
            <a:off x="6477000" y="3594742"/>
            <a:ext cx="2491845" cy="3110857"/>
          </a:xfrm>
          <a:prstGeom prst="rect">
            <a:avLst/>
          </a:prstGeom>
          <a:noFill/>
          <a:ln w="28575" cap="flat" cmpd="sng" algn="ctr">
            <a:solidFill>
              <a:schemeClr val="bg1">
                <a:lumMod val="8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6" name="Rectangle 15">
            <a:extLst>
              <a:ext uri="{FF2B5EF4-FFF2-40B4-BE49-F238E27FC236}">
                <a16:creationId xmlns:a16="http://schemas.microsoft.com/office/drawing/2014/main" id="{C5B5CF5B-60B1-9A4C-8A1C-2A5EB821007A}"/>
              </a:ext>
            </a:extLst>
          </p:cNvPr>
          <p:cNvSpPr/>
          <p:nvPr/>
        </p:nvSpPr>
        <p:spPr bwMode="auto">
          <a:xfrm>
            <a:off x="236450" y="3657600"/>
            <a:ext cx="2819400" cy="3048000"/>
          </a:xfrm>
          <a:prstGeom prst="rect">
            <a:avLst/>
          </a:prstGeom>
          <a:noFill/>
          <a:ln w="28575" cap="flat" cmpd="sng" algn="ctr">
            <a:solidFill>
              <a:schemeClr val="bg1">
                <a:lumMod val="8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5" name="TextBox 14">
            <a:extLst>
              <a:ext uri="{FF2B5EF4-FFF2-40B4-BE49-F238E27FC236}">
                <a16:creationId xmlns:a16="http://schemas.microsoft.com/office/drawing/2014/main" id="{2CC488A4-0BF4-3142-9C42-622C52324C87}"/>
              </a:ext>
            </a:extLst>
          </p:cNvPr>
          <p:cNvSpPr txBox="1"/>
          <p:nvPr/>
        </p:nvSpPr>
        <p:spPr>
          <a:xfrm>
            <a:off x="3131766" y="4027556"/>
            <a:ext cx="3489858" cy="646331"/>
          </a:xfrm>
          <a:prstGeom prst="rect">
            <a:avLst/>
          </a:prstGeom>
          <a:noFill/>
        </p:spPr>
        <p:txBody>
          <a:bodyPr wrap="square" rtlCol="0">
            <a:spAutoFit/>
          </a:bodyPr>
          <a:lstStyle/>
          <a:p>
            <a:r>
              <a:rPr lang="en-US" sz="1800" dirty="0">
                <a:solidFill>
                  <a:schemeClr val="tx2"/>
                </a:solidFill>
                <a:latin typeface="Arial" panose="020B0604020202020204" pitchFamily="34" charset="0"/>
                <a:cs typeface="Arial" panose="020B0604020202020204" pitchFamily="34" charset="0"/>
              </a:rPr>
              <a:t>How to computationally figure out what went into the mixture?  </a:t>
            </a:r>
          </a:p>
        </p:txBody>
      </p:sp>
      <p:sp>
        <p:nvSpPr>
          <p:cNvPr id="17" name="TextBox 16">
            <a:extLst>
              <a:ext uri="{FF2B5EF4-FFF2-40B4-BE49-F238E27FC236}">
                <a16:creationId xmlns:a16="http://schemas.microsoft.com/office/drawing/2014/main" id="{E4DF670F-CDCF-E641-8B23-519AAF23D4B6}"/>
              </a:ext>
            </a:extLst>
          </p:cNvPr>
          <p:cNvSpPr txBox="1"/>
          <p:nvPr/>
        </p:nvSpPr>
        <p:spPr>
          <a:xfrm>
            <a:off x="454620" y="861876"/>
            <a:ext cx="8514225" cy="2246769"/>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Pros for Bulk-seq</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Can assay entire sample at once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Can help identify transcription changes in individual cell types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Huge amount of data out there already</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Cheap</a:t>
            </a:r>
          </a:p>
          <a:p>
            <a:r>
              <a:rPr lang="en-US" b="1" dirty="0">
                <a:solidFill>
                  <a:schemeClr val="tx2"/>
                </a:solidFill>
                <a:latin typeface="Arial" panose="020B0604020202020204" pitchFamily="34" charset="0"/>
                <a:cs typeface="Arial" panose="020B0604020202020204" pitchFamily="34" charset="0"/>
              </a:rPr>
              <a:t>Cons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Lose single cell information</a:t>
            </a:r>
          </a:p>
        </p:txBody>
      </p:sp>
      <p:cxnSp>
        <p:nvCxnSpPr>
          <p:cNvPr id="19" name="Straight Connector 18">
            <a:extLst>
              <a:ext uri="{FF2B5EF4-FFF2-40B4-BE49-F238E27FC236}">
                <a16:creationId xmlns:a16="http://schemas.microsoft.com/office/drawing/2014/main" id="{483D37FC-5317-FC40-A19E-C23432556DEB}"/>
              </a:ext>
            </a:extLst>
          </p:cNvPr>
          <p:cNvCxnSpPr>
            <a:cxnSpLocks/>
          </p:cNvCxnSpPr>
          <p:nvPr/>
        </p:nvCxnSpPr>
        <p:spPr bwMode="auto">
          <a:xfrm>
            <a:off x="609600" y="3019575"/>
            <a:ext cx="317710" cy="638025"/>
          </a:xfrm>
          <a:prstGeom prst="line">
            <a:avLst/>
          </a:prstGeom>
          <a:noFill/>
          <a:ln w="12700" cap="flat" cmpd="sng" algn="ctr">
            <a:solidFill>
              <a:schemeClr val="bg1">
                <a:lumMod val="85000"/>
              </a:schemeClr>
            </a:solidFill>
            <a:prstDash val="solid"/>
            <a:round/>
            <a:headEnd type="none" w="med" len="med"/>
            <a:tailEnd type="none" w="lg" len="med"/>
          </a:ln>
          <a:effectLst/>
        </p:spPr>
      </p:cxnSp>
      <p:cxnSp>
        <p:nvCxnSpPr>
          <p:cNvPr id="22" name="Straight Connector 21">
            <a:extLst>
              <a:ext uri="{FF2B5EF4-FFF2-40B4-BE49-F238E27FC236}">
                <a16:creationId xmlns:a16="http://schemas.microsoft.com/office/drawing/2014/main" id="{21A3B456-14B0-664C-AC62-16D87662ED5C}"/>
              </a:ext>
            </a:extLst>
          </p:cNvPr>
          <p:cNvCxnSpPr>
            <a:cxnSpLocks/>
          </p:cNvCxnSpPr>
          <p:nvPr/>
        </p:nvCxnSpPr>
        <p:spPr bwMode="auto">
          <a:xfrm flipV="1">
            <a:off x="2209800" y="3019575"/>
            <a:ext cx="1996008" cy="638025"/>
          </a:xfrm>
          <a:prstGeom prst="line">
            <a:avLst/>
          </a:prstGeom>
          <a:noFill/>
          <a:ln w="12700" cap="flat" cmpd="sng" algn="ctr">
            <a:solidFill>
              <a:schemeClr val="bg1">
                <a:lumMod val="85000"/>
              </a:schemeClr>
            </a:solidFill>
            <a:prstDash val="solid"/>
            <a:round/>
            <a:headEnd type="none" w="med" len="med"/>
            <a:tailEnd type="none" w="lg" len="med"/>
          </a:ln>
          <a:effectLst/>
        </p:spPr>
      </p:cxnSp>
      <p:sp>
        <p:nvSpPr>
          <p:cNvPr id="24" name="Rectangle 23">
            <a:extLst>
              <a:ext uri="{FF2B5EF4-FFF2-40B4-BE49-F238E27FC236}">
                <a16:creationId xmlns:a16="http://schemas.microsoft.com/office/drawing/2014/main" id="{4AC1FB87-91BD-1143-ABAA-F61588847692}"/>
              </a:ext>
            </a:extLst>
          </p:cNvPr>
          <p:cNvSpPr/>
          <p:nvPr/>
        </p:nvSpPr>
        <p:spPr bwMode="auto">
          <a:xfrm>
            <a:off x="470110" y="861876"/>
            <a:ext cx="7772400" cy="2154118"/>
          </a:xfrm>
          <a:prstGeom prst="rect">
            <a:avLst/>
          </a:prstGeom>
          <a:noFill/>
          <a:ln w="28575" cap="flat" cmpd="sng" algn="ctr">
            <a:solidFill>
              <a:schemeClr val="bg1">
                <a:lumMod val="8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321072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3458-FD71-5E4F-814C-A1B4DAE27FC4}"/>
              </a:ext>
            </a:extLst>
          </p:cNvPr>
          <p:cNvSpPr>
            <a:spLocks noGrp="1"/>
          </p:cNvSpPr>
          <p:nvPr>
            <p:ph type="title"/>
          </p:nvPr>
        </p:nvSpPr>
        <p:spPr>
          <a:xfrm>
            <a:off x="838200" y="-152400"/>
            <a:ext cx="7772400" cy="1143000"/>
          </a:xfrm>
        </p:spPr>
        <p:txBody>
          <a:bodyPr/>
          <a:lstStyle/>
          <a:p>
            <a:r>
              <a:rPr lang="en-US" dirty="0"/>
              <a:t>Single cell deconvolution</a:t>
            </a:r>
          </a:p>
        </p:txBody>
      </p:sp>
      <p:sp>
        <p:nvSpPr>
          <p:cNvPr id="4" name="Slide Number Placeholder 3">
            <a:extLst>
              <a:ext uri="{FF2B5EF4-FFF2-40B4-BE49-F238E27FC236}">
                <a16:creationId xmlns:a16="http://schemas.microsoft.com/office/drawing/2014/main" id="{7099EDCC-45FA-B740-A4B2-B8FBAE8E7F71}"/>
              </a:ext>
            </a:extLst>
          </p:cNvPr>
          <p:cNvSpPr>
            <a:spLocks noGrp="1"/>
          </p:cNvSpPr>
          <p:nvPr>
            <p:ph type="sldNum" sz="quarter" idx="12"/>
          </p:nvPr>
        </p:nvSpPr>
        <p:spPr/>
        <p:txBody>
          <a:bodyPr/>
          <a:lstStyle/>
          <a:p>
            <a:pPr>
              <a:defRPr/>
            </a:pPr>
            <a:fld id="{4D71D4ED-2DA9-9F40-A068-D189D5533483}" type="slidenum">
              <a:rPr lang="en-US" smtClean="0"/>
              <a:pPr>
                <a:defRPr/>
              </a:pPr>
              <a:t>56</a:t>
            </a:fld>
            <a:endParaRPr lang="en-US"/>
          </a:p>
        </p:txBody>
      </p:sp>
      <p:sp>
        <p:nvSpPr>
          <p:cNvPr id="9" name="Content Placeholder 8">
            <a:extLst>
              <a:ext uri="{FF2B5EF4-FFF2-40B4-BE49-F238E27FC236}">
                <a16:creationId xmlns:a16="http://schemas.microsoft.com/office/drawing/2014/main" id="{D4CCEBD8-750D-874F-937A-262FAD4457FC}"/>
              </a:ext>
            </a:extLst>
          </p:cNvPr>
          <p:cNvSpPr>
            <a:spLocks noGrp="1"/>
          </p:cNvSpPr>
          <p:nvPr>
            <p:ph idx="1"/>
          </p:nvPr>
        </p:nvSpPr>
        <p:spPr>
          <a:xfrm>
            <a:off x="838200" y="900909"/>
            <a:ext cx="7772400" cy="4114800"/>
          </a:xfrm>
        </p:spPr>
        <p:txBody>
          <a:bodyPr/>
          <a:lstStyle/>
          <a:p>
            <a:r>
              <a:rPr lang="en-US" sz="2000" dirty="0"/>
              <a:t>Qualify cell types in mixture</a:t>
            </a:r>
          </a:p>
        </p:txBody>
      </p:sp>
      <p:sp>
        <p:nvSpPr>
          <p:cNvPr id="10" name="TextBox 9">
            <a:extLst>
              <a:ext uri="{FF2B5EF4-FFF2-40B4-BE49-F238E27FC236}">
                <a16:creationId xmlns:a16="http://schemas.microsoft.com/office/drawing/2014/main" id="{E9D0FF9F-C7BD-0146-B4C8-E7C1BFA573E3}"/>
              </a:ext>
            </a:extLst>
          </p:cNvPr>
          <p:cNvSpPr txBox="1"/>
          <p:nvPr/>
        </p:nvSpPr>
        <p:spPr>
          <a:xfrm>
            <a:off x="0" y="6626317"/>
            <a:ext cx="6607899" cy="215444"/>
          </a:xfrm>
          <a:prstGeom prst="rect">
            <a:avLst/>
          </a:prstGeom>
          <a:noFill/>
        </p:spPr>
        <p:txBody>
          <a:bodyPr wrap="none" rtlCol="0">
            <a:spAutoFit/>
          </a:bodyPr>
          <a:lstStyle/>
          <a:p>
            <a:r>
              <a:rPr lang="en-US" sz="800" dirty="0" err="1"/>
              <a:t>Finotello</a:t>
            </a:r>
            <a:r>
              <a:rPr lang="en-US" sz="800" dirty="0"/>
              <a:t>, F. &amp; </a:t>
            </a:r>
            <a:r>
              <a:rPr lang="en-US" sz="800" dirty="0" err="1"/>
              <a:t>Trajanoski</a:t>
            </a:r>
            <a:r>
              <a:rPr lang="en-US" sz="800" dirty="0"/>
              <a:t>, Z. Quantifying </a:t>
            </a:r>
            <a:r>
              <a:rPr lang="en-US" sz="800" dirty="0" err="1"/>
              <a:t>tumorinfiltrating</a:t>
            </a:r>
            <a:r>
              <a:rPr lang="en-US" sz="800" dirty="0"/>
              <a:t> immune cells from transcriptomics data. Cancer Immunol. </a:t>
            </a:r>
            <a:r>
              <a:rPr lang="en-US" sz="800" dirty="0" err="1"/>
              <a:t>Immunother</a:t>
            </a:r>
            <a:r>
              <a:rPr lang="en-US" sz="800" dirty="0"/>
              <a:t>. 67, 1031–1040 (2018).</a:t>
            </a:r>
          </a:p>
        </p:txBody>
      </p:sp>
      <p:pic>
        <p:nvPicPr>
          <p:cNvPr id="12" name="Picture 11" descr="Chart&#10;&#10;Description automatically generated">
            <a:extLst>
              <a:ext uri="{FF2B5EF4-FFF2-40B4-BE49-F238E27FC236}">
                <a16:creationId xmlns:a16="http://schemas.microsoft.com/office/drawing/2014/main" id="{A81E7132-DC58-1A47-B9B9-C347463BEBA0}"/>
              </a:ext>
            </a:extLst>
          </p:cNvPr>
          <p:cNvPicPr>
            <a:picLocks noChangeAspect="1"/>
          </p:cNvPicPr>
          <p:nvPr/>
        </p:nvPicPr>
        <p:blipFill rotWithShape="1">
          <a:blip r:embed="rId3"/>
          <a:srcRect t="1526" b="10295"/>
          <a:stretch/>
        </p:blipFill>
        <p:spPr>
          <a:xfrm>
            <a:off x="994765" y="1849194"/>
            <a:ext cx="7459269" cy="3971819"/>
          </a:xfrm>
          <a:prstGeom prst="rect">
            <a:avLst/>
          </a:prstGeom>
        </p:spPr>
      </p:pic>
    </p:spTree>
    <p:extLst>
      <p:ext uri="{BB962C8B-B14F-4D97-AF65-F5344CB8AC3E}">
        <p14:creationId xmlns:p14="http://schemas.microsoft.com/office/powerpoint/2010/main" val="17590534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7C73-B39A-5048-9FC7-6CBFCE97EDD9}"/>
              </a:ext>
            </a:extLst>
          </p:cNvPr>
          <p:cNvSpPr>
            <a:spLocks noGrp="1"/>
          </p:cNvSpPr>
          <p:nvPr>
            <p:ph type="title"/>
          </p:nvPr>
        </p:nvSpPr>
        <p:spPr>
          <a:xfrm>
            <a:off x="266700" y="0"/>
            <a:ext cx="8610600" cy="1143000"/>
          </a:xfrm>
        </p:spPr>
        <p:txBody>
          <a:bodyPr/>
          <a:lstStyle/>
          <a:p>
            <a:r>
              <a:rPr lang="en-US" dirty="0" err="1"/>
              <a:t>CIBERSORTx</a:t>
            </a:r>
            <a:br>
              <a:rPr lang="en-US" dirty="0"/>
            </a:br>
            <a:r>
              <a:rPr lang="en-US" sz="2000" b="1" dirty="0"/>
              <a:t>c</a:t>
            </a:r>
            <a:r>
              <a:rPr lang="en-US" sz="2000" dirty="0"/>
              <a:t>ell-type </a:t>
            </a:r>
            <a:r>
              <a:rPr lang="en-US" sz="2000" b="1" dirty="0"/>
              <a:t>i</a:t>
            </a:r>
            <a:r>
              <a:rPr lang="en-US" sz="2000" dirty="0"/>
              <a:t>dentification </a:t>
            </a:r>
            <a:r>
              <a:rPr lang="en-US" sz="2000" b="1" dirty="0"/>
              <a:t>b</a:t>
            </a:r>
            <a:r>
              <a:rPr lang="en-US" sz="2000" dirty="0"/>
              <a:t>y </a:t>
            </a:r>
            <a:r>
              <a:rPr lang="en-US" sz="2000" b="1" dirty="0"/>
              <a:t>e</a:t>
            </a:r>
            <a:r>
              <a:rPr lang="en-US" sz="2000" dirty="0"/>
              <a:t>stimating </a:t>
            </a:r>
            <a:r>
              <a:rPr lang="en-US" sz="2000" b="1" dirty="0"/>
              <a:t>r</a:t>
            </a:r>
            <a:r>
              <a:rPr lang="en-US" sz="2000" dirty="0"/>
              <a:t>elative </a:t>
            </a:r>
            <a:r>
              <a:rPr lang="en-US" sz="2000" b="1" dirty="0"/>
              <a:t>s</a:t>
            </a:r>
            <a:r>
              <a:rPr lang="en-US" sz="2000" dirty="0"/>
              <a:t>ubsets </a:t>
            </a:r>
            <a:r>
              <a:rPr lang="en-US" sz="2000" b="1" dirty="0"/>
              <a:t>o</a:t>
            </a:r>
            <a:r>
              <a:rPr lang="en-US" sz="2000" dirty="0"/>
              <a:t>f </a:t>
            </a:r>
            <a:r>
              <a:rPr lang="en-US" sz="2000" b="1" dirty="0"/>
              <a:t>R</a:t>
            </a:r>
            <a:r>
              <a:rPr lang="en-US" sz="2000" dirty="0"/>
              <a:t>NA </a:t>
            </a:r>
            <a:r>
              <a:rPr lang="en-US" sz="2000" b="1" dirty="0"/>
              <a:t>t</a:t>
            </a:r>
            <a:r>
              <a:rPr lang="en-US" sz="2000" dirty="0"/>
              <a:t>ranscripts  </a:t>
            </a:r>
            <a:endParaRPr lang="en-US" dirty="0"/>
          </a:p>
        </p:txBody>
      </p:sp>
      <p:sp>
        <p:nvSpPr>
          <p:cNvPr id="4" name="Slide Number Placeholder 3">
            <a:extLst>
              <a:ext uri="{FF2B5EF4-FFF2-40B4-BE49-F238E27FC236}">
                <a16:creationId xmlns:a16="http://schemas.microsoft.com/office/drawing/2014/main" id="{A4CED797-74F0-8B4B-80AA-911D7C30977F}"/>
              </a:ext>
            </a:extLst>
          </p:cNvPr>
          <p:cNvSpPr>
            <a:spLocks noGrp="1"/>
          </p:cNvSpPr>
          <p:nvPr>
            <p:ph type="sldNum" sz="quarter" idx="12"/>
          </p:nvPr>
        </p:nvSpPr>
        <p:spPr/>
        <p:txBody>
          <a:bodyPr/>
          <a:lstStyle/>
          <a:p>
            <a:pPr>
              <a:defRPr/>
            </a:pPr>
            <a:fld id="{4D71D4ED-2DA9-9F40-A068-D189D5533483}" type="slidenum">
              <a:rPr lang="en-US" smtClean="0"/>
              <a:pPr>
                <a:defRPr/>
              </a:pPr>
              <a:t>57</a:t>
            </a:fld>
            <a:endParaRPr lang="en-US"/>
          </a:p>
        </p:txBody>
      </p:sp>
      <p:pic>
        <p:nvPicPr>
          <p:cNvPr id="235522" name="Picture 2" descr="Fig. 1">
            <a:extLst>
              <a:ext uri="{FF2B5EF4-FFF2-40B4-BE49-F238E27FC236}">
                <a16:creationId xmlns:a16="http://schemas.microsoft.com/office/drawing/2014/main" id="{DB603E95-5CE9-1349-9127-E115BD14D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18650"/>
            <a:ext cx="5456237" cy="47947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E4372E-4E3B-8C45-B7B1-BBCC652058CF}"/>
              </a:ext>
            </a:extLst>
          </p:cNvPr>
          <p:cNvSpPr txBox="1"/>
          <p:nvPr/>
        </p:nvSpPr>
        <p:spPr>
          <a:xfrm>
            <a:off x="0" y="6314524"/>
            <a:ext cx="3780020" cy="507831"/>
          </a:xfrm>
          <a:prstGeom prst="rect">
            <a:avLst/>
          </a:prstGeom>
          <a:noFill/>
        </p:spPr>
        <p:txBody>
          <a:bodyPr wrap="square" rtlCol="0">
            <a:spAutoFit/>
          </a:bodyPr>
          <a:lstStyle/>
          <a:p>
            <a:r>
              <a:rPr lang="en-US" sz="900" dirty="0"/>
              <a:t>Newman, A.M., Steen, C.B., Liu, C.L. </a:t>
            </a:r>
            <a:r>
              <a:rPr lang="en-US" sz="900" i="1" dirty="0"/>
              <a:t>et al.</a:t>
            </a:r>
            <a:r>
              <a:rPr lang="en-US" sz="900" dirty="0"/>
              <a:t> Determining cell type abundance and expression from bulk tissues with digital cytometry. </a:t>
            </a:r>
            <a:r>
              <a:rPr lang="en-US" sz="900" i="1" dirty="0"/>
              <a:t>Nat </a:t>
            </a:r>
            <a:r>
              <a:rPr lang="en-US" sz="900" i="1" dirty="0" err="1"/>
              <a:t>Biotechnol</a:t>
            </a:r>
            <a:r>
              <a:rPr lang="en-US" sz="900" dirty="0"/>
              <a:t> </a:t>
            </a:r>
            <a:r>
              <a:rPr lang="en-US" sz="900" b="1" dirty="0"/>
              <a:t>37, </a:t>
            </a:r>
            <a:r>
              <a:rPr lang="en-US" sz="900" dirty="0"/>
              <a:t>773–782 (2019). https://</a:t>
            </a:r>
            <a:r>
              <a:rPr lang="en-US" sz="900" dirty="0" err="1"/>
              <a:t>doi.org</a:t>
            </a:r>
            <a:r>
              <a:rPr lang="en-US" sz="900" dirty="0"/>
              <a:t>/10.1038/s41587-019-0114-2</a:t>
            </a:r>
          </a:p>
        </p:txBody>
      </p:sp>
      <p:sp>
        <p:nvSpPr>
          <p:cNvPr id="6" name="TextBox 5">
            <a:extLst>
              <a:ext uri="{FF2B5EF4-FFF2-40B4-BE49-F238E27FC236}">
                <a16:creationId xmlns:a16="http://schemas.microsoft.com/office/drawing/2014/main" id="{C46DE6C4-2A5C-724F-81B0-E89B93513BA8}"/>
              </a:ext>
            </a:extLst>
          </p:cNvPr>
          <p:cNvSpPr txBox="1"/>
          <p:nvPr/>
        </p:nvSpPr>
        <p:spPr>
          <a:xfrm>
            <a:off x="228600" y="1133987"/>
            <a:ext cx="8648700" cy="707886"/>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Infer cell-type-specific gene expression profiles without physical cell isolation</a:t>
            </a:r>
          </a:p>
        </p:txBody>
      </p:sp>
    </p:spTree>
    <p:extLst>
      <p:ext uri="{BB962C8B-B14F-4D97-AF65-F5344CB8AC3E}">
        <p14:creationId xmlns:p14="http://schemas.microsoft.com/office/powerpoint/2010/main" val="1114914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7C73-B39A-5048-9FC7-6CBFCE97EDD9}"/>
              </a:ext>
            </a:extLst>
          </p:cNvPr>
          <p:cNvSpPr>
            <a:spLocks noGrp="1"/>
          </p:cNvSpPr>
          <p:nvPr>
            <p:ph type="title"/>
          </p:nvPr>
        </p:nvSpPr>
        <p:spPr>
          <a:xfrm>
            <a:off x="266700" y="0"/>
            <a:ext cx="8610600" cy="1143000"/>
          </a:xfrm>
        </p:spPr>
        <p:txBody>
          <a:bodyPr/>
          <a:lstStyle/>
          <a:p>
            <a:r>
              <a:rPr lang="en-US" dirty="0" err="1"/>
              <a:t>CIBERSORTx</a:t>
            </a:r>
            <a:br>
              <a:rPr lang="en-US" dirty="0"/>
            </a:br>
            <a:r>
              <a:rPr lang="en-US" sz="2000" b="1" dirty="0"/>
              <a:t>c</a:t>
            </a:r>
            <a:r>
              <a:rPr lang="en-US" sz="2000" dirty="0"/>
              <a:t>ell-type </a:t>
            </a:r>
            <a:r>
              <a:rPr lang="en-US" sz="2000" b="1" dirty="0"/>
              <a:t>i</a:t>
            </a:r>
            <a:r>
              <a:rPr lang="en-US" sz="2000" dirty="0"/>
              <a:t>dentification </a:t>
            </a:r>
            <a:r>
              <a:rPr lang="en-US" sz="2000" b="1" dirty="0"/>
              <a:t>b</a:t>
            </a:r>
            <a:r>
              <a:rPr lang="en-US" sz="2000" dirty="0"/>
              <a:t>y </a:t>
            </a:r>
            <a:r>
              <a:rPr lang="en-US" sz="2000" b="1" dirty="0"/>
              <a:t>e</a:t>
            </a:r>
            <a:r>
              <a:rPr lang="en-US" sz="2000" dirty="0"/>
              <a:t>stimating </a:t>
            </a:r>
            <a:r>
              <a:rPr lang="en-US" sz="2000" b="1" dirty="0"/>
              <a:t>r</a:t>
            </a:r>
            <a:r>
              <a:rPr lang="en-US" sz="2000" dirty="0"/>
              <a:t>elative </a:t>
            </a:r>
            <a:r>
              <a:rPr lang="en-US" sz="2000" b="1" dirty="0"/>
              <a:t>s</a:t>
            </a:r>
            <a:r>
              <a:rPr lang="en-US" sz="2000" dirty="0"/>
              <a:t>ubsets </a:t>
            </a:r>
            <a:r>
              <a:rPr lang="en-US" sz="2000" b="1" dirty="0"/>
              <a:t>o</a:t>
            </a:r>
            <a:r>
              <a:rPr lang="en-US" sz="2000" dirty="0"/>
              <a:t>f </a:t>
            </a:r>
            <a:r>
              <a:rPr lang="en-US" sz="2000" b="1" dirty="0"/>
              <a:t>R</a:t>
            </a:r>
            <a:r>
              <a:rPr lang="en-US" sz="2000" dirty="0"/>
              <a:t>NA </a:t>
            </a:r>
            <a:r>
              <a:rPr lang="en-US" sz="2000" b="1" dirty="0"/>
              <a:t>t</a:t>
            </a:r>
            <a:r>
              <a:rPr lang="en-US" sz="2000" dirty="0"/>
              <a:t>ranscripts  </a:t>
            </a:r>
            <a:endParaRPr lang="en-US" dirty="0"/>
          </a:p>
        </p:txBody>
      </p:sp>
      <p:sp>
        <p:nvSpPr>
          <p:cNvPr id="4" name="Slide Number Placeholder 3">
            <a:extLst>
              <a:ext uri="{FF2B5EF4-FFF2-40B4-BE49-F238E27FC236}">
                <a16:creationId xmlns:a16="http://schemas.microsoft.com/office/drawing/2014/main" id="{A4CED797-74F0-8B4B-80AA-911D7C30977F}"/>
              </a:ext>
            </a:extLst>
          </p:cNvPr>
          <p:cNvSpPr>
            <a:spLocks noGrp="1"/>
          </p:cNvSpPr>
          <p:nvPr>
            <p:ph type="sldNum" sz="quarter" idx="12"/>
          </p:nvPr>
        </p:nvSpPr>
        <p:spPr/>
        <p:txBody>
          <a:bodyPr/>
          <a:lstStyle/>
          <a:p>
            <a:pPr>
              <a:defRPr/>
            </a:pPr>
            <a:fld id="{4D71D4ED-2DA9-9F40-A068-D189D5533483}" type="slidenum">
              <a:rPr lang="en-US" smtClean="0"/>
              <a:pPr>
                <a:defRPr/>
              </a:pPr>
              <a:t>58</a:t>
            </a:fld>
            <a:endParaRPr lang="en-US"/>
          </a:p>
        </p:txBody>
      </p:sp>
      <p:sp>
        <p:nvSpPr>
          <p:cNvPr id="5" name="TextBox 4">
            <a:extLst>
              <a:ext uri="{FF2B5EF4-FFF2-40B4-BE49-F238E27FC236}">
                <a16:creationId xmlns:a16="http://schemas.microsoft.com/office/drawing/2014/main" id="{00E4372E-4E3B-8C45-B7B1-BBCC652058CF}"/>
              </a:ext>
            </a:extLst>
          </p:cNvPr>
          <p:cNvSpPr txBox="1"/>
          <p:nvPr/>
        </p:nvSpPr>
        <p:spPr>
          <a:xfrm>
            <a:off x="-26894" y="6608333"/>
            <a:ext cx="9144000" cy="215444"/>
          </a:xfrm>
          <a:prstGeom prst="rect">
            <a:avLst/>
          </a:prstGeom>
          <a:noFill/>
        </p:spPr>
        <p:txBody>
          <a:bodyPr wrap="square" rtlCol="0">
            <a:spAutoFit/>
          </a:bodyPr>
          <a:lstStyle/>
          <a:p>
            <a:r>
              <a:rPr lang="en-US" sz="800" dirty="0"/>
              <a:t>Newman, A.M., Steen, C.B., Liu, C.L. </a:t>
            </a:r>
            <a:r>
              <a:rPr lang="en-US" sz="800" i="1" dirty="0"/>
              <a:t>et al.</a:t>
            </a:r>
            <a:r>
              <a:rPr lang="en-US" sz="800" dirty="0"/>
              <a:t> Determining cell type abundance and expression from bulk tissues with digital cytometry. </a:t>
            </a:r>
            <a:r>
              <a:rPr lang="en-US" sz="800" i="1" dirty="0"/>
              <a:t>Nat </a:t>
            </a:r>
            <a:r>
              <a:rPr lang="en-US" sz="800" i="1" dirty="0" err="1"/>
              <a:t>Biotechnol</a:t>
            </a:r>
            <a:r>
              <a:rPr lang="en-US" sz="800" dirty="0"/>
              <a:t> </a:t>
            </a:r>
            <a:r>
              <a:rPr lang="en-US" sz="800" b="1" dirty="0"/>
              <a:t>37, </a:t>
            </a:r>
            <a:r>
              <a:rPr lang="en-US" sz="800" dirty="0"/>
              <a:t>773–782 (2019). https://</a:t>
            </a:r>
            <a:r>
              <a:rPr lang="en-US" sz="800" dirty="0" err="1"/>
              <a:t>doi.org</a:t>
            </a:r>
            <a:r>
              <a:rPr lang="en-US" sz="800" dirty="0"/>
              <a:t>/10.1038/s41587-019-0114-2</a:t>
            </a:r>
          </a:p>
        </p:txBody>
      </p:sp>
      <p:pic>
        <p:nvPicPr>
          <p:cNvPr id="7" name="Picture 6" descr="Diagram&#10;&#10;Description automatically generated">
            <a:extLst>
              <a:ext uri="{FF2B5EF4-FFF2-40B4-BE49-F238E27FC236}">
                <a16:creationId xmlns:a16="http://schemas.microsoft.com/office/drawing/2014/main" id="{250902F4-ECEC-0449-BDC6-0728B6A776E9}"/>
              </a:ext>
            </a:extLst>
          </p:cNvPr>
          <p:cNvPicPr>
            <a:picLocks noChangeAspect="1"/>
          </p:cNvPicPr>
          <p:nvPr/>
        </p:nvPicPr>
        <p:blipFill rotWithShape="1">
          <a:blip r:embed="rId3"/>
          <a:srcRect l="16129" t="18077" r="14465" b="10822"/>
          <a:stretch/>
        </p:blipFill>
        <p:spPr>
          <a:xfrm>
            <a:off x="163196" y="1365034"/>
            <a:ext cx="8817608" cy="518771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A884868-944B-CC4C-8A0D-CFB81776A44D}"/>
                  </a:ext>
                </a:extLst>
              </p:cNvPr>
              <p:cNvSpPr txBox="1"/>
              <p:nvPr/>
            </p:nvSpPr>
            <p:spPr>
              <a:xfrm>
                <a:off x="4379707" y="2656470"/>
                <a:ext cx="231659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600" b="0" i="0" smtClean="0">
                          <a:latin typeface="Cambria Math" panose="02040503050406030204" pitchFamily="18" charset="0"/>
                        </a:rPr>
                        <m:t>m</m:t>
                      </m:r>
                      <m:r>
                        <a:rPr lang="en-US" sz="3600" b="0" i="0" smtClean="0">
                          <a:latin typeface="Cambria Math" panose="02040503050406030204" pitchFamily="18" charset="0"/>
                        </a:rPr>
                        <m:t> </m:t>
                      </m:r>
                      <m:r>
                        <a:rPr lang="en-US" sz="3600" b="0" i="1" smtClean="0">
                          <a:latin typeface="Cambria Math" panose="02040503050406030204" pitchFamily="18" charset="0"/>
                        </a:rPr>
                        <m:t>=</m:t>
                      </m:r>
                      <m:r>
                        <a:rPr lang="en-US" sz="3600" b="0" i="1" smtClean="0">
                          <a:latin typeface="Cambria Math" panose="02040503050406030204" pitchFamily="18" charset="0"/>
                        </a:rPr>
                        <m:t>𝑓</m:t>
                      </m:r>
                      <m:r>
                        <a:rPr lang="en-US" sz="3600" b="0" i="1" smtClean="0">
                          <a:latin typeface="Cambria Math" panose="02040503050406030204" pitchFamily="18" charset="0"/>
                        </a:rPr>
                        <m:t> × </m:t>
                      </m:r>
                      <m:r>
                        <a:rPr lang="en-US" sz="3600" b="0" i="1" smtClean="0">
                          <a:latin typeface="Cambria Math" panose="02040503050406030204" pitchFamily="18" charset="0"/>
                          <a:ea typeface="Cambria Math" panose="02040503050406030204" pitchFamily="18" charset="0"/>
                        </a:rPr>
                        <m:t>𝐵</m:t>
                      </m:r>
                    </m:oMath>
                  </m:oMathPara>
                </a14:m>
                <a:endParaRPr lang="en-US" sz="3600" dirty="0"/>
              </a:p>
            </p:txBody>
          </p:sp>
        </mc:Choice>
        <mc:Fallback xmlns="">
          <p:sp>
            <p:nvSpPr>
              <p:cNvPr id="9" name="TextBox 8">
                <a:extLst>
                  <a:ext uri="{FF2B5EF4-FFF2-40B4-BE49-F238E27FC236}">
                    <a16:creationId xmlns:a16="http://schemas.microsoft.com/office/drawing/2014/main" id="{2A884868-944B-CC4C-8A0D-CFB81776A44D}"/>
                  </a:ext>
                </a:extLst>
              </p:cNvPr>
              <p:cNvSpPr txBox="1">
                <a:spLocks noRot="1" noChangeAspect="1" noMove="1" noResize="1" noEditPoints="1" noAdjustHandles="1" noChangeArrowheads="1" noChangeShapeType="1" noTextEdit="1"/>
              </p:cNvSpPr>
              <p:nvPr/>
            </p:nvSpPr>
            <p:spPr>
              <a:xfrm>
                <a:off x="4379707" y="2656470"/>
                <a:ext cx="2316596" cy="553998"/>
              </a:xfrm>
              <a:prstGeom prst="rect">
                <a:avLst/>
              </a:prstGeom>
              <a:blipFill>
                <a:blip r:embed="rId4"/>
                <a:stretch>
                  <a:fillRect l="-1630" t="-6818" r="-3261" b="-409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02DE96A-EDA2-8D48-A6C7-F5738E70F017}"/>
              </a:ext>
            </a:extLst>
          </p:cNvPr>
          <p:cNvSpPr txBox="1"/>
          <p:nvPr/>
        </p:nvSpPr>
        <p:spPr>
          <a:xfrm>
            <a:off x="3061895" y="2175785"/>
            <a:ext cx="1836015" cy="400110"/>
          </a:xfrm>
          <a:prstGeom prst="rect">
            <a:avLst/>
          </a:prstGeom>
          <a:noFill/>
        </p:spPr>
        <p:txBody>
          <a:bodyPr wrap="none" rtlCol="0">
            <a:spAutoFit/>
          </a:bodyPr>
          <a:lstStyle/>
          <a:p>
            <a:r>
              <a:rPr lang="en-US" dirty="0"/>
              <a:t>mRNA mixture </a:t>
            </a:r>
          </a:p>
        </p:txBody>
      </p:sp>
      <p:sp>
        <p:nvSpPr>
          <p:cNvPr id="11" name="TextBox 10">
            <a:extLst>
              <a:ext uri="{FF2B5EF4-FFF2-40B4-BE49-F238E27FC236}">
                <a16:creationId xmlns:a16="http://schemas.microsoft.com/office/drawing/2014/main" id="{87D959B7-A7CB-0045-A959-BDA063A7FB47}"/>
              </a:ext>
            </a:extLst>
          </p:cNvPr>
          <p:cNvSpPr txBox="1"/>
          <p:nvPr/>
        </p:nvSpPr>
        <p:spPr>
          <a:xfrm>
            <a:off x="5052553" y="1114840"/>
            <a:ext cx="2316597" cy="1015663"/>
          </a:xfrm>
          <a:prstGeom prst="rect">
            <a:avLst/>
          </a:prstGeom>
          <a:noFill/>
        </p:spPr>
        <p:txBody>
          <a:bodyPr wrap="square" rtlCol="0">
            <a:spAutoFit/>
          </a:bodyPr>
          <a:lstStyle/>
          <a:p>
            <a:r>
              <a:rPr lang="en-US" dirty="0"/>
              <a:t>Unknown fractions of each cell type in the mixture</a:t>
            </a:r>
          </a:p>
        </p:txBody>
      </p:sp>
      <p:sp>
        <p:nvSpPr>
          <p:cNvPr id="12" name="TextBox 11">
            <a:extLst>
              <a:ext uri="{FF2B5EF4-FFF2-40B4-BE49-F238E27FC236}">
                <a16:creationId xmlns:a16="http://schemas.microsoft.com/office/drawing/2014/main" id="{77CE7784-2860-4E49-AAD2-EB89109CE970}"/>
              </a:ext>
            </a:extLst>
          </p:cNvPr>
          <p:cNvSpPr txBox="1"/>
          <p:nvPr/>
        </p:nvSpPr>
        <p:spPr>
          <a:xfrm>
            <a:off x="6994263" y="2201529"/>
            <a:ext cx="2208904" cy="1015663"/>
          </a:xfrm>
          <a:prstGeom prst="rect">
            <a:avLst/>
          </a:prstGeom>
          <a:noFill/>
        </p:spPr>
        <p:txBody>
          <a:bodyPr wrap="square" rtlCol="0">
            <a:spAutoFit/>
          </a:bodyPr>
          <a:lstStyle/>
          <a:p>
            <a:r>
              <a:rPr lang="en-US" dirty="0"/>
              <a:t>Gene expression profiles signature matrix</a:t>
            </a:r>
          </a:p>
        </p:txBody>
      </p:sp>
      <p:cxnSp>
        <p:nvCxnSpPr>
          <p:cNvPr id="14" name="Straight Arrow Connector 13">
            <a:extLst>
              <a:ext uri="{FF2B5EF4-FFF2-40B4-BE49-F238E27FC236}">
                <a16:creationId xmlns:a16="http://schemas.microsoft.com/office/drawing/2014/main" id="{6898C8E3-79D1-C14D-A3AD-69DBCCA82340}"/>
              </a:ext>
            </a:extLst>
          </p:cNvPr>
          <p:cNvCxnSpPr/>
          <p:nvPr/>
        </p:nvCxnSpPr>
        <p:spPr bwMode="auto">
          <a:xfrm>
            <a:off x="4379707" y="2575895"/>
            <a:ext cx="282388" cy="253573"/>
          </a:xfrm>
          <a:prstGeom prst="straightConnector1">
            <a:avLst/>
          </a:prstGeom>
          <a:noFill/>
          <a:ln w="28575" cap="flat" cmpd="sng" algn="ctr">
            <a:solidFill>
              <a:schemeClr val="tx2"/>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E2820308-9219-F742-AE21-CE728734E8B4}"/>
              </a:ext>
            </a:extLst>
          </p:cNvPr>
          <p:cNvCxnSpPr>
            <a:stCxn id="11" idx="2"/>
          </p:cNvCxnSpPr>
          <p:nvPr/>
        </p:nvCxnSpPr>
        <p:spPr bwMode="auto">
          <a:xfrm flipH="1">
            <a:off x="5728895" y="2130503"/>
            <a:ext cx="481957" cy="546341"/>
          </a:xfrm>
          <a:prstGeom prst="straightConnector1">
            <a:avLst/>
          </a:prstGeom>
          <a:noFill/>
          <a:ln w="28575" cap="flat" cmpd="sng" algn="ctr">
            <a:solidFill>
              <a:schemeClr val="tx2"/>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853330CF-76AF-4A45-B553-97B237990D0F}"/>
              </a:ext>
            </a:extLst>
          </p:cNvPr>
          <p:cNvCxnSpPr/>
          <p:nvPr/>
        </p:nvCxnSpPr>
        <p:spPr bwMode="auto">
          <a:xfrm flipH="1">
            <a:off x="6635759" y="2524668"/>
            <a:ext cx="388536" cy="131802"/>
          </a:xfrm>
          <a:prstGeom prst="straightConnector1">
            <a:avLst/>
          </a:prstGeom>
          <a:noFill/>
          <a:ln w="28575" cap="flat" cmpd="sng" algn="ctr">
            <a:solidFill>
              <a:schemeClr val="tx2"/>
            </a:solidFill>
            <a:prstDash val="solid"/>
            <a:round/>
            <a:headEnd type="none" w="med" len="med"/>
            <a:tailEnd type="triangle"/>
          </a:ln>
          <a:effectLst/>
        </p:spPr>
      </p:cxnSp>
      <p:sp>
        <p:nvSpPr>
          <p:cNvPr id="24" name="TextBox 23">
            <a:extLst>
              <a:ext uri="{FF2B5EF4-FFF2-40B4-BE49-F238E27FC236}">
                <a16:creationId xmlns:a16="http://schemas.microsoft.com/office/drawing/2014/main" id="{E429B2C8-0443-3A48-81A6-DCD2AFC6200D}"/>
              </a:ext>
            </a:extLst>
          </p:cNvPr>
          <p:cNvSpPr txBox="1"/>
          <p:nvPr/>
        </p:nvSpPr>
        <p:spPr>
          <a:xfrm>
            <a:off x="4736139" y="3699744"/>
            <a:ext cx="3514164" cy="707886"/>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Support vector regression </a:t>
            </a:r>
          </a:p>
          <a:p>
            <a:r>
              <a:rPr lang="en-US" dirty="0">
                <a:latin typeface="Arial" panose="020B0604020202020204" pitchFamily="34" charset="0"/>
                <a:cs typeface="Arial" panose="020B0604020202020204" pitchFamily="34" charset="0"/>
              </a:rPr>
              <a:t>(SVR)</a:t>
            </a:r>
          </a:p>
        </p:txBody>
      </p:sp>
      <p:cxnSp>
        <p:nvCxnSpPr>
          <p:cNvPr id="25" name="Straight Arrow Connector 24">
            <a:extLst>
              <a:ext uri="{FF2B5EF4-FFF2-40B4-BE49-F238E27FC236}">
                <a16:creationId xmlns:a16="http://schemas.microsoft.com/office/drawing/2014/main" id="{7E3138A7-971B-3A45-8BC2-3AC0E7BC95A7}"/>
              </a:ext>
            </a:extLst>
          </p:cNvPr>
          <p:cNvCxnSpPr/>
          <p:nvPr/>
        </p:nvCxnSpPr>
        <p:spPr bwMode="auto">
          <a:xfrm flipH="1">
            <a:off x="4897910" y="4494248"/>
            <a:ext cx="207490" cy="534952"/>
          </a:xfrm>
          <a:prstGeom prst="straightConnector1">
            <a:avLst/>
          </a:prstGeom>
          <a:noFill/>
          <a:ln w="28575"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1342459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EC3E-1076-DF41-82BA-A169A1B65FCE}"/>
              </a:ext>
            </a:extLst>
          </p:cNvPr>
          <p:cNvSpPr>
            <a:spLocks noGrp="1"/>
          </p:cNvSpPr>
          <p:nvPr>
            <p:ph type="title"/>
          </p:nvPr>
        </p:nvSpPr>
        <p:spPr>
          <a:xfrm>
            <a:off x="685800" y="0"/>
            <a:ext cx="7772400" cy="1143000"/>
          </a:xfrm>
        </p:spPr>
        <p:txBody>
          <a:bodyPr/>
          <a:lstStyle/>
          <a:p>
            <a:r>
              <a:rPr lang="en-US" dirty="0" err="1"/>
              <a:t>MuSiC</a:t>
            </a:r>
            <a:br>
              <a:rPr lang="en-US" dirty="0"/>
            </a:br>
            <a:r>
              <a:rPr lang="en-US" sz="2400" b="1" dirty="0"/>
              <a:t>Mu</a:t>
            </a:r>
            <a:r>
              <a:rPr lang="en-US" sz="2400" dirty="0"/>
              <a:t>lti-</a:t>
            </a:r>
            <a:r>
              <a:rPr lang="en-US" sz="2400" b="1" dirty="0"/>
              <a:t>S</a:t>
            </a:r>
            <a:r>
              <a:rPr lang="en-US" sz="2400" dirty="0"/>
              <a:t>ubject </a:t>
            </a:r>
            <a:r>
              <a:rPr lang="en-US" sz="2400" b="1" dirty="0"/>
              <a:t>Si</a:t>
            </a:r>
            <a:r>
              <a:rPr lang="en-US" sz="2400" dirty="0"/>
              <a:t>ngle </a:t>
            </a:r>
            <a:r>
              <a:rPr lang="en-US" sz="2400" b="1" dirty="0"/>
              <a:t>C</a:t>
            </a:r>
            <a:r>
              <a:rPr lang="en-US" sz="2400" dirty="0"/>
              <a:t>ell deconvolution</a:t>
            </a:r>
            <a:endParaRPr lang="en-US" dirty="0"/>
          </a:p>
        </p:txBody>
      </p:sp>
      <p:sp>
        <p:nvSpPr>
          <p:cNvPr id="3" name="Content Placeholder 2">
            <a:extLst>
              <a:ext uri="{FF2B5EF4-FFF2-40B4-BE49-F238E27FC236}">
                <a16:creationId xmlns:a16="http://schemas.microsoft.com/office/drawing/2014/main" id="{966D9633-D2EA-B54C-B9B8-C55166732873}"/>
              </a:ext>
            </a:extLst>
          </p:cNvPr>
          <p:cNvSpPr>
            <a:spLocks noGrp="1"/>
          </p:cNvSpPr>
          <p:nvPr>
            <p:ph idx="1"/>
          </p:nvPr>
        </p:nvSpPr>
        <p:spPr>
          <a:xfrm>
            <a:off x="152400" y="1217116"/>
            <a:ext cx="8656320" cy="4114800"/>
          </a:xfrm>
        </p:spPr>
        <p:txBody>
          <a:bodyPr/>
          <a:lstStyle/>
          <a:p>
            <a:r>
              <a:rPr lang="en-US" sz="1800" dirty="0"/>
              <a:t>A method for characterizing the cell type composition of large amounts of RNA sequencing data in complex tissues using cell type-specific gene expression in single-cell RNA sequencing (RNA-seq) data</a:t>
            </a:r>
          </a:p>
          <a:p>
            <a:endParaRPr lang="en-US" sz="1100" dirty="0"/>
          </a:p>
        </p:txBody>
      </p:sp>
      <p:sp>
        <p:nvSpPr>
          <p:cNvPr id="4" name="Slide Number Placeholder 3">
            <a:extLst>
              <a:ext uri="{FF2B5EF4-FFF2-40B4-BE49-F238E27FC236}">
                <a16:creationId xmlns:a16="http://schemas.microsoft.com/office/drawing/2014/main" id="{3BEBD07A-3014-524B-9610-44B2A0306905}"/>
              </a:ext>
            </a:extLst>
          </p:cNvPr>
          <p:cNvSpPr>
            <a:spLocks noGrp="1"/>
          </p:cNvSpPr>
          <p:nvPr>
            <p:ph type="sldNum" sz="quarter" idx="12"/>
          </p:nvPr>
        </p:nvSpPr>
        <p:spPr/>
        <p:txBody>
          <a:bodyPr/>
          <a:lstStyle/>
          <a:p>
            <a:pPr>
              <a:defRPr/>
            </a:pPr>
            <a:fld id="{4D71D4ED-2DA9-9F40-A068-D189D5533483}" type="slidenum">
              <a:rPr lang="en-US" smtClean="0"/>
              <a:pPr>
                <a:defRPr/>
              </a:pPr>
              <a:t>59</a:t>
            </a:fld>
            <a:endParaRPr lang="en-US"/>
          </a:p>
        </p:txBody>
      </p:sp>
      <p:pic>
        <p:nvPicPr>
          <p:cNvPr id="236546" name="Picture 2" descr="Fig. 1">
            <a:extLst>
              <a:ext uri="{FF2B5EF4-FFF2-40B4-BE49-F238E27FC236}">
                <a16:creationId xmlns:a16="http://schemas.microsoft.com/office/drawing/2014/main" id="{316167BF-6713-4248-9312-E413AB0E4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42" y="2285999"/>
            <a:ext cx="7702716" cy="4114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3D54EA-73B2-6C44-9BEE-BB2F50184FBA}"/>
              </a:ext>
            </a:extLst>
          </p:cNvPr>
          <p:cNvSpPr txBox="1"/>
          <p:nvPr/>
        </p:nvSpPr>
        <p:spPr>
          <a:xfrm>
            <a:off x="4997" y="6642556"/>
            <a:ext cx="8363187" cy="215444"/>
          </a:xfrm>
          <a:prstGeom prst="rect">
            <a:avLst/>
          </a:prstGeom>
          <a:noFill/>
        </p:spPr>
        <p:txBody>
          <a:bodyPr wrap="none" rtlCol="0">
            <a:spAutoFit/>
          </a:bodyPr>
          <a:lstStyle/>
          <a:p>
            <a:r>
              <a:rPr lang="en-US" sz="800" dirty="0"/>
              <a:t>Wang, X., Park, J., </a:t>
            </a:r>
            <a:r>
              <a:rPr lang="en-US" sz="800" dirty="0" err="1"/>
              <a:t>Susztak</a:t>
            </a:r>
            <a:r>
              <a:rPr lang="en-US" sz="800" dirty="0"/>
              <a:t>, K. </a:t>
            </a:r>
            <a:r>
              <a:rPr lang="en-US" sz="800" i="1" dirty="0"/>
              <a:t>et al.</a:t>
            </a:r>
            <a:r>
              <a:rPr lang="en-US" sz="800" dirty="0"/>
              <a:t> Bulk tissue cell type deconvolution with multi-subject single-cell expression reference. </a:t>
            </a:r>
            <a:r>
              <a:rPr lang="en-US" sz="800" i="1" dirty="0"/>
              <a:t>Nat </a:t>
            </a:r>
            <a:r>
              <a:rPr lang="en-US" sz="800" i="1" dirty="0" err="1"/>
              <a:t>Commun</a:t>
            </a:r>
            <a:r>
              <a:rPr lang="en-US" sz="800" dirty="0"/>
              <a:t> </a:t>
            </a:r>
            <a:r>
              <a:rPr lang="en-US" sz="800" b="1" dirty="0"/>
              <a:t>10, </a:t>
            </a:r>
            <a:r>
              <a:rPr lang="en-US" sz="800" dirty="0"/>
              <a:t>380 (2019). https://</a:t>
            </a:r>
            <a:r>
              <a:rPr lang="en-US" sz="800" dirty="0" err="1"/>
              <a:t>doi.org</a:t>
            </a:r>
            <a:r>
              <a:rPr lang="en-US" sz="800" dirty="0"/>
              <a:t>/10.1038/s41467-018-08023-x</a:t>
            </a:r>
          </a:p>
        </p:txBody>
      </p:sp>
    </p:spTree>
    <p:extLst>
      <p:ext uri="{BB962C8B-B14F-4D97-AF65-F5344CB8AC3E}">
        <p14:creationId xmlns:p14="http://schemas.microsoft.com/office/powerpoint/2010/main" val="2057061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653C0D44-945B-4743-88D2-4C6757D2CF06}"/>
              </a:ext>
            </a:extLst>
          </p:cNvPr>
          <p:cNvPicPr>
            <a:picLocks noChangeAspect="1"/>
          </p:cNvPicPr>
          <p:nvPr/>
        </p:nvPicPr>
        <p:blipFill rotWithShape="1">
          <a:blip r:embed="rId3"/>
          <a:srcRect l="8757" t="6088" b="70433"/>
          <a:stretch/>
        </p:blipFill>
        <p:spPr>
          <a:xfrm>
            <a:off x="96768" y="5274431"/>
            <a:ext cx="8950462" cy="1267555"/>
          </a:xfrm>
          <a:prstGeom prst="rect">
            <a:avLst/>
          </a:prstGeom>
        </p:spPr>
      </p:pic>
      <p:sp>
        <p:nvSpPr>
          <p:cNvPr id="2" name="Title 1">
            <a:extLst>
              <a:ext uri="{FF2B5EF4-FFF2-40B4-BE49-F238E27FC236}">
                <a16:creationId xmlns:a16="http://schemas.microsoft.com/office/drawing/2014/main" id="{1CA4FF80-D7DC-A14C-8575-D471E4A95D7D}"/>
              </a:ext>
            </a:extLst>
          </p:cNvPr>
          <p:cNvSpPr>
            <a:spLocks noGrp="1"/>
          </p:cNvSpPr>
          <p:nvPr>
            <p:ph type="title"/>
          </p:nvPr>
        </p:nvSpPr>
        <p:spPr>
          <a:xfrm>
            <a:off x="56072" y="-9336"/>
            <a:ext cx="9087927" cy="1143000"/>
          </a:xfrm>
        </p:spPr>
        <p:txBody>
          <a:bodyPr/>
          <a:lstStyle/>
          <a:p>
            <a:r>
              <a:rPr lang="en-US" sz="2800" b="1" dirty="0" err="1"/>
              <a:t>SingleR</a:t>
            </a:r>
            <a:r>
              <a:rPr lang="en-US" sz="2800" dirty="0"/>
              <a:t>: Reference-based annotation of </a:t>
            </a:r>
            <a:r>
              <a:rPr lang="en-US" sz="2800" dirty="0" err="1"/>
              <a:t>scRNA</a:t>
            </a:r>
            <a:r>
              <a:rPr lang="en-US" sz="2800" dirty="0"/>
              <a:t>-seq</a:t>
            </a:r>
            <a:endParaRPr lang="en-US" sz="4800" dirty="0"/>
          </a:p>
        </p:txBody>
      </p:sp>
      <p:sp>
        <p:nvSpPr>
          <p:cNvPr id="4" name="Slide Number Placeholder 3">
            <a:extLst>
              <a:ext uri="{FF2B5EF4-FFF2-40B4-BE49-F238E27FC236}">
                <a16:creationId xmlns:a16="http://schemas.microsoft.com/office/drawing/2014/main" id="{3244CBD6-CB3B-0E42-B54A-69F17B68F512}"/>
              </a:ext>
            </a:extLst>
          </p:cNvPr>
          <p:cNvSpPr>
            <a:spLocks noGrp="1"/>
          </p:cNvSpPr>
          <p:nvPr>
            <p:ph type="sldNum" sz="quarter" idx="12"/>
          </p:nvPr>
        </p:nvSpPr>
        <p:spPr/>
        <p:txBody>
          <a:bodyPr/>
          <a:lstStyle/>
          <a:p>
            <a:pPr>
              <a:defRPr/>
            </a:pPr>
            <a:fld id="{4D71D4ED-2DA9-9F40-A068-D189D5533483}" type="slidenum">
              <a:rPr lang="en-US" smtClean="0"/>
              <a:pPr>
                <a:defRPr/>
              </a:pPr>
              <a:t>6</a:t>
            </a:fld>
            <a:endParaRPr lang="en-US"/>
          </a:p>
        </p:txBody>
      </p:sp>
      <p:sp>
        <p:nvSpPr>
          <p:cNvPr id="5" name="Rectangle 4">
            <a:extLst>
              <a:ext uri="{FF2B5EF4-FFF2-40B4-BE49-F238E27FC236}">
                <a16:creationId xmlns:a16="http://schemas.microsoft.com/office/drawing/2014/main" id="{238C59CE-2121-0146-87C9-B6DCE390ECC6}"/>
              </a:ext>
            </a:extLst>
          </p:cNvPr>
          <p:cNvSpPr/>
          <p:nvPr/>
        </p:nvSpPr>
        <p:spPr>
          <a:xfrm>
            <a:off x="-48165" y="6642556"/>
            <a:ext cx="9296400" cy="215444"/>
          </a:xfrm>
          <a:prstGeom prst="rect">
            <a:avLst/>
          </a:prstGeom>
        </p:spPr>
        <p:txBody>
          <a:bodyPr wrap="square">
            <a:spAutoFit/>
          </a:bodyPr>
          <a:lstStyle/>
          <a:p>
            <a:r>
              <a:rPr lang="en-US" sz="800" dirty="0">
                <a:solidFill>
                  <a:srgbClr val="222222"/>
                </a:solidFill>
              </a:rPr>
              <a:t>Aran, D., Looney, A.P., Liu, L. </a:t>
            </a:r>
            <a:r>
              <a:rPr lang="en-US" sz="800" i="1" dirty="0">
                <a:solidFill>
                  <a:srgbClr val="222222"/>
                </a:solidFill>
              </a:rPr>
              <a:t>et al.</a:t>
            </a:r>
            <a:r>
              <a:rPr lang="en-US" sz="800" dirty="0">
                <a:solidFill>
                  <a:srgbClr val="222222"/>
                </a:solidFill>
              </a:rPr>
              <a:t> Reference-based analysis of lung single-cell sequencing reveals a transitional profibrotic macrophage. </a:t>
            </a:r>
            <a:r>
              <a:rPr lang="en-US" sz="800" i="1" dirty="0">
                <a:solidFill>
                  <a:srgbClr val="222222"/>
                </a:solidFill>
              </a:rPr>
              <a:t>Nat Immunol</a:t>
            </a:r>
            <a:r>
              <a:rPr lang="en-US" sz="800" dirty="0">
                <a:solidFill>
                  <a:srgbClr val="222222"/>
                </a:solidFill>
              </a:rPr>
              <a:t> </a:t>
            </a:r>
            <a:r>
              <a:rPr lang="en-US" sz="800" b="1" dirty="0">
                <a:solidFill>
                  <a:srgbClr val="222222"/>
                </a:solidFill>
              </a:rPr>
              <a:t>20, </a:t>
            </a:r>
            <a:r>
              <a:rPr lang="en-US" sz="800" dirty="0">
                <a:solidFill>
                  <a:srgbClr val="222222"/>
                </a:solidFill>
              </a:rPr>
              <a:t>163–172 (2019). </a:t>
            </a:r>
            <a:r>
              <a:rPr lang="en-US" sz="800" dirty="0">
                <a:solidFill>
                  <a:srgbClr val="222222"/>
                </a:solidFill>
                <a:hlinkClick r:id="rId4"/>
              </a:rPr>
              <a:t>https://doi.org/10.1038/s41590-018-0276-y</a:t>
            </a:r>
            <a:endParaRPr lang="en-US" sz="800" dirty="0">
              <a:solidFill>
                <a:srgbClr val="222222"/>
              </a:solidFill>
            </a:endParaRPr>
          </a:p>
        </p:txBody>
      </p:sp>
      <p:sp>
        <p:nvSpPr>
          <p:cNvPr id="6" name="TextBox 5">
            <a:extLst>
              <a:ext uri="{FF2B5EF4-FFF2-40B4-BE49-F238E27FC236}">
                <a16:creationId xmlns:a16="http://schemas.microsoft.com/office/drawing/2014/main" id="{C233A4B2-CB8A-454D-B27F-041CAB1CB674}"/>
              </a:ext>
            </a:extLst>
          </p:cNvPr>
          <p:cNvSpPr txBox="1"/>
          <p:nvPr/>
        </p:nvSpPr>
        <p:spPr>
          <a:xfrm>
            <a:off x="56072" y="949791"/>
            <a:ext cx="8950462" cy="4370427"/>
          </a:xfrm>
          <a:prstGeom prst="rect">
            <a:avLst/>
          </a:prstGeom>
          <a:noFill/>
        </p:spPr>
        <p:txBody>
          <a:bodyPr wrap="square" rtlCol="0">
            <a:spAutoFit/>
          </a:bodyPr>
          <a:lstStyle/>
          <a:p>
            <a:pPr marL="342900" indent="-342900">
              <a:buFont typeface="Arial" panose="020B0604020202020204" pitchFamily="34" charset="0"/>
              <a:buChar char="•"/>
            </a:pPr>
            <a:r>
              <a:rPr lang="en-US" dirty="0" err="1">
                <a:latin typeface="Arial" panose="020B0604020202020204" pitchFamily="34" charset="0"/>
                <a:cs typeface="Arial" panose="020B0604020202020204" pitchFamily="34" charset="0"/>
              </a:rPr>
              <a:t>SingleR</a:t>
            </a:r>
            <a:r>
              <a:rPr lang="en-US" dirty="0">
                <a:latin typeface="Arial" panose="020B0604020202020204" pitchFamily="34" charset="0"/>
                <a:cs typeface="Arial" panose="020B0604020202020204" pitchFamily="34" charset="0"/>
              </a:rPr>
              <a:t> pipeline is based on correlating reference bulk transcriptomic data sets of pure cell types with single-cell gene expression. </a:t>
            </a:r>
          </a:p>
          <a:p>
            <a:pPr marL="342900" indent="-3429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Reference set: a comprehensive transcriptomic dataset (microarray or RNA-seq) of </a:t>
            </a:r>
            <a:r>
              <a:rPr lang="en-US" b="1" dirty="0">
                <a:solidFill>
                  <a:schemeClr val="tx2"/>
                </a:solidFill>
                <a:latin typeface="Arial" panose="020B0604020202020204" pitchFamily="34" charset="0"/>
                <a:cs typeface="Arial" panose="020B0604020202020204" pitchFamily="34" charset="0"/>
              </a:rPr>
              <a:t>pure</a:t>
            </a:r>
            <a:r>
              <a:rPr lang="en-US" dirty="0">
                <a:latin typeface="Arial" panose="020B0604020202020204" pitchFamily="34" charset="0"/>
                <a:cs typeface="Arial" panose="020B0604020202020204" pitchFamily="34" charset="0"/>
              </a:rPr>
              <a:t> cell types</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Human</a:t>
            </a:r>
          </a:p>
          <a:p>
            <a:pPr marL="800100" lvl="1" indent="-342900">
              <a:buFont typeface="American Typewriter Semibold" panose="02090604020004020304" pitchFamily="18" charset="77"/>
              <a:buChar char="−"/>
            </a:pPr>
            <a:r>
              <a:rPr lang="en-US" sz="1600" dirty="0">
                <a:latin typeface="Arial" panose="020B0604020202020204" pitchFamily="34" charset="0"/>
                <a:cs typeface="Arial" panose="020B0604020202020204" pitchFamily="34" charset="0"/>
              </a:rPr>
              <a:t>Human Primary Cell Atlas (HPCA) : 38 main cell types, 169 subtypes, 713 samples</a:t>
            </a:r>
          </a:p>
          <a:p>
            <a:pPr marL="800100" lvl="1" indent="-342900">
              <a:buFont typeface="American Typewriter Semibold" panose="02090604020004020304" pitchFamily="18" charset="77"/>
              <a:buChar char="−"/>
            </a:pPr>
            <a:r>
              <a:rPr lang="en-US" sz="1600" dirty="0" err="1">
                <a:latin typeface="Arial" panose="020B0604020202020204" pitchFamily="34" charset="0"/>
                <a:cs typeface="Arial" panose="020B0604020202020204" pitchFamily="34" charset="0"/>
              </a:rPr>
              <a:t>Blueprint+Encode</a:t>
            </a:r>
            <a:r>
              <a:rPr lang="en-US" sz="1600" dirty="0">
                <a:latin typeface="Arial" panose="020B0604020202020204" pitchFamily="34" charset="0"/>
                <a:cs typeface="Arial" panose="020B0604020202020204" pitchFamily="34" charset="0"/>
              </a:rPr>
              <a:t>:  43 cell types, 259 bulk </a:t>
            </a:r>
            <a:r>
              <a:rPr lang="en-US" sz="1600" dirty="0" err="1">
                <a:latin typeface="Arial" panose="020B0604020202020204" pitchFamily="34" charset="0"/>
                <a:cs typeface="Arial" panose="020B0604020202020204" pitchFamily="34" charset="0"/>
              </a:rPr>
              <a:t>RNAseq</a:t>
            </a:r>
            <a:r>
              <a:rPr lang="en-US" sz="1600" dirty="0">
                <a:latin typeface="Arial" panose="020B0604020202020204" pitchFamily="34" charset="0"/>
                <a:cs typeface="Arial" panose="020B0604020202020204" pitchFamily="34" charset="0"/>
              </a:rPr>
              <a:t> samples</a:t>
            </a:r>
          </a:p>
          <a:p>
            <a:pPr marL="800100" lvl="1" indent="-342900">
              <a:buFont typeface="Wingdings" pitchFamily="2" charset="2"/>
              <a:buChar char="Ø"/>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Mouse</a:t>
            </a:r>
          </a:p>
          <a:p>
            <a:pPr marL="800100" lvl="1" indent="-342900">
              <a:buFont typeface="American Typewriter Semibold" panose="02090604020004020304" pitchFamily="18" charset="77"/>
              <a:buChar char="−"/>
            </a:pPr>
            <a:r>
              <a:rPr lang="en-US" sz="1600" dirty="0">
                <a:latin typeface="Arial" panose="020B0604020202020204" pitchFamily="34" charset="0"/>
                <a:cs typeface="Arial" panose="020B0604020202020204" pitchFamily="34" charset="0"/>
              </a:rPr>
              <a:t>Immunological Genome Project (</a:t>
            </a:r>
            <a:r>
              <a:rPr lang="en-US" sz="1600" dirty="0" err="1">
                <a:latin typeface="Arial" panose="020B0604020202020204" pitchFamily="34" charset="0"/>
                <a:cs typeface="Arial" panose="020B0604020202020204" pitchFamily="34" charset="0"/>
              </a:rPr>
              <a:t>ImmGen</a:t>
            </a:r>
            <a:r>
              <a:rPr lang="en-US" sz="1600" dirty="0">
                <a:latin typeface="Arial" panose="020B0604020202020204" pitchFamily="34" charset="0"/>
                <a:cs typeface="Arial" panose="020B0604020202020204" pitchFamily="34" charset="0"/>
              </a:rPr>
              <a:t>) : 20 main cell types, 830 microarray samples</a:t>
            </a:r>
          </a:p>
          <a:p>
            <a:pPr marL="800100" lvl="1" indent="-342900">
              <a:buFont typeface="American Typewriter Semibold" panose="02090604020004020304" pitchFamily="18" charset="77"/>
              <a:buChar char="−"/>
            </a:pPr>
            <a:r>
              <a:rPr lang="en-US" sz="1600" dirty="0">
                <a:latin typeface="Arial" panose="020B0604020202020204" pitchFamily="34" charset="0"/>
                <a:cs typeface="Arial" panose="020B0604020202020204" pitchFamily="34" charset="0"/>
              </a:rPr>
              <a:t>mouse RNA-seq samples (brain-specific) :  28 cell types, 358 RNA-seq samples</a:t>
            </a:r>
          </a:p>
          <a:p>
            <a:pPr marL="800100" lvl="1" indent="-342900">
              <a:buFont typeface="Wingdings" pitchFamily="2" charset="2"/>
              <a:buChar char="Ø"/>
            </a:pPr>
            <a:endParaRPr lang="en-US" sz="16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169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a:extLst>
              <a:ext uri="{FF2B5EF4-FFF2-40B4-BE49-F238E27FC236}">
                <a16:creationId xmlns:a16="http://schemas.microsoft.com/office/drawing/2014/main" id="{8D1F78D9-5CAA-6E4F-BA33-DC1649388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319" y="2286000"/>
            <a:ext cx="6722881" cy="42123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28C694-7BA3-1242-9531-9098CC2FC022}"/>
              </a:ext>
            </a:extLst>
          </p:cNvPr>
          <p:cNvSpPr>
            <a:spLocks noGrp="1"/>
          </p:cNvSpPr>
          <p:nvPr>
            <p:ph type="title"/>
          </p:nvPr>
        </p:nvSpPr>
        <p:spPr>
          <a:xfrm>
            <a:off x="152400" y="304800"/>
            <a:ext cx="8703039" cy="1143000"/>
          </a:xfrm>
        </p:spPr>
        <p:txBody>
          <a:bodyPr/>
          <a:lstStyle/>
          <a:p>
            <a:r>
              <a:rPr lang="en-US" dirty="0"/>
              <a:t>BSEQ-</a:t>
            </a:r>
            <a:r>
              <a:rPr lang="en-US" dirty="0" err="1"/>
              <a:t>sc</a:t>
            </a:r>
            <a:br>
              <a:rPr lang="en-US" sz="24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Deconvolution of Bulk Sequencing Experiments using Single Cell Data</a:t>
            </a:r>
            <a:br>
              <a:rPr lang="en-US" b="1" dirty="0"/>
            </a:br>
            <a:endParaRPr lang="en-US" dirty="0"/>
          </a:p>
        </p:txBody>
      </p:sp>
      <p:sp>
        <p:nvSpPr>
          <p:cNvPr id="3" name="Content Placeholder 2">
            <a:extLst>
              <a:ext uri="{FF2B5EF4-FFF2-40B4-BE49-F238E27FC236}">
                <a16:creationId xmlns:a16="http://schemas.microsoft.com/office/drawing/2014/main" id="{6A0E4B57-4070-9D49-AC86-8EC867790346}"/>
              </a:ext>
            </a:extLst>
          </p:cNvPr>
          <p:cNvSpPr>
            <a:spLocks noGrp="1"/>
          </p:cNvSpPr>
          <p:nvPr>
            <p:ph idx="1"/>
          </p:nvPr>
        </p:nvSpPr>
        <p:spPr>
          <a:xfrm>
            <a:off x="465840" y="1143000"/>
            <a:ext cx="8389599" cy="4114800"/>
          </a:xfrm>
        </p:spPr>
        <p:txBody>
          <a:bodyPr/>
          <a:lstStyle/>
          <a:p>
            <a:r>
              <a:rPr lang="en-US" sz="2000" dirty="0"/>
              <a:t>Leverage single-cell sequencing data to estimate cell type proportion and cell type-specific gene expression differences from RNA-seq data from bulk tissue samples</a:t>
            </a:r>
          </a:p>
        </p:txBody>
      </p:sp>
      <p:sp>
        <p:nvSpPr>
          <p:cNvPr id="4" name="Slide Number Placeholder 3">
            <a:extLst>
              <a:ext uri="{FF2B5EF4-FFF2-40B4-BE49-F238E27FC236}">
                <a16:creationId xmlns:a16="http://schemas.microsoft.com/office/drawing/2014/main" id="{082928C6-F2A9-D246-B911-3583F05E8F7A}"/>
              </a:ext>
            </a:extLst>
          </p:cNvPr>
          <p:cNvSpPr>
            <a:spLocks noGrp="1"/>
          </p:cNvSpPr>
          <p:nvPr>
            <p:ph type="sldNum" sz="quarter" idx="12"/>
          </p:nvPr>
        </p:nvSpPr>
        <p:spPr/>
        <p:txBody>
          <a:bodyPr/>
          <a:lstStyle/>
          <a:p>
            <a:pPr>
              <a:defRPr/>
            </a:pPr>
            <a:fld id="{4D71D4ED-2DA9-9F40-A068-D189D5533483}" type="slidenum">
              <a:rPr lang="en-US" smtClean="0"/>
              <a:pPr>
                <a:defRPr/>
              </a:pPr>
              <a:t>60</a:t>
            </a:fld>
            <a:endParaRPr lang="en-US"/>
          </a:p>
        </p:txBody>
      </p:sp>
      <p:sp>
        <p:nvSpPr>
          <p:cNvPr id="5" name="TextBox 4">
            <a:extLst>
              <a:ext uri="{FF2B5EF4-FFF2-40B4-BE49-F238E27FC236}">
                <a16:creationId xmlns:a16="http://schemas.microsoft.com/office/drawing/2014/main" id="{BAAACA2B-DB0C-F34B-B40D-8BBDC3EF974F}"/>
              </a:ext>
            </a:extLst>
          </p:cNvPr>
          <p:cNvSpPr txBox="1"/>
          <p:nvPr/>
        </p:nvSpPr>
        <p:spPr>
          <a:xfrm>
            <a:off x="11242" y="6533304"/>
            <a:ext cx="8985354" cy="461665"/>
          </a:xfrm>
          <a:prstGeom prst="rect">
            <a:avLst/>
          </a:prstGeom>
          <a:noFill/>
        </p:spPr>
        <p:txBody>
          <a:bodyPr wrap="square" rtlCol="0">
            <a:spAutoFit/>
          </a:bodyPr>
          <a:lstStyle/>
          <a:p>
            <a:r>
              <a:rPr lang="en-US" sz="800" i="1" dirty="0"/>
              <a:t>A single-cell transcriptomic map of the human and mouse pancreas reveals inter- and intra-cell population structure </a:t>
            </a:r>
            <a:r>
              <a:rPr lang="en-US" sz="800" dirty="0"/>
              <a:t>M. Baron, A. </a:t>
            </a:r>
            <a:r>
              <a:rPr lang="en-US" sz="800" dirty="0" err="1"/>
              <a:t>Veres</a:t>
            </a:r>
            <a:r>
              <a:rPr lang="en-US" sz="800" dirty="0"/>
              <a:t>, S.L. </a:t>
            </a:r>
            <a:r>
              <a:rPr lang="en-US" sz="800" dirty="0" err="1"/>
              <a:t>Wolock</a:t>
            </a:r>
            <a:r>
              <a:rPr lang="en-US" sz="800" dirty="0"/>
              <a:t>, A. L. Faust, R. </a:t>
            </a:r>
            <a:r>
              <a:rPr lang="en-US" sz="800" dirty="0" err="1"/>
              <a:t>Gaujoux</a:t>
            </a:r>
            <a:r>
              <a:rPr lang="en-US" sz="800" dirty="0"/>
              <a:t>, A. </a:t>
            </a:r>
            <a:r>
              <a:rPr lang="en-US" sz="800" dirty="0" err="1"/>
              <a:t>Vetere</a:t>
            </a:r>
            <a:r>
              <a:rPr lang="en-US" sz="800" dirty="0"/>
              <a:t>, J. </a:t>
            </a:r>
            <a:r>
              <a:rPr lang="en-US" sz="800" dirty="0" err="1"/>
              <a:t>Hyoje</a:t>
            </a:r>
            <a:r>
              <a:rPr lang="en-US" sz="800" dirty="0"/>
              <a:t> Ryu, B. K. Wagner, S. Shen-Orr, A. M. Klein, D. A. Melton, I. </a:t>
            </a:r>
            <a:r>
              <a:rPr lang="en-US" sz="800" dirty="0" err="1"/>
              <a:t>Yanai</a:t>
            </a:r>
            <a:r>
              <a:rPr lang="en-US" sz="800" dirty="0"/>
              <a:t> Cell Systems. 2016 Oct 26 </a:t>
            </a:r>
            <a:r>
              <a:rPr lang="en-US" sz="800" dirty="0">
                <a:hlinkClick r:id="rId4"/>
              </a:rPr>
              <a:t>10.1016/j.cels.2016.08.011</a:t>
            </a:r>
            <a:endParaRPr lang="en-US" sz="800" dirty="0"/>
          </a:p>
          <a:p>
            <a:endParaRPr lang="en-US" sz="800" dirty="0"/>
          </a:p>
        </p:txBody>
      </p:sp>
    </p:spTree>
    <p:extLst>
      <p:ext uri="{BB962C8B-B14F-4D97-AF65-F5344CB8AC3E}">
        <p14:creationId xmlns:p14="http://schemas.microsoft.com/office/powerpoint/2010/main" val="20087063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7D03-3485-8A4A-969D-D263EDCFE7C8}"/>
              </a:ext>
            </a:extLst>
          </p:cNvPr>
          <p:cNvSpPr>
            <a:spLocks noGrp="1"/>
          </p:cNvSpPr>
          <p:nvPr>
            <p:ph type="title"/>
          </p:nvPr>
        </p:nvSpPr>
        <p:spPr>
          <a:xfrm>
            <a:off x="1608167" y="173557"/>
            <a:ext cx="6167437" cy="914400"/>
          </a:xfrm>
        </p:spPr>
        <p:txBody>
          <a:bodyPr/>
          <a:lstStyle/>
          <a:p>
            <a:r>
              <a:rPr lang="en-US" sz="4000" dirty="0"/>
              <a:t>Single cell RNA-seq data for human brain</a:t>
            </a:r>
          </a:p>
        </p:txBody>
      </p:sp>
      <p:pic>
        <p:nvPicPr>
          <p:cNvPr id="4" name="Picture 3">
            <a:extLst>
              <a:ext uri="{FF2B5EF4-FFF2-40B4-BE49-F238E27FC236}">
                <a16:creationId xmlns:a16="http://schemas.microsoft.com/office/drawing/2014/main" id="{BFB0CD46-4DFB-8A49-9FC8-088773D0178E}"/>
              </a:ext>
            </a:extLst>
          </p:cNvPr>
          <p:cNvPicPr>
            <a:picLocks noChangeAspect="1"/>
          </p:cNvPicPr>
          <p:nvPr/>
        </p:nvPicPr>
        <p:blipFill rotWithShape="1">
          <a:blip r:embed="rId3"/>
          <a:srcRect t="30000" r="47048" b="28889"/>
          <a:stretch/>
        </p:blipFill>
        <p:spPr>
          <a:xfrm>
            <a:off x="6177506" y="2770780"/>
            <a:ext cx="1819507" cy="1876405"/>
          </a:xfrm>
          <a:prstGeom prst="rect">
            <a:avLst/>
          </a:prstGeom>
        </p:spPr>
      </p:pic>
      <p:sp>
        <p:nvSpPr>
          <p:cNvPr id="5" name="TextBox 4">
            <a:extLst>
              <a:ext uri="{FF2B5EF4-FFF2-40B4-BE49-F238E27FC236}">
                <a16:creationId xmlns:a16="http://schemas.microsoft.com/office/drawing/2014/main" id="{47958D6A-2121-AF4A-B68A-7A914C6967C7}"/>
              </a:ext>
            </a:extLst>
          </p:cNvPr>
          <p:cNvSpPr txBox="1"/>
          <p:nvPr/>
        </p:nvSpPr>
        <p:spPr>
          <a:xfrm>
            <a:off x="5794834" y="4608100"/>
            <a:ext cx="3376245" cy="276999"/>
          </a:xfrm>
          <a:prstGeom prst="rect">
            <a:avLst/>
          </a:prstGeom>
          <a:noFill/>
        </p:spPr>
        <p:txBody>
          <a:bodyPr wrap="none" rtlCol="0">
            <a:spAutoFit/>
          </a:bodyPr>
          <a:lstStyle/>
          <a:p>
            <a:r>
              <a:rPr lang="en-US" sz="1200" dirty="0"/>
              <a:t>~10319 cells (Lake et al., Nature Biotech, 2018)</a:t>
            </a:r>
          </a:p>
        </p:txBody>
      </p:sp>
      <p:pic>
        <p:nvPicPr>
          <p:cNvPr id="6" name="Picture 5">
            <a:extLst>
              <a:ext uri="{FF2B5EF4-FFF2-40B4-BE49-F238E27FC236}">
                <a16:creationId xmlns:a16="http://schemas.microsoft.com/office/drawing/2014/main" id="{E64BFF80-981F-3B49-9C98-19B79DFF5E71}"/>
              </a:ext>
            </a:extLst>
          </p:cNvPr>
          <p:cNvPicPr>
            <a:picLocks noChangeAspect="1"/>
          </p:cNvPicPr>
          <p:nvPr/>
        </p:nvPicPr>
        <p:blipFill rotWithShape="1">
          <a:blip r:embed="rId4"/>
          <a:srcRect t="55139" r="62187"/>
          <a:stretch/>
        </p:blipFill>
        <p:spPr>
          <a:xfrm>
            <a:off x="2177515" y="2810908"/>
            <a:ext cx="1868864" cy="1617881"/>
          </a:xfrm>
          <a:prstGeom prst="rect">
            <a:avLst/>
          </a:prstGeom>
        </p:spPr>
      </p:pic>
      <p:sp>
        <p:nvSpPr>
          <p:cNvPr id="7" name="TextBox 6">
            <a:extLst>
              <a:ext uri="{FF2B5EF4-FFF2-40B4-BE49-F238E27FC236}">
                <a16:creationId xmlns:a16="http://schemas.microsoft.com/office/drawing/2014/main" id="{D7E3B0AE-4E45-274D-8013-0CC6F1BF54DA}"/>
              </a:ext>
            </a:extLst>
          </p:cNvPr>
          <p:cNvSpPr txBox="1"/>
          <p:nvPr/>
        </p:nvSpPr>
        <p:spPr>
          <a:xfrm>
            <a:off x="2372635" y="4416353"/>
            <a:ext cx="1792165" cy="461665"/>
          </a:xfrm>
          <a:prstGeom prst="rect">
            <a:avLst/>
          </a:prstGeom>
          <a:noFill/>
        </p:spPr>
        <p:txBody>
          <a:bodyPr wrap="square" rtlCol="0">
            <a:spAutoFit/>
          </a:bodyPr>
          <a:lstStyle/>
          <a:p>
            <a:r>
              <a:rPr lang="en-US" sz="1200" dirty="0"/>
              <a:t>~3000 cells (Lake et al., Science, 2016)</a:t>
            </a:r>
          </a:p>
        </p:txBody>
      </p:sp>
      <p:pic>
        <p:nvPicPr>
          <p:cNvPr id="8" name="Picture 7">
            <a:extLst>
              <a:ext uri="{FF2B5EF4-FFF2-40B4-BE49-F238E27FC236}">
                <a16:creationId xmlns:a16="http://schemas.microsoft.com/office/drawing/2014/main" id="{A4D678B3-A218-C94C-BDE7-1D17B4643D5F}"/>
              </a:ext>
            </a:extLst>
          </p:cNvPr>
          <p:cNvPicPr>
            <a:picLocks noChangeAspect="1"/>
          </p:cNvPicPr>
          <p:nvPr/>
        </p:nvPicPr>
        <p:blipFill>
          <a:blip r:embed="rId5"/>
          <a:stretch>
            <a:fillRect/>
          </a:stretch>
        </p:blipFill>
        <p:spPr>
          <a:xfrm>
            <a:off x="605413" y="2916536"/>
            <a:ext cx="1371600" cy="2794000"/>
          </a:xfrm>
          <a:prstGeom prst="rect">
            <a:avLst/>
          </a:prstGeom>
        </p:spPr>
      </p:pic>
      <p:sp>
        <p:nvSpPr>
          <p:cNvPr id="9" name="TextBox 8">
            <a:extLst>
              <a:ext uri="{FF2B5EF4-FFF2-40B4-BE49-F238E27FC236}">
                <a16:creationId xmlns:a16="http://schemas.microsoft.com/office/drawing/2014/main" id="{317DFB0F-F250-1943-B1AA-0A0033BE66A9}"/>
              </a:ext>
            </a:extLst>
          </p:cNvPr>
          <p:cNvSpPr txBox="1"/>
          <p:nvPr/>
        </p:nvSpPr>
        <p:spPr>
          <a:xfrm>
            <a:off x="405108" y="5754524"/>
            <a:ext cx="1447800" cy="646331"/>
          </a:xfrm>
          <a:prstGeom prst="rect">
            <a:avLst/>
          </a:prstGeom>
          <a:noFill/>
        </p:spPr>
        <p:txBody>
          <a:bodyPr wrap="square" rtlCol="0">
            <a:spAutoFit/>
          </a:bodyPr>
          <a:lstStyle/>
          <a:p>
            <a:r>
              <a:rPr lang="en-US" sz="1200" dirty="0"/>
              <a:t>~400 cells (</a:t>
            </a:r>
            <a:r>
              <a:rPr lang="en-US" sz="1200" dirty="0" err="1"/>
              <a:t>Darmanis</a:t>
            </a:r>
            <a:r>
              <a:rPr lang="en-US" sz="1200" dirty="0"/>
              <a:t>  et al., PNAS, 2015)</a:t>
            </a:r>
          </a:p>
        </p:txBody>
      </p:sp>
      <p:pic>
        <p:nvPicPr>
          <p:cNvPr id="10" name="Picture 9">
            <a:extLst>
              <a:ext uri="{FF2B5EF4-FFF2-40B4-BE49-F238E27FC236}">
                <a16:creationId xmlns:a16="http://schemas.microsoft.com/office/drawing/2014/main" id="{D942D10B-1376-7645-9818-147A98A29042}"/>
              </a:ext>
            </a:extLst>
          </p:cNvPr>
          <p:cNvPicPr>
            <a:picLocks noChangeAspect="1"/>
          </p:cNvPicPr>
          <p:nvPr/>
        </p:nvPicPr>
        <p:blipFill rotWithShape="1">
          <a:blip r:embed="rId6"/>
          <a:srcRect t="-1" r="77500" b="1254"/>
          <a:stretch/>
        </p:blipFill>
        <p:spPr>
          <a:xfrm>
            <a:off x="2501687" y="4965943"/>
            <a:ext cx="1220521" cy="1144563"/>
          </a:xfrm>
          <a:prstGeom prst="rect">
            <a:avLst/>
          </a:prstGeom>
        </p:spPr>
      </p:pic>
      <p:sp>
        <p:nvSpPr>
          <p:cNvPr id="11" name="TextBox 10">
            <a:extLst>
              <a:ext uri="{FF2B5EF4-FFF2-40B4-BE49-F238E27FC236}">
                <a16:creationId xmlns:a16="http://schemas.microsoft.com/office/drawing/2014/main" id="{54A42149-3494-7340-82EB-15848C489F2E}"/>
              </a:ext>
            </a:extLst>
          </p:cNvPr>
          <p:cNvSpPr txBox="1"/>
          <p:nvPr/>
        </p:nvSpPr>
        <p:spPr>
          <a:xfrm>
            <a:off x="1847046" y="6123856"/>
            <a:ext cx="3030324" cy="276999"/>
          </a:xfrm>
          <a:prstGeom prst="rect">
            <a:avLst/>
          </a:prstGeom>
          <a:noFill/>
        </p:spPr>
        <p:txBody>
          <a:bodyPr wrap="square" rtlCol="0">
            <a:spAutoFit/>
          </a:bodyPr>
          <a:lstStyle/>
          <a:p>
            <a:r>
              <a:rPr lang="en-US" sz="1200" dirty="0"/>
              <a:t>~ 900 cells (</a:t>
            </a:r>
            <a:r>
              <a:rPr lang="en-US" sz="1200" dirty="0" err="1"/>
              <a:t>PsychENCODE</a:t>
            </a:r>
            <a:r>
              <a:rPr lang="en-US" sz="1200" dirty="0"/>
              <a:t>)</a:t>
            </a:r>
          </a:p>
        </p:txBody>
      </p:sp>
      <p:sp>
        <p:nvSpPr>
          <p:cNvPr id="12" name="TextBox 11">
            <a:extLst>
              <a:ext uri="{FF2B5EF4-FFF2-40B4-BE49-F238E27FC236}">
                <a16:creationId xmlns:a16="http://schemas.microsoft.com/office/drawing/2014/main" id="{82416809-14F8-C04A-97B4-70FE5BA26216}"/>
              </a:ext>
            </a:extLst>
          </p:cNvPr>
          <p:cNvSpPr txBox="1"/>
          <p:nvPr/>
        </p:nvSpPr>
        <p:spPr>
          <a:xfrm>
            <a:off x="605413" y="2282933"/>
            <a:ext cx="3038789" cy="523220"/>
          </a:xfrm>
          <a:prstGeom prst="rect">
            <a:avLst/>
          </a:prstGeom>
          <a:noFill/>
        </p:spPr>
        <p:txBody>
          <a:bodyPr wrap="square" rtlCol="0">
            <a:spAutoFit/>
          </a:bodyPr>
          <a:lstStyle/>
          <a:p>
            <a:r>
              <a:rPr lang="en-US" sz="1400" dirty="0"/>
              <a:t>Read-count based; e.g., Transcripts Per Kilobase Million (TPM) </a:t>
            </a:r>
          </a:p>
        </p:txBody>
      </p:sp>
      <p:sp>
        <p:nvSpPr>
          <p:cNvPr id="13" name="Rectangle 12">
            <a:extLst>
              <a:ext uri="{FF2B5EF4-FFF2-40B4-BE49-F238E27FC236}">
                <a16:creationId xmlns:a16="http://schemas.microsoft.com/office/drawing/2014/main" id="{E0CDBE0C-4800-7B40-AB8F-F238CB95B553}"/>
              </a:ext>
            </a:extLst>
          </p:cNvPr>
          <p:cNvSpPr/>
          <p:nvPr/>
        </p:nvSpPr>
        <p:spPr>
          <a:xfrm>
            <a:off x="1230373" y="1215634"/>
            <a:ext cx="6923027" cy="954107"/>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8 excitatory and 8 inhibitory adult neuronal subtypes (i.e., cell expression clusters)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Major adult non-neuronal types: astrocytes, endothelial, microglia, oligodendrocytes, and oligodendrocyte progenitor (OPC), pericyte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Developmental neuronal and non-neuronal types</a:t>
            </a:r>
          </a:p>
        </p:txBody>
      </p:sp>
      <p:pic>
        <p:nvPicPr>
          <p:cNvPr id="14" name="Picture 13">
            <a:extLst>
              <a:ext uri="{FF2B5EF4-FFF2-40B4-BE49-F238E27FC236}">
                <a16:creationId xmlns:a16="http://schemas.microsoft.com/office/drawing/2014/main" id="{E065BB72-728A-3944-9936-36DF03AD22C1}"/>
              </a:ext>
            </a:extLst>
          </p:cNvPr>
          <p:cNvPicPr>
            <a:picLocks noChangeAspect="1"/>
          </p:cNvPicPr>
          <p:nvPr/>
        </p:nvPicPr>
        <p:blipFill rotWithShape="1">
          <a:blip r:embed="rId6"/>
          <a:srcRect t="-1" r="77500" b="1254"/>
          <a:stretch/>
        </p:blipFill>
        <p:spPr>
          <a:xfrm>
            <a:off x="6477000" y="4931619"/>
            <a:ext cx="1220521" cy="1144563"/>
          </a:xfrm>
          <a:prstGeom prst="rect">
            <a:avLst/>
          </a:prstGeom>
        </p:spPr>
      </p:pic>
      <p:sp>
        <p:nvSpPr>
          <p:cNvPr id="15" name="TextBox 14">
            <a:extLst>
              <a:ext uri="{FF2B5EF4-FFF2-40B4-BE49-F238E27FC236}">
                <a16:creationId xmlns:a16="http://schemas.microsoft.com/office/drawing/2014/main" id="{154A8CD8-D105-164E-9F8E-8F3BEF32E152}"/>
              </a:ext>
            </a:extLst>
          </p:cNvPr>
          <p:cNvSpPr txBox="1"/>
          <p:nvPr/>
        </p:nvSpPr>
        <p:spPr>
          <a:xfrm>
            <a:off x="5721843" y="6110506"/>
            <a:ext cx="3155938" cy="276999"/>
          </a:xfrm>
          <a:prstGeom prst="rect">
            <a:avLst/>
          </a:prstGeom>
          <a:noFill/>
        </p:spPr>
        <p:txBody>
          <a:bodyPr wrap="square" rtlCol="0">
            <a:spAutoFit/>
          </a:bodyPr>
          <a:lstStyle/>
          <a:p>
            <a:r>
              <a:rPr lang="en-US" sz="1200" dirty="0"/>
              <a:t>~ 17,093 cells (</a:t>
            </a:r>
            <a:r>
              <a:rPr lang="en-US" sz="1200" dirty="0" err="1"/>
              <a:t>PsychENCODE</a:t>
            </a:r>
            <a:r>
              <a:rPr lang="en-US" sz="1200" dirty="0"/>
              <a:t>)</a:t>
            </a:r>
          </a:p>
        </p:txBody>
      </p:sp>
      <p:sp>
        <p:nvSpPr>
          <p:cNvPr id="16" name="TextBox 15">
            <a:extLst>
              <a:ext uri="{FF2B5EF4-FFF2-40B4-BE49-F238E27FC236}">
                <a16:creationId xmlns:a16="http://schemas.microsoft.com/office/drawing/2014/main" id="{F11159E5-3A44-2F4C-A35C-1F34AB4BC57C}"/>
              </a:ext>
            </a:extLst>
          </p:cNvPr>
          <p:cNvSpPr txBox="1"/>
          <p:nvPr/>
        </p:nvSpPr>
        <p:spPr>
          <a:xfrm>
            <a:off x="5719903" y="2282933"/>
            <a:ext cx="3082655" cy="523220"/>
          </a:xfrm>
          <a:prstGeom prst="rect">
            <a:avLst/>
          </a:prstGeom>
          <a:noFill/>
        </p:spPr>
        <p:txBody>
          <a:bodyPr wrap="square" rtlCol="0">
            <a:spAutoFit/>
          </a:bodyPr>
          <a:lstStyle/>
          <a:p>
            <a:r>
              <a:rPr lang="en-US" sz="1400" dirty="0"/>
              <a:t>Molecular-count based; e.g., Unique molecular identifiers (UMI)</a:t>
            </a:r>
          </a:p>
        </p:txBody>
      </p:sp>
      <p:cxnSp>
        <p:nvCxnSpPr>
          <p:cNvPr id="18" name="Straight Arrow Connector 17">
            <a:extLst>
              <a:ext uri="{FF2B5EF4-FFF2-40B4-BE49-F238E27FC236}">
                <a16:creationId xmlns:a16="http://schemas.microsoft.com/office/drawing/2014/main" id="{C3EACD20-8AF6-3347-81F4-214951AD4175}"/>
              </a:ext>
            </a:extLst>
          </p:cNvPr>
          <p:cNvCxnSpPr>
            <a:cxnSpLocks/>
            <a:stCxn id="13" idx="2"/>
            <a:endCxn id="12" idx="3"/>
          </p:cNvCxnSpPr>
          <p:nvPr/>
        </p:nvCxnSpPr>
        <p:spPr>
          <a:xfrm flipH="1">
            <a:off x="3644202" y="2169741"/>
            <a:ext cx="1047685" cy="37480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7BD7A65-1373-BF4D-AEE4-9827B08C9D0A}"/>
              </a:ext>
            </a:extLst>
          </p:cNvPr>
          <p:cNvCxnSpPr>
            <a:cxnSpLocks/>
            <a:stCxn id="13" idx="2"/>
            <a:endCxn id="16" idx="1"/>
          </p:cNvCxnSpPr>
          <p:nvPr/>
        </p:nvCxnSpPr>
        <p:spPr>
          <a:xfrm>
            <a:off x="4691887" y="2169741"/>
            <a:ext cx="1028016" cy="37480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B9E4BA9-F1B3-1345-ACC8-401C12E54C56}"/>
              </a:ext>
            </a:extLst>
          </p:cNvPr>
          <p:cNvSpPr txBox="1"/>
          <p:nvPr/>
        </p:nvSpPr>
        <p:spPr>
          <a:xfrm>
            <a:off x="0" y="6553200"/>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CA6111E0-79C2-434A-AFD0-3E2BC9EECE63}"/>
              </a:ext>
            </a:extLst>
          </p:cNvPr>
          <p:cNvSpPr>
            <a:spLocks noGrp="1"/>
          </p:cNvSpPr>
          <p:nvPr>
            <p:ph type="sldNum" sz="quarter" idx="12"/>
          </p:nvPr>
        </p:nvSpPr>
        <p:spPr/>
        <p:txBody>
          <a:bodyPr/>
          <a:lstStyle/>
          <a:p>
            <a:pPr>
              <a:defRPr/>
            </a:pPr>
            <a:fld id="{4D71D4ED-2DA9-9F40-A068-D189D5533483}" type="slidenum">
              <a:rPr lang="en-US" smtClean="0"/>
              <a:pPr>
                <a:defRPr/>
              </a:pPr>
              <a:t>61</a:t>
            </a:fld>
            <a:endParaRPr lang="en-US"/>
          </a:p>
        </p:txBody>
      </p:sp>
    </p:spTree>
    <p:extLst>
      <p:ext uri="{BB962C8B-B14F-4D97-AF65-F5344CB8AC3E}">
        <p14:creationId xmlns:p14="http://schemas.microsoft.com/office/powerpoint/2010/main" val="630399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1DE4FB-D9A9-6648-BF26-BBF2339E8734}"/>
              </a:ext>
            </a:extLst>
          </p:cNvPr>
          <p:cNvSpPr txBox="1"/>
          <p:nvPr/>
        </p:nvSpPr>
        <p:spPr>
          <a:xfrm rot="16200000">
            <a:off x="3257474" y="2749321"/>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5" name="TextBox 4">
            <a:extLst>
              <a:ext uri="{FF2B5EF4-FFF2-40B4-BE49-F238E27FC236}">
                <a16:creationId xmlns:a16="http://schemas.microsoft.com/office/drawing/2014/main" id="{49FD6018-26B7-EB49-A7E6-3E0ACA52AB9C}"/>
              </a:ext>
            </a:extLst>
          </p:cNvPr>
          <p:cNvSpPr txBox="1"/>
          <p:nvPr/>
        </p:nvSpPr>
        <p:spPr>
          <a:xfrm>
            <a:off x="3934682" y="1963076"/>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6" name="TextBox 5">
            <a:extLst>
              <a:ext uri="{FF2B5EF4-FFF2-40B4-BE49-F238E27FC236}">
                <a16:creationId xmlns:a16="http://schemas.microsoft.com/office/drawing/2014/main" id="{52554F0B-36C5-9F47-BAF5-F4DB669E5026}"/>
              </a:ext>
            </a:extLst>
          </p:cNvPr>
          <p:cNvSpPr txBox="1"/>
          <p:nvPr/>
        </p:nvSpPr>
        <p:spPr>
          <a:xfrm>
            <a:off x="3985967" y="2514600"/>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7" name="TextBox 6">
            <a:extLst>
              <a:ext uri="{FF2B5EF4-FFF2-40B4-BE49-F238E27FC236}">
                <a16:creationId xmlns:a16="http://schemas.microsoft.com/office/drawing/2014/main" id="{2212E91D-40C6-FA4B-B0CC-74DB2915F0C1}"/>
              </a:ext>
            </a:extLst>
          </p:cNvPr>
          <p:cNvSpPr txBox="1"/>
          <p:nvPr/>
        </p:nvSpPr>
        <p:spPr>
          <a:xfrm>
            <a:off x="8030727" y="2574744"/>
            <a:ext cx="932024"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(H)</a:t>
            </a:r>
            <a:endParaRPr lang="en-US" sz="1033" b="1" dirty="0">
              <a:latin typeface="Helvetica" charset="0"/>
              <a:ea typeface="Helvetica" charset="0"/>
              <a:cs typeface="Helvetica" charset="0"/>
            </a:endParaRPr>
          </a:p>
        </p:txBody>
      </p:sp>
      <p:sp>
        <p:nvSpPr>
          <p:cNvPr id="8" name="TextBox 7">
            <a:extLst>
              <a:ext uri="{FF2B5EF4-FFF2-40B4-BE49-F238E27FC236}">
                <a16:creationId xmlns:a16="http://schemas.microsoft.com/office/drawing/2014/main" id="{CA1F03E6-1B2E-A542-BE79-77FDDF922CC0}"/>
              </a:ext>
            </a:extLst>
          </p:cNvPr>
          <p:cNvSpPr txBox="1"/>
          <p:nvPr/>
        </p:nvSpPr>
        <p:spPr>
          <a:xfrm>
            <a:off x="6413636" y="2615120"/>
            <a:ext cx="881555"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p>
          <a:p>
            <a:pPr algn="ct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(V)</a:t>
            </a:r>
            <a:endParaRPr lang="en-US" sz="1033" b="1" dirty="0">
              <a:latin typeface="Helvetica" charset="0"/>
              <a:ea typeface="Helvetica" charset="0"/>
              <a:cs typeface="Helvetica" charset="0"/>
            </a:endParaRPr>
          </a:p>
        </p:txBody>
      </p:sp>
      <p:sp>
        <p:nvSpPr>
          <p:cNvPr id="9" name="TextBox 8">
            <a:extLst>
              <a:ext uri="{FF2B5EF4-FFF2-40B4-BE49-F238E27FC236}">
                <a16:creationId xmlns:a16="http://schemas.microsoft.com/office/drawing/2014/main" id="{D7F81EA6-58FA-4247-8221-66038CC7343F}"/>
              </a:ext>
            </a:extLst>
          </p:cNvPr>
          <p:cNvSpPr txBox="1"/>
          <p:nvPr/>
        </p:nvSpPr>
        <p:spPr>
          <a:xfrm>
            <a:off x="6228221" y="1967549"/>
            <a:ext cx="139493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endParaRPr lang="en-US" sz="1033" b="1" dirty="0">
              <a:latin typeface="Helvetica" charset="0"/>
              <a:ea typeface="Helvetica" charset="0"/>
              <a:cs typeface="Helvetica" charset="0"/>
            </a:endParaRPr>
          </a:p>
        </p:txBody>
      </p:sp>
      <p:sp>
        <p:nvSpPr>
          <p:cNvPr id="10" name="TextBox 9">
            <a:extLst>
              <a:ext uri="{FF2B5EF4-FFF2-40B4-BE49-F238E27FC236}">
                <a16:creationId xmlns:a16="http://schemas.microsoft.com/office/drawing/2014/main" id="{DE19CF91-9ABE-B04C-89A9-1904F8C2B338}"/>
              </a:ext>
            </a:extLst>
          </p:cNvPr>
          <p:cNvSpPr txBox="1"/>
          <p:nvPr/>
        </p:nvSpPr>
        <p:spPr>
          <a:xfrm>
            <a:off x="7945722" y="2173642"/>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11" name="TextBox 10">
            <a:extLst>
              <a:ext uri="{FF2B5EF4-FFF2-40B4-BE49-F238E27FC236}">
                <a16:creationId xmlns:a16="http://schemas.microsoft.com/office/drawing/2014/main" id="{7A1DDE55-6852-2340-9163-01E33560CE2A}"/>
              </a:ext>
            </a:extLst>
          </p:cNvPr>
          <p:cNvSpPr txBox="1"/>
          <p:nvPr/>
        </p:nvSpPr>
        <p:spPr>
          <a:xfrm rot="16200000">
            <a:off x="7276047" y="2642848"/>
            <a:ext cx="1394934" cy="410241"/>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p>
          <a:p>
            <a:pPr algn="ctr"/>
            <a:endParaRPr lang="en-US" sz="1033" b="1" dirty="0">
              <a:latin typeface="Helvetica" charset="0"/>
              <a:ea typeface="Helvetica" charset="0"/>
              <a:cs typeface="Helvetica" charset="0"/>
            </a:endParaRPr>
          </a:p>
        </p:txBody>
      </p:sp>
      <p:sp>
        <p:nvSpPr>
          <p:cNvPr id="12" name="TextBox 11">
            <a:extLst>
              <a:ext uri="{FF2B5EF4-FFF2-40B4-BE49-F238E27FC236}">
                <a16:creationId xmlns:a16="http://schemas.microsoft.com/office/drawing/2014/main" id="{056C1A6E-D56A-DA4F-A466-1001C1BCFA28}"/>
              </a:ext>
            </a:extLst>
          </p:cNvPr>
          <p:cNvSpPr txBox="1"/>
          <p:nvPr/>
        </p:nvSpPr>
        <p:spPr>
          <a:xfrm>
            <a:off x="4982991" y="2296015"/>
            <a:ext cx="1181734" cy="569195"/>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Unsupervised</a:t>
            </a:r>
          </a:p>
          <a:p>
            <a:r>
              <a:rPr lang="en-US" altLang="zh-CN" sz="1033" b="1" dirty="0">
                <a:latin typeface="Helvetica" charset="0"/>
                <a:ea typeface="Helvetica" charset="0"/>
                <a:cs typeface="Helvetica" charset="0"/>
              </a:rPr>
              <a:t>decomposition</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(NMF)</a:t>
            </a:r>
            <a:endParaRPr lang="en-US" sz="1033" b="1" dirty="0">
              <a:latin typeface="Helvetica" charset="0"/>
              <a:ea typeface="Helvetica" charset="0"/>
              <a:cs typeface="Helvetica" charset="0"/>
            </a:endParaRPr>
          </a:p>
        </p:txBody>
      </p:sp>
      <p:sp>
        <p:nvSpPr>
          <p:cNvPr id="13" name="TextBox 12">
            <a:extLst>
              <a:ext uri="{FF2B5EF4-FFF2-40B4-BE49-F238E27FC236}">
                <a16:creationId xmlns:a16="http://schemas.microsoft.com/office/drawing/2014/main" id="{66A8AEC7-624C-9043-BCF2-C6B2751B8C4E}"/>
              </a:ext>
            </a:extLst>
          </p:cNvPr>
          <p:cNvSpPr txBox="1"/>
          <p:nvPr/>
        </p:nvSpPr>
        <p:spPr>
          <a:xfrm>
            <a:off x="5517656" y="2779274"/>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a:extLst>
              <a:ext uri="{FF2B5EF4-FFF2-40B4-BE49-F238E27FC236}">
                <a16:creationId xmlns:a16="http://schemas.microsoft.com/office/drawing/2014/main" id="{FDF50954-D4CA-5846-954E-1DC5CA21DC8B}"/>
              </a:ext>
            </a:extLst>
          </p:cNvPr>
          <p:cNvSpPr txBox="1"/>
          <p:nvPr/>
        </p:nvSpPr>
        <p:spPr>
          <a:xfrm rot="16200000">
            <a:off x="5880524" y="2737759"/>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15" name="Rectangle 14">
            <a:extLst>
              <a:ext uri="{FF2B5EF4-FFF2-40B4-BE49-F238E27FC236}">
                <a16:creationId xmlns:a16="http://schemas.microsoft.com/office/drawing/2014/main" id="{B2C20A19-1416-094F-A4AA-7B5575E7BE81}"/>
              </a:ext>
            </a:extLst>
          </p:cNvPr>
          <p:cNvSpPr/>
          <p:nvPr/>
        </p:nvSpPr>
        <p:spPr>
          <a:xfrm rot="16200000">
            <a:off x="3811122" y="2365060"/>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6" name="Rectangle 15">
            <a:extLst>
              <a:ext uri="{FF2B5EF4-FFF2-40B4-BE49-F238E27FC236}">
                <a16:creationId xmlns:a16="http://schemas.microsoft.com/office/drawing/2014/main" id="{A481A947-AD07-824F-B794-8F898A58CBB4}"/>
              </a:ext>
            </a:extLst>
          </p:cNvPr>
          <p:cNvSpPr/>
          <p:nvPr/>
        </p:nvSpPr>
        <p:spPr>
          <a:xfrm rot="16200000">
            <a:off x="8045565" y="2339336"/>
            <a:ext cx="905244"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b="1">
              <a:latin typeface="Helvetica" charset="0"/>
              <a:ea typeface="Helvetica" charset="0"/>
              <a:cs typeface="Helvetica" charset="0"/>
            </a:endParaRPr>
          </a:p>
        </p:txBody>
      </p:sp>
      <p:sp>
        <p:nvSpPr>
          <p:cNvPr id="17" name="Rectangle 16">
            <a:extLst>
              <a:ext uri="{FF2B5EF4-FFF2-40B4-BE49-F238E27FC236}">
                <a16:creationId xmlns:a16="http://schemas.microsoft.com/office/drawing/2014/main" id="{DDE4F7D3-EBFD-EA4C-AA1D-4A6832F91BCF}"/>
              </a:ext>
            </a:extLst>
          </p:cNvPr>
          <p:cNvSpPr/>
          <p:nvPr/>
        </p:nvSpPr>
        <p:spPr>
          <a:xfrm rot="16200000">
            <a:off x="6164390" y="2386495"/>
            <a:ext cx="1377545" cy="9446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8" name="TextBox 17">
            <a:extLst>
              <a:ext uri="{FF2B5EF4-FFF2-40B4-BE49-F238E27FC236}">
                <a16:creationId xmlns:a16="http://schemas.microsoft.com/office/drawing/2014/main" id="{C749A9BD-BC31-AA46-9D0C-FCE8D27314CE}"/>
              </a:ext>
            </a:extLst>
          </p:cNvPr>
          <p:cNvSpPr txBox="1"/>
          <p:nvPr/>
        </p:nvSpPr>
        <p:spPr>
          <a:xfrm>
            <a:off x="7564627" y="2779274"/>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pic>
        <p:nvPicPr>
          <p:cNvPr id="19" name="Picture 18">
            <a:extLst>
              <a:ext uri="{FF2B5EF4-FFF2-40B4-BE49-F238E27FC236}">
                <a16:creationId xmlns:a16="http://schemas.microsoft.com/office/drawing/2014/main" id="{6418A52A-FF21-4F4F-8D75-F7D5D8141B9F}"/>
              </a:ext>
            </a:extLst>
          </p:cNvPr>
          <p:cNvPicPr>
            <a:picLocks noChangeAspect="1"/>
          </p:cNvPicPr>
          <p:nvPr/>
        </p:nvPicPr>
        <p:blipFill>
          <a:blip r:embed="rId2"/>
          <a:stretch>
            <a:fillRect/>
          </a:stretch>
        </p:blipFill>
        <p:spPr>
          <a:xfrm>
            <a:off x="4222879" y="3942537"/>
            <a:ext cx="3679236" cy="2720987"/>
          </a:xfrm>
          <a:prstGeom prst="rect">
            <a:avLst/>
          </a:prstGeom>
        </p:spPr>
      </p:pic>
      <p:pic>
        <p:nvPicPr>
          <p:cNvPr id="20" name="Picture 19">
            <a:extLst>
              <a:ext uri="{FF2B5EF4-FFF2-40B4-BE49-F238E27FC236}">
                <a16:creationId xmlns:a16="http://schemas.microsoft.com/office/drawing/2014/main" id="{82A4FA77-D2DF-3D47-85FB-F479542ABAF2}"/>
              </a:ext>
            </a:extLst>
          </p:cNvPr>
          <p:cNvPicPr>
            <a:picLocks noChangeAspect="1"/>
          </p:cNvPicPr>
          <p:nvPr/>
        </p:nvPicPr>
        <p:blipFill>
          <a:blip r:embed="rId3"/>
          <a:stretch>
            <a:fillRect/>
          </a:stretch>
        </p:blipFill>
        <p:spPr>
          <a:xfrm>
            <a:off x="8167077" y="4085424"/>
            <a:ext cx="572111" cy="1968955"/>
          </a:xfrm>
          <a:prstGeom prst="rect">
            <a:avLst/>
          </a:prstGeom>
        </p:spPr>
      </p:pic>
      <p:sp>
        <p:nvSpPr>
          <p:cNvPr id="22" name="TextBox 21">
            <a:extLst>
              <a:ext uri="{FF2B5EF4-FFF2-40B4-BE49-F238E27FC236}">
                <a16:creationId xmlns:a16="http://schemas.microsoft.com/office/drawing/2014/main" id="{DE1540C9-6A84-0643-9DF5-C0B0EB2552F0}"/>
              </a:ext>
            </a:extLst>
          </p:cNvPr>
          <p:cNvSpPr txBox="1"/>
          <p:nvPr/>
        </p:nvSpPr>
        <p:spPr>
          <a:xfrm>
            <a:off x="865565" y="4745479"/>
            <a:ext cx="2994542" cy="1615827"/>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Single cell signatures</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~14,000 cells (Lake et al., Science, 2016&amp;2018)</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~400 cells (</a:t>
            </a:r>
            <a:r>
              <a:rPr lang="en-US" sz="1500" dirty="0" err="1">
                <a:latin typeface="Arial" panose="020B0604020202020204" pitchFamily="34" charset="0"/>
                <a:cs typeface="Arial" panose="020B0604020202020204" pitchFamily="34" charset="0"/>
              </a:rPr>
              <a:t>Darmanis</a:t>
            </a:r>
            <a:r>
              <a:rPr lang="en-US" sz="1500" dirty="0">
                <a:latin typeface="Arial" panose="020B0604020202020204" pitchFamily="34" charset="0"/>
                <a:cs typeface="Arial" panose="020B0604020202020204" pitchFamily="34" charset="0"/>
              </a:rPr>
              <a:t>  et al., PNAS, 2015)</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~18,000 cells (</a:t>
            </a:r>
            <a:r>
              <a:rPr lang="en-US" sz="1500" dirty="0" err="1">
                <a:latin typeface="Arial" panose="020B0604020202020204" pitchFamily="34" charset="0"/>
                <a:cs typeface="Arial" panose="020B0604020202020204" pitchFamily="34" charset="0"/>
              </a:rPr>
              <a:t>PsychENCODE</a:t>
            </a:r>
            <a:r>
              <a:rPr lang="en-US" sz="1500" dirty="0">
                <a:latin typeface="Arial" panose="020B0604020202020204" pitchFamily="34" charset="0"/>
                <a:cs typeface="Arial" panose="020B0604020202020204" pitchFamily="34" charset="0"/>
              </a:rPr>
              <a:t>)</a:t>
            </a:r>
          </a:p>
          <a:p>
            <a:pPr marL="128588" indent="-128588">
              <a:buFont typeface="Arial" panose="020B0604020202020204" pitchFamily="34" charset="0"/>
              <a:buChar char="•"/>
            </a:pPr>
            <a:endParaRPr lang="en-US" sz="900" dirty="0"/>
          </a:p>
        </p:txBody>
      </p:sp>
      <p:sp>
        <p:nvSpPr>
          <p:cNvPr id="27" name="Rectangle 26">
            <a:extLst>
              <a:ext uri="{FF2B5EF4-FFF2-40B4-BE49-F238E27FC236}">
                <a16:creationId xmlns:a16="http://schemas.microsoft.com/office/drawing/2014/main" id="{FD23B620-0207-7446-9E30-36EADE8A435D}"/>
              </a:ext>
            </a:extLst>
          </p:cNvPr>
          <p:cNvSpPr/>
          <p:nvPr/>
        </p:nvSpPr>
        <p:spPr>
          <a:xfrm>
            <a:off x="865565" y="4745479"/>
            <a:ext cx="2994542" cy="164107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Arrow Connector 27">
            <a:extLst>
              <a:ext uri="{FF2B5EF4-FFF2-40B4-BE49-F238E27FC236}">
                <a16:creationId xmlns:a16="http://schemas.microsoft.com/office/drawing/2014/main" id="{0E7258EA-792B-E948-A1EF-4C6D8EFDE1A0}"/>
              </a:ext>
            </a:extLst>
          </p:cNvPr>
          <p:cNvCxnSpPr>
            <a:cxnSpLocks/>
            <a:endCxn id="27" idx="3"/>
          </p:cNvCxnSpPr>
          <p:nvPr/>
        </p:nvCxnSpPr>
        <p:spPr>
          <a:xfrm flipH="1" flipV="1">
            <a:off x="3860107" y="5566017"/>
            <a:ext cx="362772" cy="607289"/>
          </a:xfrm>
          <a:prstGeom prst="straightConnector1">
            <a:avLst/>
          </a:prstGeom>
          <a:ln w="190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46FFDC9-9174-A045-8FDF-D9D3E83E26F1}"/>
              </a:ext>
            </a:extLst>
          </p:cNvPr>
          <p:cNvCxnSpPr>
            <a:cxnSpLocks/>
            <a:endCxn id="17" idx="1"/>
          </p:cNvCxnSpPr>
          <p:nvPr/>
        </p:nvCxnSpPr>
        <p:spPr>
          <a:xfrm flipH="1" flipV="1">
            <a:off x="6853164" y="3547569"/>
            <a:ext cx="780091" cy="390496"/>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EC02A53A-ED42-E64D-863F-E8811B0F67BC}"/>
              </a:ext>
            </a:extLst>
          </p:cNvPr>
          <p:cNvSpPr txBox="1">
            <a:spLocks/>
          </p:cNvSpPr>
          <p:nvPr/>
        </p:nvSpPr>
        <p:spPr bwMode="auto">
          <a:xfrm>
            <a:off x="347318" y="402401"/>
            <a:ext cx="8449364"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sz="3600" kern="0" dirty="0">
                <a:solidFill>
                  <a:schemeClr val="tx2"/>
                </a:solidFill>
                <a:latin typeface="Arial" panose="020B0604020202020204" pitchFamily="34" charset="0"/>
                <a:cs typeface="Arial" panose="020B0604020202020204" pitchFamily="34" charset="0"/>
              </a:rPr>
              <a:t>Single cell deconvolution </a:t>
            </a:r>
            <a:br>
              <a:rPr lang="en-US" sz="3600" kern="0" dirty="0">
                <a:solidFill>
                  <a:schemeClr val="tx2"/>
                </a:solidFill>
                <a:latin typeface="Arial" panose="020B0604020202020204" pitchFamily="34" charset="0"/>
                <a:cs typeface="Arial" panose="020B0604020202020204" pitchFamily="34" charset="0"/>
              </a:rPr>
            </a:br>
            <a:r>
              <a:rPr lang="en-US" sz="3600" kern="0" dirty="0">
                <a:solidFill>
                  <a:schemeClr val="tx2"/>
                </a:solidFill>
                <a:latin typeface="Arial" panose="020B0604020202020204" pitchFamily="34" charset="0"/>
                <a:cs typeface="Arial" panose="020B0604020202020204" pitchFamily="34" charset="0"/>
              </a:rPr>
              <a:t>Step 1: unsupervised learning to see brain cell types</a:t>
            </a:r>
          </a:p>
        </p:txBody>
      </p:sp>
      <p:sp>
        <p:nvSpPr>
          <p:cNvPr id="30" name="Title 1">
            <a:extLst>
              <a:ext uri="{FF2B5EF4-FFF2-40B4-BE49-F238E27FC236}">
                <a16:creationId xmlns:a16="http://schemas.microsoft.com/office/drawing/2014/main" id="{D42A77AC-BA79-1547-9097-7CA7EECA8E12}"/>
              </a:ext>
            </a:extLst>
          </p:cNvPr>
          <p:cNvSpPr txBox="1">
            <a:spLocks/>
          </p:cNvSpPr>
          <p:nvPr/>
        </p:nvSpPr>
        <p:spPr bwMode="auto">
          <a:xfrm>
            <a:off x="291407" y="2135322"/>
            <a:ext cx="3160325" cy="12117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kern="0" dirty="0">
                <a:solidFill>
                  <a:schemeClr val="tx1"/>
                </a:solidFill>
              </a:rPr>
              <a:t>Non-negative matrix factorization (NMF)</a:t>
            </a:r>
          </a:p>
        </p:txBody>
      </p:sp>
      <p:sp>
        <p:nvSpPr>
          <p:cNvPr id="29" name="TextBox 28">
            <a:extLst>
              <a:ext uri="{FF2B5EF4-FFF2-40B4-BE49-F238E27FC236}">
                <a16:creationId xmlns:a16="http://schemas.microsoft.com/office/drawing/2014/main" id="{C36F4C5A-EA0B-324E-9C5A-1628A8CEC444}"/>
              </a:ext>
            </a:extLst>
          </p:cNvPr>
          <p:cNvSpPr txBox="1"/>
          <p:nvPr/>
        </p:nvSpPr>
        <p:spPr>
          <a:xfrm>
            <a:off x="2969" y="6525024"/>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E57F7AC7-B723-C34D-BE62-9B37A0CEE50C}"/>
              </a:ext>
            </a:extLst>
          </p:cNvPr>
          <p:cNvSpPr>
            <a:spLocks noGrp="1"/>
          </p:cNvSpPr>
          <p:nvPr>
            <p:ph type="sldNum" sz="quarter" idx="12"/>
          </p:nvPr>
        </p:nvSpPr>
        <p:spPr/>
        <p:txBody>
          <a:bodyPr/>
          <a:lstStyle/>
          <a:p>
            <a:pPr>
              <a:defRPr/>
            </a:pPr>
            <a:fld id="{4D71D4ED-2DA9-9F40-A068-D189D5533483}" type="slidenum">
              <a:rPr lang="en-US" smtClean="0"/>
              <a:pPr>
                <a:defRPr/>
              </a:pPr>
              <a:t>62</a:t>
            </a:fld>
            <a:endParaRPr lang="en-US"/>
          </a:p>
        </p:txBody>
      </p:sp>
    </p:spTree>
    <p:extLst>
      <p:ext uri="{BB962C8B-B14F-4D97-AF65-F5344CB8AC3E}">
        <p14:creationId xmlns:p14="http://schemas.microsoft.com/office/powerpoint/2010/main" val="4003735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C8053-DB73-8843-B0DF-A35273F20790}"/>
              </a:ext>
            </a:extLst>
          </p:cNvPr>
          <p:cNvSpPr>
            <a:spLocks noGrp="1"/>
          </p:cNvSpPr>
          <p:nvPr>
            <p:ph type="title"/>
          </p:nvPr>
        </p:nvSpPr>
        <p:spPr>
          <a:xfrm>
            <a:off x="486304" y="325400"/>
            <a:ext cx="8276696" cy="1143000"/>
          </a:xfrm>
        </p:spPr>
        <p:txBody>
          <a:bodyPr/>
          <a:lstStyle/>
          <a:p>
            <a:pPr algn="l"/>
            <a:r>
              <a:rPr lang="en-US" sz="3600" dirty="0"/>
              <a:t>Single cell deconvolution </a:t>
            </a:r>
            <a:br>
              <a:rPr lang="en-US" sz="3600" dirty="0"/>
            </a:br>
            <a:r>
              <a:rPr lang="en-US" sz="3600" dirty="0"/>
              <a:t>Step 2: supervised learning to estimate cell fractions</a:t>
            </a:r>
          </a:p>
        </p:txBody>
      </p:sp>
      <p:pic>
        <p:nvPicPr>
          <p:cNvPr id="74" name="Picture 73">
            <a:extLst>
              <a:ext uri="{FF2B5EF4-FFF2-40B4-BE49-F238E27FC236}">
                <a16:creationId xmlns:a16="http://schemas.microsoft.com/office/drawing/2014/main" id="{0EBFAF79-935E-6C4D-93CB-89351C071BD6}"/>
              </a:ext>
            </a:extLst>
          </p:cNvPr>
          <p:cNvPicPr>
            <a:picLocks noChangeAspect="1"/>
          </p:cNvPicPr>
          <p:nvPr/>
        </p:nvPicPr>
        <p:blipFill rotWithShape="1">
          <a:blip r:embed="rId3"/>
          <a:srcRect l="2511" t="52288" r="55605" b="23160"/>
          <a:stretch/>
        </p:blipFill>
        <p:spPr>
          <a:xfrm>
            <a:off x="0" y="1893333"/>
            <a:ext cx="8411104" cy="3810000"/>
          </a:xfrm>
          <a:prstGeom prst="rect">
            <a:avLst/>
          </a:prstGeom>
        </p:spPr>
      </p:pic>
      <p:sp>
        <p:nvSpPr>
          <p:cNvPr id="3" name="TextBox 2">
            <a:extLst>
              <a:ext uri="{FF2B5EF4-FFF2-40B4-BE49-F238E27FC236}">
                <a16:creationId xmlns:a16="http://schemas.microsoft.com/office/drawing/2014/main" id="{A2955B28-AFBB-884E-97EA-DB7E8D1DC256}"/>
              </a:ext>
            </a:extLst>
          </p:cNvPr>
          <p:cNvSpPr txBox="1"/>
          <p:nvPr/>
        </p:nvSpPr>
        <p:spPr>
          <a:xfrm>
            <a:off x="4205552" y="1830755"/>
            <a:ext cx="99097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 cell type</a:t>
            </a:r>
          </a:p>
        </p:txBody>
      </p:sp>
      <p:sp>
        <p:nvSpPr>
          <p:cNvPr id="6" name="TextBox 5">
            <a:extLst>
              <a:ext uri="{FF2B5EF4-FFF2-40B4-BE49-F238E27FC236}">
                <a16:creationId xmlns:a16="http://schemas.microsoft.com/office/drawing/2014/main" id="{4256E3B7-7DD0-8E4B-95D9-48614335D5A2}"/>
              </a:ext>
            </a:extLst>
          </p:cNvPr>
          <p:cNvSpPr txBox="1"/>
          <p:nvPr/>
        </p:nvSpPr>
        <p:spPr>
          <a:xfrm>
            <a:off x="2925910" y="1961522"/>
            <a:ext cx="1254242"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single cell expression for a gene</a:t>
            </a:r>
          </a:p>
        </p:txBody>
      </p:sp>
      <p:sp>
        <p:nvSpPr>
          <p:cNvPr id="7" name="TextBox 6">
            <a:extLst>
              <a:ext uri="{FF2B5EF4-FFF2-40B4-BE49-F238E27FC236}">
                <a16:creationId xmlns:a16="http://schemas.microsoft.com/office/drawing/2014/main" id="{D72A04F7-78A3-7942-B67E-677226D83E8F}"/>
              </a:ext>
            </a:extLst>
          </p:cNvPr>
          <p:cNvSpPr txBox="1"/>
          <p:nvPr/>
        </p:nvSpPr>
        <p:spPr>
          <a:xfrm>
            <a:off x="8258704" y="2533155"/>
            <a:ext cx="885296" cy="738664"/>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a cell type fraction</a:t>
            </a:r>
          </a:p>
        </p:txBody>
      </p:sp>
      <p:cxnSp>
        <p:nvCxnSpPr>
          <p:cNvPr id="8" name="Straight Arrow Connector 7">
            <a:extLst>
              <a:ext uri="{FF2B5EF4-FFF2-40B4-BE49-F238E27FC236}">
                <a16:creationId xmlns:a16="http://schemas.microsoft.com/office/drawing/2014/main" id="{A05EE482-144C-3245-A360-73E0342E22D8}"/>
              </a:ext>
            </a:extLst>
          </p:cNvPr>
          <p:cNvCxnSpPr>
            <a:cxnSpLocks/>
          </p:cNvCxnSpPr>
          <p:nvPr/>
        </p:nvCxnSpPr>
        <p:spPr>
          <a:xfrm flipV="1">
            <a:off x="4470400" y="2105819"/>
            <a:ext cx="152400" cy="16109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A7DCF87-7053-DB44-92F8-BCF71E20100A}"/>
              </a:ext>
            </a:extLst>
          </p:cNvPr>
          <p:cNvCxnSpPr>
            <a:cxnSpLocks/>
          </p:cNvCxnSpPr>
          <p:nvPr/>
        </p:nvCxnSpPr>
        <p:spPr>
          <a:xfrm flipH="1" flipV="1">
            <a:off x="3908217" y="2370008"/>
            <a:ext cx="130383" cy="2207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17B4CE7-B897-2A4B-9DAD-4813AB84881E}"/>
              </a:ext>
            </a:extLst>
          </p:cNvPr>
          <p:cNvCxnSpPr>
            <a:cxnSpLocks/>
          </p:cNvCxnSpPr>
          <p:nvPr/>
        </p:nvCxnSpPr>
        <p:spPr>
          <a:xfrm flipV="1">
            <a:off x="8458200" y="2883932"/>
            <a:ext cx="181504" cy="185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D3DA46A-D48E-DB4D-8025-1B137E125020}"/>
              </a:ext>
            </a:extLst>
          </p:cNvPr>
          <p:cNvSpPr txBox="1"/>
          <p:nvPr/>
        </p:nvSpPr>
        <p:spPr>
          <a:xfrm>
            <a:off x="2209800" y="3657600"/>
            <a:ext cx="161071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Non-negative least square</a:t>
            </a:r>
          </a:p>
        </p:txBody>
      </p:sp>
      <p:sp>
        <p:nvSpPr>
          <p:cNvPr id="13" name="TextBox 12">
            <a:extLst>
              <a:ext uri="{FF2B5EF4-FFF2-40B4-BE49-F238E27FC236}">
                <a16:creationId xmlns:a16="http://schemas.microsoft.com/office/drawing/2014/main" id="{1680CA02-3D47-3A43-9D1C-A1E24407ACED}"/>
              </a:ext>
            </a:extLst>
          </p:cNvPr>
          <p:cNvSpPr txBox="1"/>
          <p:nvPr/>
        </p:nvSpPr>
        <p:spPr>
          <a:xfrm>
            <a:off x="0" y="6553200"/>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4" name="Slide Number Placeholder 3">
            <a:extLst>
              <a:ext uri="{FF2B5EF4-FFF2-40B4-BE49-F238E27FC236}">
                <a16:creationId xmlns:a16="http://schemas.microsoft.com/office/drawing/2014/main" id="{14A3AEEB-5D04-064C-8367-025C16366E86}"/>
              </a:ext>
            </a:extLst>
          </p:cNvPr>
          <p:cNvSpPr>
            <a:spLocks noGrp="1"/>
          </p:cNvSpPr>
          <p:nvPr>
            <p:ph type="sldNum" sz="quarter" idx="12"/>
          </p:nvPr>
        </p:nvSpPr>
        <p:spPr/>
        <p:txBody>
          <a:bodyPr/>
          <a:lstStyle/>
          <a:p>
            <a:pPr>
              <a:defRPr/>
            </a:pPr>
            <a:fld id="{4D71D4ED-2DA9-9F40-A068-D189D5533483}" type="slidenum">
              <a:rPr lang="en-US" smtClean="0"/>
              <a:pPr>
                <a:defRPr/>
              </a:pPr>
              <a:t>63</a:t>
            </a:fld>
            <a:endParaRPr lang="en-US"/>
          </a:p>
        </p:txBody>
      </p:sp>
    </p:spTree>
    <p:extLst>
      <p:ext uri="{BB962C8B-B14F-4D97-AF65-F5344CB8AC3E}">
        <p14:creationId xmlns:p14="http://schemas.microsoft.com/office/powerpoint/2010/main" val="17162044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24AD-7735-DE48-A9EC-946959649BE1}"/>
              </a:ext>
            </a:extLst>
          </p:cNvPr>
          <p:cNvSpPr>
            <a:spLocks noGrp="1"/>
          </p:cNvSpPr>
          <p:nvPr>
            <p:ph type="title"/>
          </p:nvPr>
        </p:nvSpPr>
        <p:spPr>
          <a:xfrm>
            <a:off x="0" y="36455"/>
            <a:ext cx="9143999" cy="1143000"/>
          </a:xfrm>
        </p:spPr>
        <p:txBody>
          <a:bodyPr/>
          <a:lstStyle/>
          <a:p>
            <a:r>
              <a:rPr lang="en-US" sz="4000" dirty="0"/>
              <a:t>Cell fractions explain cross-population variation in human brain</a:t>
            </a:r>
          </a:p>
        </p:txBody>
      </p:sp>
      <p:pic>
        <p:nvPicPr>
          <p:cNvPr id="7" name="image41.png">
            <a:extLst>
              <a:ext uri="{FF2B5EF4-FFF2-40B4-BE49-F238E27FC236}">
                <a16:creationId xmlns:a16="http://schemas.microsoft.com/office/drawing/2014/main" id="{3683F2E6-E246-8742-94CB-538CEAA25BB3}"/>
              </a:ext>
            </a:extLst>
          </p:cNvPr>
          <p:cNvPicPr/>
          <p:nvPr/>
        </p:nvPicPr>
        <p:blipFill>
          <a:blip r:embed="rId2"/>
          <a:srcRect/>
          <a:stretch>
            <a:fillRect/>
          </a:stretch>
        </p:blipFill>
        <p:spPr>
          <a:xfrm>
            <a:off x="778907" y="4357425"/>
            <a:ext cx="2814161" cy="2103336"/>
          </a:xfrm>
          <a:prstGeom prst="rect">
            <a:avLst/>
          </a:prstGeom>
          <a:ln/>
        </p:spPr>
      </p:pic>
      <p:pic>
        <p:nvPicPr>
          <p:cNvPr id="8" name="Content Placeholder 4">
            <a:extLst>
              <a:ext uri="{FF2B5EF4-FFF2-40B4-BE49-F238E27FC236}">
                <a16:creationId xmlns:a16="http://schemas.microsoft.com/office/drawing/2014/main" id="{6F6B5721-31F3-F04C-AAB8-FD6757BE7635}"/>
              </a:ext>
            </a:extLst>
          </p:cNvPr>
          <p:cNvPicPr>
            <a:picLocks noChangeAspect="1"/>
          </p:cNvPicPr>
          <p:nvPr/>
        </p:nvPicPr>
        <p:blipFill rotWithShape="1">
          <a:blip r:embed="rId3"/>
          <a:srcRect l="2891" t="67699" r="48003" b="-1"/>
          <a:stretch/>
        </p:blipFill>
        <p:spPr bwMode="auto">
          <a:xfrm>
            <a:off x="3247690" y="1685185"/>
            <a:ext cx="5896310" cy="2053855"/>
          </a:xfrm>
          <a:prstGeom prst="rect">
            <a:avLst/>
          </a:prstGeom>
          <a:noFill/>
          <a:ln w="9525">
            <a:noFill/>
            <a:miter lim="800000"/>
            <a:headEnd/>
            <a:tailEnd/>
          </a:ln>
        </p:spPr>
      </p:pic>
      <p:sp>
        <p:nvSpPr>
          <p:cNvPr id="9" name="TextBox 8">
            <a:extLst>
              <a:ext uri="{FF2B5EF4-FFF2-40B4-BE49-F238E27FC236}">
                <a16:creationId xmlns:a16="http://schemas.microsoft.com/office/drawing/2014/main" id="{3D123C48-1590-4A44-8AC3-A4E42021A412}"/>
              </a:ext>
            </a:extLst>
          </p:cNvPr>
          <p:cNvSpPr txBox="1"/>
          <p:nvPr/>
        </p:nvSpPr>
        <p:spPr>
          <a:xfrm>
            <a:off x="903070" y="4119634"/>
            <a:ext cx="2653290" cy="369332"/>
          </a:xfrm>
          <a:prstGeom prst="rect">
            <a:avLst/>
          </a:prstGeom>
          <a:noFill/>
        </p:spPr>
        <p:txBody>
          <a:bodyPr wrap="none" rtlCol="0">
            <a:spAutoFit/>
          </a:bodyPr>
          <a:lstStyle/>
          <a:p>
            <a:r>
              <a:rPr lang="en-US" dirty="0"/>
              <a:t>Experimental validation</a:t>
            </a:r>
          </a:p>
        </p:txBody>
      </p:sp>
      <p:sp>
        <p:nvSpPr>
          <p:cNvPr id="10" name="TextBox 9">
            <a:extLst>
              <a:ext uri="{FF2B5EF4-FFF2-40B4-BE49-F238E27FC236}">
                <a16:creationId xmlns:a16="http://schemas.microsoft.com/office/drawing/2014/main" id="{53BD88C1-6F42-AF49-A116-18130543616A}"/>
              </a:ext>
            </a:extLst>
          </p:cNvPr>
          <p:cNvSpPr txBox="1"/>
          <p:nvPr/>
        </p:nvSpPr>
        <p:spPr>
          <a:xfrm>
            <a:off x="4869200" y="3807481"/>
            <a:ext cx="3736920" cy="369332"/>
          </a:xfrm>
          <a:prstGeom prst="rect">
            <a:avLst/>
          </a:prstGeom>
          <a:noFill/>
        </p:spPr>
        <p:txBody>
          <a:bodyPr wrap="none" rtlCol="0">
            <a:spAutoFit/>
          </a:bodyPr>
          <a:lstStyle/>
          <a:p>
            <a:r>
              <a:rPr lang="en-US" dirty="0"/>
              <a:t>Comparison with existing methods</a:t>
            </a:r>
          </a:p>
        </p:txBody>
      </p:sp>
      <p:sp>
        <p:nvSpPr>
          <p:cNvPr id="11" name="TextBox 10">
            <a:extLst>
              <a:ext uri="{FF2B5EF4-FFF2-40B4-BE49-F238E27FC236}">
                <a16:creationId xmlns:a16="http://schemas.microsoft.com/office/drawing/2014/main" id="{F6CFA8F8-E69B-904A-BD61-C077D28DE590}"/>
              </a:ext>
            </a:extLst>
          </p:cNvPr>
          <p:cNvSpPr txBox="1"/>
          <p:nvPr/>
        </p:nvSpPr>
        <p:spPr>
          <a:xfrm>
            <a:off x="721093" y="1191326"/>
            <a:ext cx="7770076" cy="369332"/>
          </a:xfrm>
          <a:prstGeom prst="rect">
            <a:avLst/>
          </a:prstGeom>
          <a:noFill/>
        </p:spPr>
        <p:txBody>
          <a:bodyPr wrap="none" rtlCol="0">
            <a:spAutoFit/>
          </a:bodyPr>
          <a:lstStyle/>
          <a:p>
            <a:r>
              <a:rPr lang="en-US" dirty="0"/>
              <a:t>Individual and cross-population reconstruction accuracy via deconvolution</a:t>
            </a:r>
          </a:p>
        </p:txBody>
      </p:sp>
      <p:pic>
        <p:nvPicPr>
          <p:cNvPr id="12" name="Picture 11" descr="https://lh3.googleusercontent.com/X5Swl1NQasDEeq8TNjNnEasLmz5MJUkrWh6ZY91C2_fsGXKMEK68XUiOc055VbvqfRadFAnXIWl4jhOkzvTBcfCRb912kBD17umNXIj3n1MJykmxHZ0J-wFdbMU70W-L5GxUU23B">
            <a:extLst>
              <a:ext uri="{FF2B5EF4-FFF2-40B4-BE49-F238E27FC236}">
                <a16:creationId xmlns:a16="http://schemas.microsoft.com/office/drawing/2014/main" id="{C4B0A66D-8CC2-D143-A5C1-1F4609422F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99696"/>
            <a:ext cx="1881373" cy="2354208"/>
          </a:xfrm>
          <a:prstGeom prst="rect">
            <a:avLst/>
          </a:prstGeom>
          <a:noFill/>
          <a:ln>
            <a:noFill/>
          </a:ln>
        </p:spPr>
      </p:pic>
      <p:pic>
        <p:nvPicPr>
          <p:cNvPr id="13" name="Picture 12">
            <a:extLst>
              <a:ext uri="{FF2B5EF4-FFF2-40B4-BE49-F238E27FC236}">
                <a16:creationId xmlns:a16="http://schemas.microsoft.com/office/drawing/2014/main" id="{6CA91132-2380-1042-9812-F7786AA5F4D5}"/>
              </a:ext>
            </a:extLst>
          </p:cNvPr>
          <p:cNvPicPr/>
          <p:nvPr/>
        </p:nvPicPr>
        <p:blipFill>
          <a:blip r:embed="rId5"/>
          <a:stretch>
            <a:fillRect/>
          </a:stretch>
        </p:blipFill>
        <p:spPr bwMode="auto">
          <a:xfrm>
            <a:off x="4869200" y="4261484"/>
            <a:ext cx="3385757" cy="2199277"/>
          </a:xfrm>
          <a:prstGeom prst="rect">
            <a:avLst/>
          </a:prstGeom>
          <a:noFill/>
          <a:ln>
            <a:noFill/>
          </a:ln>
        </p:spPr>
      </p:pic>
      <p:sp>
        <p:nvSpPr>
          <p:cNvPr id="14" name="TextBox 13">
            <a:extLst>
              <a:ext uri="{FF2B5EF4-FFF2-40B4-BE49-F238E27FC236}">
                <a16:creationId xmlns:a16="http://schemas.microsoft.com/office/drawing/2014/main" id="{0463FAED-9A87-5C43-BF23-4F9095CF094C}"/>
              </a:ext>
            </a:extLst>
          </p:cNvPr>
          <p:cNvSpPr txBox="1"/>
          <p:nvPr/>
        </p:nvSpPr>
        <p:spPr>
          <a:xfrm>
            <a:off x="0" y="6553200"/>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49E0406E-FF13-8043-A362-28226FC9ADAF}"/>
              </a:ext>
            </a:extLst>
          </p:cNvPr>
          <p:cNvSpPr>
            <a:spLocks noGrp="1"/>
          </p:cNvSpPr>
          <p:nvPr>
            <p:ph type="sldNum" sz="quarter" idx="12"/>
          </p:nvPr>
        </p:nvSpPr>
        <p:spPr/>
        <p:txBody>
          <a:bodyPr/>
          <a:lstStyle/>
          <a:p>
            <a:pPr>
              <a:defRPr/>
            </a:pPr>
            <a:fld id="{4D71D4ED-2DA9-9F40-A068-D189D5533483}" type="slidenum">
              <a:rPr lang="en-US" smtClean="0"/>
              <a:pPr>
                <a:defRPr/>
              </a:pPr>
              <a:t>64</a:t>
            </a:fld>
            <a:endParaRPr lang="en-US"/>
          </a:p>
        </p:txBody>
      </p:sp>
    </p:spTree>
    <p:extLst>
      <p:ext uri="{BB962C8B-B14F-4D97-AF65-F5344CB8AC3E}">
        <p14:creationId xmlns:p14="http://schemas.microsoft.com/office/powerpoint/2010/main" val="3308756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EE6B-968E-B54F-9CC7-CCE25D44ED47}"/>
              </a:ext>
            </a:extLst>
          </p:cNvPr>
          <p:cNvSpPr>
            <a:spLocks noGrp="1"/>
          </p:cNvSpPr>
          <p:nvPr>
            <p:ph type="title"/>
          </p:nvPr>
        </p:nvSpPr>
        <p:spPr>
          <a:xfrm>
            <a:off x="181593" y="79590"/>
            <a:ext cx="8780813" cy="1143000"/>
          </a:xfrm>
        </p:spPr>
        <p:txBody>
          <a:bodyPr/>
          <a:lstStyle/>
          <a:p>
            <a:r>
              <a:rPr lang="en-US" sz="4000" dirty="0"/>
              <a:t>Neuronal and glial cell fraction changes in gender and disorders</a:t>
            </a:r>
          </a:p>
        </p:txBody>
      </p:sp>
      <p:pic>
        <p:nvPicPr>
          <p:cNvPr id="8" name="Content Placeholder 7">
            <a:extLst>
              <a:ext uri="{FF2B5EF4-FFF2-40B4-BE49-F238E27FC236}">
                <a16:creationId xmlns:a16="http://schemas.microsoft.com/office/drawing/2014/main" id="{9219EF17-7456-C440-9E22-BAF0A041E3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524000"/>
            <a:ext cx="6451600" cy="1727200"/>
          </a:xfrm>
        </p:spPr>
      </p:pic>
      <p:pic>
        <p:nvPicPr>
          <p:cNvPr id="6" name="Picture 5">
            <a:extLst>
              <a:ext uri="{FF2B5EF4-FFF2-40B4-BE49-F238E27FC236}">
                <a16:creationId xmlns:a16="http://schemas.microsoft.com/office/drawing/2014/main" id="{4D1D127E-2A56-9A43-9F6C-1A82C3F87009}"/>
              </a:ext>
            </a:extLst>
          </p:cNvPr>
          <p:cNvPicPr>
            <a:picLocks noChangeAspect="1"/>
          </p:cNvPicPr>
          <p:nvPr/>
        </p:nvPicPr>
        <p:blipFill rotWithShape="1">
          <a:blip r:embed="rId4"/>
          <a:srcRect b="53125"/>
          <a:stretch/>
        </p:blipFill>
        <p:spPr>
          <a:xfrm>
            <a:off x="565126" y="3996452"/>
            <a:ext cx="3729825" cy="1905000"/>
          </a:xfrm>
          <a:prstGeom prst="rect">
            <a:avLst/>
          </a:prstGeom>
        </p:spPr>
      </p:pic>
      <p:sp>
        <p:nvSpPr>
          <p:cNvPr id="9" name="TextBox 8">
            <a:extLst>
              <a:ext uri="{FF2B5EF4-FFF2-40B4-BE49-F238E27FC236}">
                <a16:creationId xmlns:a16="http://schemas.microsoft.com/office/drawing/2014/main" id="{2450F195-0727-A14A-BADB-4E60AC324A69}"/>
              </a:ext>
            </a:extLst>
          </p:cNvPr>
          <p:cNvSpPr txBox="1"/>
          <p:nvPr/>
        </p:nvSpPr>
        <p:spPr>
          <a:xfrm>
            <a:off x="7162800" y="1538068"/>
            <a:ext cx="1981200" cy="1477328"/>
          </a:xfrm>
          <a:prstGeom prst="rect">
            <a:avLst/>
          </a:prstGeom>
          <a:noFill/>
        </p:spPr>
        <p:txBody>
          <a:bodyPr wrap="square" rtlCol="0">
            <a:spAutoFit/>
          </a:bodyPr>
          <a:lstStyle/>
          <a:p>
            <a:r>
              <a:rPr lang="en-US" dirty="0"/>
              <a:t>Excitatory to Inhibitory imbalance at neuronal subtype level for ASD*</a:t>
            </a:r>
          </a:p>
        </p:txBody>
      </p:sp>
      <p:pic>
        <p:nvPicPr>
          <p:cNvPr id="10" name="Picture 9">
            <a:extLst>
              <a:ext uri="{FF2B5EF4-FFF2-40B4-BE49-F238E27FC236}">
                <a16:creationId xmlns:a16="http://schemas.microsoft.com/office/drawing/2014/main" id="{F80C72A6-1140-D340-B922-0DC3C42F93E7}"/>
              </a:ext>
            </a:extLst>
          </p:cNvPr>
          <p:cNvPicPr>
            <a:picLocks noChangeAspect="1"/>
          </p:cNvPicPr>
          <p:nvPr/>
        </p:nvPicPr>
        <p:blipFill rotWithShape="1">
          <a:blip r:embed="rId4"/>
          <a:srcRect t="46875"/>
          <a:stretch/>
        </p:blipFill>
        <p:spPr>
          <a:xfrm>
            <a:off x="4606131" y="3920252"/>
            <a:ext cx="3729825" cy="2159000"/>
          </a:xfrm>
          <a:prstGeom prst="rect">
            <a:avLst/>
          </a:prstGeom>
        </p:spPr>
      </p:pic>
      <p:sp>
        <p:nvSpPr>
          <p:cNvPr id="11" name="TextBox 10">
            <a:extLst>
              <a:ext uri="{FF2B5EF4-FFF2-40B4-BE49-F238E27FC236}">
                <a16:creationId xmlns:a16="http://schemas.microsoft.com/office/drawing/2014/main" id="{E9B1FCA7-A1DF-6340-8B7F-61EB71B27F03}"/>
              </a:ext>
            </a:extLst>
          </p:cNvPr>
          <p:cNvSpPr txBox="1"/>
          <p:nvPr/>
        </p:nvSpPr>
        <p:spPr>
          <a:xfrm>
            <a:off x="1981200" y="3553598"/>
            <a:ext cx="5181600" cy="400110"/>
          </a:xfrm>
          <a:prstGeom prst="rect">
            <a:avLst/>
          </a:prstGeom>
          <a:noFill/>
        </p:spPr>
        <p:txBody>
          <a:bodyPr wrap="square" rtlCol="0">
            <a:spAutoFit/>
          </a:bodyPr>
          <a:lstStyle/>
          <a:p>
            <a:r>
              <a:rPr lang="en-US" dirty="0"/>
              <a:t>Astrocyte and Microglia increase in ASD**</a:t>
            </a:r>
          </a:p>
        </p:txBody>
      </p:sp>
      <p:sp>
        <p:nvSpPr>
          <p:cNvPr id="12" name="Rectangle 11">
            <a:extLst>
              <a:ext uri="{FF2B5EF4-FFF2-40B4-BE49-F238E27FC236}">
                <a16:creationId xmlns:a16="http://schemas.microsoft.com/office/drawing/2014/main" id="{718BE72F-4DD8-B649-9AD2-9F4539296F1E}"/>
              </a:ext>
            </a:extLst>
          </p:cNvPr>
          <p:cNvSpPr/>
          <p:nvPr/>
        </p:nvSpPr>
        <p:spPr>
          <a:xfrm>
            <a:off x="0" y="6029216"/>
            <a:ext cx="7696200" cy="400110"/>
          </a:xfrm>
          <a:prstGeom prst="rect">
            <a:avLst/>
          </a:prstGeom>
        </p:spPr>
        <p:txBody>
          <a:bodyPr wrap="square">
            <a:spAutoFit/>
          </a:bodyPr>
          <a:lstStyle/>
          <a:p>
            <a:pPr lvl="0">
              <a:defRPr/>
            </a:pPr>
            <a:r>
              <a:rPr lang="en-US" sz="1000" dirty="0"/>
              <a:t>* Rubenstein et al., Model of autism: increased ratio of excitation/inhibition in key neural systems, Genes Brain </a:t>
            </a:r>
            <a:r>
              <a:rPr lang="en-US" sz="1000" dirty="0" err="1"/>
              <a:t>Behav</a:t>
            </a:r>
            <a:r>
              <a:rPr lang="en-US" sz="1000" dirty="0"/>
              <a:t>. 2003</a:t>
            </a:r>
          </a:p>
          <a:p>
            <a:pPr lvl="0">
              <a:defRPr/>
            </a:pPr>
            <a:r>
              <a:rPr lang="en-US" sz="1000" dirty="0"/>
              <a:t>** </a:t>
            </a:r>
            <a:r>
              <a:rPr lang="en-US" sz="1000" dirty="0" err="1"/>
              <a:t>Gandal</a:t>
            </a:r>
            <a:r>
              <a:rPr lang="en-US" sz="1000" dirty="0"/>
              <a:t> et al., Shared molecular neuropathology across major psychiatric disorders parallels polygenic overlap, Science 2018</a:t>
            </a:r>
          </a:p>
        </p:txBody>
      </p:sp>
      <p:sp>
        <p:nvSpPr>
          <p:cNvPr id="13" name="TextBox 12">
            <a:extLst>
              <a:ext uri="{FF2B5EF4-FFF2-40B4-BE49-F238E27FC236}">
                <a16:creationId xmlns:a16="http://schemas.microsoft.com/office/drawing/2014/main" id="{A346D612-B73C-9D40-BF28-129520AF642E}"/>
              </a:ext>
            </a:extLst>
          </p:cNvPr>
          <p:cNvSpPr txBox="1"/>
          <p:nvPr/>
        </p:nvSpPr>
        <p:spPr>
          <a:xfrm>
            <a:off x="0" y="6553200"/>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4C997A47-74F9-E047-8E00-CF0997508CAA}"/>
              </a:ext>
            </a:extLst>
          </p:cNvPr>
          <p:cNvSpPr>
            <a:spLocks noGrp="1"/>
          </p:cNvSpPr>
          <p:nvPr>
            <p:ph type="sldNum" sz="quarter" idx="12"/>
          </p:nvPr>
        </p:nvSpPr>
        <p:spPr/>
        <p:txBody>
          <a:bodyPr/>
          <a:lstStyle/>
          <a:p>
            <a:pPr>
              <a:defRPr/>
            </a:pPr>
            <a:fld id="{4D71D4ED-2DA9-9F40-A068-D189D5533483}" type="slidenum">
              <a:rPr lang="en-US" smtClean="0"/>
              <a:pPr>
                <a:defRPr/>
              </a:pPr>
              <a:t>65</a:t>
            </a:fld>
            <a:endParaRPr lang="en-US"/>
          </a:p>
        </p:txBody>
      </p:sp>
    </p:spTree>
    <p:extLst>
      <p:ext uri="{BB962C8B-B14F-4D97-AF65-F5344CB8AC3E}">
        <p14:creationId xmlns:p14="http://schemas.microsoft.com/office/powerpoint/2010/main" val="3351792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3D0CB-C955-294B-8859-618CEE021023}"/>
              </a:ext>
            </a:extLst>
          </p:cNvPr>
          <p:cNvSpPr>
            <a:spLocks noGrp="1"/>
          </p:cNvSpPr>
          <p:nvPr>
            <p:ph type="title"/>
          </p:nvPr>
        </p:nvSpPr>
        <p:spPr>
          <a:xfrm>
            <a:off x="685800" y="74377"/>
            <a:ext cx="7772400" cy="1143000"/>
          </a:xfrm>
        </p:spPr>
        <p:txBody>
          <a:bodyPr/>
          <a:lstStyle/>
          <a:p>
            <a:r>
              <a:rPr lang="en-US" sz="4000" dirty="0"/>
              <a:t>Cell-type fraction changes in Age</a:t>
            </a:r>
          </a:p>
        </p:txBody>
      </p:sp>
      <p:pic>
        <p:nvPicPr>
          <p:cNvPr id="6" name="Picture 5">
            <a:extLst>
              <a:ext uri="{FF2B5EF4-FFF2-40B4-BE49-F238E27FC236}">
                <a16:creationId xmlns:a16="http://schemas.microsoft.com/office/drawing/2014/main" id="{DAD1DFDC-307A-EB4E-8B67-DBBA286024E4}"/>
              </a:ext>
            </a:extLst>
          </p:cNvPr>
          <p:cNvPicPr>
            <a:picLocks noChangeAspect="1"/>
          </p:cNvPicPr>
          <p:nvPr/>
        </p:nvPicPr>
        <p:blipFill rotWithShape="1">
          <a:blip r:embed="rId2">
            <a:extLst>
              <a:ext uri="{28A0092B-C50C-407E-A947-70E740481C1C}">
                <a14:useLocalDpi xmlns:a14="http://schemas.microsoft.com/office/drawing/2010/main" val="0"/>
              </a:ext>
            </a:extLst>
          </a:blip>
          <a:srcRect r="1142"/>
          <a:stretch/>
        </p:blipFill>
        <p:spPr>
          <a:xfrm>
            <a:off x="685800" y="1371600"/>
            <a:ext cx="7696200" cy="1816100"/>
          </a:xfrm>
          <a:prstGeom prst="rect">
            <a:avLst/>
          </a:prstGeom>
        </p:spPr>
      </p:pic>
      <p:sp>
        <p:nvSpPr>
          <p:cNvPr id="7" name="Rectangle 6">
            <a:extLst>
              <a:ext uri="{FF2B5EF4-FFF2-40B4-BE49-F238E27FC236}">
                <a16:creationId xmlns:a16="http://schemas.microsoft.com/office/drawing/2014/main" id="{E2AA680D-33F5-1444-97C5-596A2390B6D9}"/>
              </a:ext>
            </a:extLst>
          </p:cNvPr>
          <p:cNvSpPr/>
          <p:nvPr/>
        </p:nvSpPr>
        <p:spPr>
          <a:xfrm>
            <a:off x="4925219" y="1295400"/>
            <a:ext cx="2313454" cy="369332"/>
          </a:xfrm>
          <a:prstGeom prst="rect">
            <a:avLst/>
          </a:prstGeom>
          <a:solidFill>
            <a:schemeClr val="bg1"/>
          </a:solidFill>
        </p:spPr>
        <p:txBody>
          <a:bodyPr wrap="none">
            <a:spAutoFit/>
          </a:bodyPr>
          <a:lstStyle/>
          <a:p>
            <a:r>
              <a:rPr lang="en-US" b="1" dirty="0">
                <a:solidFill>
                  <a:srgbClr val="000000"/>
                </a:solidFill>
                <a:latin typeface="Arial" panose="020B0604020202020204" pitchFamily="34" charset="0"/>
              </a:rPr>
              <a:t>Somatostatin (SST)</a:t>
            </a:r>
            <a:endParaRPr lang="en-US" b="1" dirty="0"/>
          </a:p>
        </p:txBody>
      </p:sp>
      <p:pic>
        <p:nvPicPr>
          <p:cNvPr id="9" name="Picture 8">
            <a:extLst>
              <a:ext uri="{FF2B5EF4-FFF2-40B4-BE49-F238E27FC236}">
                <a16:creationId xmlns:a16="http://schemas.microsoft.com/office/drawing/2014/main" id="{CF46B0F5-3487-164A-842F-37D3E7E79441}"/>
              </a:ext>
            </a:extLst>
          </p:cNvPr>
          <p:cNvPicPr/>
          <p:nvPr/>
        </p:nvPicPr>
        <p:blipFill rotWithShape="1">
          <a:blip r:embed="rId3">
            <a:extLst>
              <a:ext uri="{28A0092B-C50C-407E-A947-70E740481C1C}">
                <a14:useLocalDpi xmlns:a14="http://schemas.microsoft.com/office/drawing/2010/main" val="0"/>
              </a:ext>
            </a:extLst>
          </a:blip>
          <a:srcRect l="60785" t="52818" r="24385" b="27126"/>
          <a:stretch/>
        </p:blipFill>
        <p:spPr>
          <a:xfrm>
            <a:off x="1473119" y="3657600"/>
            <a:ext cx="1496289" cy="2743200"/>
          </a:xfrm>
          <a:prstGeom prst="rect">
            <a:avLst/>
          </a:prstGeom>
        </p:spPr>
      </p:pic>
      <p:pic>
        <p:nvPicPr>
          <p:cNvPr id="10" name="Picture 9">
            <a:extLst>
              <a:ext uri="{FF2B5EF4-FFF2-40B4-BE49-F238E27FC236}">
                <a16:creationId xmlns:a16="http://schemas.microsoft.com/office/drawing/2014/main" id="{23B9520D-7C5C-5548-9CB2-BDA85FAD2EE7}"/>
              </a:ext>
            </a:extLst>
          </p:cNvPr>
          <p:cNvPicPr/>
          <p:nvPr/>
        </p:nvPicPr>
        <p:blipFill rotWithShape="1">
          <a:blip r:embed="rId3">
            <a:extLst>
              <a:ext uri="{28A0092B-C50C-407E-A947-70E740481C1C}">
                <a14:useLocalDpi xmlns:a14="http://schemas.microsoft.com/office/drawing/2010/main" val="0"/>
              </a:ext>
            </a:extLst>
          </a:blip>
          <a:srcRect l="31573" t="77955" r="52350" b="2851"/>
          <a:stretch/>
        </p:blipFill>
        <p:spPr>
          <a:xfrm>
            <a:off x="6553200" y="3720386"/>
            <a:ext cx="1613214" cy="2611098"/>
          </a:xfrm>
          <a:prstGeom prst="rect">
            <a:avLst/>
          </a:prstGeom>
        </p:spPr>
      </p:pic>
      <p:pic>
        <p:nvPicPr>
          <p:cNvPr id="11" name="Picture 10">
            <a:extLst>
              <a:ext uri="{FF2B5EF4-FFF2-40B4-BE49-F238E27FC236}">
                <a16:creationId xmlns:a16="http://schemas.microsoft.com/office/drawing/2014/main" id="{B6CCB994-2465-2E47-BF2D-55158CF508C4}"/>
              </a:ext>
            </a:extLst>
          </p:cNvPr>
          <p:cNvPicPr/>
          <p:nvPr/>
        </p:nvPicPr>
        <p:blipFill rotWithShape="1">
          <a:blip r:embed="rId3">
            <a:extLst>
              <a:ext uri="{28A0092B-C50C-407E-A947-70E740481C1C}">
                <a14:useLocalDpi xmlns:a14="http://schemas.microsoft.com/office/drawing/2010/main" val="0"/>
              </a:ext>
            </a:extLst>
          </a:blip>
          <a:srcRect l="75805" t="77890" r="10526" b="2964"/>
          <a:stretch/>
        </p:blipFill>
        <p:spPr>
          <a:xfrm>
            <a:off x="4204395" y="3720386"/>
            <a:ext cx="1375119" cy="2611098"/>
          </a:xfrm>
          <a:prstGeom prst="rect">
            <a:avLst/>
          </a:prstGeom>
        </p:spPr>
      </p:pic>
      <p:sp>
        <p:nvSpPr>
          <p:cNvPr id="12" name="TextBox 11">
            <a:extLst>
              <a:ext uri="{FF2B5EF4-FFF2-40B4-BE49-F238E27FC236}">
                <a16:creationId xmlns:a16="http://schemas.microsoft.com/office/drawing/2014/main" id="{1590EF19-145C-F243-8777-11B4122D7203}"/>
              </a:ext>
            </a:extLst>
          </p:cNvPr>
          <p:cNvSpPr txBox="1"/>
          <p:nvPr/>
        </p:nvSpPr>
        <p:spPr>
          <a:xfrm>
            <a:off x="6918339" y="3343746"/>
            <a:ext cx="1354197" cy="376640"/>
          </a:xfrm>
          <a:prstGeom prst="rect">
            <a:avLst/>
          </a:prstGeom>
          <a:solidFill>
            <a:schemeClr val="bg1"/>
          </a:solidFill>
        </p:spPr>
        <p:txBody>
          <a:bodyPr wrap="square" rtlCol="0">
            <a:spAutoFit/>
          </a:bodyPr>
          <a:lstStyle/>
          <a:p>
            <a:r>
              <a:rPr lang="en-US" b="1" dirty="0">
                <a:latin typeface="Arial" panose="020B0604020202020204" pitchFamily="34" charset="0"/>
                <a:cs typeface="Arial" panose="020B0604020202020204" pitchFamily="34" charset="0"/>
              </a:rPr>
              <a:t>Microglia</a:t>
            </a:r>
          </a:p>
        </p:txBody>
      </p:sp>
      <p:sp>
        <p:nvSpPr>
          <p:cNvPr id="13" name="TextBox 12">
            <a:extLst>
              <a:ext uri="{FF2B5EF4-FFF2-40B4-BE49-F238E27FC236}">
                <a16:creationId xmlns:a16="http://schemas.microsoft.com/office/drawing/2014/main" id="{6C01738B-D2C8-CC49-BCFF-80B10131E175}"/>
              </a:ext>
            </a:extLst>
          </p:cNvPr>
          <p:cNvSpPr txBox="1"/>
          <p:nvPr/>
        </p:nvSpPr>
        <p:spPr>
          <a:xfrm>
            <a:off x="4009497" y="3366260"/>
            <a:ext cx="2056860" cy="369332"/>
          </a:xfrm>
          <a:prstGeom prst="rect">
            <a:avLst/>
          </a:prstGeom>
          <a:solidFill>
            <a:schemeClr val="bg1"/>
          </a:solidFill>
        </p:spPr>
        <p:txBody>
          <a:bodyPr wrap="square" rtlCol="0">
            <a:spAutoFit/>
          </a:bodyPr>
          <a:lstStyle/>
          <a:p>
            <a:r>
              <a:rPr lang="en-US" b="1" dirty="0">
                <a:latin typeface="Arial" panose="020B0604020202020204" pitchFamily="34" charset="0"/>
                <a:cs typeface="Arial" panose="020B0604020202020204" pitchFamily="34" charset="0"/>
              </a:rPr>
              <a:t>Oligodendrocyte</a:t>
            </a:r>
          </a:p>
        </p:txBody>
      </p:sp>
      <p:sp>
        <p:nvSpPr>
          <p:cNvPr id="14" name="TextBox 13">
            <a:extLst>
              <a:ext uri="{FF2B5EF4-FFF2-40B4-BE49-F238E27FC236}">
                <a16:creationId xmlns:a16="http://schemas.microsoft.com/office/drawing/2014/main" id="{31891D92-62A6-FA48-AB90-F802D78887C7}"/>
              </a:ext>
            </a:extLst>
          </p:cNvPr>
          <p:cNvSpPr txBox="1"/>
          <p:nvPr/>
        </p:nvSpPr>
        <p:spPr>
          <a:xfrm>
            <a:off x="1685397" y="3331291"/>
            <a:ext cx="1545312" cy="400110"/>
          </a:xfrm>
          <a:prstGeom prst="rect">
            <a:avLst/>
          </a:prstGeom>
          <a:solidFill>
            <a:schemeClr val="bg1"/>
          </a:solidFill>
        </p:spPr>
        <p:txBody>
          <a:bodyPr wrap="square" rtlCol="0">
            <a:spAutoFit/>
          </a:bodyPr>
          <a:lstStyle/>
          <a:p>
            <a:r>
              <a:rPr lang="en-US" b="1" dirty="0">
                <a:latin typeface="Arial" panose="020B0604020202020204" pitchFamily="34" charset="0"/>
                <a:cs typeface="Arial" panose="020B0604020202020204" pitchFamily="34" charset="0"/>
              </a:rPr>
              <a:t>Astrocyte</a:t>
            </a:r>
          </a:p>
        </p:txBody>
      </p:sp>
      <p:sp>
        <p:nvSpPr>
          <p:cNvPr id="15" name="TextBox 14">
            <a:extLst>
              <a:ext uri="{FF2B5EF4-FFF2-40B4-BE49-F238E27FC236}">
                <a16:creationId xmlns:a16="http://schemas.microsoft.com/office/drawing/2014/main" id="{0701EA28-4D05-8A42-9B67-F4CA7C70567A}"/>
              </a:ext>
            </a:extLst>
          </p:cNvPr>
          <p:cNvSpPr txBox="1"/>
          <p:nvPr/>
        </p:nvSpPr>
        <p:spPr>
          <a:xfrm>
            <a:off x="0" y="6553200"/>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F49A6B95-9B12-1847-A780-5530B332F9DB}"/>
              </a:ext>
            </a:extLst>
          </p:cNvPr>
          <p:cNvSpPr>
            <a:spLocks noGrp="1"/>
          </p:cNvSpPr>
          <p:nvPr>
            <p:ph type="sldNum" sz="quarter" idx="12"/>
          </p:nvPr>
        </p:nvSpPr>
        <p:spPr/>
        <p:txBody>
          <a:bodyPr/>
          <a:lstStyle/>
          <a:p>
            <a:pPr>
              <a:defRPr/>
            </a:pPr>
            <a:fld id="{4D71D4ED-2DA9-9F40-A068-D189D5533483}" type="slidenum">
              <a:rPr lang="en-US" smtClean="0"/>
              <a:pPr>
                <a:defRPr/>
              </a:pPr>
              <a:t>66</a:t>
            </a:fld>
            <a:endParaRPr lang="en-US"/>
          </a:p>
        </p:txBody>
      </p:sp>
    </p:spTree>
    <p:extLst>
      <p:ext uri="{BB962C8B-B14F-4D97-AF65-F5344CB8AC3E}">
        <p14:creationId xmlns:p14="http://schemas.microsoft.com/office/powerpoint/2010/main" val="3848678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113D8-26FE-CC4E-BF08-2221A7AEF1BF}"/>
              </a:ext>
            </a:extLst>
          </p:cNvPr>
          <p:cNvSpPr>
            <a:spLocks noGrp="1"/>
          </p:cNvSpPr>
          <p:nvPr>
            <p:ph type="title"/>
          </p:nvPr>
        </p:nvSpPr>
        <p:spPr>
          <a:xfrm>
            <a:off x="685800" y="31150"/>
            <a:ext cx="7772400" cy="1143000"/>
          </a:xfrm>
        </p:spPr>
        <p:txBody>
          <a:bodyPr/>
          <a:lstStyle/>
          <a:p>
            <a:r>
              <a:rPr lang="en-US" sz="4000" dirty="0"/>
              <a:t>Cell-type fraction changes in human brain development</a:t>
            </a:r>
          </a:p>
        </p:txBody>
      </p:sp>
      <p:pic>
        <p:nvPicPr>
          <p:cNvPr id="5" name="Content Placeholder 4" descr="A close up of a map&#10;&#10;Description automatically generated">
            <a:extLst>
              <a:ext uri="{FF2B5EF4-FFF2-40B4-BE49-F238E27FC236}">
                <a16:creationId xmlns:a16="http://schemas.microsoft.com/office/drawing/2014/main" id="{09DB1A28-32F1-0142-96C6-56B68A56DB9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5510" r="46647" b="1"/>
          <a:stretch/>
        </p:blipFill>
        <p:spPr>
          <a:xfrm>
            <a:off x="1790700" y="3276600"/>
            <a:ext cx="5562600" cy="3090333"/>
          </a:xfrm>
        </p:spPr>
      </p:pic>
      <p:pic>
        <p:nvPicPr>
          <p:cNvPr id="6" name="Content Placeholder 5" descr="A screenshot of a cell phone&#13;&#10;&#13;&#10;Description automatically generated">
            <a:extLst>
              <a:ext uri="{FF2B5EF4-FFF2-40B4-BE49-F238E27FC236}">
                <a16:creationId xmlns:a16="http://schemas.microsoft.com/office/drawing/2014/main" id="{75973A47-2780-9E40-BF91-78D07C216871}"/>
              </a:ext>
            </a:extLst>
          </p:cNvPr>
          <p:cNvPicPr>
            <a:picLocks noChangeAspect="1"/>
          </p:cNvPicPr>
          <p:nvPr/>
        </p:nvPicPr>
        <p:blipFill rotWithShape="1">
          <a:blip r:embed="rId4">
            <a:extLst>
              <a:ext uri="{28A0092B-C50C-407E-A947-70E740481C1C}">
                <a14:useLocalDpi xmlns:a14="http://schemas.microsoft.com/office/drawing/2010/main" val="0"/>
              </a:ext>
            </a:extLst>
          </a:blip>
          <a:srcRect l="2665" b="61385"/>
          <a:stretch/>
        </p:blipFill>
        <p:spPr bwMode="auto">
          <a:xfrm>
            <a:off x="381000" y="1219200"/>
            <a:ext cx="8555816" cy="1371600"/>
          </a:xfrm>
          <a:prstGeom prst="rect">
            <a:avLst/>
          </a:prstGeom>
          <a:noFill/>
          <a:ln w="9525">
            <a:noFill/>
            <a:miter lim="800000"/>
            <a:headEnd/>
            <a:tailEnd/>
          </a:ln>
        </p:spPr>
      </p:pic>
      <p:pic>
        <p:nvPicPr>
          <p:cNvPr id="7" name="Content Placeholder 5" descr="A screenshot of a cell phone&#13;&#10;&#13;&#10;Description automatically generated">
            <a:extLst>
              <a:ext uri="{FF2B5EF4-FFF2-40B4-BE49-F238E27FC236}">
                <a16:creationId xmlns:a16="http://schemas.microsoft.com/office/drawing/2014/main" id="{5DEC88B4-5FBC-9442-97D5-E8DFA576585D}"/>
              </a:ext>
            </a:extLst>
          </p:cNvPr>
          <p:cNvPicPr>
            <a:picLocks noChangeAspect="1"/>
          </p:cNvPicPr>
          <p:nvPr/>
        </p:nvPicPr>
        <p:blipFill rotWithShape="1">
          <a:blip r:embed="rId4">
            <a:extLst>
              <a:ext uri="{28A0092B-C50C-407E-A947-70E740481C1C}">
                <a14:useLocalDpi xmlns:a14="http://schemas.microsoft.com/office/drawing/2010/main" val="0"/>
              </a:ext>
            </a:extLst>
          </a:blip>
          <a:srcRect l="2665" t="51488" b="37786"/>
          <a:stretch/>
        </p:blipFill>
        <p:spPr bwMode="auto">
          <a:xfrm>
            <a:off x="381000" y="2743200"/>
            <a:ext cx="8555816" cy="381000"/>
          </a:xfrm>
          <a:prstGeom prst="rect">
            <a:avLst/>
          </a:prstGeom>
          <a:noFill/>
          <a:ln w="9525">
            <a:noFill/>
            <a:miter lim="800000"/>
            <a:headEnd/>
            <a:tailEnd/>
          </a:ln>
        </p:spPr>
      </p:pic>
      <p:sp>
        <p:nvSpPr>
          <p:cNvPr id="8" name="Rectangle 7">
            <a:extLst>
              <a:ext uri="{FF2B5EF4-FFF2-40B4-BE49-F238E27FC236}">
                <a16:creationId xmlns:a16="http://schemas.microsoft.com/office/drawing/2014/main" id="{9C1BD76A-7F07-C349-893E-4BFEC45ACAE1}"/>
              </a:ext>
            </a:extLst>
          </p:cNvPr>
          <p:cNvSpPr/>
          <p:nvPr/>
        </p:nvSpPr>
        <p:spPr>
          <a:xfrm>
            <a:off x="1790700" y="3124200"/>
            <a:ext cx="2667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7791F93-3320-7C43-B891-0BBAA82232BE}"/>
              </a:ext>
            </a:extLst>
          </p:cNvPr>
          <p:cNvSpPr txBox="1"/>
          <p:nvPr/>
        </p:nvSpPr>
        <p:spPr>
          <a:xfrm>
            <a:off x="190675" y="6567100"/>
            <a:ext cx="2797561" cy="276999"/>
          </a:xfrm>
          <a:prstGeom prst="rect">
            <a:avLst/>
          </a:prstGeom>
          <a:noFill/>
        </p:spPr>
        <p:txBody>
          <a:bodyPr wrap="none" rtlCol="0">
            <a:spAutoFit/>
          </a:bodyPr>
          <a:lstStyle/>
          <a:p>
            <a:r>
              <a:rPr lang="en-US" sz="1200" dirty="0"/>
              <a:t>Li, …, </a:t>
            </a:r>
            <a:r>
              <a:rPr lang="en-US" sz="1200" b="1" dirty="0"/>
              <a:t>Wang</a:t>
            </a:r>
            <a:r>
              <a:rPr lang="en-US" sz="1200" dirty="0"/>
              <a:t>, ..., </a:t>
            </a:r>
            <a:r>
              <a:rPr lang="en-US" sz="1200" dirty="0" err="1"/>
              <a:t>Sestan</a:t>
            </a:r>
            <a:r>
              <a:rPr lang="en-US" sz="1200" dirty="0"/>
              <a:t>,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1881680D-9877-7A45-AA3D-DB8914800D9F}"/>
              </a:ext>
            </a:extLst>
          </p:cNvPr>
          <p:cNvSpPr>
            <a:spLocks noGrp="1"/>
          </p:cNvSpPr>
          <p:nvPr>
            <p:ph type="sldNum" sz="quarter" idx="12"/>
          </p:nvPr>
        </p:nvSpPr>
        <p:spPr/>
        <p:txBody>
          <a:bodyPr/>
          <a:lstStyle/>
          <a:p>
            <a:pPr>
              <a:defRPr/>
            </a:pPr>
            <a:fld id="{4D71D4ED-2DA9-9F40-A068-D189D5533483}" type="slidenum">
              <a:rPr lang="en-US" smtClean="0"/>
              <a:pPr>
                <a:defRPr/>
              </a:pPr>
              <a:t>67</a:t>
            </a:fld>
            <a:endParaRPr lang="en-US"/>
          </a:p>
        </p:txBody>
      </p:sp>
    </p:spTree>
    <p:extLst>
      <p:ext uri="{BB962C8B-B14F-4D97-AF65-F5344CB8AC3E}">
        <p14:creationId xmlns:p14="http://schemas.microsoft.com/office/powerpoint/2010/main" val="3617766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4080-1C08-584A-956E-7A5AEA8A65F1}"/>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9152F540-94E9-EE40-9640-CBCCE8D70040}"/>
              </a:ext>
            </a:extLst>
          </p:cNvPr>
          <p:cNvSpPr>
            <a:spLocks noGrp="1"/>
          </p:cNvSpPr>
          <p:nvPr>
            <p:ph idx="1"/>
          </p:nvPr>
        </p:nvSpPr>
        <p:spPr/>
        <p:txBody>
          <a:bodyPr/>
          <a:lstStyle/>
          <a:p>
            <a:pPr marL="0" indent="0">
              <a:buNone/>
            </a:pPr>
            <a:r>
              <a:rPr lang="en-US" sz="2000" dirty="0">
                <a:solidFill>
                  <a:schemeClr val="tx2"/>
                </a:solidFill>
              </a:rPr>
              <a:t>Tutorial</a:t>
            </a:r>
            <a:endParaRPr lang="en-US" sz="2000" dirty="0">
              <a:solidFill>
                <a:schemeClr val="tx2"/>
              </a:solidFill>
              <a:latin typeface="+mj-lt"/>
            </a:endParaRPr>
          </a:p>
          <a:p>
            <a:r>
              <a:rPr lang="en-US" sz="2000" dirty="0">
                <a:latin typeface="+mj-lt"/>
                <a:hlinkClick r:id="rId3"/>
              </a:rPr>
              <a:t>https://github.com/hbctraining/scRNA-seq</a:t>
            </a:r>
            <a:endParaRPr lang="en-US" sz="2000" dirty="0">
              <a:latin typeface="+mj-lt"/>
            </a:endParaRPr>
          </a:p>
          <a:p>
            <a:r>
              <a:rPr lang="en-US" sz="2000" dirty="0">
                <a:latin typeface="+mj-lt"/>
                <a:hlinkClick r:id="rId4"/>
              </a:rPr>
              <a:t>https://bioconductor.org/books/release/OSCA/</a:t>
            </a:r>
            <a:endParaRPr lang="en-US" sz="2000" dirty="0">
              <a:latin typeface="+mj-lt"/>
            </a:endParaRPr>
          </a:p>
          <a:p>
            <a:r>
              <a:rPr lang="en-US" sz="2000" dirty="0">
                <a:latin typeface="+mj-lt"/>
                <a:hlinkClick r:id="rId5"/>
              </a:rPr>
              <a:t>http://data-science-sequencing.github.io/</a:t>
            </a:r>
            <a:endParaRPr lang="en-US" sz="2000" dirty="0">
              <a:latin typeface="+mj-lt"/>
            </a:endParaRPr>
          </a:p>
          <a:p>
            <a:r>
              <a:rPr lang="en-US" sz="2000" dirty="0">
                <a:latin typeface="+mj-lt"/>
                <a:hlinkClick r:id="rId6"/>
              </a:rPr>
              <a:t>https://broadinstitute.github.io/2019_scWorkshop/</a:t>
            </a:r>
            <a:endParaRPr lang="en-US" sz="2000" dirty="0">
              <a:latin typeface="+mj-lt"/>
            </a:endParaRPr>
          </a:p>
          <a:p>
            <a:r>
              <a:rPr lang="en-US" sz="2000" dirty="0">
                <a:latin typeface="+mj-lt"/>
                <a:hlinkClick r:id="rId7"/>
              </a:rPr>
              <a:t>https://biocellgen-public.svi.edu.au/mig_2019_scrnaseq-workshop/public/index.html</a:t>
            </a:r>
            <a:endParaRPr lang="en-US" sz="2000" dirty="0">
              <a:latin typeface="+mj-lt"/>
            </a:endParaRPr>
          </a:p>
          <a:p>
            <a:pPr marL="0" indent="0">
              <a:buNone/>
            </a:pPr>
            <a:endParaRPr lang="en-US" sz="2000" dirty="0">
              <a:latin typeface="+mj-lt"/>
            </a:endParaRPr>
          </a:p>
          <a:p>
            <a:pPr marL="0" indent="0">
              <a:buNone/>
            </a:pPr>
            <a:r>
              <a:rPr lang="en-US" sz="2000" dirty="0">
                <a:solidFill>
                  <a:schemeClr val="tx2"/>
                </a:solidFill>
                <a:latin typeface="Arial" panose="020B0604020202020204" pitchFamily="34" charset="0"/>
                <a:cs typeface="Arial" panose="020B0604020202020204" pitchFamily="34" charset="0"/>
              </a:rPr>
              <a:t>Tools</a:t>
            </a:r>
            <a:r>
              <a:rPr lang="en-US" sz="2000" dirty="0">
                <a:latin typeface="+mj-lt"/>
              </a:rPr>
              <a:t> </a:t>
            </a:r>
          </a:p>
          <a:p>
            <a:r>
              <a:rPr lang="en-US" sz="2000" dirty="0">
                <a:latin typeface="+mj-lt"/>
                <a:hlinkClick r:id="rId8"/>
              </a:rPr>
              <a:t>https://github.com/seandavi/awesome-single-cell</a:t>
            </a:r>
            <a:endParaRPr lang="en-US" sz="2000" dirty="0">
              <a:latin typeface="+mj-lt"/>
            </a:endParaRPr>
          </a:p>
          <a:p>
            <a:endParaRPr lang="en-US" sz="2000" dirty="0">
              <a:latin typeface="+mj-lt"/>
            </a:endParaRPr>
          </a:p>
        </p:txBody>
      </p:sp>
      <p:sp>
        <p:nvSpPr>
          <p:cNvPr id="4" name="Slide Number Placeholder 3">
            <a:extLst>
              <a:ext uri="{FF2B5EF4-FFF2-40B4-BE49-F238E27FC236}">
                <a16:creationId xmlns:a16="http://schemas.microsoft.com/office/drawing/2014/main" id="{887BF50E-EB59-0E47-9224-723FE598020E}"/>
              </a:ext>
            </a:extLst>
          </p:cNvPr>
          <p:cNvSpPr>
            <a:spLocks noGrp="1"/>
          </p:cNvSpPr>
          <p:nvPr>
            <p:ph type="sldNum" sz="quarter" idx="12"/>
          </p:nvPr>
        </p:nvSpPr>
        <p:spPr/>
        <p:txBody>
          <a:bodyPr/>
          <a:lstStyle/>
          <a:p>
            <a:pPr>
              <a:defRPr/>
            </a:pPr>
            <a:fld id="{4D71D4ED-2DA9-9F40-A068-D189D5533483}" type="slidenum">
              <a:rPr lang="en-US" smtClean="0"/>
              <a:pPr>
                <a:defRPr/>
              </a:pPr>
              <a:t>68</a:t>
            </a:fld>
            <a:endParaRPr lang="en-US"/>
          </a:p>
        </p:txBody>
      </p:sp>
    </p:spTree>
    <p:extLst>
      <p:ext uri="{BB962C8B-B14F-4D97-AF65-F5344CB8AC3E}">
        <p14:creationId xmlns:p14="http://schemas.microsoft.com/office/powerpoint/2010/main" val="3952109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653C0D44-945B-4743-88D2-4C6757D2CF06}"/>
              </a:ext>
            </a:extLst>
          </p:cNvPr>
          <p:cNvPicPr>
            <a:picLocks noChangeAspect="1"/>
          </p:cNvPicPr>
          <p:nvPr/>
        </p:nvPicPr>
        <p:blipFill rotWithShape="1">
          <a:blip r:embed="rId3"/>
          <a:srcRect l="8757" t="30083" r="1360" b="6088"/>
          <a:stretch/>
        </p:blipFill>
        <p:spPr>
          <a:xfrm>
            <a:off x="-10876" y="1752600"/>
            <a:ext cx="9087927" cy="3551717"/>
          </a:xfrm>
          <a:prstGeom prst="rect">
            <a:avLst/>
          </a:prstGeom>
        </p:spPr>
      </p:pic>
      <p:sp>
        <p:nvSpPr>
          <p:cNvPr id="2" name="Title 1">
            <a:extLst>
              <a:ext uri="{FF2B5EF4-FFF2-40B4-BE49-F238E27FC236}">
                <a16:creationId xmlns:a16="http://schemas.microsoft.com/office/drawing/2014/main" id="{1CA4FF80-D7DC-A14C-8575-D471E4A95D7D}"/>
              </a:ext>
            </a:extLst>
          </p:cNvPr>
          <p:cNvSpPr>
            <a:spLocks noGrp="1"/>
          </p:cNvSpPr>
          <p:nvPr>
            <p:ph type="title"/>
          </p:nvPr>
        </p:nvSpPr>
        <p:spPr>
          <a:xfrm>
            <a:off x="56072" y="-9336"/>
            <a:ext cx="9087927" cy="1143000"/>
          </a:xfrm>
        </p:spPr>
        <p:txBody>
          <a:bodyPr/>
          <a:lstStyle/>
          <a:p>
            <a:r>
              <a:rPr lang="en-US" sz="2800" b="1" dirty="0" err="1"/>
              <a:t>SingleR</a:t>
            </a:r>
            <a:r>
              <a:rPr lang="en-US" sz="2800" dirty="0"/>
              <a:t>: Reference-based annotation of </a:t>
            </a:r>
            <a:r>
              <a:rPr lang="en-US" sz="2800" dirty="0" err="1"/>
              <a:t>scRNA</a:t>
            </a:r>
            <a:r>
              <a:rPr lang="en-US" sz="2800" dirty="0"/>
              <a:t>-seq</a:t>
            </a:r>
            <a:endParaRPr lang="en-US" sz="4800" dirty="0"/>
          </a:p>
        </p:txBody>
      </p:sp>
      <p:sp>
        <p:nvSpPr>
          <p:cNvPr id="4" name="Slide Number Placeholder 3">
            <a:extLst>
              <a:ext uri="{FF2B5EF4-FFF2-40B4-BE49-F238E27FC236}">
                <a16:creationId xmlns:a16="http://schemas.microsoft.com/office/drawing/2014/main" id="{3244CBD6-CB3B-0E42-B54A-69F17B68F512}"/>
              </a:ext>
            </a:extLst>
          </p:cNvPr>
          <p:cNvSpPr>
            <a:spLocks noGrp="1"/>
          </p:cNvSpPr>
          <p:nvPr>
            <p:ph type="sldNum" sz="quarter" idx="12"/>
          </p:nvPr>
        </p:nvSpPr>
        <p:spPr/>
        <p:txBody>
          <a:bodyPr/>
          <a:lstStyle/>
          <a:p>
            <a:pPr>
              <a:defRPr/>
            </a:pPr>
            <a:fld id="{4D71D4ED-2DA9-9F40-A068-D189D5533483}" type="slidenum">
              <a:rPr lang="en-US" smtClean="0"/>
              <a:pPr>
                <a:defRPr/>
              </a:pPr>
              <a:t>7</a:t>
            </a:fld>
            <a:endParaRPr lang="en-US"/>
          </a:p>
        </p:txBody>
      </p:sp>
      <p:sp>
        <p:nvSpPr>
          <p:cNvPr id="5" name="Rectangle 4">
            <a:extLst>
              <a:ext uri="{FF2B5EF4-FFF2-40B4-BE49-F238E27FC236}">
                <a16:creationId xmlns:a16="http://schemas.microsoft.com/office/drawing/2014/main" id="{238C59CE-2121-0146-87C9-B6DCE390ECC6}"/>
              </a:ext>
            </a:extLst>
          </p:cNvPr>
          <p:cNvSpPr/>
          <p:nvPr/>
        </p:nvSpPr>
        <p:spPr>
          <a:xfrm>
            <a:off x="-48165" y="6642556"/>
            <a:ext cx="9296400" cy="215444"/>
          </a:xfrm>
          <a:prstGeom prst="rect">
            <a:avLst/>
          </a:prstGeom>
        </p:spPr>
        <p:txBody>
          <a:bodyPr wrap="square">
            <a:spAutoFit/>
          </a:bodyPr>
          <a:lstStyle/>
          <a:p>
            <a:r>
              <a:rPr lang="en-US" sz="800" dirty="0">
                <a:solidFill>
                  <a:srgbClr val="222222"/>
                </a:solidFill>
              </a:rPr>
              <a:t>Aran, D., Looney, A.P., Liu, L. </a:t>
            </a:r>
            <a:r>
              <a:rPr lang="en-US" sz="800" i="1" dirty="0">
                <a:solidFill>
                  <a:srgbClr val="222222"/>
                </a:solidFill>
              </a:rPr>
              <a:t>et al.</a:t>
            </a:r>
            <a:r>
              <a:rPr lang="en-US" sz="800" dirty="0">
                <a:solidFill>
                  <a:srgbClr val="222222"/>
                </a:solidFill>
              </a:rPr>
              <a:t> Reference-based analysis of lung single-cell sequencing reveals a transitional profibrotic macrophage. </a:t>
            </a:r>
            <a:r>
              <a:rPr lang="en-US" sz="800" i="1" dirty="0">
                <a:solidFill>
                  <a:srgbClr val="222222"/>
                </a:solidFill>
              </a:rPr>
              <a:t>Nat Immunol</a:t>
            </a:r>
            <a:r>
              <a:rPr lang="en-US" sz="800" dirty="0">
                <a:solidFill>
                  <a:srgbClr val="222222"/>
                </a:solidFill>
              </a:rPr>
              <a:t> </a:t>
            </a:r>
            <a:r>
              <a:rPr lang="en-US" sz="800" b="1" dirty="0">
                <a:solidFill>
                  <a:srgbClr val="222222"/>
                </a:solidFill>
              </a:rPr>
              <a:t>20, </a:t>
            </a:r>
            <a:r>
              <a:rPr lang="en-US" sz="800" dirty="0">
                <a:solidFill>
                  <a:srgbClr val="222222"/>
                </a:solidFill>
              </a:rPr>
              <a:t>163–172 (2019). </a:t>
            </a:r>
            <a:r>
              <a:rPr lang="en-US" sz="800" dirty="0">
                <a:solidFill>
                  <a:srgbClr val="222222"/>
                </a:solidFill>
                <a:hlinkClick r:id="rId4"/>
              </a:rPr>
              <a:t>https://doi.org/10.1038/s41590-018-0276-y</a:t>
            </a:r>
            <a:endParaRPr lang="en-US" sz="800" dirty="0">
              <a:solidFill>
                <a:srgbClr val="222222"/>
              </a:solidFill>
            </a:endParaRPr>
          </a:p>
        </p:txBody>
      </p:sp>
    </p:spTree>
    <p:extLst>
      <p:ext uri="{BB962C8B-B14F-4D97-AF65-F5344CB8AC3E}">
        <p14:creationId xmlns:p14="http://schemas.microsoft.com/office/powerpoint/2010/main" val="4098851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87198-4249-814F-821E-4F19FF16D172}"/>
              </a:ext>
            </a:extLst>
          </p:cNvPr>
          <p:cNvSpPr>
            <a:spLocks noGrp="1"/>
          </p:cNvSpPr>
          <p:nvPr>
            <p:ph type="title"/>
          </p:nvPr>
        </p:nvSpPr>
        <p:spPr>
          <a:xfrm>
            <a:off x="0" y="-27027"/>
            <a:ext cx="9084484" cy="1143000"/>
          </a:xfrm>
        </p:spPr>
        <p:txBody>
          <a:bodyPr/>
          <a:lstStyle/>
          <a:p>
            <a:r>
              <a:rPr lang="en-US" sz="2800" dirty="0"/>
              <a:t>Step 1: Identifying variable genes among cell types </a:t>
            </a:r>
            <a:br>
              <a:rPr lang="en-US" sz="2800" dirty="0"/>
            </a:br>
            <a:r>
              <a:rPr lang="en-US" sz="2800" dirty="0"/>
              <a:t>in the reference set</a:t>
            </a:r>
            <a:endParaRPr lang="en-US" sz="5400" dirty="0"/>
          </a:p>
        </p:txBody>
      </p:sp>
      <p:sp>
        <p:nvSpPr>
          <p:cNvPr id="4" name="Slide Number Placeholder 3">
            <a:extLst>
              <a:ext uri="{FF2B5EF4-FFF2-40B4-BE49-F238E27FC236}">
                <a16:creationId xmlns:a16="http://schemas.microsoft.com/office/drawing/2014/main" id="{388D517F-2E30-2F4C-94A6-FCE95EF259E7}"/>
              </a:ext>
            </a:extLst>
          </p:cNvPr>
          <p:cNvSpPr>
            <a:spLocks noGrp="1"/>
          </p:cNvSpPr>
          <p:nvPr>
            <p:ph type="sldNum" sz="quarter" idx="12"/>
          </p:nvPr>
        </p:nvSpPr>
        <p:spPr/>
        <p:txBody>
          <a:bodyPr/>
          <a:lstStyle/>
          <a:p>
            <a:pPr>
              <a:defRPr/>
            </a:pPr>
            <a:fld id="{4D71D4ED-2DA9-9F40-A068-D189D5533483}" type="slidenum">
              <a:rPr lang="en-US" smtClean="0"/>
              <a:pPr>
                <a:defRPr/>
              </a:pPr>
              <a:t>8</a:t>
            </a:fld>
            <a:endParaRPr lang="en-US"/>
          </a:p>
        </p:txBody>
      </p:sp>
      <p:sp>
        <p:nvSpPr>
          <p:cNvPr id="5" name="Rectangle 4">
            <a:extLst>
              <a:ext uri="{FF2B5EF4-FFF2-40B4-BE49-F238E27FC236}">
                <a16:creationId xmlns:a16="http://schemas.microsoft.com/office/drawing/2014/main" id="{88D57FBD-7A59-B74A-9516-4E7AE0235D6F}"/>
              </a:ext>
            </a:extLst>
          </p:cNvPr>
          <p:cNvSpPr/>
          <p:nvPr/>
        </p:nvSpPr>
        <p:spPr>
          <a:xfrm>
            <a:off x="31376" y="6545089"/>
            <a:ext cx="9208940" cy="415498"/>
          </a:xfrm>
          <a:prstGeom prst="rect">
            <a:avLst/>
          </a:prstGeom>
        </p:spPr>
        <p:txBody>
          <a:bodyPr wrap="square">
            <a:spAutoFit/>
          </a:bodyPr>
          <a:lstStyle/>
          <a:p>
            <a:r>
              <a:rPr lang="en-US" sz="700" dirty="0">
                <a:latin typeface="+mj-lt"/>
                <a:hlinkClick r:id="rId3"/>
              </a:rPr>
              <a:t>https://biocellgen-public.svi.edu.au/mig_2019_scrnaseq-workshop/public/clustering-and-cell-annotation.html</a:t>
            </a:r>
            <a:endParaRPr lang="en-US" sz="700" dirty="0">
              <a:latin typeface="+mj-lt"/>
            </a:endParaRPr>
          </a:p>
          <a:p>
            <a:r>
              <a:rPr lang="en-US" sz="700" dirty="0">
                <a:solidFill>
                  <a:srgbClr val="222222"/>
                </a:solidFill>
              </a:rPr>
              <a:t>Aran, D., Looney, A.P., Liu, L. </a:t>
            </a:r>
            <a:r>
              <a:rPr lang="en-US" sz="700" i="1" dirty="0">
                <a:solidFill>
                  <a:srgbClr val="222222"/>
                </a:solidFill>
              </a:rPr>
              <a:t>et al.</a:t>
            </a:r>
            <a:r>
              <a:rPr lang="en-US" sz="700" dirty="0">
                <a:solidFill>
                  <a:srgbClr val="222222"/>
                </a:solidFill>
              </a:rPr>
              <a:t> Reference-based analysis of lung single-cell sequencing reveals a transitional profibrotic macrophage. </a:t>
            </a:r>
            <a:r>
              <a:rPr lang="en-US" sz="700" i="1" dirty="0">
                <a:solidFill>
                  <a:srgbClr val="222222"/>
                </a:solidFill>
              </a:rPr>
              <a:t>Nat Immunol</a:t>
            </a:r>
            <a:r>
              <a:rPr lang="en-US" sz="700" dirty="0">
                <a:solidFill>
                  <a:srgbClr val="222222"/>
                </a:solidFill>
              </a:rPr>
              <a:t> </a:t>
            </a:r>
            <a:r>
              <a:rPr lang="en-US" sz="700" b="1" dirty="0">
                <a:solidFill>
                  <a:srgbClr val="222222"/>
                </a:solidFill>
              </a:rPr>
              <a:t>20, </a:t>
            </a:r>
            <a:r>
              <a:rPr lang="en-US" sz="700" dirty="0">
                <a:solidFill>
                  <a:srgbClr val="222222"/>
                </a:solidFill>
              </a:rPr>
              <a:t>163–172 (2019). </a:t>
            </a:r>
            <a:r>
              <a:rPr lang="en-US" sz="700" dirty="0">
                <a:solidFill>
                  <a:srgbClr val="222222"/>
                </a:solidFill>
                <a:hlinkClick r:id="rId4"/>
              </a:rPr>
              <a:t>https://doi.org/10.1038/s41590-018-0276-y</a:t>
            </a:r>
            <a:endParaRPr lang="en-US" sz="700" dirty="0">
              <a:solidFill>
                <a:srgbClr val="222222"/>
              </a:solidFill>
            </a:endParaRPr>
          </a:p>
          <a:p>
            <a:endParaRPr lang="en-US" sz="700" dirty="0">
              <a:latin typeface="+mj-lt"/>
            </a:endParaRPr>
          </a:p>
        </p:txBody>
      </p:sp>
      <p:sp>
        <p:nvSpPr>
          <p:cNvPr id="6" name="TextBox 5">
            <a:extLst>
              <a:ext uri="{FF2B5EF4-FFF2-40B4-BE49-F238E27FC236}">
                <a16:creationId xmlns:a16="http://schemas.microsoft.com/office/drawing/2014/main" id="{CD433FD1-2B38-2D49-950D-25D572DE2912}"/>
              </a:ext>
            </a:extLst>
          </p:cNvPr>
          <p:cNvSpPr txBox="1"/>
          <p:nvPr/>
        </p:nvSpPr>
        <p:spPr>
          <a:xfrm>
            <a:off x="65696" y="1066800"/>
            <a:ext cx="9029994" cy="2862322"/>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For each cell type, identify the top </a:t>
            </a:r>
            <a:r>
              <a:rPr lang="en-US" sz="1800" i="1" dirty="0"/>
              <a:t>N</a:t>
            </a:r>
            <a:r>
              <a:rPr lang="en-US" sz="1800" dirty="0"/>
              <a:t> </a:t>
            </a:r>
            <a:r>
              <a:rPr lang="en-US" sz="1800" dirty="0">
                <a:latin typeface="Arial" panose="020B0604020202020204" pitchFamily="34" charset="0"/>
                <a:cs typeface="Arial" panose="020B0604020202020204" pitchFamily="34" charset="0"/>
              </a:rPr>
              <a:t>variable genes that have a higher median expression in that cell type than in every other cell type</a:t>
            </a:r>
          </a:p>
          <a:p>
            <a:pPr marL="342900" indent="-3429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Take the </a:t>
            </a:r>
            <a:r>
              <a:rPr lang="en-US" sz="1800" b="1" dirty="0">
                <a:solidFill>
                  <a:schemeClr val="tx2"/>
                </a:solidFill>
                <a:latin typeface="Arial" panose="020B0604020202020204" pitchFamily="34" charset="0"/>
                <a:cs typeface="Arial" panose="020B0604020202020204" pitchFamily="34" charset="0"/>
              </a:rPr>
              <a:t>’red’</a:t>
            </a:r>
            <a:r>
              <a:rPr lang="en-US" sz="1800" dirty="0">
                <a:latin typeface="Arial" panose="020B0604020202020204" pitchFamily="34" charset="0"/>
                <a:cs typeface="Arial" panose="020B0604020202020204" pitchFamily="34" charset="0"/>
              </a:rPr>
              <a:t> cell type as an example</a:t>
            </a:r>
          </a:p>
          <a:p>
            <a:pPr marL="800100" lvl="1" indent="-342900">
              <a:buFont typeface="American Typewriter Semibold" panose="02090604020004020304" pitchFamily="18" charset="77"/>
              <a:buChar char="−"/>
            </a:pPr>
            <a:r>
              <a:rPr lang="en-US" sz="1800" dirty="0">
                <a:latin typeface="Arial" panose="020B0604020202020204" pitchFamily="34" charset="0"/>
                <a:cs typeface="Arial" panose="020B0604020202020204" pitchFamily="34" charset="0"/>
              </a:rPr>
              <a:t>For every gene, </a:t>
            </a:r>
            <a:r>
              <a:rPr lang="en-US" sz="1800" b="1" dirty="0">
                <a:latin typeface="Arial" panose="020B0604020202020204" pitchFamily="34" charset="0"/>
                <a:cs typeface="Arial" panose="020B0604020202020204" pitchFamily="34" charset="0"/>
              </a:rPr>
              <a:t>median</a:t>
            </a:r>
            <a:r>
              <a:rPr lang="en-US" sz="1800" dirty="0">
                <a:latin typeface="Arial" panose="020B0604020202020204" pitchFamily="34" charset="0"/>
                <a:cs typeface="Arial" panose="020B0604020202020204" pitchFamily="34" charset="0"/>
              </a:rPr>
              <a:t> expression values grouped by cell type were obtained. </a:t>
            </a:r>
          </a:p>
          <a:p>
            <a:pPr marL="800100" lvl="1" indent="-342900">
              <a:buFont typeface="American Typewriter Semibold" panose="02090604020004020304" pitchFamily="18" charset="77"/>
              <a:buChar char="−"/>
            </a:pPr>
            <a:r>
              <a:rPr lang="en-US" sz="1800" dirty="0">
                <a:latin typeface="Arial" panose="020B0604020202020204" pitchFamily="34" charset="0"/>
                <a:cs typeface="Arial" panose="020B0604020202020204" pitchFamily="34" charset="0"/>
              </a:rPr>
              <a:t>Differential expression between each other cell type and the </a:t>
            </a:r>
            <a:r>
              <a:rPr lang="en-US" sz="1800" b="1" dirty="0">
                <a:solidFill>
                  <a:schemeClr val="tx2"/>
                </a:solidFill>
                <a:latin typeface="Arial" panose="020B0604020202020204" pitchFamily="34" charset="0"/>
                <a:cs typeface="Arial" panose="020B0604020202020204" pitchFamily="34" charset="0"/>
              </a:rPr>
              <a:t>'red'</a:t>
            </a:r>
            <a:r>
              <a:rPr lang="en-US" sz="1800" dirty="0">
                <a:latin typeface="Arial" panose="020B0604020202020204" pitchFamily="34" charset="0"/>
                <a:cs typeface="Arial" panose="020B0604020202020204" pitchFamily="34" charset="0"/>
              </a:rPr>
              <a:t> cell type was calculated and all genes with positive differential expression values were selected.</a:t>
            </a:r>
          </a:p>
          <a:p>
            <a:pPr marL="800100" lvl="1" indent="-342900">
              <a:buFont typeface="American Typewriter Semibold" panose="02090604020004020304" pitchFamily="18" charset="77"/>
              <a:buChar char="−"/>
            </a:pPr>
            <a:r>
              <a:rPr lang="en-US" sz="1800" dirty="0">
                <a:latin typeface="Arial" panose="020B0604020202020204" pitchFamily="34" charset="0"/>
                <a:cs typeface="Arial" panose="020B0604020202020204" pitchFamily="34" charset="0"/>
              </a:rPr>
              <a:t>All selected genes were sorted by differential expression values, and then the top </a:t>
            </a:r>
            <a:r>
              <a:rPr lang="en-US" sz="1800" i="1" dirty="0"/>
              <a:t>N</a:t>
            </a:r>
            <a:r>
              <a:rPr lang="en-US" sz="1800" dirty="0"/>
              <a:t> </a:t>
            </a:r>
            <a:r>
              <a:rPr lang="en-US" sz="1800" dirty="0">
                <a:latin typeface="Arial" panose="020B0604020202020204" pitchFamily="34" charset="0"/>
                <a:cs typeface="Arial" panose="020B0604020202020204" pitchFamily="34" charset="0"/>
              </a:rPr>
              <a:t> genes were selected as variable genes for the </a:t>
            </a:r>
            <a:r>
              <a:rPr lang="en-US" sz="1800" b="1" dirty="0">
                <a:solidFill>
                  <a:schemeClr val="tx2"/>
                </a:solidFill>
                <a:latin typeface="Arial" panose="020B0604020202020204" pitchFamily="34" charset="0"/>
                <a:cs typeface="Arial" panose="020B0604020202020204" pitchFamily="34" charset="0"/>
              </a:rPr>
              <a:t>'red'</a:t>
            </a:r>
            <a:r>
              <a:rPr lang="en-US" sz="1800" dirty="0">
                <a:latin typeface="Arial" panose="020B0604020202020204" pitchFamily="34" charset="0"/>
                <a:cs typeface="Arial" panose="020B0604020202020204" pitchFamily="34" charset="0"/>
              </a:rPr>
              <a:t> cell type.</a:t>
            </a:r>
          </a:p>
        </p:txBody>
      </p:sp>
      <p:pic>
        <p:nvPicPr>
          <p:cNvPr id="11" name="Picture 10" descr="A picture containing calendar&#10;&#10;Description automatically generated">
            <a:extLst>
              <a:ext uri="{FF2B5EF4-FFF2-40B4-BE49-F238E27FC236}">
                <a16:creationId xmlns:a16="http://schemas.microsoft.com/office/drawing/2014/main" id="{29F1BB71-C46E-DD49-997A-72A921D91719}"/>
              </a:ext>
            </a:extLst>
          </p:cNvPr>
          <p:cNvPicPr>
            <a:picLocks noChangeAspect="1"/>
          </p:cNvPicPr>
          <p:nvPr/>
        </p:nvPicPr>
        <p:blipFill>
          <a:blip r:embed="rId5"/>
          <a:stretch>
            <a:fillRect/>
          </a:stretch>
        </p:blipFill>
        <p:spPr>
          <a:xfrm>
            <a:off x="1" y="4781846"/>
            <a:ext cx="4495800" cy="1668253"/>
          </a:xfrm>
          <a:prstGeom prst="rect">
            <a:avLst/>
          </a:prstGeom>
        </p:spPr>
      </p:pic>
      <p:grpSp>
        <p:nvGrpSpPr>
          <p:cNvPr id="12" name="Group 11">
            <a:extLst>
              <a:ext uri="{FF2B5EF4-FFF2-40B4-BE49-F238E27FC236}">
                <a16:creationId xmlns:a16="http://schemas.microsoft.com/office/drawing/2014/main" id="{2E83C1E7-788C-0745-ABF4-B07194B292DB}"/>
              </a:ext>
            </a:extLst>
          </p:cNvPr>
          <p:cNvGrpSpPr/>
          <p:nvPr/>
        </p:nvGrpSpPr>
        <p:grpSpPr>
          <a:xfrm>
            <a:off x="4512735" y="4620063"/>
            <a:ext cx="4599889" cy="1948377"/>
            <a:chOff x="-2362200" y="3355633"/>
            <a:chExt cx="5151120" cy="1975679"/>
          </a:xfrm>
        </p:grpSpPr>
        <p:pic>
          <p:nvPicPr>
            <p:cNvPr id="15" name="Picture 14" descr="Chart&#10;&#10;Description automatically generated with low confidence">
              <a:extLst>
                <a:ext uri="{FF2B5EF4-FFF2-40B4-BE49-F238E27FC236}">
                  <a16:creationId xmlns:a16="http://schemas.microsoft.com/office/drawing/2014/main" id="{F7332444-757F-9A48-B5ED-51FCC03D2E15}"/>
                </a:ext>
              </a:extLst>
            </p:cNvPr>
            <p:cNvPicPr>
              <a:picLocks noChangeAspect="1"/>
            </p:cNvPicPr>
            <p:nvPr/>
          </p:nvPicPr>
          <p:blipFill>
            <a:blip r:embed="rId6"/>
            <a:stretch>
              <a:fillRect/>
            </a:stretch>
          </p:blipFill>
          <p:spPr>
            <a:xfrm>
              <a:off x="-2362200" y="3355633"/>
              <a:ext cx="5151120" cy="1975679"/>
            </a:xfrm>
            <a:prstGeom prst="rect">
              <a:avLst/>
            </a:prstGeom>
          </p:spPr>
        </p:pic>
        <p:pic>
          <p:nvPicPr>
            <p:cNvPr id="9" name="Picture 8" descr="Scatter chart&#10;&#10;Description automatically generated with medium confidence">
              <a:extLst>
                <a:ext uri="{FF2B5EF4-FFF2-40B4-BE49-F238E27FC236}">
                  <a16:creationId xmlns:a16="http://schemas.microsoft.com/office/drawing/2014/main" id="{704AD3C2-8133-5742-B1EF-3E20E2CB95A6}"/>
                </a:ext>
              </a:extLst>
            </p:cNvPr>
            <p:cNvPicPr>
              <a:picLocks noChangeAspect="1"/>
            </p:cNvPicPr>
            <p:nvPr/>
          </p:nvPicPr>
          <p:blipFill>
            <a:blip r:embed="rId7"/>
            <a:stretch>
              <a:fillRect/>
            </a:stretch>
          </p:blipFill>
          <p:spPr>
            <a:xfrm rot="10800000">
              <a:off x="-1295400" y="3810000"/>
              <a:ext cx="1143000" cy="1195552"/>
            </a:xfrm>
            <a:prstGeom prst="rect">
              <a:avLst/>
            </a:prstGeom>
          </p:spPr>
        </p:pic>
      </p:grpSp>
    </p:spTree>
    <p:extLst>
      <p:ext uri="{BB962C8B-B14F-4D97-AF65-F5344CB8AC3E}">
        <p14:creationId xmlns:p14="http://schemas.microsoft.com/office/powerpoint/2010/main" val="273662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87198-4249-814F-821E-4F19FF16D172}"/>
              </a:ext>
            </a:extLst>
          </p:cNvPr>
          <p:cNvSpPr>
            <a:spLocks noGrp="1"/>
          </p:cNvSpPr>
          <p:nvPr>
            <p:ph type="title"/>
          </p:nvPr>
        </p:nvSpPr>
        <p:spPr>
          <a:xfrm>
            <a:off x="0" y="-28052"/>
            <a:ext cx="9084484" cy="1143000"/>
          </a:xfrm>
        </p:spPr>
        <p:txBody>
          <a:bodyPr/>
          <a:lstStyle/>
          <a:p>
            <a:r>
              <a:rPr lang="en-US" sz="2800" dirty="0"/>
              <a:t>Step 2: Correlating each single-cell transcriptome with</a:t>
            </a:r>
            <a:br>
              <a:rPr lang="en-US" sz="2800" dirty="0"/>
            </a:br>
            <a:r>
              <a:rPr lang="en-US" sz="2800" dirty="0"/>
              <a:t>each sample in the reference set</a:t>
            </a:r>
            <a:endParaRPr lang="en-US" sz="5400" dirty="0"/>
          </a:p>
        </p:txBody>
      </p:sp>
      <p:sp>
        <p:nvSpPr>
          <p:cNvPr id="4" name="Slide Number Placeholder 3">
            <a:extLst>
              <a:ext uri="{FF2B5EF4-FFF2-40B4-BE49-F238E27FC236}">
                <a16:creationId xmlns:a16="http://schemas.microsoft.com/office/drawing/2014/main" id="{388D517F-2E30-2F4C-94A6-FCE95EF259E7}"/>
              </a:ext>
            </a:extLst>
          </p:cNvPr>
          <p:cNvSpPr>
            <a:spLocks noGrp="1"/>
          </p:cNvSpPr>
          <p:nvPr>
            <p:ph type="sldNum" sz="quarter" idx="12"/>
          </p:nvPr>
        </p:nvSpPr>
        <p:spPr/>
        <p:txBody>
          <a:bodyPr/>
          <a:lstStyle/>
          <a:p>
            <a:pPr>
              <a:defRPr/>
            </a:pPr>
            <a:fld id="{4D71D4ED-2DA9-9F40-A068-D189D5533483}" type="slidenum">
              <a:rPr lang="en-US" smtClean="0"/>
              <a:pPr>
                <a:defRPr/>
              </a:pPr>
              <a:t>9</a:t>
            </a:fld>
            <a:endParaRPr lang="en-US"/>
          </a:p>
        </p:txBody>
      </p:sp>
      <p:sp>
        <p:nvSpPr>
          <p:cNvPr id="5" name="Rectangle 4">
            <a:extLst>
              <a:ext uri="{FF2B5EF4-FFF2-40B4-BE49-F238E27FC236}">
                <a16:creationId xmlns:a16="http://schemas.microsoft.com/office/drawing/2014/main" id="{88D57FBD-7A59-B74A-9516-4E7AE0235D6F}"/>
              </a:ext>
            </a:extLst>
          </p:cNvPr>
          <p:cNvSpPr/>
          <p:nvPr/>
        </p:nvSpPr>
        <p:spPr>
          <a:xfrm>
            <a:off x="58056" y="6623879"/>
            <a:ext cx="6172200" cy="200055"/>
          </a:xfrm>
          <a:prstGeom prst="rect">
            <a:avLst/>
          </a:prstGeom>
        </p:spPr>
        <p:txBody>
          <a:bodyPr wrap="square">
            <a:spAutoFit/>
          </a:bodyPr>
          <a:lstStyle/>
          <a:p>
            <a:r>
              <a:rPr lang="en-US" sz="700" dirty="0">
                <a:latin typeface="+mj-lt"/>
              </a:rPr>
              <a:t>https://</a:t>
            </a:r>
            <a:r>
              <a:rPr lang="en-US" sz="700" dirty="0" err="1">
                <a:latin typeface="+mj-lt"/>
              </a:rPr>
              <a:t>biocellgen-public.svi.edu.au</a:t>
            </a:r>
            <a:r>
              <a:rPr lang="en-US" sz="700" dirty="0">
                <a:latin typeface="+mj-lt"/>
              </a:rPr>
              <a:t>/mig_2019_scrnaseq-workshop/public/clustering-and-cell-</a:t>
            </a:r>
            <a:r>
              <a:rPr lang="en-US" sz="700" dirty="0" err="1">
                <a:latin typeface="+mj-lt"/>
              </a:rPr>
              <a:t>annotation.html</a:t>
            </a:r>
            <a:endParaRPr lang="en-US" sz="700" dirty="0">
              <a:latin typeface="+mj-lt"/>
            </a:endParaRPr>
          </a:p>
        </p:txBody>
      </p:sp>
      <p:sp>
        <p:nvSpPr>
          <p:cNvPr id="8" name="Rectangle 7">
            <a:extLst>
              <a:ext uri="{FF2B5EF4-FFF2-40B4-BE49-F238E27FC236}">
                <a16:creationId xmlns:a16="http://schemas.microsoft.com/office/drawing/2014/main" id="{A37185A2-14F8-0A4A-8062-FE341BCDD8C4}"/>
              </a:ext>
            </a:extLst>
          </p:cNvPr>
          <p:cNvSpPr/>
          <p:nvPr/>
        </p:nvSpPr>
        <p:spPr>
          <a:xfrm>
            <a:off x="192741" y="1168469"/>
            <a:ext cx="8899417" cy="1631216"/>
          </a:xfrm>
          <a:prstGeom prst="rect">
            <a:avLst/>
          </a:prstGeom>
        </p:spPr>
        <p:txBody>
          <a:bodyPr wrap="square">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Spearman coefficient is calculated for single cell expression with each of the samples in the reference dataset. </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The correlation analysis is performed only on variable genes in the reference dataset. </a:t>
            </a:r>
          </a:p>
        </p:txBody>
      </p:sp>
      <p:pic>
        <p:nvPicPr>
          <p:cNvPr id="6" name="Picture 5" descr="Chart, scatter chart&#10;&#10;Description automatically generated">
            <a:extLst>
              <a:ext uri="{FF2B5EF4-FFF2-40B4-BE49-F238E27FC236}">
                <a16:creationId xmlns:a16="http://schemas.microsoft.com/office/drawing/2014/main" id="{55E96148-0DCC-5A40-8F8A-021BD09EDD6A}"/>
              </a:ext>
            </a:extLst>
          </p:cNvPr>
          <p:cNvPicPr>
            <a:picLocks noChangeAspect="1"/>
          </p:cNvPicPr>
          <p:nvPr/>
        </p:nvPicPr>
        <p:blipFill>
          <a:blip r:embed="rId3"/>
          <a:stretch>
            <a:fillRect/>
          </a:stretch>
        </p:blipFill>
        <p:spPr>
          <a:xfrm>
            <a:off x="1929438" y="3081027"/>
            <a:ext cx="5285124" cy="3312011"/>
          </a:xfrm>
          <a:prstGeom prst="rect">
            <a:avLst/>
          </a:prstGeom>
        </p:spPr>
      </p:pic>
      <p:sp>
        <p:nvSpPr>
          <p:cNvPr id="3" name="TextBox 2">
            <a:extLst>
              <a:ext uri="{FF2B5EF4-FFF2-40B4-BE49-F238E27FC236}">
                <a16:creationId xmlns:a16="http://schemas.microsoft.com/office/drawing/2014/main" id="{3A2687CF-104D-EE42-B148-DD0E624598D5}"/>
              </a:ext>
            </a:extLst>
          </p:cNvPr>
          <p:cNvSpPr txBox="1"/>
          <p:nvPr/>
        </p:nvSpPr>
        <p:spPr>
          <a:xfrm>
            <a:off x="6327577" y="4648296"/>
            <a:ext cx="846707" cy="400110"/>
          </a:xfrm>
          <a:prstGeom prst="rect">
            <a:avLst/>
          </a:prstGeom>
          <a:noFill/>
        </p:spPr>
        <p:txBody>
          <a:bodyPr wrap="none" rtlCol="0">
            <a:spAutoFit/>
          </a:bodyPr>
          <a:lstStyle/>
          <a:p>
            <a:r>
              <a:rPr lang="en-US" dirty="0"/>
              <a:t>a gene</a:t>
            </a:r>
          </a:p>
        </p:txBody>
      </p:sp>
      <p:sp>
        <p:nvSpPr>
          <p:cNvPr id="7" name="TextBox 6">
            <a:extLst>
              <a:ext uri="{FF2B5EF4-FFF2-40B4-BE49-F238E27FC236}">
                <a16:creationId xmlns:a16="http://schemas.microsoft.com/office/drawing/2014/main" id="{DCEFFA46-F715-AD46-88E8-B115B7C27872}"/>
              </a:ext>
            </a:extLst>
          </p:cNvPr>
          <p:cNvSpPr txBox="1"/>
          <p:nvPr/>
        </p:nvSpPr>
        <p:spPr>
          <a:xfrm>
            <a:off x="1682442" y="2973985"/>
            <a:ext cx="1350050" cy="400110"/>
          </a:xfrm>
          <a:prstGeom prst="rect">
            <a:avLst/>
          </a:prstGeom>
          <a:noFill/>
        </p:spPr>
        <p:txBody>
          <a:bodyPr wrap="none" rtlCol="0">
            <a:spAutoFit/>
          </a:bodyPr>
          <a:lstStyle/>
          <a:p>
            <a:r>
              <a:rPr lang="en-US" dirty="0"/>
              <a:t>Correlation</a:t>
            </a:r>
          </a:p>
        </p:txBody>
      </p:sp>
      <p:cxnSp>
        <p:nvCxnSpPr>
          <p:cNvPr id="11" name="Straight Arrow Connector 10">
            <a:extLst>
              <a:ext uri="{FF2B5EF4-FFF2-40B4-BE49-F238E27FC236}">
                <a16:creationId xmlns:a16="http://schemas.microsoft.com/office/drawing/2014/main" id="{B13D20D4-0D26-C641-A401-1510880A05C1}"/>
              </a:ext>
            </a:extLst>
          </p:cNvPr>
          <p:cNvCxnSpPr/>
          <p:nvPr/>
        </p:nvCxnSpPr>
        <p:spPr bwMode="auto">
          <a:xfrm flipH="1">
            <a:off x="5891838" y="4950759"/>
            <a:ext cx="437980" cy="76200"/>
          </a:xfrm>
          <a:prstGeom prst="straightConnector1">
            <a:avLst/>
          </a:prstGeom>
          <a:noFill/>
          <a:ln w="28575" cap="flat" cmpd="sng" algn="ctr">
            <a:solidFill>
              <a:schemeClr val="tx2"/>
            </a:solidFill>
            <a:prstDash val="solid"/>
            <a:round/>
            <a:headEnd type="none" w="med" len="med"/>
            <a:tailEnd type="triangle"/>
          </a:ln>
          <a:effectLst/>
        </p:spPr>
      </p:cxnSp>
      <p:sp>
        <p:nvSpPr>
          <p:cNvPr id="12" name="TextBox 11">
            <a:extLst>
              <a:ext uri="{FF2B5EF4-FFF2-40B4-BE49-F238E27FC236}">
                <a16:creationId xmlns:a16="http://schemas.microsoft.com/office/drawing/2014/main" id="{DDB8E2FD-040B-FD4B-9B88-B3976A2429E1}"/>
              </a:ext>
            </a:extLst>
          </p:cNvPr>
          <p:cNvSpPr txBox="1"/>
          <p:nvPr/>
        </p:nvSpPr>
        <p:spPr>
          <a:xfrm>
            <a:off x="6318612" y="6127528"/>
            <a:ext cx="2949846" cy="400110"/>
          </a:xfrm>
          <a:prstGeom prst="rect">
            <a:avLst/>
          </a:prstGeom>
          <a:noFill/>
        </p:spPr>
        <p:txBody>
          <a:bodyPr wrap="none" rtlCol="0">
            <a:spAutoFit/>
          </a:bodyPr>
          <a:lstStyle/>
          <a:p>
            <a:r>
              <a:rPr lang="en-US" dirty="0"/>
              <a:t>Expression of a single cell </a:t>
            </a:r>
          </a:p>
        </p:txBody>
      </p:sp>
      <p:sp>
        <p:nvSpPr>
          <p:cNvPr id="13" name="TextBox 12">
            <a:extLst>
              <a:ext uri="{FF2B5EF4-FFF2-40B4-BE49-F238E27FC236}">
                <a16:creationId xmlns:a16="http://schemas.microsoft.com/office/drawing/2014/main" id="{07FCCE2F-4169-3A43-ACE4-527C60C17BDB}"/>
              </a:ext>
            </a:extLst>
          </p:cNvPr>
          <p:cNvSpPr txBox="1"/>
          <p:nvPr/>
        </p:nvSpPr>
        <p:spPr>
          <a:xfrm>
            <a:off x="609600" y="4383089"/>
            <a:ext cx="1925527" cy="707886"/>
          </a:xfrm>
          <a:prstGeom prst="rect">
            <a:avLst/>
          </a:prstGeom>
          <a:noFill/>
        </p:spPr>
        <p:txBody>
          <a:bodyPr wrap="none" rtlCol="0">
            <a:spAutoFit/>
          </a:bodyPr>
          <a:lstStyle/>
          <a:p>
            <a:r>
              <a:rPr lang="en-US" dirty="0"/>
              <a:t>Expression of a </a:t>
            </a:r>
          </a:p>
          <a:p>
            <a:r>
              <a:rPr lang="en-US" dirty="0"/>
              <a:t>reference sample</a:t>
            </a:r>
          </a:p>
        </p:txBody>
      </p:sp>
      <p:cxnSp>
        <p:nvCxnSpPr>
          <p:cNvPr id="15" name="Straight Arrow Connector 14">
            <a:extLst>
              <a:ext uri="{FF2B5EF4-FFF2-40B4-BE49-F238E27FC236}">
                <a16:creationId xmlns:a16="http://schemas.microsoft.com/office/drawing/2014/main" id="{474E152D-0109-B14A-AF06-89C11991C7E7}"/>
              </a:ext>
            </a:extLst>
          </p:cNvPr>
          <p:cNvCxnSpPr>
            <a:cxnSpLocks/>
          </p:cNvCxnSpPr>
          <p:nvPr/>
        </p:nvCxnSpPr>
        <p:spPr bwMode="auto">
          <a:xfrm flipH="1" flipV="1">
            <a:off x="6110828" y="5982521"/>
            <a:ext cx="218990" cy="292090"/>
          </a:xfrm>
          <a:prstGeom prst="straightConnector1">
            <a:avLst/>
          </a:prstGeom>
          <a:noFill/>
          <a:ln w="28575" cap="flat" cmpd="sng" algn="ctr">
            <a:solidFill>
              <a:schemeClr val="tx2"/>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A57BDEC1-4ADE-D449-8238-F33B7B903E43}"/>
              </a:ext>
            </a:extLst>
          </p:cNvPr>
          <p:cNvCxnSpPr/>
          <p:nvPr/>
        </p:nvCxnSpPr>
        <p:spPr bwMode="auto">
          <a:xfrm flipV="1">
            <a:off x="2209800" y="3733800"/>
            <a:ext cx="585675" cy="685800"/>
          </a:xfrm>
          <a:prstGeom prst="straightConnector1">
            <a:avLst/>
          </a:prstGeom>
          <a:noFill/>
          <a:ln w="28575"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1815676833"/>
      </p:ext>
    </p:extLst>
  </p:cSld>
  <p:clrMapOvr>
    <a:masterClrMapping/>
  </p:clrMapOvr>
</p:sld>
</file>

<file path=ppt/theme/theme1.xml><?xml version="1.0" encoding="utf-8"?>
<a:theme xmlns:a="http://schemas.openxmlformats.org/drawingml/2006/main" name="Blank Presentation">
  <a:themeElements>
    <a:clrScheme name="Custom 16">
      <a:dk1>
        <a:srgbClr val="000066"/>
      </a:dk1>
      <a:lt1>
        <a:srgbClr val="FFFFFF"/>
      </a:lt1>
      <a:dk2>
        <a:srgbClr val="800000"/>
      </a:dk2>
      <a:lt2>
        <a:srgbClr val="808080"/>
      </a:lt2>
      <a:accent1>
        <a:srgbClr val="00CC99"/>
      </a:accent1>
      <a:accent2>
        <a:srgbClr val="3333CC"/>
      </a:accent2>
      <a:accent3>
        <a:srgbClr val="FFFFFF"/>
      </a:accent3>
      <a:accent4>
        <a:srgbClr val="000056"/>
      </a:accent4>
      <a:accent5>
        <a:srgbClr val="AAE2CA"/>
      </a:accent5>
      <a:accent6>
        <a:srgbClr val="2D2DB9"/>
      </a:accent6>
      <a:hlink>
        <a:srgbClr val="000066"/>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97"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9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Designs\Contemporary Portrait.pot</Template>
  <TotalTime>103200</TotalTime>
  <Words>5677</Words>
  <Application>Microsoft Macintosh PowerPoint</Application>
  <PresentationFormat>On-screen Show (4:3)</PresentationFormat>
  <Paragraphs>637</Paragraphs>
  <Slides>68</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American Typewriter Semibold</vt:lpstr>
      <vt:lpstr>Arial</vt:lpstr>
      <vt:lpstr>Calibri</vt:lpstr>
      <vt:lpstr>Cambria Math</vt:lpstr>
      <vt:lpstr>Helvetica</vt:lpstr>
      <vt:lpstr>Source Sans Pro</vt:lpstr>
      <vt:lpstr>Times New Roman</vt:lpstr>
      <vt:lpstr>Wingdings</vt:lpstr>
      <vt:lpstr>Blank Presentation</vt:lpstr>
      <vt:lpstr>Single cell RNA-seq analysis Part II: understanding cell types</vt:lpstr>
      <vt:lpstr>PowerPoint Presentation</vt:lpstr>
      <vt:lpstr>PowerPoint Presentation</vt:lpstr>
      <vt:lpstr>Cell type annotation</vt:lpstr>
      <vt:lpstr>Cell type annotation tools</vt:lpstr>
      <vt:lpstr>SingleR: Reference-based annotation of scRNA-seq</vt:lpstr>
      <vt:lpstr>SingleR: Reference-based annotation of scRNA-seq</vt:lpstr>
      <vt:lpstr>Step 1: Identifying variable genes among cell types  in the reference set</vt:lpstr>
      <vt:lpstr>Step 2: Correlating each single-cell transcriptome with each sample in the reference set</vt:lpstr>
      <vt:lpstr>Step 3: Iterative fine-tuning -  reducing the reference to only top cell types</vt:lpstr>
      <vt:lpstr>SingleR: Reference-based annotation of scRNA-seq</vt:lpstr>
      <vt:lpstr>PowerPoint Presentation</vt:lpstr>
      <vt:lpstr>Cell type markers identification Differential expression analysis</vt:lpstr>
      <vt:lpstr>Cell type markers identification Differential testing and visualization in Scanpy</vt:lpstr>
      <vt:lpstr>PowerPoint Presentation</vt:lpstr>
      <vt:lpstr>Pseudo timing</vt:lpstr>
      <vt:lpstr>Pseudo timing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Pseudo timing</vt:lpstr>
      <vt:lpstr>PowerPoint Presentation</vt:lpstr>
      <vt:lpstr>Gene regulation</vt:lpstr>
      <vt:lpstr> Gene regulatory network</vt:lpstr>
      <vt:lpstr>Cell-type gene regulatory networks</vt:lpstr>
      <vt:lpstr>SCENIC single-cell regulatory network inference and clustering </vt:lpstr>
      <vt:lpstr>Step 1: TF-based co-expression network</vt:lpstr>
      <vt:lpstr>Step 2: Identification of transcription factor binding motifs</vt:lpstr>
      <vt:lpstr>Regulon</vt:lpstr>
      <vt:lpstr>AUCell score</vt:lpstr>
      <vt:lpstr>Step 3: Regulon activities in each cell</vt:lpstr>
      <vt:lpstr>Top regulons on the Mouse brain</vt:lpstr>
      <vt:lpstr>Microglia GRN on the Mouse brain</vt:lpstr>
      <vt:lpstr>Evaluate GRN inference methods </vt:lpstr>
      <vt:lpstr>BEELINE Benchmarking gene regulatory network inference from single-cell transcriptomic data</vt:lpstr>
      <vt:lpstr>BoolODE for simulation Generate inputs for BEELINE</vt:lpstr>
      <vt:lpstr>Input type 1:  Simulated datasets from synthetic networks</vt:lpstr>
      <vt:lpstr>Input type 1:  Simulated datasets from synthetic networks</vt:lpstr>
      <vt:lpstr>Input type 2:  Simulated datasets from curated models (Boolean)</vt:lpstr>
      <vt:lpstr>Input type 2:  Simulated datasets from curated models (Boolean)</vt:lpstr>
      <vt:lpstr>Input type 3:  Experimental scRNA-seq datasets (Mouse)</vt:lpstr>
      <vt:lpstr>Input type 3:  Experimental scRNA-seq datasets (Human)</vt:lpstr>
      <vt:lpstr>Run GRN inference algorithms</vt:lpstr>
      <vt:lpstr>Evaluation</vt:lpstr>
      <vt:lpstr>BEELINE summary</vt:lpstr>
      <vt:lpstr>Network inference algorithms summary</vt:lpstr>
      <vt:lpstr>PowerPoint Presentation</vt:lpstr>
      <vt:lpstr>Single cell deconvolution</vt:lpstr>
      <vt:lpstr>Single cell deconvolution</vt:lpstr>
      <vt:lpstr>CIBERSORTx cell-type identification by estimating relative subsets of RNA transcripts  </vt:lpstr>
      <vt:lpstr>CIBERSORTx cell-type identification by estimating relative subsets of RNA transcripts  </vt:lpstr>
      <vt:lpstr>MuSiC Multi-Subject Single Cell deconvolution</vt:lpstr>
      <vt:lpstr>BSEQ-sc Deconvolution of Bulk Sequencing Experiments using Single Cell Data </vt:lpstr>
      <vt:lpstr>Single cell RNA-seq data for human brain</vt:lpstr>
      <vt:lpstr>PowerPoint Presentation</vt:lpstr>
      <vt:lpstr>Single cell deconvolution  Step 2: supervised learning to estimate cell fractions</vt:lpstr>
      <vt:lpstr>Cell fractions explain cross-population variation in human brain</vt:lpstr>
      <vt:lpstr>Neuronal and glial cell fraction changes in gender and disorders</vt:lpstr>
      <vt:lpstr>Cell-type fraction changes in Age</vt:lpstr>
      <vt:lpstr>Cell-type fraction changes in human brain development</vt:lpstr>
      <vt:lpstr>Resources</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Linking Genetic Variation to Important Phenotypes</dc:title>
  <dc:creator>Mark Craven</dc:creator>
  <cp:lastModifiedBy>Daifeng Wang</cp:lastModifiedBy>
  <cp:revision>2157</cp:revision>
  <cp:lastPrinted>2021-04-07T18:52:49Z</cp:lastPrinted>
  <dcterms:created xsi:type="dcterms:W3CDTF">2011-04-26T20:24:20Z</dcterms:created>
  <dcterms:modified xsi:type="dcterms:W3CDTF">2022-04-21T14:31:06Z</dcterms:modified>
</cp:coreProperties>
</file>