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721" r:id="rId2"/>
    <p:sldId id="765" r:id="rId3"/>
    <p:sldId id="259" r:id="rId4"/>
    <p:sldId id="864" r:id="rId5"/>
    <p:sldId id="788" r:id="rId6"/>
    <p:sldId id="865" r:id="rId7"/>
    <p:sldId id="789" r:id="rId8"/>
    <p:sldId id="794" r:id="rId9"/>
    <p:sldId id="795" r:id="rId10"/>
    <p:sldId id="777" r:id="rId11"/>
    <p:sldId id="778" r:id="rId12"/>
    <p:sldId id="779" r:id="rId13"/>
    <p:sldId id="790" r:id="rId14"/>
    <p:sldId id="791" r:id="rId15"/>
    <p:sldId id="796" r:id="rId16"/>
    <p:sldId id="863" r:id="rId17"/>
    <p:sldId id="773" r:id="rId18"/>
    <p:sldId id="792" r:id="rId19"/>
    <p:sldId id="797" r:id="rId20"/>
    <p:sldId id="803" r:id="rId21"/>
    <p:sldId id="804" r:id="rId22"/>
    <p:sldId id="782" r:id="rId23"/>
    <p:sldId id="793" r:id="rId24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-110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-110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-110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-110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-110" charset="0"/>
        <a:ea typeface="+mn-ea"/>
        <a:cs typeface="+mn-cs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Times New Roman" pitchFamily="-110" charset="0"/>
        <a:ea typeface="+mn-ea"/>
        <a:cs typeface="+mn-cs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Times New Roman" pitchFamily="-110" charset="0"/>
        <a:ea typeface="+mn-ea"/>
        <a:cs typeface="+mn-cs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Times New Roman" pitchFamily="-110" charset="0"/>
        <a:ea typeface="+mn-ea"/>
        <a:cs typeface="+mn-cs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Times New Roman" pitchFamily="-110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itter, Tony" initials="GT" lastIdx="0" clrIdx="0">
    <p:extLst>
      <p:ext uri="{19B8F6BF-5375-455C-9EA6-DF929625EA0E}">
        <p15:presenceInfo xmlns:p15="http://schemas.microsoft.com/office/powerpoint/2012/main" userId="S-1-5-21-2796109741-2737883101-2707681701-475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00"/>
    <a:srgbClr val="FDFFAF"/>
    <a:srgbClr val="FF3300"/>
    <a:srgbClr val="CCCC00"/>
    <a:srgbClr val="33CC33"/>
    <a:srgbClr val="008000"/>
    <a:srgbClr val="009900"/>
    <a:srgbClr val="FF6600"/>
    <a:srgbClr val="FF9933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17" autoAdjust="0"/>
    <p:restoredTop sz="83061" autoAdjust="0"/>
  </p:normalViewPr>
  <p:slideViewPr>
    <p:cSldViewPr>
      <p:cViewPr varScale="1">
        <p:scale>
          <a:sx n="105" d="100"/>
          <a:sy n="105" d="100"/>
        </p:scale>
        <p:origin x="2520" y="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40" d="100"/>
          <a:sy n="40" d="100"/>
        </p:scale>
        <p:origin x="-1488" y="-96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0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>
              <a:defRPr sz="1200">
                <a:solidFill>
                  <a:srgbClr val="006600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en-US" dirty="0">
              <a:latin typeface="Arial"/>
            </a:endParaRPr>
          </a:p>
        </p:txBody>
      </p:sp>
      <p:sp>
        <p:nvSpPr>
          <p:cNvPr id="6840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>
              <a:defRPr sz="1200">
                <a:solidFill>
                  <a:srgbClr val="006600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en-US" dirty="0">
              <a:latin typeface="Arial"/>
            </a:endParaRPr>
          </a:p>
        </p:txBody>
      </p:sp>
      <p:sp>
        <p:nvSpPr>
          <p:cNvPr id="6840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>
              <a:defRPr sz="1200">
                <a:solidFill>
                  <a:srgbClr val="006600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en-US" dirty="0">
              <a:latin typeface="Arial"/>
            </a:endParaRPr>
          </a:p>
        </p:txBody>
      </p:sp>
      <p:sp>
        <p:nvSpPr>
          <p:cNvPr id="6840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>
              <a:defRPr sz="1200">
                <a:solidFill>
                  <a:srgbClr val="006600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28857D9C-9BDF-9648-83EC-368A8E6EE156}" type="slidenum">
              <a:rPr lang="en-US">
                <a:latin typeface="Arial"/>
              </a:rPr>
              <a:pPr>
                <a:defRPr/>
              </a:pPr>
              <a:t>‹#›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6485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med"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>
              <a:defRPr sz="1200">
                <a:solidFill>
                  <a:srgbClr val="006600"/>
                </a:solidFill>
                <a:latin typeface="Arial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med"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>
              <a:defRPr sz="1200">
                <a:solidFill>
                  <a:srgbClr val="006600"/>
                </a:solidFill>
                <a:latin typeface="Arial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6313" y="4560888"/>
            <a:ext cx="5362575" cy="4319587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med"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013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med"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>
              <a:defRPr sz="1200">
                <a:solidFill>
                  <a:srgbClr val="006600"/>
                </a:solidFill>
                <a:latin typeface="Arial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13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med"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>
              <a:defRPr sz="1200">
                <a:solidFill>
                  <a:srgbClr val="006600"/>
                </a:solidFill>
                <a:latin typeface="Arial"/>
              </a:defRPr>
            </a:lvl1pPr>
          </a:lstStyle>
          <a:p>
            <a:pPr>
              <a:defRPr/>
            </a:pPr>
            <a:fld id="{F78AEE79-772A-3D44-93EC-5BA05ED51BC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95390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pitchFamily="-97" charset="-128"/>
        <a:cs typeface="ＭＳ Ｐゴシック" pitchFamily="-9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pitchFamily="-97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pitchFamily="-97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pitchFamily="-97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pitchFamily="-97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340517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39665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02695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63154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07383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81766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60695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53429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86667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60952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61818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0746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97AAD8-6C39-2B48-A02F-6D295897D41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5908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95166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47891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76521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23072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Search running </a:t>
            </a:r>
            <a:r>
              <a:rPr lang="en-US"/>
              <a:t>cars, find </a:t>
            </a:r>
            <a:r>
              <a:rPr lang="en-US" dirty="0"/>
              <a:t>roads first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19082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07071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CD4F87-C97F-1D4A-A9D3-119773BE0D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183898-3781-BA46-87B7-F9634383D8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389060-9A8C-3246-AA0B-7512A5D224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FFC3DD-F780-924B-90EE-0A0105F875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81332" y="6595532"/>
            <a:ext cx="1905000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71D4ED-2DA9-9F40-A068-D189D55334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08504A-6BB3-8E43-B07B-613134F73D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DAD990-AC9E-404A-A80F-9B4AAFEBFD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12F2A4-9D41-564E-8AF9-CDF8F3F29B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FBDFA4-33B9-604A-9798-748F7B2BCC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3806D3-6812-5B49-A4C5-E0349D2E0B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870F82-7B98-1342-B562-A050EBEE8F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885194-6643-D740-B706-47402A4074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/>
              </a:defRPr>
            </a:lvl1pPr>
          </a:lstStyle>
          <a:p>
            <a:pPr>
              <a:defRPr/>
            </a:pPr>
            <a:fld id="{5FBA782B-7F8E-FE49-9CD2-89C2F8A212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pitchFamily="-97" charset="-128"/>
          <a:cs typeface="ＭＳ Ｐゴシック" pitchFamily="-97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97" charset="0"/>
          <a:ea typeface="ＭＳ Ｐゴシック" pitchFamily="-97" charset="-128"/>
          <a:cs typeface="ＭＳ Ｐゴシック" pitchFamily="-97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97" charset="0"/>
          <a:ea typeface="ＭＳ Ｐゴシック" pitchFamily="-97" charset="-128"/>
          <a:cs typeface="ＭＳ Ｐゴシック" pitchFamily="-97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97" charset="0"/>
          <a:ea typeface="ＭＳ Ｐゴシック" pitchFamily="-97" charset="-128"/>
          <a:cs typeface="ＭＳ Ｐゴシック" pitchFamily="-97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97" charset="0"/>
          <a:ea typeface="ＭＳ Ｐゴシック" pitchFamily="-97" charset="-128"/>
          <a:cs typeface="ＭＳ Ｐゴシック" pitchFamily="-97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97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97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97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97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ＭＳ Ｐゴシック" pitchFamily="-97" charset="-128"/>
          <a:cs typeface="ＭＳ Ｐゴシック" pitchFamily="-97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ＭＳ Ｐゴシック" pitchFamily="-97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ＭＳ Ｐゴシック" pitchFamily="-97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ＭＳ Ｐゴシック" pitchFamily="-97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ＭＳ Ｐゴシック" pitchFamily="-97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97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97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97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9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-nc/4.0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nx.org/resources/6fee0a5818280ce9e609c178e51249ab3dba629f/graphics35.jpg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Pl44JjA--2k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1073/pnas.0500398102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nature" TargetMode="External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genome.gov/genetics-glossary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90600"/>
            <a:ext cx="7772400" cy="1600200"/>
          </a:xfrm>
        </p:spPr>
        <p:txBody>
          <a:bodyPr/>
          <a:lstStyle/>
          <a:p>
            <a:r>
              <a:rPr lang="en-US" sz="4000" dirty="0">
                <a:ea typeface="ＭＳ Ｐゴシック" pitchFamily="-110" charset="-128"/>
                <a:cs typeface="ＭＳ Ｐゴシック" pitchFamily="-110" charset="-128"/>
              </a:rPr>
              <a:t>Introduction to Epigenetics</a:t>
            </a:r>
            <a:endParaRPr lang="en-US" sz="2400" dirty="0"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66800" y="3124200"/>
            <a:ext cx="6858000" cy="1752600"/>
          </a:xfrm>
        </p:spPr>
        <p:txBody>
          <a:bodyPr/>
          <a:lstStyle/>
          <a:p>
            <a:r>
              <a:rPr lang="en-US" dirty="0"/>
              <a:t>BMI/CS 776 </a:t>
            </a:r>
          </a:p>
          <a:p>
            <a:r>
              <a:rPr lang="en-US" dirty="0"/>
              <a:t>www.biostat.wisc.edu/bmi776/</a:t>
            </a:r>
          </a:p>
          <a:p>
            <a:r>
              <a:rPr lang="en-US" dirty="0"/>
              <a:t>Spring 2022</a:t>
            </a:r>
          </a:p>
          <a:p>
            <a:r>
              <a:rPr lang="en-US" dirty="0" err="1"/>
              <a:t>Daifeng</a:t>
            </a:r>
            <a:r>
              <a:rPr lang="en-US" dirty="0"/>
              <a:t> Wang</a:t>
            </a:r>
          </a:p>
          <a:p>
            <a:r>
              <a:rPr lang="en-US" dirty="0" err="1"/>
              <a:t>daifeng.wang@wisc.edu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-9728" y="6611779"/>
            <a:ext cx="9144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000066"/>
                </a:solidFill>
                <a:latin typeface="Arial" pitchFamily="-111" charset="0"/>
              </a:rPr>
              <a:t>These slides, excluding third-party material, are licensed under </a:t>
            </a:r>
            <a:r>
              <a:rPr lang="en-US" sz="1100" dirty="0">
                <a:solidFill>
                  <a:srgbClr val="000066"/>
                </a:solidFill>
                <a:latin typeface="Arial" pitchFamily="-111" charset="0"/>
                <a:hlinkClick r:id="rId3"/>
              </a:rPr>
              <a:t>CC BY-NC 4.0</a:t>
            </a:r>
            <a:r>
              <a:rPr lang="en-US" sz="1100" dirty="0">
                <a:solidFill>
                  <a:srgbClr val="000066"/>
                </a:solidFill>
                <a:latin typeface="Arial" pitchFamily="-111" charset="0"/>
              </a:rPr>
              <a:t> by Anthony Gitter, Mark Craven, Colin Dewey and </a:t>
            </a:r>
            <a:r>
              <a:rPr lang="en-US" sz="1100" dirty="0" err="1">
                <a:solidFill>
                  <a:srgbClr val="000066"/>
                </a:solidFill>
                <a:latin typeface="Arial" pitchFamily="-111" charset="0"/>
              </a:rPr>
              <a:t>Daifeng</a:t>
            </a:r>
            <a:r>
              <a:rPr lang="en-US" sz="1100" dirty="0">
                <a:solidFill>
                  <a:srgbClr val="000066"/>
                </a:solidFill>
                <a:latin typeface="Arial" pitchFamily="-111" charset="0"/>
              </a:rPr>
              <a:t> Wang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992" y="187921"/>
            <a:ext cx="7772400" cy="1143000"/>
          </a:xfrm>
        </p:spPr>
        <p:txBody>
          <a:bodyPr/>
          <a:lstStyle/>
          <a:p>
            <a:r>
              <a:rPr lang="en-US" dirty="0"/>
              <a:t>Mapping regulatory elements genome-wide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04800" y="1600200"/>
            <a:ext cx="57912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/>
                <a:ea typeface="ＭＳ Ｐゴシック" pitchFamily="-97" charset="-128"/>
                <a:cs typeface="ＭＳ Ｐゴシック" pitchFamily="-97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9pPr>
          </a:lstStyle>
          <a:p>
            <a:r>
              <a:rPr lang="en-US" sz="2800" kern="0" dirty="0"/>
              <a:t>Can do much better than motif scanning with additional data</a:t>
            </a:r>
          </a:p>
          <a:p>
            <a:endParaRPr lang="en-US" sz="1400" kern="0" dirty="0"/>
          </a:p>
          <a:p>
            <a:r>
              <a:rPr lang="en-US" sz="2800" kern="0" dirty="0" err="1"/>
              <a:t>ChIP-seq</a:t>
            </a:r>
            <a:r>
              <a:rPr lang="en-US" sz="2800" kern="0" dirty="0"/>
              <a:t> measures binding sites for one TF at a time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04800" y="4038600"/>
            <a:ext cx="84582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/>
                <a:ea typeface="ＭＳ Ｐゴシック" pitchFamily="-97" charset="-128"/>
                <a:cs typeface="ＭＳ Ｐゴシック" pitchFamily="-97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9pPr>
          </a:lstStyle>
          <a:p>
            <a:r>
              <a:rPr lang="en-US" sz="2800" kern="0" dirty="0"/>
              <a:t>Epigenetic data suggests where </a:t>
            </a:r>
            <a:r>
              <a:rPr lang="en-US" sz="2800" i="1" kern="0" dirty="0"/>
              <a:t>some </a:t>
            </a:r>
            <a:r>
              <a:rPr lang="en-US" sz="2800" kern="0" dirty="0"/>
              <a:t>TF binds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096000" y="1393701"/>
            <a:ext cx="3004081" cy="2301073"/>
            <a:chOff x="6096000" y="1393701"/>
            <a:chExt cx="3004081" cy="2301073"/>
          </a:xfrm>
        </p:grpSpPr>
        <p:pic>
          <p:nvPicPr>
            <p:cNvPr id="36866" name="Picture 2" descr="Genomic methods for predicting enhancers through the detection of transcription factor binding, 'open' chromatin, chromatin marks, or long-range contacts.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1734" b="76303"/>
            <a:stretch/>
          </p:blipFill>
          <p:spPr bwMode="auto">
            <a:xfrm>
              <a:off x="6096000" y="1447800"/>
              <a:ext cx="3004081" cy="22469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6172200" y="1393701"/>
              <a:ext cx="457200" cy="304791"/>
            </a:xfrm>
            <a:prstGeom prst="rect">
              <a:avLst/>
            </a:prstGeom>
            <a:solidFill>
              <a:schemeClr val="bg1"/>
            </a:solidFill>
            <a:ln w="28575" cmpd="sng"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-97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09600" y="4465245"/>
            <a:ext cx="7467600" cy="2358887"/>
            <a:chOff x="609600" y="4465245"/>
            <a:chExt cx="7467600" cy="2358887"/>
          </a:xfrm>
        </p:grpSpPr>
        <p:pic>
          <p:nvPicPr>
            <p:cNvPr id="7" name="Picture 2" descr="Genomic methods for predicting enhancers through the detection of transcription factor binding, 'open' chromatin, chromatin marks, or long-range contacts.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395" t="-392" r="341" b="76695"/>
            <a:stretch/>
          </p:blipFill>
          <p:spPr bwMode="auto">
            <a:xfrm>
              <a:off x="609600" y="4577158"/>
              <a:ext cx="7467600" cy="22469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9"/>
            <p:cNvSpPr/>
            <p:nvPr/>
          </p:nvSpPr>
          <p:spPr>
            <a:xfrm>
              <a:off x="685800" y="4611026"/>
              <a:ext cx="609600" cy="484441"/>
            </a:xfrm>
            <a:prstGeom prst="rect">
              <a:avLst/>
            </a:prstGeom>
            <a:solidFill>
              <a:schemeClr val="bg1"/>
            </a:solidFill>
            <a:ln w="28575" cmpd="sng"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-97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876800" y="4465245"/>
              <a:ext cx="609600" cy="484441"/>
            </a:xfrm>
            <a:prstGeom prst="rect">
              <a:avLst/>
            </a:prstGeom>
            <a:solidFill>
              <a:schemeClr val="bg1"/>
            </a:solidFill>
            <a:ln w="28575" cmpd="sng"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-97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5780155" y="3696098"/>
            <a:ext cx="34432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Shlyueva</a:t>
            </a:r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Nature Reviews Genetics </a:t>
            </a:r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</a:p>
        </p:txBody>
      </p:sp>
    </p:spTree>
    <p:extLst>
      <p:ext uri="{BB962C8B-B14F-4D97-AF65-F5344CB8AC3E}">
        <p14:creationId xmlns:p14="http://schemas.microsoft.com/office/powerpoint/2010/main" val="2221858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934"/>
            <a:ext cx="7772400" cy="1143000"/>
          </a:xfrm>
        </p:spPr>
        <p:txBody>
          <a:bodyPr/>
          <a:lstStyle/>
          <a:p>
            <a:r>
              <a:rPr lang="en-US" dirty="0"/>
              <a:t>DNase I hypersensitivity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85800" y="1184253"/>
            <a:ext cx="7772400" cy="1787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/>
                <a:ea typeface="ＭＳ Ｐゴシック" pitchFamily="-97" charset="-128"/>
                <a:cs typeface="ＭＳ Ｐゴシック" pitchFamily="-97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9pPr>
          </a:lstStyle>
          <a:p>
            <a:r>
              <a:rPr lang="en-US" sz="2800" kern="0" dirty="0"/>
              <a:t>Regulatory proteins bind accessible DNA</a:t>
            </a:r>
          </a:p>
          <a:p>
            <a:r>
              <a:rPr lang="en-US" sz="2800" kern="0" dirty="0"/>
              <a:t>DNase I enzyme cuts open chromatin regions that are not protected by nucleosomes</a:t>
            </a:r>
          </a:p>
        </p:txBody>
      </p:sp>
      <p:pic>
        <p:nvPicPr>
          <p:cNvPr id="38914" name="Picture 2" descr="Figure 1.  High-resolution mapping of accessible chromatin in human cells using the Short DHS Assay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97" r="43849" b="21035"/>
          <a:stretch/>
        </p:blipFill>
        <p:spPr bwMode="auto">
          <a:xfrm>
            <a:off x="1281884" y="3170767"/>
            <a:ext cx="6580232" cy="3611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281884" y="6474023"/>
            <a:ext cx="20620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Wang </a:t>
            </a:r>
            <a:r>
              <a:rPr lang="en-US" sz="14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PLoS</a:t>
            </a:r>
            <a:r>
              <a:rPr lang="en-US" sz="14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ONE </a:t>
            </a:r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2720" y="2693667"/>
            <a:ext cx="30098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Nucleosome: DNA wrapped around histone proteins</a:t>
            </a:r>
          </a:p>
        </p:txBody>
      </p:sp>
      <p:sp>
        <p:nvSpPr>
          <p:cNvPr id="9" name="Line 13"/>
          <p:cNvSpPr>
            <a:spLocks noChangeShapeType="1"/>
          </p:cNvSpPr>
          <p:nvPr/>
        </p:nvSpPr>
        <p:spPr bwMode="auto">
          <a:xfrm>
            <a:off x="2810894" y="3133453"/>
            <a:ext cx="512755" cy="344552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2127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85800" y="1184252"/>
            <a:ext cx="7772400" cy="4911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/>
                <a:ea typeface="ＭＳ Ｐゴシック" pitchFamily="-97" charset="-128"/>
                <a:cs typeface="ＭＳ Ｐゴシック" pitchFamily="-97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9pPr>
          </a:lstStyle>
          <a:p>
            <a:r>
              <a:rPr lang="en-US" sz="2400" kern="0" dirty="0"/>
              <a:t>Mark particular regulatory configurations</a:t>
            </a:r>
          </a:p>
          <a:p>
            <a:endParaRPr lang="en-US" sz="2800" kern="0" dirty="0"/>
          </a:p>
          <a:p>
            <a:endParaRPr lang="en-US" sz="2800" kern="0" dirty="0"/>
          </a:p>
          <a:p>
            <a:endParaRPr lang="en-US" sz="2800" kern="0" dirty="0"/>
          </a:p>
          <a:p>
            <a:endParaRPr lang="en-US" sz="2800" kern="0" dirty="0"/>
          </a:p>
          <a:p>
            <a:endParaRPr lang="en-US" sz="2800" kern="0" dirty="0"/>
          </a:p>
          <a:p>
            <a:endParaRPr lang="en-US" sz="2800" kern="0" dirty="0"/>
          </a:p>
          <a:p>
            <a:endParaRPr lang="en-US" sz="2000" kern="0" dirty="0"/>
          </a:p>
          <a:p>
            <a:r>
              <a:rPr lang="en-US" sz="2400" kern="0" dirty="0"/>
              <a:t>H3 (protein) K27 (amino acid) ac (modification)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934"/>
            <a:ext cx="7772400" cy="1143000"/>
          </a:xfrm>
        </p:spPr>
        <p:txBody>
          <a:bodyPr/>
          <a:lstStyle/>
          <a:p>
            <a:r>
              <a:rPr lang="en-US" dirty="0"/>
              <a:t>Histone modifications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817272" y="6550223"/>
            <a:ext cx="5574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Latham </a:t>
            </a:r>
            <a:r>
              <a:rPr lang="en-US" sz="14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Nature Structural &amp; Molecular Biology </a:t>
            </a:r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2007; Katie </a:t>
            </a:r>
            <a:r>
              <a:rPr 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Ris-Vicari</a:t>
            </a:r>
            <a:endParaRPr lang="en-US" sz="1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890" name="Picture 2" descr="Unfortunately we are unable to provide accessible alternative text for this. If you require assistance to access this image, or to obtain a text description, please contact npg@nature.co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" t="72139" r="2769" b="14509"/>
          <a:stretch/>
        </p:blipFill>
        <p:spPr bwMode="auto">
          <a:xfrm>
            <a:off x="1213078" y="5521347"/>
            <a:ext cx="6707037" cy="1031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685800" y="1775835"/>
            <a:ext cx="7234315" cy="3177165"/>
            <a:chOff x="685800" y="1699635"/>
            <a:chExt cx="7234315" cy="3177165"/>
          </a:xfrm>
        </p:grpSpPr>
        <p:pic>
          <p:nvPicPr>
            <p:cNvPr id="37892" name="Picture 4" descr="Chromatin accessibility and histone marks at regulatory elements.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968"/>
            <a:stretch/>
          </p:blipFill>
          <p:spPr bwMode="auto">
            <a:xfrm>
              <a:off x="1019783" y="1699635"/>
              <a:ext cx="6900332" cy="25675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Chromatin accessibility and histone marks at regulatory elements.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656" b="5127"/>
            <a:stretch/>
          </p:blipFill>
          <p:spPr bwMode="auto">
            <a:xfrm>
              <a:off x="1019783" y="4267200"/>
              <a:ext cx="6900332" cy="609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716604" y="1699635"/>
              <a:ext cx="457200" cy="304791"/>
            </a:xfrm>
            <a:prstGeom prst="rect">
              <a:avLst/>
            </a:prstGeom>
            <a:solidFill>
              <a:schemeClr val="bg1"/>
            </a:solidFill>
            <a:ln w="28575" cmpd="sng"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-97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85800" y="3117917"/>
              <a:ext cx="457200" cy="304791"/>
            </a:xfrm>
            <a:prstGeom prst="rect">
              <a:avLst/>
            </a:prstGeom>
            <a:solidFill>
              <a:schemeClr val="bg1"/>
            </a:solidFill>
            <a:ln w="28575" cmpd="sng"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-97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302957" y="3237317"/>
              <a:ext cx="457200" cy="304791"/>
            </a:xfrm>
            <a:prstGeom prst="rect">
              <a:avLst/>
            </a:prstGeom>
            <a:solidFill>
              <a:schemeClr val="bg1"/>
            </a:solidFill>
            <a:ln w="28575" cmpd="sng"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-97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7539115" y="3627391"/>
            <a:ext cx="16048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Shlyueva</a:t>
            </a:r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Nature Reviews Genetics </a:t>
            </a:r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170209" y="1239367"/>
            <a:ext cx="22817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copies of histone proteins </a:t>
            </a:r>
            <a:r>
              <a:rPr lang="pt-BR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H2A, H2B, H3, H4</a:t>
            </a:r>
            <a:endParaRPr lang="en-US" sz="1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flipH="1">
            <a:off x="7070398" y="2155152"/>
            <a:ext cx="180454" cy="292276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ED9172-75EA-604A-853C-F4A39CD25F98}"/>
              </a:ext>
            </a:extLst>
          </p:cNvPr>
          <p:cNvSpPr txBox="1"/>
          <p:nvPr/>
        </p:nvSpPr>
        <p:spPr>
          <a:xfrm>
            <a:off x="219333" y="5553329"/>
            <a:ext cx="122388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Me, methylation; </a:t>
            </a:r>
          </a:p>
          <a:p>
            <a:r>
              <a:rPr lang="en-US" sz="1000" dirty="0"/>
              <a:t>Ac, acetylation; </a:t>
            </a:r>
          </a:p>
          <a:p>
            <a:r>
              <a:rPr lang="en-US" sz="1000" dirty="0" err="1"/>
              <a:t>Cit</a:t>
            </a:r>
            <a:r>
              <a:rPr lang="en-US" sz="1000" dirty="0"/>
              <a:t>, citrullination; </a:t>
            </a:r>
          </a:p>
        </p:txBody>
      </p:sp>
    </p:spTree>
    <p:extLst>
      <p:ext uri="{BB962C8B-B14F-4D97-AF65-F5344CB8AC3E}">
        <p14:creationId xmlns:p14="http://schemas.microsoft.com/office/powerpoint/2010/main" val="3676910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85800" y="1184252"/>
            <a:ext cx="3397060" cy="4911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/>
                <a:ea typeface="ＭＳ Ｐゴシック" pitchFamily="-97" charset="-128"/>
                <a:cs typeface="ＭＳ Ｐゴシック" pitchFamily="-97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9pPr>
          </a:lstStyle>
          <a:p>
            <a:r>
              <a:rPr lang="en-US" sz="2400" kern="0" dirty="0"/>
              <a:t>Reversible DNA modification</a:t>
            </a:r>
          </a:p>
          <a:p>
            <a:r>
              <a:rPr lang="en-US" sz="2400" kern="0" dirty="0"/>
              <a:t>Represses gene expression</a:t>
            </a:r>
            <a:endParaRPr lang="en-US" sz="2000" kern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934"/>
            <a:ext cx="7772400" cy="1143000"/>
          </a:xfrm>
        </p:spPr>
        <p:txBody>
          <a:bodyPr/>
          <a:lstStyle/>
          <a:p>
            <a:r>
              <a:rPr lang="en-US" dirty="0"/>
              <a:t>DNA methylation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426720" y="2875280"/>
            <a:ext cx="8510811" cy="3988142"/>
            <a:chOff x="426720" y="2875280"/>
            <a:chExt cx="8510811" cy="3988142"/>
          </a:xfrm>
        </p:grpSpPr>
        <p:grpSp>
          <p:nvGrpSpPr>
            <p:cNvPr id="14" name="Group 13"/>
            <p:cNvGrpSpPr/>
            <p:nvPr/>
          </p:nvGrpSpPr>
          <p:grpSpPr>
            <a:xfrm>
              <a:off x="426720" y="2875280"/>
              <a:ext cx="8510811" cy="3988142"/>
              <a:chOff x="309968" y="2449113"/>
              <a:chExt cx="8510811" cy="3988142"/>
            </a:xfrm>
          </p:grpSpPr>
          <p:pic>
            <p:nvPicPr>
              <p:cNvPr id="14338" name="Picture 2" descr="http://cnx.org/resources/6fee0a5818280ce9e609c178e51249ab3dba629f/graphics35.jpg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544" b="3743"/>
              <a:stretch/>
            </p:blipFill>
            <p:spPr bwMode="auto">
              <a:xfrm>
                <a:off x="309968" y="2607390"/>
                <a:ext cx="8510811" cy="38298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Rectangle 11"/>
              <p:cNvSpPr/>
              <p:nvPr/>
            </p:nvSpPr>
            <p:spPr>
              <a:xfrm>
                <a:off x="309968" y="2449113"/>
                <a:ext cx="452032" cy="659041"/>
              </a:xfrm>
              <a:prstGeom prst="rect">
                <a:avLst/>
              </a:prstGeom>
              <a:solidFill>
                <a:schemeClr val="bg1"/>
              </a:solidFill>
              <a:ln w="28575" cmpd="sng"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-97" charset="0"/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426720" y="6511413"/>
              <a:ext cx="14593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>
                  <a:latin typeface="Arial" panose="020B0604020202020204" pitchFamily="34" charset="0"/>
                  <a:cs typeface="Arial" panose="020B0604020202020204" pitchFamily="34" charset="0"/>
                  <a:hlinkClick r:id="rId4"/>
                </a:rPr>
                <a:t>OpenStax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  <a:hlinkClick r:id="rId4"/>
                </a:rPr>
                <a:t> CNX</a:t>
              </a: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627120" y="937733"/>
            <a:ext cx="4800600" cy="2308387"/>
            <a:chOff x="3200401" y="2217502"/>
            <a:chExt cx="4800600" cy="2308387"/>
          </a:xfrm>
        </p:grpSpPr>
        <p:pic>
          <p:nvPicPr>
            <p:cNvPr id="19" name="Picture 2" descr="http://cnx.org/resources/6fee0a5818280ce9e609c178e51249ab3dba629f/graphics35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081" t="20919" r="1513" b="53255"/>
            <a:stretch/>
          </p:blipFill>
          <p:spPr bwMode="auto">
            <a:xfrm>
              <a:off x="3200401" y="2362200"/>
              <a:ext cx="4800600" cy="21636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19"/>
            <p:cNvSpPr/>
            <p:nvPr/>
          </p:nvSpPr>
          <p:spPr>
            <a:xfrm>
              <a:off x="4326612" y="2217502"/>
              <a:ext cx="3140987" cy="659041"/>
            </a:xfrm>
            <a:prstGeom prst="rect">
              <a:avLst/>
            </a:prstGeom>
            <a:solidFill>
              <a:schemeClr val="bg1"/>
            </a:solidFill>
            <a:ln w="28575" cmpd="sng"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-97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666A25F9-4D89-F24A-AB08-43EEB6F83090}"/>
              </a:ext>
            </a:extLst>
          </p:cNvPr>
          <p:cNvSpPr txBox="1"/>
          <p:nvPr/>
        </p:nvSpPr>
        <p:spPr>
          <a:xfrm>
            <a:off x="5760179" y="1277591"/>
            <a:ext cx="252800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DNA methyl transferases (</a:t>
            </a:r>
            <a:r>
              <a:rPr lang="en-US" sz="1100" b="1" i="0" dirty="0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DNMTs</a:t>
            </a:r>
            <a:r>
              <a:rPr lang="en-US" sz="1100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)</a:t>
            </a:r>
            <a:endParaRPr lang="en-US" sz="1100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CA24B6A-EC42-C349-8EB6-6BAA3E293B0E}"/>
              </a:ext>
            </a:extLst>
          </p:cNvPr>
          <p:cNvCxnSpPr/>
          <p:nvPr/>
        </p:nvCxnSpPr>
        <p:spPr bwMode="auto">
          <a:xfrm flipH="1">
            <a:off x="6885223" y="1560624"/>
            <a:ext cx="138957" cy="417476"/>
          </a:xfrm>
          <a:prstGeom prst="straightConnector1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329964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85800" y="1184252"/>
            <a:ext cx="7772400" cy="4911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/>
                <a:ea typeface="ＭＳ Ｐゴシック" pitchFamily="-97" charset="-128"/>
                <a:cs typeface="ＭＳ Ｐゴシック" pitchFamily="-97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9pPr>
          </a:lstStyle>
          <a:p>
            <a:r>
              <a:rPr lang="en-US" sz="2400" dirty="0">
                <a:latin typeface="Roboto" panose="02000000000000000000" pitchFamily="2" charset="0"/>
              </a:rPr>
              <a:t>YouTube: </a:t>
            </a:r>
            <a:r>
              <a:rPr lang="en-US" sz="2400" dirty="0">
                <a:latin typeface="Roboto" panose="02000000000000000000" pitchFamily="2" charset="0"/>
                <a:hlinkClick r:id="rId3"/>
              </a:rPr>
              <a:t>The 3D Organization of Our Genome</a:t>
            </a:r>
            <a:endParaRPr lang="en-US" sz="2400" kern="0" dirty="0"/>
          </a:p>
          <a:p>
            <a:r>
              <a:rPr lang="en-US" sz="2400" kern="0" dirty="0"/>
              <a:t>Algorithms to predict long range enhancer-promoter interactions</a:t>
            </a:r>
          </a:p>
          <a:p>
            <a:r>
              <a:rPr lang="en-US" sz="2400" kern="0" dirty="0"/>
              <a:t>Or measure with chromosome conformation capture (3C, Hi-C, etc.)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934"/>
            <a:ext cx="7772400" cy="1143000"/>
          </a:xfrm>
        </p:spPr>
        <p:txBody>
          <a:bodyPr/>
          <a:lstStyle/>
          <a:p>
            <a:r>
              <a:rPr lang="en-US" dirty="0"/>
              <a:t>3D organization of chromatin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57200" y="6441643"/>
            <a:ext cx="16048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Rao </a:t>
            </a:r>
            <a:r>
              <a:rPr lang="en-US" sz="14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 </a:t>
            </a:r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518" y="3235077"/>
            <a:ext cx="8578964" cy="3214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4702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096000" y="1295400"/>
            <a:ext cx="2819400" cy="4911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/>
                <a:ea typeface="ＭＳ Ｐゴシック" pitchFamily="-97" charset="-128"/>
                <a:cs typeface="ＭＳ Ｐゴシック" pitchFamily="-97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9pPr>
          </a:lstStyle>
          <a:p>
            <a:r>
              <a:rPr lang="en-US" sz="2400" kern="0" dirty="0"/>
              <a:t>Hi-C produces 2D chromatin contact maps</a:t>
            </a:r>
          </a:p>
          <a:p>
            <a:endParaRPr lang="en-US" sz="2400" kern="0" dirty="0"/>
          </a:p>
          <a:p>
            <a:r>
              <a:rPr lang="en-US" sz="2400" kern="0" dirty="0"/>
              <a:t>Learn domains, enhancer-promoter interactions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934"/>
            <a:ext cx="7772400" cy="1143000"/>
          </a:xfrm>
        </p:spPr>
        <p:txBody>
          <a:bodyPr/>
          <a:lstStyle/>
          <a:p>
            <a:r>
              <a:rPr lang="en-US" dirty="0"/>
              <a:t>3D organization of chromatin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62000" y="6441643"/>
            <a:ext cx="16048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Rao </a:t>
            </a:r>
            <a:r>
              <a:rPr lang="en-US" sz="14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 </a:t>
            </a:r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914400" y="1159934"/>
            <a:ext cx="5019017" cy="5494020"/>
            <a:chOff x="2057400" y="1752600"/>
            <a:chExt cx="5019017" cy="549402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57400" y="1904047"/>
              <a:ext cx="1760220" cy="4953953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89364" y="1752600"/>
              <a:ext cx="3087053" cy="5494020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49460" y="2667000"/>
            <a:ext cx="2281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 kb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6174" y="4281501"/>
            <a:ext cx="2281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kb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5281" y="5896002"/>
            <a:ext cx="2281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kb</a:t>
            </a:r>
          </a:p>
        </p:txBody>
      </p:sp>
    </p:spTree>
    <p:extLst>
      <p:ext uri="{BB962C8B-B14F-4D97-AF65-F5344CB8AC3E}">
        <p14:creationId xmlns:p14="http://schemas.microsoft.com/office/powerpoint/2010/main" val="367174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E3312-1D4F-9641-B432-525AD49B4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570" y="381000"/>
            <a:ext cx="8453437" cy="914400"/>
          </a:xfrm>
        </p:spPr>
        <p:txBody>
          <a:bodyPr/>
          <a:lstStyle/>
          <a:p>
            <a:r>
              <a:rPr lang="en-US" sz="4000" dirty="0"/>
              <a:t>Next Generation Sequencing (NGS) for epigenomics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D94CA4-D903-114E-99EA-93649FE306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1207" y="2209800"/>
            <a:ext cx="7772400" cy="4114800"/>
          </a:xfrm>
        </p:spPr>
        <p:txBody>
          <a:bodyPr/>
          <a:lstStyle/>
          <a:p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B0C0952-D33B-A24B-A493-5DCDC3AD8F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524000"/>
            <a:ext cx="8001000" cy="513338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0CAE40-5C1E-444A-9BCA-CF1B1F6AB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3299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536223" y="3048000"/>
            <a:ext cx="6071553" cy="3454932"/>
            <a:chOff x="152400" y="3403069"/>
            <a:chExt cx="6071553" cy="3454932"/>
          </a:xfrm>
        </p:grpSpPr>
        <p:pic>
          <p:nvPicPr>
            <p:cNvPr id="39938" name="Picture 2" descr="Tissues and cell types profiled in the Roadmap Epigenomics Consortium.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412" b="33115"/>
            <a:stretch/>
          </p:blipFill>
          <p:spPr bwMode="auto">
            <a:xfrm>
              <a:off x="152400" y="3403069"/>
              <a:ext cx="5909945" cy="33956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4724399" y="6631093"/>
              <a:ext cx="1337945" cy="226908"/>
            </a:xfrm>
            <a:prstGeom prst="rect">
              <a:avLst/>
            </a:prstGeom>
            <a:solidFill>
              <a:schemeClr val="bg1"/>
            </a:solidFill>
            <a:ln w="28575" cmpd="sng"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-97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5638801" y="3810000"/>
              <a:ext cx="423544" cy="1752600"/>
            </a:xfrm>
            <a:prstGeom prst="rect">
              <a:avLst/>
            </a:prstGeom>
            <a:solidFill>
              <a:schemeClr val="bg1"/>
            </a:solidFill>
            <a:ln w="28575" cmpd="sng"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-97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5593080" y="4724400"/>
              <a:ext cx="630873" cy="156900"/>
            </a:xfrm>
            <a:prstGeom prst="rect">
              <a:avLst/>
            </a:prstGeom>
            <a:solidFill>
              <a:schemeClr val="bg1"/>
            </a:solidFill>
            <a:ln w="28575" cmpd="sng"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-97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934"/>
            <a:ext cx="7772400" cy="1143000"/>
          </a:xfrm>
        </p:spPr>
        <p:txBody>
          <a:bodyPr/>
          <a:lstStyle/>
          <a:p>
            <a:r>
              <a:rPr lang="en-US" dirty="0"/>
              <a:t>Large-scale epigenetic maps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85800" y="1219201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/>
                <a:ea typeface="ＭＳ Ｐゴシック" pitchFamily="-97" charset="-128"/>
                <a:cs typeface="ＭＳ Ｐゴシック" pitchFamily="-97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9pPr>
          </a:lstStyle>
          <a:p>
            <a:r>
              <a:rPr lang="en-US" sz="2800" kern="0" dirty="0"/>
              <a:t>Epigenomes are condition-specific</a:t>
            </a:r>
          </a:p>
          <a:p>
            <a:r>
              <a:rPr lang="en-US" sz="2800" kern="0" dirty="0"/>
              <a:t>Roadmap </a:t>
            </a:r>
            <a:r>
              <a:rPr lang="en-US" sz="2800" kern="0" dirty="0" err="1"/>
              <a:t>Epigenomics</a:t>
            </a:r>
            <a:r>
              <a:rPr lang="en-US" sz="2800" kern="0" dirty="0"/>
              <a:t> Consortium and ENCODE surveyed over 100 types of cells and tissues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52938" y="6497852"/>
            <a:ext cx="40381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Roadmap </a:t>
            </a:r>
            <a:r>
              <a:rPr 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Epigenomics</a:t>
            </a:r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Consortium </a:t>
            </a:r>
            <a:r>
              <a:rPr lang="en-US" sz="14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Nature </a:t>
            </a:r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</a:p>
        </p:txBody>
      </p:sp>
    </p:spTree>
    <p:extLst>
      <p:ext uri="{BB962C8B-B14F-4D97-AF65-F5344CB8AC3E}">
        <p14:creationId xmlns:p14="http://schemas.microsoft.com/office/powerpoint/2010/main" val="39660706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934"/>
            <a:ext cx="7772400" cy="1143000"/>
          </a:xfrm>
        </p:spPr>
        <p:txBody>
          <a:bodyPr/>
          <a:lstStyle/>
          <a:p>
            <a:r>
              <a:rPr lang="en-US" dirty="0"/>
              <a:t>Genome annotation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85800" y="990600"/>
            <a:ext cx="8229600" cy="949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/>
                <a:ea typeface="ＭＳ Ｐゴシック" pitchFamily="-97" charset="-128"/>
                <a:cs typeface="ＭＳ Ｐゴシック" pitchFamily="-97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9pPr>
          </a:lstStyle>
          <a:p>
            <a:r>
              <a:rPr lang="en-US" sz="2800" kern="0" dirty="0"/>
              <a:t>Combinations of epigenetic signals can predict functional state</a:t>
            </a:r>
          </a:p>
          <a:p>
            <a:pPr lvl="1"/>
            <a:r>
              <a:rPr lang="en-US" sz="2400" kern="0" dirty="0" err="1"/>
              <a:t>ChromHMM</a:t>
            </a:r>
            <a:r>
              <a:rPr lang="en-US" sz="2400" kern="0" dirty="0"/>
              <a:t>: Hidden Markov Model</a:t>
            </a:r>
          </a:p>
          <a:p>
            <a:pPr lvl="1"/>
            <a:r>
              <a:rPr lang="en-US" sz="2400" kern="0" dirty="0"/>
              <a:t>Segway: Dynamic Bayesian network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676400" y="2895600"/>
            <a:ext cx="6557432" cy="3888939"/>
            <a:chOff x="1676400" y="2706593"/>
            <a:chExt cx="6557432" cy="3888939"/>
          </a:xfrm>
        </p:grpSpPr>
        <p:pic>
          <p:nvPicPr>
            <p:cNvPr id="18434" name="Picture 2" descr="Epigenomic information across tissues and marks.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234" b="32880"/>
            <a:stretch/>
          </p:blipFill>
          <p:spPr bwMode="auto">
            <a:xfrm>
              <a:off x="1756832" y="2706593"/>
              <a:ext cx="6477000" cy="38889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1676400" y="2895600"/>
              <a:ext cx="304800" cy="381000"/>
            </a:xfrm>
            <a:prstGeom prst="rect">
              <a:avLst/>
            </a:prstGeom>
            <a:solidFill>
              <a:schemeClr val="bg1"/>
            </a:solidFill>
            <a:ln w="28575" cmpd="sng"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-97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0866" y="6288373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Roadmap </a:t>
            </a:r>
            <a:r>
              <a:rPr 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Epigenomics</a:t>
            </a:r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Consortium </a:t>
            </a:r>
            <a:r>
              <a:rPr lang="en-US" sz="14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Nature </a:t>
            </a:r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</a:p>
        </p:txBody>
      </p:sp>
    </p:spTree>
    <p:extLst>
      <p:ext uri="{BB962C8B-B14F-4D97-AF65-F5344CB8AC3E}">
        <p14:creationId xmlns:p14="http://schemas.microsoft.com/office/powerpoint/2010/main" val="16042106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934"/>
            <a:ext cx="7772400" cy="1143000"/>
          </a:xfrm>
        </p:spPr>
        <p:txBody>
          <a:bodyPr/>
          <a:lstStyle/>
          <a:p>
            <a:r>
              <a:rPr lang="en-US" dirty="0"/>
              <a:t>Genome annotation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85800" y="990600"/>
            <a:ext cx="8229600" cy="949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/>
                <a:ea typeface="ＭＳ Ｐゴシック" pitchFamily="-97" charset="-128"/>
                <a:cs typeface="ＭＳ Ｐゴシック" pitchFamily="-97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9pPr>
          </a:lstStyle>
          <a:p>
            <a:r>
              <a:rPr lang="en-US" sz="2800" kern="0" dirty="0"/>
              <a:t>States are more interpretable than raw data</a:t>
            </a:r>
            <a:endParaRPr lang="en-US" sz="2400" kern="0" dirty="0"/>
          </a:p>
        </p:txBody>
      </p:sp>
      <p:sp>
        <p:nvSpPr>
          <p:cNvPr id="7" name="TextBox 6"/>
          <p:cNvSpPr txBox="1"/>
          <p:nvPr/>
        </p:nvSpPr>
        <p:spPr>
          <a:xfrm>
            <a:off x="175453" y="5727440"/>
            <a:ext cx="39315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Ernst and </a:t>
            </a:r>
            <a:r>
              <a:rPr 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Kellis</a:t>
            </a:r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Nature Methods</a:t>
            </a:r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2012</a:t>
            </a:r>
          </a:p>
        </p:txBody>
      </p:sp>
      <p:pic>
        <p:nvPicPr>
          <p:cNvPr id="20482" name="Picture 2" descr="Sample outputs of ChromHMM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6" t="2990" r="27079" b="61669"/>
          <a:stretch/>
        </p:blipFill>
        <p:spPr bwMode="auto">
          <a:xfrm>
            <a:off x="175453" y="1859819"/>
            <a:ext cx="8793094" cy="3755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56508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934"/>
            <a:ext cx="7772400" cy="1143000"/>
          </a:xfrm>
        </p:spPr>
        <p:txBody>
          <a:bodyPr/>
          <a:lstStyle/>
          <a:p>
            <a:r>
              <a:rPr lang="en-US" dirty="0"/>
              <a:t>Goals for lecture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85800" y="1184253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/>
                <a:ea typeface="ＭＳ Ｐゴシック" pitchFamily="-97" charset="-128"/>
                <a:cs typeface="ＭＳ Ｐゴシック" pitchFamily="-97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9pPr>
          </a:lstStyle>
          <a:p>
            <a:pPr>
              <a:buFontTx/>
              <a:buNone/>
            </a:pPr>
            <a:r>
              <a:rPr lang="en-US" sz="2800" kern="0" dirty="0"/>
              <a:t>Key concepts</a:t>
            </a:r>
          </a:p>
          <a:p>
            <a:r>
              <a:rPr lang="en-US" sz="2800" kern="0" dirty="0"/>
              <a:t>Importance of epigenetic data for understanding transcriptional regulation</a:t>
            </a:r>
          </a:p>
          <a:p>
            <a:r>
              <a:rPr lang="en-US" sz="2800" kern="0" dirty="0"/>
              <a:t>Use of epigenetic data for predicting transcription factor binding sites</a:t>
            </a:r>
          </a:p>
          <a:p>
            <a:pPr marL="0" indent="0">
              <a:buNone/>
            </a:pPr>
            <a:endParaRPr lang="en-US" sz="2800" kern="0" dirty="0"/>
          </a:p>
        </p:txBody>
      </p:sp>
    </p:spTree>
    <p:extLst>
      <p:ext uri="{BB962C8B-B14F-4D97-AF65-F5344CB8AC3E}">
        <p14:creationId xmlns:p14="http://schemas.microsoft.com/office/powerpoint/2010/main" val="7354936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590800"/>
            <a:ext cx="7772400" cy="1143000"/>
          </a:xfrm>
        </p:spPr>
        <p:txBody>
          <a:bodyPr/>
          <a:lstStyle/>
          <a:p>
            <a:r>
              <a:rPr lang="en-US" dirty="0"/>
              <a:t>Predicting TF binding with DNase-</a:t>
            </a:r>
            <a:r>
              <a:rPr lang="en-US" dirty="0" err="1"/>
              <a:t>Seq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4740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934"/>
            <a:ext cx="7772400" cy="1143000"/>
          </a:xfrm>
        </p:spPr>
        <p:txBody>
          <a:bodyPr/>
          <a:lstStyle/>
          <a:p>
            <a:r>
              <a:rPr lang="en-US" dirty="0"/>
              <a:t>DNase I hypersensitive sites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85800" y="1290277"/>
            <a:ext cx="8229600" cy="2976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/>
                <a:ea typeface="ＭＳ Ｐゴシック" pitchFamily="-97" charset="-128"/>
                <a:cs typeface="ＭＳ Ｐゴシック" pitchFamily="-97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9pPr>
          </a:lstStyle>
          <a:p>
            <a:r>
              <a:rPr lang="en-US" sz="2800" kern="0" dirty="0"/>
              <a:t>Arrows indicate DNase I cleavage sites</a:t>
            </a:r>
          </a:p>
          <a:p>
            <a:r>
              <a:rPr lang="en-US" sz="2800" kern="0" dirty="0"/>
              <a:t>Obtain short reads that we map to the genome</a:t>
            </a:r>
            <a:endParaRPr lang="en-US" sz="2400" kern="0" dirty="0"/>
          </a:p>
        </p:txBody>
      </p:sp>
      <p:pic>
        <p:nvPicPr>
          <p:cNvPr id="20" name="Picture 2" descr="Figure 1.  High-resolution mapping of accessible chromatin in human cells using the Short DHS Assay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97" r="43849" b="21035"/>
          <a:stretch/>
        </p:blipFill>
        <p:spPr bwMode="auto">
          <a:xfrm>
            <a:off x="10160" y="2514600"/>
            <a:ext cx="6580232" cy="3611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0160" y="5817856"/>
            <a:ext cx="20620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Wang </a:t>
            </a:r>
            <a:r>
              <a:rPr lang="en-US" sz="14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PLoS</a:t>
            </a:r>
            <a:r>
              <a:rPr lang="en-US" sz="14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ONE </a:t>
            </a:r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2012</a:t>
            </a:r>
          </a:p>
        </p:txBody>
      </p:sp>
      <p:sp>
        <p:nvSpPr>
          <p:cNvPr id="3" name="Right Arrow 2"/>
          <p:cNvSpPr/>
          <p:nvPr/>
        </p:nvSpPr>
        <p:spPr>
          <a:xfrm>
            <a:off x="6143851" y="3745439"/>
            <a:ext cx="799192" cy="422278"/>
          </a:xfrm>
          <a:prstGeom prst="rightArrow">
            <a:avLst/>
          </a:prstGeom>
          <a:ln w="28575" cmpd="sng">
            <a:solidFill>
              <a:srgbClr val="00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97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266032" y="3226261"/>
            <a:ext cx="1540964" cy="1460634"/>
            <a:chOff x="7219493" y="2967594"/>
            <a:chExt cx="1540964" cy="1460634"/>
          </a:xfrm>
        </p:grpSpPr>
        <p:pic>
          <p:nvPicPr>
            <p:cNvPr id="23" name="Picture 2" descr="Figure 1.  High-resolution mapping of accessible chromatin in human cells using the Short DHS Assay.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802" t="63729" r="43296" b="30894"/>
            <a:stretch/>
          </p:blipFill>
          <p:spPr bwMode="auto">
            <a:xfrm rot="2498143">
              <a:off x="7560792" y="3776372"/>
              <a:ext cx="457201" cy="38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Figure 1.  High-resolution mapping of accessible chromatin in human cells using the Short DHS Assay.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802" t="63729" r="43296" b="30894"/>
            <a:stretch/>
          </p:blipFill>
          <p:spPr bwMode="auto">
            <a:xfrm flipH="1" flipV="1">
              <a:off x="8029344" y="2967594"/>
              <a:ext cx="457201" cy="38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" descr="Figure 1.  High-resolution mapping of accessible chromatin in human cells using the Short DHS Assay.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802" t="63729" r="43296" b="30894"/>
            <a:stretch/>
          </p:blipFill>
          <p:spPr bwMode="auto">
            <a:xfrm rot="19493421" flipH="1">
              <a:off x="7550510" y="3379656"/>
              <a:ext cx="457201" cy="38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Figure 1.  High-resolution mapping of accessible chromatin in human cells using the Short DHS Assay.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802" t="63729" r="43296" b="30894"/>
            <a:stretch/>
          </p:blipFill>
          <p:spPr bwMode="auto">
            <a:xfrm rot="2757579">
              <a:off x="8193703" y="3721774"/>
              <a:ext cx="457201" cy="38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" descr="Figure 1.  High-resolution mapping of accessible chromatin in human cells using the Short DHS Assay.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802" t="63729" r="43296" b="30894"/>
            <a:stretch/>
          </p:blipFill>
          <p:spPr bwMode="auto">
            <a:xfrm rot="923605">
              <a:off x="8303256" y="3168187"/>
              <a:ext cx="457201" cy="38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" descr="Figure 1.  High-resolution mapping of accessible chromatin in human cells using the Short DHS Assay.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802" t="63729" r="43296" b="30894"/>
            <a:stretch/>
          </p:blipFill>
          <p:spPr bwMode="auto">
            <a:xfrm rot="21223786">
              <a:off x="7965331" y="4047228"/>
              <a:ext cx="457201" cy="38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Figure 1.  High-resolution mapping of accessible chromatin in human cells using the Short DHS Assay.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802" t="63729" r="43296" b="30894"/>
            <a:stretch/>
          </p:blipFill>
          <p:spPr bwMode="auto">
            <a:xfrm>
              <a:off x="7219493" y="3189156"/>
              <a:ext cx="457201" cy="38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776391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91440" y="1673352"/>
            <a:ext cx="5729636" cy="3952449"/>
            <a:chOff x="-91440" y="1673352"/>
            <a:chExt cx="5729636" cy="3952449"/>
          </a:xfrm>
        </p:grpSpPr>
        <p:pic>
          <p:nvPicPr>
            <p:cNvPr id="43" name="Picture 2" descr="Parallel profiling of genomic regulatory factor occupancy across 41 cell types.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826" b="77274"/>
            <a:stretch/>
          </p:blipFill>
          <p:spPr bwMode="auto">
            <a:xfrm>
              <a:off x="283146" y="1738648"/>
              <a:ext cx="4720570" cy="20500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Rectangle 43"/>
            <p:cNvSpPr/>
            <p:nvPr/>
          </p:nvSpPr>
          <p:spPr>
            <a:xfrm>
              <a:off x="4546499" y="5076293"/>
              <a:ext cx="1091697" cy="549508"/>
            </a:xfrm>
            <a:prstGeom prst="rect">
              <a:avLst/>
            </a:prstGeom>
            <a:solidFill>
              <a:schemeClr val="bg1"/>
            </a:solidFill>
            <a:ln w="28575" cmpd="sng"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-97" charset="0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-91440" y="1673352"/>
              <a:ext cx="1341072" cy="549508"/>
            </a:xfrm>
            <a:prstGeom prst="rect">
              <a:avLst/>
            </a:prstGeom>
            <a:solidFill>
              <a:schemeClr val="bg1"/>
            </a:solidFill>
            <a:ln w="28575" cmpd="sng"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-97" charset="0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4546499" y="5079342"/>
            <a:ext cx="1091697" cy="549508"/>
          </a:xfrm>
          <a:prstGeom prst="rect">
            <a:avLst/>
          </a:prstGeom>
          <a:solidFill>
            <a:schemeClr val="bg1"/>
          </a:solidFill>
          <a:ln w="28575" cmpd="sng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97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934"/>
            <a:ext cx="7772400" cy="1143000"/>
          </a:xfrm>
        </p:spPr>
        <p:txBody>
          <a:bodyPr/>
          <a:lstStyle/>
          <a:p>
            <a:r>
              <a:rPr lang="en-US" dirty="0"/>
              <a:t>DNase I footprints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50520" y="985521"/>
            <a:ext cx="848868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/>
                <a:ea typeface="ＭＳ Ｐゴシック" pitchFamily="-97" charset="-128"/>
                <a:cs typeface="ＭＳ Ｐゴシック" pitchFamily="-97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9pPr>
          </a:lstStyle>
          <a:p>
            <a:r>
              <a:rPr lang="en-US" sz="2800" kern="0" dirty="0"/>
              <a:t>Distribution of mapped reads is informative of open chromatin and specific TF binding sites</a:t>
            </a:r>
            <a:endParaRPr lang="en-US" sz="2400" kern="0" dirty="0"/>
          </a:p>
        </p:txBody>
      </p:sp>
      <p:sp>
        <p:nvSpPr>
          <p:cNvPr id="22" name="TextBox 21"/>
          <p:cNvSpPr txBox="1"/>
          <p:nvPr/>
        </p:nvSpPr>
        <p:spPr>
          <a:xfrm>
            <a:off x="5071090" y="2528184"/>
            <a:ext cx="33871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depth at each position</a:t>
            </a:r>
          </a:p>
        </p:txBody>
      </p:sp>
      <p:sp>
        <p:nvSpPr>
          <p:cNvPr id="23" name="Line 13"/>
          <p:cNvSpPr>
            <a:spLocks noChangeShapeType="1"/>
          </p:cNvSpPr>
          <p:nvPr/>
        </p:nvSpPr>
        <p:spPr bwMode="auto">
          <a:xfrm flipH="1">
            <a:off x="3725956" y="2199641"/>
            <a:ext cx="357941" cy="328543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348455" y="2174241"/>
            <a:ext cx="3913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072223" y="1965369"/>
            <a:ext cx="21761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ChIP-Seq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peak</a:t>
            </a:r>
          </a:p>
        </p:txBody>
      </p:sp>
      <p:sp>
        <p:nvSpPr>
          <p:cNvPr id="26" name="Line 13"/>
          <p:cNvSpPr>
            <a:spLocks noChangeShapeType="1"/>
          </p:cNvSpPr>
          <p:nvPr/>
        </p:nvSpPr>
        <p:spPr bwMode="auto">
          <a:xfrm flipH="1" flipV="1">
            <a:off x="3559663" y="3421022"/>
            <a:ext cx="1367936" cy="13058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4907092" y="3087060"/>
            <a:ext cx="21761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Nucleosome free “open” chromatin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-59418" y="3768042"/>
            <a:ext cx="8517618" cy="3085853"/>
            <a:chOff x="-59418" y="3768042"/>
            <a:chExt cx="8517618" cy="3085853"/>
          </a:xfrm>
        </p:grpSpPr>
        <p:pic>
          <p:nvPicPr>
            <p:cNvPr id="11" name="Picture 4" descr="Parallel profiling of genomic regulatory factor occupancy across 41 cell types.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732" r="63671" b="33983"/>
            <a:stretch/>
          </p:blipFill>
          <p:spPr bwMode="auto">
            <a:xfrm>
              <a:off x="283146" y="5333857"/>
              <a:ext cx="4613182" cy="12886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42" name="Picture 2" descr="Parallel profiling of genomic regulatory factor occupancy across 41 cell types.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464" r="62826" b="59954"/>
            <a:stretch/>
          </p:blipFill>
          <p:spPr bwMode="auto">
            <a:xfrm>
              <a:off x="283146" y="3768042"/>
              <a:ext cx="4720570" cy="15860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-59418" y="6546118"/>
              <a:ext cx="17137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Neph</a:t>
              </a:r>
              <a:r>
                <a:rPr lang="en-US" sz="14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i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Nature </a:t>
              </a:r>
              <a:r>
                <a:rPr lang="en-US" sz="14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2012</a:t>
              </a:r>
            </a:p>
          </p:txBody>
        </p:sp>
        <p:sp>
          <p:nvSpPr>
            <p:cNvPr id="28" name="Line 13"/>
            <p:cNvSpPr>
              <a:spLocks noChangeShapeType="1"/>
            </p:cNvSpPr>
            <p:nvPr/>
          </p:nvSpPr>
          <p:spPr bwMode="auto">
            <a:xfrm flipH="1" flipV="1">
              <a:off x="3657599" y="5354319"/>
              <a:ext cx="1794233" cy="39801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 type="triangle" w="med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607560" y="4010741"/>
              <a:ext cx="11963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Zoom in</a:t>
              </a: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4543958" y="4888819"/>
              <a:ext cx="1091697" cy="549508"/>
            </a:xfrm>
            <a:prstGeom prst="rect">
              <a:avLst/>
            </a:prstGeom>
            <a:solidFill>
              <a:schemeClr val="bg1"/>
            </a:solidFill>
            <a:ln w="28575" cmpd="sng"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-97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431326" y="5093308"/>
              <a:ext cx="302687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TF binding prevents DNase cleavage leaving </a:t>
              </a:r>
              <a:r>
                <a:rPr lang="en-US" dirty="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Dnase</a:t>
              </a:r>
              <a:r>
                <a:rPr lang="en-US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 “footprint”, only consider 5′ end</a:t>
              </a:r>
            </a:p>
          </p:txBody>
        </p:sp>
      </p:grpSp>
      <p:sp>
        <p:nvSpPr>
          <p:cNvPr id="50" name="Rectangle 49"/>
          <p:cNvSpPr/>
          <p:nvPr/>
        </p:nvSpPr>
        <p:spPr>
          <a:xfrm>
            <a:off x="2778117" y="1988820"/>
            <a:ext cx="173363" cy="175544"/>
          </a:xfrm>
          <a:prstGeom prst="rect">
            <a:avLst/>
          </a:prstGeom>
          <a:solidFill>
            <a:schemeClr val="bg1"/>
          </a:solidFill>
          <a:ln w="28575" cmpd="sng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9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411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/>
              <a:t>DNase I footprints to TF binding predictions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76200" y="1476345"/>
            <a:ext cx="8991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/>
                <a:ea typeface="ＭＳ Ｐゴシック" pitchFamily="-97" charset="-128"/>
                <a:cs typeface="ＭＳ Ｐゴシック" pitchFamily="-97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9pPr>
          </a:lstStyle>
          <a:p>
            <a:r>
              <a:rPr lang="en-US" sz="2800" kern="0" dirty="0"/>
              <a:t>DNase footprints suggest that </a:t>
            </a:r>
            <a:r>
              <a:rPr lang="en-US" sz="2800" b="1" i="1" kern="0" dirty="0"/>
              <a:t>some</a:t>
            </a:r>
            <a:r>
              <a:rPr lang="en-US" sz="2800" kern="0" dirty="0"/>
              <a:t> TF binds that location</a:t>
            </a:r>
          </a:p>
          <a:p>
            <a:endParaRPr lang="en-US" sz="2800" kern="0" dirty="0"/>
          </a:p>
          <a:p>
            <a:r>
              <a:rPr lang="en-US" sz="2800" kern="0" dirty="0"/>
              <a:t>We want to know </a:t>
            </a:r>
            <a:r>
              <a:rPr lang="en-US" sz="2800" b="1" i="1" kern="0" dirty="0"/>
              <a:t>which</a:t>
            </a:r>
            <a:r>
              <a:rPr lang="en-US" sz="2800" kern="0" dirty="0"/>
              <a:t> TF binds that location</a:t>
            </a:r>
          </a:p>
          <a:p>
            <a:endParaRPr lang="en-US" sz="2800" kern="0" dirty="0"/>
          </a:p>
          <a:p>
            <a:r>
              <a:rPr lang="en-US" sz="2800" kern="0" dirty="0"/>
              <a:t>Two ideas:</a:t>
            </a:r>
          </a:p>
          <a:p>
            <a:pPr lvl="1"/>
            <a:r>
              <a:rPr lang="en-US" sz="2400" kern="0" dirty="0"/>
              <a:t>Search for DNase footprint patterns, then match TF motifs</a:t>
            </a:r>
          </a:p>
          <a:p>
            <a:pPr lvl="1"/>
            <a:r>
              <a:rPr lang="en-US" sz="2400" kern="0" dirty="0"/>
              <a:t>Search for motif matches in genome, then model proximal DNase-</a:t>
            </a:r>
            <a:r>
              <a:rPr lang="en-US" sz="2400" kern="0" dirty="0" err="1"/>
              <a:t>Seq</a:t>
            </a:r>
            <a:r>
              <a:rPr lang="en-US" sz="2400" kern="0" dirty="0"/>
              <a:t> reads</a:t>
            </a:r>
          </a:p>
          <a:p>
            <a:endParaRPr lang="en-US" sz="2800" kern="0" dirty="0"/>
          </a:p>
          <a:p>
            <a:endParaRPr lang="en-US" sz="2800" kern="0" dirty="0"/>
          </a:p>
        </p:txBody>
      </p:sp>
      <p:grpSp>
        <p:nvGrpSpPr>
          <p:cNvPr id="5" name="Group 4"/>
          <p:cNvGrpSpPr/>
          <p:nvPr/>
        </p:nvGrpSpPr>
        <p:grpSpPr>
          <a:xfrm>
            <a:off x="3429000" y="5562600"/>
            <a:ext cx="4267200" cy="581055"/>
            <a:chOff x="3429000" y="5562600"/>
            <a:chExt cx="4267200" cy="581055"/>
          </a:xfrm>
        </p:grpSpPr>
        <p:sp>
          <p:nvSpPr>
            <p:cNvPr id="7" name="Line 13"/>
            <p:cNvSpPr>
              <a:spLocks noChangeShapeType="1"/>
            </p:cNvSpPr>
            <p:nvPr/>
          </p:nvSpPr>
          <p:spPr bwMode="auto">
            <a:xfrm flipH="1" flipV="1">
              <a:off x="3429000" y="5562600"/>
              <a:ext cx="609600" cy="30480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 type="triangle" w="med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038600" y="5743545"/>
              <a:ext cx="3657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We’ll consider this approach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70777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203" y="50893"/>
            <a:ext cx="8610600" cy="1143000"/>
          </a:xfrm>
        </p:spPr>
        <p:txBody>
          <a:bodyPr/>
          <a:lstStyle/>
          <a:p>
            <a:r>
              <a:rPr lang="en-US" dirty="0"/>
              <a:t>Gene expression and regulation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3810000" y="1143000"/>
            <a:ext cx="4866740" cy="1770110"/>
            <a:chOff x="3962400" y="1524000"/>
            <a:chExt cx="4866740" cy="1770110"/>
          </a:xfrm>
        </p:grpSpPr>
        <p:grpSp>
          <p:nvGrpSpPr>
            <p:cNvPr id="25" name="Group 24"/>
            <p:cNvGrpSpPr/>
            <p:nvPr/>
          </p:nvGrpSpPr>
          <p:grpSpPr>
            <a:xfrm>
              <a:off x="5784251" y="1524000"/>
              <a:ext cx="3044889" cy="1770110"/>
              <a:chOff x="4263377" y="1866097"/>
              <a:chExt cx="3044889" cy="1770110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4263377" y="2711959"/>
                <a:ext cx="2755200" cy="924248"/>
                <a:chOff x="2279455" y="1050273"/>
                <a:chExt cx="2755200" cy="924248"/>
              </a:xfrm>
            </p:grpSpPr>
            <p:cxnSp>
              <p:nvCxnSpPr>
                <p:cNvPr id="7" name="Straight Connector 6"/>
                <p:cNvCxnSpPr>
                  <a:endCxn id="8" idx="1"/>
                </p:cNvCxnSpPr>
                <p:nvPr/>
              </p:nvCxnSpPr>
              <p:spPr>
                <a:xfrm>
                  <a:off x="2591204" y="1807741"/>
                  <a:ext cx="571407" cy="0"/>
                </a:xfrm>
                <a:prstGeom prst="line">
                  <a:avLst/>
                </a:prstGeom>
                <a:ln w="38100" cmpd="dbl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" name="Rectangle 7"/>
                <p:cNvSpPr/>
                <p:nvPr/>
              </p:nvSpPr>
              <p:spPr>
                <a:xfrm>
                  <a:off x="3162611" y="1682521"/>
                  <a:ext cx="697538" cy="250439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9" name="Straight Connector 8"/>
                <p:cNvCxnSpPr>
                  <a:stCxn id="8" idx="3"/>
                </p:cNvCxnSpPr>
                <p:nvPr/>
              </p:nvCxnSpPr>
              <p:spPr>
                <a:xfrm flipV="1">
                  <a:off x="3860149" y="1807739"/>
                  <a:ext cx="573084" cy="2"/>
                </a:xfrm>
                <a:prstGeom prst="line">
                  <a:avLst/>
                </a:prstGeom>
                <a:ln w="38100" cmpd="dbl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Elbow Connector 9"/>
                <p:cNvCxnSpPr>
                  <a:stCxn id="8" idx="1"/>
                </p:cNvCxnSpPr>
                <p:nvPr/>
              </p:nvCxnSpPr>
              <p:spPr>
                <a:xfrm rot="10800000" flipH="1">
                  <a:off x="3162610" y="1485749"/>
                  <a:ext cx="330883" cy="321992"/>
                </a:xfrm>
                <a:prstGeom prst="bentConnector3">
                  <a:avLst>
                    <a:gd name="adj1" fmla="val -9628"/>
                  </a:avLst>
                </a:prstGeom>
                <a:ln>
                  <a:solidFill>
                    <a:schemeClr val="tx1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Curved Connector 11"/>
                <p:cNvCxnSpPr/>
                <p:nvPr/>
              </p:nvCxnSpPr>
              <p:spPr>
                <a:xfrm flipV="1">
                  <a:off x="3573980" y="1056424"/>
                  <a:ext cx="554453" cy="429323"/>
                </a:xfrm>
                <a:prstGeom prst="curvedConnector3">
                  <a:avLst/>
                </a:prstGeom>
                <a:ln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TextBox 12"/>
                <p:cNvSpPr txBox="1"/>
                <p:nvPr/>
              </p:nvSpPr>
              <p:spPr>
                <a:xfrm>
                  <a:off x="2279455" y="1050273"/>
                  <a:ext cx="143735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i="1" dirty="0"/>
                    <a:t>transcription</a:t>
                  </a:r>
                </a:p>
              </p:txBody>
            </p:sp>
            <p:sp>
              <p:nvSpPr>
                <p:cNvPr id="14" name="TextBox 13"/>
                <p:cNvSpPr txBox="1"/>
                <p:nvPr/>
              </p:nvSpPr>
              <p:spPr>
                <a:xfrm>
                  <a:off x="4425406" y="1605189"/>
                  <a:ext cx="60924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DNA</a:t>
                  </a:r>
                </a:p>
              </p:txBody>
            </p:sp>
            <p:sp>
              <p:nvSpPr>
                <p:cNvPr id="15" name="TextBox 14"/>
                <p:cNvSpPr txBox="1"/>
                <p:nvPr/>
              </p:nvSpPr>
              <p:spPr>
                <a:xfrm>
                  <a:off x="3810404" y="1423611"/>
                  <a:ext cx="68127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FF0000"/>
                      </a:solidFill>
                    </a:rPr>
                    <a:t>Gene</a:t>
                  </a:r>
                </a:p>
              </p:txBody>
            </p:sp>
          </p:grpSp>
          <p:sp>
            <p:nvSpPr>
              <p:cNvPr id="16" name="TextBox 15"/>
              <p:cNvSpPr txBox="1"/>
              <p:nvPr/>
            </p:nvSpPr>
            <p:spPr>
              <a:xfrm>
                <a:off x="5337126" y="2094697"/>
                <a:ext cx="12621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/>
                  <a:t>translation</a:t>
                </a:r>
              </a:p>
            </p:txBody>
          </p:sp>
          <p:cxnSp>
            <p:nvCxnSpPr>
              <p:cNvPr id="17" name="Elbow Connector 34"/>
              <p:cNvCxnSpPr>
                <a:endCxn id="18" idx="2"/>
              </p:cNvCxnSpPr>
              <p:nvPr/>
            </p:nvCxnSpPr>
            <p:spPr>
              <a:xfrm flipV="1">
                <a:off x="6185761" y="2470703"/>
                <a:ext cx="675365" cy="16459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Oval 17"/>
              <p:cNvSpPr/>
              <p:nvPr/>
            </p:nvSpPr>
            <p:spPr>
              <a:xfrm>
                <a:off x="6861126" y="2247097"/>
                <a:ext cx="447140" cy="4472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5289179" y="2378934"/>
                <a:ext cx="6785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RNA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6403926" y="1866097"/>
                <a:ext cx="8725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Protein</a:t>
                </a:r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3962400" y="1752600"/>
              <a:ext cx="2514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/>
                <a:t>Central dogma</a:t>
              </a:r>
              <a:endParaRPr lang="en-US" sz="2000" b="1" dirty="0"/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3276600" y="5638800"/>
            <a:ext cx="586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Gene regulation</a:t>
            </a:r>
            <a:r>
              <a:rPr lang="en-US" sz="2000" dirty="0"/>
              <a:t>: which &amp; how genes express?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495800" y="4888469"/>
            <a:ext cx="3810000" cy="717599"/>
            <a:chOff x="4343400" y="4724401"/>
            <a:chExt cx="3810000" cy="717599"/>
          </a:xfrm>
        </p:grpSpPr>
        <p:sp>
          <p:nvSpPr>
            <p:cNvPr id="4" name="Left Brace 3"/>
            <p:cNvSpPr/>
            <p:nvPr/>
          </p:nvSpPr>
          <p:spPr>
            <a:xfrm rot="16200000">
              <a:off x="6057900" y="3009901"/>
              <a:ext cx="381000" cy="3810000"/>
            </a:xfrm>
            <a:prstGeom prst="leftBrac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5640120" y="5041890"/>
              <a:ext cx="111601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Cell type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657600" y="2962507"/>
            <a:ext cx="5184203" cy="1990493"/>
            <a:chOff x="3657600" y="2962507"/>
            <a:chExt cx="5184203" cy="1990493"/>
          </a:xfrm>
        </p:grpSpPr>
        <p:grpSp>
          <p:nvGrpSpPr>
            <p:cNvPr id="31" name="Group 30"/>
            <p:cNvGrpSpPr/>
            <p:nvPr/>
          </p:nvGrpSpPr>
          <p:grpSpPr>
            <a:xfrm>
              <a:off x="3657600" y="2962507"/>
              <a:ext cx="5181600" cy="1810216"/>
              <a:chOff x="3810000" y="4114800"/>
              <a:chExt cx="5181600" cy="1810216"/>
            </a:xfrm>
          </p:grpSpPr>
          <p:grpSp>
            <p:nvGrpSpPr>
              <p:cNvPr id="28" name="Group 27"/>
              <p:cNvGrpSpPr/>
              <p:nvPr/>
            </p:nvGrpSpPr>
            <p:grpSpPr>
              <a:xfrm>
                <a:off x="4267200" y="4724403"/>
                <a:ext cx="4135678" cy="1200613"/>
                <a:chOff x="4267200" y="3657603"/>
                <a:chExt cx="4135678" cy="1200613"/>
              </a:xfrm>
            </p:grpSpPr>
            <p:grpSp>
              <p:nvGrpSpPr>
                <p:cNvPr id="32" name="Group 31"/>
                <p:cNvGrpSpPr/>
                <p:nvPr/>
              </p:nvGrpSpPr>
              <p:grpSpPr>
                <a:xfrm>
                  <a:off x="4267200" y="3657603"/>
                  <a:ext cx="4135678" cy="1200408"/>
                  <a:chOff x="2682559" y="2548046"/>
                  <a:chExt cx="4987004" cy="1447510"/>
                </a:xfrm>
              </p:grpSpPr>
              <p:cxnSp>
                <p:nvCxnSpPr>
                  <p:cNvPr id="33" name="Curved Connector 32"/>
                  <p:cNvCxnSpPr/>
                  <p:nvPr/>
                </p:nvCxnSpPr>
                <p:spPr>
                  <a:xfrm flipV="1">
                    <a:off x="3250540" y="3566233"/>
                    <a:ext cx="554453" cy="429323"/>
                  </a:xfrm>
                  <a:prstGeom prst="curvedConnector3">
                    <a:avLst/>
                  </a:prstGeom>
                  <a:ln>
                    <a:solidFill>
                      <a:srgbClr val="FF0000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" name="Curved Connector 50"/>
                  <p:cNvCxnSpPr/>
                  <p:nvPr/>
                </p:nvCxnSpPr>
                <p:spPr>
                  <a:xfrm flipV="1">
                    <a:off x="3081798" y="3487045"/>
                    <a:ext cx="554453" cy="429323"/>
                  </a:xfrm>
                  <a:prstGeom prst="curvedConnector3">
                    <a:avLst/>
                  </a:prstGeom>
                  <a:ln>
                    <a:solidFill>
                      <a:srgbClr val="FF0000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38" name="Picture 37"/>
                  <p:cNvPicPr>
                    <a:picLocks noChangeAspect="1"/>
                  </p:cNvPicPr>
                  <p:nvPr/>
                </p:nvPicPr>
                <p:blipFill rotWithShape="1">
                  <a:blip r:embed="rId3"/>
                  <a:srcRect l="3241" t="14197" r="70339" b="45040"/>
                  <a:stretch/>
                </p:blipFill>
                <p:spPr>
                  <a:xfrm>
                    <a:off x="3445195" y="2563528"/>
                    <a:ext cx="898511" cy="1062753"/>
                  </a:xfrm>
                  <a:prstGeom prst="rect">
                    <a:avLst/>
                  </a:prstGeom>
                </p:spPr>
              </p:pic>
              <p:sp>
                <p:nvSpPr>
                  <p:cNvPr id="39" name="TextBox 38"/>
                  <p:cNvSpPr txBox="1"/>
                  <p:nvPr/>
                </p:nvSpPr>
                <p:spPr>
                  <a:xfrm>
                    <a:off x="2682559" y="2761154"/>
                    <a:ext cx="72038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nerve</a:t>
                    </a:r>
                  </a:p>
                </p:txBody>
              </p:sp>
              <p:pic>
                <p:nvPicPr>
                  <p:cNvPr id="41" name="Picture 40"/>
                  <p:cNvPicPr>
                    <a:picLocks noChangeAspect="1"/>
                  </p:cNvPicPr>
                  <p:nvPr/>
                </p:nvPicPr>
                <p:blipFill rotWithShape="1">
                  <a:blip r:embed="rId3"/>
                  <a:srcRect l="66973" t="14197" r="4102" b="49048"/>
                  <a:stretch/>
                </p:blipFill>
                <p:spPr>
                  <a:xfrm>
                    <a:off x="5189433" y="2548046"/>
                    <a:ext cx="983708" cy="958251"/>
                  </a:xfrm>
                  <a:prstGeom prst="rect">
                    <a:avLst/>
                  </a:prstGeom>
                </p:spPr>
              </p:pic>
              <p:sp>
                <p:nvSpPr>
                  <p:cNvPr id="42" name="TextBox 41"/>
                  <p:cNvSpPr txBox="1"/>
                  <p:nvPr/>
                </p:nvSpPr>
                <p:spPr>
                  <a:xfrm>
                    <a:off x="4501633" y="2761154"/>
                    <a:ext cx="736852" cy="48247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skin</a:t>
                    </a:r>
                  </a:p>
                </p:txBody>
              </p:sp>
              <p:sp>
                <p:nvSpPr>
                  <p:cNvPr id="44" name="TextBox 43"/>
                  <p:cNvSpPr txBox="1"/>
                  <p:nvPr/>
                </p:nvSpPr>
                <p:spPr>
                  <a:xfrm>
                    <a:off x="6174216" y="2761154"/>
                    <a:ext cx="1113995" cy="44535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disease</a:t>
                    </a:r>
                  </a:p>
                </p:txBody>
              </p:sp>
              <p:cxnSp>
                <p:nvCxnSpPr>
                  <p:cNvPr id="45" name="Curved Connector 44"/>
                  <p:cNvCxnSpPr/>
                  <p:nvPr/>
                </p:nvCxnSpPr>
                <p:spPr>
                  <a:xfrm flipV="1">
                    <a:off x="6996728" y="3491996"/>
                    <a:ext cx="554453" cy="429323"/>
                  </a:xfrm>
                  <a:prstGeom prst="curvedConnector3">
                    <a:avLst/>
                  </a:prstGeom>
                  <a:ln>
                    <a:solidFill>
                      <a:srgbClr val="FF0000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" name="Curved Connector 45"/>
                  <p:cNvCxnSpPr/>
                  <p:nvPr/>
                </p:nvCxnSpPr>
                <p:spPr>
                  <a:xfrm flipV="1">
                    <a:off x="7115110" y="3566233"/>
                    <a:ext cx="554453" cy="429323"/>
                  </a:xfrm>
                  <a:prstGeom prst="curvedConnector3">
                    <a:avLst/>
                  </a:prstGeom>
                  <a:ln>
                    <a:solidFill>
                      <a:srgbClr val="FF0000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54" name="Curved Connector 53"/>
                <p:cNvCxnSpPr/>
                <p:nvPr/>
              </p:nvCxnSpPr>
              <p:spPr>
                <a:xfrm flipV="1">
                  <a:off x="6400800" y="4428893"/>
                  <a:ext cx="554453" cy="429323"/>
                </a:xfrm>
                <a:prstGeom prst="curvedConnector3">
                  <a:avLst/>
                </a:prstGeom>
                <a:ln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9" name="TextBox 28"/>
              <p:cNvSpPr txBox="1"/>
              <p:nvPr/>
            </p:nvSpPr>
            <p:spPr>
              <a:xfrm>
                <a:off x="3810000" y="4114800"/>
                <a:ext cx="51816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/>
                  <a:t>Gene expression </a:t>
                </a:r>
                <a:r>
                  <a:rPr lang="en-US" sz="2000" dirty="0"/>
                  <a:t>levels (e.g., values to quantify </a:t>
                </a:r>
                <a:r>
                  <a:rPr lang="en-US" sz="2000" dirty="0">
                    <a:solidFill>
                      <a:srgbClr val="FF0000"/>
                    </a:solidFill>
                  </a:rPr>
                  <a:t>RNA</a:t>
                </a:r>
                <a:r>
                  <a:rPr lang="en-US" sz="2000" dirty="0"/>
                  <a:t> abundances) </a:t>
                </a:r>
              </a:p>
            </p:txBody>
          </p:sp>
        </p:grp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48600" y="3581400"/>
              <a:ext cx="850900" cy="732095"/>
            </a:xfrm>
            <a:prstGeom prst="rect">
              <a:avLst/>
            </a:prstGeom>
          </p:spPr>
        </p:pic>
        <p:cxnSp>
          <p:nvCxnSpPr>
            <p:cNvPr id="48" name="Curved Connector 47"/>
            <p:cNvCxnSpPr/>
            <p:nvPr/>
          </p:nvCxnSpPr>
          <p:spPr>
            <a:xfrm flipV="1">
              <a:off x="7924800" y="4419600"/>
              <a:ext cx="459803" cy="356034"/>
            </a:xfrm>
            <a:prstGeom prst="curvedConnector3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urved Connector 48"/>
            <p:cNvCxnSpPr/>
            <p:nvPr/>
          </p:nvCxnSpPr>
          <p:spPr>
            <a:xfrm flipV="1">
              <a:off x="8153400" y="4343400"/>
              <a:ext cx="459803" cy="356034"/>
            </a:xfrm>
            <a:prstGeom prst="curvedConnector3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urved Connector 49"/>
            <p:cNvCxnSpPr/>
            <p:nvPr/>
          </p:nvCxnSpPr>
          <p:spPr>
            <a:xfrm flipV="1">
              <a:off x="8229600" y="4419600"/>
              <a:ext cx="459803" cy="356034"/>
            </a:xfrm>
            <a:prstGeom prst="curvedConnector3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urved Connector 51"/>
            <p:cNvCxnSpPr/>
            <p:nvPr/>
          </p:nvCxnSpPr>
          <p:spPr>
            <a:xfrm flipV="1">
              <a:off x="8382000" y="4419600"/>
              <a:ext cx="459803" cy="356034"/>
            </a:xfrm>
            <a:prstGeom prst="curvedConnector3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urved Connector 52"/>
            <p:cNvCxnSpPr/>
            <p:nvPr/>
          </p:nvCxnSpPr>
          <p:spPr>
            <a:xfrm flipV="1">
              <a:off x="8382000" y="4596966"/>
              <a:ext cx="459803" cy="356034"/>
            </a:xfrm>
            <a:prstGeom prst="curvedConnector3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urved Connector 54"/>
            <p:cNvCxnSpPr/>
            <p:nvPr/>
          </p:nvCxnSpPr>
          <p:spPr>
            <a:xfrm flipV="1">
              <a:off x="7467600" y="4343400"/>
              <a:ext cx="459803" cy="356034"/>
            </a:xfrm>
            <a:prstGeom prst="curvedConnector3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/>
          <p:cNvGrpSpPr/>
          <p:nvPr/>
        </p:nvGrpSpPr>
        <p:grpSpPr>
          <a:xfrm>
            <a:off x="246841" y="1195674"/>
            <a:ext cx="3146178" cy="5128926"/>
            <a:chOff x="246841" y="1195674"/>
            <a:chExt cx="3146178" cy="5128926"/>
          </a:xfrm>
        </p:grpSpPr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4800" y="1981200"/>
              <a:ext cx="2895600" cy="4343400"/>
            </a:xfrm>
            <a:prstGeom prst="rect">
              <a:avLst/>
            </a:prstGeom>
          </p:spPr>
        </p:pic>
        <p:sp>
          <p:nvSpPr>
            <p:cNvPr id="58" name="TextBox 57"/>
            <p:cNvSpPr txBox="1"/>
            <p:nvPr/>
          </p:nvSpPr>
          <p:spPr>
            <a:xfrm>
              <a:off x="246841" y="1195674"/>
              <a:ext cx="314617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Identical DNA but different gene expression</a:t>
              </a:r>
            </a:p>
          </p:txBody>
        </p:sp>
      </p:grp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4EB1DC78-106D-4A48-835D-660872808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2DA06-5757-4745-A46E-60BA26673BE9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234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1DE1C-944A-5343-B26E-61E06D5F7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328198"/>
            <a:ext cx="8763000" cy="1143000"/>
          </a:xfrm>
        </p:spPr>
        <p:txBody>
          <a:bodyPr/>
          <a:lstStyle/>
          <a:p>
            <a:r>
              <a:rPr lang="en-US" dirty="0"/>
              <a:t>Identical DNAs but identical fates?</a:t>
            </a:r>
          </a:p>
        </p:txBody>
      </p:sp>
      <p:pic>
        <p:nvPicPr>
          <p:cNvPr id="9" name="Content Placeholder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97B9B06B-70DF-CF4B-BE35-E97CEA8CBB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1076" y="1479346"/>
            <a:ext cx="3762756" cy="451813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BA3D7D-502D-8549-8AB6-FEE9C0ACA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ABADDE-1526-8248-9BF7-B1F9EDA721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344" y="1517697"/>
            <a:ext cx="2895600" cy="43434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5706151-F1B7-974C-9A3C-3682121BD465}"/>
              </a:ext>
            </a:extLst>
          </p:cNvPr>
          <p:cNvSpPr/>
          <p:nvPr/>
        </p:nvSpPr>
        <p:spPr>
          <a:xfrm>
            <a:off x="3661832" y="6380088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11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PNAS July 26, 2005 102 (30) 10604-10609; </a:t>
            </a:r>
            <a:r>
              <a:rPr lang="en-US" sz="1100" dirty="0">
                <a:solidFill>
                  <a:srgbClr val="005A96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https://doi.org/10.1073/pnas.0500398102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8B3178-74B8-A043-9540-B62E9454E948}"/>
              </a:ext>
            </a:extLst>
          </p:cNvPr>
          <p:cNvSpPr txBox="1"/>
          <p:nvPr/>
        </p:nvSpPr>
        <p:spPr>
          <a:xfrm>
            <a:off x="5617094" y="5960069"/>
            <a:ext cx="16642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Chromosomes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0B0136-1F7B-4A4B-A8E7-5E7997567B02}"/>
              </a:ext>
            </a:extLst>
          </p:cNvPr>
          <p:cNvSpPr txBox="1"/>
          <p:nvPr/>
        </p:nvSpPr>
        <p:spPr>
          <a:xfrm>
            <a:off x="5486400" y="1171569"/>
            <a:ext cx="2209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dirty="0">
                <a:solidFill>
                  <a:srgbClr val="333333"/>
                </a:solidFill>
                <a:effectLst/>
                <a:latin typeface="Open Sans" panose="020F0502020204030204" pitchFamily="34" charset="0"/>
              </a:rPr>
              <a:t>DNA methylation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7024289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934"/>
            <a:ext cx="7772400" cy="1143000"/>
          </a:xfrm>
        </p:spPr>
        <p:txBody>
          <a:bodyPr/>
          <a:lstStyle/>
          <a:p>
            <a:r>
              <a:rPr lang="en-US" dirty="0"/>
              <a:t>Defining epigenetics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85800" y="1184253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/>
                <a:ea typeface="ＭＳ Ｐゴシック" pitchFamily="-97" charset="-128"/>
                <a:cs typeface="ＭＳ Ｐゴシック" pitchFamily="-97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9pPr>
          </a:lstStyle>
          <a:p>
            <a:r>
              <a:rPr lang="en-US" sz="2800" kern="0" dirty="0"/>
              <a:t>Formally: attributes that are “in addition to” genetic sequence or sequence modifications</a:t>
            </a:r>
          </a:p>
          <a:p>
            <a:pPr lvl="1"/>
            <a:r>
              <a:rPr lang="en-US" sz="2400" kern="0" dirty="0"/>
              <a:t>“</a:t>
            </a:r>
            <a:r>
              <a:rPr lang="en-US" sz="2400" i="1" kern="0" dirty="0"/>
              <a:t>Epigenetic code</a:t>
            </a:r>
            <a:r>
              <a:rPr lang="en-US" sz="2400" kern="0" dirty="0"/>
              <a:t>” (vs. genetic code)</a:t>
            </a:r>
            <a:endParaRPr lang="en-US" sz="2800" kern="0" dirty="0"/>
          </a:p>
          <a:p>
            <a:r>
              <a:rPr lang="en-US" sz="2800" kern="0" dirty="0"/>
              <a:t>Informally: experiments that reveal the context of DNA sequence</a:t>
            </a:r>
          </a:p>
          <a:p>
            <a:pPr lvl="1"/>
            <a:r>
              <a:rPr lang="en-US" sz="2400" kern="0" dirty="0"/>
              <a:t>DNA has multiple states and modifications</a:t>
            </a:r>
          </a:p>
          <a:p>
            <a:endParaRPr lang="en-US" sz="2800" kern="0" dirty="0"/>
          </a:p>
        </p:txBody>
      </p:sp>
      <p:grpSp>
        <p:nvGrpSpPr>
          <p:cNvPr id="31" name="Group 30"/>
          <p:cNvGrpSpPr/>
          <p:nvPr/>
        </p:nvGrpSpPr>
        <p:grpSpPr>
          <a:xfrm>
            <a:off x="653051" y="4209296"/>
            <a:ext cx="8036511" cy="2552663"/>
            <a:chOff x="653051" y="4209296"/>
            <a:chExt cx="8036511" cy="2552663"/>
          </a:xfrm>
        </p:grpSpPr>
        <p:grpSp>
          <p:nvGrpSpPr>
            <p:cNvPr id="24" name="Group 23"/>
            <p:cNvGrpSpPr/>
            <p:nvPr/>
          </p:nvGrpSpPr>
          <p:grpSpPr>
            <a:xfrm>
              <a:off x="2743200" y="5087330"/>
              <a:ext cx="4350877" cy="1674629"/>
              <a:chOff x="2209800" y="5173211"/>
              <a:chExt cx="4350877" cy="1674629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2873449" y="5380134"/>
                <a:ext cx="368722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b="1" dirty="0">
                    <a:latin typeface="Courier New" pitchFamily="-111" charset="0"/>
                  </a:rPr>
                  <a:t>G T G C G T </a:t>
                </a:r>
                <a:r>
                  <a:rPr lang="en-US" sz="2400" b="1" dirty="0" err="1">
                    <a:latin typeface="Courier New" pitchFamily="-111" charset="0"/>
                  </a:rPr>
                  <a:t>T</a:t>
                </a:r>
                <a:r>
                  <a:rPr lang="en-US" sz="2400" b="1" dirty="0">
                    <a:latin typeface="Courier New" pitchFamily="-111" charset="0"/>
                  </a:rPr>
                  <a:t> A C T</a:t>
                </a:r>
                <a:endParaRPr lang="en-US" sz="2400" dirty="0"/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5915734" y="5173211"/>
                <a:ext cx="129540" cy="129540"/>
              </a:xfrm>
              <a:prstGeom prst="ellipse">
                <a:avLst/>
              </a:prstGeom>
              <a:ln w="28575" cmpd="sng">
                <a:solidFill>
                  <a:srgbClr val="000066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-97" charset="0"/>
                </a:endParaRPr>
              </a:p>
            </p:txBody>
          </p:sp>
          <p:cxnSp>
            <p:nvCxnSpPr>
              <p:cNvPr id="11" name="Straight Connector 10"/>
              <p:cNvCxnSpPr/>
              <p:nvPr/>
            </p:nvCxnSpPr>
            <p:spPr bwMode="auto">
              <a:xfrm>
                <a:off x="5980504" y="5302751"/>
                <a:ext cx="0" cy="182880"/>
              </a:xfrm>
              <a:prstGeom prst="line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4" name="Rectangle 13"/>
              <p:cNvSpPr/>
              <p:nvPr/>
            </p:nvSpPr>
            <p:spPr>
              <a:xfrm rot="19800000">
                <a:off x="2570423" y="5424936"/>
                <a:ext cx="36901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b="1" dirty="0">
                    <a:latin typeface="Courier New" pitchFamily="-111" charset="0"/>
                  </a:rPr>
                  <a:t>A</a:t>
                </a:r>
                <a:endParaRPr lang="en-US" sz="2400" dirty="0"/>
              </a:p>
            </p:txBody>
          </p:sp>
          <p:sp>
            <p:nvSpPr>
              <p:cNvPr id="16" name="Rectangle 15"/>
              <p:cNvSpPr/>
              <p:nvPr/>
            </p:nvSpPr>
            <p:spPr>
              <a:xfrm rot="18000000">
                <a:off x="2332458" y="5599434"/>
                <a:ext cx="36901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b="1" dirty="0">
                    <a:latin typeface="Courier New" pitchFamily="-111" charset="0"/>
                  </a:rPr>
                  <a:t>T</a:t>
                </a:r>
                <a:endParaRPr lang="en-US" sz="2400" dirty="0"/>
              </a:p>
            </p:txBody>
          </p:sp>
          <p:sp>
            <p:nvSpPr>
              <p:cNvPr id="17" name="Rectangle 16"/>
              <p:cNvSpPr/>
              <p:nvPr/>
            </p:nvSpPr>
            <p:spPr>
              <a:xfrm rot="14400000">
                <a:off x="2324954" y="6183723"/>
                <a:ext cx="36901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b="1" dirty="0">
                    <a:latin typeface="Courier New" pitchFamily="-111" charset="0"/>
                  </a:rPr>
                  <a:t>A</a:t>
                </a:r>
                <a:endParaRPr lang="en-US" sz="2400" dirty="0"/>
              </a:p>
            </p:txBody>
          </p:sp>
          <p:sp>
            <p:nvSpPr>
              <p:cNvPr id="18" name="Rectangle 17"/>
              <p:cNvSpPr/>
              <p:nvPr/>
            </p:nvSpPr>
            <p:spPr>
              <a:xfrm rot="16200000">
                <a:off x="2256127" y="5879811"/>
                <a:ext cx="36901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b="1" dirty="0">
                    <a:latin typeface="Courier New" pitchFamily="-111" charset="0"/>
                  </a:rPr>
                  <a:t>C</a:t>
                </a:r>
                <a:endParaRPr lang="en-US" sz="2400" dirty="0"/>
              </a:p>
            </p:txBody>
          </p:sp>
          <p:sp>
            <p:nvSpPr>
              <p:cNvPr id="19" name="Rectangle 18"/>
              <p:cNvSpPr/>
              <p:nvPr/>
            </p:nvSpPr>
            <p:spPr>
              <a:xfrm rot="12600000">
                <a:off x="2553719" y="6386175"/>
                <a:ext cx="36901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b="1" dirty="0">
                    <a:latin typeface="Courier New" pitchFamily="-111" charset="0"/>
                  </a:rPr>
                  <a:t>G</a:t>
                </a:r>
                <a:endParaRPr lang="en-US" sz="2400" dirty="0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2574541" y="5731874"/>
                <a:ext cx="801624" cy="801624"/>
              </a:xfrm>
              <a:prstGeom prst="ellipse">
                <a:avLst/>
              </a:prstGeom>
              <a:ln w="28575" cmpd="sng">
                <a:solidFill>
                  <a:srgbClr val="000066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-97" charset="0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2516963" y="5992071"/>
                <a:ext cx="93968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Histones</a:t>
                </a:r>
                <a:endParaRPr lang="en-US" sz="2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3" name="Rectangle 22"/>
            <p:cNvSpPr/>
            <p:nvPr/>
          </p:nvSpPr>
          <p:spPr>
            <a:xfrm>
              <a:off x="1600200" y="4209296"/>
              <a:ext cx="553068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>
                  <a:latin typeface="Courier New" pitchFamily="-111" charset="0"/>
                </a:rPr>
                <a:t>G A C T A G T G C G T </a:t>
              </a:r>
              <a:r>
                <a:rPr lang="en-US" sz="2400" b="1" dirty="0" err="1">
                  <a:latin typeface="Courier New" pitchFamily="-111" charset="0"/>
                </a:rPr>
                <a:t>T</a:t>
              </a:r>
              <a:r>
                <a:rPr lang="en-US" sz="2400" b="1" dirty="0">
                  <a:latin typeface="Courier New" pitchFamily="-111" charset="0"/>
                </a:rPr>
                <a:t> A C T</a:t>
              </a:r>
              <a:endParaRPr lang="en-US" sz="2400" dirty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280907" y="4710755"/>
              <a:ext cx="57740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kern="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vs.</a:t>
              </a:r>
              <a:endPara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273790" y="4579321"/>
              <a:ext cx="14157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modification</a:t>
              </a:r>
            </a:p>
          </p:txBody>
        </p:sp>
        <p:sp>
          <p:nvSpPr>
            <p:cNvPr id="28" name="Line 13"/>
            <p:cNvSpPr>
              <a:spLocks noChangeShapeType="1"/>
            </p:cNvSpPr>
            <p:nvPr/>
          </p:nvSpPr>
          <p:spPr bwMode="auto">
            <a:xfrm flipH="1">
              <a:off x="6642031" y="4763987"/>
              <a:ext cx="631759" cy="26913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 type="triangle" w="med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53051" y="5328984"/>
              <a:ext cx="14414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inaccessible</a:t>
              </a:r>
            </a:p>
          </p:txBody>
        </p:sp>
        <p:sp>
          <p:nvSpPr>
            <p:cNvPr id="30" name="Line 13"/>
            <p:cNvSpPr>
              <a:spLocks noChangeShapeType="1"/>
            </p:cNvSpPr>
            <p:nvPr/>
          </p:nvSpPr>
          <p:spPr bwMode="auto">
            <a:xfrm>
              <a:off x="2043878" y="5632891"/>
              <a:ext cx="699322" cy="251753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 type="triangle" w="med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82680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24FD2-4554-2440-890E-3E220F540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068" y="199984"/>
            <a:ext cx="7967132" cy="1143000"/>
          </a:xfrm>
        </p:spPr>
        <p:txBody>
          <a:bodyPr/>
          <a:lstStyle/>
          <a:p>
            <a:r>
              <a:rPr lang="en-US" dirty="0"/>
              <a:t>Chromatin packages DNA around Histones </a:t>
            </a:r>
            <a:br>
              <a:rPr lang="en-US" dirty="0"/>
            </a:br>
            <a:r>
              <a:rPr lang="en-US" sz="2000" dirty="0"/>
              <a:t>(pack six feet of DNA into a cell)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2560EE-371B-BE48-B667-BCB6BEAAAC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70E195-F0A4-BA49-87C8-CFE887AEF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1347CC-0AFE-9846-AAA2-BE76F63139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232" y="1652608"/>
            <a:ext cx="6456666" cy="49551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350B299-E8B1-314A-B0CA-9A1FA7B5F572}"/>
              </a:ext>
            </a:extLst>
          </p:cNvPr>
          <p:cNvSpPr/>
          <p:nvPr/>
        </p:nvSpPr>
        <p:spPr>
          <a:xfrm>
            <a:off x="1475232" y="6275915"/>
            <a:ext cx="38106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>
                <a:solidFill>
                  <a:srgbClr val="006699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Nature</a:t>
            </a:r>
            <a:r>
              <a:rPr lang="en-US" sz="16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16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volume 489</a:t>
            </a:r>
            <a:r>
              <a:rPr lang="en-US" sz="16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 pages52–54(2012)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4C828A-23FF-284D-839F-7383B207DE70}"/>
              </a:ext>
            </a:extLst>
          </p:cNvPr>
          <p:cNvSpPr txBox="1"/>
          <p:nvPr/>
        </p:nvSpPr>
        <p:spPr>
          <a:xfrm>
            <a:off x="4857817" y="1684328"/>
            <a:ext cx="28184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NGHRI genetics glossary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05120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934"/>
            <a:ext cx="7772400" cy="1143000"/>
          </a:xfrm>
        </p:spPr>
        <p:txBody>
          <a:bodyPr/>
          <a:lstStyle/>
          <a:p>
            <a:r>
              <a:rPr lang="en-US" dirty="0"/>
              <a:t>Importance of epigenetics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85800" y="1184253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/>
                <a:ea typeface="ＭＳ Ｐゴシック" pitchFamily="-97" charset="-128"/>
                <a:cs typeface="ＭＳ Ｐゴシック" pitchFamily="-97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9pPr>
          </a:lstStyle>
          <a:p>
            <a:pPr>
              <a:buFontTx/>
              <a:buNone/>
            </a:pPr>
            <a:r>
              <a:rPr lang="en-US" sz="2800" kern="0" dirty="0"/>
              <a:t>Better understand</a:t>
            </a:r>
          </a:p>
          <a:p>
            <a:r>
              <a:rPr lang="en-US" sz="2800" kern="0" dirty="0"/>
              <a:t>DNA binding and transcriptional regulation</a:t>
            </a:r>
          </a:p>
          <a:p>
            <a:r>
              <a:rPr lang="en-US" sz="2800" kern="0" dirty="0"/>
              <a:t>Differences between cell and tissue types</a:t>
            </a:r>
          </a:p>
          <a:p>
            <a:r>
              <a:rPr lang="en-US" sz="2800" kern="0" dirty="0"/>
              <a:t>Development and other important processes</a:t>
            </a:r>
          </a:p>
        </p:txBody>
      </p:sp>
    </p:spTree>
    <p:extLst>
      <p:ext uri="{BB962C8B-B14F-4D97-AF65-F5344CB8AC3E}">
        <p14:creationId xmlns:p14="http://schemas.microsoft.com/office/powerpoint/2010/main" val="28191679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934"/>
            <a:ext cx="7772400" cy="1143000"/>
          </a:xfrm>
        </p:spPr>
        <p:txBody>
          <a:bodyPr/>
          <a:lstStyle/>
          <a:p>
            <a:r>
              <a:rPr lang="en-US" dirty="0"/>
              <a:t>PWMs are not enough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85800" y="1184253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/>
                <a:ea typeface="ＭＳ Ｐゴシック" pitchFamily="-97" charset="-128"/>
                <a:cs typeface="ＭＳ Ｐゴシック" pitchFamily="-97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9pPr>
          </a:lstStyle>
          <a:p>
            <a:r>
              <a:rPr lang="en-US" sz="2800" kern="0" dirty="0"/>
              <a:t>Genome-wide motif scanning is imprecise</a:t>
            </a:r>
          </a:p>
          <a:p>
            <a:endParaRPr lang="en-US" sz="2800" kern="0" dirty="0"/>
          </a:p>
          <a:p>
            <a:r>
              <a:rPr lang="en-US" sz="2800" kern="0" dirty="0"/>
              <a:t>Transcription factors (TFs) bind &lt; 5% of their motif matches</a:t>
            </a:r>
          </a:p>
          <a:p>
            <a:endParaRPr lang="en-US" sz="2800" kern="0" dirty="0"/>
          </a:p>
          <a:p>
            <a:r>
              <a:rPr lang="en-US" sz="2800" kern="0" dirty="0"/>
              <a:t>Same motif matches in all cells and conditions</a:t>
            </a:r>
          </a:p>
        </p:txBody>
      </p:sp>
    </p:spTree>
    <p:extLst>
      <p:ext uri="{BB962C8B-B14F-4D97-AF65-F5344CB8AC3E}">
        <p14:creationId xmlns:p14="http://schemas.microsoft.com/office/powerpoint/2010/main" val="41152233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934"/>
            <a:ext cx="7772400" cy="1143000"/>
          </a:xfrm>
        </p:spPr>
        <p:txBody>
          <a:bodyPr/>
          <a:lstStyle/>
          <a:p>
            <a:r>
              <a:rPr lang="en-US" dirty="0"/>
              <a:t>PWMs are not enough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85800" y="1184253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/>
                <a:ea typeface="ＭＳ Ｐゴシック" pitchFamily="-97" charset="-128"/>
                <a:cs typeface="ＭＳ Ｐゴシック" pitchFamily="-97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9pPr>
          </a:lstStyle>
          <a:p>
            <a:r>
              <a:rPr lang="en-US" sz="2800" kern="0" dirty="0"/>
              <a:t>DNA looping can bring distant binding sites close to transcription start sites</a:t>
            </a:r>
          </a:p>
          <a:p>
            <a:r>
              <a:rPr lang="en-US" sz="2800" kern="0" dirty="0"/>
              <a:t>Which genes does an enhancer regulate?</a:t>
            </a:r>
            <a:endParaRPr lang="en-US" sz="2400" kern="0" dirty="0"/>
          </a:p>
        </p:txBody>
      </p:sp>
      <p:pic>
        <p:nvPicPr>
          <p:cNvPr id="13314" name="Picture 2" descr="A two-part schematic shows how an activator protein binds DNA to initiate transcription. A linear DNA molecule is shown above a DNA molecule folded to form a loop. The enhancer sequence, promoter sequence, and site of transcription are represented by colored shading on both DNA molecules, and an activator molecule is represented by a globular structure. The interaction between RNA polymerase, a mediator protein, and the activator protein are shown in the bottom illustration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799" y="2743200"/>
            <a:ext cx="667264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398806" y="6567155"/>
            <a:ext cx="34432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Nature Education 2010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90533" y="3605760"/>
            <a:ext cx="8999187" cy="1476862"/>
            <a:chOff x="190533" y="3605760"/>
            <a:chExt cx="8999187" cy="1476862"/>
          </a:xfrm>
        </p:grpSpPr>
        <p:sp>
          <p:nvSpPr>
            <p:cNvPr id="9" name="TextBox 8"/>
            <p:cNvSpPr txBox="1"/>
            <p:nvPr/>
          </p:nvSpPr>
          <p:spPr>
            <a:xfrm>
              <a:off x="190533" y="4159292"/>
              <a:ext cx="300986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Enhancer: DNA binding site for TFs, can be far from affected gene</a:t>
              </a:r>
            </a:p>
          </p:txBody>
        </p:sp>
        <p:sp>
          <p:nvSpPr>
            <p:cNvPr id="10" name="Line 13"/>
            <p:cNvSpPr>
              <a:spLocks noChangeShapeType="1"/>
            </p:cNvSpPr>
            <p:nvPr/>
          </p:nvSpPr>
          <p:spPr bwMode="auto">
            <a:xfrm flipV="1">
              <a:off x="1981200" y="3605760"/>
              <a:ext cx="533400" cy="473479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 type="triangle" w="med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179852" y="3630079"/>
              <a:ext cx="300986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Promoter: DNA binding site for TFs, close to gene</a:t>
              </a:r>
            </a:p>
            <a:p>
              <a:r>
                <a:rPr lang="en-US" sz="18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transcription start site</a:t>
              </a:r>
            </a:p>
          </p:txBody>
        </p:sp>
        <p:sp>
          <p:nvSpPr>
            <p:cNvPr id="12" name="Line 13"/>
            <p:cNvSpPr>
              <a:spLocks noChangeShapeType="1"/>
            </p:cNvSpPr>
            <p:nvPr/>
          </p:nvSpPr>
          <p:spPr bwMode="auto">
            <a:xfrm flipH="1" flipV="1">
              <a:off x="5448331" y="3605760"/>
              <a:ext cx="731519" cy="20424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 type="triangle" w="med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15631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nk Presentation">
  <a:themeElements>
    <a:clrScheme name="Custom 18">
      <a:dk1>
        <a:srgbClr val="000066"/>
      </a:dk1>
      <a:lt1>
        <a:srgbClr val="FFFFFF"/>
      </a:lt1>
      <a:dk2>
        <a:srgbClr val="8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56"/>
      </a:accent4>
      <a:accent5>
        <a:srgbClr val="AAE2CA"/>
      </a:accent5>
      <a:accent6>
        <a:srgbClr val="2D2DB9"/>
      </a:accent6>
      <a:hlink>
        <a:srgbClr val="000066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28575" cmpd="sng">
          <a:solidFill>
            <a:srgbClr val="000066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9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2"/>
          </a:solidFill>
          <a:prstDash val="solid"/>
          <a:round/>
          <a:headEnd type="none" w="med" len="med"/>
          <a:tailEnd type="triangle" w="lg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97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Designs\Contemporary Portrait.pot</Template>
  <TotalTime>98049</TotalTime>
  <Words>798</Words>
  <Application>Microsoft Macintosh PowerPoint</Application>
  <PresentationFormat>On-screen Show (4:3)</PresentationFormat>
  <Paragraphs>172</Paragraphs>
  <Slides>23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Courier New</vt:lpstr>
      <vt:lpstr>Open Sans</vt:lpstr>
      <vt:lpstr>Roboto</vt:lpstr>
      <vt:lpstr>Times New Roman</vt:lpstr>
      <vt:lpstr>Blank Presentation</vt:lpstr>
      <vt:lpstr>Introduction to Epigenetics</vt:lpstr>
      <vt:lpstr>Goals for lecture</vt:lpstr>
      <vt:lpstr>Gene expression and regulation</vt:lpstr>
      <vt:lpstr>Identical DNAs but identical fates?</vt:lpstr>
      <vt:lpstr>Defining epigenetics</vt:lpstr>
      <vt:lpstr>Chromatin packages DNA around Histones  (pack six feet of DNA into a cell)</vt:lpstr>
      <vt:lpstr>Importance of epigenetics</vt:lpstr>
      <vt:lpstr>PWMs are not enough</vt:lpstr>
      <vt:lpstr>PWMs are not enough</vt:lpstr>
      <vt:lpstr>Mapping regulatory elements genome-wide</vt:lpstr>
      <vt:lpstr>DNase I hypersensitivity</vt:lpstr>
      <vt:lpstr>Histone modifications</vt:lpstr>
      <vt:lpstr>DNA methylation</vt:lpstr>
      <vt:lpstr>3D organization of chromatin</vt:lpstr>
      <vt:lpstr>3D organization of chromatin</vt:lpstr>
      <vt:lpstr>Next Generation Sequencing (NGS) for epigenomics</vt:lpstr>
      <vt:lpstr>Large-scale epigenetic maps</vt:lpstr>
      <vt:lpstr>Genome annotation</vt:lpstr>
      <vt:lpstr>Genome annotation</vt:lpstr>
      <vt:lpstr>Predicting TF binding with DNase-Seq</vt:lpstr>
      <vt:lpstr>DNase I hypersensitive sites</vt:lpstr>
      <vt:lpstr>DNase I footprints</vt:lpstr>
      <vt:lpstr>DNase I footprints to TF binding predictions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Epigenetics and DNase-Seq</dc:title>
  <dc:creator>Mark Craven</dc:creator>
  <cp:lastModifiedBy>Daifeng Wang</cp:lastModifiedBy>
  <cp:revision>1450</cp:revision>
  <cp:lastPrinted>2011-04-28T20:18:42Z</cp:lastPrinted>
  <dcterms:created xsi:type="dcterms:W3CDTF">2011-04-26T20:24:20Z</dcterms:created>
  <dcterms:modified xsi:type="dcterms:W3CDTF">2022-02-22T04:20:38Z</dcterms:modified>
</cp:coreProperties>
</file>