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721" r:id="rId2"/>
    <p:sldId id="765" r:id="rId3"/>
    <p:sldId id="6386" r:id="rId4"/>
    <p:sldId id="6379" r:id="rId5"/>
    <p:sldId id="6387" r:id="rId6"/>
    <p:sldId id="6392" r:id="rId7"/>
    <p:sldId id="763" r:id="rId8"/>
    <p:sldId id="6393" r:id="rId9"/>
    <p:sldId id="764" r:id="rId10"/>
    <p:sldId id="740" r:id="rId11"/>
    <p:sldId id="324" r:id="rId12"/>
    <p:sldId id="767" r:id="rId13"/>
    <p:sldId id="743" r:id="rId14"/>
    <p:sldId id="768" r:id="rId15"/>
    <p:sldId id="742" r:id="rId16"/>
    <p:sldId id="737" r:id="rId17"/>
    <p:sldId id="323" r:id="rId18"/>
    <p:sldId id="745" r:id="rId19"/>
    <p:sldId id="328" r:id="rId20"/>
    <p:sldId id="725" r:id="rId21"/>
    <p:sldId id="341" r:id="rId22"/>
    <p:sldId id="766" r:id="rId23"/>
    <p:sldId id="749" r:id="rId24"/>
    <p:sldId id="747" r:id="rId25"/>
    <p:sldId id="748" r:id="rId26"/>
    <p:sldId id="754" r:id="rId27"/>
    <p:sldId id="752" r:id="rId28"/>
    <p:sldId id="757" r:id="rId29"/>
    <p:sldId id="770" r:id="rId30"/>
    <p:sldId id="758" r:id="rId31"/>
    <p:sldId id="769" r:id="rId32"/>
    <p:sldId id="726" r:id="rId33"/>
    <p:sldId id="729" r:id="rId34"/>
    <p:sldId id="6388" r:id="rId35"/>
    <p:sldId id="759" r:id="rId3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00"/>
    <a:srgbClr val="CCCC00"/>
    <a:srgbClr val="33CC33"/>
    <a:srgbClr val="008000"/>
    <a:srgbClr val="009900"/>
    <a:srgbClr val="FF6600"/>
    <a:srgbClr val="FF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3" autoAdjust="0"/>
    <p:restoredTop sz="85714" autoAdjust="0"/>
  </p:normalViewPr>
  <p:slideViewPr>
    <p:cSldViewPr>
      <p:cViewPr varScale="1">
        <p:scale>
          <a:sx n="109" d="100"/>
          <a:sy n="109" d="100"/>
        </p:scale>
        <p:origin x="2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01" y="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8857D9C-9BDF-9648-83EC-368A8E6EE15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481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108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53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7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7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58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062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502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42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624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42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125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265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502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709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204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233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9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8CF9988-2F1B-E445-BF6B-3C418B6FBA40}" type="slidenum">
              <a:rPr lang="en-US" altLang="en-US" sz="130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648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32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98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30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87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48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1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98269" y="6587068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D4F87-C97F-1D4A-A9D3-119773BE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898-3781-BA46-87B7-F9634383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9060-9A8C-3246-AA0B-7512A5D2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C3DD-F780-924B-90EE-0A0105F8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069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D4ED-2DA9-9F40-A068-D189D553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504A-6BB3-8E43-B07B-613134F73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D990-AC9E-404A-A80F-9B4AAFEBF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2A4-9D41-564E-8AF9-CDF8F3F2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DFA4-33B9-604A-9798-748F7B2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06D3-6812-5B49-A4C5-E0349D2E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F82-7B98-1342-B562-A050EBEE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5194-6643-D740-B706-47402A4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5FBA782B-7F8E-FE49-9CD2-89C2F8A212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wayz.org/Tree/Plain/GAMETIC+VS.+SOMATIC+MUTATIONS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pedia.com/index.php/Glossa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Linking Genetic Variation to Phenotypes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24200"/>
            <a:ext cx="6858000" cy="1752600"/>
          </a:xfrm>
        </p:spPr>
        <p:txBody>
          <a:bodyPr/>
          <a:lstStyle/>
          <a:p>
            <a:r>
              <a:rPr lang="en-US" dirty="0"/>
              <a:t>BMI/CS 776 </a:t>
            </a:r>
          </a:p>
          <a:p>
            <a:r>
              <a:rPr lang="en-US" dirty="0"/>
              <a:t>www.biostat.wisc.edu/bmi776/</a:t>
            </a:r>
          </a:p>
          <a:p>
            <a:r>
              <a:rPr lang="en-US"/>
              <a:t>Spring 2022</a:t>
            </a:r>
            <a:endParaRPr lang="en-US" dirty="0"/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These slides, excluding third-party material, are licensed under </a:t>
            </a:r>
            <a:r>
              <a:rPr lang="en-US" sz="1100" dirty="0">
                <a:latin typeface="Arial" pitchFamily="-111" charset="0"/>
                <a:hlinkClick r:id="rId3"/>
              </a:rPr>
              <a:t>CC BY-NC 4.0</a:t>
            </a:r>
            <a:r>
              <a:rPr lang="en-US" sz="1100" dirty="0">
                <a:latin typeface="Arial" pitchFamily="-111" charset="0"/>
              </a:rPr>
              <a:t> 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by Mark Craven, Colin Dewey, Anthony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Gitter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and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Daifeng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Wang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Single Nucleotide Polymorphisms (SNPs)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471" y="1447800"/>
            <a:ext cx="4195729" cy="52547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182880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One nucleotide changes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Variation occurs with some minimal frequency in a population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Pronounced “snip”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4932" y="6321547"/>
            <a:ext cx="1389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www.mdpi.com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82" y="2267659"/>
            <a:ext cx="6858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9783" y="2138647"/>
            <a:ext cx="5636027" cy="3282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474232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Nucleotide Polymorphisms (SNPs) normally happen ~1% on individual human genome.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8E43A-D60B-D64B-A72E-7651A6B2EE74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9353DF-C383-8248-983A-8B6369753DBC}"/>
              </a:ext>
            </a:extLst>
          </p:cNvPr>
          <p:cNvSpPr txBox="1">
            <a:spLocks/>
          </p:cNvSpPr>
          <p:nvPr/>
        </p:nvSpPr>
        <p:spPr>
          <a:xfrm>
            <a:off x="228600" y="193305"/>
            <a:ext cx="7704932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kern="0" dirty="0"/>
              <a:t>After reading our genomes, we find differences: DNA mutations (i.e., genomic variants)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7978A9-8C23-BD48-9F85-73994C8843BA}"/>
              </a:ext>
            </a:extLst>
          </p:cNvPr>
          <p:cNvGrpSpPr/>
          <p:nvPr/>
        </p:nvGrpSpPr>
        <p:grpSpPr>
          <a:xfrm>
            <a:off x="1904842" y="2450068"/>
            <a:ext cx="4406976" cy="2679131"/>
            <a:chOff x="1904842" y="2450068"/>
            <a:chExt cx="4406976" cy="2679131"/>
          </a:xfrm>
          <a:solidFill>
            <a:schemeClr val="bg1"/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775B2C-AE3D-4F48-9110-998537C6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05918" y="2821001"/>
              <a:ext cx="3086100" cy="2308198"/>
            </a:xfrm>
            <a:prstGeom prst="rect">
              <a:avLst/>
            </a:prstGeom>
            <a:grp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B479B7-8A1F-094D-A713-F9ADB8111C13}"/>
                </a:ext>
              </a:extLst>
            </p:cNvPr>
            <p:cNvSpPr txBox="1"/>
            <p:nvPr/>
          </p:nvSpPr>
          <p:spPr>
            <a:xfrm>
              <a:off x="1904842" y="2450068"/>
              <a:ext cx="4406976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Most SNPs are harmless but some matter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9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Insertions and Deletions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636340"/>
            <a:ext cx="291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Forster et al.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R. Soc. B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pic>
        <p:nvPicPr>
          <p:cNvPr id="189442" name="Picture 2" descr="http://dvg4ol0hclm7o.cloudfront.net/content/royprsb/282/1803/20142898/F1.large.jpg?width=800&amp;height=600&amp;carouse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8669"/>
          <a:stretch/>
        </p:blipFill>
        <p:spPr bwMode="auto">
          <a:xfrm>
            <a:off x="228600" y="1524000"/>
            <a:ext cx="3505200" cy="388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62400" y="160020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Black box: DNA template strand</a:t>
            </a:r>
          </a:p>
          <a:p>
            <a:r>
              <a:rPr lang="en-US" sz="2400" dirty="0">
                <a:latin typeface="Arial"/>
                <a:cs typeface="Arial"/>
              </a:rPr>
              <a:t>White box: newly replicated DNA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62400" y="306832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Insertion: slippage inserts extra nucleotides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962400" y="481838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Deletion: slippage excludes template nucleotides</a:t>
            </a:r>
          </a:p>
        </p:txBody>
      </p:sp>
    </p:spTree>
    <p:extLst>
      <p:ext uri="{BB962C8B-B14F-4D97-AF65-F5344CB8AC3E}">
        <p14:creationId xmlns:p14="http://schemas.microsoft.com/office/powerpoint/2010/main" val="69141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Structural Variants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Copy number variants (CNVs)</a:t>
            </a:r>
          </a:p>
          <a:p>
            <a:pPr lvl="1"/>
            <a:r>
              <a:rPr lang="en-US" dirty="0">
                <a:cs typeface="Arial"/>
              </a:rPr>
              <a:t>Gain or loss of large genomic regions, even entire chromosomes</a:t>
            </a:r>
            <a:endParaRPr lang="en-US" dirty="0"/>
          </a:p>
          <a:p>
            <a:r>
              <a:rPr lang="en-US" dirty="0"/>
              <a:t>Inversions</a:t>
            </a:r>
          </a:p>
          <a:p>
            <a:pPr lvl="1"/>
            <a:r>
              <a:rPr lang="en-US" dirty="0"/>
              <a:t>DNA subsequence is reversed</a:t>
            </a:r>
          </a:p>
          <a:p>
            <a:r>
              <a:rPr lang="en-US" dirty="0"/>
              <a:t>Translocations</a:t>
            </a:r>
          </a:p>
          <a:p>
            <a:pPr lvl="1"/>
            <a:r>
              <a:rPr lang="en-US" dirty="0"/>
              <a:t>DNA subsequence is moved to a different chromosome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662" b="49696"/>
          <a:stretch/>
        </p:blipFill>
        <p:spPr>
          <a:xfrm>
            <a:off x="457200" y="1696402"/>
            <a:ext cx="7772400" cy="429241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Genetic Recombination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1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Recombination Errors Lead to</a:t>
            </a:r>
            <a:br>
              <a:rPr lang="en-US" sz="3600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Copy Number Variants (CNVs)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6559"/>
          <a:stretch>
            <a:fillRect/>
          </a:stretch>
        </p:blipFill>
        <p:spPr>
          <a:xfrm>
            <a:off x="262353" y="1333500"/>
            <a:ext cx="8653047" cy="5372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838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1000 Genomes Project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762000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Project goal: produce a catalog of human variation down to</a:t>
            </a:r>
          </a:p>
          <a:p>
            <a:r>
              <a:rPr lang="en-US" sz="2400" dirty="0">
                <a:latin typeface="Arial"/>
                <a:cs typeface="Arial"/>
              </a:rPr>
              <a:t>variants that occur at &gt;= 1% frequency over the genome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0200"/>
            <a:ext cx="6477000" cy="52058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228601"/>
            <a:ext cx="7772400" cy="1143000"/>
          </a:xfrm>
        </p:spPr>
        <p:txBody>
          <a:bodyPr/>
          <a:lstStyle/>
          <a:p>
            <a:r>
              <a:rPr lang="en-US" dirty="0"/>
              <a:t>Genotype to Phenotype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371601"/>
            <a:ext cx="8991597" cy="4495798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C451C13-D985-A44F-8F04-432226F7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4720" y="6568440"/>
            <a:ext cx="1905000" cy="457200"/>
          </a:xfrm>
        </p:spPr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60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Disease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81000" y="17526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Genome-wide association study (GWAS)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Gather some population of individuals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Genotype each individual at polymorphic markers (usually SNPs)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Test association between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state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 at marker and some variable of interest (say disease)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Adjust for multiple comparisons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en-US" sz="2400" kern="0" dirty="0">
              <a:solidFill>
                <a:srgbClr val="000066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Phenotypes: observable traits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7150"/>
            <a:ext cx="8458200" cy="8001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Example: Genome-Wide Association Study (GWAS) identifies disease associated genetic variants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301" y="2063760"/>
            <a:ext cx="6016963" cy="35745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74263" y="4629151"/>
            <a:ext cx="18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P=5*10</a:t>
            </a:r>
            <a:r>
              <a:rPr lang="en-US" sz="1200" baseline="30000" dirty="0"/>
              <a:t>-8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0088" y="2057400"/>
            <a:ext cx="2500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Associated SNPs</a:t>
            </a:r>
            <a:endParaRPr lang="en-US" sz="1350" dirty="0"/>
          </a:p>
        </p:txBody>
      </p:sp>
      <p:cxnSp>
        <p:nvCxnSpPr>
          <p:cNvPr id="14" name="Straight Arrow Connector 13"/>
          <p:cNvCxnSpPr>
            <a:cxnSpLocks/>
            <a:stCxn id="10" idx="1"/>
          </p:cNvCxnSpPr>
          <p:nvPr/>
        </p:nvCxnSpPr>
        <p:spPr>
          <a:xfrm flipH="1">
            <a:off x="3771902" y="2207441"/>
            <a:ext cx="738186" cy="214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00600" y="2334399"/>
            <a:ext cx="114300" cy="13803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14900" y="2334399"/>
            <a:ext cx="285750" cy="13803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9070" y="6590955"/>
            <a:ext cx="508635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Schizophrenia Working Group of the Psychiatric Genomics Consortium, Nature (2014)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54DE7-C1A3-544A-91D1-A4C5CE70BEA8}"/>
              </a:ext>
            </a:extLst>
          </p:cNvPr>
          <p:cNvSpPr txBox="1"/>
          <p:nvPr/>
        </p:nvSpPr>
        <p:spPr>
          <a:xfrm>
            <a:off x="1371600" y="1313870"/>
            <a:ext cx="526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36,989 schizophrenia cases and 113,075 controls in Psychiatric Genomics Consortium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2F7A9BF-24AE-064D-9D15-BB87F0E2F2BB}"/>
              </a:ext>
            </a:extLst>
          </p:cNvPr>
          <p:cNvSpPr txBox="1">
            <a:spLocks/>
          </p:cNvSpPr>
          <p:nvPr/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5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dirty="0"/>
              <a:t>How does the genome vary between individuals?</a:t>
            </a:r>
          </a:p>
          <a:p>
            <a:r>
              <a:rPr lang="en-US" dirty="0"/>
              <a:t>How do we identify associations between genetic variations and simple phenotypes/diseases?</a:t>
            </a:r>
          </a:p>
          <a:p>
            <a:r>
              <a:rPr lang="en-US" dirty="0"/>
              <a:t>How do we identify associations between genetic variations and complex phenotypes/diseases?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sz="4000" kern="0" dirty="0">
                <a:ea typeface="ＭＳ Ｐゴシック" pitchFamily="-110" charset="-128"/>
                <a:cs typeface="ＭＳ Ｐゴシック" pitchFamily="-110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37482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4" name="Picture 3" descr="Type2-fig-1-3-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3795" name="TextBox 69"/>
          <p:cNvSpPr txBox="1">
            <a:spLocks noChangeArrowheads="1"/>
          </p:cNvSpPr>
          <p:nvPr/>
        </p:nvSpPr>
        <p:spPr bwMode="auto">
          <a:xfrm>
            <a:off x="8455025" y="2133600"/>
            <a:ext cx="679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 pitchFamily="-110" charset="0"/>
              </a:rPr>
              <a:t>p = E-5</a:t>
            </a:r>
          </a:p>
        </p:txBody>
      </p:sp>
      <p:sp>
        <p:nvSpPr>
          <p:cNvPr id="673796" name="TextBox 70"/>
          <p:cNvSpPr txBox="1">
            <a:spLocks noChangeArrowheads="1"/>
          </p:cNvSpPr>
          <p:nvPr/>
        </p:nvSpPr>
        <p:spPr bwMode="auto">
          <a:xfrm>
            <a:off x="8458200" y="3581400"/>
            <a:ext cx="679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 pitchFamily="-110" charset="0"/>
              </a:rPr>
              <a:t>p = E-3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806D3-6812-5B49-A4C5-E0349D2E0B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914400"/>
            <a:ext cx="7543800" cy="43350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30313"/>
            <a:ext cx="7886700" cy="578644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www.ebi.ac.uk</a:t>
            </a:r>
            <a:r>
              <a:rPr lang="en-US" dirty="0"/>
              <a:t>/</a:t>
            </a:r>
            <a:r>
              <a:rPr lang="en-US" dirty="0" err="1"/>
              <a:t>gwas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8E43A-D60B-D64B-A72E-7651A6B2EE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63415"/>
            <a:ext cx="7772400" cy="1143000"/>
          </a:xfrm>
        </p:spPr>
        <p:txBody>
          <a:bodyPr/>
          <a:lstStyle/>
          <a:p>
            <a:r>
              <a:rPr lang="en-US" sz="4000" dirty="0"/>
              <a:t>Morning Person GWAS</a:t>
            </a:r>
          </a:p>
        </p:txBody>
      </p:sp>
      <p:pic>
        <p:nvPicPr>
          <p:cNvPr id="189442" name="Picture 2" descr="Manhattan plot of the GWAS of being a morning pers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24000"/>
            <a:ext cx="90106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902525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 et al.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Communications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3886200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5.0 × 10</a:t>
            </a:r>
            <a:r>
              <a:rPr lang="en-US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−8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9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Disease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52400" y="1752600"/>
            <a:ext cx="891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International Cancer Genome Consortium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Includes NIH’s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The Cancer Genome Atlas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Sequencing DNA from 500 tumor samples for </a:t>
            </a:r>
            <a:r>
              <a:rPr lang="en-US" sz="2400" u="sng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each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 of 50 different cancers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en-US" sz="2400" kern="0" dirty="0">
              <a:solidFill>
                <a:srgbClr val="000066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Goal is to distinguish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drivers 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(mutations that cause and accelerate cancers) from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passengers 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(mutations that are byproducts of cancer’s growth)</a:t>
            </a: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228600"/>
            <a:ext cx="3657600" cy="1524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A </a:t>
            </a:r>
            <a:r>
              <a:rPr lang="en-US" sz="4000" dirty="0" err="1">
                <a:ea typeface="ＭＳ Ｐゴシック" pitchFamily="-110" charset="-128"/>
                <a:cs typeface="ＭＳ Ｐゴシック" pitchFamily="-110" charset="-128"/>
              </a:rPr>
              <a:t>Circos</a:t>
            </a:r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 Plot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7722"/>
          <a:stretch>
            <a:fillRect/>
          </a:stretch>
        </p:blipFill>
        <p:spPr>
          <a:xfrm>
            <a:off x="3352800" y="82297"/>
            <a:ext cx="5791200" cy="67757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6868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Some Cancer Genomes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" y="1219200"/>
            <a:ext cx="4323404" cy="2209800"/>
            <a:chOff x="152400" y="1219200"/>
            <a:chExt cx="4323404" cy="220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t="3656" b="80773"/>
            <a:stretch>
              <a:fillRect/>
            </a:stretch>
          </p:blipFill>
          <p:spPr>
            <a:xfrm>
              <a:off x="152400" y="1219200"/>
              <a:ext cx="4323404" cy="2209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228600" y="1219200"/>
              <a:ext cx="2743200" cy="228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5133" b="59295"/>
          <a:stretch>
            <a:fillRect/>
          </a:stretch>
        </p:blipFill>
        <p:spPr>
          <a:xfrm>
            <a:off x="208604" y="4038600"/>
            <a:ext cx="4323404" cy="220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3970867"/>
            <a:ext cx="3124200" cy="152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82071" y="2328335"/>
            <a:ext cx="4441932" cy="3234265"/>
            <a:chOff x="4682071" y="2328335"/>
            <a:chExt cx="4441932" cy="32342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t="46641" b="31824"/>
            <a:stretch>
              <a:fillRect/>
            </a:stretch>
          </p:blipFill>
          <p:spPr>
            <a:xfrm>
              <a:off x="4704404" y="2438400"/>
              <a:ext cx="4419599" cy="31242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4682071" y="2328335"/>
              <a:ext cx="3124200" cy="1524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2964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Complex Phenotypes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1752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Quantitative trait loci (QTL) mapping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Gather some population of individuals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Genotype each individual at polymorphic markers 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Map quantitative trait(s) of interest to chromosomal locations that seem to explain variation in trait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990600"/>
          </a:xfrm>
        </p:spPr>
        <p:txBody>
          <a:bodyPr/>
          <a:lstStyle/>
          <a:p>
            <a:r>
              <a:rPr lang="en-US" sz="4000" dirty="0"/>
              <a:t>QTL Mapping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9" y="1143000"/>
            <a:ext cx="4301849" cy="55816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sz="4000" dirty="0"/>
              <a:t>QTL Mapping Example</a:t>
            </a: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06118" y="1238463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  <a:buSzPct val="100000"/>
            </a:pPr>
            <a:r>
              <a:rPr lang="en-US" sz="2400" dirty="0">
                <a:latin typeface="Microsoft Sans Serif" pitchFamily="-110" charset="0"/>
              </a:rPr>
              <a:t>QTL mapping of mouse blood pressure, heart rate [Sugiyama et al., Broman et al.]</a:t>
            </a:r>
          </a:p>
        </p:txBody>
      </p:sp>
      <p:pic>
        <p:nvPicPr>
          <p:cNvPr id="7045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399" y="2329179"/>
            <a:ext cx="8763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6680" y="4750903"/>
            <a:ext cx="8173720" cy="1917927"/>
            <a:chOff x="106680" y="4750903"/>
            <a:chExt cx="8173720" cy="1917927"/>
          </a:xfrm>
        </p:grpSpPr>
        <p:graphicFrame>
          <p:nvGraphicFramePr>
            <p:cNvPr id="70451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9128821"/>
                </p:ext>
              </p:extLst>
            </p:nvPr>
          </p:nvGraphicFramePr>
          <p:xfrm>
            <a:off x="2062161" y="5000625"/>
            <a:ext cx="4943475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538" name="Equation" r:id="rId5" imgW="2171700" imgH="393700" progId="Equation.3">
                    <p:embed/>
                  </p:oleObj>
                </mc:Choice>
                <mc:Fallback>
                  <p:oleObj name="Equation" r:id="rId5" imgW="2171700" imgH="3937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2161" y="5000625"/>
                          <a:ext cx="4943475" cy="898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978947" y="6124168"/>
              <a:ext cx="1992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quantitative trait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2667000" y="5704221"/>
              <a:ext cx="304800" cy="395559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516502" y="6268720"/>
              <a:ext cx="27638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position in the genome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6705600" y="5899151"/>
              <a:ext cx="300036" cy="419946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06680" y="4750903"/>
              <a:ext cx="2291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Logarithm of Odds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1371600" y="5210900"/>
              <a:ext cx="603773" cy="218667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000" dirty="0"/>
              <a:t>QTL Example: Genotype-Tissue Expression Project (</a:t>
            </a:r>
            <a:r>
              <a:rPr lang="en-US" sz="4000" dirty="0" err="1"/>
              <a:t>GTEx</a:t>
            </a:r>
            <a:r>
              <a:rPr lang="en-US" sz="4000" dirty="0"/>
              <a:t>)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30725"/>
          </a:xfrm>
        </p:spPr>
        <p:txBody>
          <a:bodyPr/>
          <a:lstStyle/>
          <a:p>
            <a:r>
              <a:rPr lang="en-US" sz="2800" dirty="0"/>
              <a:t>Expression QTL (</a:t>
            </a:r>
            <a:r>
              <a:rPr lang="en-US" sz="2800" dirty="0" err="1"/>
              <a:t>eQTL</a:t>
            </a:r>
            <a:r>
              <a:rPr lang="en-US" sz="2800" dirty="0"/>
              <a:t>): traits are expression levels of various genes</a:t>
            </a:r>
          </a:p>
          <a:p>
            <a:endParaRPr lang="en-US" sz="2800" dirty="0"/>
          </a:p>
          <a:p>
            <a:r>
              <a:rPr lang="en-US" sz="2800" dirty="0"/>
              <a:t>Map genotype to gene expression in different human tissues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0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97" y="143290"/>
            <a:ext cx="8700199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How to read sentences/genes for understanding book/genome?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407016" y="6096368"/>
            <a:ext cx="17796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goo.gl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/images/vMaz4T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CFC5E9-49BB-9D4B-A70B-8C78DFEAC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288" y="1197290"/>
            <a:ext cx="3363084" cy="5210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103A9-1069-FD48-B0AE-35943C7C7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" y="1206867"/>
            <a:ext cx="927489" cy="141699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9A552A1-3F11-5B47-AFB6-F628C8591033}"/>
              </a:ext>
            </a:extLst>
          </p:cNvPr>
          <p:cNvGraphicFramePr>
            <a:graphicFrameLocks noGrp="1"/>
          </p:cNvGraphicFramePr>
          <p:nvPr/>
        </p:nvGraphicFramePr>
        <p:xfrm>
          <a:off x="3671660" y="1261325"/>
          <a:ext cx="3191711" cy="1627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206">
                  <a:extLst>
                    <a:ext uri="{9D8B030D-6E8A-4147-A177-3AD203B41FA5}">
                      <a16:colId xmlns:a16="http://schemas.microsoft.com/office/drawing/2014/main" val="1136190867"/>
                    </a:ext>
                  </a:extLst>
                </a:gridCol>
                <a:gridCol w="1611505">
                  <a:extLst>
                    <a:ext uri="{9D8B030D-6E8A-4147-A177-3AD203B41FA5}">
                      <a16:colId xmlns:a16="http://schemas.microsoft.com/office/drawing/2014/main" val="1299123163"/>
                    </a:ext>
                  </a:extLst>
                </a:gridCol>
              </a:tblGrid>
              <a:tr h="292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441626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Chapters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Chromosomes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339484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746801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77877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061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A81069-E461-164B-8468-16AC1158F0B9}"/>
              </a:ext>
            </a:extLst>
          </p:cNvPr>
          <p:cNvSpPr txBox="1"/>
          <p:nvPr/>
        </p:nvSpPr>
        <p:spPr>
          <a:xfrm>
            <a:off x="126173" y="2819400"/>
            <a:ext cx="362844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dirty="0">
                <a:solidFill>
                  <a:srgbClr val="021AF4"/>
                </a:solidFill>
              </a:rPr>
              <a:t>On most days, </a:t>
            </a:r>
            <a:r>
              <a:rPr lang="en-US" sz="1600" dirty="0">
                <a:solidFill>
                  <a:srgbClr val="FF0000"/>
                </a:solidFill>
              </a:rPr>
              <a:t>I enter </a:t>
            </a:r>
            <a:r>
              <a:rPr lang="en-US" sz="1600" dirty="0">
                <a:solidFill>
                  <a:srgbClr val="021AF4"/>
                </a:solidFill>
              </a:rPr>
              <a:t>the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Capitol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through the </a:t>
            </a:r>
            <a:r>
              <a:rPr lang="en-US" sz="1600" dirty="0">
                <a:solidFill>
                  <a:srgbClr val="FF0000"/>
                </a:solidFill>
              </a:rPr>
              <a:t>basement</a:t>
            </a:r>
            <a:r>
              <a:rPr lang="en-US" sz="1600" dirty="0">
                <a:solidFill>
                  <a:srgbClr val="021AF4"/>
                </a:solidFill>
              </a:rPr>
              <a:t>.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A small subway </a:t>
            </a:r>
            <a:r>
              <a:rPr lang="en-US" sz="1600" dirty="0">
                <a:solidFill>
                  <a:srgbClr val="FF0000"/>
                </a:solidFill>
              </a:rPr>
              <a:t>train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carries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me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from the </a:t>
            </a:r>
            <a:r>
              <a:rPr lang="en-US" sz="1600" dirty="0">
                <a:solidFill>
                  <a:srgbClr val="FF0000"/>
                </a:solidFill>
              </a:rPr>
              <a:t>Hart Building</a:t>
            </a:r>
            <a:r>
              <a:rPr lang="en-US" sz="1600" dirty="0">
                <a:solidFill>
                  <a:srgbClr val="021AF4"/>
                </a:solidFill>
              </a:rPr>
              <a:t>, where </a:t>
            </a:r>
            <a:r>
              <a:rPr lang="en-US" sz="1600" dirty="0"/>
              <a:t>…”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Key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21AF4"/>
                </a:solidFill>
              </a:rPr>
              <a:t>Non-key words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AC1A3D-B677-434B-AFA2-0C740E167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235" y="3135632"/>
            <a:ext cx="4752426" cy="2960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66E916-C10B-9341-AC9D-B3F8A77AD9FC}"/>
              </a:ext>
            </a:extLst>
          </p:cNvPr>
          <p:cNvSpPr/>
          <p:nvPr/>
        </p:nvSpPr>
        <p:spPr>
          <a:xfrm>
            <a:off x="5604952" y="4943598"/>
            <a:ext cx="493689" cy="13319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42277-612B-9644-9DC2-3CE040A61D8E}"/>
              </a:ext>
            </a:extLst>
          </p:cNvPr>
          <p:cNvSpPr/>
          <p:nvPr/>
        </p:nvSpPr>
        <p:spPr>
          <a:xfrm>
            <a:off x="5449911" y="5265127"/>
            <a:ext cx="493690" cy="1540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CE89C1-BF65-1043-85B3-5527F38C5426}"/>
              </a:ext>
            </a:extLst>
          </p:cNvPr>
          <p:cNvSpPr/>
          <p:nvPr/>
        </p:nvSpPr>
        <p:spPr>
          <a:xfrm>
            <a:off x="5183639" y="4777873"/>
            <a:ext cx="683762" cy="1448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EAD47-F7E3-8F4B-B6C9-A5ECAE16E0E8}"/>
              </a:ext>
            </a:extLst>
          </p:cNvPr>
          <p:cNvSpPr/>
          <p:nvPr/>
        </p:nvSpPr>
        <p:spPr>
          <a:xfrm>
            <a:off x="5111264" y="4943598"/>
            <a:ext cx="493688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F6725C-B3FE-854A-9F8D-8FD9EE9236AA}"/>
              </a:ext>
            </a:extLst>
          </p:cNvPr>
          <p:cNvSpPr/>
          <p:nvPr/>
        </p:nvSpPr>
        <p:spPr>
          <a:xfrm>
            <a:off x="6324601" y="4611537"/>
            <a:ext cx="304800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4BDF3-5A94-2C45-A66B-9372B90407A9}"/>
              </a:ext>
            </a:extLst>
          </p:cNvPr>
          <p:cNvSpPr/>
          <p:nvPr/>
        </p:nvSpPr>
        <p:spPr>
          <a:xfrm>
            <a:off x="5867401" y="4766821"/>
            <a:ext cx="841638" cy="155895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E5BB-F064-9145-8430-73E4D1651F8A}"/>
              </a:ext>
            </a:extLst>
          </p:cNvPr>
          <p:cNvSpPr/>
          <p:nvPr/>
        </p:nvSpPr>
        <p:spPr>
          <a:xfrm>
            <a:off x="5226087" y="5432575"/>
            <a:ext cx="1098514" cy="1540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0458BB-B20E-E34A-B5BB-F35701F26F86}"/>
              </a:ext>
            </a:extLst>
          </p:cNvPr>
          <p:cNvSpPr/>
          <p:nvPr/>
        </p:nvSpPr>
        <p:spPr>
          <a:xfrm>
            <a:off x="5949465" y="5265664"/>
            <a:ext cx="603734" cy="166911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5DB931-3A76-054B-ACE9-3DCE5E7C5D02}"/>
              </a:ext>
            </a:extLst>
          </p:cNvPr>
          <p:cNvSpPr/>
          <p:nvPr/>
        </p:nvSpPr>
        <p:spPr>
          <a:xfrm>
            <a:off x="5091385" y="5599387"/>
            <a:ext cx="1233216" cy="143706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424A2-E5D2-2D4E-A7F3-E870BB43AFCA}"/>
              </a:ext>
            </a:extLst>
          </p:cNvPr>
          <p:cNvSpPr/>
          <p:nvPr/>
        </p:nvSpPr>
        <p:spPr>
          <a:xfrm>
            <a:off x="4209144" y="462160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1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111CF6-B415-8842-8C53-488DE9CC3053}"/>
              </a:ext>
            </a:extLst>
          </p:cNvPr>
          <p:cNvSpPr/>
          <p:nvPr/>
        </p:nvSpPr>
        <p:spPr>
          <a:xfrm>
            <a:off x="4203267" y="5314825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2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6824F-5D2E-7845-9762-0FD6F567A3B3}"/>
              </a:ext>
            </a:extLst>
          </p:cNvPr>
          <p:cNvSpPr/>
          <p:nvPr/>
        </p:nvSpPr>
        <p:spPr>
          <a:xfrm>
            <a:off x="6748517" y="4121123"/>
            <a:ext cx="2376680" cy="14157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Coding elements (Exon, 2%)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sz="1100" i="1" dirty="0">
                <a:solidFill>
                  <a:srgbClr val="FF0000"/>
                </a:solidFill>
              </a:rPr>
              <a:t>Become proteins carrying out functions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21AF4"/>
                </a:solidFill>
              </a:rPr>
              <a:t>Non-coding elements (98%)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E147E5-F9DE-F245-BCC1-27159F313B6E}"/>
              </a:ext>
            </a:extLst>
          </p:cNvPr>
          <p:cNvSpPr/>
          <p:nvPr/>
        </p:nvSpPr>
        <p:spPr>
          <a:xfrm>
            <a:off x="6172200" y="4960557"/>
            <a:ext cx="304800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09E2D63D-3AF7-814E-971E-0289F8D860A7}"/>
              </a:ext>
            </a:extLst>
          </p:cNvPr>
          <p:cNvSpPr/>
          <p:nvPr/>
        </p:nvSpPr>
        <p:spPr>
          <a:xfrm rot="3301448">
            <a:off x="3153156" y="2132046"/>
            <a:ext cx="305980" cy="46432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46A531BE-8E4F-5548-8BE4-F025ED9646EB}"/>
              </a:ext>
            </a:extLst>
          </p:cNvPr>
          <p:cNvSpPr/>
          <p:nvPr/>
        </p:nvSpPr>
        <p:spPr>
          <a:xfrm rot="18931282">
            <a:off x="6982203" y="2152119"/>
            <a:ext cx="305980" cy="46432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959"/>
      </p:ext>
    </p:extLst>
  </p:cSld>
  <p:clrMapOvr>
    <a:masterClrMapping/>
  </p:clrMapOvr>
  <p:transition advTm="37168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435" y="463951"/>
            <a:ext cx="3627120" cy="1143000"/>
          </a:xfrm>
        </p:spPr>
        <p:txBody>
          <a:bodyPr/>
          <a:lstStyle/>
          <a:p>
            <a:r>
              <a:rPr lang="en-US" sz="4000" dirty="0"/>
              <a:t>QTL Example: </a:t>
            </a:r>
            <a:r>
              <a:rPr lang="en-US" sz="4000" dirty="0" err="1"/>
              <a:t>GTEx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90466" name="Picture 2" descr="https://www.genome.gov/images/content/gtex_diagra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0"/>
          <a:stretch/>
        </p:blipFill>
        <p:spPr bwMode="auto">
          <a:xfrm>
            <a:off x="-11577" y="-61215"/>
            <a:ext cx="5615651" cy="68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85303" y="6502767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https://www.genome.gov/27543767/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62000"/>
          </a:xfrm>
        </p:spPr>
        <p:txBody>
          <a:bodyPr/>
          <a:lstStyle/>
          <a:p>
            <a:r>
              <a:rPr lang="en-US" sz="4000" dirty="0"/>
              <a:t>GWAS Versus QTL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800" dirty="0"/>
              <a:t>Both associate genotype with phenotype</a:t>
            </a:r>
          </a:p>
          <a:p>
            <a:endParaRPr lang="en-US" sz="2800" dirty="0"/>
          </a:p>
          <a:p>
            <a:r>
              <a:rPr lang="en-US" sz="2800" dirty="0"/>
              <a:t>GWAS pertains to discrete phenotypes</a:t>
            </a:r>
          </a:p>
          <a:p>
            <a:pPr lvl="1"/>
            <a:r>
              <a:rPr lang="en-US" sz="2400" dirty="0"/>
              <a:t>For example, disease status is binary</a:t>
            </a:r>
          </a:p>
          <a:p>
            <a:endParaRPr lang="en-US" dirty="0"/>
          </a:p>
          <a:p>
            <a:r>
              <a:rPr lang="en-US" sz="2800" dirty="0"/>
              <a:t>QTL pertains to quantitative (continuous) phenotypes</a:t>
            </a:r>
          </a:p>
          <a:p>
            <a:pPr lvl="1"/>
            <a:r>
              <a:rPr lang="en-US" sz="2400" dirty="0"/>
              <a:t>Height</a:t>
            </a:r>
          </a:p>
          <a:p>
            <a:pPr lvl="1"/>
            <a:r>
              <a:rPr lang="en-US" sz="2400" dirty="0"/>
              <a:t>Gene expression</a:t>
            </a:r>
          </a:p>
          <a:p>
            <a:pPr lvl="1"/>
            <a:r>
              <a:rPr lang="en-US" sz="2400" dirty="0"/>
              <a:t>Splicing events</a:t>
            </a:r>
          </a:p>
          <a:p>
            <a:pPr lvl="1"/>
            <a:r>
              <a:rPr lang="en-US" sz="2400" dirty="0"/>
              <a:t>Metabolite abundance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33130"/>
            <a:ext cx="9296400" cy="533400"/>
          </a:xfrm>
        </p:spPr>
        <p:txBody>
          <a:bodyPr/>
          <a:lstStyle/>
          <a:p>
            <a:r>
              <a:rPr lang="en-US" sz="4000" dirty="0"/>
              <a:t>Determining Association is Not Enough</a:t>
            </a:r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12684"/>
            <a:ext cx="8229600" cy="817562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400" dirty="0"/>
              <a:t>A simple case: CFTR (</a:t>
            </a:r>
            <a:r>
              <a:rPr lang="en-US" sz="2400" kern="1200" dirty="0"/>
              <a:t>Cystic Fibrosis Transmembrane Conductance Regulator</a:t>
            </a:r>
            <a:r>
              <a:rPr lang="en-US" sz="2400" dirty="0"/>
              <a:t>)</a:t>
            </a:r>
            <a:endParaRPr lang="en-US" sz="2400" kern="1200" dirty="0"/>
          </a:p>
        </p:txBody>
      </p:sp>
      <p:pic>
        <p:nvPicPr>
          <p:cNvPr id="677892" name="Picture 4" descr="CFTRg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76400"/>
            <a:ext cx="6553200" cy="49149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Many Measured SNPs Not in Coding Regions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68425"/>
            <a:ext cx="8229600" cy="4530725"/>
          </a:xfrm>
          <a:noFill/>
          <a:ln/>
        </p:spPr>
        <p:txBody>
          <a:bodyPr/>
          <a:lstStyle/>
          <a:p>
            <a:r>
              <a:rPr lang="en-US" sz="2400" dirty="0"/>
              <a:t>Genes encoding CD40 and CD40L with relative positions of the SNPs studied</a:t>
            </a:r>
          </a:p>
        </p:txBody>
      </p:sp>
      <p:pic>
        <p:nvPicPr>
          <p:cNvPr id="692228" name="Picture 4" descr="SNPs-g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2178585"/>
            <a:ext cx="6019800" cy="44434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2617" y="6468109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Chadha et al.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Hum Genet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0B5B-C8C9-C246-8358-649D066C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152400"/>
            <a:ext cx="6929437" cy="914400"/>
          </a:xfrm>
        </p:spPr>
        <p:txBody>
          <a:bodyPr/>
          <a:lstStyle/>
          <a:p>
            <a:r>
              <a:rPr lang="en-US" dirty="0"/>
              <a:t>Non-coding 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B19B0-D0E4-1B4D-9A35-15136326B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014" y="1774977"/>
            <a:ext cx="6125042" cy="508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AF01F-6538-1441-9302-9B1AC28B9D67}"/>
              </a:ext>
            </a:extLst>
          </p:cNvPr>
          <p:cNvSpPr txBox="1"/>
          <p:nvPr/>
        </p:nvSpPr>
        <p:spPr>
          <a:xfrm>
            <a:off x="7336749" y="298197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452EC-CC4B-A141-8597-7551DC78635E}"/>
              </a:ext>
            </a:extLst>
          </p:cNvPr>
          <p:cNvSpPr txBox="1"/>
          <p:nvPr/>
        </p:nvSpPr>
        <p:spPr>
          <a:xfrm>
            <a:off x="7336749" y="458063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2E9DC-FE18-6948-B81E-631983B91BA7}"/>
              </a:ext>
            </a:extLst>
          </p:cNvPr>
          <p:cNvSpPr txBox="1"/>
          <p:nvPr/>
        </p:nvSpPr>
        <p:spPr>
          <a:xfrm>
            <a:off x="3002340" y="113151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1AF4"/>
                </a:solidFill>
              </a:rPr>
              <a:t>Non-coding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AF2161F-279F-DE48-A87E-4CEDF392F69B}"/>
              </a:ext>
            </a:extLst>
          </p:cNvPr>
          <p:cNvSpPr/>
          <p:nvPr/>
        </p:nvSpPr>
        <p:spPr>
          <a:xfrm rot="16200000">
            <a:off x="3583274" y="100451"/>
            <a:ext cx="274123" cy="307492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B7B32-6C01-B944-BD5E-BC5D1C8B9DD0}"/>
              </a:ext>
            </a:extLst>
          </p:cNvPr>
          <p:cNvSpPr txBox="1"/>
          <p:nvPr/>
        </p:nvSpPr>
        <p:spPr>
          <a:xfrm rot="20479183">
            <a:off x="6121373" y="12362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1AF4"/>
                </a:solidFill>
              </a:rPr>
              <a:t>Non-coding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05BAE-3C88-1E47-A69A-14E32E6CE723}"/>
              </a:ext>
            </a:extLst>
          </p:cNvPr>
          <p:cNvSpPr txBox="1"/>
          <p:nvPr/>
        </p:nvSpPr>
        <p:spPr>
          <a:xfrm rot="20479183">
            <a:off x="5565749" y="1254555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F3D56-D153-F14D-99AA-35144138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39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62000"/>
          </a:xfrm>
        </p:spPr>
        <p:txBody>
          <a:bodyPr/>
          <a:lstStyle/>
          <a:p>
            <a:r>
              <a:rPr lang="en-US" sz="4000" dirty="0"/>
              <a:t>Computational Problems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200" dirty="0"/>
              <a:t>Assembly and alignment of thousands of genomes</a:t>
            </a:r>
          </a:p>
          <a:p>
            <a:endParaRPr lang="en-US" sz="1400" dirty="0"/>
          </a:p>
          <a:p>
            <a:r>
              <a:rPr lang="en-US" sz="2200" dirty="0"/>
              <a:t>Detecting large structural variants</a:t>
            </a:r>
          </a:p>
          <a:p>
            <a:endParaRPr lang="en-US" sz="1400" dirty="0"/>
          </a:p>
          <a:p>
            <a:r>
              <a:rPr lang="en-US" sz="2200" dirty="0"/>
              <a:t>Data structures to capture extensive variation</a:t>
            </a:r>
          </a:p>
          <a:p>
            <a:endParaRPr lang="en-US" sz="1400" dirty="0"/>
          </a:p>
          <a:p>
            <a:r>
              <a:rPr lang="en-US" sz="2200" dirty="0"/>
              <a:t>Identifying functional roles of markers of interest (which genes/pathways does a mutation affect and how?)</a:t>
            </a:r>
          </a:p>
          <a:p>
            <a:endParaRPr lang="en-US" sz="1400" dirty="0"/>
          </a:p>
          <a:p>
            <a:r>
              <a:rPr lang="en-US" sz="2200" dirty="0"/>
              <a:t>Identifying interactions in multi-allelic diseases (which combinations of mutations lead to a disease state?)</a:t>
            </a:r>
          </a:p>
          <a:p>
            <a:endParaRPr lang="en-US" sz="1400" dirty="0"/>
          </a:p>
          <a:p>
            <a:r>
              <a:rPr lang="en-US" sz="2200" dirty="0"/>
              <a:t>Identifying genetic/environmental interactions that lead to disease</a:t>
            </a:r>
          </a:p>
          <a:p>
            <a:endParaRPr lang="en-US" sz="1400" dirty="0"/>
          </a:p>
          <a:p>
            <a:r>
              <a:rPr lang="en-US" sz="2200" dirty="0"/>
              <a:t>Inferring network models that exploit all sources of evidence: genotype, expression, metabolic, etc.</a:t>
            </a:r>
          </a:p>
          <a:p>
            <a:endParaRPr lang="en-US" sz="14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5C4B-9B82-EF41-9D64-CD456A8E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152400"/>
            <a:ext cx="8590993" cy="914400"/>
          </a:xfrm>
        </p:spPr>
        <p:txBody>
          <a:bodyPr/>
          <a:lstStyle/>
          <a:p>
            <a:r>
              <a:rPr lang="en-US" dirty="0"/>
              <a:t>Low sequencing cost enables reading our whole genome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91DBF-D15C-1F43-8F20-521D364C7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84874-5D20-5F45-BD84-B48E474D9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876" y="1401494"/>
            <a:ext cx="914117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F39E2-21B7-C342-A101-48A72E34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3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3FC68-6280-D148-92F4-CEDDC611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sz="3200" dirty="0"/>
              <a:t>Whole Exome Sequencing (WES) reads 2% coding elements of human genome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64D9-D601-A946-BFD9-31A7F6F77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956D4-E40E-F14A-AA5D-2EB7451FF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1454908"/>
            <a:ext cx="8534400" cy="476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0A621-8650-B643-9557-9AD604F3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32E9-BCBE-5545-ACE5-4D2960E9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77" y="11723"/>
            <a:ext cx="7772400" cy="1143000"/>
          </a:xfrm>
        </p:spPr>
        <p:txBody>
          <a:bodyPr/>
          <a:lstStyle/>
          <a:p>
            <a:r>
              <a:rPr lang="en-US" sz="3600" dirty="0"/>
              <a:t>Whole Genome Sequencing (WGS) reads 100%!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CAE63-7DD7-0A4D-9243-80555EADC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220633"/>
            <a:ext cx="7761738" cy="5178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F46CDA-3307-384A-A249-41A584CB31DF}"/>
              </a:ext>
            </a:extLst>
          </p:cNvPr>
          <p:cNvSpPr/>
          <p:nvPr/>
        </p:nvSpPr>
        <p:spPr>
          <a:xfrm>
            <a:off x="76200" y="6550223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www.genomesop.com</a:t>
            </a:r>
            <a:r>
              <a:rPr lang="en-US" sz="1400" dirty="0"/>
              <a:t>/somatic-mutations/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0C56E-46CB-D64F-8E66-5E8358862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16" t="7353" r="32996" b="80882"/>
          <a:stretch/>
        </p:blipFill>
        <p:spPr>
          <a:xfrm>
            <a:off x="8316992" y="4895165"/>
            <a:ext cx="261092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6BD14-CF8F-3945-8640-943343C21D6F}"/>
              </a:ext>
            </a:extLst>
          </p:cNvPr>
          <p:cNvSpPr/>
          <p:nvPr/>
        </p:nvSpPr>
        <p:spPr>
          <a:xfrm>
            <a:off x="7825172" y="5504765"/>
            <a:ext cx="131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Coding elements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A7BAC-A87C-7641-939E-333AD774484C}"/>
              </a:ext>
            </a:extLst>
          </p:cNvPr>
          <p:cNvSpPr txBox="1"/>
          <p:nvPr/>
        </p:nvSpPr>
        <p:spPr>
          <a:xfrm>
            <a:off x="76200" y="16764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E5F07D-808A-554C-BCF0-822647EC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1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Human Genetic Variation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160020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“human genome” was determined by sequencing DNA from a small number of individuals (2001)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HapMap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 project (initiated in 2002) looked at polymorphisms in 270 individuals (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Affymetrix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GeneChip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1000 Genomes project (initiated in 2008) sequenced the genomes of 2500 individuals from diverse populations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23andMe genotyped its 1 millionth customer in 2015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Genomics England sequenced 100k whole genomes and linked with medical records (Dec 2018)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B3D8-CC04-7345-B37E-30A2333A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/>
              <a:t>Gametic vs. Somatic 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D358C-8642-C64B-972E-9EDEC8DA7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3765F-3B62-ED4D-A986-04F742B2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51F6F-4F71-724F-983A-9A828D60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1704225"/>
            <a:ext cx="5270500" cy="4668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D56C9-2B84-364F-BE3E-90E0F7ECBB00}"/>
              </a:ext>
            </a:extLst>
          </p:cNvPr>
          <p:cNvSpPr/>
          <p:nvPr/>
        </p:nvSpPr>
        <p:spPr>
          <a:xfrm>
            <a:off x="304800" y="6471678"/>
            <a:ext cx="6134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https://www.pathwayz.org/Tree/Plain/GAMETIC+VS.+SOMATIC+MUTATIONS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121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 dirty="0"/>
              <a:t>Classes of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24000"/>
            <a:ext cx="8153400" cy="4114800"/>
          </a:xfrm>
        </p:spPr>
        <p:txBody>
          <a:bodyPr/>
          <a:lstStyle/>
          <a:p>
            <a:r>
              <a:rPr lang="en-US" dirty="0"/>
              <a:t>Single Nucleotide Polymorphisms (SNPs)</a:t>
            </a:r>
          </a:p>
          <a:p>
            <a:r>
              <a:rPr lang="en-US" dirty="0" err="1"/>
              <a:t>Indels</a:t>
            </a:r>
            <a:r>
              <a:rPr lang="en-US" dirty="0"/>
              <a:t> (insertions/deletions)</a:t>
            </a:r>
          </a:p>
          <a:p>
            <a:r>
              <a:rPr lang="en-US" dirty="0"/>
              <a:t>Structural variants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570992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Formal definitions: </a:t>
            </a:r>
            <a:r>
              <a:rPr lang="en-US" sz="2400" dirty="0">
                <a:latin typeface="Arial"/>
                <a:cs typeface="Arial"/>
                <a:hlinkClick r:id="rId3"/>
              </a:rPr>
              <a:t>https://www.snpedia.com/index.php/Glossary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A6B31-DAB1-B949-8D73-F8013228E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554" y="2706749"/>
            <a:ext cx="3817620" cy="29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2330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6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70602</TotalTime>
  <Words>1052</Words>
  <Application>Microsoft Macintosh PowerPoint</Application>
  <PresentationFormat>On-screen Show (4:3)</PresentationFormat>
  <Paragraphs>199</Paragraphs>
  <Slides>35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System Font Regular</vt:lpstr>
      <vt:lpstr>Arial</vt:lpstr>
      <vt:lpstr>Calibri</vt:lpstr>
      <vt:lpstr>Microsoft Sans Serif</vt:lpstr>
      <vt:lpstr>Times New Roman</vt:lpstr>
      <vt:lpstr>Blank Presentation</vt:lpstr>
      <vt:lpstr>Equation</vt:lpstr>
      <vt:lpstr>Linking Genetic Variation to Phenotypes</vt:lpstr>
      <vt:lpstr>PowerPoint Presentation</vt:lpstr>
      <vt:lpstr>How to read sentences/genes for understanding book/genome?</vt:lpstr>
      <vt:lpstr>Low sequencing cost enables reading our whole genome</vt:lpstr>
      <vt:lpstr>Whole Exome Sequencing (WES) reads 2% coding elements of human genome</vt:lpstr>
      <vt:lpstr>Whole Genome Sequencing (WGS) reads 100%!</vt:lpstr>
      <vt:lpstr>Understanding Human Genetic Variation</vt:lpstr>
      <vt:lpstr>Gametic vs. Somatic Mutations</vt:lpstr>
      <vt:lpstr>Classes of Variants</vt:lpstr>
      <vt:lpstr>Single Nucleotide Polymorphisms (SNPs)</vt:lpstr>
      <vt:lpstr>PowerPoint Presentation</vt:lpstr>
      <vt:lpstr>Insertions and Deletions</vt:lpstr>
      <vt:lpstr>Structural Variants</vt:lpstr>
      <vt:lpstr>Genetic Recombination</vt:lpstr>
      <vt:lpstr>Recombination Errors Lead to Copy Number Variants (CNVs)</vt:lpstr>
      <vt:lpstr>1000 Genomes Project</vt:lpstr>
      <vt:lpstr>Genotype to Phenotype</vt:lpstr>
      <vt:lpstr>Understanding Associations Between Genetic Variation and Disease</vt:lpstr>
      <vt:lpstr>Example: Genome-Wide Association Study (GWAS) identifies disease associated genetic variants</vt:lpstr>
      <vt:lpstr>PowerPoint Presentation</vt:lpstr>
      <vt:lpstr>PowerPoint Presentation</vt:lpstr>
      <vt:lpstr>Morning Person GWAS</vt:lpstr>
      <vt:lpstr>Understanding Associations Between Genetic Variation and Disease</vt:lpstr>
      <vt:lpstr>A Circos Plot</vt:lpstr>
      <vt:lpstr>Some Cancer Genomes</vt:lpstr>
      <vt:lpstr>Understanding Associations Between Genetic Variation and Complex Phenotypes</vt:lpstr>
      <vt:lpstr>QTL Mapping Example</vt:lpstr>
      <vt:lpstr>QTL Mapping Example</vt:lpstr>
      <vt:lpstr>QTL Example: Genotype-Tissue Expression Project (GTEx) </vt:lpstr>
      <vt:lpstr>QTL Example: GTEx </vt:lpstr>
      <vt:lpstr>GWAS Versus QTL</vt:lpstr>
      <vt:lpstr>Determining Association is Not Enough</vt:lpstr>
      <vt:lpstr>Many Measured SNPs Not in Coding Regions</vt:lpstr>
      <vt:lpstr>Non-coding variants</vt:lpstr>
      <vt:lpstr>Computational Problems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Genetic Variation to Important Phenotypes</dc:title>
  <dc:creator>Mark Craven</dc:creator>
  <cp:lastModifiedBy>Daifeng Wang</cp:lastModifiedBy>
  <cp:revision>1194</cp:revision>
  <cp:lastPrinted>2011-04-28T20:18:42Z</cp:lastPrinted>
  <dcterms:created xsi:type="dcterms:W3CDTF">2011-04-26T20:24:20Z</dcterms:created>
  <dcterms:modified xsi:type="dcterms:W3CDTF">2022-02-09T21:57:32Z</dcterms:modified>
</cp:coreProperties>
</file>