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5.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60" r:id="rId1"/>
    <p:sldMasterId id="2147483664" r:id="rId2"/>
    <p:sldMasterId id="2147483678" r:id="rId3"/>
    <p:sldMasterId id="2147483730" r:id="rId4"/>
    <p:sldMasterId id="2147483734" r:id="rId5"/>
    <p:sldMasterId id="2147483750" r:id="rId6"/>
  </p:sldMasterIdLst>
  <p:notesMasterIdLst>
    <p:notesMasterId r:id="rId62"/>
  </p:notesMasterIdLst>
  <p:sldIdLst>
    <p:sldId id="257" r:id="rId7"/>
    <p:sldId id="6382" r:id="rId8"/>
    <p:sldId id="6599" r:id="rId9"/>
    <p:sldId id="6447" r:id="rId10"/>
    <p:sldId id="6448" r:id="rId11"/>
    <p:sldId id="6449" r:id="rId12"/>
    <p:sldId id="6379" r:id="rId13"/>
    <p:sldId id="6457" r:id="rId14"/>
    <p:sldId id="328" r:id="rId15"/>
    <p:sldId id="6459" r:id="rId16"/>
    <p:sldId id="6453" r:id="rId17"/>
    <p:sldId id="6476" r:id="rId18"/>
    <p:sldId id="863" r:id="rId19"/>
    <p:sldId id="259" r:id="rId20"/>
    <p:sldId id="6357" r:id="rId21"/>
    <p:sldId id="6455" r:id="rId22"/>
    <p:sldId id="260" r:id="rId23"/>
    <p:sldId id="6600" r:id="rId24"/>
    <p:sldId id="264" r:id="rId25"/>
    <p:sldId id="6464" r:id="rId26"/>
    <p:sldId id="6472" r:id="rId27"/>
    <p:sldId id="6463" r:id="rId28"/>
    <p:sldId id="265" r:id="rId29"/>
    <p:sldId id="6474" r:id="rId30"/>
    <p:sldId id="6475" r:id="rId31"/>
    <p:sldId id="6548" r:id="rId32"/>
    <p:sldId id="907" r:id="rId33"/>
    <p:sldId id="6347" r:id="rId34"/>
    <p:sldId id="6549" r:id="rId35"/>
    <p:sldId id="6609" r:id="rId36"/>
    <p:sldId id="6552" r:id="rId37"/>
    <p:sldId id="6601" r:id="rId38"/>
    <p:sldId id="6590" r:id="rId39"/>
    <p:sldId id="6473" r:id="rId40"/>
    <p:sldId id="6591" r:id="rId41"/>
    <p:sldId id="6592" r:id="rId42"/>
    <p:sldId id="6593" r:id="rId43"/>
    <p:sldId id="6602" r:id="rId44"/>
    <p:sldId id="6594" r:id="rId45"/>
    <p:sldId id="6597" r:id="rId46"/>
    <p:sldId id="6572" r:id="rId47"/>
    <p:sldId id="6598" r:id="rId48"/>
    <p:sldId id="6573" r:id="rId49"/>
    <p:sldId id="6524" r:id="rId50"/>
    <p:sldId id="6595" r:id="rId51"/>
    <p:sldId id="6596" r:id="rId52"/>
    <p:sldId id="6603" r:id="rId53"/>
    <p:sldId id="6400" r:id="rId54"/>
    <p:sldId id="6491" r:id="rId55"/>
    <p:sldId id="6467" r:id="rId56"/>
    <p:sldId id="6505" r:id="rId57"/>
    <p:sldId id="6469" r:id="rId58"/>
    <p:sldId id="6470" r:id="rId59"/>
    <p:sldId id="6604" r:id="rId60"/>
    <p:sldId id="492" r:id="rId6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10000"/>
    <a:srgbClr val="6A5197"/>
    <a:srgbClr val="396BAF"/>
    <a:srgbClr val="021AF4"/>
    <a:srgbClr val="58C6C7"/>
    <a:srgbClr val="9C8EB1"/>
    <a:srgbClr val="0B60FE"/>
    <a:srgbClr val="4CAD5A"/>
    <a:srgbClr val="22FF81"/>
    <a:srgbClr val="197A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978"/>
    <p:restoredTop sz="84830" autoAdjust="0"/>
  </p:normalViewPr>
  <p:slideViewPr>
    <p:cSldViewPr>
      <p:cViewPr varScale="1">
        <p:scale>
          <a:sx n="107" d="100"/>
          <a:sy n="107" d="100"/>
        </p:scale>
        <p:origin x="1832" y="1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34E8DEF-EA1F-DC4F-A640-1FF66C9F3490}" type="doc">
      <dgm:prSet loTypeId="urn:microsoft.com/office/officeart/2005/8/layout/process3" loCatId="" qsTypeId="urn:microsoft.com/office/officeart/2005/8/quickstyle/simple1" qsCatId="simple" csTypeId="urn:microsoft.com/office/officeart/2005/8/colors/accent1_2" csCatId="accent1" phldr="1"/>
      <dgm:spPr/>
      <dgm:t>
        <a:bodyPr/>
        <a:lstStyle/>
        <a:p>
          <a:endParaRPr lang="en-US"/>
        </a:p>
      </dgm:t>
    </dgm:pt>
    <dgm:pt modelId="{B3F45D29-87BA-144A-BED6-DA44BC6C469D}">
      <dgm:prSet phldrT="[Text]"/>
      <dgm:spPr/>
      <dgm:t>
        <a:bodyPr/>
        <a:lstStyle/>
        <a:p>
          <a:r>
            <a:rPr lang="en-US" dirty="0"/>
            <a:t>Functional Elements</a:t>
          </a:r>
        </a:p>
      </dgm:t>
    </dgm:pt>
    <dgm:pt modelId="{3F603F9A-E25C-C143-B6D4-D2854D4F6556}" type="parTrans" cxnId="{23494278-28F8-2B4A-8275-41A5700375AD}">
      <dgm:prSet/>
      <dgm:spPr/>
      <dgm:t>
        <a:bodyPr/>
        <a:lstStyle/>
        <a:p>
          <a:endParaRPr lang="en-US"/>
        </a:p>
      </dgm:t>
    </dgm:pt>
    <dgm:pt modelId="{229C73A6-1DD8-8048-8D15-278914CCE350}" type="sibTrans" cxnId="{23494278-28F8-2B4A-8275-41A5700375AD}">
      <dgm:prSet/>
      <dgm:spPr/>
      <dgm:t>
        <a:bodyPr/>
        <a:lstStyle/>
        <a:p>
          <a:endParaRPr lang="en-US"/>
        </a:p>
      </dgm:t>
    </dgm:pt>
    <dgm:pt modelId="{4A0A3E10-E712-AC42-846B-CF602F65582B}">
      <dgm:prSet phldrT="[Text]"/>
      <dgm:spPr/>
      <dgm:t>
        <a:bodyPr/>
        <a:lstStyle/>
        <a:p>
          <a:r>
            <a:rPr lang="en-US" dirty="0"/>
            <a:t>variants</a:t>
          </a:r>
        </a:p>
      </dgm:t>
    </dgm:pt>
    <dgm:pt modelId="{945EB47E-311A-AE43-BA85-3C8D07DC655D}" type="parTrans" cxnId="{F3889941-296B-1047-9A07-256590570BDC}">
      <dgm:prSet/>
      <dgm:spPr/>
      <dgm:t>
        <a:bodyPr/>
        <a:lstStyle/>
        <a:p>
          <a:endParaRPr lang="en-US"/>
        </a:p>
      </dgm:t>
    </dgm:pt>
    <dgm:pt modelId="{9A3FAF3F-9645-E14A-A11B-F0402DB4469D}" type="sibTrans" cxnId="{F3889941-296B-1047-9A07-256590570BDC}">
      <dgm:prSet/>
      <dgm:spPr/>
      <dgm:t>
        <a:bodyPr/>
        <a:lstStyle/>
        <a:p>
          <a:endParaRPr lang="en-US"/>
        </a:p>
      </dgm:t>
    </dgm:pt>
    <dgm:pt modelId="{0FB1F59B-0F82-1E49-B9CF-58FEB2B4FE61}">
      <dgm:prSet phldrT="[Text]"/>
      <dgm:spPr/>
      <dgm:t>
        <a:bodyPr/>
        <a:lstStyle/>
        <a:p>
          <a:r>
            <a:rPr lang="en-US" dirty="0"/>
            <a:t>Interactions</a:t>
          </a:r>
        </a:p>
      </dgm:t>
    </dgm:pt>
    <dgm:pt modelId="{31AA0827-A791-B846-AA91-072770797927}" type="parTrans" cxnId="{3B83F64C-0E0D-7F4B-9542-8A73EEF1AA81}">
      <dgm:prSet/>
      <dgm:spPr/>
      <dgm:t>
        <a:bodyPr/>
        <a:lstStyle/>
        <a:p>
          <a:endParaRPr lang="en-US"/>
        </a:p>
      </dgm:t>
    </dgm:pt>
    <dgm:pt modelId="{B6E39945-476E-FD48-A8C4-A4DDF0A19FE6}" type="sibTrans" cxnId="{3B83F64C-0E0D-7F4B-9542-8A73EEF1AA81}">
      <dgm:prSet/>
      <dgm:spPr/>
      <dgm:t>
        <a:bodyPr/>
        <a:lstStyle/>
        <a:p>
          <a:endParaRPr lang="en-US"/>
        </a:p>
      </dgm:t>
    </dgm:pt>
    <dgm:pt modelId="{909CBFEE-596D-1B4E-A6E4-BC03D40594A9}">
      <dgm:prSet phldrT="[Text]"/>
      <dgm:spPr/>
      <dgm:t>
        <a:bodyPr/>
        <a:lstStyle/>
        <a:p>
          <a:r>
            <a:rPr lang="en-US" dirty="0"/>
            <a:t>gene regulation</a:t>
          </a:r>
        </a:p>
      </dgm:t>
    </dgm:pt>
    <dgm:pt modelId="{20751EF6-D3F7-AE46-97E3-1BBC1CAD0B13}" type="parTrans" cxnId="{D4BFCC55-F64F-ED43-8026-3AAE7BA454F0}">
      <dgm:prSet/>
      <dgm:spPr/>
      <dgm:t>
        <a:bodyPr/>
        <a:lstStyle/>
        <a:p>
          <a:endParaRPr lang="en-US"/>
        </a:p>
      </dgm:t>
    </dgm:pt>
    <dgm:pt modelId="{1CA1E7AA-6EE5-1943-A6F6-C5C69A6DE0F6}" type="sibTrans" cxnId="{D4BFCC55-F64F-ED43-8026-3AAE7BA454F0}">
      <dgm:prSet/>
      <dgm:spPr/>
      <dgm:t>
        <a:bodyPr/>
        <a:lstStyle/>
        <a:p>
          <a:endParaRPr lang="en-US"/>
        </a:p>
      </dgm:t>
    </dgm:pt>
    <dgm:pt modelId="{B8072825-3DD8-8A45-B694-49749DF07042}">
      <dgm:prSet phldrT="[Text]"/>
      <dgm:spPr/>
      <dgm:t>
        <a:bodyPr/>
        <a:lstStyle/>
        <a:p>
          <a:r>
            <a:rPr lang="en-US" dirty="0"/>
            <a:t>Mechanisms</a:t>
          </a:r>
        </a:p>
      </dgm:t>
    </dgm:pt>
    <dgm:pt modelId="{07C02A14-1CE5-B340-BA7B-5D654318D695}" type="parTrans" cxnId="{2D5F057C-27FA-2C43-8619-EE5E76C8C206}">
      <dgm:prSet/>
      <dgm:spPr/>
      <dgm:t>
        <a:bodyPr/>
        <a:lstStyle/>
        <a:p>
          <a:endParaRPr lang="en-US"/>
        </a:p>
      </dgm:t>
    </dgm:pt>
    <dgm:pt modelId="{1C3DAB95-33AD-014E-A8FB-0ED011F33661}" type="sibTrans" cxnId="{2D5F057C-27FA-2C43-8619-EE5E76C8C206}">
      <dgm:prSet/>
      <dgm:spPr/>
      <dgm:t>
        <a:bodyPr/>
        <a:lstStyle/>
        <a:p>
          <a:endParaRPr lang="en-US"/>
        </a:p>
      </dgm:t>
    </dgm:pt>
    <dgm:pt modelId="{7C071E11-A38C-394B-B9D2-94E1A8C17D8C}">
      <dgm:prSet phldrT="[Text]"/>
      <dgm:spPr/>
      <dgm:t>
        <a:bodyPr/>
        <a:lstStyle/>
        <a:p>
          <a:r>
            <a:rPr lang="en-US" dirty="0"/>
            <a:t>pathways</a:t>
          </a:r>
        </a:p>
      </dgm:t>
    </dgm:pt>
    <dgm:pt modelId="{7FD986C5-5B69-5A4A-99A8-72493D586D8C}" type="parTrans" cxnId="{71EF1C01-EF9A-9D4A-9FF5-811FD566AF1C}">
      <dgm:prSet/>
      <dgm:spPr/>
      <dgm:t>
        <a:bodyPr/>
        <a:lstStyle/>
        <a:p>
          <a:endParaRPr lang="en-US"/>
        </a:p>
      </dgm:t>
    </dgm:pt>
    <dgm:pt modelId="{78D740E3-FB82-9843-97BB-C974C544C61A}" type="sibTrans" cxnId="{71EF1C01-EF9A-9D4A-9FF5-811FD566AF1C}">
      <dgm:prSet/>
      <dgm:spPr/>
      <dgm:t>
        <a:bodyPr/>
        <a:lstStyle/>
        <a:p>
          <a:endParaRPr lang="en-US"/>
        </a:p>
      </dgm:t>
    </dgm:pt>
    <dgm:pt modelId="{F5AB44AD-C78E-D24A-995C-5FC354C49B7E}">
      <dgm:prSet phldrT="[Text]"/>
      <dgm:spPr/>
      <dgm:t>
        <a:bodyPr/>
        <a:lstStyle/>
        <a:p>
          <a:r>
            <a:rPr lang="en-US" dirty="0"/>
            <a:t>genes</a:t>
          </a:r>
        </a:p>
      </dgm:t>
    </dgm:pt>
    <dgm:pt modelId="{5BCD4B70-0661-B64C-8C91-14BD85715C78}" type="parTrans" cxnId="{4CCC3AE8-7ECE-AF43-8DFF-0C6322284ADE}">
      <dgm:prSet/>
      <dgm:spPr/>
      <dgm:t>
        <a:bodyPr/>
        <a:lstStyle/>
        <a:p>
          <a:endParaRPr lang="en-US"/>
        </a:p>
      </dgm:t>
    </dgm:pt>
    <dgm:pt modelId="{B68BB53D-C425-404A-83B8-403122814914}" type="sibTrans" cxnId="{4CCC3AE8-7ECE-AF43-8DFF-0C6322284ADE}">
      <dgm:prSet/>
      <dgm:spPr/>
      <dgm:t>
        <a:bodyPr/>
        <a:lstStyle/>
        <a:p>
          <a:endParaRPr lang="en-US"/>
        </a:p>
      </dgm:t>
    </dgm:pt>
    <dgm:pt modelId="{500CF30E-72C6-D240-AAC0-4CB86B5487AD}">
      <dgm:prSet phldrT="[Text]"/>
      <dgm:spPr/>
      <dgm:t>
        <a:bodyPr/>
        <a:lstStyle/>
        <a:p>
          <a:r>
            <a:rPr lang="en-US" dirty="0"/>
            <a:t>chromatin interaction</a:t>
          </a:r>
        </a:p>
      </dgm:t>
    </dgm:pt>
    <dgm:pt modelId="{5753A72C-B924-CA44-B7A9-81DA008CB3AE}" type="parTrans" cxnId="{E4105BE6-A9E5-1F47-B5BF-5EFB0C7E383C}">
      <dgm:prSet/>
      <dgm:spPr/>
      <dgm:t>
        <a:bodyPr/>
        <a:lstStyle/>
        <a:p>
          <a:endParaRPr lang="en-US"/>
        </a:p>
      </dgm:t>
    </dgm:pt>
    <dgm:pt modelId="{3982434A-8F81-144E-88E8-7A7C6BDC47CF}" type="sibTrans" cxnId="{E4105BE6-A9E5-1F47-B5BF-5EFB0C7E383C}">
      <dgm:prSet/>
      <dgm:spPr/>
      <dgm:t>
        <a:bodyPr/>
        <a:lstStyle/>
        <a:p>
          <a:endParaRPr lang="en-US"/>
        </a:p>
      </dgm:t>
    </dgm:pt>
    <dgm:pt modelId="{0A616347-6FBC-4D43-B8C8-40220243EE10}">
      <dgm:prSet phldrT="[Text]"/>
      <dgm:spPr/>
      <dgm:t>
        <a:bodyPr/>
        <a:lstStyle/>
        <a:p>
          <a:r>
            <a:rPr lang="en-US" dirty="0"/>
            <a:t>TF binding</a:t>
          </a:r>
        </a:p>
      </dgm:t>
    </dgm:pt>
    <dgm:pt modelId="{0015DE49-3830-564B-AFCF-BC3D119344E2}" type="parTrans" cxnId="{9DFDF6B3-AC33-5541-B945-783732B53CC8}">
      <dgm:prSet/>
      <dgm:spPr/>
      <dgm:t>
        <a:bodyPr/>
        <a:lstStyle/>
        <a:p>
          <a:endParaRPr lang="en-US"/>
        </a:p>
      </dgm:t>
    </dgm:pt>
    <dgm:pt modelId="{9A29587D-4083-7246-A445-90D8434B7AA1}" type="sibTrans" cxnId="{9DFDF6B3-AC33-5541-B945-783732B53CC8}">
      <dgm:prSet/>
      <dgm:spPr/>
      <dgm:t>
        <a:bodyPr/>
        <a:lstStyle/>
        <a:p>
          <a:endParaRPr lang="en-US"/>
        </a:p>
      </dgm:t>
    </dgm:pt>
    <dgm:pt modelId="{C88535BE-E016-1143-ADDF-6EC27CF0CF7D}">
      <dgm:prSet/>
      <dgm:spPr/>
      <dgm:t>
        <a:bodyPr/>
        <a:lstStyle/>
        <a:p>
          <a:r>
            <a:rPr lang="en-US" dirty="0"/>
            <a:t>Prediction &amp; Prioritization</a:t>
          </a:r>
        </a:p>
      </dgm:t>
    </dgm:pt>
    <dgm:pt modelId="{2862A774-193C-1540-9A58-E40CEBA2A822}" type="parTrans" cxnId="{1798E235-D875-C147-8BA3-5ED6792BE085}">
      <dgm:prSet/>
      <dgm:spPr/>
      <dgm:t>
        <a:bodyPr/>
        <a:lstStyle/>
        <a:p>
          <a:endParaRPr lang="en-US"/>
        </a:p>
      </dgm:t>
    </dgm:pt>
    <dgm:pt modelId="{8D5EAC01-3BE2-0049-94A8-CED90D3FF8D7}" type="sibTrans" cxnId="{1798E235-D875-C147-8BA3-5ED6792BE085}">
      <dgm:prSet/>
      <dgm:spPr/>
      <dgm:t>
        <a:bodyPr/>
        <a:lstStyle/>
        <a:p>
          <a:endParaRPr lang="en-US"/>
        </a:p>
      </dgm:t>
    </dgm:pt>
    <dgm:pt modelId="{2D82E600-AD4A-EE47-A0FD-7B73FE855A0F}">
      <dgm:prSet phldrT="[Text]"/>
      <dgm:spPr/>
      <dgm:t>
        <a:bodyPr/>
        <a:lstStyle/>
        <a:p>
          <a:r>
            <a:rPr lang="en-US" dirty="0"/>
            <a:t>circuits</a:t>
          </a:r>
        </a:p>
      </dgm:t>
    </dgm:pt>
    <dgm:pt modelId="{463A593F-C184-EE41-9257-882B56AC99F9}" type="parTrans" cxnId="{6BEC8AA5-98EF-A14B-88DE-D6C663D7ED87}">
      <dgm:prSet/>
      <dgm:spPr/>
      <dgm:t>
        <a:bodyPr/>
        <a:lstStyle/>
        <a:p>
          <a:endParaRPr lang="en-US"/>
        </a:p>
      </dgm:t>
    </dgm:pt>
    <dgm:pt modelId="{CF0009CB-837E-C443-9F8B-007B2C29E391}" type="sibTrans" cxnId="{6BEC8AA5-98EF-A14B-88DE-D6C663D7ED87}">
      <dgm:prSet/>
      <dgm:spPr/>
      <dgm:t>
        <a:bodyPr/>
        <a:lstStyle/>
        <a:p>
          <a:endParaRPr lang="en-US"/>
        </a:p>
      </dgm:t>
    </dgm:pt>
    <dgm:pt modelId="{94C9C267-8719-1C4F-AAC4-D9118A4FBA86}">
      <dgm:prSet/>
      <dgm:spPr/>
      <dgm:t>
        <a:bodyPr/>
        <a:lstStyle/>
        <a:p>
          <a:r>
            <a:rPr lang="en-US" dirty="0"/>
            <a:t>disease variants &amp; genes</a:t>
          </a:r>
        </a:p>
      </dgm:t>
    </dgm:pt>
    <dgm:pt modelId="{0C496E48-1375-F044-A354-660C939978D0}" type="parTrans" cxnId="{8AC469CD-A31E-FE47-9119-558100FF7FB9}">
      <dgm:prSet/>
      <dgm:spPr/>
      <dgm:t>
        <a:bodyPr/>
        <a:lstStyle/>
        <a:p>
          <a:endParaRPr lang="en-US"/>
        </a:p>
      </dgm:t>
    </dgm:pt>
    <dgm:pt modelId="{050E02D2-20B0-BE42-949C-9D8BDDFEE86C}" type="sibTrans" cxnId="{8AC469CD-A31E-FE47-9119-558100FF7FB9}">
      <dgm:prSet/>
      <dgm:spPr/>
      <dgm:t>
        <a:bodyPr/>
        <a:lstStyle/>
        <a:p>
          <a:endParaRPr lang="en-US"/>
        </a:p>
      </dgm:t>
    </dgm:pt>
    <dgm:pt modelId="{DB5CC926-215E-FC45-92F9-C496075ABC14}">
      <dgm:prSet/>
      <dgm:spPr/>
      <dgm:t>
        <a:bodyPr/>
        <a:lstStyle/>
        <a:p>
          <a:r>
            <a:rPr lang="en-US" dirty="0"/>
            <a:t>networks</a:t>
          </a:r>
        </a:p>
      </dgm:t>
    </dgm:pt>
    <dgm:pt modelId="{63F5F10A-0B6D-4A4B-8ED7-9A4BF219AB90}" type="parTrans" cxnId="{A27CE517-E262-E84C-B161-461BEC1C7C11}">
      <dgm:prSet/>
      <dgm:spPr/>
      <dgm:t>
        <a:bodyPr/>
        <a:lstStyle/>
        <a:p>
          <a:endParaRPr lang="en-US"/>
        </a:p>
      </dgm:t>
    </dgm:pt>
    <dgm:pt modelId="{8F6F6F69-98F6-2446-AE2A-3702807D2056}" type="sibTrans" cxnId="{A27CE517-E262-E84C-B161-461BEC1C7C11}">
      <dgm:prSet/>
      <dgm:spPr/>
      <dgm:t>
        <a:bodyPr/>
        <a:lstStyle/>
        <a:p>
          <a:endParaRPr lang="en-US"/>
        </a:p>
      </dgm:t>
    </dgm:pt>
    <dgm:pt modelId="{9E483897-60A6-D642-A7E8-8192885E8C96}">
      <dgm:prSet/>
      <dgm:spPr/>
      <dgm:t>
        <a:bodyPr/>
        <a:lstStyle/>
        <a:p>
          <a:r>
            <a:rPr lang="en-US" dirty="0"/>
            <a:t>cell types</a:t>
          </a:r>
        </a:p>
      </dgm:t>
    </dgm:pt>
    <dgm:pt modelId="{6DA3CC76-5DA1-4948-B670-7D283BB2E8FE}" type="parTrans" cxnId="{C5311261-D884-C846-80FA-FA40C159DFCB}">
      <dgm:prSet/>
      <dgm:spPr/>
      <dgm:t>
        <a:bodyPr/>
        <a:lstStyle/>
        <a:p>
          <a:endParaRPr lang="en-US"/>
        </a:p>
      </dgm:t>
    </dgm:pt>
    <dgm:pt modelId="{D12F79ED-FD31-5340-891E-29D1796EDC25}" type="sibTrans" cxnId="{C5311261-D884-C846-80FA-FA40C159DFCB}">
      <dgm:prSet/>
      <dgm:spPr/>
      <dgm:t>
        <a:bodyPr/>
        <a:lstStyle/>
        <a:p>
          <a:endParaRPr lang="en-US"/>
        </a:p>
      </dgm:t>
    </dgm:pt>
    <dgm:pt modelId="{407A02A6-5477-F14B-84DC-0EE7B53376AC}">
      <dgm:prSet phldrT="[Text]"/>
      <dgm:spPr/>
      <dgm:t>
        <a:bodyPr/>
        <a:lstStyle/>
        <a:p>
          <a:r>
            <a:rPr lang="en-US" dirty="0"/>
            <a:t>processes</a:t>
          </a:r>
        </a:p>
      </dgm:t>
    </dgm:pt>
    <dgm:pt modelId="{380E9AE4-740A-CE4D-8A78-24E05492C1EA}" type="parTrans" cxnId="{BA190D99-BC8F-5A4A-94E2-B617D910F21B}">
      <dgm:prSet/>
      <dgm:spPr/>
      <dgm:t>
        <a:bodyPr/>
        <a:lstStyle/>
        <a:p>
          <a:endParaRPr lang="en-US"/>
        </a:p>
      </dgm:t>
    </dgm:pt>
    <dgm:pt modelId="{411061B3-6D24-B848-B225-B86BCE68F07E}" type="sibTrans" cxnId="{BA190D99-BC8F-5A4A-94E2-B617D910F21B}">
      <dgm:prSet/>
      <dgm:spPr/>
      <dgm:t>
        <a:bodyPr/>
        <a:lstStyle/>
        <a:p>
          <a:endParaRPr lang="en-US"/>
        </a:p>
      </dgm:t>
    </dgm:pt>
    <dgm:pt modelId="{AFB60EDA-79F3-F640-8C73-0A84628139E1}">
      <dgm:prSet phldrT="[Text]"/>
      <dgm:spPr/>
      <dgm:t>
        <a:bodyPr/>
        <a:lstStyle/>
        <a:p>
          <a:r>
            <a:rPr lang="en-US" dirty="0"/>
            <a:t>regulatory regions</a:t>
          </a:r>
        </a:p>
      </dgm:t>
    </dgm:pt>
    <dgm:pt modelId="{61E18E99-632B-204C-A67A-19517A24A258}" type="parTrans" cxnId="{067DB0BD-96BC-454C-A8DA-39CEC11F8895}">
      <dgm:prSet/>
      <dgm:spPr/>
      <dgm:t>
        <a:bodyPr/>
        <a:lstStyle/>
        <a:p>
          <a:endParaRPr lang="en-US"/>
        </a:p>
      </dgm:t>
    </dgm:pt>
    <dgm:pt modelId="{2D42F4F3-D299-A54E-A176-6CEA8DE8CD92}" type="sibTrans" cxnId="{067DB0BD-96BC-454C-A8DA-39CEC11F8895}">
      <dgm:prSet/>
      <dgm:spPr/>
      <dgm:t>
        <a:bodyPr/>
        <a:lstStyle/>
        <a:p>
          <a:endParaRPr lang="en-US"/>
        </a:p>
      </dgm:t>
    </dgm:pt>
    <dgm:pt modelId="{C0BDE075-AB70-0C42-B30D-F5446EF529CC}" type="pres">
      <dgm:prSet presAssocID="{934E8DEF-EA1F-DC4F-A640-1FF66C9F3490}" presName="linearFlow" presStyleCnt="0">
        <dgm:presLayoutVars>
          <dgm:dir/>
          <dgm:animLvl val="lvl"/>
          <dgm:resizeHandles val="exact"/>
        </dgm:presLayoutVars>
      </dgm:prSet>
      <dgm:spPr/>
    </dgm:pt>
    <dgm:pt modelId="{B50F7BFA-B097-1F4A-8BEB-2EAB69316F42}" type="pres">
      <dgm:prSet presAssocID="{B3F45D29-87BA-144A-BED6-DA44BC6C469D}" presName="composite" presStyleCnt="0"/>
      <dgm:spPr/>
    </dgm:pt>
    <dgm:pt modelId="{BAA63840-6F23-5848-AF69-D76427868BEF}" type="pres">
      <dgm:prSet presAssocID="{B3F45D29-87BA-144A-BED6-DA44BC6C469D}" presName="parTx" presStyleLbl="node1" presStyleIdx="0" presStyleCnt="4">
        <dgm:presLayoutVars>
          <dgm:chMax val="0"/>
          <dgm:chPref val="0"/>
          <dgm:bulletEnabled val="1"/>
        </dgm:presLayoutVars>
      </dgm:prSet>
      <dgm:spPr/>
    </dgm:pt>
    <dgm:pt modelId="{78928B6A-AB0C-CE46-9BC9-A381DEB81FCA}" type="pres">
      <dgm:prSet presAssocID="{B3F45D29-87BA-144A-BED6-DA44BC6C469D}" presName="parSh" presStyleLbl="node1" presStyleIdx="0" presStyleCnt="4"/>
      <dgm:spPr/>
    </dgm:pt>
    <dgm:pt modelId="{D095CE8D-A522-EF4C-8F47-CFC4F2402EF5}" type="pres">
      <dgm:prSet presAssocID="{B3F45D29-87BA-144A-BED6-DA44BC6C469D}" presName="desTx" presStyleLbl="fgAcc1" presStyleIdx="0" presStyleCnt="4">
        <dgm:presLayoutVars>
          <dgm:bulletEnabled val="1"/>
        </dgm:presLayoutVars>
      </dgm:prSet>
      <dgm:spPr/>
    </dgm:pt>
    <dgm:pt modelId="{820A2FE0-7FA6-7144-95C9-966E09781EA3}" type="pres">
      <dgm:prSet presAssocID="{229C73A6-1DD8-8048-8D15-278914CCE350}" presName="sibTrans" presStyleLbl="sibTrans2D1" presStyleIdx="0" presStyleCnt="3"/>
      <dgm:spPr/>
    </dgm:pt>
    <dgm:pt modelId="{CF31C3F8-31EA-864C-9B4B-678F3177B444}" type="pres">
      <dgm:prSet presAssocID="{229C73A6-1DD8-8048-8D15-278914CCE350}" presName="connTx" presStyleLbl="sibTrans2D1" presStyleIdx="0" presStyleCnt="3"/>
      <dgm:spPr/>
    </dgm:pt>
    <dgm:pt modelId="{48E21005-6D65-E141-AF3A-3668DDB96A24}" type="pres">
      <dgm:prSet presAssocID="{0FB1F59B-0F82-1E49-B9CF-58FEB2B4FE61}" presName="composite" presStyleCnt="0"/>
      <dgm:spPr/>
    </dgm:pt>
    <dgm:pt modelId="{790068E3-FF21-A846-B11E-6C2FC3F679B7}" type="pres">
      <dgm:prSet presAssocID="{0FB1F59B-0F82-1E49-B9CF-58FEB2B4FE61}" presName="parTx" presStyleLbl="node1" presStyleIdx="0" presStyleCnt="4">
        <dgm:presLayoutVars>
          <dgm:chMax val="0"/>
          <dgm:chPref val="0"/>
          <dgm:bulletEnabled val="1"/>
        </dgm:presLayoutVars>
      </dgm:prSet>
      <dgm:spPr/>
    </dgm:pt>
    <dgm:pt modelId="{64562D10-DDCA-7946-BBE2-B1FC45460C20}" type="pres">
      <dgm:prSet presAssocID="{0FB1F59B-0F82-1E49-B9CF-58FEB2B4FE61}" presName="parSh" presStyleLbl="node1" presStyleIdx="1" presStyleCnt="4"/>
      <dgm:spPr/>
    </dgm:pt>
    <dgm:pt modelId="{3BD10571-CE57-A84D-AC82-02C9C917766B}" type="pres">
      <dgm:prSet presAssocID="{0FB1F59B-0F82-1E49-B9CF-58FEB2B4FE61}" presName="desTx" presStyleLbl="fgAcc1" presStyleIdx="1" presStyleCnt="4">
        <dgm:presLayoutVars>
          <dgm:bulletEnabled val="1"/>
        </dgm:presLayoutVars>
      </dgm:prSet>
      <dgm:spPr/>
    </dgm:pt>
    <dgm:pt modelId="{1023511C-7348-7746-B031-206D9A3D9DA2}" type="pres">
      <dgm:prSet presAssocID="{B6E39945-476E-FD48-A8C4-A4DDF0A19FE6}" presName="sibTrans" presStyleLbl="sibTrans2D1" presStyleIdx="1" presStyleCnt="3"/>
      <dgm:spPr/>
    </dgm:pt>
    <dgm:pt modelId="{9580740E-5E91-7743-BFF1-80F62B9BC7B1}" type="pres">
      <dgm:prSet presAssocID="{B6E39945-476E-FD48-A8C4-A4DDF0A19FE6}" presName="connTx" presStyleLbl="sibTrans2D1" presStyleIdx="1" presStyleCnt="3"/>
      <dgm:spPr/>
    </dgm:pt>
    <dgm:pt modelId="{39A12872-055C-404F-8791-4BA7848CD925}" type="pres">
      <dgm:prSet presAssocID="{B8072825-3DD8-8A45-B694-49749DF07042}" presName="composite" presStyleCnt="0"/>
      <dgm:spPr/>
    </dgm:pt>
    <dgm:pt modelId="{66BA3617-759E-DB46-8103-8B2369B8D50A}" type="pres">
      <dgm:prSet presAssocID="{B8072825-3DD8-8A45-B694-49749DF07042}" presName="parTx" presStyleLbl="node1" presStyleIdx="1" presStyleCnt="4">
        <dgm:presLayoutVars>
          <dgm:chMax val="0"/>
          <dgm:chPref val="0"/>
          <dgm:bulletEnabled val="1"/>
        </dgm:presLayoutVars>
      </dgm:prSet>
      <dgm:spPr/>
    </dgm:pt>
    <dgm:pt modelId="{7863CA8A-2702-364D-82F0-6BB0DABEB283}" type="pres">
      <dgm:prSet presAssocID="{B8072825-3DD8-8A45-B694-49749DF07042}" presName="parSh" presStyleLbl="node1" presStyleIdx="2" presStyleCnt="4"/>
      <dgm:spPr/>
    </dgm:pt>
    <dgm:pt modelId="{DC749410-5E27-4A40-BC9F-17AC6578EAA2}" type="pres">
      <dgm:prSet presAssocID="{B8072825-3DD8-8A45-B694-49749DF07042}" presName="desTx" presStyleLbl="fgAcc1" presStyleIdx="2" presStyleCnt="4">
        <dgm:presLayoutVars>
          <dgm:bulletEnabled val="1"/>
        </dgm:presLayoutVars>
      </dgm:prSet>
      <dgm:spPr/>
    </dgm:pt>
    <dgm:pt modelId="{7EB0AB28-2AAA-414B-945E-017293780FD5}" type="pres">
      <dgm:prSet presAssocID="{1C3DAB95-33AD-014E-A8FB-0ED011F33661}" presName="sibTrans" presStyleLbl="sibTrans2D1" presStyleIdx="2" presStyleCnt="3"/>
      <dgm:spPr/>
    </dgm:pt>
    <dgm:pt modelId="{ECA1F383-1C94-1B43-A2B1-1A2F86053A28}" type="pres">
      <dgm:prSet presAssocID="{1C3DAB95-33AD-014E-A8FB-0ED011F33661}" presName="connTx" presStyleLbl="sibTrans2D1" presStyleIdx="2" presStyleCnt="3"/>
      <dgm:spPr/>
    </dgm:pt>
    <dgm:pt modelId="{0B085E7F-E3F3-1042-A53D-666F810570FC}" type="pres">
      <dgm:prSet presAssocID="{C88535BE-E016-1143-ADDF-6EC27CF0CF7D}" presName="composite" presStyleCnt="0"/>
      <dgm:spPr/>
    </dgm:pt>
    <dgm:pt modelId="{4AC6A6CF-16D3-4848-B5FE-DF8D41FDD4E2}" type="pres">
      <dgm:prSet presAssocID="{C88535BE-E016-1143-ADDF-6EC27CF0CF7D}" presName="parTx" presStyleLbl="node1" presStyleIdx="2" presStyleCnt="4">
        <dgm:presLayoutVars>
          <dgm:chMax val="0"/>
          <dgm:chPref val="0"/>
          <dgm:bulletEnabled val="1"/>
        </dgm:presLayoutVars>
      </dgm:prSet>
      <dgm:spPr/>
    </dgm:pt>
    <dgm:pt modelId="{1CB76FB6-E9A5-8845-9B41-E0A8A4FF2C0B}" type="pres">
      <dgm:prSet presAssocID="{C88535BE-E016-1143-ADDF-6EC27CF0CF7D}" presName="parSh" presStyleLbl="node1" presStyleIdx="3" presStyleCnt="4"/>
      <dgm:spPr/>
    </dgm:pt>
    <dgm:pt modelId="{49B9ECF6-334C-FF4E-9954-2C286C49ED83}" type="pres">
      <dgm:prSet presAssocID="{C88535BE-E016-1143-ADDF-6EC27CF0CF7D}" presName="desTx" presStyleLbl="fgAcc1" presStyleIdx="3" presStyleCnt="4">
        <dgm:presLayoutVars>
          <dgm:bulletEnabled val="1"/>
        </dgm:presLayoutVars>
      </dgm:prSet>
      <dgm:spPr/>
    </dgm:pt>
  </dgm:ptLst>
  <dgm:cxnLst>
    <dgm:cxn modelId="{71EF1C01-EF9A-9D4A-9FF5-811FD566AF1C}" srcId="{B8072825-3DD8-8A45-B694-49749DF07042}" destId="{7C071E11-A38C-394B-B9D2-94E1A8C17D8C}" srcOrd="0" destOrd="0" parTransId="{7FD986C5-5B69-5A4A-99A8-72493D586D8C}" sibTransId="{78D740E3-FB82-9843-97BB-C974C544C61A}"/>
    <dgm:cxn modelId="{B7C2BF03-0AC4-FE4C-9E7D-2D8ECEF871BD}" type="presOf" srcId="{7C071E11-A38C-394B-B9D2-94E1A8C17D8C}" destId="{DC749410-5E27-4A40-BC9F-17AC6578EAA2}" srcOrd="0" destOrd="0" presId="urn:microsoft.com/office/officeart/2005/8/layout/process3"/>
    <dgm:cxn modelId="{D5D6EE0B-F79E-1948-9308-E008A5151F4E}" type="presOf" srcId="{B3F45D29-87BA-144A-BED6-DA44BC6C469D}" destId="{78928B6A-AB0C-CE46-9BC9-A381DEB81FCA}" srcOrd="1" destOrd="0" presId="urn:microsoft.com/office/officeart/2005/8/layout/process3"/>
    <dgm:cxn modelId="{A27CE517-E262-E84C-B161-461BEC1C7C11}" srcId="{C88535BE-E016-1143-ADDF-6EC27CF0CF7D}" destId="{DB5CC926-215E-FC45-92F9-C496075ABC14}" srcOrd="1" destOrd="0" parTransId="{63F5F10A-0B6D-4A4B-8ED7-9A4BF219AB90}" sibTransId="{8F6F6F69-98F6-2446-AE2A-3702807D2056}"/>
    <dgm:cxn modelId="{A2D82118-E796-5747-96C5-37F415260A5A}" type="presOf" srcId="{0FB1F59B-0F82-1E49-B9CF-58FEB2B4FE61}" destId="{790068E3-FF21-A846-B11E-6C2FC3F679B7}" srcOrd="0" destOrd="0" presId="urn:microsoft.com/office/officeart/2005/8/layout/process3"/>
    <dgm:cxn modelId="{61399420-64EC-C14B-B9DC-784435F2D2A3}" type="presOf" srcId="{1C3DAB95-33AD-014E-A8FB-0ED011F33661}" destId="{7EB0AB28-2AAA-414B-945E-017293780FD5}" srcOrd="0" destOrd="0" presId="urn:microsoft.com/office/officeart/2005/8/layout/process3"/>
    <dgm:cxn modelId="{FA29A122-20E1-414E-A8B7-A55D9CBD3946}" type="presOf" srcId="{F5AB44AD-C78E-D24A-995C-5FC354C49B7E}" destId="{D095CE8D-A522-EF4C-8F47-CFC4F2402EF5}" srcOrd="0" destOrd="1" presId="urn:microsoft.com/office/officeart/2005/8/layout/process3"/>
    <dgm:cxn modelId="{83C35D27-B147-EA43-97DD-BDF53DC0E533}" type="presOf" srcId="{1C3DAB95-33AD-014E-A8FB-0ED011F33661}" destId="{ECA1F383-1C94-1B43-A2B1-1A2F86053A28}" srcOrd="1" destOrd="0" presId="urn:microsoft.com/office/officeart/2005/8/layout/process3"/>
    <dgm:cxn modelId="{1798E235-D875-C147-8BA3-5ED6792BE085}" srcId="{934E8DEF-EA1F-DC4F-A640-1FF66C9F3490}" destId="{C88535BE-E016-1143-ADDF-6EC27CF0CF7D}" srcOrd="3" destOrd="0" parTransId="{2862A774-193C-1540-9A58-E40CEBA2A822}" sibTransId="{8D5EAC01-3BE2-0049-94A8-CED90D3FF8D7}"/>
    <dgm:cxn modelId="{F3889941-296B-1047-9A07-256590570BDC}" srcId="{B3F45D29-87BA-144A-BED6-DA44BC6C469D}" destId="{4A0A3E10-E712-AC42-846B-CF602F65582B}" srcOrd="0" destOrd="0" parTransId="{945EB47E-311A-AE43-BA85-3C8D07DC655D}" sibTransId="{9A3FAF3F-9645-E14A-A11B-F0402DB4469D}"/>
    <dgm:cxn modelId="{4749944B-FB19-D043-AF67-F7DA88AE489F}" type="presOf" srcId="{DB5CC926-215E-FC45-92F9-C496075ABC14}" destId="{49B9ECF6-334C-FF4E-9954-2C286C49ED83}" srcOrd="0" destOrd="1" presId="urn:microsoft.com/office/officeart/2005/8/layout/process3"/>
    <dgm:cxn modelId="{3B83F64C-0E0D-7F4B-9542-8A73EEF1AA81}" srcId="{934E8DEF-EA1F-DC4F-A640-1FF66C9F3490}" destId="{0FB1F59B-0F82-1E49-B9CF-58FEB2B4FE61}" srcOrd="1" destOrd="0" parTransId="{31AA0827-A791-B846-AA91-072770797927}" sibTransId="{B6E39945-476E-FD48-A8C4-A4DDF0A19FE6}"/>
    <dgm:cxn modelId="{D4BFCC55-F64F-ED43-8026-3AAE7BA454F0}" srcId="{0FB1F59B-0F82-1E49-B9CF-58FEB2B4FE61}" destId="{909CBFEE-596D-1B4E-A6E4-BC03D40594A9}" srcOrd="0" destOrd="0" parTransId="{20751EF6-D3F7-AE46-97E3-1BBC1CAD0B13}" sibTransId="{1CA1E7AA-6EE5-1943-A6F6-C5C69A6DE0F6}"/>
    <dgm:cxn modelId="{4BED7A5D-1187-5149-A604-0E5B615BBE67}" type="presOf" srcId="{C88535BE-E016-1143-ADDF-6EC27CF0CF7D}" destId="{4AC6A6CF-16D3-4848-B5FE-DF8D41FDD4E2}" srcOrd="0" destOrd="0" presId="urn:microsoft.com/office/officeart/2005/8/layout/process3"/>
    <dgm:cxn modelId="{C5311261-D884-C846-80FA-FA40C159DFCB}" srcId="{C88535BE-E016-1143-ADDF-6EC27CF0CF7D}" destId="{9E483897-60A6-D642-A7E8-8192885E8C96}" srcOrd="2" destOrd="0" parTransId="{6DA3CC76-5DA1-4948-B670-7D283BB2E8FE}" sibTransId="{D12F79ED-FD31-5340-891E-29D1796EDC25}"/>
    <dgm:cxn modelId="{77DC4062-140B-D843-AA70-23043178EC3A}" type="presOf" srcId="{2D82E600-AD4A-EE47-A0FD-7B73FE855A0F}" destId="{DC749410-5E27-4A40-BC9F-17AC6578EAA2}" srcOrd="0" destOrd="1" presId="urn:microsoft.com/office/officeart/2005/8/layout/process3"/>
    <dgm:cxn modelId="{C84E846D-75B1-0F4D-958B-EEED9558B5F7}" type="presOf" srcId="{9E483897-60A6-D642-A7E8-8192885E8C96}" destId="{49B9ECF6-334C-FF4E-9954-2C286C49ED83}" srcOrd="0" destOrd="2" presId="urn:microsoft.com/office/officeart/2005/8/layout/process3"/>
    <dgm:cxn modelId="{56D68670-887D-6D4B-BE44-30B54B238DF9}" type="presOf" srcId="{94C9C267-8719-1C4F-AAC4-D9118A4FBA86}" destId="{49B9ECF6-334C-FF4E-9954-2C286C49ED83}" srcOrd="0" destOrd="0" presId="urn:microsoft.com/office/officeart/2005/8/layout/process3"/>
    <dgm:cxn modelId="{23494278-28F8-2B4A-8275-41A5700375AD}" srcId="{934E8DEF-EA1F-DC4F-A640-1FF66C9F3490}" destId="{B3F45D29-87BA-144A-BED6-DA44BC6C469D}" srcOrd="0" destOrd="0" parTransId="{3F603F9A-E25C-C143-B6D4-D2854D4F6556}" sibTransId="{229C73A6-1DD8-8048-8D15-278914CCE350}"/>
    <dgm:cxn modelId="{2D5F057C-27FA-2C43-8619-EE5E76C8C206}" srcId="{934E8DEF-EA1F-DC4F-A640-1FF66C9F3490}" destId="{B8072825-3DD8-8A45-B694-49749DF07042}" srcOrd="2" destOrd="0" parTransId="{07C02A14-1CE5-B340-BA7B-5D654318D695}" sibTransId="{1C3DAB95-33AD-014E-A8FB-0ED011F33661}"/>
    <dgm:cxn modelId="{CE804980-F1B8-BA4A-A578-F5AA8A4712E8}" type="presOf" srcId="{229C73A6-1DD8-8048-8D15-278914CCE350}" destId="{820A2FE0-7FA6-7144-95C9-966E09781EA3}" srcOrd="0" destOrd="0" presId="urn:microsoft.com/office/officeart/2005/8/layout/process3"/>
    <dgm:cxn modelId="{50B0F483-B2F7-E647-871F-67CAE48E072F}" type="presOf" srcId="{4A0A3E10-E712-AC42-846B-CF602F65582B}" destId="{D095CE8D-A522-EF4C-8F47-CFC4F2402EF5}" srcOrd="0" destOrd="0" presId="urn:microsoft.com/office/officeart/2005/8/layout/process3"/>
    <dgm:cxn modelId="{5E49E58C-EE04-024B-9DCB-2F7A9456ED15}" type="presOf" srcId="{B8072825-3DD8-8A45-B694-49749DF07042}" destId="{66BA3617-759E-DB46-8103-8B2369B8D50A}" srcOrd="0" destOrd="0" presId="urn:microsoft.com/office/officeart/2005/8/layout/process3"/>
    <dgm:cxn modelId="{EC135196-9828-4549-89D4-C54358F74AF0}" type="presOf" srcId="{B3F45D29-87BA-144A-BED6-DA44BC6C469D}" destId="{BAA63840-6F23-5848-AF69-D76427868BEF}" srcOrd="0" destOrd="0" presId="urn:microsoft.com/office/officeart/2005/8/layout/process3"/>
    <dgm:cxn modelId="{BA190D99-BC8F-5A4A-94E2-B617D910F21B}" srcId="{B8072825-3DD8-8A45-B694-49749DF07042}" destId="{407A02A6-5477-F14B-84DC-0EE7B53376AC}" srcOrd="2" destOrd="0" parTransId="{380E9AE4-740A-CE4D-8A78-24E05492C1EA}" sibTransId="{411061B3-6D24-B848-B225-B86BCE68F07E}"/>
    <dgm:cxn modelId="{6BEC8AA5-98EF-A14B-88DE-D6C663D7ED87}" srcId="{B8072825-3DD8-8A45-B694-49749DF07042}" destId="{2D82E600-AD4A-EE47-A0FD-7B73FE855A0F}" srcOrd="1" destOrd="0" parTransId="{463A593F-C184-EE41-9257-882B56AC99F9}" sibTransId="{CF0009CB-837E-C443-9F8B-007B2C29E391}"/>
    <dgm:cxn modelId="{6D15EFA5-A088-8B40-9BE2-EE728C9930D6}" type="presOf" srcId="{909CBFEE-596D-1B4E-A6E4-BC03D40594A9}" destId="{3BD10571-CE57-A84D-AC82-02C9C917766B}" srcOrd="0" destOrd="0" presId="urn:microsoft.com/office/officeart/2005/8/layout/process3"/>
    <dgm:cxn modelId="{9DFDF6B3-AC33-5541-B945-783732B53CC8}" srcId="{0FB1F59B-0F82-1E49-B9CF-58FEB2B4FE61}" destId="{0A616347-6FBC-4D43-B8C8-40220243EE10}" srcOrd="2" destOrd="0" parTransId="{0015DE49-3830-564B-AFCF-BC3D119344E2}" sibTransId="{9A29587D-4083-7246-A445-90D8434B7AA1}"/>
    <dgm:cxn modelId="{2B9A6CB6-8960-EE47-BF2D-B06FCDEB07CA}" type="presOf" srcId="{407A02A6-5477-F14B-84DC-0EE7B53376AC}" destId="{DC749410-5E27-4A40-BC9F-17AC6578EAA2}" srcOrd="0" destOrd="2" presId="urn:microsoft.com/office/officeart/2005/8/layout/process3"/>
    <dgm:cxn modelId="{067DB0BD-96BC-454C-A8DA-39CEC11F8895}" srcId="{B3F45D29-87BA-144A-BED6-DA44BC6C469D}" destId="{AFB60EDA-79F3-F640-8C73-0A84628139E1}" srcOrd="2" destOrd="0" parTransId="{61E18E99-632B-204C-A67A-19517A24A258}" sibTransId="{2D42F4F3-D299-A54E-A176-6CEA8DE8CD92}"/>
    <dgm:cxn modelId="{E3E197C1-124D-9640-A6C2-5634F87FD792}" type="presOf" srcId="{0FB1F59B-0F82-1E49-B9CF-58FEB2B4FE61}" destId="{64562D10-DDCA-7946-BBE2-B1FC45460C20}" srcOrd="1" destOrd="0" presId="urn:microsoft.com/office/officeart/2005/8/layout/process3"/>
    <dgm:cxn modelId="{CA79B8C2-81A4-6B42-9D70-0FBA5F1AA366}" type="presOf" srcId="{934E8DEF-EA1F-DC4F-A640-1FF66C9F3490}" destId="{C0BDE075-AB70-0C42-B30D-F5446EF529CC}" srcOrd="0" destOrd="0" presId="urn:microsoft.com/office/officeart/2005/8/layout/process3"/>
    <dgm:cxn modelId="{168153C5-D16B-DD43-82B6-14961C997918}" type="presOf" srcId="{B8072825-3DD8-8A45-B694-49749DF07042}" destId="{7863CA8A-2702-364D-82F0-6BB0DABEB283}" srcOrd="1" destOrd="0" presId="urn:microsoft.com/office/officeart/2005/8/layout/process3"/>
    <dgm:cxn modelId="{EC9F47C9-C421-754E-8D51-4BB7F7B69BEB}" type="presOf" srcId="{229C73A6-1DD8-8048-8D15-278914CCE350}" destId="{CF31C3F8-31EA-864C-9B4B-678F3177B444}" srcOrd="1" destOrd="0" presId="urn:microsoft.com/office/officeart/2005/8/layout/process3"/>
    <dgm:cxn modelId="{8AC469CD-A31E-FE47-9119-558100FF7FB9}" srcId="{C88535BE-E016-1143-ADDF-6EC27CF0CF7D}" destId="{94C9C267-8719-1C4F-AAC4-D9118A4FBA86}" srcOrd="0" destOrd="0" parTransId="{0C496E48-1375-F044-A354-660C939978D0}" sibTransId="{050E02D2-20B0-BE42-949C-9D8BDDFEE86C}"/>
    <dgm:cxn modelId="{11AF5ECE-53A4-574D-A59C-539B43CC949C}" type="presOf" srcId="{500CF30E-72C6-D240-AAC0-4CB86B5487AD}" destId="{3BD10571-CE57-A84D-AC82-02C9C917766B}" srcOrd="0" destOrd="1" presId="urn:microsoft.com/office/officeart/2005/8/layout/process3"/>
    <dgm:cxn modelId="{F000FACF-AC0B-1B4B-AEDB-8425B629F25D}" type="presOf" srcId="{B6E39945-476E-FD48-A8C4-A4DDF0A19FE6}" destId="{9580740E-5E91-7743-BFF1-80F62B9BC7B1}" srcOrd="1" destOrd="0" presId="urn:microsoft.com/office/officeart/2005/8/layout/process3"/>
    <dgm:cxn modelId="{72507ED1-9388-D64F-BC9D-A2E92AB2905D}" type="presOf" srcId="{C88535BE-E016-1143-ADDF-6EC27CF0CF7D}" destId="{1CB76FB6-E9A5-8845-9B41-E0A8A4FF2C0B}" srcOrd="1" destOrd="0" presId="urn:microsoft.com/office/officeart/2005/8/layout/process3"/>
    <dgm:cxn modelId="{CCA15AE3-6ED9-0646-89C6-76D4FA6A6876}" type="presOf" srcId="{AFB60EDA-79F3-F640-8C73-0A84628139E1}" destId="{D095CE8D-A522-EF4C-8F47-CFC4F2402EF5}" srcOrd="0" destOrd="2" presId="urn:microsoft.com/office/officeart/2005/8/layout/process3"/>
    <dgm:cxn modelId="{E4105BE6-A9E5-1F47-B5BF-5EFB0C7E383C}" srcId="{0FB1F59B-0F82-1E49-B9CF-58FEB2B4FE61}" destId="{500CF30E-72C6-D240-AAC0-4CB86B5487AD}" srcOrd="1" destOrd="0" parTransId="{5753A72C-B924-CA44-B7A9-81DA008CB3AE}" sibTransId="{3982434A-8F81-144E-88E8-7A7C6BDC47CF}"/>
    <dgm:cxn modelId="{4CCC3AE8-7ECE-AF43-8DFF-0C6322284ADE}" srcId="{B3F45D29-87BA-144A-BED6-DA44BC6C469D}" destId="{F5AB44AD-C78E-D24A-995C-5FC354C49B7E}" srcOrd="1" destOrd="0" parTransId="{5BCD4B70-0661-B64C-8C91-14BD85715C78}" sibTransId="{B68BB53D-C425-404A-83B8-403122814914}"/>
    <dgm:cxn modelId="{A7AF6AE8-DD52-864F-A921-57E8404B1DD2}" type="presOf" srcId="{0A616347-6FBC-4D43-B8C8-40220243EE10}" destId="{3BD10571-CE57-A84D-AC82-02C9C917766B}" srcOrd="0" destOrd="2" presId="urn:microsoft.com/office/officeart/2005/8/layout/process3"/>
    <dgm:cxn modelId="{028503F2-EB16-624A-A2B4-5B8B179D3181}" type="presOf" srcId="{B6E39945-476E-FD48-A8C4-A4DDF0A19FE6}" destId="{1023511C-7348-7746-B031-206D9A3D9DA2}" srcOrd="0" destOrd="0" presId="urn:microsoft.com/office/officeart/2005/8/layout/process3"/>
    <dgm:cxn modelId="{8F8684FB-A021-7941-9F1C-F60BD6D48F73}" type="presParOf" srcId="{C0BDE075-AB70-0C42-B30D-F5446EF529CC}" destId="{B50F7BFA-B097-1F4A-8BEB-2EAB69316F42}" srcOrd="0" destOrd="0" presId="urn:microsoft.com/office/officeart/2005/8/layout/process3"/>
    <dgm:cxn modelId="{EE2E34FF-4CB3-C845-BBF1-6117261D1C33}" type="presParOf" srcId="{B50F7BFA-B097-1F4A-8BEB-2EAB69316F42}" destId="{BAA63840-6F23-5848-AF69-D76427868BEF}" srcOrd="0" destOrd="0" presId="urn:microsoft.com/office/officeart/2005/8/layout/process3"/>
    <dgm:cxn modelId="{51657900-553A-F944-ADFF-047A87FAE455}" type="presParOf" srcId="{B50F7BFA-B097-1F4A-8BEB-2EAB69316F42}" destId="{78928B6A-AB0C-CE46-9BC9-A381DEB81FCA}" srcOrd="1" destOrd="0" presId="urn:microsoft.com/office/officeart/2005/8/layout/process3"/>
    <dgm:cxn modelId="{DE664FC5-2AC9-2044-A365-849B1F91D674}" type="presParOf" srcId="{B50F7BFA-B097-1F4A-8BEB-2EAB69316F42}" destId="{D095CE8D-A522-EF4C-8F47-CFC4F2402EF5}" srcOrd="2" destOrd="0" presId="urn:microsoft.com/office/officeart/2005/8/layout/process3"/>
    <dgm:cxn modelId="{70186C10-6862-FD4A-91DF-2F41177DA0CE}" type="presParOf" srcId="{C0BDE075-AB70-0C42-B30D-F5446EF529CC}" destId="{820A2FE0-7FA6-7144-95C9-966E09781EA3}" srcOrd="1" destOrd="0" presId="urn:microsoft.com/office/officeart/2005/8/layout/process3"/>
    <dgm:cxn modelId="{0253D8CA-3501-3047-AD9F-4D69D19F48EF}" type="presParOf" srcId="{820A2FE0-7FA6-7144-95C9-966E09781EA3}" destId="{CF31C3F8-31EA-864C-9B4B-678F3177B444}" srcOrd="0" destOrd="0" presId="urn:microsoft.com/office/officeart/2005/8/layout/process3"/>
    <dgm:cxn modelId="{AC8D0CE7-0C2D-6640-AD7C-8F8157A66E6A}" type="presParOf" srcId="{C0BDE075-AB70-0C42-B30D-F5446EF529CC}" destId="{48E21005-6D65-E141-AF3A-3668DDB96A24}" srcOrd="2" destOrd="0" presId="urn:microsoft.com/office/officeart/2005/8/layout/process3"/>
    <dgm:cxn modelId="{657E1E0F-2A2A-474A-BC18-57E1A108B1A3}" type="presParOf" srcId="{48E21005-6D65-E141-AF3A-3668DDB96A24}" destId="{790068E3-FF21-A846-B11E-6C2FC3F679B7}" srcOrd="0" destOrd="0" presId="urn:microsoft.com/office/officeart/2005/8/layout/process3"/>
    <dgm:cxn modelId="{95B02865-060B-4646-9A80-60893B284C06}" type="presParOf" srcId="{48E21005-6D65-E141-AF3A-3668DDB96A24}" destId="{64562D10-DDCA-7946-BBE2-B1FC45460C20}" srcOrd="1" destOrd="0" presId="urn:microsoft.com/office/officeart/2005/8/layout/process3"/>
    <dgm:cxn modelId="{452B0B00-A8A1-0E42-A511-DA0BA8FEF0A5}" type="presParOf" srcId="{48E21005-6D65-E141-AF3A-3668DDB96A24}" destId="{3BD10571-CE57-A84D-AC82-02C9C917766B}" srcOrd="2" destOrd="0" presId="urn:microsoft.com/office/officeart/2005/8/layout/process3"/>
    <dgm:cxn modelId="{84C69DBC-026B-7248-B17D-92C339F8F911}" type="presParOf" srcId="{C0BDE075-AB70-0C42-B30D-F5446EF529CC}" destId="{1023511C-7348-7746-B031-206D9A3D9DA2}" srcOrd="3" destOrd="0" presId="urn:microsoft.com/office/officeart/2005/8/layout/process3"/>
    <dgm:cxn modelId="{41AAB1D6-141C-6849-9570-B80EC0DDF753}" type="presParOf" srcId="{1023511C-7348-7746-B031-206D9A3D9DA2}" destId="{9580740E-5E91-7743-BFF1-80F62B9BC7B1}" srcOrd="0" destOrd="0" presId="urn:microsoft.com/office/officeart/2005/8/layout/process3"/>
    <dgm:cxn modelId="{2F1622D2-D28D-E74A-85AB-C483F3E22272}" type="presParOf" srcId="{C0BDE075-AB70-0C42-B30D-F5446EF529CC}" destId="{39A12872-055C-404F-8791-4BA7848CD925}" srcOrd="4" destOrd="0" presId="urn:microsoft.com/office/officeart/2005/8/layout/process3"/>
    <dgm:cxn modelId="{05FAF5D2-F53B-C94A-B332-CE07C696CF33}" type="presParOf" srcId="{39A12872-055C-404F-8791-4BA7848CD925}" destId="{66BA3617-759E-DB46-8103-8B2369B8D50A}" srcOrd="0" destOrd="0" presId="urn:microsoft.com/office/officeart/2005/8/layout/process3"/>
    <dgm:cxn modelId="{8C66E083-4678-9A4E-996A-73E5902AE43D}" type="presParOf" srcId="{39A12872-055C-404F-8791-4BA7848CD925}" destId="{7863CA8A-2702-364D-82F0-6BB0DABEB283}" srcOrd="1" destOrd="0" presId="urn:microsoft.com/office/officeart/2005/8/layout/process3"/>
    <dgm:cxn modelId="{1292D0E2-4A19-FC47-86EB-52EC85A8D5EE}" type="presParOf" srcId="{39A12872-055C-404F-8791-4BA7848CD925}" destId="{DC749410-5E27-4A40-BC9F-17AC6578EAA2}" srcOrd="2" destOrd="0" presId="urn:microsoft.com/office/officeart/2005/8/layout/process3"/>
    <dgm:cxn modelId="{6E5E6B02-4849-E94D-93D7-DB0BCDD702A2}" type="presParOf" srcId="{C0BDE075-AB70-0C42-B30D-F5446EF529CC}" destId="{7EB0AB28-2AAA-414B-945E-017293780FD5}" srcOrd="5" destOrd="0" presId="urn:microsoft.com/office/officeart/2005/8/layout/process3"/>
    <dgm:cxn modelId="{E118A1E3-76C7-0440-9C63-88FE7C6A2747}" type="presParOf" srcId="{7EB0AB28-2AAA-414B-945E-017293780FD5}" destId="{ECA1F383-1C94-1B43-A2B1-1A2F86053A28}" srcOrd="0" destOrd="0" presId="urn:microsoft.com/office/officeart/2005/8/layout/process3"/>
    <dgm:cxn modelId="{87D30FFC-D3B4-DC4C-A5C6-8A8010E2F580}" type="presParOf" srcId="{C0BDE075-AB70-0C42-B30D-F5446EF529CC}" destId="{0B085E7F-E3F3-1042-A53D-666F810570FC}" srcOrd="6" destOrd="0" presId="urn:microsoft.com/office/officeart/2005/8/layout/process3"/>
    <dgm:cxn modelId="{F4A41E58-C0C0-374F-A4CE-E8CFF95BD1DA}" type="presParOf" srcId="{0B085E7F-E3F3-1042-A53D-666F810570FC}" destId="{4AC6A6CF-16D3-4848-B5FE-DF8D41FDD4E2}" srcOrd="0" destOrd="0" presId="urn:microsoft.com/office/officeart/2005/8/layout/process3"/>
    <dgm:cxn modelId="{CEA80117-033E-D149-A21E-22DCF6AC35B4}" type="presParOf" srcId="{0B085E7F-E3F3-1042-A53D-666F810570FC}" destId="{1CB76FB6-E9A5-8845-9B41-E0A8A4FF2C0B}" srcOrd="1" destOrd="0" presId="urn:microsoft.com/office/officeart/2005/8/layout/process3"/>
    <dgm:cxn modelId="{E02A0FCD-9E3F-B544-B1FE-1B04A3ACCB3B}" type="presParOf" srcId="{0B085E7F-E3F3-1042-A53D-666F810570FC}" destId="{49B9ECF6-334C-FF4E-9954-2C286C49ED83}" srcOrd="2" destOrd="0" presId="urn:microsoft.com/office/officeart/2005/8/layout/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928B6A-AB0C-CE46-9BC9-A381DEB81FCA}">
      <dsp:nvSpPr>
        <dsp:cNvPr id="0" name=""/>
        <dsp:cNvSpPr/>
      </dsp:nvSpPr>
      <dsp:spPr>
        <a:xfrm>
          <a:off x="1072" y="1443028"/>
          <a:ext cx="1348128" cy="77698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53340" numCol="1" spcCol="1270" anchor="t" anchorCtr="0">
          <a:noAutofit/>
        </a:bodyPr>
        <a:lstStyle/>
        <a:p>
          <a:pPr marL="0" lvl="0" indent="0" algn="l" defTabSz="622300">
            <a:lnSpc>
              <a:spcPct val="90000"/>
            </a:lnSpc>
            <a:spcBef>
              <a:spcPct val="0"/>
            </a:spcBef>
            <a:spcAft>
              <a:spcPct val="35000"/>
            </a:spcAft>
            <a:buNone/>
          </a:pPr>
          <a:r>
            <a:rPr lang="en-US" sz="1400" kern="1200" dirty="0"/>
            <a:t>Functional Elements</a:t>
          </a:r>
        </a:p>
      </dsp:txBody>
      <dsp:txXfrm>
        <a:off x="1072" y="1443028"/>
        <a:ext cx="1348128" cy="517993"/>
      </dsp:txXfrm>
    </dsp:sp>
    <dsp:sp modelId="{D095CE8D-A522-EF4C-8F47-CFC4F2402EF5}">
      <dsp:nvSpPr>
        <dsp:cNvPr id="0" name=""/>
        <dsp:cNvSpPr/>
      </dsp:nvSpPr>
      <dsp:spPr>
        <a:xfrm>
          <a:off x="277195" y="1961021"/>
          <a:ext cx="1348128" cy="125685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a:t>variants</a:t>
          </a:r>
        </a:p>
        <a:p>
          <a:pPr marL="114300" lvl="1" indent="-114300" algn="l" defTabSz="622300">
            <a:lnSpc>
              <a:spcPct val="90000"/>
            </a:lnSpc>
            <a:spcBef>
              <a:spcPct val="0"/>
            </a:spcBef>
            <a:spcAft>
              <a:spcPct val="15000"/>
            </a:spcAft>
            <a:buChar char="•"/>
          </a:pPr>
          <a:r>
            <a:rPr lang="en-US" sz="1400" kern="1200" dirty="0"/>
            <a:t>genes</a:t>
          </a:r>
        </a:p>
        <a:p>
          <a:pPr marL="114300" lvl="1" indent="-114300" algn="l" defTabSz="622300">
            <a:lnSpc>
              <a:spcPct val="90000"/>
            </a:lnSpc>
            <a:spcBef>
              <a:spcPct val="0"/>
            </a:spcBef>
            <a:spcAft>
              <a:spcPct val="15000"/>
            </a:spcAft>
            <a:buChar char="•"/>
          </a:pPr>
          <a:r>
            <a:rPr lang="en-US" sz="1400" kern="1200" dirty="0"/>
            <a:t>regulatory regions</a:t>
          </a:r>
        </a:p>
      </dsp:txBody>
      <dsp:txXfrm>
        <a:off x="314007" y="1997833"/>
        <a:ext cx="1274504" cy="1183226"/>
      </dsp:txXfrm>
    </dsp:sp>
    <dsp:sp modelId="{820A2FE0-7FA6-7144-95C9-966E09781EA3}">
      <dsp:nvSpPr>
        <dsp:cNvPr id="0" name=""/>
        <dsp:cNvSpPr/>
      </dsp:nvSpPr>
      <dsp:spPr>
        <a:xfrm>
          <a:off x="1553572" y="1534202"/>
          <a:ext cx="433267" cy="33564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1553572" y="1601331"/>
        <a:ext cx="332574" cy="201386"/>
      </dsp:txXfrm>
    </dsp:sp>
    <dsp:sp modelId="{64562D10-DDCA-7946-BBE2-B1FC45460C20}">
      <dsp:nvSpPr>
        <dsp:cNvPr id="0" name=""/>
        <dsp:cNvSpPr/>
      </dsp:nvSpPr>
      <dsp:spPr>
        <a:xfrm>
          <a:off x="2166686" y="1443028"/>
          <a:ext cx="1348128" cy="77698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53340" numCol="1" spcCol="1270" anchor="t" anchorCtr="0">
          <a:noAutofit/>
        </a:bodyPr>
        <a:lstStyle/>
        <a:p>
          <a:pPr marL="0" lvl="0" indent="0" algn="l" defTabSz="622300">
            <a:lnSpc>
              <a:spcPct val="90000"/>
            </a:lnSpc>
            <a:spcBef>
              <a:spcPct val="0"/>
            </a:spcBef>
            <a:spcAft>
              <a:spcPct val="35000"/>
            </a:spcAft>
            <a:buNone/>
          </a:pPr>
          <a:r>
            <a:rPr lang="en-US" sz="1400" kern="1200" dirty="0"/>
            <a:t>Interactions</a:t>
          </a:r>
        </a:p>
      </dsp:txBody>
      <dsp:txXfrm>
        <a:off x="2166686" y="1443028"/>
        <a:ext cx="1348128" cy="517993"/>
      </dsp:txXfrm>
    </dsp:sp>
    <dsp:sp modelId="{3BD10571-CE57-A84D-AC82-02C9C917766B}">
      <dsp:nvSpPr>
        <dsp:cNvPr id="0" name=""/>
        <dsp:cNvSpPr/>
      </dsp:nvSpPr>
      <dsp:spPr>
        <a:xfrm>
          <a:off x="2442808" y="1961021"/>
          <a:ext cx="1348128" cy="125685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a:t>gene regulation</a:t>
          </a:r>
        </a:p>
        <a:p>
          <a:pPr marL="114300" lvl="1" indent="-114300" algn="l" defTabSz="622300">
            <a:lnSpc>
              <a:spcPct val="90000"/>
            </a:lnSpc>
            <a:spcBef>
              <a:spcPct val="0"/>
            </a:spcBef>
            <a:spcAft>
              <a:spcPct val="15000"/>
            </a:spcAft>
            <a:buChar char="•"/>
          </a:pPr>
          <a:r>
            <a:rPr lang="en-US" sz="1400" kern="1200" dirty="0"/>
            <a:t>chromatin interaction</a:t>
          </a:r>
        </a:p>
        <a:p>
          <a:pPr marL="114300" lvl="1" indent="-114300" algn="l" defTabSz="622300">
            <a:lnSpc>
              <a:spcPct val="90000"/>
            </a:lnSpc>
            <a:spcBef>
              <a:spcPct val="0"/>
            </a:spcBef>
            <a:spcAft>
              <a:spcPct val="15000"/>
            </a:spcAft>
            <a:buChar char="•"/>
          </a:pPr>
          <a:r>
            <a:rPr lang="en-US" sz="1400" kern="1200" dirty="0"/>
            <a:t>TF binding</a:t>
          </a:r>
        </a:p>
      </dsp:txBody>
      <dsp:txXfrm>
        <a:off x="2479620" y="1997833"/>
        <a:ext cx="1274504" cy="1183226"/>
      </dsp:txXfrm>
    </dsp:sp>
    <dsp:sp modelId="{1023511C-7348-7746-B031-206D9A3D9DA2}">
      <dsp:nvSpPr>
        <dsp:cNvPr id="0" name=""/>
        <dsp:cNvSpPr/>
      </dsp:nvSpPr>
      <dsp:spPr>
        <a:xfrm>
          <a:off x="3719185" y="1534202"/>
          <a:ext cx="433267" cy="33564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3719185" y="1601331"/>
        <a:ext cx="332574" cy="201386"/>
      </dsp:txXfrm>
    </dsp:sp>
    <dsp:sp modelId="{7863CA8A-2702-364D-82F0-6BB0DABEB283}">
      <dsp:nvSpPr>
        <dsp:cNvPr id="0" name=""/>
        <dsp:cNvSpPr/>
      </dsp:nvSpPr>
      <dsp:spPr>
        <a:xfrm>
          <a:off x="4332299" y="1443028"/>
          <a:ext cx="1348128" cy="77698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53340" numCol="1" spcCol="1270" anchor="t" anchorCtr="0">
          <a:noAutofit/>
        </a:bodyPr>
        <a:lstStyle/>
        <a:p>
          <a:pPr marL="0" lvl="0" indent="0" algn="l" defTabSz="622300">
            <a:lnSpc>
              <a:spcPct val="90000"/>
            </a:lnSpc>
            <a:spcBef>
              <a:spcPct val="0"/>
            </a:spcBef>
            <a:spcAft>
              <a:spcPct val="35000"/>
            </a:spcAft>
            <a:buNone/>
          </a:pPr>
          <a:r>
            <a:rPr lang="en-US" sz="1400" kern="1200" dirty="0"/>
            <a:t>Mechanisms</a:t>
          </a:r>
        </a:p>
      </dsp:txBody>
      <dsp:txXfrm>
        <a:off x="4332299" y="1443028"/>
        <a:ext cx="1348128" cy="517993"/>
      </dsp:txXfrm>
    </dsp:sp>
    <dsp:sp modelId="{DC749410-5E27-4A40-BC9F-17AC6578EAA2}">
      <dsp:nvSpPr>
        <dsp:cNvPr id="0" name=""/>
        <dsp:cNvSpPr/>
      </dsp:nvSpPr>
      <dsp:spPr>
        <a:xfrm>
          <a:off x="4608422" y="1961021"/>
          <a:ext cx="1348128" cy="125685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a:t>pathways</a:t>
          </a:r>
        </a:p>
        <a:p>
          <a:pPr marL="114300" lvl="1" indent="-114300" algn="l" defTabSz="622300">
            <a:lnSpc>
              <a:spcPct val="90000"/>
            </a:lnSpc>
            <a:spcBef>
              <a:spcPct val="0"/>
            </a:spcBef>
            <a:spcAft>
              <a:spcPct val="15000"/>
            </a:spcAft>
            <a:buChar char="•"/>
          </a:pPr>
          <a:r>
            <a:rPr lang="en-US" sz="1400" kern="1200" dirty="0"/>
            <a:t>circuits</a:t>
          </a:r>
        </a:p>
        <a:p>
          <a:pPr marL="114300" lvl="1" indent="-114300" algn="l" defTabSz="622300">
            <a:lnSpc>
              <a:spcPct val="90000"/>
            </a:lnSpc>
            <a:spcBef>
              <a:spcPct val="0"/>
            </a:spcBef>
            <a:spcAft>
              <a:spcPct val="15000"/>
            </a:spcAft>
            <a:buChar char="•"/>
          </a:pPr>
          <a:r>
            <a:rPr lang="en-US" sz="1400" kern="1200" dirty="0"/>
            <a:t>processes</a:t>
          </a:r>
        </a:p>
      </dsp:txBody>
      <dsp:txXfrm>
        <a:off x="4645234" y="1997833"/>
        <a:ext cx="1274504" cy="1183226"/>
      </dsp:txXfrm>
    </dsp:sp>
    <dsp:sp modelId="{7EB0AB28-2AAA-414B-945E-017293780FD5}">
      <dsp:nvSpPr>
        <dsp:cNvPr id="0" name=""/>
        <dsp:cNvSpPr/>
      </dsp:nvSpPr>
      <dsp:spPr>
        <a:xfrm>
          <a:off x="5884799" y="1534202"/>
          <a:ext cx="433267" cy="33564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5884799" y="1601331"/>
        <a:ext cx="332574" cy="201386"/>
      </dsp:txXfrm>
    </dsp:sp>
    <dsp:sp modelId="{1CB76FB6-E9A5-8845-9B41-E0A8A4FF2C0B}">
      <dsp:nvSpPr>
        <dsp:cNvPr id="0" name=""/>
        <dsp:cNvSpPr/>
      </dsp:nvSpPr>
      <dsp:spPr>
        <a:xfrm>
          <a:off x="6497913" y="1443028"/>
          <a:ext cx="1348128" cy="77698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53340" numCol="1" spcCol="1270" anchor="t" anchorCtr="0">
          <a:noAutofit/>
        </a:bodyPr>
        <a:lstStyle/>
        <a:p>
          <a:pPr marL="0" lvl="0" indent="0" algn="l" defTabSz="622300">
            <a:lnSpc>
              <a:spcPct val="90000"/>
            </a:lnSpc>
            <a:spcBef>
              <a:spcPct val="0"/>
            </a:spcBef>
            <a:spcAft>
              <a:spcPct val="35000"/>
            </a:spcAft>
            <a:buNone/>
          </a:pPr>
          <a:r>
            <a:rPr lang="en-US" sz="1400" kern="1200" dirty="0"/>
            <a:t>Prediction &amp; Prioritization</a:t>
          </a:r>
        </a:p>
      </dsp:txBody>
      <dsp:txXfrm>
        <a:off x="6497913" y="1443028"/>
        <a:ext cx="1348128" cy="517993"/>
      </dsp:txXfrm>
    </dsp:sp>
    <dsp:sp modelId="{49B9ECF6-334C-FF4E-9954-2C286C49ED83}">
      <dsp:nvSpPr>
        <dsp:cNvPr id="0" name=""/>
        <dsp:cNvSpPr/>
      </dsp:nvSpPr>
      <dsp:spPr>
        <a:xfrm>
          <a:off x="6774036" y="1961021"/>
          <a:ext cx="1348128" cy="125685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a:t>disease variants &amp; genes</a:t>
          </a:r>
        </a:p>
        <a:p>
          <a:pPr marL="114300" lvl="1" indent="-114300" algn="l" defTabSz="622300">
            <a:lnSpc>
              <a:spcPct val="90000"/>
            </a:lnSpc>
            <a:spcBef>
              <a:spcPct val="0"/>
            </a:spcBef>
            <a:spcAft>
              <a:spcPct val="15000"/>
            </a:spcAft>
            <a:buChar char="•"/>
          </a:pPr>
          <a:r>
            <a:rPr lang="en-US" sz="1400" kern="1200" dirty="0"/>
            <a:t>networks</a:t>
          </a:r>
        </a:p>
        <a:p>
          <a:pPr marL="114300" lvl="1" indent="-114300" algn="l" defTabSz="622300">
            <a:lnSpc>
              <a:spcPct val="90000"/>
            </a:lnSpc>
            <a:spcBef>
              <a:spcPct val="0"/>
            </a:spcBef>
            <a:spcAft>
              <a:spcPct val="15000"/>
            </a:spcAft>
            <a:buChar char="•"/>
          </a:pPr>
          <a:r>
            <a:rPr lang="en-US" sz="1400" kern="1200" dirty="0"/>
            <a:t>cell types</a:t>
          </a:r>
        </a:p>
      </dsp:txBody>
      <dsp:txXfrm>
        <a:off x="6810848" y="1997833"/>
        <a:ext cx="1274504" cy="1183226"/>
      </dsp:txXfrm>
    </dsp:sp>
  </dsp:spTree>
</dsp:drawing>
</file>

<file path=ppt/diagrams/layout1.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image" Target="../media/image3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A6F78A5-3ECC-410B-9C52-A57AA21C435F}" type="datetimeFigureOut">
              <a:rPr lang="en-US" smtClean="0"/>
              <a:t>4/25/22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3C43B9B-87D0-4380-A962-F69BD125AC41}" type="slidenum">
              <a:rPr lang="en-US" smtClean="0"/>
              <a:t>‹#›</a:t>
            </a:fld>
            <a:endParaRPr lang="en-US"/>
          </a:p>
        </p:txBody>
      </p:sp>
    </p:spTree>
    <p:extLst>
      <p:ext uri="{BB962C8B-B14F-4D97-AF65-F5344CB8AC3E}">
        <p14:creationId xmlns:p14="http://schemas.microsoft.com/office/powerpoint/2010/main" val="26051117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t>0</a:t>
            </a:fld>
            <a:endParaRPr lang="en-US"/>
          </a:p>
        </p:txBody>
      </p:sp>
    </p:spTree>
    <p:extLst>
      <p:ext uri="{BB962C8B-B14F-4D97-AF65-F5344CB8AC3E}">
        <p14:creationId xmlns:p14="http://schemas.microsoft.com/office/powerpoint/2010/main" val="14713328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3C43B9B-87D0-4380-A962-F69BD125AC41}" type="slidenum">
              <a:rPr lang="en-US" smtClean="0"/>
              <a:t>14</a:t>
            </a:fld>
            <a:endParaRPr lang="en-US"/>
          </a:p>
        </p:txBody>
      </p:sp>
    </p:spTree>
    <p:extLst>
      <p:ext uri="{BB962C8B-B14F-4D97-AF65-F5344CB8AC3E}">
        <p14:creationId xmlns:p14="http://schemas.microsoft.com/office/powerpoint/2010/main" val="15787098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C059FE1D-A368-4066-84A5-286F39031DFB}" type="slidenum">
              <a:rPr lang="en-US" smtClean="0"/>
              <a:t>15</a:t>
            </a:fld>
            <a:endParaRPr lang="en-US"/>
          </a:p>
        </p:txBody>
      </p:sp>
    </p:spTree>
    <p:extLst>
      <p:ext uri="{BB962C8B-B14F-4D97-AF65-F5344CB8AC3E}">
        <p14:creationId xmlns:p14="http://schemas.microsoft.com/office/powerpoint/2010/main" val="28963336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018D29-9AB2-9945-ACFB-D592CD8DCA37}" type="slidenum">
              <a:rPr lang="en-US" smtClean="0"/>
              <a:t>16</a:t>
            </a:fld>
            <a:endParaRPr lang="en-US"/>
          </a:p>
        </p:txBody>
      </p:sp>
    </p:spTree>
    <p:extLst>
      <p:ext uri="{BB962C8B-B14F-4D97-AF65-F5344CB8AC3E}">
        <p14:creationId xmlns:p14="http://schemas.microsoft.com/office/powerpoint/2010/main" val="576410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018D29-9AB2-9945-ACFB-D592CD8DCA37}" type="slidenum">
              <a:rPr lang="en-US" smtClean="0"/>
              <a:t>18</a:t>
            </a:fld>
            <a:endParaRPr lang="en-US"/>
          </a:p>
        </p:txBody>
      </p:sp>
    </p:spTree>
    <p:extLst>
      <p:ext uri="{BB962C8B-B14F-4D97-AF65-F5344CB8AC3E}">
        <p14:creationId xmlns:p14="http://schemas.microsoft.com/office/powerpoint/2010/main" val="37672877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deal with Multiview data coming from multiple unknown distributions, we propose the Multiview ERM framework.</a:t>
            </a:r>
          </a:p>
          <a:p>
            <a:endParaRPr lang="en-US" dirty="0"/>
          </a:p>
          <a:p>
            <a:r>
              <a:rPr lang="en-US" dirty="0"/>
              <a:t>Given a Multiview datasets with v views, we need to choose v hypothesis space, and depend on whether it is a prediction problem or not, a loss function. Loss function here is optional because these v data views are matched to each other to some degree. This term between constraining model f and ground truth Y is optional because we already have this term constraining the models </a:t>
            </a:r>
            <a:r>
              <a:rPr lang="en-US" dirty="0" err="1"/>
              <a:t>f_i</a:t>
            </a:r>
            <a:r>
              <a:rPr lang="en-US" dirty="0"/>
              <a:t>, </a:t>
            </a:r>
            <a:r>
              <a:rPr lang="en-US" dirty="0" err="1"/>
              <a:t>f_j</a:t>
            </a:r>
            <a:r>
              <a:rPr lang="en-US" dirty="0"/>
              <a:t> for 2 different data views.  It is the co-regularization term and support the consensus principle of Multiview learning, aiming to maximize the agreement between 2 views.</a:t>
            </a:r>
          </a:p>
          <a:p>
            <a:endParaRPr lang="en-US" dirty="0"/>
          </a:p>
          <a:p>
            <a:r>
              <a:rPr lang="en-US" dirty="0"/>
              <a:t>The other principle, complementary, aiming to achieve the information that only exhibit in each view, is supported by this term.</a:t>
            </a:r>
          </a:p>
          <a:p>
            <a:endParaRPr lang="en-US" dirty="0"/>
          </a:p>
          <a:p>
            <a:r>
              <a:rPr lang="en-US" dirty="0"/>
              <a:t>We did a systematic review on state-of-the-art Multiview methods to see if they support these principles or not.</a:t>
            </a:r>
          </a:p>
          <a:p>
            <a:endParaRPr lang="en-US" dirty="0"/>
          </a:p>
          <a:p>
            <a:r>
              <a:rPr lang="en-US" dirty="0"/>
              <a:t>And also, we categorize these methods into two families</a:t>
            </a:r>
          </a:p>
          <a:p>
            <a:endParaRPr lang="en-US" dirty="0"/>
          </a:p>
          <a:p>
            <a:r>
              <a:rPr lang="en-US" dirty="0"/>
              <a:t>dots....</a:t>
            </a:r>
          </a:p>
        </p:txBody>
      </p:sp>
      <p:sp>
        <p:nvSpPr>
          <p:cNvPr id="4" name="Slide Number Placeholder 3"/>
          <p:cNvSpPr>
            <a:spLocks noGrp="1"/>
          </p:cNvSpPr>
          <p:nvPr>
            <p:ph type="sldNum" sz="quarter" idx="5"/>
          </p:nvPr>
        </p:nvSpPr>
        <p:spPr/>
        <p:txBody>
          <a:bodyPr/>
          <a:lstStyle/>
          <a:p>
            <a:fld id="{91018D29-9AB2-9945-ACFB-D592CD8DCA37}" type="slidenum">
              <a:rPr lang="en-US" smtClean="0"/>
              <a:t>22</a:t>
            </a:fld>
            <a:endParaRPr lang="en-US"/>
          </a:p>
        </p:txBody>
      </p:sp>
    </p:spTree>
    <p:extLst>
      <p:ext uri="{BB962C8B-B14F-4D97-AF65-F5344CB8AC3E}">
        <p14:creationId xmlns:p14="http://schemas.microsoft.com/office/powerpoint/2010/main" val="33087803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 talk a little about 2 popular alignment-based methods first before talking about </a:t>
            </a:r>
            <a:r>
              <a:rPr lang="en-US" dirty="0" err="1"/>
              <a:t>ManiNetCluster</a:t>
            </a:r>
            <a:r>
              <a:rPr lang="en-US" dirty="0"/>
              <a:t>.</a:t>
            </a:r>
          </a:p>
          <a:p>
            <a:endParaRPr lang="en-US" dirty="0"/>
          </a:p>
          <a:p>
            <a:r>
              <a:rPr lang="en-US" dirty="0"/>
              <a:t>In multiple kernel learning, we learn a combination of predefined kernels representing different views while, in subspace learning, we learn a common subspace share by different views.</a:t>
            </a:r>
          </a:p>
          <a:p>
            <a:endParaRPr lang="en-US" dirty="0"/>
          </a:p>
          <a:p>
            <a:r>
              <a:rPr lang="en-US" dirty="0"/>
              <a:t>Multiple kernel learning is non-linear but expensive in terms of space complexity, while subspace learning, like CCA, is non-expensive but linear.</a:t>
            </a:r>
          </a:p>
          <a:p>
            <a:endParaRPr lang="en-US" dirty="0"/>
          </a:p>
          <a:p>
            <a:r>
              <a:rPr lang="en-US" dirty="0"/>
              <a:t>Especially, one only supports complementary principle, the other supports only consensus principle.</a:t>
            </a:r>
          </a:p>
          <a:p>
            <a:endParaRPr lang="en-US" dirty="0"/>
          </a:p>
          <a:p>
            <a:r>
              <a:rPr lang="en-US" dirty="0"/>
              <a:t>That’s why we developed </a:t>
            </a:r>
            <a:r>
              <a:rPr lang="en-US" dirty="0" err="1"/>
              <a:t>ManiNetCluster</a:t>
            </a:r>
            <a:r>
              <a:rPr lang="en-US" dirty="0"/>
              <a:t>, which is both non-linear and non-expensive by employing manifold learning.</a:t>
            </a:r>
          </a:p>
        </p:txBody>
      </p:sp>
      <p:sp>
        <p:nvSpPr>
          <p:cNvPr id="4" name="Slide Number Placeholder 3"/>
          <p:cNvSpPr>
            <a:spLocks noGrp="1"/>
          </p:cNvSpPr>
          <p:nvPr>
            <p:ph type="sldNum" sz="quarter" idx="5"/>
          </p:nvPr>
        </p:nvSpPr>
        <p:spPr/>
        <p:txBody>
          <a:bodyPr/>
          <a:lstStyle/>
          <a:p>
            <a:fld id="{91018D29-9AB2-9945-ACFB-D592CD8DCA37}" type="slidenum">
              <a:rPr lang="en-US" smtClean="0"/>
              <a:t>25</a:t>
            </a:fld>
            <a:endParaRPr lang="en-US"/>
          </a:p>
        </p:txBody>
      </p:sp>
    </p:spTree>
    <p:extLst>
      <p:ext uri="{BB962C8B-B14F-4D97-AF65-F5344CB8AC3E}">
        <p14:creationId xmlns:p14="http://schemas.microsoft.com/office/powerpoint/2010/main" val="4420262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Manifold learning is a family of non-linear dimension reduction, aiming to achieve the data shape, or the low dimensional submanifold concentrating the distribution of data which is embedded in the high dimensional ambient space.</a:t>
            </a:r>
          </a:p>
          <a:p>
            <a:endParaRPr lang="en-US" dirty="0"/>
          </a:p>
          <a:p>
            <a:r>
              <a:rPr lang="en-US" dirty="0"/>
              <a:t>Here is a 2-dimensional manifold embedded in a 3d Euclidian space. If using PCA, we can get a representation where C is close to A, but, using manifold learning, we can achieve the true shape where C is faraway from A.</a:t>
            </a:r>
          </a:p>
          <a:p>
            <a:endParaRPr lang="en-US" dirty="0"/>
          </a:p>
          <a:p>
            <a:r>
              <a:rPr lang="en-US" dirty="0"/>
              <a:t>Manifold learning can be parametric by learning the mapping f or non-parametric by learning directly the new coordinates tau.</a:t>
            </a:r>
          </a:p>
        </p:txBody>
      </p:sp>
      <p:sp>
        <p:nvSpPr>
          <p:cNvPr id="4" name="Slide Number Placeholder 3"/>
          <p:cNvSpPr>
            <a:spLocks noGrp="1"/>
          </p:cNvSpPr>
          <p:nvPr>
            <p:ph type="sldNum" sz="quarter" idx="5"/>
          </p:nvPr>
        </p:nvSpPr>
        <p:spPr/>
        <p:txBody>
          <a:bodyPr/>
          <a:lstStyle/>
          <a:p>
            <a:fld id="{91018D29-9AB2-9945-ACFB-D592CD8DCA37}" type="slidenum">
              <a:rPr lang="en-US" smtClean="0"/>
              <a:t>28</a:t>
            </a:fld>
            <a:endParaRPr lang="en-US"/>
          </a:p>
        </p:txBody>
      </p:sp>
    </p:spTree>
    <p:extLst>
      <p:ext uri="{BB962C8B-B14F-4D97-AF65-F5344CB8AC3E}">
        <p14:creationId xmlns:p14="http://schemas.microsoft.com/office/powerpoint/2010/main" val="41756806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Mathematically, given two data views X &amp; Y, and correspondence between them, we want to find a mapping f and g to minimize this cost function.</a:t>
            </a:r>
          </a:p>
          <a:p>
            <a:endParaRPr lang="en-US" dirty="0"/>
          </a:p>
        </p:txBody>
      </p:sp>
      <p:sp>
        <p:nvSpPr>
          <p:cNvPr id="4" name="Slide Number Placeholder 3"/>
          <p:cNvSpPr>
            <a:spLocks noGrp="1"/>
          </p:cNvSpPr>
          <p:nvPr>
            <p:ph type="sldNum" sz="quarter" idx="5"/>
          </p:nvPr>
        </p:nvSpPr>
        <p:spPr/>
        <p:txBody>
          <a:bodyPr/>
          <a:lstStyle/>
          <a:p>
            <a:fld id="{91018D29-9AB2-9945-ACFB-D592CD8DCA37}" type="slidenum">
              <a:rPr lang="en-US" smtClean="0"/>
              <a:t>29</a:t>
            </a:fld>
            <a:endParaRPr lang="en-US"/>
          </a:p>
        </p:txBody>
      </p:sp>
    </p:spTree>
    <p:extLst>
      <p:ext uri="{BB962C8B-B14F-4D97-AF65-F5344CB8AC3E}">
        <p14:creationId xmlns:p14="http://schemas.microsoft.com/office/powerpoint/2010/main" val="28002983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Mathematically, given two data views X &amp; Y, and correspondence between them, we want to find a mapping f and g to minimize this cost function.</a:t>
            </a:r>
          </a:p>
          <a:p>
            <a:endParaRPr lang="en-US" dirty="0"/>
          </a:p>
        </p:txBody>
      </p:sp>
      <p:sp>
        <p:nvSpPr>
          <p:cNvPr id="4" name="Slide Number Placeholder 3"/>
          <p:cNvSpPr>
            <a:spLocks noGrp="1"/>
          </p:cNvSpPr>
          <p:nvPr>
            <p:ph type="sldNum" sz="quarter" idx="5"/>
          </p:nvPr>
        </p:nvSpPr>
        <p:spPr/>
        <p:txBody>
          <a:bodyPr/>
          <a:lstStyle/>
          <a:p>
            <a:fld id="{91018D29-9AB2-9945-ACFB-D592CD8DCA37}" type="slidenum">
              <a:rPr lang="en-US" smtClean="0"/>
              <a:t>30</a:t>
            </a:fld>
            <a:endParaRPr lang="en-US"/>
          </a:p>
        </p:txBody>
      </p:sp>
    </p:spTree>
    <p:extLst>
      <p:ext uri="{BB962C8B-B14F-4D97-AF65-F5344CB8AC3E}">
        <p14:creationId xmlns:p14="http://schemas.microsoft.com/office/powerpoint/2010/main" val="32794823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Times New Roman" panose="02020603050405020304" pitchFamily="18" charset="0"/>
                <a:ea typeface="+mn-lt"/>
                <a:cs typeface="Times New Roman" panose="02020603050405020304" pitchFamily="18" charset="0"/>
              </a:rPr>
              <a:t>Also, we are developing another open-source pipeline to predict regulatory variants for additional disease phenotypes such as progression stages and also across multiple brain regions.</a:t>
            </a:r>
          </a:p>
          <a:p>
            <a:r>
              <a:rPr lang="en-US" sz="1200" dirty="0">
                <a:latin typeface="Times New Roman" panose="02020603050405020304" pitchFamily="18" charset="0"/>
                <a:ea typeface="+mn-lt"/>
                <a:cs typeface="Times New Roman" panose="02020603050405020304" pitchFamily="18" charset="0"/>
              </a:rPr>
              <a:t>Further, we are building an interactive functional genomic resource as web app for AD and psychiatric disorders. For instance, users can query a gene like bmp4, the web app will pop up related regulatory network showing how variants interrupt TFBSs that regulate the gene and how the gene is related to disease phenotypes. </a:t>
            </a:r>
            <a:endParaRPr lang="en-US" dirty="0"/>
          </a:p>
        </p:txBody>
      </p:sp>
      <p:sp>
        <p:nvSpPr>
          <p:cNvPr id="4" name="Slide Number Placeholder 3"/>
          <p:cNvSpPr>
            <a:spLocks noGrp="1"/>
          </p:cNvSpPr>
          <p:nvPr>
            <p:ph type="sldNum" sz="quarter" idx="5"/>
          </p:nvPr>
        </p:nvSpPr>
        <p:spPr/>
        <p:txBody>
          <a:bodyPr/>
          <a:lstStyle/>
          <a:p>
            <a:fld id="{41F0E515-6E52-4807-B713-2306D7817ADA}" type="slidenum">
              <a:rPr lang="en-US" smtClean="0"/>
              <a:t>33</a:t>
            </a:fld>
            <a:endParaRPr lang="en-US"/>
          </a:p>
        </p:txBody>
      </p:sp>
    </p:spTree>
    <p:extLst>
      <p:ext uri="{BB962C8B-B14F-4D97-AF65-F5344CB8AC3E}">
        <p14:creationId xmlns:p14="http://schemas.microsoft.com/office/powerpoint/2010/main" val="21122242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C43B9B-87D0-4380-A962-F69BD125AC41}" type="slidenum">
              <a:rPr lang="en-US" smtClean="0"/>
              <a:t>1</a:t>
            </a:fld>
            <a:endParaRPr lang="en-US"/>
          </a:p>
        </p:txBody>
      </p:sp>
    </p:spTree>
    <p:extLst>
      <p:ext uri="{BB962C8B-B14F-4D97-AF65-F5344CB8AC3E}">
        <p14:creationId xmlns:p14="http://schemas.microsoft.com/office/powerpoint/2010/main" val="3551185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C43B9B-87D0-4380-A962-F69BD125AC41}" type="slidenum">
              <a:rPr lang="en-US" smtClean="0"/>
              <a:t>34</a:t>
            </a:fld>
            <a:endParaRPr lang="en-US"/>
          </a:p>
        </p:txBody>
      </p:sp>
    </p:spTree>
    <p:extLst>
      <p:ext uri="{BB962C8B-B14F-4D97-AF65-F5344CB8AC3E}">
        <p14:creationId xmlns:p14="http://schemas.microsoft.com/office/powerpoint/2010/main" val="29303481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C43B9B-87D0-4380-A962-F69BD125AC41}" type="slidenum">
              <a:rPr lang="en-US" smtClean="0"/>
              <a:t>35</a:t>
            </a:fld>
            <a:endParaRPr lang="en-US"/>
          </a:p>
        </p:txBody>
      </p:sp>
    </p:spTree>
    <p:extLst>
      <p:ext uri="{BB962C8B-B14F-4D97-AF65-F5344CB8AC3E}">
        <p14:creationId xmlns:p14="http://schemas.microsoft.com/office/powerpoint/2010/main" val="36654999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C43B9B-87D0-4380-A962-F69BD125AC41}" type="slidenum">
              <a:rPr lang="en-US" smtClean="0"/>
              <a:t>38</a:t>
            </a:fld>
            <a:endParaRPr lang="en-US"/>
          </a:p>
        </p:txBody>
      </p:sp>
    </p:spTree>
    <p:extLst>
      <p:ext uri="{BB962C8B-B14F-4D97-AF65-F5344CB8AC3E}">
        <p14:creationId xmlns:p14="http://schemas.microsoft.com/office/powerpoint/2010/main" val="14527800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 explain why. Because we want to solve for the matrix F this optimization problem min </a:t>
            </a:r>
            <a:r>
              <a:rPr lang="en-US" dirty="0" err="1"/>
              <a:t>FtLF</a:t>
            </a:r>
            <a:r>
              <a:rPr lang="en-US" dirty="0"/>
              <a:t> with the feasible set of orthogonality constraints on F, and this is the </a:t>
            </a:r>
            <a:r>
              <a:rPr lang="en-US" dirty="0" err="1"/>
              <a:t>Stiefel</a:t>
            </a:r>
            <a:r>
              <a:rPr lang="en-US" dirty="0"/>
              <a:t> </a:t>
            </a:r>
            <a:r>
              <a:rPr lang="en-US" dirty="0" err="1"/>
              <a:t>manidold</a:t>
            </a:r>
            <a:r>
              <a:rPr lang="en-US" dirty="0"/>
              <a:t> of all orthogonal matrix with a specific size.</a:t>
            </a:r>
          </a:p>
          <a:p>
            <a:r>
              <a:rPr lang="en-US" dirty="0"/>
              <a:t>For example, in this figure, R to the d times r is the Euclidean space of all matrix with that size, but our solution lies on the submanifold embedded in this ambient space, the manifold of all orthogonal matrix with that size.</a:t>
            </a:r>
          </a:p>
          <a:p>
            <a:endParaRPr lang="en-US" dirty="0"/>
          </a:p>
          <a:p>
            <a:r>
              <a:rPr lang="en-US" dirty="0"/>
              <a:t>So, when training the 2 neural nets, we need to do 2 things in each training step.</a:t>
            </a:r>
          </a:p>
          <a:p>
            <a:r>
              <a:rPr lang="en-US" dirty="0"/>
              <a:t>First, in the forward pass, we project the output F onto the manifold, F to R as in here.</a:t>
            </a:r>
          </a:p>
          <a:p>
            <a:r>
              <a:rPr lang="en-US" dirty="0"/>
              <a:t>Second, in the backward pass, we project the Euclidean gradient of the loss l with respect to the output F onto the tangent space of this manifold. And then we backpropagate with this projected gradient.</a:t>
            </a:r>
          </a:p>
          <a:p>
            <a:endParaRPr lang="en-US" dirty="0"/>
          </a:p>
        </p:txBody>
      </p:sp>
      <p:sp>
        <p:nvSpPr>
          <p:cNvPr id="4" name="Slide Number Placeholder 3"/>
          <p:cNvSpPr>
            <a:spLocks noGrp="1"/>
          </p:cNvSpPr>
          <p:nvPr>
            <p:ph type="sldNum" sz="quarter" idx="5"/>
          </p:nvPr>
        </p:nvSpPr>
        <p:spPr/>
        <p:txBody>
          <a:bodyPr/>
          <a:lstStyle/>
          <a:p>
            <a:fld id="{19429D04-5BCB-6348-AA37-CF815661580C}" type="slidenum">
              <a:rPr lang="en-US" smtClean="0"/>
              <a:t>40</a:t>
            </a:fld>
            <a:endParaRPr lang="en-US"/>
          </a:p>
        </p:txBody>
      </p:sp>
    </p:spTree>
    <p:extLst>
      <p:ext uri="{BB962C8B-B14F-4D97-AF65-F5344CB8AC3E}">
        <p14:creationId xmlns:p14="http://schemas.microsoft.com/office/powerpoint/2010/main" val="8468043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C43B9B-87D0-4380-A962-F69BD125AC41}" type="slidenum">
              <a:rPr lang="en-US" smtClean="0"/>
              <a:t>41</a:t>
            </a:fld>
            <a:endParaRPr lang="en-US"/>
          </a:p>
        </p:txBody>
      </p:sp>
    </p:spTree>
    <p:extLst>
      <p:ext uri="{BB962C8B-B14F-4D97-AF65-F5344CB8AC3E}">
        <p14:creationId xmlns:p14="http://schemas.microsoft.com/office/powerpoint/2010/main" val="37099273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Multi-modal feature alignment of handwritten digits. Scatter plots show that </a:t>
            </a:r>
            <a:r>
              <a:rPr lang="en-US" sz="1200" kern="1200" dirty="0" err="1">
                <a:solidFill>
                  <a:schemeClr val="tx1"/>
                </a:solidFill>
                <a:effectLst/>
                <a:latin typeface="+mn-lt"/>
                <a:ea typeface="+mn-ea"/>
                <a:cs typeface="+mn-cs"/>
              </a:rPr>
              <a:t>deepManReg</a:t>
            </a:r>
            <a:r>
              <a:rPr lang="en-US" sz="1200" kern="1200" dirty="0">
                <a:solidFill>
                  <a:schemeClr val="tx1"/>
                </a:solidFill>
                <a:effectLst/>
                <a:latin typeface="+mn-lt"/>
                <a:ea typeface="+mn-ea"/>
                <a:cs typeface="+mn-cs"/>
              </a:rPr>
              <a:t> out- performs alternative methods to align cross-modal data on the common latent space (2D). Two modalities, Fourier coefficient (Orange) and profile correlation (Blue), are projected after alignment onto a 2D common space. The total sum of pairwise distances between the two modalities on the latent space are 72442841533, 258, and 144 for CCA, LMA, and </a:t>
            </a:r>
            <a:r>
              <a:rPr lang="en-US" sz="1200" kern="1200" dirty="0" err="1">
                <a:solidFill>
                  <a:schemeClr val="tx1"/>
                </a:solidFill>
                <a:effectLst/>
                <a:latin typeface="+mn-lt"/>
                <a:ea typeface="+mn-ea"/>
                <a:cs typeface="+mn-cs"/>
              </a:rPr>
              <a:t>deepManReg</a:t>
            </a:r>
            <a:r>
              <a:rPr lang="en-US" sz="1200" kern="1200" dirty="0">
                <a:solidFill>
                  <a:schemeClr val="tx1"/>
                </a:solidFill>
                <a:effectLst/>
                <a:latin typeface="+mn-lt"/>
                <a:ea typeface="+mn-ea"/>
                <a:cs typeface="+mn-cs"/>
              </a:rPr>
              <a:t> respectively. </a:t>
            </a:r>
            <a:endParaRPr lang="en-US" dirty="0"/>
          </a:p>
          <a:p>
            <a:endParaRPr lang="en-US" dirty="0"/>
          </a:p>
          <a:p>
            <a:r>
              <a:rPr lang="en-US" dirty="0"/>
              <a:t>cite </a:t>
            </a:r>
            <a:r>
              <a:rPr lang="en-US" dirty="0" err="1"/>
              <a:t>mfeat</a:t>
            </a:r>
            <a:endParaRPr lang="en-US" dirty="0"/>
          </a:p>
          <a:p>
            <a:endParaRPr lang="en-US" dirty="0"/>
          </a:p>
          <a:p>
            <a:r>
              <a:rPr lang="en-US" dirty="0" err="1"/>
              <a:t>deepManReg</a:t>
            </a:r>
            <a:r>
              <a:rPr lang="en-US" dirty="0"/>
              <a:t> alignment for multi hand</a:t>
            </a:r>
          </a:p>
        </p:txBody>
      </p:sp>
      <p:sp>
        <p:nvSpPr>
          <p:cNvPr id="4" name="Slide Number Placeholder 3"/>
          <p:cNvSpPr>
            <a:spLocks noGrp="1"/>
          </p:cNvSpPr>
          <p:nvPr>
            <p:ph type="sldNum" sz="quarter" idx="5"/>
          </p:nvPr>
        </p:nvSpPr>
        <p:spPr/>
        <p:txBody>
          <a:bodyPr/>
          <a:lstStyle/>
          <a:p>
            <a:fld id="{91018D29-9AB2-9945-ACFB-D592CD8DCA37}" type="slidenum">
              <a:rPr lang="en-US" smtClean="0"/>
              <a:t>42</a:t>
            </a:fld>
            <a:endParaRPr lang="en-US"/>
          </a:p>
        </p:txBody>
      </p:sp>
    </p:spTree>
    <p:extLst>
      <p:ext uri="{BB962C8B-B14F-4D97-AF65-F5344CB8AC3E}">
        <p14:creationId xmlns:p14="http://schemas.microsoft.com/office/powerpoint/2010/main" val="21372716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and five cell layers revealing the locations of cells on the visual cortex: L1, L2/3, L4, L5, and L6.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classifcation</a:t>
            </a:r>
            <a:r>
              <a:rPr lang="en-US" sz="1200" kern="1200" dirty="0">
                <a:solidFill>
                  <a:schemeClr val="tx1"/>
                </a:solidFill>
                <a:effectLst/>
                <a:latin typeface="+mn-lt"/>
                <a:ea typeface="+mn-ea"/>
                <a:cs typeface="+mn-cs"/>
              </a:rPr>
              <a:t> for </a:t>
            </a:r>
            <a:r>
              <a:rPr lang="en-US" sz="1200" kern="1200" dirty="0" err="1">
                <a:solidFill>
                  <a:schemeClr val="tx1"/>
                </a:solidFill>
                <a:effectLst/>
                <a:latin typeface="+mn-lt"/>
                <a:ea typeface="+mn-ea"/>
                <a:cs typeface="+mn-cs"/>
              </a:rPr>
              <a:t>mfeat</a:t>
            </a:r>
            <a:r>
              <a:rPr lang="en-US" sz="1200" kern="1200" dirty="0">
                <a:solidFill>
                  <a:schemeClr val="tx1"/>
                </a:solidFill>
                <a:effectLst/>
                <a:latin typeface="+mn-lt"/>
                <a:ea typeface="+mn-ea"/>
                <a:cs typeface="+mn-cs"/>
              </a:rPr>
              <a:t> first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single cell multimodal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remove motor cortex</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remove t-types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cite, insert figure</a:t>
            </a:r>
            <a:endParaRPr lang="en-US" dirty="0"/>
          </a:p>
        </p:txBody>
      </p:sp>
      <p:sp>
        <p:nvSpPr>
          <p:cNvPr id="4" name="Slide Number Placeholder 3"/>
          <p:cNvSpPr>
            <a:spLocks noGrp="1"/>
          </p:cNvSpPr>
          <p:nvPr>
            <p:ph type="sldNum" sz="quarter" idx="5"/>
          </p:nvPr>
        </p:nvSpPr>
        <p:spPr/>
        <p:txBody>
          <a:bodyPr/>
          <a:lstStyle/>
          <a:p>
            <a:fld id="{54F4EAF9-29BB-7147-B4F5-4EE0697764A9}" type="slidenum">
              <a:rPr lang="en-US" smtClean="0"/>
              <a:t>43</a:t>
            </a:fld>
            <a:endParaRPr lang="en-US"/>
          </a:p>
        </p:txBody>
      </p:sp>
    </p:spTree>
    <p:extLst>
      <p:ext uri="{BB962C8B-B14F-4D97-AF65-F5344CB8AC3E}">
        <p14:creationId xmlns:p14="http://schemas.microsoft.com/office/powerpoint/2010/main" val="38213287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1018D29-9AB2-9945-ACFB-D592CD8DCA37}" type="slidenum">
              <a:rPr lang="en-US" smtClean="0"/>
              <a:t>44</a:t>
            </a:fld>
            <a:endParaRPr lang="en-US"/>
          </a:p>
        </p:txBody>
      </p:sp>
    </p:spTree>
    <p:extLst>
      <p:ext uri="{BB962C8B-B14F-4D97-AF65-F5344CB8AC3E}">
        <p14:creationId xmlns:p14="http://schemas.microsoft.com/office/powerpoint/2010/main" val="32685154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07CEA6-0003-3D45-A13C-AAEE1716988F}" type="slidenum">
              <a:rPr lang="en-US" smtClean="0"/>
              <a:t>48</a:t>
            </a:fld>
            <a:endParaRPr lang="en-US"/>
          </a:p>
        </p:txBody>
      </p:sp>
    </p:spTree>
    <p:extLst>
      <p:ext uri="{BB962C8B-B14F-4D97-AF65-F5344CB8AC3E}">
        <p14:creationId xmlns:p14="http://schemas.microsoft.com/office/powerpoint/2010/main" val="11808836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training, to interpret the prioritization of genes, SNPs, and all possible links among them, we employ a method call integrated gradient calculate the importance score of each feature.</a:t>
            </a:r>
          </a:p>
          <a:p>
            <a:endParaRPr lang="en-US" dirty="0"/>
          </a:p>
          <a:p>
            <a:r>
              <a:rPr lang="en-US" dirty="0"/>
              <a:t>So, given a model F, an input x, the output F(x), the method returns the ‘relevance’ of each input feature </a:t>
            </a:r>
            <a:r>
              <a:rPr lang="en-US" dirty="0" err="1"/>
              <a:t>i</a:t>
            </a:r>
            <a:r>
              <a:rPr lang="en-US" dirty="0"/>
              <a:t> to that specific output.</a:t>
            </a:r>
          </a:p>
          <a:p>
            <a:endParaRPr lang="en-US" dirty="0"/>
          </a:p>
          <a:p>
            <a:r>
              <a:rPr lang="en-US" dirty="0"/>
              <a:t>Using this, we can get the prioritization of gene and SNP score, and with a little generalization, we can also get the link importance score between gene to gene or SNP to gene.</a:t>
            </a:r>
          </a:p>
          <a:p>
            <a:endParaRPr lang="en-US" dirty="0"/>
          </a:p>
          <a:p>
            <a:r>
              <a:rPr lang="en-US" dirty="0"/>
              <a:t>These prioritizations are then used for enrichment analysis.</a:t>
            </a:r>
          </a:p>
          <a:p>
            <a:endParaRPr lang="en-US" dirty="0"/>
          </a:p>
          <a:p>
            <a:endParaRPr lang="en-US" dirty="0"/>
          </a:p>
        </p:txBody>
      </p:sp>
      <p:sp>
        <p:nvSpPr>
          <p:cNvPr id="4" name="Slide Number Placeholder 3"/>
          <p:cNvSpPr>
            <a:spLocks noGrp="1"/>
          </p:cNvSpPr>
          <p:nvPr>
            <p:ph type="sldNum" sz="quarter" idx="5"/>
          </p:nvPr>
        </p:nvSpPr>
        <p:spPr/>
        <p:txBody>
          <a:bodyPr/>
          <a:lstStyle/>
          <a:p>
            <a:fld id="{54F4EAF9-29BB-7147-B4F5-4EE0697764A9}" type="slidenum">
              <a:rPr lang="en-US" smtClean="0"/>
              <a:t>50</a:t>
            </a:fld>
            <a:endParaRPr lang="en-US"/>
          </a:p>
        </p:txBody>
      </p:sp>
    </p:spTree>
    <p:extLst>
      <p:ext uri="{BB962C8B-B14F-4D97-AF65-F5344CB8AC3E}">
        <p14:creationId xmlns:p14="http://schemas.microsoft.com/office/powerpoint/2010/main" val="9156443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8850">
              <a:spcBef>
                <a:spcPct val="30000"/>
              </a:spcBef>
              <a:defRPr sz="1200">
                <a:solidFill>
                  <a:schemeClr val="tx1"/>
                </a:solidFill>
                <a:latin typeface="Arial" charset="0"/>
                <a:ea typeface="ＭＳ Ｐゴシック" charset="-128"/>
              </a:defRPr>
            </a:lvl1pPr>
            <a:lvl2pPr marL="742950" indent="-285750" defTabSz="958850">
              <a:spcBef>
                <a:spcPct val="30000"/>
              </a:spcBef>
              <a:defRPr sz="1200">
                <a:solidFill>
                  <a:schemeClr val="tx1"/>
                </a:solidFill>
                <a:latin typeface="Arial" charset="0"/>
                <a:ea typeface="ＭＳ Ｐゴシック" charset="-128"/>
              </a:defRPr>
            </a:lvl2pPr>
            <a:lvl3pPr marL="1143000" indent="-228600" defTabSz="958850">
              <a:spcBef>
                <a:spcPct val="30000"/>
              </a:spcBef>
              <a:defRPr sz="1200">
                <a:solidFill>
                  <a:schemeClr val="tx1"/>
                </a:solidFill>
                <a:latin typeface="Arial" charset="0"/>
                <a:ea typeface="ＭＳ Ｐゴシック" charset="-128"/>
              </a:defRPr>
            </a:lvl3pPr>
            <a:lvl4pPr marL="1600200" indent="-228600" defTabSz="958850">
              <a:spcBef>
                <a:spcPct val="30000"/>
              </a:spcBef>
              <a:defRPr sz="1200">
                <a:solidFill>
                  <a:schemeClr val="tx1"/>
                </a:solidFill>
                <a:latin typeface="Arial" charset="0"/>
                <a:ea typeface="ＭＳ Ｐゴシック" charset="-128"/>
              </a:defRPr>
            </a:lvl4pPr>
            <a:lvl5pPr marL="2057400" indent="-228600" defTabSz="958850">
              <a:spcBef>
                <a:spcPct val="30000"/>
              </a:spcBef>
              <a:defRPr sz="1200">
                <a:solidFill>
                  <a:schemeClr val="tx1"/>
                </a:solidFill>
                <a:latin typeface="Arial" charset="0"/>
                <a:ea typeface="ＭＳ Ｐゴシック" charset="-128"/>
              </a:defRPr>
            </a:lvl5pPr>
            <a:lvl6pPr marL="2514600" indent="-228600" defTabSz="95885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5885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5885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5885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B8CF9988-2F1B-E445-BF6B-3C418B6FBA40}" type="slidenum">
              <a:rPr lang="en-US" altLang="en-US" sz="1300"/>
              <a:pPr>
                <a:spcBef>
                  <a:spcPct val="0"/>
                </a:spcBef>
              </a:pPr>
              <a:t>3</a:t>
            </a:fld>
            <a:endParaRPr lang="en-US" altLang="en-US" sz="1300"/>
          </a:p>
        </p:txBody>
      </p:sp>
      <p:sp>
        <p:nvSpPr>
          <p:cNvPr id="14338" name="Rectangle 2"/>
          <p:cNvSpPr>
            <a:spLocks noGrp="1" noRot="1" noChangeAspect="1" noChangeArrowheads="1" noTextEdit="1"/>
          </p:cNvSpPr>
          <p:nvPr>
            <p:ph type="sldImg"/>
          </p:nvPr>
        </p:nvSpPr>
        <p:spPr>
          <a:xfrm>
            <a:off x="1177925" y="696913"/>
            <a:ext cx="4641850" cy="3481387"/>
          </a:xfrm>
          <a:ln/>
        </p:spPr>
      </p:sp>
      <p:sp>
        <p:nvSpPr>
          <p:cNvPr id="143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tLang="en-US" dirty="0"/>
          </a:p>
        </p:txBody>
      </p:sp>
    </p:spTree>
    <p:extLst>
      <p:ext uri="{BB962C8B-B14F-4D97-AF65-F5344CB8AC3E}">
        <p14:creationId xmlns:p14="http://schemas.microsoft.com/office/powerpoint/2010/main" val="32841341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C43B9B-87D0-4380-A962-F69BD125AC41}" type="slidenum">
              <a:rPr lang="en-US" smtClean="0"/>
              <a:t>54</a:t>
            </a:fld>
            <a:endParaRPr lang="en-US"/>
          </a:p>
        </p:txBody>
      </p:sp>
    </p:spTree>
    <p:extLst>
      <p:ext uri="{BB962C8B-B14F-4D97-AF65-F5344CB8AC3E}">
        <p14:creationId xmlns:p14="http://schemas.microsoft.com/office/powerpoint/2010/main" val="6766582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8850">
              <a:spcBef>
                <a:spcPct val="30000"/>
              </a:spcBef>
              <a:defRPr sz="1200">
                <a:solidFill>
                  <a:schemeClr val="tx1"/>
                </a:solidFill>
                <a:latin typeface="Arial" charset="0"/>
                <a:ea typeface="ＭＳ Ｐゴシック" charset="-128"/>
              </a:defRPr>
            </a:lvl1pPr>
            <a:lvl2pPr marL="742950" indent="-285750" defTabSz="958850">
              <a:spcBef>
                <a:spcPct val="30000"/>
              </a:spcBef>
              <a:defRPr sz="1200">
                <a:solidFill>
                  <a:schemeClr val="tx1"/>
                </a:solidFill>
                <a:latin typeface="Arial" charset="0"/>
                <a:ea typeface="ＭＳ Ｐゴシック" charset="-128"/>
              </a:defRPr>
            </a:lvl2pPr>
            <a:lvl3pPr marL="1143000" indent="-228600" defTabSz="958850">
              <a:spcBef>
                <a:spcPct val="30000"/>
              </a:spcBef>
              <a:defRPr sz="1200">
                <a:solidFill>
                  <a:schemeClr val="tx1"/>
                </a:solidFill>
                <a:latin typeface="Arial" charset="0"/>
                <a:ea typeface="ＭＳ Ｐゴシック" charset="-128"/>
              </a:defRPr>
            </a:lvl3pPr>
            <a:lvl4pPr marL="1600200" indent="-228600" defTabSz="958850">
              <a:spcBef>
                <a:spcPct val="30000"/>
              </a:spcBef>
              <a:defRPr sz="1200">
                <a:solidFill>
                  <a:schemeClr val="tx1"/>
                </a:solidFill>
                <a:latin typeface="Arial" charset="0"/>
                <a:ea typeface="ＭＳ Ｐゴシック" charset="-128"/>
              </a:defRPr>
            </a:lvl4pPr>
            <a:lvl5pPr marL="2057400" indent="-228600" defTabSz="958850">
              <a:spcBef>
                <a:spcPct val="30000"/>
              </a:spcBef>
              <a:defRPr sz="1200">
                <a:solidFill>
                  <a:schemeClr val="tx1"/>
                </a:solidFill>
                <a:latin typeface="Arial" charset="0"/>
                <a:ea typeface="ＭＳ Ｐゴシック" charset="-128"/>
              </a:defRPr>
            </a:lvl5pPr>
            <a:lvl6pPr marL="2514600" indent="-228600" defTabSz="95885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5885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5885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5885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B8CF9988-2F1B-E445-BF6B-3C418B6FBA40}" type="slidenum">
              <a:rPr lang="en-US" altLang="en-US" sz="1300"/>
              <a:pPr>
                <a:spcBef>
                  <a:spcPct val="0"/>
                </a:spcBef>
              </a:pPr>
              <a:t>4</a:t>
            </a:fld>
            <a:endParaRPr lang="en-US" altLang="en-US" sz="1300"/>
          </a:p>
        </p:txBody>
      </p:sp>
      <p:sp>
        <p:nvSpPr>
          <p:cNvPr id="14338" name="Rectangle 2"/>
          <p:cNvSpPr>
            <a:spLocks noGrp="1" noRot="1" noChangeAspect="1" noChangeArrowheads="1" noTextEdit="1"/>
          </p:cNvSpPr>
          <p:nvPr>
            <p:ph type="sldImg"/>
          </p:nvPr>
        </p:nvSpPr>
        <p:spPr>
          <a:xfrm>
            <a:off x="1177925" y="696913"/>
            <a:ext cx="4641850" cy="3481387"/>
          </a:xfrm>
          <a:ln/>
        </p:spPr>
      </p:sp>
      <p:sp>
        <p:nvSpPr>
          <p:cNvPr id="143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tLang="en-US" dirty="0"/>
          </a:p>
        </p:txBody>
      </p:sp>
    </p:spTree>
    <p:extLst>
      <p:ext uri="{BB962C8B-B14F-4D97-AF65-F5344CB8AC3E}">
        <p14:creationId xmlns:p14="http://schemas.microsoft.com/office/powerpoint/2010/main" val="24275712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8850">
              <a:spcBef>
                <a:spcPct val="30000"/>
              </a:spcBef>
              <a:defRPr sz="1200">
                <a:solidFill>
                  <a:schemeClr val="tx1"/>
                </a:solidFill>
                <a:latin typeface="Arial" charset="0"/>
                <a:ea typeface="ＭＳ Ｐゴシック" charset="-128"/>
              </a:defRPr>
            </a:lvl1pPr>
            <a:lvl2pPr marL="742950" indent="-285750" defTabSz="958850">
              <a:spcBef>
                <a:spcPct val="30000"/>
              </a:spcBef>
              <a:defRPr sz="1200">
                <a:solidFill>
                  <a:schemeClr val="tx1"/>
                </a:solidFill>
                <a:latin typeface="Arial" charset="0"/>
                <a:ea typeface="ＭＳ Ｐゴシック" charset="-128"/>
              </a:defRPr>
            </a:lvl2pPr>
            <a:lvl3pPr marL="1143000" indent="-228600" defTabSz="958850">
              <a:spcBef>
                <a:spcPct val="30000"/>
              </a:spcBef>
              <a:defRPr sz="1200">
                <a:solidFill>
                  <a:schemeClr val="tx1"/>
                </a:solidFill>
                <a:latin typeface="Arial" charset="0"/>
                <a:ea typeface="ＭＳ Ｐゴシック" charset="-128"/>
              </a:defRPr>
            </a:lvl3pPr>
            <a:lvl4pPr marL="1600200" indent="-228600" defTabSz="958850">
              <a:spcBef>
                <a:spcPct val="30000"/>
              </a:spcBef>
              <a:defRPr sz="1200">
                <a:solidFill>
                  <a:schemeClr val="tx1"/>
                </a:solidFill>
                <a:latin typeface="Arial" charset="0"/>
                <a:ea typeface="ＭＳ Ｐゴシック" charset="-128"/>
              </a:defRPr>
            </a:lvl4pPr>
            <a:lvl5pPr marL="2057400" indent="-228600" defTabSz="958850">
              <a:spcBef>
                <a:spcPct val="30000"/>
              </a:spcBef>
              <a:defRPr sz="1200">
                <a:solidFill>
                  <a:schemeClr val="tx1"/>
                </a:solidFill>
                <a:latin typeface="Arial" charset="0"/>
                <a:ea typeface="ＭＳ Ｐゴシック" charset="-128"/>
              </a:defRPr>
            </a:lvl5pPr>
            <a:lvl6pPr marL="2514600" indent="-228600" defTabSz="95885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5885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5885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5885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B8CF9988-2F1B-E445-BF6B-3C418B6FBA40}" type="slidenum">
              <a:rPr lang="en-US" altLang="en-US" sz="1300"/>
              <a:pPr>
                <a:spcBef>
                  <a:spcPct val="0"/>
                </a:spcBef>
              </a:pPr>
              <a:t>5</a:t>
            </a:fld>
            <a:endParaRPr lang="en-US" altLang="en-US" sz="1300"/>
          </a:p>
        </p:txBody>
      </p:sp>
      <p:sp>
        <p:nvSpPr>
          <p:cNvPr id="14338" name="Rectangle 2"/>
          <p:cNvSpPr>
            <a:spLocks noGrp="1" noRot="1" noChangeAspect="1" noChangeArrowheads="1" noTextEdit="1"/>
          </p:cNvSpPr>
          <p:nvPr>
            <p:ph type="sldImg"/>
          </p:nvPr>
        </p:nvSpPr>
        <p:spPr>
          <a:xfrm>
            <a:off x="1177925" y="696913"/>
            <a:ext cx="4641850" cy="3481387"/>
          </a:xfrm>
          <a:ln/>
        </p:spPr>
      </p:sp>
      <p:sp>
        <p:nvSpPr>
          <p:cNvPr id="143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tLang="en-US" dirty="0"/>
          </a:p>
        </p:txBody>
      </p:sp>
    </p:spTree>
    <p:extLst>
      <p:ext uri="{BB962C8B-B14F-4D97-AF65-F5344CB8AC3E}">
        <p14:creationId xmlns:p14="http://schemas.microsoft.com/office/powerpoint/2010/main" val="18927859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C43B9B-87D0-4380-A962-F69BD125AC41}" type="slidenum">
              <a:rPr lang="en-US" smtClean="0"/>
              <a:t>7</a:t>
            </a:fld>
            <a:endParaRPr lang="en-US"/>
          </a:p>
        </p:txBody>
      </p:sp>
    </p:spTree>
    <p:extLst>
      <p:ext uri="{BB962C8B-B14F-4D97-AF65-F5344CB8AC3E}">
        <p14:creationId xmlns:p14="http://schemas.microsoft.com/office/powerpoint/2010/main" val="13790800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t>8</a:t>
            </a:fld>
            <a:endParaRPr lang="en-US"/>
          </a:p>
        </p:txBody>
      </p:sp>
    </p:spTree>
    <p:extLst>
      <p:ext uri="{BB962C8B-B14F-4D97-AF65-F5344CB8AC3E}">
        <p14:creationId xmlns:p14="http://schemas.microsoft.com/office/powerpoint/2010/main" val="19765871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27328335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171450" indent="-171450">
              <a:buFont typeface="Arial"/>
              <a:buChar char="•"/>
            </a:pPr>
            <a:r>
              <a:rPr lang="en-US" dirty="0"/>
              <a:t>First,</a:t>
            </a:r>
            <a:r>
              <a:rPr lang="en-US" baseline="0" dirty="0"/>
              <a:t> I would like to briefly introduce gene expression and regulation. </a:t>
            </a:r>
          </a:p>
          <a:p>
            <a:pPr marL="171450" indent="-171450">
              <a:buFont typeface="Arial"/>
              <a:buChar char="•"/>
            </a:pPr>
            <a:r>
              <a:rPr lang="en-US" baseline="0" dirty="0"/>
              <a:t>Twins: twins have identical DNA but why do they look differently? a important reason is their genes express differentially.</a:t>
            </a:r>
          </a:p>
          <a:p>
            <a:pPr marL="171450" indent="-171450">
              <a:buFont typeface="Arial"/>
              <a:buChar char="•"/>
            </a:pPr>
            <a:r>
              <a:rPr lang="en-US" baseline="0" dirty="0"/>
              <a:t>Central dogma: then, what’s gene expression? let’s look at central dogma in biology. e.g., a red gene, a piece of DNA, first is transcribed to RNA, which is called transcription. then, its RNA is translated to functional protein, which is called translation. </a:t>
            </a:r>
          </a:p>
          <a:p>
            <a:pPr marL="171450" indent="-171450">
              <a:buFont typeface="Arial"/>
              <a:buChar char="•"/>
            </a:pPr>
            <a:r>
              <a:rPr lang="en-US" baseline="0" dirty="0"/>
              <a:t>Gene expression: basically, the process that a gene becomes RNA and protein is called gene expression.</a:t>
            </a:r>
          </a:p>
          <a:p>
            <a:pPr marL="171450" indent="-171450">
              <a:buFont typeface="Arial"/>
              <a:buChar char="•"/>
            </a:pPr>
            <a:r>
              <a:rPr lang="en-US" baseline="0" dirty="0"/>
              <a:t>Gene expression level: people then use a value to quantify how many RNAs are transcribed from this gene. we call this this value as gene expression level. a same gene can have different expression levels across different cell types. like same person sometimes speak loudly, sometimes </a:t>
            </a:r>
            <a:r>
              <a:rPr lang="en-US" baseline="0"/>
              <a:t>speak quietly.</a:t>
            </a:r>
            <a:endParaRPr lang="en-US" baseline="0" dirty="0"/>
          </a:p>
          <a:p>
            <a:pPr marL="171450" indent="-171450">
              <a:buFont typeface="Arial"/>
              <a:buChar char="•"/>
            </a:pPr>
            <a:r>
              <a:rPr lang="en-US" baseline="0" dirty="0"/>
              <a:t>Gene function: gene expression levels reflect its function. eventually, all gene expression levels determine the phenotypes such as twins. </a:t>
            </a:r>
          </a:p>
          <a:p>
            <a:pPr marL="171450" indent="-171450">
              <a:buFont typeface="Arial"/>
              <a:buChar char="•"/>
            </a:pPr>
            <a:r>
              <a:rPr lang="en-US" baseline="0" dirty="0"/>
              <a:t>Gene regulation: finally, in short, we call the mechanisms that control gene expression levels are gene regulation.</a:t>
            </a:r>
            <a:endParaRPr lang="en-US" dirty="0"/>
          </a:p>
          <a:p>
            <a:pPr marL="171450" indent="-171450">
              <a:buFont typeface="Arial"/>
              <a:buChar char="•"/>
            </a:pPr>
            <a:endParaRPr lang="en-US" dirty="0"/>
          </a:p>
          <a:p>
            <a:endParaRPr lang="en-US" dirty="0"/>
          </a:p>
          <a:p>
            <a:r>
              <a:rPr lang="en-US" dirty="0"/>
              <a:t>***********************************</a:t>
            </a:r>
          </a:p>
          <a:p>
            <a:r>
              <a:rPr lang="en-US" dirty="0"/>
              <a:t>http://</a:t>
            </a:r>
            <a:r>
              <a:rPr lang="en-US" dirty="0" err="1"/>
              <a:t>ghr.nlm.nih.gov</a:t>
            </a:r>
            <a:r>
              <a:rPr lang="en-US" dirty="0"/>
              <a:t>/glossary=</a:t>
            </a:r>
            <a:r>
              <a:rPr lang="en-US" dirty="0" err="1"/>
              <a:t>generegulation</a:t>
            </a:r>
            <a:endParaRPr lang="en-US" dirty="0"/>
          </a:p>
          <a:p>
            <a:r>
              <a:rPr lang="en-US" dirty="0"/>
              <a:t>Gene regulation is the process of turning genes on and off. During early development, cells begin to take on specific functions. Gene regulation ensures that the appropriate genes are expressed at the proper times. Gene regulation can also help an organism respond to its environment. Gene regulation is accomplished by a variety of mechanisms including chemically modifying genes and using regulatory proteins to turn genes on or off.</a:t>
            </a:r>
          </a:p>
          <a:p>
            <a:endParaRPr lang="en-US" dirty="0"/>
          </a:p>
          <a:p>
            <a:r>
              <a:rPr lang="en-US" dirty="0"/>
              <a:t>http://</a:t>
            </a:r>
            <a:r>
              <a:rPr lang="en-US" dirty="0" err="1"/>
              <a:t>en.wikipedia.org</a:t>
            </a:r>
            <a:r>
              <a:rPr lang="en-US" dirty="0"/>
              <a:t>/wiki/</a:t>
            </a:r>
            <a:r>
              <a:rPr lang="en-US" dirty="0" err="1"/>
              <a:t>Gene_expression#Measurement</a:t>
            </a:r>
            <a:endParaRPr lang="en-US" dirty="0"/>
          </a:p>
          <a:p>
            <a:r>
              <a:rPr lang="en-US" dirty="0"/>
              <a:t>Ideally measurement of expression is done by detecting the final gene product (for many genes this is the protein) however it is often easier to detect one of the precursors, typically mRNA, and infer gene expression level.</a:t>
            </a:r>
          </a:p>
        </p:txBody>
      </p:sp>
      <p:sp>
        <p:nvSpPr>
          <p:cNvPr id="4" name="Slide Number Placeholder 3"/>
          <p:cNvSpPr>
            <a:spLocks noGrp="1"/>
          </p:cNvSpPr>
          <p:nvPr>
            <p:ph type="sldNum" sz="quarter" idx="10"/>
          </p:nvPr>
        </p:nvSpPr>
        <p:spPr/>
        <p:txBody>
          <a:bodyPr/>
          <a:lstStyle/>
          <a:p>
            <a:fld id="{1E97AAD8-6C39-2B48-A02F-6D295897D41D}" type="slidenum">
              <a:rPr lang="en-US" smtClean="0"/>
              <a:pPr/>
              <a:t>13</a:t>
            </a:fld>
            <a:endParaRPr lang="en-US"/>
          </a:p>
        </p:txBody>
      </p:sp>
    </p:spTree>
    <p:extLst>
      <p:ext uri="{BB962C8B-B14F-4D97-AF65-F5344CB8AC3E}">
        <p14:creationId xmlns:p14="http://schemas.microsoft.com/office/powerpoint/2010/main" val="27698129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7" name="Rectangle 6"/>
          <p:cNvSpPr/>
          <p:nvPr userDrawn="1"/>
        </p:nvSpPr>
        <p:spPr>
          <a:xfrm>
            <a:off x="0" y="-76200"/>
            <a:ext cx="9144000" cy="7086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a:spLocks noChangeArrowheads="1"/>
          </p:cNvSpPr>
          <p:nvPr userDrawn="1"/>
        </p:nvSpPr>
        <p:spPr bwMode="auto">
          <a:xfrm>
            <a:off x="0" y="6011863"/>
            <a:ext cx="9144000" cy="998537"/>
          </a:xfrm>
          <a:prstGeom prst="rect">
            <a:avLst/>
          </a:prstGeom>
          <a:solidFill>
            <a:schemeClr val="bg1"/>
          </a:solidFill>
          <a:ln w="9525">
            <a:no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9" name="Rectangle 3"/>
          <p:cNvSpPr>
            <a:spLocks noChangeArrowheads="1"/>
          </p:cNvSpPr>
          <p:nvPr userDrawn="1"/>
        </p:nvSpPr>
        <p:spPr bwMode="auto">
          <a:xfrm>
            <a:off x="0" y="5748338"/>
            <a:ext cx="9144000" cy="228600"/>
          </a:xfrm>
          <a:prstGeom prst="rect">
            <a:avLst/>
          </a:prstGeom>
          <a:solidFill>
            <a:schemeClr val="bg2">
              <a:lumMod val="60000"/>
              <a:lumOff val="40000"/>
            </a:schemeClr>
          </a:solidFill>
          <a:ln w="9525">
            <a:noFill/>
            <a:miter lim="800000"/>
            <a:headEnd/>
            <a:tailEnd/>
          </a:ln>
        </p:spPr>
        <p:txBody>
          <a:bodyPr wrap="none" anchor="ctr"/>
          <a:lstStyle/>
          <a:p>
            <a:pPr>
              <a:defRPr/>
            </a:pPr>
            <a:endParaRPr lang="en-US">
              <a:latin typeface="Arial" pitchFamily="-108" charset="0"/>
              <a:ea typeface="ＭＳ Ｐゴシック" pitchFamily="-108" charset="-128"/>
              <a:cs typeface="ＭＳ Ｐゴシック" pitchFamily="-108" charset="-128"/>
            </a:endParaRPr>
          </a:p>
        </p:txBody>
      </p:sp>
      <p:sp>
        <p:nvSpPr>
          <p:cNvPr id="10" name="Rectangle 4"/>
          <p:cNvSpPr>
            <a:spLocks noChangeArrowheads="1"/>
          </p:cNvSpPr>
          <p:nvPr userDrawn="1"/>
        </p:nvSpPr>
        <p:spPr bwMode="auto">
          <a:xfrm>
            <a:off x="0" y="228600"/>
            <a:ext cx="9144000" cy="5664200"/>
          </a:xfrm>
          <a:prstGeom prst="rect">
            <a:avLst/>
          </a:prstGeom>
          <a:solidFill>
            <a:srgbClr val="C00000"/>
          </a:solidFill>
          <a:ln w="9525">
            <a:noFill/>
            <a:miter lim="800000"/>
            <a:headEnd/>
            <a:tailEnd/>
          </a:ln>
        </p:spPr>
        <p:txBody>
          <a:bodyPr wrap="none" anchor="ctr"/>
          <a:lstStyle/>
          <a:p>
            <a:endParaRPr lang="en-US"/>
          </a:p>
        </p:txBody>
      </p:sp>
      <p:sp>
        <p:nvSpPr>
          <p:cNvPr id="13" name="Title Placeholder 14"/>
          <p:cNvSpPr>
            <a:spLocks noGrp="1"/>
          </p:cNvSpPr>
          <p:nvPr>
            <p:ph type="title" hasCustomPrompt="1"/>
          </p:nvPr>
        </p:nvSpPr>
        <p:spPr>
          <a:xfrm>
            <a:off x="533400" y="990600"/>
            <a:ext cx="8229600" cy="1541463"/>
          </a:xfrm>
          <a:prstGeom prst="rect">
            <a:avLst/>
          </a:prstGeom>
        </p:spPr>
        <p:txBody>
          <a:bodyPr vert="horz" lIns="91440" tIns="45720" rIns="91440" bIns="45720" rtlCol="0" anchor="b">
            <a:normAutofit/>
          </a:bodyPr>
          <a:lstStyle>
            <a:lvl1pPr algn="l" defTabSz="914400" rtl="0" eaLnBrk="1" latinLnBrk="0" hangingPunct="1">
              <a:spcBef>
                <a:spcPct val="0"/>
              </a:spcBef>
              <a:buNone/>
              <a:defRPr lang="en-US" sz="4400" kern="1200" baseline="0" dirty="0">
                <a:solidFill>
                  <a:schemeClr val="bg1"/>
                </a:solidFill>
                <a:latin typeface="Georgia" pitchFamily="18" charset="0"/>
                <a:ea typeface="ＭＳ Ｐゴシック" pitchFamily="34" charset="-128"/>
                <a:cs typeface="+mn-cs"/>
              </a:defRPr>
            </a:lvl1pPr>
          </a:lstStyle>
          <a:p>
            <a:r>
              <a:rPr lang="en-US" dirty="0"/>
              <a:t>Click to edit Presentation Title </a:t>
            </a:r>
          </a:p>
        </p:txBody>
      </p:sp>
      <p:sp>
        <p:nvSpPr>
          <p:cNvPr id="17" name="Text Placeholder 16"/>
          <p:cNvSpPr>
            <a:spLocks noGrp="1"/>
          </p:cNvSpPr>
          <p:nvPr>
            <p:ph type="body" sz="quarter" idx="10" hasCustomPrompt="1"/>
          </p:nvPr>
        </p:nvSpPr>
        <p:spPr>
          <a:xfrm>
            <a:off x="533400" y="2514600"/>
            <a:ext cx="8229600" cy="914400"/>
          </a:xfrm>
        </p:spPr>
        <p:txBody>
          <a:bodyPr/>
          <a:lstStyle>
            <a:lvl1pPr marL="342900" marR="0" indent="-342900" algn="l" defTabSz="914400" rtl="0" eaLnBrk="1" fontAlgn="base" latinLnBrk="0" hangingPunct="1">
              <a:lnSpc>
                <a:spcPct val="100000"/>
              </a:lnSpc>
              <a:spcBef>
                <a:spcPct val="0"/>
              </a:spcBef>
              <a:spcAft>
                <a:spcPct val="0"/>
              </a:spcAft>
              <a:buClrTx/>
              <a:buSzTx/>
              <a:buFont typeface="Arial" pitchFamily="34" charset="0"/>
              <a:buNone/>
              <a:tabLst/>
              <a:defRPr lang="en-US" sz="2000" kern="1200" noProof="0">
                <a:solidFill>
                  <a:schemeClr val="bg1"/>
                </a:solidFill>
                <a:latin typeface="Georgia" pitchFamily="18" charset="0"/>
                <a:ea typeface="ＭＳ Ｐゴシック" pitchFamily="34" charset="-128"/>
              </a:defRPr>
            </a:lvl1pPr>
          </a:lstStyle>
          <a:p>
            <a:pPr marL="342900" marR="0" lvl="0" indent="-342900" algn="l" defTabSz="914400" rtl="0" eaLnBrk="1" fontAlgn="base" latinLnBrk="0" hangingPunct="1">
              <a:lnSpc>
                <a:spcPct val="100000"/>
              </a:lnSpc>
              <a:spcBef>
                <a:spcPct val="0"/>
              </a:spcBef>
              <a:spcAft>
                <a:spcPct val="0"/>
              </a:spcAft>
              <a:buClrTx/>
              <a:buSzTx/>
              <a:buFont typeface="Arial" pitchFamily="34" charset="0"/>
              <a:buNone/>
              <a:tabLst/>
              <a:defRPr/>
            </a:pPr>
            <a:r>
              <a:rPr lang="en-US" sz="2400" kern="1200" noProof="0" dirty="0">
                <a:solidFill>
                  <a:schemeClr val="bg1"/>
                </a:solidFill>
                <a:latin typeface="Georgia" pitchFamily="18" charset="0"/>
                <a:ea typeface="ＭＳ Ｐゴシック" pitchFamily="34" charset="-128"/>
                <a:cs typeface="+mn-cs"/>
              </a:rPr>
              <a:t>Click to add presentation subtitle</a:t>
            </a:r>
          </a:p>
        </p:txBody>
      </p:sp>
      <p:sp>
        <p:nvSpPr>
          <p:cNvPr id="19" name="Text Placeholder 18"/>
          <p:cNvSpPr>
            <a:spLocks noGrp="1"/>
          </p:cNvSpPr>
          <p:nvPr>
            <p:ph type="body" sz="quarter" idx="11" hasCustomPrompt="1"/>
          </p:nvPr>
        </p:nvSpPr>
        <p:spPr>
          <a:xfrm>
            <a:off x="533400" y="3657600"/>
            <a:ext cx="8229600" cy="762000"/>
          </a:xfrm>
        </p:spPr>
        <p:txBody>
          <a:bodyPr/>
          <a:lstStyle>
            <a:lvl1pPr>
              <a:buNone/>
              <a:defRPr lang="en-US" sz="1800" i="1" kern="1200" baseline="0" dirty="0" smtClean="0">
                <a:solidFill>
                  <a:schemeClr val="bg1"/>
                </a:solidFill>
                <a:latin typeface="Georgia" pitchFamily="18" charset="0"/>
                <a:ea typeface="ＭＳ Ｐゴシック" pitchFamily="34" charset="-128"/>
                <a:cs typeface="+mn-cs"/>
              </a:defRPr>
            </a:lvl1pPr>
          </a:lstStyle>
          <a:p>
            <a:pPr marL="342900" lvl="0" indent="-342900" algn="l" defTabSz="914400" rtl="0" eaLnBrk="1" fontAlgn="base" latinLnBrk="0" hangingPunct="1">
              <a:spcBef>
                <a:spcPct val="0"/>
              </a:spcBef>
              <a:spcAft>
                <a:spcPct val="0"/>
              </a:spcAft>
            </a:pPr>
            <a:r>
              <a:rPr lang="en-US" dirty="0"/>
              <a:t>Click to edit presenter’s name and presentation’s date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1564562"/>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2380004"/>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8973689"/>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4676179"/>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a:t>Click to edit Master text styles</a:t>
            </a:r>
          </a:p>
        </p:txBody>
      </p:sp>
    </p:spTree>
    <p:extLst>
      <p:ext uri="{BB962C8B-B14F-4D97-AF65-F5344CB8AC3E}">
        <p14:creationId xmlns:p14="http://schemas.microsoft.com/office/powerpoint/2010/main" val="3129027464"/>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10" indent="0">
              <a:buNone/>
              <a:defRPr sz="2800"/>
            </a:lvl2pPr>
            <a:lvl3pPr marL="913822" indent="0">
              <a:buNone/>
              <a:defRPr sz="2400"/>
            </a:lvl3pPr>
            <a:lvl4pPr marL="1370734" indent="0">
              <a:buNone/>
              <a:defRPr sz="2000"/>
            </a:lvl4pPr>
            <a:lvl5pPr marL="1827644" indent="0">
              <a:buNone/>
              <a:defRPr sz="2000"/>
            </a:lvl5pPr>
            <a:lvl6pPr marL="2284557" indent="0">
              <a:buNone/>
              <a:defRPr sz="2000"/>
            </a:lvl6pPr>
            <a:lvl7pPr marL="2741467" indent="0">
              <a:buNone/>
              <a:defRPr sz="2000"/>
            </a:lvl7pPr>
            <a:lvl8pPr marL="3198377" indent="0">
              <a:buNone/>
              <a:defRPr sz="2000"/>
            </a:lvl8pPr>
            <a:lvl9pPr marL="3655289"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a:t>Click to edit Master text styles</a:t>
            </a:r>
          </a:p>
        </p:txBody>
      </p:sp>
    </p:spTree>
    <p:extLst>
      <p:ext uri="{BB962C8B-B14F-4D97-AF65-F5344CB8AC3E}">
        <p14:creationId xmlns:p14="http://schemas.microsoft.com/office/powerpoint/2010/main" val="135184344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48105637"/>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7"/>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07"/>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29536899"/>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2481072"/>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8721469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7" name="Rectangle 6"/>
          <p:cNvSpPr/>
          <p:nvPr userDrawn="1"/>
        </p:nvSpPr>
        <p:spPr>
          <a:xfrm>
            <a:off x="0" y="-76200"/>
            <a:ext cx="9144000" cy="7086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Georgia"/>
            </a:endParaRPr>
          </a:p>
        </p:txBody>
      </p:sp>
      <p:sp>
        <p:nvSpPr>
          <p:cNvPr id="8" name="Rectangle 7"/>
          <p:cNvSpPr>
            <a:spLocks noChangeArrowheads="1"/>
          </p:cNvSpPr>
          <p:nvPr userDrawn="1"/>
        </p:nvSpPr>
        <p:spPr bwMode="auto">
          <a:xfrm>
            <a:off x="0" y="6011863"/>
            <a:ext cx="9144000" cy="998537"/>
          </a:xfrm>
          <a:prstGeom prst="rect">
            <a:avLst/>
          </a:prstGeom>
          <a:solidFill>
            <a:schemeClr val="bg1"/>
          </a:solidFill>
          <a:ln w="9525">
            <a:no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Georgia"/>
            </a:endParaRPr>
          </a:p>
        </p:txBody>
      </p:sp>
      <p:sp>
        <p:nvSpPr>
          <p:cNvPr id="9" name="Rectangle 3"/>
          <p:cNvSpPr>
            <a:spLocks noChangeArrowheads="1"/>
          </p:cNvSpPr>
          <p:nvPr userDrawn="1"/>
        </p:nvSpPr>
        <p:spPr bwMode="auto">
          <a:xfrm>
            <a:off x="0" y="5748338"/>
            <a:ext cx="9144000" cy="228600"/>
          </a:xfrm>
          <a:prstGeom prst="rect">
            <a:avLst/>
          </a:prstGeom>
          <a:solidFill>
            <a:schemeClr val="bg2">
              <a:lumMod val="60000"/>
              <a:lumOff val="40000"/>
            </a:schemeClr>
          </a:solidFill>
          <a:ln w="9525">
            <a:noFill/>
            <a:miter lim="800000"/>
            <a:headEnd/>
            <a:tailEnd/>
          </a:ln>
        </p:spPr>
        <p:txBody>
          <a:bodyPr wrap="none" anchor="ctr"/>
          <a:lstStyle/>
          <a:p>
            <a:pPr>
              <a:defRPr/>
            </a:pPr>
            <a:endParaRPr lang="en-US">
              <a:solidFill>
                <a:srgbClr val="000000"/>
              </a:solidFill>
              <a:latin typeface="Arial" pitchFamily="-108" charset="0"/>
              <a:ea typeface="ＭＳ Ｐゴシック" pitchFamily="-108" charset="-128"/>
              <a:cs typeface="ＭＳ Ｐゴシック" pitchFamily="-108" charset="-128"/>
            </a:endParaRPr>
          </a:p>
        </p:txBody>
      </p:sp>
      <p:sp>
        <p:nvSpPr>
          <p:cNvPr id="10" name="Rectangle 4"/>
          <p:cNvSpPr>
            <a:spLocks noChangeArrowheads="1"/>
          </p:cNvSpPr>
          <p:nvPr userDrawn="1"/>
        </p:nvSpPr>
        <p:spPr bwMode="auto">
          <a:xfrm>
            <a:off x="0" y="228600"/>
            <a:ext cx="9144000" cy="5664200"/>
          </a:xfrm>
          <a:prstGeom prst="rect">
            <a:avLst/>
          </a:prstGeom>
          <a:solidFill>
            <a:schemeClr val="accent6"/>
          </a:solidFill>
          <a:ln w="9525">
            <a:noFill/>
            <a:miter lim="800000"/>
            <a:headEnd/>
            <a:tailEnd/>
          </a:ln>
        </p:spPr>
        <p:txBody>
          <a:bodyPr wrap="none" anchor="ctr"/>
          <a:lstStyle/>
          <a:p>
            <a:endParaRPr lang="en-US">
              <a:solidFill>
                <a:srgbClr val="000000"/>
              </a:solidFill>
              <a:latin typeface="Georgia"/>
            </a:endParaRPr>
          </a:p>
        </p:txBody>
      </p:sp>
      <p:sp>
        <p:nvSpPr>
          <p:cNvPr id="13" name="Title Placeholder 14"/>
          <p:cNvSpPr>
            <a:spLocks noGrp="1"/>
          </p:cNvSpPr>
          <p:nvPr>
            <p:ph type="title" hasCustomPrompt="1"/>
          </p:nvPr>
        </p:nvSpPr>
        <p:spPr>
          <a:xfrm>
            <a:off x="533400" y="990600"/>
            <a:ext cx="8229600" cy="1541463"/>
          </a:xfrm>
          <a:prstGeom prst="rect">
            <a:avLst/>
          </a:prstGeom>
        </p:spPr>
        <p:txBody>
          <a:bodyPr vert="horz" lIns="91440" tIns="45720" rIns="91440" bIns="45720" rtlCol="0" anchor="b">
            <a:normAutofit/>
          </a:bodyPr>
          <a:lstStyle>
            <a:lvl1pPr algn="l" defTabSz="914400" rtl="0" eaLnBrk="1" latinLnBrk="0" hangingPunct="1">
              <a:spcBef>
                <a:spcPct val="0"/>
              </a:spcBef>
              <a:buNone/>
              <a:defRPr lang="en-US" sz="4400" kern="1200" baseline="0" dirty="0">
                <a:solidFill>
                  <a:schemeClr val="bg1"/>
                </a:solidFill>
                <a:latin typeface="Georgia" pitchFamily="18" charset="0"/>
                <a:ea typeface="ＭＳ Ｐゴシック" pitchFamily="34" charset="-128"/>
                <a:cs typeface="+mn-cs"/>
              </a:defRPr>
            </a:lvl1pPr>
          </a:lstStyle>
          <a:p>
            <a:r>
              <a:rPr lang="en-US" dirty="0"/>
              <a:t>Click to edit Presentation Title </a:t>
            </a:r>
          </a:p>
        </p:txBody>
      </p:sp>
      <p:sp>
        <p:nvSpPr>
          <p:cNvPr id="17" name="Text Placeholder 16"/>
          <p:cNvSpPr>
            <a:spLocks noGrp="1"/>
          </p:cNvSpPr>
          <p:nvPr>
            <p:ph type="body" sz="quarter" idx="10" hasCustomPrompt="1"/>
          </p:nvPr>
        </p:nvSpPr>
        <p:spPr>
          <a:xfrm>
            <a:off x="533400" y="2514600"/>
            <a:ext cx="8229600" cy="914400"/>
          </a:xfrm>
        </p:spPr>
        <p:txBody>
          <a:bodyPr/>
          <a:lstStyle>
            <a:lvl1pPr marL="342900" marR="0" indent="-342900" algn="l" defTabSz="914400" rtl="0" eaLnBrk="1" fontAlgn="base" latinLnBrk="0" hangingPunct="1">
              <a:lnSpc>
                <a:spcPct val="100000"/>
              </a:lnSpc>
              <a:spcBef>
                <a:spcPct val="0"/>
              </a:spcBef>
              <a:spcAft>
                <a:spcPct val="0"/>
              </a:spcAft>
              <a:buClrTx/>
              <a:buSzTx/>
              <a:buFont typeface="Arial" pitchFamily="34" charset="0"/>
              <a:buNone/>
              <a:tabLst/>
              <a:defRPr lang="en-US" sz="2000" kern="1200" noProof="0">
                <a:solidFill>
                  <a:schemeClr val="bg1"/>
                </a:solidFill>
                <a:latin typeface="Georgia" pitchFamily="18" charset="0"/>
                <a:ea typeface="ＭＳ Ｐゴシック" pitchFamily="34" charset="-128"/>
              </a:defRPr>
            </a:lvl1pPr>
          </a:lstStyle>
          <a:p>
            <a:pPr marL="342900" marR="0" lvl="0" indent="-342900" algn="l" defTabSz="914400" rtl="0" eaLnBrk="1" fontAlgn="base" latinLnBrk="0" hangingPunct="1">
              <a:lnSpc>
                <a:spcPct val="100000"/>
              </a:lnSpc>
              <a:spcBef>
                <a:spcPct val="0"/>
              </a:spcBef>
              <a:spcAft>
                <a:spcPct val="0"/>
              </a:spcAft>
              <a:buClrTx/>
              <a:buSzTx/>
              <a:buFont typeface="Arial" pitchFamily="34" charset="0"/>
              <a:buNone/>
              <a:tabLst/>
              <a:defRPr/>
            </a:pPr>
            <a:r>
              <a:rPr lang="en-US" sz="2400" kern="1200" noProof="0" dirty="0">
                <a:solidFill>
                  <a:schemeClr val="bg1"/>
                </a:solidFill>
                <a:latin typeface="Georgia" pitchFamily="18" charset="0"/>
                <a:ea typeface="ＭＳ Ｐゴシック" pitchFamily="34" charset="-128"/>
                <a:cs typeface="+mn-cs"/>
              </a:rPr>
              <a:t>Click to add presentation subtitle</a:t>
            </a:r>
          </a:p>
        </p:txBody>
      </p:sp>
      <p:sp>
        <p:nvSpPr>
          <p:cNvPr id="19" name="Text Placeholder 18"/>
          <p:cNvSpPr>
            <a:spLocks noGrp="1"/>
          </p:cNvSpPr>
          <p:nvPr>
            <p:ph type="body" sz="quarter" idx="11" hasCustomPrompt="1"/>
          </p:nvPr>
        </p:nvSpPr>
        <p:spPr>
          <a:xfrm>
            <a:off x="533400" y="3657600"/>
            <a:ext cx="8229600" cy="762000"/>
          </a:xfrm>
        </p:spPr>
        <p:txBody>
          <a:bodyPr/>
          <a:lstStyle>
            <a:lvl1pPr>
              <a:buNone/>
              <a:defRPr lang="en-US" sz="1800" i="1" kern="1200" baseline="0" dirty="0" smtClean="0">
                <a:solidFill>
                  <a:schemeClr val="bg1"/>
                </a:solidFill>
                <a:latin typeface="Georgia" pitchFamily="18" charset="0"/>
                <a:ea typeface="ＭＳ Ｐゴシック" pitchFamily="34" charset="-128"/>
                <a:cs typeface="+mn-cs"/>
              </a:defRPr>
            </a:lvl1pPr>
          </a:lstStyle>
          <a:p>
            <a:pPr marL="342900" lvl="0" indent="-342900" algn="l" defTabSz="914400" rtl="0" eaLnBrk="1" fontAlgn="base" latinLnBrk="0" hangingPunct="1">
              <a:spcBef>
                <a:spcPct val="0"/>
              </a:spcBef>
              <a:spcAft>
                <a:spcPct val="0"/>
              </a:spcAft>
            </a:pPr>
            <a:r>
              <a:rPr lang="en-US" dirty="0"/>
              <a:t>Click to edit presenter’s name and presentation’s date</a:t>
            </a:r>
          </a:p>
        </p:txBody>
      </p:sp>
    </p:spTree>
    <p:extLst>
      <p:ext uri="{BB962C8B-B14F-4D97-AF65-F5344CB8AC3E}">
        <p14:creationId xmlns:p14="http://schemas.microsoft.com/office/powerpoint/2010/main" val="12522853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66993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4" name="Rectangle 3"/>
          <p:cNvSpPr/>
          <p:nvPr userDrawn="1"/>
        </p:nvSpPr>
        <p:spPr>
          <a:xfrm>
            <a:off x="0" y="-76200"/>
            <a:ext cx="9144000" cy="647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Georgia"/>
            </a:endParaRPr>
          </a:p>
        </p:txBody>
      </p:sp>
      <p:sp>
        <p:nvSpPr>
          <p:cNvPr id="3" name="Content Placeholder 2"/>
          <p:cNvSpPr>
            <a:spLocks noGrp="1"/>
          </p:cNvSpPr>
          <p:nvPr>
            <p:ph idx="1"/>
          </p:nvPr>
        </p:nvSpPr>
        <p:spPr>
          <a:xfrm>
            <a:off x="538163" y="152400"/>
            <a:ext cx="8123237" cy="595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08971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7" name="Rectangle 6"/>
          <p:cNvSpPr/>
          <p:nvPr userDrawn="1"/>
        </p:nvSpPr>
        <p:spPr>
          <a:xfrm>
            <a:off x="0" y="-76200"/>
            <a:ext cx="9144000" cy="7086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Georgia"/>
            </a:endParaRPr>
          </a:p>
        </p:txBody>
      </p:sp>
      <p:sp>
        <p:nvSpPr>
          <p:cNvPr id="8" name="Rectangle 7"/>
          <p:cNvSpPr>
            <a:spLocks noChangeArrowheads="1"/>
          </p:cNvSpPr>
          <p:nvPr userDrawn="1"/>
        </p:nvSpPr>
        <p:spPr bwMode="auto">
          <a:xfrm>
            <a:off x="0" y="6011863"/>
            <a:ext cx="9144000" cy="998537"/>
          </a:xfrm>
          <a:prstGeom prst="rect">
            <a:avLst/>
          </a:prstGeom>
          <a:solidFill>
            <a:schemeClr val="bg1"/>
          </a:solidFill>
          <a:ln w="9525">
            <a:no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Georgia"/>
            </a:endParaRPr>
          </a:p>
        </p:txBody>
      </p:sp>
      <p:sp>
        <p:nvSpPr>
          <p:cNvPr id="9" name="Rectangle 3"/>
          <p:cNvSpPr>
            <a:spLocks noChangeArrowheads="1"/>
          </p:cNvSpPr>
          <p:nvPr userDrawn="1"/>
        </p:nvSpPr>
        <p:spPr bwMode="auto">
          <a:xfrm>
            <a:off x="0" y="5748338"/>
            <a:ext cx="9144000" cy="228600"/>
          </a:xfrm>
          <a:prstGeom prst="rect">
            <a:avLst/>
          </a:prstGeom>
          <a:solidFill>
            <a:schemeClr val="bg2">
              <a:lumMod val="60000"/>
              <a:lumOff val="40000"/>
            </a:schemeClr>
          </a:solidFill>
          <a:ln w="9525">
            <a:noFill/>
            <a:miter lim="800000"/>
            <a:headEnd/>
            <a:tailEnd/>
          </a:ln>
        </p:spPr>
        <p:txBody>
          <a:bodyPr wrap="none" anchor="ctr"/>
          <a:lstStyle/>
          <a:p>
            <a:pPr>
              <a:defRPr/>
            </a:pPr>
            <a:endParaRPr lang="en-US">
              <a:solidFill>
                <a:srgbClr val="000000"/>
              </a:solidFill>
              <a:latin typeface="Arial" pitchFamily="-108" charset="0"/>
              <a:ea typeface="ＭＳ Ｐゴシック" pitchFamily="-108" charset="-128"/>
              <a:cs typeface="ＭＳ Ｐゴシック" pitchFamily="-108" charset="-128"/>
            </a:endParaRPr>
          </a:p>
        </p:txBody>
      </p:sp>
      <p:sp>
        <p:nvSpPr>
          <p:cNvPr id="10" name="Rectangle 4"/>
          <p:cNvSpPr>
            <a:spLocks noChangeArrowheads="1"/>
          </p:cNvSpPr>
          <p:nvPr userDrawn="1"/>
        </p:nvSpPr>
        <p:spPr bwMode="auto">
          <a:xfrm>
            <a:off x="0" y="228600"/>
            <a:ext cx="9144000" cy="5664200"/>
          </a:xfrm>
          <a:prstGeom prst="rect">
            <a:avLst/>
          </a:prstGeom>
          <a:solidFill>
            <a:schemeClr val="accent6"/>
          </a:solidFill>
          <a:ln w="9525">
            <a:noFill/>
            <a:miter lim="800000"/>
            <a:headEnd/>
            <a:tailEnd/>
          </a:ln>
        </p:spPr>
        <p:txBody>
          <a:bodyPr wrap="none" anchor="ctr"/>
          <a:lstStyle/>
          <a:p>
            <a:endParaRPr lang="en-US">
              <a:solidFill>
                <a:srgbClr val="000000"/>
              </a:solidFill>
              <a:latin typeface="Georgia"/>
            </a:endParaRPr>
          </a:p>
        </p:txBody>
      </p:sp>
      <p:sp>
        <p:nvSpPr>
          <p:cNvPr id="13" name="Title Placeholder 14"/>
          <p:cNvSpPr>
            <a:spLocks noGrp="1"/>
          </p:cNvSpPr>
          <p:nvPr>
            <p:ph type="title" hasCustomPrompt="1"/>
          </p:nvPr>
        </p:nvSpPr>
        <p:spPr>
          <a:xfrm>
            <a:off x="533400" y="990600"/>
            <a:ext cx="8229600" cy="1541463"/>
          </a:xfrm>
          <a:prstGeom prst="rect">
            <a:avLst/>
          </a:prstGeom>
        </p:spPr>
        <p:txBody>
          <a:bodyPr vert="horz" lIns="91440" tIns="45720" rIns="91440" bIns="45720" rtlCol="0" anchor="b">
            <a:normAutofit/>
          </a:bodyPr>
          <a:lstStyle>
            <a:lvl1pPr algn="l" defTabSz="914400" rtl="0" eaLnBrk="1" latinLnBrk="0" hangingPunct="1">
              <a:spcBef>
                <a:spcPct val="0"/>
              </a:spcBef>
              <a:buNone/>
              <a:defRPr lang="en-US" sz="4400" kern="1200" baseline="0" dirty="0">
                <a:solidFill>
                  <a:schemeClr val="bg1"/>
                </a:solidFill>
                <a:latin typeface="Georgia" pitchFamily="18" charset="0"/>
                <a:ea typeface="ＭＳ Ｐゴシック" pitchFamily="34" charset="-128"/>
                <a:cs typeface="+mn-cs"/>
              </a:defRPr>
            </a:lvl1pPr>
          </a:lstStyle>
          <a:p>
            <a:r>
              <a:rPr lang="en-US" dirty="0"/>
              <a:t>Click to edit Presentation Title </a:t>
            </a:r>
          </a:p>
        </p:txBody>
      </p:sp>
      <p:sp>
        <p:nvSpPr>
          <p:cNvPr id="17" name="Text Placeholder 16"/>
          <p:cNvSpPr>
            <a:spLocks noGrp="1"/>
          </p:cNvSpPr>
          <p:nvPr>
            <p:ph type="body" sz="quarter" idx="10" hasCustomPrompt="1"/>
          </p:nvPr>
        </p:nvSpPr>
        <p:spPr>
          <a:xfrm>
            <a:off x="533400" y="2514600"/>
            <a:ext cx="8229600" cy="914400"/>
          </a:xfrm>
        </p:spPr>
        <p:txBody>
          <a:bodyPr/>
          <a:lstStyle>
            <a:lvl1pPr marL="342900" marR="0" indent="-342900" algn="l" defTabSz="914400" rtl="0" eaLnBrk="1" fontAlgn="base" latinLnBrk="0" hangingPunct="1">
              <a:lnSpc>
                <a:spcPct val="100000"/>
              </a:lnSpc>
              <a:spcBef>
                <a:spcPct val="0"/>
              </a:spcBef>
              <a:spcAft>
                <a:spcPct val="0"/>
              </a:spcAft>
              <a:buClrTx/>
              <a:buSzTx/>
              <a:buFont typeface="Arial" pitchFamily="34" charset="0"/>
              <a:buNone/>
              <a:tabLst/>
              <a:defRPr lang="en-US" sz="2000" kern="1200" noProof="0">
                <a:solidFill>
                  <a:schemeClr val="bg1"/>
                </a:solidFill>
                <a:latin typeface="Georgia" pitchFamily="18" charset="0"/>
                <a:ea typeface="ＭＳ Ｐゴシック" pitchFamily="34" charset="-128"/>
              </a:defRPr>
            </a:lvl1pPr>
          </a:lstStyle>
          <a:p>
            <a:pPr marL="342900" marR="0" lvl="0" indent="-342900" algn="l" defTabSz="914400" rtl="0" eaLnBrk="1" fontAlgn="base" latinLnBrk="0" hangingPunct="1">
              <a:lnSpc>
                <a:spcPct val="100000"/>
              </a:lnSpc>
              <a:spcBef>
                <a:spcPct val="0"/>
              </a:spcBef>
              <a:spcAft>
                <a:spcPct val="0"/>
              </a:spcAft>
              <a:buClrTx/>
              <a:buSzTx/>
              <a:buFont typeface="Arial" pitchFamily="34" charset="0"/>
              <a:buNone/>
              <a:tabLst/>
              <a:defRPr/>
            </a:pPr>
            <a:r>
              <a:rPr lang="en-US" sz="2400" kern="1200" noProof="0" dirty="0">
                <a:solidFill>
                  <a:schemeClr val="bg1"/>
                </a:solidFill>
                <a:latin typeface="Georgia" pitchFamily="18" charset="0"/>
                <a:ea typeface="ＭＳ Ｐゴシック" pitchFamily="34" charset="-128"/>
                <a:cs typeface="+mn-cs"/>
              </a:rPr>
              <a:t>Click to add presentation subtitle</a:t>
            </a:r>
          </a:p>
        </p:txBody>
      </p:sp>
      <p:sp>
        <p:nvSpPr>
          <p:cNvPr id="19" name="Text Placeholder 18"/>
          <p:cNvSpPr>
            <a:spLocks noGrp="1"/>
          </p:cNvSpPr>
          <p:nvPr>
            <p:ph type="body" sz="quarter" idx="11" hasCustomPrompt="1"/>
          </p:nvPr>
        </p:nvSpPr>
        <p:spPr>
          <a:xfrm>
            <a:off x="533400" y="3657600"/>
            <a:ext cx="8229600" cy="762000"/>
          </a:xfrm>
        </p:spPr>
        <p:txBody>
          <a:bodyPr/>
          <a:lstStyle>
            <a:lvl1pPr>
              <a:buNone/>
              <a:defRPr lang="en-US" sz="1800" i="1" kern="1200" baseline="0" dirty="0" smtClean="0">
                <a:solidFill>
                  <a:schemeClr val="bg1"/>
                </a:solidFill>
                <a:latin typeface="Georgia" pitchFamily="18" charset="0"/>
                <a:ea typeface="ＭＳ Ｐゴシック" pitchFamily="34" charset="-128"/>
                <a:cs typeface="+mn-cs"/>
              </a:defRPr>
            </a:lvl1pPr>
          </a:lstStyle>
          <a:p>
            <a:pPr marL="342900" lvl="0" indent="-342900" algn="l" defTabSz="914400" rtl="0" eaLnBrk="1" fontAlgn="base" latinLnBrk="0" hangingPunct="1">
              <a:spcBef>
                <a:spcPct val="0"/>
              </a:spcBef>
              <a:spcAft>
                <a:spcPct val="0"/>
              </a:spcAft>
            </a:pPr>
            <a:r>
              <a:rPr lang="en-US" dirty="0"/>
              <a:t>Click to edit presenter’s name and presentation’s date</a:t>
            </a:r>
          </a:p>
        </p:txBody>
      </p:sp>
    </p:spTree>
    <p:extLst>
      <p:ext uri="{BB962C8B-B14F-4D97-AF65-F5344CB8AC3E}">
        <p14:creationId xmlns:p14="http://schemas.microsoft.com/office/powerpoint/2010/main" val="32702728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82294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4" name="Rectangle 3"/>
          <p:cNvSpPr/>
          <p:nvPr userDrawn="1"/>
        </p:nvSpPr>
        <p:spPr>
          <a:xfrm>
            <a:off x="0" y="-76200"/>
            <a:ext cx="9144000" cy="647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Georgia"/>
            </a:endParaRPr>
          </a:p>
        </p:txBody>
      </p:sp>
      <p:sp>
        <p:nvSpPr>
          <p:cNvPr id="3" name="Content Placeholder 2"/>
          <p:cNvSpPr>
            <a:spLocks noGrp="1"/>
          </p:cNvSpPr>
          <p:nvPr>
            <p:ph idx="1"/>
          </p:nvPr>
        </p:nvSpPr>
        <p:spPr>
          <a:xfrm>
            <a:off x="538163" y="152400"/>
            <a:ext cx="8123237" cy="595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00230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7" name="Rectangle 6"/>
          <p:cNvSpPr/>
          <p:nvPr userDrawn="1"/>
        </p:nvSpPr>
        <p:spPr>
          <a:xfrm>
            <a:off x="0" y="-76200"/>
            <a:ext cx="9144000" cy="7086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Georgia"/>
            </a:endParaRPr>
          </a:p>
        </p:txBody>
      </p:sp>
      <p:sp>
        <p:nvSpPr>
          <p:cNvPr id="8" name="Rectangle 7"/>
          <p:cNvSpPr>
            <a:spLocks noChangeArrowheads="1"/>
          </p:cNvSpPr>
          <p:nvPr userDrawn="1"/>
        </p:nvSpPr>
        <p:spPr bwMode="auto">
          <a:xfrm>
            <a:off x="0" y="6011863"/>
            <a:ext cx="9144000" cy="998537"/>
          </a:xfrm>
          <a:prstGeom prst="rect">
            <a:avLst/>
          </a:prstGeom>
          <a:solidFill>
            <a:schemeClr val="bg1"/>
          </a:solidFill>
          <a:ln w="9525">
            <a:no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Georgia"/>
            </a:endParaRPr>
          </a:p>
        </p:txBody>
      </p:sp>
      <p:sp>
        <p:nvSpPr>
          <p:cNvPr id="9" name="Rectangle 3"/>
          <p:cNvSpPr>
            <a:spLocks noChangeArrowheads="1"/>
          </p:cNvSpPr>
          <p:nvPr userDrawn="1"/>
        </p:nvSpPr>
        <p:spPr bwMode="auto">
          <a:xfrm>
            <a:off x="0" y="5748338"/>
            <a:ext cx="9144000" cy="228600"/>
          </a:xfrm>
          <a:prstGeom prst="rect">
            <a:avLst/>
          </a:prstGeom>
          <a:solidFill>
            <a:schemeClr val="bg2">
              <a:lumMod val="60000"/>
              <a:lumOff val="40000"/>
            </a:schemeClr>
          </a:solidFill>
          <a:ln w="9525">
            <a:noFill/>
            <a:miter lim="800000"/>
            <a:headEnd/>
            <a:tailEnd/>
          </a:ln>
        </p:spPr>
        <p:txBody>
          <a:bodyPr wrap="none" anchor="ctr"/>
          <a:lstStyle/>
          <a:p>
            <a:pPr>
              <a:defRPr/>
            </a:pPr>
            <a:endParaRPr lang="en-US">
              <a:solidFill>
                <a:srgbClr val="000000"/>
              </a:solidFill>
              <a:latin typeface="Arial" pitchFamily="-108" charset="0"/>
              <a:ea typeface="ＭＳ Ｐゴシック" pitchFamily="-108" charset="-128"/>
              <a:cs typeface="ＭＳ Ｐゴシック" pitchFamily="-108" charset="-128"/>
            </a:endParaRPr>
          </a:p>
        </p:txBody>
      </p:sp>
      <p:sp>
        <p:nvSpPr>
          <p:cNvPr id="10" name="Rectangle 4"/>
          <p:cNvSpPr>
            <a:spLocks noChangeArrowheads="1"/>
          </p:cNvSpPr>
          <p:nvPr userDrawn="1"/>
        </p:nvSpPr>
        <p:spPr bwMode="auto">
          <a:xfrm>
            <a:off x="0" y="228600"/>
            <a:ext cx="9144000" cy="5664200"/>
          </a:xfrm>
          <a:prstGeom prst="rect">
            <a:avLst/>
          </a:prstGeom>
          <a:solidFill>
            <a:schemeClr val="accent6"/>
          </a:solidFill>
          <a:ln w="9525">
            <a:noFill/>
            <a:miter lim="800000"/>
            <a:headEnd/>
            <a:tailEnd/>
          </a:ln>
        </p:spPr>
        <p:txBody>
          <a:bodyPr wrap="none" anchor="ctr"/>
          <a:lstStyle/>
          <a:p>
            <a:endParaRPr lang="en-US">
              <a:solidFill>
                <a:srgbClr val="000000"/>
              </a:solidFill>
              <a:latin typeface="Georgia"/>
            </a:endParaRPr>
          </a:p>
        </p:txBody>
      </p:sp>
      <p:sp>
        <p:nvSpPr>
          <p:cNvPr id="13" name="Title Placeholder 14"/>
          <p:cNvSpPr>
            <a:spLocks noGrp="1"/>
          </p:cNvSpPr>
          <p:nvPr>
            <p:ph type="title" hasCustomPrompt="1"/>
          </p:nvPr>
        </p:nvSpPr>
        <p:spPr>
          <a:xfrm>
            <a:off x="533400" y="990600"/>
            <a:ext cx="8229600" cy="1541463"/>
          </a:xfrm>
          <a:prstGeom prst="rect">
            <a:avLst/>
          </a:prstGeom>
        </p:spPr>
        <p:txBody>
          <a:bodyPr vert="horz" lIns="91440" tIns="45720" rIns="91440" bIns="45720" rtlCol="0" anchor="b">
            <a:normAutofit/>
          </a:bodyPr>
          <a:lstStyle>
            <a:lvl1pPr algn="l" defTabSz="914400" rtl="0" eaLnBrk="1" latinLnBrk="0" hangingPunct="1">
              <a:spcBef>
                <a:spcPct val="0"/>
              </a:spcBef>
              <a:buNone/>
              <a:defRPr lang="en-US" sz="4400" kern="1200" baseline="0" dirty="0">
                <a:solidFill>
                  <a:schemeClr val="bg1"/>
                </a:solidFill>
                <a:latin typeface="Georgia" pitchFamily="18" charset="0"/>
                <a:ea typeface="ＭＳ Ｐゴシック" pitchFamily="34" charset="-128"/>
                <a:cs typeface="+mn-cs"/>
              </a:defRPr>
            </a:lvl1pPr>
          </a:lstStyle>
          <a:p>
            <a:r>
              <a:rPr lang="en-US" dirty="0"/>
              <a:t>Click to edit Presentation Title </a:t>
            </a:r>
          </a:p>
        </p:txBody>
      </p:sp>
      <p:sp>
        <p:nvSpPr>
          <p:cNvPr id="17" name="Text Placeholder 16"/>
          <p:cNvSpPr>
            <a:spLocks noGrp="1"/>
          </p:cNvSpPr>
          <p:nvPr>
            <p:ph type="body" sz="quarter" idx="10" hasCustomPrompt="1"/>
          </p:nvPr>
        </p:nvSpPr>
        <p:spPr>
          <a:xfrm>
            <a:off x="533400" y="2514600"/>
            <a:ext cx="8229600" cy="914400"/>
          </a:xfrm>
        </p:spPr>
        <p:txBody>
          <a:bodyPr/>
          <a:lstStyle>
            <a:lvl1pPr marL="342900" marR="0" indent="-342900" algn="l" defTabSz="914400" rtl="0" eaLnBrk="1" fontAlgn="base" latinLnBrk="0" hangingPunct="1">
              <a:lnSpc>
                <a:spcPct val="100000"/>
              </a:lnSpc>
              <a:spcBef>
                <a:spcPct val="0"/>
              </a:spcBef>
              <a:spcAft>
                <a:spcPct val="0"/>
              </a:spcAft>
              <a:buClrTx/>
              <a:buSzTx/>
              <a:buFont typeface="Arial" pitchFamily="34" charset="0"/>
              <a:buNone/>
              <a:tabLst/>
              <a:defRPr lang="en-US" sz="2000" kern="1200" noProof="0">
                <a:solidFill>
                  <a:schemeClr val="bg1"/>
                </a:solidFill>
                <a:latin typeface="Georgia" pitchFamily="18" charset="0"/>
                <a:ea typeface="ＭＳ Ｐゴシック" pitchFamily="34" charset="-128"/>
              </a:defRPr>
            </a:lvl1pPr>
          </a:lstStyle>
          <a:p>
            <a:pPr marL="342900" marR="0" lvl="0" indent="-342900" algn="l" defTabSz="914400" rtl="0" eaLnBrk="1" fontAlgn="base" latinLnBrk="0" hangingPunct="1">
              <a:lnSpc>
                <a:spcPct val="100000"/>
              </a:lnSpc>
              <a:spcBef>
                <a:spcPct val="0"/>
              </a:spcBef>
              <a:spcAft>
                <a:spcPct val="0"/>
              </a:spcAft>
              <a:buClrTx/>
              <a:buSzTx/>
              <a:buFont typeface="Arial" pitchFamily="34" charset="0"/>
              <a:buNone/>
              <a:tabLst/>
              <a:defRPr/>
            </a:pPr>
            <a:r>
              <a:rPr lang="en-US" sz="2400" kern="1200" noProof="0" dirty="0">
                <a:solidFill>
                  <a:schemeClr val="bg1"/>
                </a:solidFill>
                <a:latin typeface="Georgia" pitchFamily="18" charset="0"/>
                <a:ea typeface="ＭＳ Ｐゴシック" pitchFamily="34" charset="-128"/>
                <a:cs typeface="+mn-cs"/>
              </a:rPr>
              <a:t>Click to add presentation subtitle</a:t>
            </a:r>
          </a:p>
        </p:txBody>
      </p:sp>
      <p:sp>
        <p:nvSpPr>
          <p:cNvPr id="19" name="Text Placeholder 18"/>
          <p:cNvSpPr>
            <a:spLocks noGrp="1"/>
          </p:cNvSpPr>
          <p:nvPr>
            <p:ph type="body" sz="quarter" idx="11" hasCustomPrompt="1"/>
          </p:nvPr>
        </p:nvSpPr>
        <p:spPr>
          <a:xfrm>
            <a:off x="533400" y="3657600"/>
            <a:ext cx="8229600" cy="762000"/>
          </a:xfrm>
        </p:spPr>
        <p:txBody>
          <a:bodyPr/>
          <a:lstStyle>
            <a:lvl1pPr>
              <a:buNone/>
              <a:defRPr lang="en-US" sz="1800" i="1" kern="1200" baseline="0" dirty="0" smtClean="0">
                <a:solidFill>
                  <a:schemeClr val="bg1"/>
                </a:solidFill>
                <a:latin typeface="Georgia" pitchFamily="18" charset="0"/>
                <a:ea typeface="ＭＳ Ｐゴシック" pitchFamily="34" charset="-128"/>
                <a:cs typeface="+mn-cs"/>
              </a:defRPr>
            </a:lvl1pPr>
          </a:lstStyle>
          <a:p>
            <a:pPr marL="342900" lvl="0" indent="-342900" algn="l" defTabSz="914400" rtl="0" eaLnBrk="1" fontAlgn="base" latinLnBrk="0" hangingPunct="1">
              <a:spcBef>
                <a:spcPct val="0"/>
              </a:spcBef>
              <a:spcAft>
                <a:spcPct val="0"/>
              </a:spcAft>
            </a:pPr>
            <a:r>
              <a:rPr lang="en-US" dirty="0"/>
              <a:t>Click to edit presenter’s name and presentation’s date</a:t>
            </a:r>
          </a:p>
        </p:txBody>
      </p:sp>
    </p:spTree>
    <p:extLst>
      <p:ext uri="{BB962C8B-B14F-4D97-AF65-F5344CB8AC3E}">
        <p14:creationId xmlns:p14="http://schemas.microsoft.com/office/powerpoint/2010/main" val="19550834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58747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4" name="Rectangle 3"/>
          <p:cNvSpPr/>
          <p:nvPr userDrawn="1"/>
        </p:nvSpPr>
        <p:spPr>
          <a:xfrm>
            <a:off x="0" y="-76200"/>
            <a:ext cx="9144000" cy="647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Georgia"/>
            </a:endParaRPr>
          </a:p>
        </p:txBody>
      </p:sp>
      <p:sp>
        <p:nvSpPr>
          <p:cNvPr id="3" name="Content Placeholder 2"/>
          <p:cNvSpPr>
            <a:spLocks noGrp="1"/>
          </p:cNvSpPr>
          <p:nvPr>
            <p:ph idx="1"/>
          </p:nvPr>
        </p:nvSpPr>
        <p:spPr>
          <a:xfrm>
            <a:off x="538163" y="152400"/>
            <a:ext cx="8123237" cy="595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876738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7" name="Rectangle 6"/>
          <p:cNvSpPr/>
          <p:nvPr userDrawn="1"/>
        </p:nvSpPr>
        <p:spPr>
          <a:xfrm>
            <a:off x="0" y="-76200"/>
            <a:ext cx="9144000" cy="7086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Georgia"/>
            </a:endParaRPr>
          </a:p>
        </p:txBody>
      </p:sp>
      <p:sp>
        <p:nvSpPr>
          <p:cNvPr id="8" name="Rectangle 7"/>
          <p:cNvSpPr>
            <a:spLocks noChangeArrowheads="1"/>
          </p:cNvSpPr>
          <p:nvPr userDrawn="1"/>
        </p:nvSpPr>
        <p:spPr bwMode="auto">
          <a:xfrm>
            <a:off x="0" y="6011863"/>
            <a:ext cx="9144000" cy="998537"/>
          </a:xfrm>
          <a:prstGeom prst="rect">
            <a:avLst/>
          </a:prstGeom>
          <a:solidFill>
            <a:schemeClr val="bg1"/>
          </a:solidFill>
          <a:ln w="9525">
            <a:no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Georgia"/>
            </a:endParaRPr>
          </a:p>
        </p:txBody>
      </p:sp>
      <p:sp>
        <p:nvSpPr>
          <p:cNvPr id="9" name="Rectangle 3"/>
          <p:cNvSpPr>
            <a:spLocks noChangeArrowheads="1"/>
          </p:cNvSpPr>
          <p:nvPr userDrawn="1"/>
        </p:nvSpPr>
        <p:spPr bwMode="auto">
          <a:xfrm>
            <a:off x="0" y="5748338"/>
            <a:ext cx="9144000" cy="228600"/>
          </a:xfrm>
          <a:prstGeom prst="rect">
            <a:avLst/>
          </a:prstGeom>
          <a:solidFill>
            <a:schemeClr val="bg2">
              <a:lumMod val="60000"/>
              <a:lumOff val="40000"/>
            </a:schemeClr>
          </a:solidFill>
          <a:ln w="9525">
            <a:noFill/>
            <a:miter lim="800000"/>
            <a:headEnd/>
            <a:tailEnd/>
          </a:ln>
        </p:spPr>
        <p:txBody>
          <a:bodyPr wrap="none" anchor="ctr"/>
          <a:lstStyle/>
          <a:p>
            <a:pPr>
              <a:defRPr/>
            </a:pPr>
            <a:endParaRPr lang="en-US">
              <a:solidFill>
                <a:srgbClr val="000000"/>
              </a:solidFill>
              <a:latin typeface="Arial" pitchFamily="-108" charset="0"/>
              <a:ea typeface="ＭＳ Ｐゴシック" pitchFamily="-108" charset="-128"/>
              <a:cs typeface="ＭＳ Ｐゴシック" pitchFamily="-108" charset="-128"/>
            </a:endParaRPr>
          </a:p>
        </p:txBody>
      </p:sp>
      <p:sp>
        <p:nvSpPr>
          <p:cNvPr id="10" name="Rectangle 4"/>
          <p:cNvSpPr>
            <a:spLocks noChangeArrowheads="1"/>
          </p:cNvSpPr>
          <p:nvPr userDrawn="1"/>
        </p:nvSpPr>
        <p:spPr bwMode="auto">
          <a:xfrm>
            <a:off x="0" y="228600"/>
            <a:ext cx="9144000" cy="5664200"/>
          </a:xfrm>
          <a:prstGeom prst="rect">
            <a:avLst/>
          </a:prstGeom>
          <a:solidFill>
            <a:schemeClr val="accent6"/>
          </a:solidFill>
          <a:ln w="9525">
            <a:noFill/>
            <a:miter lim="800000"/>
            <a:headEnd/>
            <a:tailEnd/>
          </a:ln>
        </p:spPr>
        <p:txBody>
          <a:bodyPr wrap="none" anchor="ctr"/>
          <a:lstStyle/>
          <a:p>
            <a:endParaRPr lang="en-US">
              <a:solidFill>
                <a:srgbClr val="000000"/>
              </a:solidFill>
              <a:latin typeface="Georgia"/>
            </a:endParaRPr>
          </a:p>
        </p:txBody>
      </p:sp>
      <p:sp>
        <p:nvSpPr>
          <p:cNvPr id="13" name="Title Placeholder 14"/>
          <p:cNvSpPr>
            <a:spLocks noGrp="1"/>
          </p:cNvSpPr>
          <p:nvPr>
            <p:ph type="title" hasCustomPrompt="1"/>
          </p:nvPr>
        </p:nvSpPr>
        <p:spPr>
          <a:xfrm>
            <a:off x="533400" y="990600"/>
            <a:ext cx="8229600" cy="1541463"/>
          </a:xfrm>
          <a:prstGeom prst="rect">
            <a:avLst/>
          </a:prstGeom>
        </p:spPr>
        <p:txBody>
          <a:bodyPr vert="horz" lIns="91440" tIns="45720" rIns="91440" bIns="45720" rtlCol="0" anchor="b">
            <a:normAutofit/>
          </a:bodyPr>
          <a:lstStyle>
            <a:lvl1pPr algn="l" defTabSz="914400" rtl="0" eaLnBrk="1" latinLnBrk="0" hangingPunct="1">
              <a:spcBef>
                <a:spcPct val="0"/>
              </a:spcBef>
              <a:buNone/>
              <a:defRPr lang="en-US" sz="4400" kern="1200" baseline="0" dirty="0">
                <a:solidFill>
                  <a:schemeClr val="bg1"/>
                </a:solidFill>
                <a:latin typeface="Georgia" pitchFamily="18" charset="0"/>
                <a:ea typeface="ＭＳ Ｐゴシック" pitchFamily="34" charset="-128"/>
                <a:cs typeface="+mn-cs"/>
              </a:defRPr>
            </a:lvl1pPr>
          </a:lstStyle>
          <a:p>
            <a:r>
              <a:rPr lang="en-US" dirty="0"/>
              <a:t>Click to edit Presentation Title </a:t>
            </a:r>
          </a:p>
        </p:txBody>
      </p:sp>
      <p:sp>
        <p:nvSpPr>
          <p:cNvPr id="17" name="Text Placeholder 16"/>
          <p:cNvSpPr>
            <a:spLocks noGrp="1"/>
          </p:cNvSpPr>
          <p:nvPr>
            <p:ph type="body" sz="quarter" idx="10" hasCustomPrompt="1"/>
          </p:nvPr>
        </p:nvSpPr>
        <p:spPr>
          <a:xfrm>
            <a:off x="533400" y="2514600"/>
            <a:ext cx="8229600" cy="914400"/>
          </a:xfrm>
        </p:spPr>
        <p:txBody>
          <a:bodyPr/>
          <a:lstStyle>
            <a:lvl1pPr marL="342900" marR="0" indent="-342900" algn="l" defTabSz="914400" rtl="0" eaLnBrk="1" fontAlgn="base" latinLnBrk="0" hangingPunct="1">
              <a:lnSpc>
                <a:spcPct val="100000"/>
              </a:lnSpc>
              <a:spcBef>
                <a:spcPct val="0"/>
              </a:spcBef>
              <a:spcAft>
                <a:spcPct val="0"/>
              </a:spcAft>
              <a:buClrTx/>
              <a:buSzTx/>
              <a:buFont typeface="Arial" pitchFamily="34" charset="0"/>
              <a:buNone/>
              <a:tabLst/>
              <a:defRPr lang="en-US" sz="2000" kern="1200" noProof="0">
                <a:solidFill>
                  <a:schemeClr val="bg1"/>
                </a:solidFill>
                <a:latin typeface="Georgia" pitchFamily="18" charset="0"/>
                <a:ea typeface="ＭＳ Ｐゴシック" pitchFamily="34" charset="-128"/>
              </a:defRPr>
            </a:lvl1pPr>
          </a:lstStyle>
          <a:p>
            <a:pPr marL="342900" marR="0" lvl="0" indent="-342900" algn="l" defTabSz="914400" rtl="0" eaLnBrk="1" fontAlgn="base" latinLnBrk="0" hangingPunct="1">
              <a:lnSpc>
                <a:spcPct val="100000"/>
              </a:lnSpc>
              <a:spcBef>
                <a:spcPct val="0"/>
              </a:spcBef>
              <a:spcAft>
                <a:spcPct val="0"/>
              </a:spcAft>
              <a:buClrTx/>
              <a:buSzTx/>
              <a:buFont typeface="Arial" pitchFamily="34" charset="0"/>
              <a:buNone/>
              <a:tabLst/>
              <a:defRPr/>
            </a:pPr>
            <a:r>
              <a:rPr lang="en-US" sz="2400" kern="1200" noProof="0" dirty="0">
                <a:solidFill>
                  <a:schemeClr val="bg1"/>
                </a:solidFill>
                <a:latin typeface="Georgia" pitchFamily="18" charset="0"/>
                <a:ea typeface="ＭＳ Ｐゴシック" pitchFamily="34" charset="-128"/>
                <a:cs typeface="+mn-cs"/>
              </a:rPr>
              <a:t>Click to add presentation subtitle</a:t>
            </a:r>
          </a:p>
        </p:txBody>
      </p:sp>
      <p:sp>
        <p:nvSpPr>
          <p:cNvPr id="19" name="Text Placeholder 18"/>
          <p:cNvSpPr>
            <a:spLocks noGrp="1"/>
          </p:cNvSpPr>
          <p:nvPr>
            <p:ph type="body" sz="quarter" idx="11" hasCustomPrompt="1"/>
          </p:nvPr>
        </p:nvSpPr>
        <p:spPr>
          <a:xfrm>
            <a:off x="533400" y="3657600"/>
            <a:ext cx="8229600" cy="762000"/>
          </a:xfrm>
        </p:spPr>
        <p:txBody>
          <a:bodyPr/>
          <a:lstStyle>
            <a:lvl1pPr>
              <a:buNone/>
              <a:defRPr lang="en-US" sz="1800" i="1" kern="1200" baseline="0" dirty="0" smtClean="0">
                <a:solidFill>
                  <a:schemeClr val="bg1"/>
                </a:solidFill>
                <a:latin typeface="Georgia" pitchFamily="18" charset="0"/>
                <a:ea typeface="ＭＳ Ｐゴシック" pitchFamily="34" charset="-128"/>
                <a:cs typeface="+mn-cs"/>
              </a:defRPr>
            </a:lvl1pPr>
          </a:lstStyle>
          <a:p>
            <a:pPr marL="342900" lvl="0" indent="-342900" algn="l" defTabSz="914400" rtl="0" eaLnBrk="1" fontAlgn="base" latinLnBrk="0" hangingPunct="1">
              <a:spcBef>
                <a:spcPct val="0"/>
              </a:spcBef>
              <a:spcAft>
                <a:spcPct val="0"/>
              </a:spcAft>
            </a:pPr>
            <a:r>
              <a:rPr lang="en-US" dirty="0"/>
              <a:t>Click to edit presenter’s name and presentation’s date</a:t>
            </a:r>
          </a:p>
        </p:txBody>
      </p:sp>
    </p:spTree>
    <p:extLst>
      <p:ext uri="{BB962C8B-B14F-4D97-AF65-F5344CB8AC3E}">
        <p14:creationId xmlns:p14="http://schemas.microsoft.com/office/powerpoint/2010/main" val="9114068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4" name="Rectangle 3"/>
          <p:cNvSpPr/>
          <p:nvPr userDrawn="1"/>
        </p:nvSpPr>
        <p:spPr>
          <a:xfrm>
            <a:off x="0" y="-76200"/>
            <a:ext cx="9144000" cy="647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38163" y="152400"/>
            <a:ext cx="8123237" cy="595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05750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4" name="Rectangle 3"/>
          <p:cNvSpPr/>
          <p:nvPr userDrawn="1"/>
        </p:nvSpPr>
        <p:spPr>
          <a:xfrm>
            <a:off x="0" y="-76200"/>
            <a:ext cx="9144000" cy="647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Georgia"/>
            </a:endParaRPr>
          </a:p>
        </p:txBody>
      </p:sp>
      <p:sp>
        <p:nvSpPr>
          <p:cNvPr id="3" name="Content Placeholder 2"/>
          <p:cNvSpPr>
            <a:spLocks noGrp="1"/>
          </p:cNvSpPr>
          <p:nvPr>
            <p:ph idx="1"/>
          </p:nvPr>
        </p:nvSpPr>
        <p:spPr>
          <a:xfrm>
            <a:off x="538163" y="152400"/>
            <a:ext cx="8123237" cy="595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8681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A1A63AB1-EFEC-2A4D-BBAE-DEF2ADCE9B68}" type="datetime1">
              <a:rPr lang="en-US" smtClean="0"/>
              <a:t>4/25/22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1C79C9-48CD-544B-91DF-57C1A15BA8C8}" type="slidenum">
              <a:rPr lang="en-US" smtClean="0"/>
              <a:t>‹#›</a:t>
            </a:fld>
            <a:endParaRPr lang="en-US"/>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81160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endParaRPr lang="en-US" noProof="0"/>
          </a:p>
        </p:txBody>
      </p:sp>
    </p:spTree>
    <p:extLst>
      <p:ext uri="{BB962C8B-B14F-4D97-AF65-F5344CB8AC3E}">
        <p14:creationId xmlns:p14="http://schemas.microsoft.com/office/powerpoint/2010/main" val="25032050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2F49C2-3F31-5946-8D1E-D4128764D817}"/>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6729FF5A-768F-B741-AA3A-6D2ED8E859F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4CA628-7537-6348-BE71-9AF565653B1A}"/>
              </a:ext>
            </a:extLst>
          </p:cNvPr>
          <p:cNvSpPr>
            <a:spLocks noGrp="1"/>
          </p:cNvSpPr>
          <p:nvPr>
            <p:ph type="sldNum" sz="quarter" idx="12"/>
          </p:nvPr>
        </p:nvSpPr>
        <p:spPr/>
        <p:txBody>
          <a:bodyPr/>
          <a:lstStyle/>
          <a:p>
            <a:fld id="{F18C8C14-BC75-1B4C-84BE-67F5315CD1FC}" type="slidenum">
              <a:rPr lang="en-US" smtClean="0"/>
              <a:t>‹#›</a:t>
            </a:fld>
            <a:endParaRPr lang="en-US"/>
          </a:p>
        </p:txBody>
      </p:sp>
    </p:spTree>
    <p:extLst>
      <p:ext uri="{BB962C8B-B14F-4D97-AF65-F5344CB8AC3E}">
        <p14:creationId xmlns:p14="http://schemas.microsoft.com/office/powerpoint/2010/main" val="1356240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910" indent="0" algn="ctr">
              <a:buNone/>
              <a:defRPr/>
            </a:lvl2pPr>
            <a:lvl3pPr marL="913822" indent="0" algn="ctr">
              <a:buNone/>
              <a:defRPr/>
            </a:lvl3pPr>
            <a:lvl4pPr marL="1370734" indent="0" algn="ctr">
              <a:buNone/>
              <a:defRPr/>
            </a:lvl4pPr>
            <a:lvl5pPr marL="1827644" indent="0" algn="ctr">
              <a:buNone/>
              <a:defRPr/>
            </a:lvl5pPr>
            <a:lvl6pPr marL="2284557" indent="0" algn="ctr">
              <a:buNone/>
              <a:defRPr/>
            </a:lvl6pPr>
            <a:lvl7pPr marL="2741467" indent="0" algn="ctr">
              <a:buNone/>
              <a:defRPr/>
            </a:lvl7pPr>
            <a:lvl8pPr marL="3198377" indent="0" algn="ctr">
              <a:buNone/>
              <a:defRPr/>
            </a:lvl8pPr>
            <a:lvl9pPr marL="3655289" indent="0" algn="ctr">
              <a:buNone/>
              <a:defRPr/>
            </a:lvl9pPr>
          </a:lstStyle>
          <a:p>
            <a:r>
              <a:rPr lang="en-US"/>
              <a:t>Click to edit Master subtitle style</a:t>
            </a:r>
          </a:p>
        </p:txBody>
      </p:sp>
    </p:spTree>
    <p:extLst>
      <p:ext uri="{BB962C8B-B14F-4D97-AF65-F5344CB8AC3E}">
        <p14:creationId xmlns:p14="http://schemas.microsoft.com/office/powerpoint/2010/main" val="207406199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364741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910" indent="0">
              <a:buNone/>
              <a:defRPr sz="1800"/>
            </a:lvl2pPr>
            <a:lvl3pPr marL="913822" indent="0">
              <a:buNone/>
              <a:defRPr sz="1600"/>
            </a:lvl3pPr>
            <a:lvl4pPr marL="1370734" indent="0">
              <a:buNone/>
              <a:defRPr sz="1400"/>
            </a:lvl4pPr>
            <a:lvl5pPr marL="1827644" indent="0">
              <a:buNone/>
              <a:defRPr sz="1400"/>
            </a:lvl5pPr>
            <a:lvl6pPr marL="2284557" indent="0">
              <a:buNone/>
              <a:defRPr sz="1400"/>
            </a:lvl6pPr>
            <a:lvl7pPr marL="2741467" indent="0">
              <a:buNone/>
              <a:defRPr sz="1400"/>
            </a:lvl7pPr>
            <a:lvl8pPr marL="3198377" indent="0">
              <a:buNone/>
              <a:defRPr sz="1400"/>
            </a:lvl8pPr>
            <a:lvl9pPr marL="3655289" indent="0">
              <a:buNone/>
              <a:defRPr sz="1400"/>
            </a:lvl9pPr>
          </a:lstStyle>
          <a:p>
            <a:pPr lvl="0"/>
            <a:r>
              <a:rPr lang="en-US"/>
              <a:t>Click to edit Master text styles</a:t>
            </a:r>
          </a:p>
        </p:txBody>
      </p:sp>
    </p:spTree>
    <p:extLst>
      <p:ext uri="{BB962C8B-B14F-4D97-AF65-F5344CB8AC3E}">
        <p14:creationId xmlns:p14="http://schemas.microsoft.com/office/powerpoint/2010/main" val="173313338"/>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tags" Target="../tags/tag3.xml"/><Relationship Id="rId2" Type="http://schemas.openxmlformats.org/officeDocument/2006/relationships/slideLayout" Target="../slideLayouts/slideLayout8.xml"/><Relationship Id="rId16" Type="http://schemas.openxmlformats.org/officeDocument/2006/relationships/tags" Target="../tags/tag2.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tags" Target="../tags/tag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slideLayout" Target="../slideLayouts/slideLayout30.xml"/><Relationship Id="rId1" Type="http://schemas.openxmlformats.org/officeDocument/2006/relationships/slideLayout" Target="../slideLayouts/slideLayout29.xml"/><Relationship Id="rId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 name="Rectangle 3"/>
          <p:cNvSpPr>
            <a:spLocks noChangeArrowheads="1"/>
          </p:cNvSpPr>
          <p:nvPr/>
        </p:nvSpPr>
        <p:spPr bwMode="auto">
          <a:xfrm>
            <a:off x="0" y="960438"/>
            <a:ext cx="9144000" cy="228600"/>
          </a:xfrm>
          <a:prstGeom prst="rect">
            <a:avLst/>
          </a:prstGeom>
          <a:solidFill>
            <a:schemeClr val="bg2">
              <a:lumMod val="60000"/>
              <a:lumOff val="40000"/>
            </a:schemeClr>
          </a:solidFill>
          <a:ln w="9525">
            <a:noFill/>
            <a:miter lim="800000"/>
            <a:headEnd/>
            <a:tailEnd/>
          </a:ln>
        </p:spPr>
        <p:txBody>
          <a:bodyPr wrap="none" anchor="ctr"/>
          <a:lstStyle/>
          <a:p>
            <a:pPr>
              <a:defRPr/>
            </a:pPr>
            <a:endParaRPr lang="en-US">
              <a:latin typeface="Arial" pitchFamily="-108" charset="0"/>
              <a:ea typeface="ＭＳ Ｐゴシック" pitchFamily="-108" charset="-128"/>
              <a:cs typeface="ＭＳ Ｐゴシック" pitchFamily="-108" charset="-128"/>
            </a:endParaRPr>
          </a:p>
        </p:txBody>
      </p:sp>
      <p:sp>
        <p:nvSpPr>
          <p:cNvPr id="11" name="Rectangle 22"/>
          <p:cNvSpPr>
            <a:spLocks noChangeArrowheads="1"/>
          </p:cNvSpPr>
          <p:nvPr/>
        </p:nvSpPr>
        <p:spPr bwMode="auto">
          <a:xfrm>
            <a:off x="0" y="-7938"/>
            <a:ext cx="9144000" cy="1163638"/>
          </a:xfrm>
          <a:prstGeom prst="rect">
            <a:avLst/>
          </a:prstGeom>
          <a:solidFill>
            <a:srgbClr val="C00000"/>
          </a:solidFill>
          <a:ln w="9525">
            <a:noFill/>
            <a:miter lim="800000"/>
            <a:headEnd/>
            <a:tailEnd/>
          </a:ln>
          <a:effectLst/>
        </p:spPr>
        <p:txBody>
          <a:bodyPr wrap="none" anchor="ctr"/>
          <a:lstStyle/>
          <a:p>
            <a:pPr>
              <a:defRPr/>
            </a:pPr>
            <a:endParaRPr lang="en-US">
              <a:latin typeface="Arial" charset="0"/>
              <a:ea typeface="MS PGothic" pitchFamily="34" charset="-128"/>
            </a:endParaRPr>
          </a:p>
        </p:txBody>
      </p:sp>
      <p:sp>
        <p:nvSpPr>
          <p:cNvPr id="1028" name="Rectangle 4"/>
          <p:cNvSpPr>
            <a:spLocks noGrp="1" noChangeArrowheads="1"/>
          </p:cNvSpPr>
          <p:nvPr>
            <p:ph type="title"/>
          </p:nvPr>
        </p:nvSpPr>
        <p:spPr bwMode="auto">
          <a:xfrm>
            <a:off x="538163" y="152400"/>
            <a:ext cx="8135937"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ko-KR"/>
              <a:t>Slide title goes here even if it goes longer than a line</a:t>
            </a:r>
            <a:endParaRPr lang="ko-KR" altLang="en-US"/>
          </a:p>
        </p:txBody>
      </p:sp>
      <p:sp>
        <p:nvSpPr>
          <p:cNvPr id="1029" name="Rectangle 6"/>
          <p:cNvSpPr>
            <a:spLocks noGrp="1" noChangeArrowheads="1"/>
          </p:cNvSpPr>
          <p:nvPr>
            <p:ph type="body" idx="1"/>
          </p:nvPr>
        </p:nvSpPr>
        <p:spPr bwMode="auto">
          <a:xfrm>
            <a:off x="538163" y="1447800"/>
            <a:ext cx="8123237" cy="4660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en-US" altLang="ko-KR" dirty="0"/>
          </a:p>
        </p:txBody>
      </p:sp>
      <p:sp>
        <p:nvSpPr>
          <p:cNvPr id="4103" name="Text Box 7"/>
          <p:cNvSpPr txBox="1">
            <a:spLocks noChangeArrowheads="1"/>
          </p:cNvSpPr>
          <p:nvPr/>
        </p:nvSpPr>
        <p:spPr bwMode="auto">
          <a:xfrm>
            <a:off x="7704138" y="6584950"/>
            <a:ext cx="1295400" cy="214313"/>
          </a:xfrm>
          <a:prstGeom prst="rect">
            <a:avLst/>
          </a:prstGeom>
          <a:noFill/>
          <a:ln w="9525" algn="ctr">
            <a:noFill/>
            <a:miter lim="800000"/>
            <a:headEnd/>
            <a:tailEnd/>
          </a:ln>
          <a:effectLst/>
        </p:spPr>
        <p:txBody>
          <a:bodyPr>
            <a:spAutoFit/>
          </a:bodyPr>
          <a:lstStyle/>
          <a:p>
            <a:pPr algn="r">
              <a:spcBef>
                <a:spcPct val="50000"/>
              </a:spcBef>
            </a:pPr>
            <a:r>
              <a:rPr lang="en-US" altLang="ko-KR" sz="800" b="1" dirty="0">
                <a:solidFill>
                  <a:schemeClr val="tx2"/>
                </a:solidFill>
                <a:latin typeface="Georgia" pitchFamily="18" charset="0"/>
                <a:ea typeface="Gulim" pitchFamily="34" charset="-127"/>
              </a:rPr>
              <a:t>S L I D E  </a:t>
            </a:r>
            <a:fld id="{B6E65EB1-8770-4D6F-9BAC-B5A9D136F4D3}" type="slidenum">
              <a:rPr lang="en-US" altLang="ko-KR" sz="800" b="1">
                <a:solidFill>
                  <a:schemeClr val="tx2"/>
                </a:solidFill>
                <a:latin typeface="Georgia" pitchFamily="18" charset="0"/>
                <a:ea typeface="Gulim" pitchFamily="34" charset="-127"/>
              </a:rPr>
              <a:pPr algn="r">
                <a:spcBef>
                  <a:spcPct val="50000"/>
                </a:spcBef>
              </a:pPr>
              <a:t>‹#›</a:t>
            </a:fld>
            <a:endParaRPr lang="en-US" altLang="ko-KR" sz="800" b="1" dirty="0">
              <a:solidFill>
                <a:schemeClr val="tx2"/>
              </a:solidFill>
              <a:latin typeface="Georgia" pitchFamily="18" charset="0"/>
              <a:ea typeface="Gulim" pitchFamily="34" charset="-127"/>
            </a:endParaRPr>
          </a:p>
        </p:txBody>
      </p:sp>
      <p:sp>
        <p:nvSpPr>
          <p:cNvPr id="4118" name="Rectangle 22"/>
          <p:cNvSpPr>
            <a:spLocks noChangeArrowheads="1"/>
          </p:cNvSpPr>
          <p:nvPr/>
        </p:nvSpPr>
        <p:spPr bwMode="auto">
          <a:xfrm>
            <a:off x="0" y="6451600"/>
            <a:ext cx="9144000" cy="58738"/>
          </a:xfrm>
          <a:prstGeom prst="rect">
            <a:avLst/>
          </a:prstGeom>
          <a:solidFill>
            <a:schemeClr val="bg2">
              <a:lumMod val="60000"/>
              <a:lumOff val="40000"/>
            </a:schemeClr>
          </a:solidFill>
          <a:ln w="9525">
            <a:noFill/>
            <a:miter lim="800000"/>
            <a:headEnd/>
            <a:tailEnd/>
          </a:ln>
          <a:effectLst/>
        </p:spPr>
        <p:txBody>
          <a:bodyPr wrap="none" anchor="ctr"/>
          <a:lstStyle/>
          <a:p>
            <a:pPr>
              <a:defRPr/>
            </a:pPr>
            <a:endParaRPr lang="en-US">
              <a:latin typeface="Arial" charset="0"/>
              <a:ea typeface="MS PGothic" pitchFamily="34" charset="-128"/>
            </a:endParaRPr>
          </a:p>
        </p:txBody>
      </p:sp>
    </p:spTree>
  </p:cSld>
  <p:clrMap bg1="lt1" tx1="dk1" bg2="lt2" tx2="dk2" accent1="accent1" accent2="accent2" accent3="accent3" accent4="accent4" accent5="accent5" accent6="accent6" hlink="hlink" folHlink="folHlink"/>
  <p:sldLayoutIdLst>
    <p:sldLayoutId id="2147483662" r:id="rId1"/>
    <p:sldLayoutId id="2147483661" r:id="rId2"/>
    <p:sldLayoutId id="2147483663" r:id="rId3"/>
    <p:sldLayoutId id="2147483754" r:id="rId4"/>
    <p:sldLayoutId id="2147483755" r:id="rId5"/>
    <p:sldLayoutId id="2147483756" r:id="rId6"/>
  </p:sldLayoutIdLst>
  <p:hf sldNum="0" hdr="0" ftr="0" dt="0"/>
  <p:txStyles>
    <p:titleStyle>
      <a:lvl1pPr algn="l" rtl="0" eaLnBrk="1" fontAlgn="base" hangingPunct="1">
        <a:spcBef>
          <a:spcPct val="0"/>
        </a:spcBef>
        <a:spcAft>
          <a:spcPct val="0"/>
        </a:spcAft>
        <a:defRPr sz="2600">
          <a:solidFill>
            <a:schemeClr val="bg1"/>
          </a:solidFill>
          <a:latin typeface="+mj-lt"/>
          <a:ea typeface="+mj-ea"/>
          <a:cs typeface="+mj-cs"/>
        </a:defRPr>
      </a:lvl1pPr>
      <a:lvl2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2pPr>
      <a:lvl3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3pPr>
      <a:lvl4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4pPr>
      <a:lvl5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5pPr>
      <a:lvl6pPr marL="4572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6pPr>
      <a:lvl7pPr marL="9144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7pPr>
      <a:lvl8pPr marL="13716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8pPr>
      <a:lvl9pPr marL="18288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9pPr>
    </p:titleStyle>
    <p:bodyStyle>
      <a:lvl1pPr marL="342900" indent="-342900" algn="l" rtl="0" eaLnBrk="1" fontAlgn="base" hangingPunct="1">
        <a:lnSpc>
          <a:spcPct val="90000"/>
        </a:lnSpc>
        <a:spcBef>
          <a:spcPct val="30000"/>
        </a:spcBef>
        <a:spcAft>
          <a:spcPct val="0"/>
        </a:spcAft>
        <a:buChar char="•"/>
        <a:defRPr sz="2000">
          <a:solidFill>
            <a:schemeClr val="tx2"/>
          </a:solidFill>
          <a:latin typeface="+mn-lt"/>
          <a:ea typeface="ＭＳ Ｐゴシック" charset="-128"/>
          <a:cs typeface="ＭＳ Ｐゴシック"/>
        </a:defRPr>
      </a:lvl1pPr>
      <a:lvl2pPr marL="742950" indent="-285750" algn="l" rtl="0" eaLnBrk="1" fontAlgn="base" hangingPunct="1">
        <a:lnSpc>
          <a:spcPct val="90000"/>
        </a:lnSpc>
        <a:spcBef>
          <a:spcPct val="30000"/>
        </a:spcBef>
        <a:spcAft>
          <a:spcPct val="0"/>
        </a:spcAft>
        <a:buChar char="–"/>
        <a:defRPr>
          <a:solidFill>
            <a:schemeClr val="tx2"/>
          </a:solidFill>
          <a:latin typeface="+mn-lt"/>
          <a:ea typeface="ＭＳ Ｐゴシック" charset="-128"/>
          <a:cs typeface="ＭＳ Ｐゴシック"/>
        </a:defRPr>
      </a:lvl2pPr>
      <a:lvl3pPr marL="11430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3pPr>
      <a:lvl4pPr marL="16002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4pPr>
      <a:lvl5pPr marL="20574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5pPr>
      <a:lvl6pPr marL="25146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6pPr>
      <a:lvl7pPr marL="29718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7pPr>
      <a:lvl8pPr marL="34290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8pPr>
      <a:lvl9pPr marL="38862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80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6" tIns="46004" rIns="92006" bIns="46004" numCol="1" anchor="ctr" anchorCtr="0" compatLnSpc="1">
            <a:prstTxWarp prst="textNoShape">
              <a:avLst/>
            </a:prstTxWarp>
          </a:bodyPr>
          <a:lstStyle/>
          <a:p>
            <a:pPr lvl="0"/>
            <a:r>
              <a:rPr lang="en-US"/>
              <a:t>Click to edit Master title style</a:t>
            </a:r>
          </a:p>
        </p:txBody>
      </p:sp>
      <p:sp>
        <p:nvSpPr>
          <p:cNvPr id="258051"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6" tIns="46004" rIns="92006" bIns="460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06" tIns="46004" rIns="92006" bIns="46004"/>
          <a:lstStyle/>
          <a:p>
            <a:pPr defTabSz="910659" eaLnBrk="0" fontAlgn="base" hangingPunct="0">
              <a:spcBef>
                <a:spcPct val="0"/>
              </a:spcBef>
              <a:spcAft>
                <a:spcPct val="0"/>
              </a:spcAft>
              <a:defRPr/>
            </a:pPr>
            <a:fld id="{175D2F9F-18C8-A447-B5E5-43EF653B27F1}" type="slidenum">
              <a:rPr lang="en-US" sz="1600" b="1" i="1">
                <a:solidFill>
                  <a:srgbClr val="000000"/>
                </a:solidFill>
                <a:effectLst>
                  <a:outerShdw blurRad="38100" dist="38100" dir="2700000" algn="tl">
                    <a:srgbClr val="DDDDDD"/>
                  </a:outerShdw>
                </a:effectLst>
                <a:latin typeface="Courier New" charset="0"/>
                <a:ea typeface="ＭＳ Ｐゴシック" charset="0"/>
                <a:cs typeface="ＭＳ Ｐゴシック" charset="0"/>
              </a:rPr>
              <a:pPr defTabSz="910659" eaLnBrk="0" fontAlgn="base" hangingPunct="0">
                <a:spcBef>
                  <a:spcPct val="0"/>
                </a:spcBef>
                <a:spcAft>
                  <a:spcPct val="0"/>
                </a:spcAft>
                <a:defRPr/>
              </a:pPr>
              <a:t>‹#›</a:t>
            </a:fld>
            <a:r>
              <a:rPr lang="en-US" b="1">
                <a:solidFill>
                  <a:srgbClr val="808080"/>
                </a:solidFill>
                <a:latin typeface="Arial" charset="0"/>
                <a:ea typeface="ＭＳ Ｐゴシック" charset="0"/>
                <a:cs typeface="ＭＳ Ｐゴシック" charset="0"/>
              </a:rPr>
              <a:t> - </a:t>
            </a:r>
            <a:r>
              <a:rPr lang="en-US" sz="1000" b="1">
                <a:solidFill>
                  <a:srgbClr val="969696"/>
                </a:solidFill>
                <a:latin typeface="Arial" charset="0"/>
                <a:ea typeface="ＭＳ Ｐゴシック" charset="0"/>
                <a:cs typeface="ＭＳ Ｐゴシック" charset="0"/>
              </a:rPr>
              <a:t>Lectures.GersteinLab.org</a:t>
            </a:r>
            <a:endParaRPr lang="en-US" sz="30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524436948"/>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Lst>
  <p:transition/>
  <p:hf sldNum="0" hdr="0" ftr="0" dt="0"/>
  <p:txStyles>
    <p:title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p:titleStyle>
    <p:bodyStyle>
      <a:lvl1pPr marL="223838" indent="-223838" algn="l" defTabSz="908050"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910" rtl="0" eaLnBrk="1" latinLnBrk="0" hangingPunct="1">
        <a:defRPr sz="1800" kern="1200">
          <a:solidFill>
            <a:schemeClr val="tx1"/>
          </a:solidFill>
          <a:latin typeface="+mn-lt"/>
          <a:ea typeface="+mn-ea"/>
          <a:cs typeface="+mn-cs"/>
        </a:defRPr>
      </a:lvl1pPr>
      <a:lvl2pPr marL="456910" algn="l" defTabSz="456910" rtl="0" eaLnBrk="1" latinLnBrk="0" hangingPunct="1">
        <a:defRPr sz="1800" kern="1200">
          <a:solidFill>
            <a:schemeClr val="tx1"/>
          </a:solidFill>
          <a:latin typeface="+mn-lt"/>
          <a:ea typeface="+mn-ea"/>
          <a:cs typeface="+mn-cs"/>
        </a:defRPr>
      </a:lvl2pPr>
      <a:lvl3pPr marL="913822" algn="l" defTabSz="456910" rtl="0" eaLnBrk="1" latinLnBrk="0" hangingPunct="1">
        <a:defRPr sz="1800" kern="1200">
          <a:solidFill>
            <a:schemeClr val="tx1"/>
          </a:solidFill>
          <a:latin typeface="+mn-lt"/>
          <a:ea typeface="+mn-ea"/>
          <a:cs typeface="+mn-cs"/>
        </a:defRPr>
      </a:lvl3pPr>
      <a:lvl4pPr marL="1370734" algn="l" defTabSz="456910" rtl="0" eaLnBrk="1" latinLnBrk="0" hangingPunct="1">
        <a:defRPr sz="1800" kern="1200">
          <a:solidFill>
            <a:schemeClr val="tx1"/>
          </a:solidFill>
          <a:latin typeface="+mn-lt"/>
          <a:ea typeface="+mn-ea"/>
          <a:cs typeface="+mn-cs"/>
        </a:defRPr>
      </a:lvl4pPr>
      <a:lvl5pPr marL="1827644" algn="l" defTabSz="456910" rtl="0" eaLnBrk="1" latinLnBrk="0" hangingPunct="1">
        <a:defRPr sz="1800" kern="1200">
          <a:solidFill>
            <a:schemeClr val="tx1"/>
          </a:solidFill>
          <a:latin typeface="+mn-lt"/>
          <a:ea typeface="+mn-ea"/>
          <a:cs typeface="+mn-cs"/>
        </a:defRPr>
      </a:lvl5pPr>
      <a:lvl6pPr marL="2284557" algn="l" defTabSz="456910" rtl="0" eaLnBrk="1" latinLnBrk="0" hangingPunct="1">
        <a:defRPr sz="1800" kern="1200">
          <a:solidFill>
            <a:schemeClr val="tx1"/>
          </a:solidFill>
          <a:latin typeface="+mn-lt"/>
          <a:ea typeface="+mn-ea"/>
          <a:cs typeface="+mn-cs"/>
        </a:defRPr>
      </a:lvl6pPr>
      <a:lvl7pPr marL="2741467" algn="l" defTabSz="456910" rtl="0" eaLnBrk="1" latinLnBrk="0" hangingPunct="1">
        <a:defRPr sz="1800" kern="1200">
          <a:solidFill>
            <a:schemeClr val="tx1"/>
          </a:solidFill>
          <a:latin typeface="+mn-lt"/>
          <a:ea typeface="+mn-ea"/>
          <a:cs typeface="+mn-cs"/>
        </a:defRPr>
      </a:lvl7pPr>
      <a:lvl8pPr marL="3198377" algn="l" defTabSz="456910" rtl="0" eaLnBrk="1" latinLnBrk="0" hangingPunct="1">
        <a:defRPr sz="1800" kern="1200">
          <a:solidFill>
            <a:schemeClr val="tx1"/>
          </a:solidFill>
          <a:latin typeface="+mn-lt"/>
          <a:ea typeface="+mn-ea"/>
          <a:cs typeface="+mn-cs"/>
        </a:defRPr>
      </a:lvl8pPr>
      <a:lvl9pPr marL="3655289" algn="l" defTabSz="45691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 name="Rectangle 3"/>
          <p:cNvSpPr>
            <a:spLocks noChangeArrowheads="1"/>
          </p:cNvSpPr>
          <p:nvPr/>
        </p:nvSpPr>
        <p:spPr bwMode="auto">
          <a:xfrm>
            <a:off x="0" y="960438"/>
            <a:ext cx="9144000" cy="228600"/>
          </a:xfrm>
          <a:prstGeom prst="rect">
            <a:avLst/>
          </a:prstGeom>
          <a:solidFill>
            <a:schemeClr val="bg2">
              <a:lumMod val="60000"/>
              <a:lumOff val="40000"/>
            </a:schemeClr>
          </a:solidFill>
          <a:ln w="9525">
            <a:noFill/>
            <a:miter lim="800000"/>
            <a:headEnd/>
            <a:tailEnd/>
          </a:ln>
        </p:spPr>
        <p:txBody>
          <a:bodyPr wrap="none" anchor="ctr"/>
          <a:lstStyle/>
          <a:p>
            <a:pPr>
              <a:defRPr/>
            </a:pPr>
            <a:endParaRPr lang="en-US">
              <a:solidFill>
                <a:srgbClr val="000000"/>
              </a:solidFill>
              <a:latin typeface="Arial" pitchFamily="-108" charset="0"/>
              <a:ea typeface="ＭＳ Ｐゴシック" pitchFamily="-108" charset="-128"/>
              <a:cs typeface="ＭＳ Ｐゴシック" pitchFamily="-108" charset="-128"/>
            </a:endParaRPr>
          </a:p>
        </p:txBody>
      </p:sp>
      <p:sp>
        <p:nvSpPr>
          <p:cNvPr id="11" name="Rectangle 22"/>
          <p:cNvSpPr>
            <a:spLocks noChangeArrowheads="1"/>
          </p:cNvSpPr>
          <p:nvPr/>
        </p:nvSpPr>
        <p:spPr bwMode="auto">
          <a:xfrm>
            <a:off x="0" y="-7938"/>
            <a:ext cx="9144000" cy="1163638"/>
          </a:xfrm>
          <a:prstGeom prst="rect">
            <a:avLst/>
          </a:prstGeom>
          <a:solidFill>
            <a:schemeClr val="accent6"/>
          </a:solidFill>
          <a:ln w="9525">
            <a:noFill/>
            <a:miter lim="800000"/>
            <a:headEnd/>
            <a:tailEnd/>
          </a:ln>
          <a:effectLst/>
        </p:spPr>
        <p:txBody>
          <a:bodyPr wrap="none" anchor="ctr"/>
          <a:lstStyle/>
          <a:p>
            <a:pPr>
              <a:defRPr/>
            </a:pPr>
            <a:endParaRPr lang="en-US">
              <a:solidFill>
                <a:srgbClr val="000000"/>
              </a:solidFill>
              <a:latin typeface="Arial" charset="0"/>
              <a:ea typeface="MS PGothic" pitchFamily="34" charset="-128"/>
            </a:endParaRPr>
          </a:p>
        </p:txBody>
      </p:sp>
      <p:sp>
        <p:nvSpPr>
          <p:cNvPr id="1028" name="Rectangle 4"/>
          <p:cNvSpPr>
            <a:spLocks noGrp="1" noChangeArrowheads="1"/>
          </p:cNvSpPr>
          <p:nvPr>
            <p:ph type="title"/>
          </p:nvPr>
        </p:nvSpPr>
        <p:spPr bwMode="auto">
          <a:xfrm>
            <a:off x="538163" y="152400"/>
            <a:ext cx="8135937"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ko-KR"/>
              <a:t>Slide title goes here even if it goes longer than a line</a:t>
            </a:r>
            <a:endParaRPr lang="ko-KR" altLang="en-US"/>
          </a:p>
        </p:txBody>
      </p:sp>
      <p:sp>
        <p:nvSpPr>
          <p:cNvPr id="1029" name="Rectangle 6"/>
          <p:cNvSpPr>
            <a:spLocks noGrp="1" noChangeArrowheads="1"/>
          </p:cNvSpPr>
          <p:nvPr>
            <p:ph type="body" idx="1"/>
          </p:nvPr>
        </p:nvSpPr>
        <p:spPr bwMode="auto">
          <a:xfrm>
            <a:off x="538163" y="1447800"/>
            <a:ext cx="8123237" cy="4660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en-US" altLang="ko-KR" dirty="0"/>
          </a:p>
        </p:txBody>
      </p:sp>
      <p:sp>
        <p:nvSpPr>
          <p:cNvPr id="4103" name="Text Box 7"/>
          <p:cNvSpPr txBox="1">
            <a:spLocks noChangeArrowheads="1"/>
          </p:cNvSpPr>
          <p:nvPr/>
        </p:nvSpPr>
        <p:spPr bwMode="auto">
          <a:xfrm>
            <a:off x="7704138" y="6584950"/>
            <a:ext cx="1295400" cy="214313"/>
          </a:xfrm>
          <a:prstGeom prst="rect">
            <a:avLst/>
          </a:prstGeom>
          <a:noFill/>
          <a:ln w="9525" algn="ctr">
            <a:noFill/>
            <a:miter lim="800000"/>
            <a:headEnd/>
            <a:tailEnd/>
          </a:ln>
          <a:effectLst/>
        </p:spPr>
        <p:txBody>
          <a:bodyPr>
            <a:spAutoFit/>
          </a:bodyPr>
          <a:lstStyle/>
          <a:p>
            <a:pPr algn="r">
              <a:spcBef>
                <a:spcPct val="50000"/>
              </a:spcBef>
            </a:pPr>
            <a:r>
              <a:rPr lang="en-US" altLang="ko-KR" sz="800" b="1" dirty="0">
                <a:solidFill>
                  <a:srgbClr val="585858"/>
                </a:solidFill>
                <a:latin typeface="Georgia" pitchFamily="18" charset="0"/>
                <a:ea typeface="Gulim" pitchFamily="34" charset="-127"/>
              </a:rPr>
              <a:t>S L I D E  </a:t>
            </a:r>
            <a:fld id="{B6E65EB1-8770-4D6F-9BAC-B5A9D136F4D3}" type="slidenum">
              <a:rPr lang="en-US" altLang="ko-KR" sz="800" b="1">
                <a:solidFill>
                  <a:srgbClr val="585858"/>
                </a:solidFill>
                <a:latin typeface="Georgia" pitchFamily="18" charset="0"/>
                <a:ea typeface="Gulim" pitchFamily="34" charset="-127"/>
              </a:rPr>
              <a:pPr algn="r">
                <a:spcBef>
                  <a:spcPct val="50000"/>
                </a:spcBef>
              </a:pPr>
              <a:t>‹#›</a:t>
            </a:fld>
            <a:endParaRPr lang="en-US" altLang="ko-KR" sz="800" b="1" dirty="0">
              <a:solidFill>
                <a:srgbClr val="585858"/>
              </a:solidFill>
              <a:latin typeface="Georgia" pitchFamily="18" charset="0"/>
              <a:ea typeface="Gulim" pitchFamily="34" charset="-127"/>
            </a:endParaRPr>
          </a:p>
        </p:txBody>
      </p:sp>
      <p:sp>
        <p:nvSpPr>
          <p:cNvPr id="4118" name="Rectangle 22"/>
          <p:cNvSpPr>
            <a:spLocks noChangeArrowheads="1"/>
          </p:cNvSpPr>
          <p:nvPr/>
        </p:nvSpPr>
        <p:spPr bwMode="auto">
          <a:xfrm>
            <a:off x="0" y="6451600"/>
            <a:ext cx="9144000" cy="58738"/>
          </a:xfrm>
          <a:prstGeom prst="rect">
            <a:avLst/>
          </a:prstGeom>
          <a:solidFill>
            <a:schemeClr val="bg2">
              <a:lumMod val="60000"/>
              <a:lumOff val="40000"/>
            </a:schemeClr>
          </a:solidFill>
          <a:ln w="9525">
            <a:noFill/>
            <a:miter lim="800000"/>
            <a:headEnd/>
            <a:tailEnd/>
          </a:ln>
          <a:effectLst/>
        </p:spPr>
        <p:txBody>
          <a:bodyPr wrap="none" anchor="ctr"/>
          <a:lstStyle/>
          <a:p>
            <a:pPr>
              <a:defRPr/>
            </a:pPr>
            <a:endParaRPr lang="en-US">
              <a:solidFill>
                <a:srgbClr val="000000"/>
              </a:solidFill>
              <a:latin typeface="Arial" charset="0"/>
              <a:ea typeface="MS PGothic" pitchFamily="34" charset="-128"/>
            </a:endParaRPr>
          </a:p>
        </p:txBody>
      </p:sp>
    </p:spTree>
    <p:extLst>
      <p:ext uri="{BB962C8B-B14F-4D97-AF65-F5344CB8AC3E}">
        <p14:creationId xmlns:p14="http://schemas.microsoft.com/office/powerpoint/2010/main" val="120638945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Lst>
  <p:hf sldNum="0" hdr="0" ftr="0" dt="0"/>
  <p:txStyles>
    <p:titleStyle>
      <a:lvl1pPr algn="l" rtl="0" eaLnBrk="1" fontAlgn="base" hangingPunct="1">
        <a:spcBef>
          <a:spcPct val="0"/>
        </a:spcBef>
        <a:spcAft>
          <a:spcPct val="0"/>
        </a:spcAft>
        <a:defRPr sz="2600">
          <a:solidFill>
            <a:schemeClr val="bg1"/>
          </a:solidFill>
          <a:latin typeface="+mj-lt"/>
          <a:ea typeface="+mj-ea"/>
          <a:cs typeface="+mj-cs"/>
        </a:defRPr>
      </a:lvl1pPr>
      <a:lvl2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2pPr>
      <a:lvl3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3pPr>
      <a:lvl4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4pPr>
      <a:lvl5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5pPr>
      <a:lvl6pPr marL="4572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6pPr>
      <a:lvl7pPr marL="9144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7pPr>
      <a:lvl8pPr marL="13716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8pPr>
      <a:lvl9pPr marL="18288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9pPr>
    </p:titleStyle>
    <p:bodyStyle>
      <a:lvl1pPr marL="342900" indent="-342900" algn="l" rtl="0" eaLnBrk="1" fontAlgn="base" hangingPunct="1">
        <a:lnSpc>
          <a:spcPct val="90000"/>
        </a:lnSpc>
        <a:spcBef>
          <a:spcPct val="30000"/>
        </a:spcBef>
        <a:spcAft>
          <a:spcPct val="0"/>
        </a:spcAft>
        <a:buChar char="•"/>
        <a:defRPr sz="2000">
          <a:solidFill>
            <a:schemeClr val="tx2"/>
          </a:solidFill>
          <a:latin typeface="+mn-lt"/>
          <a:ea typeface="ＭＳ Ｐゴシック" charset="-128"/>
          <a:cs typeface="ＭＳ Ｐゴシック"/>
        </a:defRPr>
      </a:lvl1pPr>
      <a:lvl2pPr marL="742950" indent="-285750" algn="l" rtl="0" eaLnBrk="1" fontAlgn="base" hangingPunct="1">
        <a:lnSpc>
          <a:spcPct val="90000"/>
        </a:lnSpc>
        <a:spcBef>
          <a:spcPct val="30000"/>
        </a:spcBef>
        <a:spcAft>
          <a:spcPct val="0"/>
        </a:spcAft>
        <a:buChar char="–"/>
        <a:defRPr>
          <a:solidFill>
            <a:schemeClr val="tx2"/>
          </a:solidFill>
          <a:latin typeface="+mn-lt"/>
          <a:ea typeface="ＭＳ Ｐゴシック" charset="-128"/>
          <a:cs typeface="ＭＳ Ｐゴシック"/>
        </a:defRPr>
      </a:lvl2pPr>
      <a:lvl3pPr marL="11430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3pPr>
      <a:lvl4pPr marL="16002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4pPr>
      <a:lvl5pPr marL="20574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5pPr>
      <a:lvl6pPr marL="25146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6pPr>
      <a:lvl7pPr marL="29718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7pPr>
      <a:lvl8pPr marL="34290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8pPr>
      <a:lvl9pPr marL="38862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 name="Rectangle 3"/>
          <p:cNvSpPr>
            <a:spLocks noChangeArrowheads="1"/>
          </p:cNvSpPr>
          <p:nvPr/>
        </p:nvSpPr>
        <p:spPr bwMode="auto">
          <a:xfrm>
            <a:off x="0" y="960438"/>
            <a:ext cx="9144000" cy="228600"/>
          </a:xfrm>
          <a:prstGeom prst="rect">
            <a:avLst/>
          </a:prstGeom>
          <a:solidFill>
            <a:schemeClr val="bg2">
              <a:lumMod val="60000"/>
              <a:lumOff val="40000"/>
            </a:schemeClr>
          </a:solidFill>
          <a:ln w="9525">
            <a:noFill/>
            <a:miter lim="800000"/>
            <a:headEnd/>
            <a:tailEnd/>
          </a:ln>
        </p:spPr>
        <p:txBody>
          <a:bodyPr wrap="none" anchor="ctr"/>
          <a:lstStyle/>
          <a:p>
            <a:pPr>
              <a:defRPr/>
            </a:pPr>
            <a:endParaRPr lang="en-US">
              <a:solidFill>
                <a:srgbClr val="000000"/>
              </a:solidFill>
              <a:latin typeface="Arial" pitchFamily="-108" charset="0"/>
              <a:ea typeface="ＭＳ Ｐゴシック" pitchFamily="-108" charset="-128"/>
              <a:cs typeface="ＭＳ Ｐゴシック" pitchFamily="-108" charset="-128"/>
            </a:endParaRPr>
          </a:p>
        </p:txBody>
      </p:sp>
      <p:sp>
        <p:nvSpPr>
          <p:cNvPr id="11" name="Rectangle 22"/>
          <p:cNvSpPr>
            <a:spLocks noChangeArrowheads="1"/>
          </p:cNvSpPr>
          <p:nvPr/>
        </p:nvSpPr>
        <p:spPr bwMode="auto">
          <a:xfrm>
            <a:off x="0" y="-7938"/>
            <a:ext cx="9144000" cy="1163638"/>
          </a:xfrm>
          <a:prstGeom prst="rect">
            <a:avLst/>
          </a:prstGeom>
          <a:solidFill>
            <a:schemeClr val="accent6"/>
          </a:solidFill>
          <a:ln w="9525">
            <a:noFill/>
            <a:miter lim="800000"/>
            <a:headEnd/>
            <a:tailEnd/>
          </a:ln>
          <a:effectLst/>
        </p:spPr>
        <p:txBody>
          <a:bodyPr wrap="none" anchor="ctr"/>
          <a:lstStyle/>
          <a:p>
            <a:pPr>
              <a:defRPr/>
            </a:pPr>
            <a:endParaRPr lang="en-US">
              <a:solidFill>
                <a:srgbClr val="000000"/>
              </a:solidFill>
              <a:latin typeface="Arial" charset="0"/>
              <a:ea typeface="MS PGothic" pitchFamily="34" charset="-128"/>
            </a:endParaRPr>
          </a:p>
        </p:txBody>
      </p:sp>
      <p:sp>
        <p:nvSpPr>
          <p:cNvPr id="1028" name="Rectangle 4"/>
          <p:cNvSpPr>
            <a:spLocks noGrp="1" noChangeArrowheads="1"/>
          </p:cNvSpPr>
          <p:nvPr>
            <p:ph type="title"/>
          </p:nvPr>
        </p:nvSpPr>
        <p:spPr bwMode="auto">
          <a:xfrm>
            <a:off x="538163" y="152400"/>
            <a:ext cx="8135937"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ko-KR"/>
              <a:t>Slide title goes here even if it goes longer than a line</a:t>
            </a:r>
            <a:endParaRPr lang="ko-KR" altLang="en-US"/>
          </a:p>
        </p:txBody>
      </p:sp>
      <p:sp>
        <p:nvSpPr>
          <p:cNvPr id="1029" name="Rectangle 6"/>
          <p:cNvSpPr>
            <a:spLocks noGrp="1" noChangeArrowheads="1"/>
          </p:cNvSpPr>
          <p:nvPr>
            <p:ph type="body" idx="1"/>
          </p:nvPr>
        </p:nvSpPr>
        <p:spPr bwMode="auto">
          <a:xfrm>
            <a:off x="538163" y="1447800"/>
            <a:ext cx="8123237" cy="4660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en-US" altLang="ko-KR" dirty="0"/>
          </a:p>
        </p:txBody>
      </p:sp>
      <p:sp>
        <p:nvSpPr>
          <p:cNvPr id="4103" name="Text Box 7"/>
          <p:cNvSpPr txBox="1">
            <a:spLocks noChangeArrowheads="1"/>
          </p:cNvSpPr>
          <p:nvPr/>
        </p:nvSpPr>
        <p:spPr bwMode="auto">
          <a:xfrm>
            <a:off x="7704138" y="6584950"/>
            <a:ext cx="1295400" cy="214313"/>
          </a:xfrm>
          <a:prstGeom prst="rect">
            <a:avLst/>
          </a:prstGeom>
          <a:noFill/>
          <a:ln w="9525" algn="ctr">
            <a:noFill/>
            <a:miter lim="800000"/>
            <a:headEnd/>
            <a:tailEnd/>
          </a:ln>
          <a:effectLst/>
        </p:spPr>
        <p:txBody>
          <a:bodyPr>
            <a:spAutoFit/>
          </a:bodyPr>
          <a:lstStyle/>
          <a:p>
            <a:pPr algn="r">
              <a:spcBef>
                <a:spcPct val="50000"/>
              </a:spcBef>
            </a:pPr>
            <a:r>
              <a:rPr lang="en-US" altLang="ko-KR" sz="800" b="1" dirty="0">
                <a:solidFill>
                  <a:srgbClr val="585858"/>
                </a:solidFill>
                <a:latin typeface="Georgia" pitchFamily="18" charset="0"/>
                <a:ea typeface="Gulim" pitchFamily="34" charset="-127"/>
              </a:rPr>
              <a:t>S L I D E  </a:t>
            </a:r>
            <a:fld id="{B6E65EB1-8770-4D6F-9BAC-B5A9D136F4D3}" type="slidenum">
              <a:rPr lang="en-US" altLang="ko-KR" sz="800" b="1">
                <a:solidFill>
                  <a:srgbClr val="585858"/>
                </a:solidFill>
                <a:latin typeface="Georgia" pitchFamily="18" charset="0"/>
                <a:ea typeface="Gulim" pitchFamily="34" charset="-127"/>
              </a:rPr>
              <a:pPr algn="r">
                <a:spcBef>
                  <a:spcPct val="50000"/>
                </a:spcBef>
              </a:pPr>
              <a:t>‹#›</a:t>
            </a:fld>
            <a:endParaRPr lang="en-US" altLang="ko-KR" sz="800" b="1" dirty="0">
              <a:solidFill>
                <a:srgbClr val="585858"/>
              </a:solidFill>
              <a:latin typeface="Georgia" pitchFamily="18" charset="0"/>
              <a:ea typeface="Gulim" pitchFamily="34" charset="-127"/>
            </a:endParaRPr>
          </a:p>
        </p:txBody>
      </p:sp>
      <p:sp>
        <p:nvSpPr>
          <p:cNvPr id="4118" name="Rectangle 22"/>
          <p:cNvSpPr>
            <a:spLocks noChangeArrowheads="1"/>
          </p:cNvSpPr>
          <p:nvPr/>
        </p:nvSpPr>
        <p:spPr bwMode="auto">
          <a:xfrm>
            <a:off x="0" y="6451600"/>
            <a:ext cx="9144000" cy="58738"/>
          </a:xfrm>
          <a:prstGeom prst="rect">
            <a:avLst/>
          </a:prstGeom>
          <a:solidFill>
            <a:schemeClr val="bg2">
              <a:lumMod val="60000"/>
              <a:lumOff val="40000"/>
            </a:schemeClr>
          </a:solidFill>
          <a:ln w="9525">
            <a:noFill/>
            <a:miter lim="800000"/>
            <a:headEnd/>
            <a:tailEnd/>
          </a:ln>
          <a:effectLst/>
        </p:spPr>
        <p:txBody>
          <a:bodyPr wrap="none" anchor="ctr"/>
          <a:lstStyle/>
          <a:p>
            <a:pPr>
              <a:defRPr/>
            </a:pPr>
            <a:endParaRPr lang="en-US">
              <a:solidFill>
                <a:srgbClr val="000000"/>
              </a:solidFill>
              <a:latin typeface="Arial" charset="0"/>
              <a:ea typeface="MS PGothic" pitchFamily="34" charset="-128"/>
            </a:endParaRPr>
          </a:p>
        </p:txBody>
      </p:sp>
    </p:spTree>
    <p:extLst>
      <p:ext uri="{BB962C8B-B14F-4D97-AF65-F5344CB8AC3E}">
        <p14:creationId xmlns:p14="http://schemas.microsoft.com/office/powerpoint/2010/main" val="3819300612"/>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Lst>
  <p:hf sldNum="0" hdr="0" ftr="0" dt="0"/>
  <p:txStyles>
    <p:titleStyle>
      <a:lvl1pPr algn="l" rtl="0" eaLnBrk="1" fontAlgn="base" hangingPunct="1">
        <a:spcBef>
          <a:spcPct val="0"/>
        </a:spcBef>
        <a:spcAft>
          <a:spcPct val="0"/>
        </a:spcAft>
        <a:defRPr sz="2600">
          <a:solidFill>
            <a:schemeClr val="bg1"/>
          </a:solidFill>
          <a:latin typeface="+mj-lt"/>
          <a:ea typeface="+mj-ea"/>
          <a:cs typeface="+mj-cs"/>
        </a:defRPr>
      </a:lvl1pPr>
      <a:lvl2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2pPr>
      <a:lvl3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3pPr>
      <a:lvl4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4pPr>
      <a:lvl5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5pPr>
      <a:lvl6pPr marL="4572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6pPr>
      <a:lvl7pPr marL="9144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7pPr>
      <a:lvl8pPr marL="13716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8pPr>
      <a:lvl9pPr marL="18288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9pPr>
    </p:titleStyle>
    <p:bodyStyle>
      <a:lvl1pPr marL="342900" indent="-342900" algn="l" rtl="0" eaLnBrk="1" fontAlgn="base" hangingPunct="1">
        <a:lnSpc>
          <a:spcPct val="90000"/>
        </a:lnSpc>
        <a:spcBef>
          <a:spcPct val="30000"/>
        </a:spcBef>
        <a:spcAft>
          <a:spcPct val="0"/>
        </a:spcAft>
        <a:buChar char="•"/>
        <a:defRPr sz="2000">
          <a:solidFill>
            <a:schemeClr val="tx2"/>
          </a:solidFill>
          <a:latin typeface="+mn-lt"/>
          <a:ea typeface="ＭＳ Ｐゴシック" charset="-128"/>
          <a:cs typeface="ＭＳ Ｐゴシック"/>
        </a:defRPr>
      </a:lvl1pPr>
      <a:lvl2pPr marL="742950" indent="-285750" algn="l" rtl="0" eaLnBrk="1" fontAlgn="base" hangingPunct="1">
        <a:lnSpc>
          <a:spcPct val="90000"/>
        </a:lnSpc>
        <a:spcBef>
          <a:spcPct val="30000"/>
        </a:spcBef>
        <a:spcAft>
          <a:spcPct val="0"/>
        </a:spcAft>
        <a:buChar char="–"/>
        <a:defRPr>
          <a:solidFill>
            <a:schemeClr val="tx2"/>
          </a:solidFill>
          <a:latin typeface="+mn-lt"/>
          <a:ea typeface="ＭＳ Ｐゴシック" charset="-128"/>
          <a:cs typeface="ＭＳ Ｐゴシック"/>
        </a:defRPr>
      </a:lvl2pPr>
      <a:lvl3pPr marL="11430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3pPr>
      <a:lvl4pPr marL="16002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4pPr>
      <a:lvl5pPr marL="20574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5pPr>
      <a:lvl6pPr marL="25146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6pPr>
      <a:lvl7pPr marL="29718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7pPr>
      <a:lvl8pPr marL="34290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8pPr>
      <a:lvl9pPr marL="38862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 name="Rectangle 3"/>
          <p:cNvSpPr>
            <a:spLocks noChangeArrowheads="1"/>
          </p:cNvSpPr>
          <p:nvPr/>
        </p:nvSpPr>
        <p:spPr bwMode="auto">
          <a:xfrm>
            <a:off x="0" y="960438"/>
            <a:ext cx="9144000" cy="228600"/>
          </a:xfrm>
          <a:prstGeom prst="rect">
            <a:avLst/>
          </a:prstGeom>
          <a:solidFill>
            <a:schemeClr val="bg2">
              <a:lumMod val="60000"/>
              <a:lumOff val="40000"/>
            </a:schemeClr>
          </a:solidFill>
          <a:ln w="9525">
            <a:noFill/>
            <a:miter lim="800000"/>
            <a:headEnd/>
            <a:tailEnd/>
          </a:ln>
        </p:spPr>
        <p:txBody>
          <a:bodyPr wrap="none" anchor="ctr"/>
          <a:lstStyle/>
          <a:p>
            <a:pPr>
              <a:defRPr/>
            </a:pPr>
            <a:endParaRPr lang="en-US">
              <a:solidFill>
                <a:srgbClr val="000000"/>
              </a:solidFill>
              <a:latin typeface="Arial" pitchFamily="-108" charset="0"/>
              <a:ea typeface="ＭＳ Ｐゴシック" pitchFamily="-108" charset="-128"/>
              <a:cs typeface="ＭＳ Ｐゴシック" pitchFamily="-108" charset="-128"/>
            </a:endParaRPr>
          </a:p>
        </p:txBody>
      </p:sp>
      <p:sp>
        <p:nvSpPr>
          <p:cNvPr id="11" name="Rectangle 22"/>
          <p:cNvSpPr>
            <a:spLocks noChangeArrowheads="1"/>
          </p:cNvSpPr>
          <p:nvPr/>
        </p:nvSpPr>
        <p:spPr bwMode="auto">
          <a:xfrm>
            <a:off x="0" y="-7938"/>
            <a:ext cx="9144000" cy="1163638"/>
          </a:xfrm>
          <a:prstGeom prst="rect">
            <a:avLst/>
          </a:prstGeom>
          <a:solidFill>
            <a:schemeClr val="accent6"/>
          </a:solidFill>
          <a:ln w="9525">
            <a:noFill/>
            <a:miter lim="800000"/>
            <a:headEnd/>
            <a:tailEnd/>
          </a:ln>
          <a:effectLst/>
        </p:spPr>
        <p:txBody>
          <a:bodyPr wrap="none" anchor="ctr"/>
          <a:lstStyle/>
          <a:p>
            <a:pPr>
              <a:defRPr/>
            </a:pPr>
            <a:endParaRPr lang="en-US">
              <a:solidFill>
                <a:srgbClr val="000000"/>
              </a:solidFill>
              <a:latin typeface="Arial" charset="0"/>
              <a:ea typeface="MS PGothic" pitchFamily="34" charset="-128"/>
            </a:endParaRPr>
          </a:p>
        </p:txBody>
      </p:sp>
      <p:sp>
        <p:nvSpPr>
          <p:cNvPr id="1028" name="Rectangle 4"/>
          <p:cNvSpPr>
            <a:spLocks noGrp="1" noChangeArrowheads="1"/>
          </p:cNvSpPr>
          <p:nvPr>
            <p:ph type="title"/>
          </p:nvPr>
        </p:nvSpPr>
        <p:spPr bwMode="auto">
          <a:xfrm>
            <a:off x="538163" y="152400"/>
            <a:ext cx="8135937"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ko-KR"/>
              <a:t>Slide title goes here even if it goes longer than a line</a:t>
            </a:r>
            <a:endParaRPr lang="ko-KR" altLang="en-US"/>
          </a:p>
        </p:txBody>
      </p:sp>
      <p:sp>
        <p:nvSpPr>
          <p:cNvPr id="1029" name="Rectangle 6"/>
          <p:cNvSpPr>
            <a:spLocks noGrp="1" noChangeArrowheads="1"/>
          </p:cNvSpPr>
          <p:nvPr>
            <p:ph type="body" idx="1"/>
          </p:nvPr>
        </p:nvSpPr>
        <p:spPr bwMode="auto">
          <a:xfrm>
            <a:off x="538163" y="1447800"/>
            <a:ext cx="8123237" cy="4660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en-US" altLang="ko-KR" dirty="0"/>
          </a:p>
        </p:txBody>
      </p:sp>
      <p:sp>
        <p:nvSpPr>
          <p:cNvPr id="4103" name="Text Box 7"/>
          <p:cNvSpPr txBox="1">
            <a:spLocks noChangeArrowheads="1"/>
          </p:cNvSpPr>
          <p:nvPr/>
        </p:nvSpPr>
        <p:spPr bwMode="auto">
          <a:xfrm>
            <a:off x="7704138" y="6584950"/>
            <a:ext cx="1295400" cy="214313"/>
          </a:xfrm>
          <a:prstGeom prst="rect">
            <a:avLst/>
          </a:prstGeom>
          <a:noFill/>
          <a:ln w="9525" algn="ctr">
            <a:noFill/>
            <a:miter lim="800000"/>
            <a:headEnd/>
            <a:tailEnd/>
          </a:ln>
          <a:effectLst/>
        </p:spPr>
        <p:txBody>
          <a:bodyPr>
            <a:spAutoFit/>
          </a:bodyPr>
          <a:lstStyle/>
          <a:p>
            <a:pPr algn="r">
              <a:spcBef>
                <a:spcPct val="50000"/>
              </a:spcBef>
            </a:pPr>
            <a:r>
              <a:rPr lang="en-US" altLang="ko-KR" sz="800" b="1" dirty="0">
                <a:solidFill>
                  <a:srgbClr val="585858"/>
                </a:solidFill>
                <a:latin typeface="Georgia" pitchFamily="18" charset="0"/>
                <a:ea typeface="Gulim" pitchFamily="34" charset="-127"/>
              </a:rPr>
              <a:t>S L I D E  </a:t>
            </a:r>
            <a:fld id="{B6E65EB1-8770-4D6F-9BAC-B5A9D136F4D3}" type="slidenum">
              <a:rPr lang="en-US" altLang="ko-KR" sz="800" b="1">
                <a:solidFill>
                  <a:srgbClr val="585858"/>
                </a:solidFill>
                <a:latin typeface="Georgia" pitchFamily="18" charset="0"/>
                <a:ea typeface="Gulim" pitchFamily="34" charset="-127"/>
              </a:rPr>
              <a:pPr algn="r">
                <a:spcBef>
                  <a:spcPct val="50000"/>
                </a:spcBef>
              </a:pPr>
              <a:t>‹#›</a:t>
            </a:fld>
            <a:endParaRPr lang="en-US" altLang="ko-KR" sz="800" b="1" dirty="0">
              <a:solidFill>
                <a:srgbClr val="585858"/>
              </a:solidFill>
              <a:latin typeface="Georgia" pitchFamily="18" charset="0"/>
              <a:ea typeface="Gulim" pitchFamily="34" charset="-127"/>
            </a:endParaRPr>
          </a:p>
        </p:txBody>
      </p:sp>
      <p:sp>
        <p:nvSpPr>
          <p:cNvPr id="4118" name="Rectangle 22"/>
          <p:cNvSpPr>
            <a:spLocks noChangeArrowheads="1"/>
          </p:cNvSpPr>
          <p:nvPr/>
        </p:nvSpPr>
        <p:spPr bwMode="auto">
          <a:xfrm>
            <a:off x="0" y="6451600"/>
            <a:ext cx="9144000" cy="58738"/>
          </a:xfrm>
          <a:prstGeom prst="rect">
            <a:avLst/>
          </a:prstGeom>
          <a:solidFill>
            <a:schemeClr val="bg2">
              <a:lumMod val="60000"/>
              <a:lumOff val="40000"/>
            </a:schemeClr>
          </a:solidFill>
          <a:ln w="9525">
            <a:noFill/>
            <a:miter lim="800000"/>
            <a:headEnd/>
            <a:tailEnd/>
          </a:ln>
          <a:effectLst/>
        </p:spPr>
        <p:txBody>
          <a:bodyPr wrap="none" anchor="ctr"/>
          <a:lstStyle/>
          <a:p>
            <a:pPr>
              <a:defRPr/>
            </a:pPr>
            <a:endParaRPr lang="en-US">
              <a:solidFill>
                <a:srgbClr val="000000"/>
              </a:solidFill>
              <a:latin typeface="Arial" charset="0"/>
              <a:ea typeface="MS PGothic" pitchFamily="34" charset="-128"/>
            </a:endParaRPr>
          </a:p>
        </p:txBody>
      </p:sp>
    </p:spTree>
    <p:extLst>
      <p:ext uri="{BB962C8B-B14F-4D97-AF65-F5344CB8AC3E}">
        <p14:creationId xmlns:p14="http://schemas.microsoft.com/office/powerpoint/2010/main" val="3004718439"/>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Lst>
  <p:hf sldNum="0" hdr="0" ftr="0" dt="0"/>
  <p:txStyles>
    <p:titleStyle>
      <a:lvl1pPr algn="l" rtl="0" eaLnBrk="1" fontAlgn="base" hangingPunct="1">
        <a:spcBef>
          <a:spcPct val="0"/>
        </a:spcBef>
        <a:spcAft>
          <a:spcPct val="0"/>
        </a:spcAft>
        <a:defRPr sz="2600">
          <a:solidFill>
            <a:schemeClr val="bg1"/>
          </a:solidFill>
          <a:latin typeface="+mj-lt"/>
          <a:ea typeface="+mj-ea"/>
          <a:cs typeface="+mj-cs"/>
        </a:defRPr>
      </a:lvl1pPr>
      <a:lvl2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2pPr>
      <a:lvl3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3pPr>
      <a:lvl4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4pPr>
      <a:lvl5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5pPr>
      <a:lvl6pPr marL="4572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6pPr>
      <a:lvl7pPr marL="9144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7pPr>
      <a:lvl8pPr marL="13716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8pPr>
      <a:lvl9pPr marL="18288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9pPr>
    </p:titleStyle>
    <p:bodyStyle>
      <a:lvl1pPr marL="342900" indent="-342900" algn="l" rtl="0" eaLnBrk="1" fontAlgn="base" hangingPunct="1">
        <a:lnSpc>
          <a:spcPct val="90000"/>
        </a:lnSpc>
        <a:spcBef>
          <a:spcPct val="30000"/>
        </a:spcBef>
        <a:spcAft>
          <a:spcPct val="0"/>
        </a:spcAft>
        <a:buChar char="•"/>
        <a:defRPr sz="2000">
          <a:solidFill>
            <a:schemeClr val="tx2"/>
          </a:solidFill>
          <a:latin typeface="+mn-lt"/>
          <a:ea typeface="ＭＳ Ｐゴシック" charset="-128"/>
          <a:cs typeface="ＭＳ Ｐゴシック"/>
        </a:defRPr>
      </a:lvl1pPr>
      <a:lvl2pPr marL="742950" indent="-285750" algn="l" rtl="0" eaLnBrk="1" fontAlgn="base" hangingPunct="1">
        <a:lnSpc>
          <a:spcPct val="90000"/>
        </a:lnSpc>
        <a:spcBef>
          <a:spcPct val="30000"/>
        </a:spcBef>
        <a:spcAft>
          <a:spcPct val="0"/>
        </a:spcAft>
        <a:buChar char="–"/>
        <a:defRPr>
          <a:solidFill>
            <a:schemeClr val="tx2"/>
          </a:solidFill>
          <a:latin typeface="+mn-lt"/>
          <a:ea typeface="ＭＳ Ｐゴシック" charset="-128"/>
          <a:cs typeface="ＭＳ Ｐゴシック"/>
        </a:defRPr>
      </a:lvl2pPr>
      <a:lvl3pPr marL="11430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3pPr>
      <a:lvl4pPr marL="16002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4pPr>
      <a:lvl5pPr marL="20574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5pPr>
      <a:lvl6pPr marL="25146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6pPr>
      <a:lvl7pPr marL="29718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7pPr>
      <a:lvl8pPr marL="34290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8pPr>
      <a:lvl9pPr marL="38862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 name="Rectangle 3"/>
          <p:cNvSpPr>
            <a:spLocks noChangeArrowheads="1"/>
          </p:cNvSpPr>
          <p:nvPr/>
        </p:nvSpPr>
        <p:spPr bwMode="auto">
          <a:xfrm>
            <a:off x="0" y="960438"/>
            <a:ext cx="9144000" cy="228600"/>
          </a:xfrm>
          <a:prstGeom prst="rect">
            <a:avLst/>
          </a:prstGeom>
          <a:solidFill>
            <a:schemeClr val="bg2">
              <a:lumMod val="60000"/>
              <a:lumOff val="40000"/>
            </a:schemeClr>
          </a:solidFill>
          <a:ln w="9525">
            <a:noFill/>
            <a:miter lim="800000"/>
            <a:headEnd/>
            <a:tailEnd/>
          </a:ln>
        </p:spPr>
        <p:txBody>
          <a:bodyPr wrap="none" anchor="ctr"/>
          <a:lstStyle/>
          <a:p>
            <a:pPr>
              <a:defRPr/>
            </a:pPr>
            <a:endParaRPr lang="en-US">
              <a:solidFill>
                <a:srgbClr val="000000"/>
              </a:solidFill>
              <a:latin typeface="Arial" pitchFamily="-108" charset="0"/>
              <a:ea typeface="ＭＳ Ｐゴシック" pitchFamily="-108" charset="-128"/>
              <a:cs typeface="ＭＳ Ｐゴシック" pitchFamily="-108" charset="-128"/>
            </a:endParaRPr>
          </a:p>
        </p:txBody>
      </p:sp>
      <p:sp>
        <p:nvSpPr>
          <p:cNvPr id="11" name="Rectangle 22"/>
          <p:cNvSpPr>
            <a:spLocks noChangeArrowheads="1"/>
          </p:cNvSpPr>
          <p:nvPr/>
        </p:nvSpPr>
        <p:spPr bwMode="auto">
          <a:xfrm>
            <a:off x="0" y="-7938"/>
            <a:ext cx="9144000" cy="1163638"/>
          </a:xfrm>
          <a:prstGeom prst="rect">
            <a:avLst/>
          </a:prstGeom>
          <a:solidFill>
            <a:schemeClr val="accent6"/>
          </a:solidFill>
          <a:ln w="9525">
            <a:noFill/>
            <a:miter lim="800000"/>
            <a:headEnd/>
            <a:tailEnd/>
          </a:ln>
          <a:effectLst/>
        </p:spPr>
        <p:txBody>
          <a:bodyPr wrap="none" anchor="ctr"/>
          <a:lstStyle/>
          <a:p>
            <a:pPr>
              <a:defRPr/>
            </a:pPr>
            <a:endParaRPr lang="en-US">
              <a:solidFill>
                <a:srgbClr val="000000"/>
              </a:solidFill>
              <a:latin typeface="Arial" charset="0"/>
              <a:ea typeface="MS PGothic" pitchFamily="34" charset="-128"/>
            </a:endParaRPr>
          </a:p>
        </p:txBody>
      </p:sp>
      <p:sp>
        <p:nvSpPr>
          <p:cNvPr id="1028" name="Rectangle 4"/>
          <p:cNvSpPr>
            <a:spLocks noGrp="1" noChangeArrowheads="1"/>
          </p:cNvSpPr>
          <p:nvPr>
            <p:ph type="title"/>
          </p:nvPr>
        </p:nvSpPr>
        <p:spPr bwMode="auto">
          <a:xfrm>
            <a:off x="538163" y="152400"/>
            <a:ext cx="8135937"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ko-KR"/>
              <a:t>Slide title goes here even if it goes longer than a line</a:t>
            </a:r>
            <a:endParaRPr lang="ko-KR" altLang="en-US"/>
          </a:p>
        </p:txBody>
      </p:sp>
      <p:sp>
        <p:nvSpPr>
          <p:cNvPr id="1029" name="Rectangle 6"/>
          <p:cNvSpPr>
            <a:spLocks noGrp="1" noChangeArrowheads="1"/>
          </p:cNvSpPr>
          <p:nvPr>
            <p:ph type="body" idx="1"/>
          </p:nvPr>
        </p:nvSpPr>
        <p:spPr bwMode="auto">
          <a:xfrm>
            <a:off x="538163" y="1447800"/>
            <a:ext cx="8123237" cy="4660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en-US" altLang="ko-KR" dirty="0"/>
          </a:p>
        </p:txBody>
      </p:sp>
      <p:sp>
        <p:nvSpPr>
          <p:cNvPr id="4103" name="Text Box 7"/>
          <p:cNvSpPr txBox="1">
            <a:spLocks noChangeArrowheads="1"/>
          </p:cNvSpPr>
          <p:nvPr/>
        </p:nvSpPr>
        <p:spPr bwMode="auto">
          <a:xfrm>
            <a:off x="7704138" y="6584950"/>
            <a:ext cx="1295400" cy="214313"/>
          </a:xfrm>
          <a:prstGeom prst="rect">
            <a:avLst/>
          </a:prstGeom>
          <a:noFill/>
          <a:ln w="9525" algn="ctr">
            <a:noFill/>
            <a:miter lim="800000"/>
            <a:headEnd/>
            <a:tailEnd/>
          </a:ln>
          <a:effectLst/>
        </p:spPr>
        <p:txBody>
          <a:bodyPr>
            <a:spAutoFit/>
          </a:bodyPr>
          <a:lstStyle/>
          <a:p>
            <a:pPr algn="r">
              <a:spcBef>
                <a:spcPct val="50000"/>
              </a:spcBef>
            </a:pPr>
            <a:r>
              <a:rPr lang="en-US" altLang="ko-KR" sz="800" b="1" dirty="0">
                <a:solidFill>
                  <a:srgbClr val="585858"/>
                </a:solidFill>
                <a:latin typeface="Georgia" pitchFamily="18" charset="0"/>
                <a:ea typeface="Gulim" pitchFamily="34" charset="-127"/>
              </a:rPr>
              <a:t>S L I D E  </a:t>
            </a:r>
            <a:fld id="{B6E65EB1-8770-4D6F-9BAC-B5A9D136F4D3}" type="slidenum">
              <a:rPr lang="en-US" altLang="ko-KR" sz="800" b="1">
                <a:solidFill>
                  <a:srgbClr val="585858"/>
                </a:solidFill>
                <a:latin typeface="Georgia" pitchFamily="18" charset="0"/>
                <a:ea typeface="Gulim" pitchFamily="34" charset="-127"/>
              </a:rPr>
              <a:pPr algn="r">
                <a:spcBef>
                  <a:spcPct val="50000"/>
                </a:spcBef>
              </a:pPr>
              <a:t>‹#›</a:t>
            </a:fld>
            <a:endParaRPr lang="en-US" altLang="ko-KR" sz="800" b="1" dirty="0">
              <a:solidFill>
                <a:srgbClr val="585858"/>
              </a:solidFill>
              <a:latin typeface="Georgia" pitchFamily="18" charset="0"/>
              <a:ea typeface="Gulim" pitchFamily="34" charset="-127"/>
            </a:endParaRPr>
          </a:p>
        </p:txBody>
      </p:sp>
      <p:sp>
        <p:nvSpPr>
          <p:cNvPr id="4118" name="Rectangle 22"/>
          <p:cNvSpPr>
            <a:spLocks noChangeArrowheads="1"/>
          </p:cNvSpPr>
          <p:nvPr/>
        </p:nvSpPr>
        <p:spPr bwMode="auto">
          <a:xfrm>
            <a:off x="0" y="6451600"/>
            <a:ext cx="9144000" cy="58738"/>
          </a:xfrm>
          <a:prstGeom prst="rect">
            <a:avLst/>
          </a:prstGeom>
          <a:solidFill>
            <a:schemeClr val="bg2">
              <a:lumMod val="60000"/>
              <a:lumOff val="40000"/>
            </a:schemeClr>
          </a:solidFill>
          <a:ln w="9525">
            <a:noFill/>
            <a:miter lim="800000"/>
            <a:headEnd/>
            <a:tailEnd/>
          </a:ln>
          <a:effectLst/>
        </p:spPr>
        <p:txBody>
          <a:bodyPr wrap="none" anchor="ctr"/>
          <a:lstStyle/>
          <a:p>
            <a:pPr>
              <a:defRPr/>
            </a:pPr>
            <a:endParaRPr lang="en-US">
              <a:solidFill>
                <a:srgbClr val="000000"/>
              </a:solidFill>
              <a:latin typeface="Arial" charset="0"/>
              <a:ea typeface="MS PGothic" pitchFamily="34" charset="-128"/>
            </a:endParaRPr>
          </a:p>
        </p:txBody>
      </p:sp>
    </p:spTree>
    <p:extLst>
      <p:ext uri="{BB962C8B-B14F-4D97-AF65-F5344CB8AC3E}">
        <p14:creationId xmlns:p14="http://schemas.microsoft.com/office/powerpoint/2010/main" val="4186213087"/>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Lst>
  <p:hf sldNum="0" hdr="0" ftr="0" dt="0"/>
  <p:txStyles>
    <p:titleStyle>
      <a:lvl1pPr algn="l" rtl="0" eaLnBrk="1" fontAlgn="base" hangingPunct="1">
        <a:spcBef>
          <a:spcPct val="0"/>
        </a:spcBef>
        <a:spcAft>
          <a:spcPct val="0"/>
        </a:spcAft>
        <a:defRPr sz="2600">
          <a:solidFill>
            <a:schemeClr val="bg1"/>
          </a:solidFill>
          <a:latin typeface="+mj-lt"/>
          <a:ea typeface="+mj-ea"/>
          <a:cs typeface="+mj-cs"/>
        </a:defRPr>
      </a:lvl1pPr>
      <a:lvl2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2pPr>
      <a:lvl3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3pPr>
      <a:lvl4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4pPr>
      <a:lvl5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5pPr>
      <a:lvl6pPr marL="4572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6pPr>
      <a:lvl7pPr marL="9144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7pPr>
      <a:lvl8pPr marL="13716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8pPr>
      <a:lvl9pPr marL="18288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9pPr>
    </p:titleStyle>
    <p:bodyStyle>
      <a:lvl1pPr marL="342900" indent="-342900" algn="l" rtl="0" eaLnBrk="1" fontAlgn="base" hangingPunct="1">
        <a:lnSpc>
          <a:spcPct val="90000"/>
        </a:lnSpc>
        <a:spcBef>
          <a:spcPct val="30000"/>
        </a:spcBef>
        <a:spcAft>
          <a:spcPct val="0"/>
        </a:spcAft>
        <a:buChar char="•"/>
        <a:defRPr sz="2000">
          <a:solidFill>
            <a:schemeClr val="tx2"/>
          </a:solidFill>
          <a:latin typeface="+mn-lt"/>
          <a:ea typeface="ＭＳ Ｐゴシック" charset="-128"/>
          <a:cs typeface="ＭＳ Ｐゴシック"/>
        </a:defRPr>
      </a:lvl1pPr>
      <a:lvl2pPr marL="742950" indent="-285750" algn="l" rtl="0" eaLnBrk="1" fontAlgn="base" hangingPunct="1">
        <a:lnSpc>
          <a:spcPct val="90000"/>
        </a:lnSpc>
        <a:spcBef>
          <a:spcPct val="30000"/>
        </a:spcBef>
        <a:spcAft>
          <a:spcPct val="0"/>
        </a:spcAft>
        <a:buChar char="–"/>
        <a:defRPr>
          <a:solidFill>
            <a:schemeClr val="tx2"/>
          </a:solidFill>
          <a:latin typeface="+mn-lt"/>
          <a:ea typeface="ＭＳ Ｐゴシック" charset="-128"/>
          <a:cs typeface="ＭＳ Ｐゴシック"/>
        </a:defRPr>
      </a:lvl2pPr>
      <a:lvl3pPr marL="11430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3pPr>
      <a:lvl4pPr marL="16002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4pPr>
      <a:lvl5pPr marL="20574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5pPr>
      <a:lvl6pPr marL="25146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6pPr>
      <a:lvl7pPr marL="29718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7pPr>
      <a:lvl8pPr marL="34290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8pPr>
      <a:lvl9pPr marL="38862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daifeng.wang@wisc.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s://daifengwanglab.org/"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diagramLayout" Target="../diagrams/layout1.xml"/><Relationship Id="rId7" Type="http://schemas.openxmlformats.org/officeDocument/2006/relationships/image" Target="../media/image12.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10" Type="http://schemas.openxmlformats.org/officeDocument/2006/relationships/image" Target="../media/image15.png"/><Relationship Id="rId4" Type="http://schemas.openxmlformats.org/officeDocument/2006/relationships/diagramQuickStyle" Target="../diagrams/quickStyle1.xml"/><Relationship Id="rId9" Type="http://schemas.openxmlformats.org/officeDocument/2006/relationships/image" Target="../media/image14.jpeg"/></Relationships>
</file>

<file path=ppt/slides/_rels/slide13.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50.png"/><Relationship Id="rId4" Type="http://schemas.openxmlformats.org/officeDocument/2006/relationships/image" Target="../media/image21.tiff"/></Relationships>
</file>

<file path=ppt/slides/_rels/slide16.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emf"/><Relationship Id="rId7" Type="http://schemas.openxmlformats.org/officeDocument/2006/relationships/image" Target="../media/image26.em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5.emf"/><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8" Type="http://schemas.openxmlformats.org/officeDocument/2006/relationships/image" Target="../media/image200.png"/><Relationship Id="rId3" Type="http://schemas.openxmlformats.org/officeDocument/2006/relationships/image" Target="../media/image28.png"/><Relationship Id="rId7" Type="http://schemas.openxmlformats.org/officeDocument/2006/relationships/image" Target="../media/image190.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180.png"/><Relationship Id="rId5" Type="http://schemas.openxmlformats.org/officeDocument/2006/relationships/image" Target="../media/image170.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9.png"/><Relationship Id="rId7"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40.png"/><Relationship Id="rId11" Type="http://schemas.openxmlformats.org/officeDocument/2006/relationships/image" Target="../media/image271.png"/><Relationship Id="rId5" Type="http://schemas.openxmlformats.org/officeDocument/2006/relationships/image" Target="../media/image230.png"/><Relationship Id="rId4" Type="http://schemas.openxmlformats.org/officeDocument/2006/relationships/image" Target="../media/image220.png"/><Relationship Id="rId9"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3.tif"/><Relationship Id="rId7" Type="http://schemas.openxmlformats.org/officeDocument/2006/relationships/image" Target="../media/image32.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31.emf"/><Relationship Id="rId4" Type="http://schemas.openxmlformats.org/officeDocument/2006/relationships/oleObject" Target="../embeddings/oleObject1.bin"/><Relationship Id="rId9"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8.t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image" Target="../media/image340.png"/><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90.png"/><Relationship Id="rId11" Type="http://schemas.openxmlformats.org/officeDocument/2006/relationships/image" Target="../media/image44.png"/><Relationship Id="rId5" Type="http://schemas.openxmlformats.org/officeDocument/2006/relationships/image" Target="../media/image380.png"/><Relationship Id="rId15" Type="http://schemas.openxmlformats.org/officeDocument/2006/relationships/image" Target="../media/image48.png"/><Relationship Id="rId10" Type="http://schemas.openxmlformats.org/officeDocument/2006/relationships/image" Target="../media/image43.png"/><Relationship Id="rId4" Type="http://schemas.openxmlformats.org/officeDocument/2006/relationships/image" Target="../media/image350.png"/><Relationship Id="rId9" Type="http://schemas.openxmlformats.org/officeDocument/2006/relationships/image" Target="../media/image42.png"/><Relationship Id="rId1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image" Target="../media/image39.tif"/><Relationship Id="rId1" Type="http://schemas.openxmlformats.org/officeDocument/2006/relationships/slideLayout" Target="../slideLayouts/slideLayout2.xml"/><Relationship Id="rId4" Type="http://schemas.openxmlformats.org/officeDocument/2006/relationships/image" Target="../media/image270.png"/></Relationships>
</file>

<file path=ppt/slides/_rels/slide25.xml.rels><?xml version="1.0" encoding="UTF-8" standalone="yes"?>
<Relationships xmlns="http://schemas.openxmlformats.org/package/2006/relationships"><Relationship Id="rId2" Type="http://schemas.openxmlformats.org/officeDocument/2006/relationships/image" Target="../media/image39.t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41.emf"/></Relationships>
</file>

<file path=ppt/slides/_rels/slide27.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68.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52.svg"/><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490.png"/><Relationship Id="rId3" Type="http://schemas.openxmlformats.org/officeDocument/2006/relationships/image" Target="../media/image42.emf"/><Relationship Id="rId7" Type="http://schemas.openxmlformats.org/officeDocument/2006/relationships/image" Target="../media/image7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691.png"/></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691.png"/><Relationship Id="rId5" Type="http://schemas.openxmlformats.org/officeDocument/2006/relationships/image" Target="../media/image680.png"/><Relationship Id="rId4" Type="http://schemas.openxmlformats.org/officeDocument/2006/relationships/image" Target="../media/image6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emf"/><Relationship Id="rId1" Type="http://schemas.openxmlformats.org/officeDocument/2006/relationships/slideLayout" Target="../slideLayouts/slideLayout2.xml"/><Relationship Id="rId4" Type="http://schemas.openxmlformats.org/officeDocument/2006/relationships/image" Target="../media/image55.gif"/></Relationships>
</file>

<file path=ppt/slides/_rels/slide34.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35.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61.emf"/><Relationship Id="rId5" Type="http://schemas.openxmlformats.org/officeDocument/2006/relationships/image" Target="../media/image60.emf"/><Relationship Id="rId4" Type="http://schemas.openxmlformats.org/officeDocument/2006/relationships/image" Target="../media/image59.emf"/></Relationships>
</file>

<file path=ppt/slides/_rels/slide36.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63.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66.jp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85.pn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4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74.svg"/><Relationship Id="rId5" Type="http://schemas.openxmlformats.org/officeDocument/2006/relationships/image" Target="../media/image73.png"/><Relationship Id="rId4" Type="http://schemas.openxmlformats.org/officeDocument/2006/relationships/image" Target="../media/image701.png"/></Relationships>
</file>

<file path=ppt/slides/_rels/slide42.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43.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77.emf"/></Relationships>
</file>

<file path=ppt/slides/_rels/slide4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1.jpeg"/><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49.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90.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8" Type="http://schemas.openxmlformats.org/officeDocument/2006/relationships/image" Target="../media/image1000.png"/><Relationship Id="rId3" Type="http://schemas.openxmlformats.org/officeDocument/2006/relationships/image" Target="../media/image86.png"/><Relationship Id="rId7" Type="http://schemas.openxmlformats.org/officeDocument/2006/relationships/image" Target="../media/image990.png"/><Relationship Id="rId2"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image" Target="../media/image980.png"/><Relationship Id="rId5" Type="http://schemas.openxmlformats.org/officeDocument/2006/relationships/image" Target="../media/image630.png"/><Relationship Id="rId10" Type="http://schemas.openxmlformats.org/officeDocument/2006/relationships/image" Target="../media/image1020.png"/><Relationship Id="rId4" Type="http://schemas.openxmlformats.org/officeDocument/2006/relationships/image" Target="../media/image87.png"/><Relationship Id="rId9" Type="http://schemas.openxmlformats.org/officeDocument/2006/relationships/image" Target="../media/image1010.png"/></Relationships>
</file>

<file path=ppt/slides/_rels/slide51.xml.rels><?xml version="1.0" encoding="UTF-8" standalone="yes"?>
<Relationships xmlns="http://schemas.openxmlformats.org/package/2006/relationships"><Relationship Id="rId8" Type="http://schemas.openxmlformats.org/officeDocument/2006/relationships/image" Target="../media/image690.png"/><Relationship Id="rId3" Type="http://schemas.openxmlformats.org/officeDocument/2006/relationships/image" Target="../media/image89.png"/><Relationship Id="rId7" Type="http://schemas.openxmlformats.org/officeDocument/2006/relationships/image" Target="../media/image91.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670.png"/><Relationship Id="rId11" Type="http://schemas.openxmlformats.org/officeDocument/2006/relationships/image" Target="../media/image92.png"/><Relationship Id="rId5" Type="http://schemas.openxmlformats.org/officeDocument/2006/relationships/image" Target="../media/image90.emf"/><Relationship Id="rId10" Type="http://schemas.openxmlformats.org/officeDocument/2006/relationships/image" Target="../media/image710.png"/><Relationship Id="rId4" Type="http://schemas.openxmlformats.org/officeDocument/2006/relationships/image" Target="../media/image650.png"/><Relationship Id="rId9" Type="http://schemas.openxmlformats.org/officeDocument/2006/relationships/image" Target="../media/image700.png"/></Relationships>
</file>

<file path=ppt/slides/_rels/slide52.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mailto:daifeng.wang@wisc.edu"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95.jpeg"/><Relationship Id="rId4" Type="http://schemas.openxmlformats.org/officeDocument/2006/relationships/hyperlink" Target="https://daifengwanglab.org/"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0585" y="838200"/>
            <a:ext cx="7580416" cy="1541463"/>
          </a:xfrm>
        </p:spPr>
        <p:txBody>
          <a:bodyPr>
            <a:normAutofit/>
          </a:bodyPr>
          <a:lstStyle/>
          <a:p>
            <a:r>
              <a:rPr lang="en-US" sz="3600" dirty="0"/>
              <a:t>Multi-modal data analysis</a:t>
            </a:r>
            <a:endParaRPr lang="en-US" sz="3600" i="1" dirty="0"/>
          </a:p>
        </p:txBody>
      </p:sp>
      <p:sp>
        <p:nvSpPr>
          <p:cNvPr id="4" name="Text Placeholder 3"/>
          <p:cNvSpPr>
            <a:spLocks noGrp="1"/>
          </p:cNvSpPr>
          <p:nvPr>
            <p:ph type="body" sz="quarter" idx="11"/>
          </p:nvPr>
        </p:nvSpPr>
        <p:spPr>
          <a:xfrm>
            <a:off x="457200" y="3429000"/>
            <a:ext cx="8229600" cy="2254828"/>
          </a:xfrm>
        </p:spPr>
        <p:txBody>
          <a:bodyPr/>
          <a:lstStyle/>
          <a:p>
            <a:r>
              <a:rPr lang="en-US" sz="1600" i="0" dirty="0" err="1"/>
              <a:t>Daifeng</a:t>
            </a:r>
            <a:r>
              <a:rPr lang="en-US" sz="1600" i="0" dirty="0"/>
              <a:t> Wang, Ph.D.</a:t>
            </a:r>
          </a:p>
          <a:p>
            <a:r>
              <a:rPr lang="en-US" sz="1600" dirty="0"/>
              <a:t>Assistant Professor</a:t>
            </a:r>
          </a:p>
          <a:p>
            <a:r>
              <a:rPr lang="en-US" sz="1600" i="0" dirty="0"/>
              <a:t>Department of Biostatistics and Medical Informatics</a:t>
            </a:r>
          </a:p>
          <a:p>
            <a:r>
              <a:rPr lang="en-US" sz="1600" i="0" dirty="0"/>
              <a:t>Department of Computer Sciences (affiliate)</a:t>
            </a:r>
          </a:p>
          <a:p>
            <a:r>
              <a:rPr lang="en-US" sz="1600" dirty="0"/>
              <a:t>Investigator</a:t>
            </a:r>
            <a:r>
              <a:rPr lang="en-US" sz="1600" i="0" dirty="0"/>
              <a:t>, </a:t>
            </a:r>
            <a:r>
              <a:rPr lang="en-US" sz="1600" i="0" dirty="0" err="1"/>
              <a:t>Waisman</a:t>
            </a:r>
            <a:r>
              <a:rPr lang="en-US" sz="1600" i="0" dirty="0"/>
              <a:t> Center</a:t>
            </a:r>
          </a:p>
          <a:p>
            <a:r>
              <a:rPr lang="en-US" sz="1600" i="0" dirty="0"/>
              <a:t>University of Wisconsin – Madison</a:t>
            </a:r>
          </a:p>
          <a:p>
            <a:r>
              <a:rPr lang="en-US" sz="1600" i="0" dirty="0">
                <a:hlinkClick r:id="rId3"/>
              </a:rPr>
              <a:t>daifeng.wang@wisc.edu</a:t>
            </a:r>
            <a:r>
              <a:rPr lang="en-US" sz="1600" i="0" dirty="0"/>
              <a:t>  </a:t>
            </a:r>
          </a:p>
          <a:p>
            <a:r>
              <a:rPr lang="en-US" sz="1600" i="0" dirty="0">
                <a:hlinkClick r:id="rId4"/>
              </a:rPr>
              <a:t>https://daifengwanglab.org/</a:t>
            </a:r>
            <a:r>
              <a:rPr lang="en-US" sz="1600" i="0" dirty="0"/>
              <a:t> </a:t>
            </a:r>
          </a:p>
        </p:txBody>
      </p:sp>
      <p:sp>
        <p:nvSpPr>
          <p:cNvPr id="5" name="Text Placeholder 4">
            <a:extLst>
              <a:ext uri="{FF2B5EF4-FFF2-40B4-BE49-F238E27FC236}">
                <a16:creationId xmlns:a16="http://schemas.microsoft.com/office/drawing/2014/main" id="{4B7E5C5A-0F03-3A48-A5CC-15F867736BD2}"/>
              </a:ext>
            </a:extLst>
          </p:cNvPr>
          <p:cNvSpPr>
            <a:spLocks noGrp="1"/>
          </p:cNvSpPr>
          <p:nvPr>
            <p:ph type="body" sz="quarter" idx="10"/>
          </p:nvPr>
        </p:nvSpPr>
        <p:spPr>
          <a:xfrm>
            <a:off x="526473" y="2286000"/>
            <a:ext cx="8229600" cy="914400"/>
          </a:xfrm>
        </p:spPr>
        <p:txBody>
          <a:bodyPr/>
          <a:lstStyle/>
          <a:p>
            <a:r>
              <a:rPr lang="en-US" i="1" dirty="0"/>
              <a:t>- with an application to brain functional genomics</a:t>
            </a:r>
          </a:p>
        </p:txBody>
      </p:sp>
      <p:sp>
        <p:nvSpPr>
          <p:cNvPr id="6" name="TextBox 5">
            <a:extLst>
              <a:ext uri="{FF2B5EF4-FFF2-40B4-BE49-F238E27FC236}">
                <a16:creationId xmlns:a16="http://schemas.microsoft.com/office/drawing/2014/main" id="{72D65824-DE3B-5C4E-AF94-E7A85D916A24}"/>
              </a:ext>
            </a:extLst>
          </p:cNvPr>
          <p:cNvSpPr txBox="1"/>
          <p:nvPr/>
        </p:nvSpPr>
        <p:spPr>
          <a:xfrm>
            <a:off x="6248400" y="3365213"/>
            <a:ext cx="2209800" cy="584775"/>
          </a:xfrm>
          <a:prstGeom prst="rect">
            <a:avLst/>
          </a:prstGeom>
          <a:noFill/>
        </p:spPr>
        <p:txBody>
          <a:bodyPr wrap="square" rtlCol="0">
            <a:spAutoFit/>
          </a:bodyPr>
          <a:lstStyle/>
          <a:p>
            <a:r>
              <a:rPr lang="en-US" sz="1600">
                <a:solidFill>
                  <a:schemeClr val="bg1"/>
                </a:solidFill>
              </a:rPr>
              <a:t>BMI/CS 776</a:t>
            </a:r>
            <a:endParaRPr lang="en-US" sz="1600" dirty="0">
              <a:solidFill>
                <a:schemeClr val="bg1"/>
              </a:solidFill>
            </a:endParaRPr>
          </a:p>
          <a:p>
            <a:r>
              <a:rPr lang="en-US" sz="1600" dirty="0">
                <a:solidFill>
                  <a:schemeClr val="bg1"/>
                </a:solidFill>
              </a:rPr>
              <a:t>Spring 2022</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A0B5B-C8C9-C246-8358-649D066CEE0B}"/>
              </a:ext>
            </a:extLst>
          </p:cNvPr>
          <p:cNvSpPr>
            <a:spLocks noGrp="1"/>
          </p:cNvSpPr>
          <p:nvPr>
            <p:ph type="title"/>
          </p:nvPr>
        </p:nvSpPr>
        <p:spPr>
          <a:xfrm>
            <a:off x="538163" y="152400"/>
            <a:ext cx="7386637" cy="914400"/>
          </a:xfrm>
        </p:spPr>
        <p:txBody>
          <a:bodyPr/>
          <a:lstStyle/>
          <a:p>
            <a:r>
              <a:rPr lang="en-US" dirty="0"/>
              <a:t>How to link non-coding disease SNPs to genes?</a:t>
            </a:r>
          </a:p>
        </p:txBody>
      </p:sp>
      <p:pic>
        <p:nvPicPr>
          <p:cNvPr id="4" name="Picture 3">
            <a:extLst>
              <a:ext uri="{FF2B5EF4-FFF2-40B4-BE49-F238E27FC236}">
                <a16:creationId xmlns:a16="http://schemas.microsoft.com/office/drawing/2014/main" id="{A60B19B0-D0E4-1B4D-9A35-15136326BF0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230014" y="1774977"/>
            <a:ext cx="6125042" cy="5083023"/>
          </a:xfrm>
          <a:prstGeom prst="rect">
            <a:avLst/>
          </a:prstGeom>
        </p:spPr>
      </p:pic>
      <p:sp>
        <p:nvSpPr>
          <p:cNvPr id="5" name="TextBox 4">
            <a:extLst>
              <a:ext uri="{FF2B5EF4-FFF2-40B4-BE49-F238E27FC236}">
                <a16:creationId xmlns:a16="http://schemas.microsoft.com/office/drawing/2014/main" id="{28FAF01F-6538-1441-9302-9B1AC28B9D67}"/>
              </a:ext>
            </a:extLst>
          </p:cNvPr>
          <p:cNvSpPr txBox="1"/>
          <p:nvPr/>
        </p:nvSpPr>
        <p:spPr>
          <a:xfrm>
            <a:off x="7336749" y="2981977"/>
            <a:ext cx="965329" cy="369332"/>
          </a:xfrm>
          <a:prstGeom prst="rect">
            <a:avLst/>
          </a:prstGeom>
          <a:noFill/>
        </p:spPr>
        <p:txBody>
          <a:bodyPr wrap="none" rtlCol="0">
            <a:spAutoFit/>
          </a:bodyPr>
          <a:lstStyle/>
          <a:p>
            <a:r>
              <a:rPr lang="en-US" dirty="0"/>
              <a:t>Disease</a:t>
            </a:r>
          </a:p>
        </p:txBody>
      </p:sp>
      <p:sp>
        <p:nvSpPr>
          <p:cNvPr id="6" name="TextBox 5">
            <a:extLst>
              <a:ext uri="{FF2B5EF4-FFF2-40B4-BE49-F238E27FC236}">
                <a16:creationId xmlns:a16="http://schemas.microsoft.com/office/drawing/2014/main" id="{22C452EC-CC4B-A141-8597-7551DC78635E}"/>
              </a:ext>
            </a:extLst>
          </p:cNvPr>
          <p:cNvSpPr txBox="1"/>
          <p:nvPr/>
        </p:nvSpPr>
        <p:spPr>
          <a:xfrm>
            <a:off x="7336749" y="4580636"/>
            <a:ext cx="881973" cy="369332"/>
          </a:xfrm>
          <a:prstGeom prst="rect">
            <a:avLst/>
          </a:prstGeom>
          <a:noFill/>
        </p:spPr>
        <p:txBody>
          <a:bodyPr wrap="none" rtlCol="0">
            <a:spAutoFit/>
          </a:bodyPr>
          <a:lstStyle/>
          <a:p>
            <a:r>
              <a:rPr lang="en-US" dirty="0"/>
              <a:t>Health</a:t>
            </a:r>
          </a:p>
        </p:txBody>
      </p:sp>
      <p:sp>
        <p:nvSpPr>
          <p:cNvPr id="7" name="TextBox 6">
            <a:extLst>
              <a:ext uri="{FF2B5EF4-FFF2-40B4-BE49-F238E27FC236}">
                <a16:creationId xmlns:a16="http://schemas.microsoft.com/office/drawing/2014/main" id="{7B42E9DC-FE18-6948-B81E-631983B91BA7}"/>
              </a:ext>
            </a:extLst>
          </p:cNvPr>
          <p:cNvSpPr txBox="1"/>
          <p:nvPr/>
        </p:nvSpPr>
        <p:spPr>
          <a:xfrm>
            <a:off x="3002340" y="1131519"/>
            <a:ext cx="1569660" cy="369332"/>
          </a:xfrm>
          <a:prstGeom prst="rect">
            <a:avLst/>
          </a:prstGeom>
          <a:noFill/>
        </p:spPr>
        <p:txBody>
          <a:bodyPr wrap="none" rtlCol="0">
            <a:spAutoFit/>
          </a:bodyPr>
          <a:lstStyle/>
          <a:p>
            <a:r>
              <a:rPr lang="en-US" b="1" dirty="0">
                <a:solidFill>
                  <a:srgbClr val="021AF4"/>
                </a:solidFill>
              </a:rPr>
              <a:t>Non-coding</a:t>
            </a:r>
          </a:p>
        </p:txBody>
      </p:sp>
      <p:sp>
        <p:nvSpPr>
          <p:cNvPr id="8" name="Right Brace 7">
            <a:extLst>
              <a:ext uri="{FF2B5EF4-FFF2-40B4-BE49-F238E27FC236}">
                <a16:creationId xmlns:a16="http://schemas.microsoft.com/office/drawing/2014/main" id="{8AF2161F-279F-DE48-A87E-4CEDF392F69B}"/>
              </a:ext>
            </a:extLst>
          </p:cNvPr>
          <p:cNvSpPr/>
          <p:nvPr/>
        </p:nvSpPr>
        <p:spPr>
          <a:xfrm rot="16200000">
            <a:off x="3583274" y="100451"/>
            <a:ext cx="274123" cy="3074927"/>
          </a:xfrm>
          <a:prstGeom prst="righ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TextBox 8">
            <a:extLst>
              <a:ext uri="{FF2B5EF4-FFF2-40B4-BE49-F238E27FC236}">
                <a16:creationId xmlns:a16="http://schemas.microsoft.com/office/drawing/2014/main" id="{110B7B32-6C01-B944-BD5E-BC5D1C8B9DD0}"/>
              </a:ext>
            </a:extLst>
          </p:cNvPr>
          <p:cNvSpPr txBox="1"/>
          <p:nvPr/>
        </p:nvSpPr>
        <p:spPr>
          <a:xfrm rot="20479183">
            <a:off x="6121373" y="1236223"/>
            <a:ext cx="1569660" cy="369332"/>
          </a:xfrm>
          <a:prstGeom prst="rect">
            <a:avLst/>
          </a:prstGeom>
          <a:noFill/>
        </p:spPr>
        <p:txBody>
          <a:bodyPr wrap="none" rtlCol="0">
            <a:spAutoFit/>
          </a:bodyPr>
          <a:lstStyle/>
          <a:p>
            <a:r>
              <a:rPr lang="en-US" b="1" dirty="0">
                <a:solidFill>
                  <a:srgbClr val="021AF4"/>
                </a:solidFill>
              </a:rPr>
              <a:t>Non-coding</a:t>
            </a:r>
          </a:p>
        </p:txBody>
      </p:sp>
      <p:sp>
        <p:nvSpPr>
          <p:cNvPr id="10" name="TextBox 9">
            <a:extLst>
              <a:ext uri="{FF2B5EF4-FFF2-40B4-BE49-F238E27FC236}">
                <a16:creationId xmlns:a16="http://schemas.microsoft.com/office/drawing/2014/main" id="{C8805BAE-3C88-1E47-A69A-14E32E6CE723}"/>
              </a:ext>
            </a:extLst>
          </p:cNvPr>
          <p:cNvSpPr txBox="1"/>
          <p:nvPr/>
        </p:nvSpPr>
        <p:spPr>
          <a:xfrm rot="20479183">
            <a:off x="5565749" y="1254555"/>
            <a:ext cx="1023037" cy="369332"/>
          </a:xfrm>
          <a:prstGeom prst="rect">
            <a:avLst/>
          </a:prstGeom>
          <a:noFill/>
        </p:spPr>
        <p:txBody>
          <a:bodyPr wrap="none" rtlCol="0">
            <a:spAutoFit/>
          </a:bodyPr>
          <a:lstStyle/>
          <a:p>
            <a:r>
              <a:rPr lang="en-US" b="1" dirty="0">
                <a:solidFill>
                  <a:srgbClr val="FF0000"/>
                </a:solidFill>
              </a:rPr>
              <a:t>Coding</a:t>
            </a:r>
          </a:p>
        </p:txBody>
      </p:sp>
    </p:spTree>
    <p:extLst>
      <p:ext uri="{BB962C8B-B14F-4D97-AF65-F5344CB8AC3E}">
        <p14:creationId xmlns:p14="http://schemas.microsoft.com/office/powerpoint/2010/main" val="6787957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 name="Content Placeholder 4">
            <a:extLst>
              <a:ext uri="{FF2B5EF4-FFF2-40B4-BE49-F238E27FC236}">
                <a16:creationId xmlns:a16="http://schemas.microsoft.com/office/drawing/2014/main" id="{BB2CE3DB-2820-B445-B1C3-B0A18AABA0F8}"/>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852" b="41273"/>
          <a:stretch/>
        </p:blipFill>
        <p:spPr>
          <a:xfrm>
            <a:off x="0" y="1219200"/>
            <a:ext cx="7341079" cy="5181600"/>
          </a:xfrm>
        </p:spPr>
      </p:pic>
      <p:sp>
        <p:nvSpPr>
          <p:cNvPr id="4" name="TextBox 3">
            <a:extLst>
              <a:ext uri="{FF2B5EF4-FFF2-40B4-BE49-F238E27FC236}">
                <a16:creationId xmlns:a16="http://schemas.microsoft.com/office/drawing/2014/main" id="{D14F0AA8-92DD-474E-B502-1BC45DD31920}"/>
              </a:ext>
            </a:extLst>
          </p:cNvPr>
          <p:cNvSpPr txBox="1"/>
          <p:nvPr/>
        </p:nvSpPr>
        <p:spPr>
          <a:xfrm>
            <a:off x="7341079" y="1596034"/>
            <a:ext cx="1802921" cy="1200329"/>
          </a:xfrm>
          <a:prstGeom prst="rect">
            <a:avLst/>
          </a:prstGeom>
          <a:noFill/>
        </p:spPr>
        <p:txBody>
          <a:bodyPr wrap="square" rtlCol="0">
            <a:spAutoFit/>
          </a:bodyPr>
          <a:lstStyle/>
          <a:p>
            <a:r>
              <a:rPr lang="en-US" dirty="0"/>
              <a:t>Disease-associated genomic variants</a:t>
            </a:r>
          </a:p>
        </p:txBody>
      </p:sp>
      <p:sp>
        <p:nvSpPr>
          <p:cNvPr id="9" name="TextBox 8">
            <a:extLst>
              <a:ext uri="{FF2B5EF4-FFF2-40B4-BE49-F238E27FC236}">
                <a16:creationId xmlns:a16="http://schemas.microsoft.com/office/drawing/2014/main" id="{EDC4F809-225C-BB4A-9E10-A0F0C13C9601}"/>
              </a:ext>
            </a:extLst>
          </p:cNvPr>
          <p:cNvSpPr txBox="1"/>
          <p:nvPr/>
        </p:nvSpPr>
        <p:spPr>
          <a:xfrm>
            <a:off x="7338110" y="4386206"/>
            <a:ext cx="1802921" cy="923330"/>
          </a:xfrm>
          <a:prstGeom prst="rect">
            <a:avLst/>
          </a:prstGeom>
          <a:noFill/>
        </p:spPr>
        <p:txBody>
          <a:bodyPr wrap="square" rtlCol="0">
            <a:spAutoFit/>
          </a:bodyPr>
          <a:lstStyle/>
          <a:p>
            <a:r>
              <a:rPr lang="en-US" i="1" dirty="0"/>
              <a:t>How do variants function?</a:t>
            </a:r>
          </a:p>
        </p:txBody>
      </p:sp>
      <p:sp>
        <p:nvSpPr>
          <p:cNvPr id="10" name="Down Arrow 9">
            <a:extLst>
              <a:ext uri="{FF2B5EF4-FFF2-40B4-BE49-F238E27FC236}">
                <a16:creationId xmlns:a16="http://schemas.microsoft.com/office/drawing/2014/main" id="{E0CD2D6B-AED7-0443-BB47-C024B587BE00}"/>
              </a:ext>
            </a:extLst>
          </p:cNvPr>
          <p:cNvSpPr/>
          <p:nvPr/>
        </p:nvSpPr>
        <p:spPr>
          <a:xfrm>
            <a:off x="7772400" y="2895600"/>
            <a:ext cx="381000" cy="12954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416A9E8-98BB-1244-A2F3-08F8C87ED436}"/>
              </a:ext>
            </a:extLst>
          </p:cNvPr>
          <p:cNvSpPr/>
          <p:nvPr/>
        </p:nvSpPr>
        <p:spPr>
          <a:xfrm>
            <a:off x="0" y="6560764"/>
            <a:ext cx="2941121" cy="261610"/>
          </a:xfrm>
          <a:prstGeom prst="rect">
            <a:avLst/>
          </a:prstGeom>
        </p:spPr>
        <p:txBody>
          <a:bodyPr wrap="square">
            <a:spAutoFit/>
          </a:bodyPr>
          <a:lstStyle/>
          <a:p>
            <a:r>
              <a:rPr lang="en-US" sz="1100" dirty="0" err="1">
                <a:solidFill>
                  <a:srgbClr val="211D1E"/>
                </a:solidFill>
                <a:latin typeface="Helvetica" pitchFamily="2" charset="0"/>
              </a:rPr>
              <a:t>Gandal</a:t>
            </a:r>
            <a:r>
              <a:rPr lang="en-US" sz="1100" dirty="0">
                <a:solidFill>
                  <a:srgbClr val="211D1E"/>
                </a:solidFill>
                <a:latin typeface="Helvetica" pitchFamily="2" charset="0"/>
              </a:rPr>
              <a:t> et al., Nature Neuroscience, 2016</a:t>
            </a:r>
          </a:p>
        </p:txBody>
      </p:sp>
      <p:sp>
        <p:nvSpPr>
          <p:cNvPr id="12" name="Title 1">
            <a:extLst>
              <a:ext uri="{FF2B5EF4-FFF2-40B4-BE49-F238E27FC236}">
                <a16:creationId xmlns:a16="http://schemas.microsoft.com/office/drawing/2014/main" id="{9FEA700B-0910-E64B-A129-5971CAA0A71A}"/>
              </a:ext>
            </a:extLst>
          </p:cNvPr>
          <p:cNvSpPr txBox="1">
            <a:spLocks/>
          </p:cNvSpPr>
          <p:nvPr/>
        </p:nvSpPr>
        <p:spPr bwMode="auto">
          <a:xfrm>
            <a:off x="304800" y="121405"/>
            <a:ext cx="8251879" cy="99417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lvl1pPr algn="l" rtl="0" eaLnBrk="1" fontAlgn="base" hangingPunct="1">
              <a:spcBef>
                <a:spcPct val="0"/>
              </a:spcBef>
              <a:spcAft>
                <a:spcPct val="0"/>
              </a:spcAft>
              <a:defRPr sz="2600">
                <a:solidFill>
                  <a:schemeClr val="bg1"/>
                </a:solidFill>
                <a:latin typeface="+mj-lt"/>
                <a:ea typeface="+mj-ea"/>
                <a:cs typeface="+mj-cs"/>
              </a:defRPr>
            </a:lvl1pPr>
            <a:lvl2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2pPr>
            <a:lvl3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3pPr>
            <a:lvl4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4pPr>
            <a:lvl5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5pPr>
            <a:lvl6pPr marL="4572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6pPr>
            <a:lvl7pPr marL="9144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7pPr>
            <a:lvl8pPr marL="13716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8pPr>
            <a:lvl9pPr marL="18288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9pPr>
          </a:lstStyle>
          <a:p>
            <a:r>
              <a:rPr lang="en-US" dirty="0"/>
              <a:t>Complex mechanisms from genotype to phenotype</a:t>
            </a:r>
            <a:endParaRPr lang="en-US" kern="0" dirty="0"/>
          </a:p>
        </p:txBody>
      </p:sp>
    </p:spTree>
    <p:extLst>
      <p:ext uri="{BB962C8B-B14F-4D97-AF65-F5344CB8AC3E}">
        <p14:creationId xmlns:p14="http://schemas.microsoft.com/office/powerpoint/2010/main" val="20827794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27F11-3014-BA4C-9130-82C85AD3B540}"/>
              </a:ext>
            </a:extLst>
          </p:cNvPr>
          <p:cNvSpPr>
            <a:spLocks noGrp="1"/>
          </p:cNvSpPr>
          <p:nvPr>
            <p:ph type="title"/>
          </p:nvPr>
        </p:nvSpPr>
        <p:spPr/>
        <p:txBody>
          <a:bodyPr/>
          <a:lstStyle/>
          <a:p>
            <a:r>
              <a:rPr lang="en-US" dirty="0"/>
              <a:t>Hierarchical understanding from genotype to phenotype</a:t>
            </a:r>
          </a:p>
        </p:txBody>
      </p:sp>
      <p:graphicFrame>
        <p:nvGraphicFramePr>
          <p:cNvPr id="4" name="Content Placeholder 3">
            <a:extLst>
              <a:ext uri="{FF2B5EF4-FFF2-40B4-BE49-F238E27FC236}">
                <a16:creationId xmlns:a16="http://schemas.microsoft.com/office/drawing/2014/main" id="{E626E458-1F46-4745-9CD5-ADAF68A6E3E9}"/>
              </a:ext>
            </a:extLst>
          </p:cNvPr>
          <p:cNvGraphicFramePr>
            <a:graphicFrameLocks noGrp="1"/>
          </p:cNvGraphicFramePr>
          <p:nvPr>
            <p:ph idx="1"/>
            <p:extLst>
              <p:ext uri="{D42A27DB-BD31-4B8C-83A1-F6EECF244321}">
                <p14:modId xmlns:p14="http://schemas.microsoft.com/office/powerpoint/2010/main" val="565015859"/>
              </p:ext>
            </p:extLst>
          </p:nvPr>
        </p:nvGraphicFramePr>
        <p:xfrm>
          <a:off x="550863" y="1061109"/>
          <a:ext cx="8123237" cy="46609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2" descr="Vintage LEGO bricks LEGO cars parts LEGO 1990's era Toy | Etsy">
            <a:extLst>
              <a:ext uri="{FF2B5EF4-FFF2-40B4-BE49-F238E27FC236}">
                <a16:creationId xmlns:a16="http://schemas.microsoft.com/office/drawing/2014/main" id="{C1212FC9-D780-664E-9206-6E130801520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2280" y="4490110"/>
            <a:ext cx="1828602" cy="12319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Best car Lego sets 2020 | CAR Magazine">
            <a:extLst>
              <a:ext uri="{FF2B5EF4-FFF2-40B4-BE49-F238E27FC236}">
                <a16:creationId xmlns:a16="http://schemas.microsoft.com/office/drawing/2014/main" id="{04091AEE-2FDF-5C43-B573-AA249D6E530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18140" y="4433010"/>
            <a:ext cx="1828602" cy="121652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Ferrari Market Sales European">
            <a:extLst>
              <a:ext uri="{FF2B5EF4-FFF2-40B4-BE49-F238E27FC236}">
                <a16:creationId xmlns:a16="http://schemas.microsoft.com/office/drawing/2014/main" id="{CE8B03F6-55D2-5F43-AE0E-F35CF93D73C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68090" y="4452918"/>
            <a:ext cx="1950877" cy="109736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Parts of a car: Labelled diagram and short explanations on each part |  naijauto.com">
            <a:extLst>
              <a:ext uri="{FF2B5EF4-FFF2-40B4-BE49-F238E27FC236}">
                <a16:creationId xmlns:a16="http://schemas.microsoft.com/office/drawing/2014/main" id="{960DEC4B-61AF-B94A-B261-2C13B5FE5E9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98983" y="4514850"/>
            <a:ext cx="228600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36797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E3312-1D4F-9641-B432-525AD49B4165}"/>
              </a:ext>
            </a:extLst>
          </p:cNvPr>
          <p:cNvSpPr>
            <a:spLocks noGrp="1"/>
          </p:cNvSpPr>
          <p:nvPr>
            <p:ph type="title"/>
          </p:nvPr>
        </p:nvSpPr>
        <p:spPr>
          <a:xfrm>
            <a:off x="538163" y="152400"/>
            <a:ext cx="8453437" cy="914400"/>
          </a:xfrm>
        </p:spPr>
        <p:txBody>
          <a:bodyPr/>
          <a:lstStyle/>
          <a:p>
            <a:r>
              <a:rPr lang="en-US" dirty="0"/>
              <a:t>Multi-omics data for various functional elements</a:t>
            </a:r>
          </a:p>
        </p:txBody>
      </p:sp>
      <p:sp>
        <p:nvSpPr>
          <p:cNvPr id="3" name="Content Placeholder 2">
            <a:extLst>
              <a:ext uri="{FF2B5EF4-FFF2-40B4-BE49-F238E27FC236}">
                <a16:creationId xmlns:a16="http://schemas.microsoft.com/office/drawing/2014/main" id="{57D94CA4-D903-114E-99EA-93649FE306AE}"/>
              </a:ext>
            </a:extLst>
          </p:cNvPr>
          <p:cNvSpPr>
            <a:spLocks noGrp="1"/>
          </p:cNvSpPr>
          <p:nvPr>
            <p:ph idx="1"/>
          </p:nvPr>
        </p:nvSpPr>
        <p:spPr/>
        <p:txBody>
          <a:bodyPr/>
          <a:lstStyle/>
          <a:p>
            <a:endParaRPr lang="en-US"/>
          </a:p>
        </p:txBody>
      </p:sp>
      <p:pic>
        <p:nvPicPr>
          <p:cNvPr id="23" name="Picture 22">
            <a:extLst>
              <a:ext uri="{FF2B5EF4-FFF2-40B4-BE49-F238E27FC236}">
                <a16:creationId xmlns:a16="http://schemas.microsoft.com/office/drawing/2014/main" id="{CB0C0952-D33B-A24B-A493-5DCDC3AD8F20}"/>
              </a:ext>
            </a:extLst>
          </p:cNvPr>
          <p:cNvPicPr>
            <a:picLocks noChangeAspect="1"/>
          </p:cNvPicPr>
          <p:nvPr/>
        </p:nvPicPr>
        <p:blipFill>
          <a:blip r:embed="rId2"/>
          <a:stretch>
            <a:fillRect/>
          </a:stretch>
        </p:blipFill>
        <p:spPr>
          <a:xfrm>
            <a:off x="670393" y="1295400"/>
            <a:ext cx="8001000" cy="5133385"/>
          </a:xfrm>
          <a:prstGeom prst="rect">
            <a:avLst/>
          </a:prstGeom>
        </p:spPr>
      </p:pic>
    </p:spTree>
    <p:extLst>
      <p:ext uri="{BB962C8B-B14F-4D97-AF65-F5344CB8AC3E}">
        <p14:creationId xmlns:p14="http://schemas.microsoft.com/office/powerpoint/2010/main" val="13063142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 expression and regulation</a:t>
            </a:r>
          </a:p>
        </p:txBody>
      </p:sp>
      <p:grpSp>
        <p:nvGrpSpPr>
          <p:cNvPr id="30" name="Group 29"/>
          <p:cNvGrpSpPr/>
          <p:nvPr/>
        </p:nvGrpSpPr>
        <p:grpSpPr>
          <a:xfrm>
            <a:off x="3810000" y="1143000"/>
            <a:ext cx="4866740" cy="1770110"/>
            <a:chOff x="3962400" y="1524000"/>
            <a:chExt cx="4866740" cy="1770110"/>
          </a:xfrm>
        </p:grpSpPr>
        <p:grpSp>
          <p:nvGrpSpPr>
            <p:cNvPr id="25" name="Group 24"/>
            <p:cNvGrpSpPr/>
            <p:nvPr/>
          </p:nvGrpSpPr>
          <p:grpSpPr>
            <a:xfrm>
              <a:off x="5784251" y="1524000"/>
              <a:ext cx="3044889" cy="1770110"/>
              <a:chOff x="4263377" y="1866097"/>
              <a:chExt cx="3044889" cy="1770110"/>
            </a:xfrm>
          </p:grpSpPr>
          <p:grpSp>
            <p:nvGrpSpPr>
              <p:cNvPr id="6" name="Group 5"/>
              <p:cNvGrpSpPr/>
              <p:nvPr/>
            </p:nvGrpSpPr>
            <p:grpSpPr>
              <a:xfrm>
                <a:off x="4263377" y="2711959"/>
                <a:ext cx="2755200" cy="924248"/>
                <a:chOff x="2279455" y="1050273"/>
                <a:chExt cx="2755200" cy="924248"/>
              </a:xfrm>
            </p:grpSpPr>
            <p:cxnSp>
              <p:nvCxnSpPr>
                <p:cNvPr id="7" name="Straight Connector 6"/>
                <p:cNvCxnSpPr>
                  <a:endCxn id="8" idx="1"/>
                </p:cNvCxnSpPr>
                <p:nvPr/>
              </p:nvCxnSpPr>
              <p:spPr>
                <a:xfrm>
                  <a:off x="2591204" y="1807741"/>
                  <a:ext cx="571407" cy="0"/>
                </a:xfrm>
                <a:prstGeom prst="line">
                  <a:avLst/>
                </a:prstGeom>
                <a:ln w="38100" cmpd="dbl">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3162611" y="1682521"/>
                  <a:ext cx="697538" cy="250439"/>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Connector 8"/>
                <p:cNvCxnSpPr>
                  <a:stCxn id="8" idx="3"/>
                </p:cNvCxnSpPr>
                <p:nvPr/>
              </p:nvCxnSpPr>
              <p:spPr>
                <a:xfrm flipV="1">
                  <a:off x="3860149" y="1807739"/>
                  <a:ext cx="573084" cy="2"/>
                </a:xfrm>
                <a:prstGeom prst="line">
                  <a:avLst/>
                </a:prstGeom>
                <a:ln w="38100" cmpd="dbl">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 name="Elbow Connector 9"/>
                <p:cNvCxnSpPr>
                  <a:stCxn id="8" idx="1"/>
                </p:cNvCxnSpPr>
                <p:nvPr/>
              </p:nvCxnSpPr>
              <p:spPr>
                <a:xfrm rot="10800000" flipH="1">
                  <a:off x="3162610" y="1485749"/>
                  <a:ext cx="330883" cy="321992"/>
                </a:xfrm>
                <a:prstGeom prst="bentConnector3">
                  <a:avLst>
                    <a:gd name="adj1" fmla="val -9628"/>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 name="Curved Connector 11"/>
                <p:cNvCxnSpPr/>
                <p:nvPr/>
              </p:nvCxnSpPr>
              <p:spPr>
                <a:xfrm flipV="1">
                  <a:off x="3573980" y="1056424"/>
                  <a:ext cx="554453" cy="429323"/>
                </a:xfrm>
                <a:prstGeom prst="curvedConnector3">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2279455" y="1050273"/>
                  <a:ext cx="1437350" cy="369332"/>
                </a:xfrm>
                <a:prstGeom prst="rect">
                  <a:avLst/>
                </a:prstGeom>
                <a:noFill/>
              </p:spPr>
              <p:txBody>
                <a:bodyPr wrap="none" rtlCol="0">
                  <a:spAutoFit/>
                </a:bodyPr>
                <a:lstStyle/>
                <a:p>
                  <a:r>
                    <a:rPr lang="en-US" i="1" dirty="0"/>
                    <a:t>transcription</a:t>
                  </a:r>
                </a:p>
              </p:txBody>
            </p:sp>
            <p:sp>
              <p:nvSpPr>
                <p:cNvPr id="14" name="TextBox 13"/>
                <p:cNvSpPr txBox="1"/>
                <p:nvPr/>
              </p:nvSpPr>
              <p:spPr>
                <a:xfrm>
                  <a:off x="4425406" y="1605189"/>
                  <a:ext cx="609249" cy="369332"/>
                </a:xfrm>
                <a:prstGeom prst="rect">
                  <a:avLst/>
                </a:prstGeom>
                <a:noFill/>
              </p:spPr>
              <p:txBody>
                <a:bodyPr wrap="none" rtlCol="0">
                  <a:spAutoFit/>
                </a:bodyPr>
                <a:lstStyle/>
                <a:p>
                  <a:r>
                    <a:rPr lang="en-US" dirty="0"/>
                    <a:t>DNA</a:t>
                  </a:r>
                </a:p>
              </p:txBody>
            </p:sp>
            <p:sp>
              <p:nvSpPr>
                <p:cNvPr id="15" name="TextBox 14"/>
                <p:cNvSpPr txBox="1"/>
                <p:nvPr/>
              </p:nvSpPr>
              <p:spPr>
                <a:xfrm>
                  <a:off x="3810404" y="1423611"/>
                  <a:ext cx="681271" cy="369332"/>
                </a:xfrm>
                <a:prstGeom prst="rect">
                  <a:avLst/>
                </a:prstGeom>
                <a:noFill/>
              </p:spPr>
              <p:txBody>
                <a:bodyPr wrap="none" rtlCol="0">
                  <a:spAutoFit/>
                </a:bodyPr>
                <a:lstStyle/>
                <a:p>
                  <a:r>
                    <a:rPr lang="en-US" dirty="0">
                      <a:solidFill>
                        <a:srgbClr val="FF0000"/>
                      </a:solidFill>
                    </a:rPr>
                    <a:t>Gene</a:t>
                  </a:r>
                </a:p>
              </p:txBody>
            </p:sp>
          </p:grpSp>
          <p:sp>
            <p:nvSpPr>
              <p:cNvPr id="16" name="TextBox 15"/>
              <p:cNvSpPr txBox="1"/>
              <p:nvPr/>
            </p:nvSpPr>
            <p:spPr>
              <a:xfrm>
                <a:off x="5337126" y="2094697"/>
                <a:ext cx="1262197" cy="369332"/>
              </a:xfrm>
              <a:prstGeom prst="rect">
                <a:avLst/>
              </a:prstGeom>
              <a:noFill/>
            </p:spPr>
            <p:txBody>
              <a:bodyPr wrap="none" rtlCol="0">
                <a:spAutoFit/>
              </a:bodyPr>
              <a:lstStyle/>
              <a:p>
                <a:r>
                  <a:rPr lang="en-US" i="1" dirty="0"/>
                  <a:t>translation</a:t>
                </a:r>
              </a:p>
            </p:txBody>
          </p:sp>
          <p:cxnSp>
            <p:nvCxnSpPr>
              <p:cNvPr id="17" name="Elbow Connector 34"/>
              <p:cNvCxnSpPr>
                <a:endCxn id="18" idx="2"/>
              </p:cNvCxnSpPr>
              <p:nvPr/>
            </p:nvCxnSpPr>
            <p:spPr>
              <a:xfrm flipV="1">
                <a:off x="6185761" y="2470703"/>
                <a:ext cx="675365" cy="16459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8" name="Oval 17"/>
              <p:cNvSpPr/>
              <p:nvPr/>
            </p:nvSpPr>
            <p:spPr>
              <a:xfrm>
                <a:off x="6861126" y="2247097"/>
                <a:ext cx="447140" cy="447211"/>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19" name="TextBox 18"/>
              <p:cNvSpPr txBox="1"/>
              <p:nvPr/>
            </p:nvSpPr>
            <p:spPr>
              <a:xfrm>
                <a:off x="5289179" y="2378934"/>
                <a:ext cx="678566" cy="369332"/>
              </a:xfrm>
              <a:prstGeom prst="rect">
                <a:avLst/>
              </a:prstGeom>
              <a:noFill/>
            </p:spPr>
            <p:txBody>
              <a:bodyPr wrap="none" rtlCol="0">
                <a:spAutoFit/>
              </a:bodyPr>
              <a:lstStyle/>
              <a:p>
                <a:r>
                  <a:rPr lang="en-US" dirty="0">
                    <a:solidFill>
                      <a:srgbClr val="FF0000"/>
                    </a:solidFill>
                  </a:rPr>
                  <a:t>RNA</a:t>
                </a:r>
              </a:p>
            </p:txBody>
          </p:sp>
          <p:sp>
            <p:nvSpPr>
              <p:cNvPr id="20" name="TextBox 19"/>
              <p:cNvSpPr txBox="1"/>
              <p:nvPr/>
            </p:nvSpPr>
            <p:spPr>
              <a:xfrm>
                <a:off x="6403926" y="1866097"/>
                <a:ext cx="872542" cy="369332"/>
              </a:xfrm>
              <a:prstGeom prst="rect">
                <a:avLst/>
              </a:prstGeom>
              <a:noFill/>
            </p:spPr>
            <p:txBody>
              <a:bodyPr wrap="none" rtlCol="0">
                <a:spAutoFit/>
              </a:bodyPr>
              <a:lstStyle/>
              <a:p>
                <a:r>
                  <a:rPr lang="en-US" dirty="0">
                    <a:solidFill>
                      <a:srgbClr val="FF0000"/>
                    </a:solidFill>
                  </a:rPr>
                  <a:t>Protein</a:t>
                </a:r>
              </a:p>
            </p:txBody>
          </p:sp>
        </p:grpSp>
        <p:sp>
          <p:nvSpPr>
            <p:cNvPr id="24" name="TextBox 23"/>
            <p:cNvSpPr txBox="1"/>
            <p:nvPr/>
          </p:nvSpPr>
          <p:spPr>
            <a:xfrm>
              <a:off x="3962400" y="1752600"/>
              <a:ext cx="2514600" cy="400110"/>
            </a:xfrm>
            <a:prstGeom prst="rect">
              <a:avLst/>
            </a:prstGeom>
            <a:noFill/>
          </p:spPr>
          <p:txBody>
            <a:bodyPr wrap="square" rtlCol="0">
              <a:spAutoFit/>
            </a:bodyPr>
            <a:lstStyle/>
            <a:p>
              <a:r>
                <a:rPr lang="en-US" altLang="zh-CN" sz="2000" b="1" dirty="0"/>
                <a:t>Central dogma</a:t>
              </a:r>
              <a:endParaRPr lang="en-US" sz="2000" b="1" dirty="0"/>
            </a:p>
          </p:txBody>
        </p:sp>
      </p:grpSp>
      <p:sp>
        <p:nvSpPr>
          <p:cNvPr id="36" name="TextBox 35"/>
          <p:cNvSpPr txBox="1"/>
          <p:nvPr/>
        </p:nvSpPr>
        <p:spPr>
          <a:xfrm>
            <a:off x="3276600" y="5638800"/>
            <a:ext cx="5867400" cy="707886"/>
          </a:xfrm>
          <a:prstGeom prst="rect">
            <a:avLst/>
          </a:prstGeom>
          <a:noFill/>
        </p:spPr>
        <p:txBody>
          <a:bodyPr wrap="square" rtlCol="0">
            <a:spAutoFit/>
          </a:bodyPr>
          <a:lstStyle/>
          <a:p>
            <a:pPr algn="ctr"/>
            <a:r>
              <a:rPr lang="en-US" sz="2000" b="1" dirty="0"/>
              <a:t>Gene regulation</a:t>
            </a:r>
            <a:r>
              <a:rPr lang="en-US" sz="2000" dirty="0"/>
              <a:t>: mechanisms controlling </a:t>
            </a:r>
          </a:p>
          <a:p>
            <a:pPr algn="ctr"/>
            <a:r>
              <a:rPr lang="en-US" sz="2000" dirty="0"/>
              <a:t>gene expression levels</a:t>
            </a:r>
          </a:p>
        </p:txBody>
      </p:sp>
      <p:grpSp>
        <p:nvGrpSpPr>
          <p:cNvPr id="11" name="Group 10"/>
          <p:cNvGrpSpPr/>
          <p:nvPr/>
        </p:nvGrpSpPr>
        <p:grpSpPr>
          <a:xfrm>
            <a:off x="4495800" y="4888469"/>
            <a:ext cx="3810000" cy="674131"/>
            <a:chOff x="4343400" y="4724401"/>
            <a:chExt cx="3810000" cy="674131"/>
          </a:xfrm>
        </p:grpSpPr>
        <p:sp>
          <p:nvSpPr>
            <p:cNvPr id="4" name="Left Brace 3"/>
            <p:cNvSpPr/>
            <p:nvPr/>
          </p:nvSpPr>
          <p:spPr>
            <a:xfrm rot="16200000">
              <a:off x="6057900" y="3009901"/>
              <a:ext cx="381000" cy="3810000"/>
            </a:xfrm>
            <a:prstGeom prst="leftBrace">
              <a:avLst/>
            </a:prstGeom>
            <a:ln>
              <a:solidFill>
                <a:srgbClr val="3366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Rectangle 4"/>
            <p:cNvSpPr/>
            <p:nvPr/>
          </p:nvSpPr>
          <p:spPr>
            <a:xfrm>
              <a:off x="5486400" y="5029200"/>
              <a:ext cx="1624438" cy="369332"/>
            </a:xfrm>
            <a:prstGeom prst="rect">
              <a:avLst/>
            </a:prstGeom>
          </p:spPr>
          <p:txBody>
            <a:bodyPr wrap="none">
              <a:spAutoFit/>
            </a:bodyPr>
            <a:lstStyle/>
            <a:p>
              <a:r>
                <a:rPr lang="en-US" dirty="0"/>
                <a:t>Gene function</a:t>
              </a:r>
            </a:p>
          </p:txBody>
        </p:sp>
      </p:grpSp>
      <p:grpSp>
        <p:nvGrpSpPr>
          <p:cNvPr id="3" name="Group 2"/>
          <p:cNvGrpSpPr/>
          <p:nvPr/>
        </p:nvGrpSpPr>
        <p:grpSpPr>
          <a:xfrm>
            <a:off x="3657600" y="2962507"/>
            <a:ext cx="5184203" cy="1990493"/>
            <a:chOff x="3657600" y="2962507"/>
            <a:chExt cx="5184203" cy="1990493"/>
          </a:xfrm>
        </p:grpSpPr>
        <p:grpSp>
          <p:nvGrpSpPr>
            <p:cNvPr id="31" name="Group 30"/>
            <p:cNvGrpSpPr/>
            <p:nvPr/>
          </p:nvGrpSpPr>
          <p:grpSpPr>
            <a:xfrm>
              <a:off x="3657600" y="2962507"/>
              <a:ext cx="5181600" cy="1810216"/>
              <a:chOff x="3810000" y="4114800"/>
              <a:chExt cx="5181600" cy="1810216"/>
            </a:xfrm>
          </p:grpSpPr>
          <p:grpSp>
            <p:nvGrpSpPr>
              <p:cNvPr id="28" name="Group 27"/>
              <p:cNvGrpSpPr/>
              <p:nvPr/>
            </p:nvGrpSpPr>
            <p:grpSpPr>
              <a:xfrm>
                <a:off x="4267200" y="4724403"/>
                <a:ext cx="4135678" cy="1200613"/>
                <a:chOff x="4267200" y="3657603"/>
                <a:chExt cx="4135678" cy="1200613"/>
              </a:xfrm>
            </p:grpSpPr>
            <p:grpSp>
              <p:nvGrpSpPr>
                <p:cNvPr id="32" name="Group 31"/>
                <p:cNvGrpSpPr/>
                <p:nvPr/>
              </p:nvGrpSpPr>
              <p:grpSpPr>
                <a:xfrm>
                  <a:off x="4267200" y="3657603"/>
                  <a:ext cx="4135678" cy="1200408"/>
                  <a:chOff x="2682559" y="2548046"/>
                  <a:chExt cx="4987004" cy="1447510"/>
                </a:xfrm>
              </p:grpSpPr>
              <p:cxnSp>
                <p:nvCxnSpPr>
                  <p:cNvPr id="33" name="Curved Connector 32"/>
                  <p:cNvCxnSpPr/>
                  <p:nvPr/>
                </p:nvCxnSpPr>
                <p:spPr>
                  <a:xfrm flipV="1">
                    <a:off x="3250540" y="3566233"/>
                    <a:ext cx="554453" cy="429323"/>
                  </a:xfrm>
                  <a:prstGeom prst="curvedConnector3">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1" name="Curved Connector 50"/>
                  <p:cNvCxnSpPr/>
                  <p:nvPr/>
                </p:nvCxnSpPr>
                <p:spPr>
                  <a:xfrm flipV="1">
                    <a:off x="3081798" y="3487045"/>
                    <a:ext cx="554453" cy="429323"/>
                  </a:xfrm>
                  <a:prstGeom prst="curvedConnector3">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pic>
                <p:nvPicPr>
                  <p:cNvPr id="38" name="Picture 37"/>
                  <p:cNvPicPr>
                    <a:picLocks noChangeAspect="1"/>
                  </p:cNvPicPr>
                  <p:nvPr/>
                </p:nvPicPr>
                <p:blipFill rotWithShape="1">
                  <a:blip r:embed="rId3"/>
                  <a:srcRect l="3241" t="14197" r="70339" b="45040"/>
                  <a:stretch/>
                </p:blipFill>
                <p:spPr>
                  <a:xfrm>
                    <a:off x="3445195" y="2563528"/>
                    <a:ext cx="898511" cy="1062753"/>
                  </a:xfrm>
                  <a:prstGeom prst="rect">
                    <a:avLst/>
                  </a:prstGeom>
                </p:spPr>
              </p:pic>
              <p:sp>
                <p:nvSpPr>
                  <p:cNvPr id="39" name="TextBox 38"/>
                  <p:cNvSpPr txBox="1"/>
                  <p:nvPr/>
                </p:nvSpPr>
                <p:spPr>
                  <a:xfrm>
                    <a:off x="2682559" y="2761154"/>
                    <a:ext cx="720382" cy="369332"/>
                  </a:xfrm>
                  <a:prstGeom prst="rect">
                    <a:avLst/>
                  </a:prstGeom>
                  <a:noFill/>
                </p:spPr>
                <p:txBody>
                  <a:bodyPr wrap="none" rtlCol="0">
                    <a:spAutoFit/>
                  </a:bodyPr>
                  <a:lstStyle/>
                  <a:p>
                    <a:r>
                      <a:rPr lang="en-US" dirty="0"/>
                      <a:t>nerve</a:t>
                    </a:r>
                  </a:p>
                </p:txBody>
              </p:sp>
              <p:pic>
                <p:nvPicPr>
                  <p:cNvPr id="41" name="Picture 40"/>
                  <p:cNvPicPr>
                    <a:picLocks noChangeAspect="1"/>
                  </p:cNvPicPr>
                  <p:nvPr/>
                </p:nvPicPr>
                <p:blipFill rotWithShape="1">
                  <a:blip r:embed="rId3"/>
                  <a:srcRect l="66973" t="14197" r="4102" b="49048"/>
                  <a:stretch/>
                </p:blipFill>
                <p:spPr>
                  <a:xfrm>
                    <a:off x="5189433" y="2548046"/>
                    <a:ext cx="983708" cy="958251"/>
                  </a:xfrm>
                  <a:prstGeom prst="rect">
                    <a:avLst/>
                  </a:prstGeom>
                </p:spPr>
              </p:pic>
              <p:sp>
                <p:nvSpPr>
                  <p:cNvPr id="42" name="TextBox 41"/>
                  <p:cNvSpPr txBox="1"/>
                  <p:nvPr/>
                </p:nvSpPr>
                <p:spPr>
                  <a:xfrm>
                    <a:off x="4501633" y="2761154"/>
                    <a:ext cx="663801" cy="369332"/>
                  </a:xfrm>
                  <a:prstGeom prst="rect">
                    <a:avLst/>
                  </a:prstGeom>
                  <a:noFill/>
                </p:spPr>
                <p:txBody>
                  <a:bodyPr wrap="none" rtlCol="0">
                    <a:spAutoFit/>
                  </a:bodyPr>
                  <a:lstStyle/>
                  <a:p>
                    <a:r>
                      <a:rPr lang="en-US" dirty="0"/>
                      <a:t>bone</a:t>
                    </a:r>
                  </a:p>
                </p:txBody>
              </p:sp>
              <p:sp>
                <p:nvSpPr>
                  <p:cNvPr id="44" name="TextBox 43"/>
                  <p:cNvSpPr txBox="1"/>
                  <p:nvPr/>
                </p:nvSpPr>
                <p:spPr>
                  <a:xfrm>
                    <a:off x="6174216" y="2761154"/>
                    <a:ext cx="1113995" cy="445358"/>
                  </a:xfrm>
                  <a:prstGeom prst="rect">
                    <a:avLst/>
                  </a:prstGeom>
                  <a:noFill/>
                </p:spPr>
                <p:txBody>
                  <a:bodyPr wrap="none" rtlCol="0">
                    <a:spAutoFit/>
                  </a:bodyPr>
                  <a:lstStyle/>
                  <a:p>
                    <a:r>
                      <a:rPr lang="en-US" dirty="0"/>
                      <a:t>disease</a:t>
                    </a:r>
                  </a:p>
                </p:txBody>
              </p:sp>
              <p:cxnSp>
                <p:nvCxnSpPr>
                  <p:cNvPr id="45" name="Curved Connector 44"/>
                  <p:cNvCxnSpPr/>
                  <p:nvPr/>
                </p:nvCxnSpPr>
                <p:spPr>
                  <a:xfrm flipV="1">
                    <a:off x="6996728" y="3491996"/>
                    <a:ext cx="554453" cy="429323"/>
                  </a:xfrm>
                  <a:prstGeom prst="curvedConnector3">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46" name="Curved Connector 45"/>
                  <p:cNvCxnSpPr/>
                  <p:nvPr/>
                </p:nvCxnSpPr>
                <p:spPr>
                  <a:xfrm flipV="1">
                    <a:off x="7115110" y="3566233"/>
                    <a:ext cx="554453" cy="429323"/>
                  </a:xfrm>
                  <a:prstGeom prst="curvedConnector3">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cxnSp>
              <p:nvCxnSpPr>
                <p:cNvPr id="54" name="Curved Connector 53"/>
                <p:cNvCxnSpPr/>
                <p:nvPr/>
              </p:nvCxnSpPr>
              <p:spPr>
                <a:xfrm flipV="1">
                  <a:off x="6400800" y="4428893"/>
                  <a:ext cx="554453" cy="429323"/>
                </a:xfrm>
                <a:prstGeom prst="curvedConnector3">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29" name="TextBox 28"/>
              <p:cNvSpPr txBox="1"/>
              <p:nvPr/>
            </p:nvSpPr>
            <p:spPr>
              <a:xfrm>
                <a:off x="3810000" y="4114800"/>
                <a:ext cx="5181600" cy="707886"/>
              </a:xfrm>
              <a:prstGeom prst="rect">
                <a:avLst/>
              </a:prstGeom>
              <a:noFill/>
            </p:spPr>
            <p:txBody>
              <a:bodyPr wrap="square" rtlCol="0">
                <a:spAutoFit/>
              </a:bodyPr>
              <a:lstStyle/>
              <a:p>
                <a:r>
                  <a:rPr lang="en-US" sz="2000" b="1" dirty="0"/>
                  <a:t>Gene expression </a:t>
                </a:r>
                <a:r>
                  <a:rPr lang="en-US" sz="2000" dirty="0"/>
                  <a:t>levels (e.g., values to quantify </a:t>
                </a:r>
                <a:r>
                  <a:rPr lang="en-US" sz="2000" dirty="0">
                    <a:solidFill>
                      <a:srgbClr val="FF0000"/>
                    </a:solidFill>
                  </a:rPr>
                  <a:t>RNA</a:t>
                </a:r>
                <a:r>
                  <a:rPr lang="en-US" sz="2000" dirty="0"/>
                  <a:t> abundances) </a:t>
                </a:r>
              </a:p>
            </p:txBody>
          </p:sp>
        </p:grpSp>
        <p:pic>
          <p:nvPicPr>
            <p:cNvPr id="47" name="Picture 46"/>
            <p:cNvPicPr>
              <a:picLocks noChangeAspect="1"/>
            </p:cNvPicPr>
            <p:nvPr/>
          </p:nvPicPr>
          <p:blipFill>
            <a:blip r:embed="rId4"/>
            <a:stretch>
              <a:fillRect/>
            </a:stretch>
          </p:blipFill>
          <p:spPr>
            <a:xfrm>
              <a:off x="7848600" y="3581400"/>
              <a:ext cx="850900" cy="732095"/>
            </a:xfrm>
            <a:prstGeom prst="rect">
              <a:avLst/>
            </a:prstGeom>
          </p:spPr>
        </p:pic>
        <p:cxnSp>
          <p:nvCxnSpPr>
            <p:cNvPr id="48" name="Curved Connector 47"/>
            <p:cNvCxnSpPr/>
            <p:nvPr/>
          </p:nvCxnSpPr>
          <p:spPr>
            <a:xfrm flipV="1">
              <a:off x="7924800" y="4419600"/>
              <a:ext cx="459803" cy="356034"/>
            </a:xfrm>
            <a:prstGeom prst="curvedConnector3">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49" name="Curved Connector 48"/>
            <p:cNvCxnSpPr/>
            <p:nvPr/>
          </p:nvCxnSpPr>
          <p:spPr>
            <a:xfrm flipV="1">
              <a:off x="8153400" y="4343400"/>
              <a:ext cx="459803" cy="356034"/>
            </a:xfrm>
            <a:prstGeom prst="curvedConnector3">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0" name="Curved Connector 49"/>
            <p:cNvCxnSpPr/>
            <p:nvPr/>
          </p:nvCxnSpPr>
          <p:spPr>
            <a:xfrm flipV="1">
              <a:off x="8229600" y="4419600"/>
              <a:ext cx="459803" cy="356034"/>
            </a:xfrm>
            <a:prstGeom prst="curvedConnector3">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2" name="Curved Connector 51"/>
            <p:cNvCxnSpPr/>
            <p:nvPr/>
          </p:nvCxnSpPr>
          <p:spPr>
            <a:xfrm flipV="1">
              <a:off x="8382000" y="4419600"/>
              <a:ext cx="459803" cy="356034"/>
            </a:xfrm>
            <a:prstGeom prst="curvedConnector3">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3" name="Curved Connector 52"/>
            <p:cNvCxnSpPr/>
            <p:nvPr/>
          </p:nvCxnSpPr>
          <p:spPr>
            <a:xfrm flipV="1">
              <a:off x="8382000" y="4596966"/>
              <a:ext cx="459803" cy="356034"/>
            </a:xfrm>
            <a:prstGeom prst="curvedConnector3">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5" name="Curved Connector 54"/>
            <p:cNvCxnSpPr/>
            <p:nvPr/>
          </p:nvCxnSpPr>
          <p:spPr>
            <a:xfrm flipV="1">
              <a:off x="7467600" y="4343400"/>
              <a:ext cx="459803" cy="356034"/>
            </a:xfrm>
            <a:prstGeom prst="curvedConnector3">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56" name="Group 55"/>
          <p:cNvGrpSpPr/>
          <p:nvPr/>
        </p:nvGrpSpPr>
        <p:grpSpPr>
          <a:xfrm>
            <a:off x="304800" y="1295400"/>
            <a:ext cx="2895600" cy="5029200"/>
            <a:chOff x="304800" y="1295400"/>
            <a:chExt cx="2895600" cy="5029200"/>
          </a:xfrm>
        </p:grpSpPr>
        <p:pic>
          <p:nvPicPr>
            <p:cNvPr id="57" name="Picture 56"/>
            <p:cNvPicPr>
              <a:picLocks noChangeAspect="1"/>
            </p:cNvPicPr>
            <p:nvPr/>
          </p:nvPicPr>
          <p:blipFill>
            <a:blip r:embed="rId5"/>
            <a:stretch>
              <a:fillRect/>
            </a:stretch>
          </p:blipFill>
          <p:spPr>
            <a:xfrm>
              <a:off x="304800" y="1981200"/>
              <a:ext cx="2895600" cy="4343400"/>
            </a:xfrm>
            <a:prstGeom prst="rect">
              <a:avLst/>
            </a:prstGeom>
          </p:spPr>
        </p:pic>
        <p:sp>
          <p:nvSpPr>
            <p:cNvPr id="58" name="TextBox 57"/>
            <p:cNvSpPr txBox="1"/>
            <p:nvPr/>
          </p:nvSpPr>
          <p:spPr>
            <a:xfrm>
              <a:off x="304800" y="1295400"/>
              <a:ext cx="2895600" cy="646331"/>
            </a:xfrm>
            <a:prstGeom prst="rect">
              <a:avLst/>
            </a:prstGeom>
            <a:noFill/>
          </p:spPr>
          <p:txBody>
            <a:bodyPr wrap="square" rtlCol="0">
              <a:spAutoFit/>
            </a:bodyPr>
            <a:lstStyle/>
            <a:p>
              <a:r>
                <a:rPr lang="en-US" dirty="0"/>
                <a:t>Identical DNA but different gene expression</a:t>
              </a:r>
            </a:p>
          </p:txBody>
        </p:sp>
      </p:grpSp>
    </p:spTree>
    <p:extLst>
      <p:ext uri="{BB962C8B-B14F-4D97-AF65-F5344CB8AC3E}">
        <p14:creationId xmlns:p14="http://schemas.microsoft.com/office/powerpoint/2010/main" val="3866643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3F22F-5F91-964F-A58E-A6397D36C2E3}"/>
              </a:ext>
            </a:extLst>
          </p:cNvPr>
          <p:cNvSpPr>
            <a:spLocks noGrp="1"/>
          </p:cNvSpPr>
          <p:nvPr>
            <p:ph type="title"/>
          </p:nvPr>
        </p:nvSpPr>
        <p:spPr>
          <a:xfrm>
            <a:off x="524668" y="167559"/>
            <a:ext cx="8135937" cy="914400"/>
          </a:xfrm>
        </p:spPr>
        <p:txBody>
          <a:bodyPr/>
          <a:lstStyle/>
          <a:p>
            <a:r>
              <a:rPr lang="en-US" sz="2400" dirty="0">
                <a:cs typeface="Arial" panose="020B0604020202020204" pitchFamily="34" charset="0"/>
              </a:rPr>
              <a:t>Gene regulatory networks linking functional elements from multi-omics</a:t>
            </a:r>
            <a:endParaRPr lang="en-US" dirty="0"/>
          </a:p>
        </p:txBody>
      </p:sp>
      <p:pic>
        <p:nvPicPr>
          <p:cNvPr id="4" name="Content Placeholder 10">
            <a:extLst>
              <a:ext uri="{FF2B5EF4-FFF2-40B4-BE49-F238E27FC236}">
                <a16:creationId xmlns:a16="http://schemas.microsoft.com/office/drawing/2014/main" id="{B79BE8E3-184F-9D49-8C73-4602BB6011D6}"/>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9738"/>
          <a:stretch/>
        </p:blipFill>
        <p:spPr>
          <a:xfrm>
            <a:off x="2441620" y="1602598"/>
            <a:ext cx="2084120" cy="2968861"/>
          </a:xfrm>
        </p:spPr>
      </p:pic>
      <p:sp>
        <p:nvSpPr>
          <p:cNvPr id="5" name="TextBox 4">
            <a:extLst>
              <a:ext uri="{FF2B5EF4-FFF2-40B4-BE49-F238E27FC236}">
                <a16:creationId xmlns:a16="http://schemas.microsoft.com/office/drawing/2014/main" id="{1EF64333-9DC8-1F43-AF95-5FA16BBD74C0}"/>
              </a:ext>
            </a:extLst>
          </p:cNvPr>
          <p:cNvSpPr txBox="1"/>
          <p:nvPr/>
        </p:nvSpPr>
        <p:spPr>
          <a:xfrm>
            <a:off x="1963297" y="1804975"/>
            <a:ext cx="553357" cy="307777"/>
          </a:xfrm>
          <a:prstGeom prst="rect">
            <a:avLst/>
          </a:prstGeom>
          <a:noFill/>
        </p:spPr>
        <p:txBody>
          <a:bodyPr wrap="none" rtlCol="0">
            <a:spAutoFit/>
          </a:bodyPr>
          <a:lstStyle/>
          <a:p>
            <a:r>
              <a:rPr lang="en-US" sz="1400" b="1" dirty="0">
                <a:latin typeface="Helvetica" pitchFamily="2" charset="0"/>
              </a:rPr>
              <a:t>Hi-C</a:t>
            </a:r>
          </a:p>
        </p:txBody>
      </p:sp>
      <p:sp>
        <p:nvSpPr>
          <p:cNvPr id="6" name="TextBox 5">
            <a:extLst>
              <a:ext uri="{FF2B5EF4-FFF2-40B4-BE49-F238E27FC236}">
                <a16:creationId xmlns:a16="http://schemas.microsoft.com/office/drawing/2014/main" id="{62360261-0317-AE42-9530-635A5713E6A3}"/>
              </a:ext>
            </a:extLst>
          </p:cNvPr>
          <p:cNvSpPr txBox="1"/>
          <p:nvPr/>
        </p:nvSpPr>
        <p:spPr>
          <a:xfrm>
            <a:off x="1474289" y="3035855"/>
            <a:ext cx="1040670" cy="307777"/>
          </a:xfrm>
          <a:prstGeom prst="rect">
            <a:avLst/>
          </a:prstGeom>
          <a:noFill/>
        </p:spPr>
        <p:txBody>
          <a:bodyPr wrap="none" rtlCol="0">
            <a:spAutoFit/>
          </a:bodyPr>
          <a:lstStyle/>
          <a:p>
            <a:r>
              <a:rPr lang="en-US" sz="1400" dirty="0">
                <a:latin typeface="Helvetica" pitchFamily="2" charset="0"/>
              </a:rPr>
              <a:t>Enhancers</a:t>
            </a:r>
          </a:p>
        </p:txBody>
      </p:sp>
      <p:sp>
        <p:nvSpPr>
          <p:cNvPr id="7" name="TextBox 6">
            <a:extLst>
              <a:ext uri="{FF2B5EF4-FFF2-40B4-BE49-F238E27FC236}">
                <a16:creationId xmlns:a16="http://schemas.microsoft.com/office/drawing/2014/main" id="{A91A1D7B-0E90-A543-8B47-45DC316D3009}"/>
              </a:ext>
            </a:extLst>
          </p:cNvPr>
          <p:cNvSpPr txBox="1"/>
          <p:nvPr/>
        </p:nvSpPr>
        <p:spPr>
          <a:xfrm>
            <a:off x="358869" y="3303796"/>
            <a:ext cx="2216441" cy="523220"/>
          </a:xfrm>
          <a:prstGeom prst="rect">
            <a:avLst/>
          </a:prstGeom>
          <a:noFill/>
        </p:spPr>
        <p:txBody>
          <a:bodyPr wrap="none" rtlCol="0">
            <a:spAutoFit/>
          </a:bodyPr>
          <a:lstStyle/>
          <a:p>
            <a:r>
              <a:rPr lang="en-US" sz="1400" dirty="0">
                <a:latin typeface="Helvetica" pitchFamily="2" charset="0"/>
              </a:rPr>
              <a:t>Topologically Associating </a:t>
            </a:r>
          </a:p>
          <a:p>
            <a:pPr algn="r"/>
            <a:r>
              <a:rPr lang="en-US" sz="1400" dirty="0">
                <a:latin typeface="Helvetica" pitchFamily="2" charset="0"/>
              </a:rPr>
              <a:t>Domain (TAD)</a:t>
            </a:r>
          </a:p>
        </p:txBody>
      </p:sp>
      <p:sp>
        <p:nvSpPr>
          <p:cNvPr id="8" name="TextBox 7">
            <a:extLst>
              <a:ext uri="{FF2B5EF4-FFF2-40B4-BE49-F238E27FC236}">
                <a16:creationId xmlns:a16="http://schemas.microsoft.com/office/drawing/2014/main" id="{29502114-ABDE-9142-9D0A-294A294F342B}"/>
              </a:ext>
            </a:extLst>
          </p:cNvPr>
          <p:cNvSpPr txBox="1"/>
          <p:nvPr/>
        </p:nvSpPr>
        <p:spPr>
          <a:xfrm>
            <a:off x="1892673" y="2367535"/>
            <a:ext cx="622286" cy="307777"/>
          </a:xfrm>
          <a:prstGeom prst="rect">
            <a:avLst/>
          </a:prstGeom>
          <a:noFill/>
        </p:spPr>
        <p:txBody>
          <a:bodyPr wrap="none" rtlCol="0">
            <a:spAutoFit/>
          </a:bodyPr>
          <a:lstStyle/>
          <a:p>
            <a:r>
              <a:rPr lang="en-US" sz="1400" dirty="0">
                <a:latin typeface="Helvetica" pitchFamily="2" charset="0"/>
              </a:rPr>
              <a:t>Gene</a:t>
            </a:r>
          </a:p>
        </p:txBody>
      </p:sp>
      <p:sp>
        <p:nvSpPr>
          <p:cNvPr id="9" name="TextBox 8">
            <a:extLst>
              <a:ext uri="{FF2B5EF4-FFF2-40B4-BE49-F238E27FC236}">
                <a16:creationId xmlns:a16="http://schemas.microsoft.com/office/drawing/2014/main" id="{11411674-295C-BF47-9EA9-74529D506F35}"/>
              </a:ext>
            </a:extLst>
          </p:cNvPr>
          <p:cNvSpPr txBox="1"/>
          <p:nvPr/>
        </p:nvSpPr>
        <p:spPr>
          <a:xfrm>
            <a:off x="-47342" y="3826411"/>
            <a:ext cx="2562301" cy="523220"/>
          </a:xfrm>
          <a:prstGeom prst="rect">
            <a:avLst/>
          </a:prstGeom>
          <a:noFill/>
        </p:spPr>
        <p:txBody>
          <a:bodyPr wrap="square" rtlCol="0">
            <a:spAutoFit/>
          </a:bodyPr>
          <a:lstStyle/>
          <a:p>
            <a:pPr algn="r"/>
            <a:r>
              <a:rPr lang="en-US" sz="1400" dirty="0">
                <a:latin typeface="Helvetica" pitchFamily="2" charset="0"/>
              </a:rPr>
              <a:t>Potential Enhancer-Promoter (E-P) interaction in TAD</a:t>
            </a:r>
          </a:p>
        </p:txBody>
      </p:sp>
      <p:sp>
        <p:nvSpPr>
          <p:cNvPr id="10" name="Rounded Rectangle 9">
            <a:extLst>
              <a:ext uri="{FF2B5EF4-FFF2-40B4-BE49-F238E27FC236}">
                <a16:creationId xmlns:a16="http://schemas.microsoft.com/office/drawing/2014/main" id="{7B036FAA-640A-A04D-89A6-0990CEB2089D}"/>
              </a:ext>
            </a:extLst>
          </p:cNvPr>
          <p:cNvSpPr/>
          <p:nvPr/>
        </p:nvSpPr>
        <p:spPr>
          <a:xfrm>
            <a:off x="105820" y="1572111"/>
            <a:ext cx="4486817" cy="29932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71B13959-DA82-5E42-8502-07CCEFC6193D}"/>
              </a:ext>
            </a:extLst>
          </p:cNvPr>
          <p:cNvPicPr>
            <a:picLocks noChangeAspect="1"/>
          </p:cNvPicPr>
          <p:nvPr/>
        </p:nvPicPr>
        <p:blipFill>
          <a:blip r:embed="rId4"/>
          <a:stretch>
            <a:fillRect/>
          </a:stretch>
        </p:blipFill>
        <p:spPr>
          <a:xfrm>
            <a:off x="431674" y="2360105"/>
            <a:ext cx="1324146" cy="591003"/>
          </a:xfrm>
          <a:prstGeom prst="rect">
            <a:avLst/>
          </a:prstGeom>
        </p:spPr>
      </p:pic>
      <p:sp>
        <p:nvSpPr>
          <p:cNvPr id="12" name="TextBox 11">
            <a:extLst>
              <a:ext uri="{FF2B5EF4-FFF2-40B4-BE49-F238E27FC236}">
                <a16:creationId xmlns:a16="http://schemas.microsoft.com/office/drawing/2014/main" id="{CC5B497F-1737-2547-A0BA-DF8E03EA519E}"/>
              </a:ext>
            </a:extLst>
          </p:cNvPr>
          <p:cNvSpPr txBox="1"/>
          <p:nvPr/>
        </p:nvSpPr>
        <p:spPr>
          <a:xfrm>
            <a:off x="65977" y="1931113"/>
            <a:ext cx="1957395" cy="523220"/>
          </a:xfrm>
          <a:prstGeom prst="rect">
            <a:avLst/>
          </a:prstGeom>
          <a:noFill/>
        </p:spPr>
        <p:txBody>
          <a:bodyPr wrap="none" rtlCol="0">
            <a:spAutoFit/>
          </a:bodyPr>
          <a:lstStyle/>
          <a:p>
            <a:r>
              <a:rPr lang="en-US" sz="1400" dirty="0">
                <a:latin typeface="Helvetica" pitchFamily="2" charset="0"/>
              </a:rPr>
              <a:t>Transcription Factor </a:t>
            </a:r>
          </a:p>
          <a:p>
            <a:r>
              <a:rPr lang="en-US" sz="1400" dirty="0">
                <a:latin typeface="Helvetica" pitchFamily="2" charset="0"/>
              </a:rPr>
              <a:t>Binding Sites (</a:t>
            </a:r>
            <a:r>
              <a:rPr lang="en-US" sz="1400" b="1" dirty="0">
                <a:latin typeface="Helvetica" pitchFamily="2" charset="0"/>
              </a:rPr>
              <a:t>TFBSs</a:t>
            </a:r>
            <a:r>
              <a:rPr lang="en-US" sz="1400" dirty="0">
                <a:latin typeface="Helvetica" pitchFamily="2" charset="0"/>
              </a:rPr>
              <a:t>)</a:t>
            </a:r>
          </a:p>
        </p:txBody>
      </p:sp>
      <p:cxnSp>
        <p:nvCxnSpPr>
          <p:cNvPr id="50" name="Straight Arrow Connector 49">
            <a:extLst>
              <a:ext uri="{FF2B5EF4-FFF2-40B4-BE49-F238E27FC236}">
                <a16:creationId xmlns:a16="http://schemas.microsoft.com/office/drawing/2014/main" id="{10D526D4-C91B-384E-A494-738933F6CE4F}"/>
              </a:ext>
            </a:extLst>
          </p:cNvPr>
          <p:cNvCxnSpPr/>
          <p:nvPr/>
        </p:nvCxnSpPr>
        <p:spPr>
          <a:xfrm>
            <a:off x="5019580" y="5597078"/>
            <a:ext cx="283940" cy="0"/>
          </a:xfrm>
          <a:prstGeom prst="straightConnector1">
            <a:avLst/>
          </a:prstGeom>
          <a:ln>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05AA45BD-CE84-3C45-9B3E-23F5A3C864E1}"/>
              </a:ext>
            </a:extLst>
          </p:cNvPr>
          <p:cNvSpPr txBox="1"/>
          <p:nvPr/>
        </p:nvSpPr>
        <p:spPr>
          <a:xfrm>
            <a:off x="5227320" y="5454807"/>
            <a:ext cx="3374706" cy="307777"/>
          </a:xfrm>
          <a:prstGeom prst="rect">
            <a:avLst/>
          </a:prstGeom>
          <a:noFill/>
        </p:spPr>
        <p:txBody>
          <a:bodyPr wrap="none" rtlCol="0">
            <a:spAutoFit/>
          </a:bodyPr>
          <a:lstStyle/>
          <a:p>
            <a:r>
              <a:rPr lang="en-US" sz="1400" dirty="0">
                <a:latin typeface="Helvetica" pitchFamily="2" charset="0"/>
              </a:rPr>
              <a:t>Imputed TF-target linkage by Elastic Net</a:t>
            </a:r>
          </a:p>
        </p:txBody>
      </p:sp>
      <p:cxnSp>
        <p:nvCxnSpPr>
          <p:cNvPr id="52" name="Straight Arrow Connector 51">
            <a:extLst>
              <a:ext uri="{FF2B5EF4-FFF2-40B4-BE49-F238E27FC236}">
                <a16:creationId xmlns:a16="http://schemas.microsoft.com/office/drawing/2014/main" id="{23D1E0D7-5BA8-4E4B-8C5C-B110F1544622}"/>
              </a:ext>
            </a:extLst>
          </p:cNvPr>
          <p:cNvCxnSpPr>
            <a:cxnSpLocks/>
          </p:cNvCxnSpPr>
          <p:nvPr/>
        </p:nvCxnSpPr>
        <p:spPr>
          <a:xfrm>
            <a:off x="5019580" y="5963630"/>
            <a:ext cx="283940" cy="0"/>
          </a:xfrm>
          <a:prstGeom prst="straightConnector1">
            <a:avLst/>
          </a:prstGeom>
          <a:ln>
            <a:solidFill>
              <a:srgbClr val="789C4D"/>
            </a:solidFill>
            <a:prstDash val="solid"/>
            <a:tailEnd type="non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F93CF82A-61D0-D641-856E-019453FEBF79}"/>
              </a:ext>
            </a:extLst>
          </p:cNvPr>
          <p:cNvSpPr txBox="1"/>
          <p:nvPr/>
        </p:nvSpPr>
        <p:spPr>
          <a:xfrm>
            <a:off x="5235946" y="5820274"/>
            <a:ext cx="3818802" cy="307777"/>
          </a:xfrm>
          <a:prstGeom prst="rect">
            <a:avLst/>
          </a:prstGeom>
          <a:noFill/>
        </p:spPr>
        <p:txBody>
          <a:bodyPr wrap="none" rtlCol="0">
            <a:spAutoFit/>
          </a:bodyPr>
          <a:lstStyle/>
          <a:p>
            <a:r>
              <a:rPr lang="en-US" sz="1400" dirty="0">
                <a:latin typeface="Helvetica" pitchFamily="2" charset="0"/>
              </a:rPr>
              <a:t>Imputed E-P interaction via TF-target linkages</a:t>
            </a:r>
          </a:p>
        </p:txBody>
      </p:sp>
      <p:sp>
        <p:nvSpPr>
          <p:cNvPr id="57" name="Rectangle 56">
            <a:extLst>
              <a:ext uri="{FF2B5EF4-FFF2-40B4-BE49-F238E27FC236}">
                <a16:creationId xmlns:a16="http://schemas.microsoft.com/office/drawing/2014/main" id="{5C16DE9F-1E7A-6941-9AE3-A36F19056AE3}"/>
              </a:ext>
            </a:extLst>
          </p:cNvPr>
          <p:cNvSpPr/>
          <p:nvPr/>
        </p:nvSpPr>
        <p:spPr>
          <a:xfrm>
            <a:off x="5791200" y="3798332"/>
            <a:ext cx="228600" cy="228600"/>
          </a:xfrm>
          <a:prstGeom prst="rect">
            <a:avLst/>
          </a:prstGeom>
          <a:solidFill>
            <a:srgbClr val="316B9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8" name="Straight Arrow Connector 57">
            <a:extLst>
              <a:ext uri="{FF2B5EF4-FFF2-40B4-BE49-F238E27FC236}">
                <a16:creationId xmlns:a16="http://schemas.microsoft.com/office/drawing/2014/main" id="{A7C8B707-DB9E-6943-B6B5-77C8F1C5BE94}"/>
              </a:ext>
            </a:extLst>
          </p:cNvPr>
          <p:cNvCxnSpPr>
            <a:cxnSpLocks/>
            <a:endCxn id="57" idx="1"/>
          </p:cNvCxnSpPr>
          <p:nvPr/>
        </p:nvCxnSpPr>
        <p:spPr>
          <a:xfrm>
            <a:off x="5357669" y="3631804"/>
            <a:ext cx="433531" cy="280828"/>
          </a:xfrm>
          <a:prstGeom prst="straightConnector1">
            <a:avLst/>
          </a:prstGeom>
          <a:ln>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286834E9-9578-1D42-9D3F-C6862B26D91B}"/>
              </a:ext>
            </a:extLst>
          </p:cNvPr>
          <p:cNvCxnSpPr>
            <a:cxnSpLocks/>
            <a:endCxn id="57" idx="1"/>
          </p:cNvCxnSpPr>
          <p:nvPr/>
        </p:nvCxnSpPr>
        <p:spPr>
          <a:xfrm flipV="1">
            <a:off x="5357669" y="3912632"/>
            <a:ext cx="433531" cy="69572"/>
          </a:xfrm>
          <a:prstGeom prst="straightConnector1">
            <a:avLst/>
          </a:prstGeom>
          <a:ln>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D0E800D2-AF66-EB42-993F-75CFDA84094B}"/>
              </a:ext>
            </a:extLst>
          </p:cNvPr>
          <p:cNvCxnSpPr>
            <a:cxnSpLocks/>
            <a:endCxn id="57" idx="1"/>
          </p:cNvCxnSpPr>
          <p:nvPr/>
        </p:nvCxnSpPr>
        <p:spPr>
          <a:xfrm flipV="1">
            <a:off x="5353147" y="3912632"/>
            <a:ext cx="438053" cy="419972"/>
          </a:xfrm>
          <a:prstGeom prst="straightConnector1">
            <a:avLst/>
          </a:prstGeom>
          <a:ln>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1" name="Rectangle 60">
                <a:extLst>
                  <a:ext uri="{FF2B5EF4-FFF2-40B4-BE49-F238E27FC236}">
                    <a16:creationId xmlns:a16="http://schemas.microsoft.com/office/drawing/2014/main" id="{B1B45025-1895-E14D-A4FE-1183FA7A0C00}"/>
                  </a:ext>
                </a:extLst>
              </p:cNvPr>
              <p:cNvSpPr/>
              <p:nvPr/>
            </p:nvSpPr>
            <p:spPr>
              <a:xfrm>
                <a:off x="6083411" y="3352235"/>
                <a:ext cx="2908189" cy="1292662"/>
              </a:xfrm>
              <a:prstGeom prst="rect">
                <a:avLst/>
              </a:prstGeom>
            </p:spPr>
            <p:txBody>
              <a:bodyPr wrap="square">
                <a:spAutoFit/>
              </a:bodyPr>
              <a:lstStyle/>
              <a:p>
                <a14:m>
                  <m:oMath xmlns:m="http://schemas.openxmlformats.org/officeDocument/2006/math">
                    <m:r>
                      <a:rPr lang="en-US"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𝐶</m:t>
                    </m:r>
                  </m:oMath>
                </a14:m>
                <a:r>
                  <a:rPr lang="en-US" baseline="30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sSub>
                      <m:sSubPr>
                        <m:ctrlPr>
                          <a:rPr lang="en-US"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sSubPr>
                      <m:e>
                        <m:r>
                          <a:rPr lang="en-US" i="1">
                            <a:solidFill>
                              <a:srgbClr val="000000"/>
                            </a:solidFill>
                            <a:latin typeface="Cambria Math" panose="02040503050406030204" pitchFamily="18" charset="0"/>
                            <a:ea typeface="Times New Roman" panose="02020603050405020304" pitchFamily="18" charset="0"/>
                            <a:cs typeface="Arial" panose="020B0604020202020204" pitchFamily="34" charset="0"/>
                          </a:rPr>
                          <m:t>𝑎𝑟𝑔𝑚𝑖𝑛</m:t>
                        </m:r>
                      </m:e>
                      <m:sub>
                        <m:r>
                          <a:rPr lang="en-US" i="1">
                            <a:solidFill>
                              <a:srgbClr val="000000"/>
                            </a:solidFill>
                            <a:latin typeface="Cambria Math" panose="02040503050406030204" pitchFamily="18" charset="0"/>
                            <a:ea typeface="Times New Roman" panose="02020603050405020304" pitchFamily="18" charset="0"/>
                            <a:cs typeface="Arial" panose="020B0604020202020204" pitchFamily="34" charset="0"/>
                          </a:rPr>
                          <m:t>𝐶</m:t>
                        </m:r>
                      </m:sub>
                    </m:sSub>
                    <m:d>
                      <m:dPr>
                        <m:ctrlPr>
                          <a:rPr lang="en-US"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dPr>
                      <m:e>
                        <m:sSup>
                          <m:sSupPr>
                            <m:ctrlPr>
                              <a:rPr lang="en-US"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sSupPr>
                          <m:e>
                            <m:d>
                              <m:dPr>
                                <m:begChr m:val="‖"/>
                                <m:endChr m:val="‖"/>
                                <m:ctrlPr>
                                  <a:rPr lang="en-US"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dPr>
                              <m:e>
                                <m:r>
                                  <a:rPr lang="en-US" i="1">
                                    <a:solidFill>
                                      <a:srgbClr val="000000"/>
                                    </a:solidFill>
                                    <a:latin typeface="Cambria Math" panose="02040503050406030204" pitchFamily="18" charset="0"/>
                                    <a:ea typeface="Times New Roman" panose="02020603050405020304" pitchFamily="18" charset="0"/>
                                    <a:cs typeface="Arial" panose="020B0604020202020204" pitchFamily="34" charset="0"/>
                                  </a:rPr>
                                  <m:t>𝑌</m:t>
                                </m:r>
                                <m:r>
                                  <a:rPr lang="en-US" i="1">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r>
                                  <a:rPr lang="en-US" i="1">
                                    <a:solidFill>
                                      <a:srgbClr val="000000"/>
                                    </a:solidFill>
                                    <a:latin typeface="Cambria Math" panose="02040503050406030204" pitchFamily="18" charset="0"/>
                                    <a:ea typeface="Times New Roman" panose="02020603050405020304" pitchFamily="18" charset="0"/>
                                    <a:cs typeface="Arial" panose="020B0604020202020204" pitchFamily="34" charset="0"/>
                                  </a:rPr>
                                  <m:t>𝑋𝐶</m:t>
                                </m:r>
                              </m:e>
                            </m:d>
                          </m:e>
                          <m:sup>
                            <m:r>
                              <a:rPr lang="en-US" i="1">
                                <a:solidFill>
                                  <a:srgbClr val="000000"/>
                                </a:solidFill>
                                <a:latin typeface="Cambria Math" panose="02040503050406030204" pitchFamily="18" charset="0"/>
                                <a:ea typeface="Times New Roman" panose="02020603050405020304" pitchFamily="18" charset="0"/>
                                <a:cs typeface="Arial" panose="020B0604020202020204" pitchFamily="34" charset="0"/>
                              </a:rPr>
                              <m:t>2</m:t>
                            </m:r>
                          </m:sup>
                        </m:sSup>
                        <m:r>
                          <a:rPr lang="en-US" i="1">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r>
                          <a:rPr lang="en-US" i="1">
                            <a:solidFill>
                              <a:srgbClr val="000000"/>
                            </a:solidFill>
                            <a:latin typeface="Cambria Math" panose="02040503050406030204" pitchFamily="18" charset="0"/>
                            <a:ea typeface="Times New Roman" panose="02020603050405020304" pitchFamily="18" charset="0"/>
                            <a:cs typeface="Arial" panose="020B0604020202020204" pitchFamily="34" charset="0"/>
                          </a:rPr>
                          <m:t>𝑎</m:t>
                        </m:r>
                        <m:sSup>
                          <m:sSupPr>
                            <m:ctrlPr>
                              <a:rPr lang="en-US"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sSupPr>
                          <m:e>
                            <m:d>
                              <m:dPr>
                                <m:begChr m:val="‖"/>
                                <m:endChr m:val="‖"/>
                                <m:ctrlPr>
                                  <a:rPr lang="en-US"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dPr>
                              <m:e>
                                <m:r>
                                  <a:rPr lang="en-US" i="1">
                                    <a:solidFill>
                                      <a:srgbClr val="000000"/>
                                    </a:solidFill>
                                    <a:latin typeface="Cambria Math" panose="02040503050406030204" pitchFamily="18" charset="0"/>
                                    <a:ea typeface="Times New Roman" panose="02020603050405020304" pitchFamily="18" charset="0"/>
                                    <a:cs typeface="Arial" panose="020B0604020202020204" pitchFamily="34" charset="0"/>
                                  </a:rPr>
                                  <m:t>𝐶</m:t>
                                </m:r>
                              </m:e>
                            </m:d>
                          </m:e>
                          <m:sup>
                            <m:r>
                              <a:rPr lang="en-US" i="1">
                                <a:solidFill>
                                  <a:srgbClr val="000000"/>
                                </a:solidFill>
                                <a:latin typeface="Cambria Math" panose="02040503050406030204" pitchFamily="18" charset="0"/>
                                <a:ea typeface="Times New Roman" panose="02020603050405020304" pitchFamily="18" charset="0"/>
                                <a:cs typeface="Arial" panose="020B0604020202020204" pitchFamily="34" charset="0"/>
                              </a:rPr>
                              <m:t>2</m:t>
                            </m:r>
                          </m:sup>
                        </m:sSup>
                        <m:r>
                          <a:rPr lang="en-US" i="1">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r>
                          <a:rPr lang="en-US" i="1">
                            <a:solidFill>
                              <a:srgbClr val="000000"/>
                            </a:solidFill>
                            <a:latin typeface="Cambria Math" panose="02040503050406030204" pitchFamily="18" charset="0"/>
                            <a:ea typeface="Times New Roman" panose="02020603050405020304" pitchFamily="18" charset="0"/>
                            <a:cs typeface="Arial" panose="020B0604020202020204" pitchFamily="34" charset="0"/>
                          </a:rPr>
                          <m:t>𝑏</m:t>
                        </m:r>
                        <m:sSub>
                          <m:sSubPr>
                            <m:ctrlPr>
                              <a:rPr lang="en-US"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sSubPr>
                          <m:e>
                            <m:d>
                              <m:dPr>
                                <m:begChr m:val="‖"/>
                                <m:endChr m:val="‖"/>
                                <m:ctrlPr>
                                  <a:rPr lang="en-US"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dPr>
                              <m:e>
                                <m:r>
                                  <a:rPr lang="en-US" i="1">
                                    <a:solidFill>
                                      <a:srgbClr val="000000"/>
                                    </a:solidFill>
                                    <a:latin typeface="Cambria Math" panose="02040503050406030204" pitchFamily="18" charset="0"/>
                                    <a:ea typeface="Times New Roman" panose="02020603050405020304" pitchFamily="18" charset="0"/>
                                    <a:cs typeface="Arial" panose="020B0604020202020204" pitchFamily="34" charset="0"/>
                                  </a:rPr>
                                  <m:t>𝐶</m:t>
                                </m:r>
                              </m:e>
                            </m:d>
                          </m:e>
                          <m:sub>
                            <m:r>
                              <a:rPr lang="en-US" b="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𝐿</m:t>
                            </m:r>
                            <m:r>
                              <a:rPr lang="en-US" i="1">
                                <a:solidFill>
                                  <a:srgbClr val="000000"/>
                                </a:solidFill>
                                <a:latin typeface="Cambria Math" panose="02040503050406030204" pitchFamily="18" charset="0"/>
                                <a:ea typeface="Times New Roman" panose="02020603050405020304" pitchFamily="18" charset="0"/>
                                <a:cs typeface="Arial" panose="020B0604020202020204" pitchFamily="34" charset="0"/>
                              </a:rPr>
                              <m:t>1</m:t>
                            </m:r>
                          </m:sub>
                        </m:sSub>
                      </m:e>
                    </m:d>
                  </m:oMath>
                </a14:m>
                <a:endPar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r>
                  <a:rPr lang="en-US" sz="1400" dirty="0">
                    <a:solidFill>
                      <a:srgbClr val="000000"/>
                    </a:solidFill>
                    <a:latin typeface="Arial" panose="020B0604020202020204" pitchFamily="34" charset="0"/>
                    <a:ea typeface="Times New Roman" panose="02020603050405020304" pitchFamily="18" charset="0"/>
                  </a:rPr>
                  <a:t>TF expression (</a:t>
                </a:r>
                <a:r>
                  <a:rPr lang="en-US" sz="1400" i="1" dirty="0">
                    <a:solidFill>
                      <a:srgbClr val="000000"/>
                    </a:solidFill>
                    <a:latin typeface="Cambria Math" panose="02040503050406030204" pitchFamily="18" charset="0"/>
                    <a:ea typeface="Cambria Math" panose="02040503050406030204" pitchFamily="18" charset="0"/>
                  </a:rPr>
                  <a:t>X</a:t>
                </a:r>
                <a:r>
                  <a:rPr lang="en-US" sz="1400" dirty="0">
                    <a:solidFill>
                      <a:srgbClr val="000000"/>
                    </a:solidFill>
                    <a:latin typeface="Arial" panose="020B0604020202020204" pitchFamily="34" charset="0"/>
                    <a:ea typeface="Times New Roman" panose="02020603050405020304" pitchFamily="18" charset="0"/>
                  </a:rPr>
                  <a:t>) to predict target gene expression (</a:t>
                </a:r>
                <a:r>
                  <a:rPr lang="en-US" sz="1400" i="1" dirty="0">
                    <a:solidFill>
                      <a:srgbClr val="000000"/>
                    </a:solidFill>
                    <a:latin typeface="Cambria Math" panose="02040503050406030204" pitchFamily="18" charset="0"/>
                    <a:ea typeface="Cambria Math" panose="02040503050406030204" pitchFamily="18" charset="0"/>
                  </a:rPr>
                  <a:t>Y</a:t>
                </a:r>
                <a:r>
                  <a:rPr lang="en-US" sz="1400" dirty="0">
                    <a:solidFill>
                      <a:srgbClr val="000000"/>
                    </a:solidFill>
                    <a:latin typeface="Arial" panose="020B0604020202020204" pitchFamily="34" charset="0"/>
                    <a:ea typeface="Times New Roman" panose="02020603050405020304" pitchFamily="18" charset="0"/>
                  </a:rPr>
                  <a:t>) </a:t>
                </a:r>
              </a:p>
              <a:p>
                <a:r>
                  <a:rPr lang="en-US" sz="1400" dirty="0">
                    <a:solidFill>
                      <a:srgbClr val="000000"/>
                    </a:solidFill>
                    <a:latin typeface="Arial" panose="020B0604020202020204" pitchFamily="34" charset="0"/>
                    <a:ea typeface="Times New Roman" panose="02020603050405020304" pitchFamily="18" charset="0"/>
                  </a:rPr>
                  <a:t>using </a:t>
                </a:r>
                <a:r>
                  <a:rPr lang="en-US" sz="1400" b="1" dirty="0">
                    <a:solidFill>
                      <a:srgbClr val="000000"/>
                    </a:solidFill>
                    <a:latin typeface="Arial" panose="020B0604020202020204" pitchFamily="34" charset="0"/>
                    <a:ea typeface="Times New Roman" panose="02020603050405020304" pitchFamily="18" charset="0"/>
                  </a:rPr>
                  <a:t>Elastic net regression</a:t>
                </a:r>
                <a:endParaRPr lang="en-US" sz="1400" b="1" dirty="0"/>
              </a:p>
            </p:txBody>
          </p:sp>
        </mc:Choice>
        <mc:Fallback xmlns="">
          <p:sp>
            <p:nvSpPr>
              <p:cNvPr id="61" name="Rectangle 60">
                <a:extLst>
                  <a:ext uri="{FF2B5EF4-FFF2-40B4-BE49-F238E27FC236}">
                    <a16:creationId xmlns:a16="http://schemas.microsoft.com/office/drawing/2014/main" id="{B1B45025-1895-E14D-A4FE-1183FA7A0C00}"/>
                  </a:ext>
                </a:extLst>
              </p:cNvPr>
              <p:cNvSpPr>
                <a:spLocks noRot="1" noChangeAspect="1" noMove="1" noResize="1" noEditPoints="1" noAdjustHandles="1" noChangeArrowheads="1" noChangeShapeType="1" noTextEdit="1"/>
              </p:cNvSpPr>
              <p:nvPr/>
            </p:nvSpPr>
            <p:spPr>
              <a:xfrm>
                <a:off x="6083411" y="3352235"/>
                <a:ext cx="2908189" cy="1292662"/>
              </a:xfrm>
              <a:prstGeom prst="rect">
                <a:avLst/>
              </a:prstGeom>
              <a:blipFill>
                <a:blip r:embed="rId5"/>
                <a:stretch>
                  <a:fillRect l="-435" t="-35294" b="-3922"/>
                </a:stretch>
              </a:blipFill>
            </p:spPr>
            <p:txBody>
              <a:bodyPr/>
              <a:lstStyle/>
              <a:p>
                <a:r>
                  <a:rPr lang="en-US">
                    <a:noFill/>
                  </a:rPr>
                  <a:t> </a:t>
                </a:r>
              </a:p>
            </p:txBody>
          </p:sp>
        </mc:Fallback>
      </mc:AlternateContent>
      <p:sp>
        <p:nvSpPr>
          <p:cNvPr id="62" name="TextBox 61">
            <a:extLst>
              <a:ext uri="{FF2B5EF4-FFF2-40B4-BE49-F238E27FC236}">
                <a16:creationId xmlns:a16="http://schemas.microsoft.com/office/drawing/2014/main" id="{8ECB1F37-B423-6848-B7DA-E90257CFE4CE}"/>
              </a:ext>
            </a:extLst>
          </p:cNvPr>
          <p:cNvSpPr txBox="1"/>
          <p:nvPr/>
        </p:nvSpPr>
        <p:spPr>
          <a:xfrm>
            <a:off x="5374700" y="3429000"/>
            <a:ext cx="465192" cy="369332"/>
          </a:xfrm>
          <a:prstGeom prst="rect">
            <a:avLst/>
          </a:prstGeom>
          <a:noFill/>
        </p:spPr>
        <p:txBody>
          <a:bodyPr wrap="none" rtlCol="0">
            <a:spAutoFit/>
          </a:bodyPr>
          <a:lstStyle/>
          <a:p>
            <a:r>
              <a:rPr lang="en-US" i="1" dirty="0">
                <a:latin typeface="Cambria Math" panose="02040503050406030204" pitchFamily="18" charset="0"/>
                <a:ea typeface="Cambria Math" panose="02040503050406030204" pitchFamily="18" charset="0"/>
              </a:rPr>
              <a:t>C</a:t>
            </a:r>
            <a:r>
              <a:rPr lang="en-US" i="1" baseline="30000" dirty="0">
                <a:latin typeface="Cambria Math" panose="02040503050406030204" pitchFamily="18" charset="0"/>
                <a:ea typeface="Cambria Math" panose="02040503050406030204" pitchFamily="18" charset="0"/>
              </a:rPr>
              <a:t>*</a:t>
            </a:r>
            <a:r>
              <a:rPr lang="en-US" i="1" baseline="-25000" dirty="0">
                <a:latin typeface="Cambria Math" panose="02040503050406030204" pitchFamily="18" charset="0"/>
                <a:ea typeface="Cambria Math" panose="02040503050406030204" pitchFamily="18" charset="0"/>
              </a:rPr>
              <a:t>1</a:t>
            </a:r>
          </a:p>
        </p:txBody>
      </p:sp>
      <p:sp>
        <p:nvSpPr>
          <p:cNvPr id="63" name="TextBox 62">
            <a:extLst>
              <a:ext uri="{FF2B5EF4-FFF2-40B4-BE49-F238E27FC236}">
                <a16:creationId xmlns:a16="http://schemas.microsoft.com/office/drawing/2014/main" id="{6DF42B87-A849-0A41-96D8-3DDE32D64E78}"/>
              </a:ext>
            </a:extLst>
          </p:cNvPr>
          <p:cNvSpPr txBox="1"/>
          <p:nvPr/>
        </p:nvSpPr>
        <p:spPr>
          <a:xfrm>
            <a:off x="5205524" y="3623770"/>
            <a:ext cx="465192" cy="369332"/>
          </a:xfrm>
          <a:prstGeom prst="rect">
            <a:avLst/>
          </a:prstGeom>
          <a:noFill/>
        </p:spPr>
        <p:txBody>
          <a:bodyPr wrap="none" rtlCol="0">
            <a:spAutoFit/>
          </a:bodyPr>
          <a:lstStyle/>
          <a:p>
            <a:r>
              <a:rPr lang="en-US" i="1" dirty="0">
                <a:latin typeface="Cambria Math" panose="02040503050406030204" pitchFamily="18" charset="0"/>
                <a:ea typeface="Cambria Math" panose="02040503050406030204" pitchFamily="18" charset="0"/>
              </a:rPr>
              <a:t>C</a:t>
            </a:r>
            <a:r>
              <a:rPr lang="en-US" i="1" baseline="30000" dirty="0">
                <a:latin typeface="Cambria Math" panose="02040503050406030204" pitchFamily="18" charset="0"/>
                <a:ea typeface="Cambria Math" panose="02040503050406030204" pitchFamily="18" charset="0"/>
              </a:rPr>
              <a:t>*</a:t>
            </a:r>
            <a:r>
              <a:rPr lang="en-US" i="1" baseline="-25000" dirty="0">
                <a:latin typeface="Cambria Math" panose="02040503050406030204" pitchFamily="18" charset="0"/>
                <a:ea typeface="Cambria Math" panose="02040503050406030204" pitchFamily="18" charset="0"/>
              </a:rPr>
              <a:t>2</a:t>
            </a:r>
          </a:p>
        </p:txBody>
      </p:sp>
      <p:sp>
        <p:nvSpPr>
          <p:cNvPr id="64" name="TextBox 63">
            <a:extLst>
              <a:ext uri="{FF2B5EF4-FFF2-40B4-BE49-F238E27FC236}">
                <a16:creationId xmlns:a16="http://schemas.microsoft.com/office/drawing/2014/main" id="{9380CFAC-ACAD-6C4F-A317-FF9E0D30E0BF}"/>
              </a:ext>
            </a:extLst>
          </p:cNvPr>
          <p:cNvSpPr txBox="1"/>
          <p:nvPr/>
        </p:nvSpPr>
        <p:spPr>
          <a:xfrm>
            <a:off x="5429255" y="4060228"/>
            <a:ext cx="465192" cy="369332"/>
          </a:xfrm>
          <a:prstGeom prst="rect">
            <a:avLst/>
          </a:prstGeom>
          <a:noFill/>
        </p:spPr>
        <p:txBody>
          <a:bodyPr wrap="none" rtlCol="0">
            <a:spAutoFit/>
          </a:bodyPr>
          <a:lstStyle/>
          <a:p>
            <a:r>
              <a:rPr lang="en-US" i="1" dirty="0">
                <a:latin typeface="Cambria Math" panose="02040503050406030204" pitchFamily="18" charset="0"/>
                <a:ea typeface="Cambria Math" panose="02040503050406030204" pitchFamily="18" charset="0"/>
              </a:rPr>
              <a:t>C</a:t>
            </a:r>
            <a:r>
              <a:rPr lang="en-US" i="1" baseline="30000" dirty="0">
                <a:latin typeface="Cambria Math" panose="02040503050406030204" pitchFamily="18" charset="0"/>
                <a:ea typeface="Cambria Math" panose="02040503050406030204" pitchFamily="18" charset="0"/>
              </a:rPr>
              <a:t>*</a:t>
            </a:r>
            <a:r>
              <a:rPr lang="en-US" i="1" baseline="-25000" dirty="0">
                <a:latin typeface="Cambria Math" panose="02040503050406030204" pitchFamily="18" charset="0"/>
                <a:ea typeface="Cambria Math" panose="02040503050406030204" pitchFamily="18" charset="0"/>
              </a:rPr>
              <a:t>3</a:t>
            </a:r>
          </a:p>
        </p:txBody>
      </p:sp>
      <p:sp>
        <p:nvSpPr>
          <p:cNvPr id="65" name="Rounded Rectangle 64">
            <a:extLst>
              <a:ext uri="{FF2B5EF4-FFF2-40B4-BE49-F238E27FC236}">
                <a16:creationId xmlns:a16="http://schemas.microsoft.com/office/drawing/2014/main" id="{DE1823CB-0B8C-AC41-98A7-7EAB49658B41}"/>
              </a:ext>
            </a:extLst>
          </p:cNvPr>
          <p:cNvSpPr/>
          <p:nvPr/>
        </p:nvSpPr>
        <p:spPr>
          <a:xfrm>
            <a:off x="5026988" y="3368561"/>
            <a:ext cx="3964612" cy="1273334"/>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ounded Rectangle 65">
            <a:extLst>
              <a:ext uri="{FF2B5EF4-FFF2-40B4-BE49-F238E27FC236}">
                <a16:creationId xmlns:a16="http://schemas.microsoft.com/office/drawing/2014/main" id="{E4CE198E-C81E-0A42-920D-1C194B3484F8}"/>
              </a:ext>
            </a:extLst>
          </p:cNvPr>
          <p:cNvSpPr/>
          <p:nvPr/>
        </p:nvSpPr>
        <p:spPr>
          <a:xfrm>
            <a:off x="3505200" y="5392446"/>
            <a:ext cx="5463736" cy="77571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Down Arrow 66">
            <a:extLst>
              <a:ext uri="{FF2B5EF4-FFF2-40B4-BE49-F238E27FC236}">
                <a16:creationId xmlns:a16="http://schemas.microsoft.com/office/drawing/2014/main" id="{19EA992A-5683-934D-BE7B-2CBD675D4C82}"/>
              </a:ext>
            </a:extLst>
          </p:cNvPr>
          <p:cNvSpPr/>
          <p:nvPr/>
        </p:nvSpPr>
        <p:spPr>
          <a:xfrm>
            <a:off x="6808408" y="4770827"/>
            <a:ext cx="319441" cy="262453"/>
          </a:xfrm>
          <a:prstGeom prst="down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Down Arrow 77">
            <a:extLst>
              <a:ext uri="{FF2B5EF4-FFF2-40B4-BE49-F238E27FC236}">
                <a16:creationId xmlns:a16="http://schemas.microsoft.com/office/drawing/2014/main" id="{D87F7A8D-C812-FD48-8C1D-EFB4785EF1EE}"/>
              </a:ext>
            </a:extLst>
          </p:cNvPr>
          <p:cNvSpPr/>
          <p:nvPr/>
        </p:nvSpPr>
        <p:spPr>
          <a:xfrm rot="16200000">
            <a:off x="4836359" y="2020326"/>
            <a:ext cx="319441" cy="262453"/>
          </a:xfrm>
          <a:prstGeom prst="down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Down Arrow 85">
            <a:extLst>
              <a:ext uri="{FF2B5EF4-FFF2-40B4-BE49-F238E27FC236}">
                <a16:creationId xmlns:a16="http://schemas.microsoft.com/office/drawing/2014/main" id="{93862AB8-2409-904E-990D-EE49FEAD9C59}"/>
              </a:ext>
            </a:extLst>
          </p:cNvPr>
          <p:cNvSpPr/>
          <p:nvPr/>
        </p:nvSpPr>
        <p:spPr>
          <a:xfrm>
            <a:off x="6808409" y="2752788"/>
            <a:ext cx="319441" cy="262453"/>
          </a:xfrm>
          <a:prstGeom prst="down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Down Arrow 87">
            <a:extLst>
              <a:ext uri="{FF2B5EF4-FFF2-40B4-BE49-F238E27FC236}">
                <a16:creationId xmlns:a16="http://schemas.microsoft.com/office/drawing/2014/main" id="{55EA6B98-79C9-7D48-999B-F2382462D69E}"/>
              </a:ext>
            </a:extLst>
          </p:cNvPr>
          <p:cNvSpPr/>
          <p:nvPr/>
        </p:nvSpPr>
        <p:spPr>
          <a:xfrm rot="16200000">
            <a:off x="5546545" y="7783283"/>
            <a:ext cx="319441" cy="262453"/>
          </a:xfrm>
          <a:prstGeom prst="down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TextBox 92">
            <a:extLst>
              <a:ext uri="{FF2B5EF4-FFF2-40B4-BE49-F238E27FC236}">
                <a16:creationId xmlns:a16="http://schemas.microsoft.com/office/drawing/2014/main" id="{4043769D-438A-2046-BE3A-CD1B49E711C7}"/>
              </a:ext>
            </a:extLst>
          </p:cNvPr>
          <p:cNvSpPr txBox="1"/>
          <p:nvPr/>
        </p:nvSpPr>
        <p:spPr>
          <a:xfrm>
            <a:off x="856148" y="1207827"/>
            <a:ext cx="3572736" cy="369332"/>
          </a:xfrm>
          <a:prstGeom prst="rect">
            <a:avLst/>
          </a:prstGeom>
          <a:noFill/>
        </p:spPr>
        <p:txBody>
          <a:bodyPr wrap="square" rtlCol="0">
            <a:spAutoFit/>
          </a:bodyPr>
          <a:lstStyle/>
          <a:p>
            <a:r>
              <a:rPr lang="en-US" i="1" dirty="0"/>
              <a:t>1. Multi-omics data integration</a:t>
            </a:r>
          </a:p>
        </p:txBody>
      </p:sp>
      <p:sp>
        <p:nvSpPr>
          <p:cNvPr id="94" name="TextBox 93">
            <a:extLst>
              <a:ext uri="{FF2B5EF4-FFF2-40B4-BE49-F238E27FC236}">
                <a16:creationId xmlns:a16="http://schemas.microsoft.com/office/drawing/2014/main" id="{0D86E3D2-73E3-A34F-969D-835B6D8B5BA8}"/>
              </a:ext>
            </a:extLst>
          </p:cNvPr>
          <p:cNvSpPr txBox="1"/>
          <p:nvPr/>
        </p:nvSpPr>
        <p:spPr>
          <a:xfrm>
            <a:off x="6064899" y="1220689"/>
            <a:ext cx="2372765" cy="369332"/>
          </a:xfrm>
          <a:prstGeom prst="rect">
            <a:avLst/>
          </a:prstGeom>
          <a:noFill/>
        </p:spPr>
        <p:txBody>
          <a:bodyPr wrap="none" rtlCol="0">
            <a:spAutoFit/>
          </a:bodyPr>
          <a:lstStyle/>
          <a:p>
            <a:r>
              <a:rPr lang="en-US" i="1" dirty="0"/>
              <a:t>2. Reference network</a:t>
            </a:r>
          </a:p>
        </p:txBody>
      </p:sp>
      <p:sp>
        <p:nvSpPr>
          <p:cNvPr id="95" name="TextBox 94">
            <a:extLst>
              <a:ext uri="{FF2B5EF4-FFF2-40B4-BE49-F238E27FC236}">
                <a16:creationId xmlns:a16="http://schemas.microsoft.com/office/drawing/2014/main" id="{6CA40CE7-66AC-564F-B19C-91D2D912E315}"/>
              </a:ext>
            </a:extLst>
          </p:cNvPr>
          <p:cNvSpPr txBox="1"/>
          <p:nvPr/>
        </p:nvSpPr>
        <p:spPr>
          <a:xfrm>
            <a:off x="5029200" y="3007655"/>
            <a:ext cx="4087979" cy="369332"/>
          </a:xfrm>
          <a:prstGeom prst="rect">
            <a:avLst/>
          </a:prstGeom>
          <a:noFill/>
        </p:spPr>
        <p:txBody>
          <a:bodyPr wrap="none" rtlCol="0">
            <a:spAutoFit/>
          </a:bodyPr>
          <a:lstStyle/>
          <a:p>
            <a:r>
              <a:rPr lang="en-US" i="1" dirty="0"/>
              <a:t>3. Predicting TF-target via Elastic net</a:t>
            </a:r>
          </a:p>
        </p:txBody>
      </p:sp>
      <p:sp>
        <p:nvSpPr>
          <p:cNvPr id="96" name="TextBox 95">
            <a:extLst>
              <a:ext uri="{FF2B5EF4-FFF2-40B4-BE49-F238E27FC236}">
                <a16:creationId xmlns:a16="http://schemas.microsoft.com/office/drawing/2014/main" id="{17A427E5-380D-7143-85BC-4FDA43CD6E88}"/>
              </a:ext>
            </a:extLst>
          </p:cNvPr>
          <p:cNvSpPr txBox="1"/>
          <p:nvPr/>
        </p:nvSpPr>
        <p:spPr>
          <a:xfrm>
            <a:off x="4549310" y="5019106"/>
            <a:ext cx="4568879" cy="369332"/>
          </a:xfrm>
          <a:prstGeom prst="rect">
            <a:avLst/>
          </a:prstGeom>
          <a:noFill/>
        </p:spPr>
        <p:txBody>
          <a:bodyPr wrap="none" rtlCol="0">
            <a:spAutoFit/>
          </a:bodyPr>
          <a:lstStyle/>
          <a:p>
            <a:r>
              <a:rPr lang="en-US" b="1" i="1" dirty="0"/>
              <a:t>4. Imputed gene regulatory network</a:t>
            </a:r>
          </a:p>
        </p:txBody>
      </p:sp>
      <p:grpSp>
        <p:nvGrpSpPr>
          <p:cNvPr id="29" name="Group 28">
            <a:extLst>
              <a:ext uri="{FF2B5EF4-FFF2-40B4-BE49-F238E27FC236}">
                <a16:creationId xmlns:a16="http://schemas.microsoft.com/office/drawing/2014/main" id="{0FACBBB6-98B3-B545-AC20-6D257E922BC4}"/>
              </a:ext>
            </a:extLst>
          </p:cNvPr>
          <p:cNvGrpSpPr/>
          <p:nvPr/>
        </p:nvGrpSpPr>
        <p:grpSpPr>
          <a:xfrm>
            <a:off x="6972014" y="1630156"/>
            <a:ext cx="1882974" cy="307777"/>
            <a:chOff x="3485075" y="3587190"/>
            <a:chExt cx="1882974" cy="307777"/>
          </a:xfrm>
        </p:grpSpPr>
        <p:cxnSp>
          <p:nvCxnSpPr>
            <p:cNvPr id="30" name="Straight Arrow Connector 29">
              <a:extLst>
                <a:ext uri="{FF2B5EF4-FFF2-40B4-BE49-F238E27FC236}">
                  <a16:creationId xmlns:a16="http://schemas.microsoft.com/office/drawing/2014/main" id="{417302E1-4572-9F47-9E67-6B23758B172A}"/>
                </a:ext>
              </a:extLst>
            </p:cNvPr>
            <p:cNvCxnSpPr/>
            <p:nvPr/>
          </p:nvCxnSpPr>
          <p:spPr>
            <a:xfrm>
              <a:off x="3485075" y="3741079"/>
              <a:ext cx="283940" cy="0"/>
            </a:xfrm>
            <a:prstGeom prst="straightConnector1">
              <a:avLst/>
            </a:prstGeom>
            <a:ln>
              <a:solidFill>
                <a:srgbClr val="C00000"/>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F7CFF0E8-06AD-7F48-8401-11AF64F1CDCB}"/>
                </a:ext>
              </a:extLst>
            </p:cNvPr>
            <p:cNvSpPr txBox="1"/>
            <p:nvPr/>
          </p:nvSpPr>
          <p:spPr>
            <a:xfrm>
              <a:off x="3711826" y="3587190"/>
              <a:ext cx="1656223" cy="307777"/>
            </a:xfrm>
            <a:prstGeom prst="rect">
              <a:avLst/>
            </a:prstGeom>
            <a:noFill/>
          </p:spPr>
          <p:txBody>
            <a:bodyPr wrap="none" rtlCol="0">
              <a:spAutoFit/>
            </a:bodyPr>
            <a:lstStyle/>
            <a:p>
              <a:r>
                <a:rPr lang="en-US" sz="1400" dirty="0">
                  <a:latin typeface="Helvetica" pitchFamily="2" charset="0"/>
                </a:rPr>
                <a:t>TFBS on promoter</a:t>
              </a:r>
            </a:p>
          </p:txBody>
        </p:sp>
      </p:grpSp>
      <p:grpSp>
        <p:nvGrpSpPr>
          <p:cNvPr id="32" name="Group 31">
            <a:extLst>
              <a:ext uri="{FF2B5EF4-FFF2-40B4-BE49-F238E27FC236}">
                <a16:creationId xmlns:a16="http://schemas.microsoft.com/office/drawing/2014/main" id="{68C18B91-BE19-5E43-8226-E4333683A393}"/>
              </a:ext>
            </a:extLst>
          </p:cNvPr>
          <p:cNvGrpSpPr/>
          <p:nvPr/>
        </p:nvGrpSpPr>
        <p:grpSpPr>
          <a:xfrm>
            <a:off x="6972014" y="1997913"/>
            <a:ext cx="1913431" cy="307777"/>
            <a:chOff x="3485075" y="3587190"/>
            <a:chExt cx="1913431" cy="307777"/>
          </a:xfrm>
        </p:grpSpPr>
        <p:cxnSp>
          <p:nvCxnSpPr>
            <p:cNvPr id="33" name="Straight Arrow Connector 32">
              <a:extLst>
                <a:ext uri="{FF2B5EF4-FFF2-40B4-BE49-F238E27FC236}">
                  <a16:creationId xmlns:a16="http://schemas.microsoft.com/office/drawing/2014/main" id="{AAFF58F8-86F7-A942-BD51-51761F82359C}"/>
                </a:ext>
              </a:extLst>
            </p:cNvPr>
            <p:cNvCxnSpPr/>
            <p:nvPr/>
          </p:nvCxnSpPr>
          <p:spPr>
            <a:xfrm>
              <a:off x="3485075" y="3741079"/>
              <a:ext cx="283940" cy="0"/>
            </a:xfrm>
            <a:prstGeom prst="straightConnector1">
              <a:avLst/>
            </a:prstGeom>
            <a:ln>
              <a:solidFill>
                <a:srgbClr val="C00000"/>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5B8C36E3-BADF-1043-9075-27D1092B322D}"/>
                </a:ext>
              </a:extLst>
            </p:cNvPr>
            <p:cNvSpPr txBox="1"/>
            <p:nvPr/>
          </p:nvSpPr>
          <p:spPr>
            <a:xfrm>
              <a:off x="3711826" y="3587190"/>
              <a:ext cx="1686680" cy="307777"/>
            </a:xfrm>
            <a:prstGeom prst="rect">
              <a:avLst/>
            </a:prstGeom>
            <a:noFill/>
          </p:spPr>
          <p:txBody>
            <a:bodyPr wrap="none" rtlCol="0">
              <a:spAutoFit/>
            </a:bodyPr>
            <a:lstStyle/>
            <a:p>
              <a:r>
                <a:rPr lang="en-US" sz="1400" dirty="0">
                  <a:latin typeface="Helvetica" pitchFamily="2" charset="0"/>
                </a:rPr>
                <a:t>TFBS on enhancer</a:t>
              </a:r>
            </a:p>
          </p:txBody>
        </p:sp>
      </p:grpSp>
      <p:cxnSp>
        <p:nvCxnSpPr>
          <p:cNvPr id="35" name="Straight Arrow Connector 34">
            <a:extLst>
              <a:ext uri="{FF2B5EF4-FFF2-40B4-BE49-F238E27FC236}">
                <a16:creationId xmlns:a16="http://schemas.microsoft.com/office/drawing/2014/main" id="{C89AB96F-A720-D74A-9EF8-E049389BCBCF}"/>
              </a:ext>
            </a:extLst>
          </p:cNvPr>
          <p:cNvCxnSpPr>
            <a:cxnSpLocks/>
          </p:cNvCxnSpPr>
          <p:nvPr/>
        </p:nvCxnSpPr>
        <p:spPr>
          <a:xfrm>
            <a:off x="5990324" y="2521769"/>
            <a:ext cx="283940" cy="0"/>
          </a:xfrm>
          <a:prstGeom prst="straightConnector1">
            <a:avLst/>
          </a:prstGeom>
          <a:ln>
            <a:solidFill>
              <a:srgbClr val="789C4D"/>
            </a:solidFill>
            <a:prstDash val="lgDash"/>
            <a:tailEnd type="non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F9D6D3C5-E437-514B-8CDB-43AD3BDFDDE4}"/>
              </a:ext>
            </a:extLst>
          </p:cNvPr>
          <p:cNvSpPr txBox="1"/>
          <p:nvPr/>
        </p:nvSpPr>
        <p:spPr>
          <a:xfrm>
            <a:off x="6235811" y="2363898"/>
            <a:ext cx="2685094" cy="307777"/>
          </a:xfrm>
          <a:prstGeom prst="rect">
            <a:avLst/>
          </a:prstGeom>
          <a:noFill/>
        </p:spPr>
        <p:txBody>
          <a:bodyPr wrap="none" rtlCol="0">
            <a:spAutoFit/>
          </a:bodyPr>
          <a:lstStyle/>
          <a:p>
            <a:r>
              <a:rPr lang="en-US" sz="1400" dirty="0">
                <a:latin typeface="Helvetica" pitchFamily="2" charset="0"/>
              </a:rPr>
              <a:t>Potential E-P interaction in TAD</a:t>
            </a:r>
          </a:p>
        </p:txBody>
      </p:sp>
      <p:sp>
        <p:nvSpPr>
          <p:cNvPr id="37" name="Rounded Rectangle 36">
            <a:extLst>
              <a:ext uri="{FF2B5EF4-FFF2-40B4-BE49-F238E27FC236}">
                <a16:creationId xmlns:a16="http://schemas.microsoft.com/office/drawing/2014/main" id="{75DDF7DC-D8B1-4A47-A03B-5D489055E4FA}"/>
              </a:ext>
            </a:extLst>
          </p:cNvPr>
          <p:cNvSpPr/>
          <p:nvPr/>
        </p:nvSpPr>
        <p:spPr>
          <a:xfrm>
            <a:off x="5348169" y="1572111"/>
            <a:ext cx="3572736" cy="109855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9882551B-7937-3D4B-92AA-41681F3D6B20}"/>
              </a:ext>
            </a:extLst>
          </p:cNvPr>
          <p:cNvGrpSpPr/>
          <p:nvPr/>
        </p:nvGrpSpPr>
        <p:grpSpPr>
          <a:xfrm>
            <a:off x="1354164" y="5204886"/>
            <a:ext cx="1411066" cy="890573"/>
            <a:chOff x="7618149" y="5537384"/>
            <a:chExt cx="1411066" cy="890573"/>
          </a:xfrm>
        </p:grpSpPr>
        <p:sp>
          <p:nvSpPr>
            <p:cNvPr id="24" name="Rectangle 23">
              <a:extLst>
                <a:ext uri="{FF2B5EF4-FFF2-40B4-BE49-F238E27FC236}">
                  <a16:creationId xmlns:a16="http://schemas.microsoft.com/office/drawing/2014/main" id="{19A32CE0-2C75-E841-891D-4BF6365F5408}"/>
                </a:ext>
              </a:extLst>
            </p:cNvPr>
            <p:cNvSpPr/>
            <p:nvPr/>
          </p:nvSpPr>
          <p:spPr>
            <a:xfrm>
              <a:off x="7674270" y="6147475"/>
              <a:ext cx="228600" cy="228600"/>
            </a:xfrm>
            <a:prstGeom prst="rect">
              <a:avLst/>
            </a:prstGeom>
            <a:solidFill>
              <a:srgbClr val="316B9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73070F00-597F-554A-91C7-7382CF2A97AC}"/>
                </a:ext>
              </a:extLst>
            </p:cNvPr>
            <p:cNvSpPr txBox="1"/>
            <p:nvPr/>
          </p:nvSpPr>
          <p:spPr>
            <a:xfrm>
              <a:off x="7901836" y="5557074"/>
              <a:ext cx="402674" cy="307777"/>
            </a:xfrm>
            <a:prstGeom prst="rect">
              <a:avLst/>
            </a:prstGeom>
            <a:noFill/>
          </p:spPr>
          <p:txBody>
            <a:bodyPr wrap="none" rtlCol="0">
              <a:spAutoFit/>
            </a:bodyPr>
            <a:lstStyle/>
            <a:p>
              <a:r>
                <a:rPr lang="en-US" sz="1400" dirty="0">
                  <a:latin typeface="Helvetica" pitchFamily="2" charset="0"/>
                </a:rPr>
                <a:t>TF</a:t>
              </a:r>
            </a:p>
          </p:txBody>
        </p:sp>
        <p:sp>
          <p:nvSpPr>
            <p:cNvPr id="27" name="TextBox 26">
              <a:extLst>
                <a:ext uri="{FF2B5EF4-FFF2-40B4-BE49-F238E27FC236}">
                  <a16:creationId xmlns:a16="http://schemas.microsoft.com/office/drawing/2014/main" id="{0842B61D-D04B-364C-808E-7744430D3BD3}"/>
                </a:ext>
              </a:extLst>
            </p:cNvPr>
            <p:cNvSpPr txBox="1"/>
            <p:nvPr/>
          </p:nvSpPr>
          <p:spPr>
            <a:xfrm>
              <a:off x="7901836" y="5838627"/>
              <a:ext cx="950901" cy="307777"/>
            </a:xfrm>
            <a:prstGeom prst="rect">
              <a:avLst/>
            </a:prstGeom>
            <a:noFill/>
          </p:spPr>
          <p:txBody>
            <a:bodyPr wrap="none" rtlCol="0">
              <a:spAutoFit/>
            </a:bodyPr>
            <a:lstStyle/>
            <a:p>
              <a:r>
                <a:rPr lang="en-US" sz="1400" dirty="0">
                  <a:latin typeface="Helvetica" pitchFamily="2" charset="0"/>
                </a:rPr>
                <a:t>Enhancer</a:t>
              </a:r>
            </a:p>
          </p:txBody>
        </p:sp>
        <p:sp>
          <p:nvSpPr>
            <p:cNvPr id="28" name="TextBox 27">
              <a:extLst>
                <a:ext uri="{FF2B5EF4-FFF2-40B4-BE49-F238E27FC236}">
                  <a16:creationId xmlns:a16="http://schemas.microsoft.com/office/drawing/2014/main" id="{4C6E9B28-DA66-3041-A7FA-AF3B24C754F9}"/>
                </a:ext>
              </a:extLst>
            </p:cNvPr>
            <p:cNvSpPr txBox="1"/>
            <p:nvPr/>
          </p:nvSpPr>
          <p:spPr>
            <a:xfrm>
              <a:off x="7901021" y="6120180"/>
              <a:ext cx="1128194" cy="307777"/>
            </a:xfrm>
            <a:prstGeom prst="rect">
              <a:avLst/>
            </a:prstGeom>
            <a:noFill/>
          </p:spPr>
          <p:txBody>
            <a:bodyPr wrap="none" rtlCol="0">
              <a:spAutoFit/>
            </a:bodyPr>
            <a:lstStyle/>
            <a:p>
              <a:r>
                <a:rPr lang="en-US" sz="1400" dirty="0">
                  <a:latin typeface="Helvetica" pitchFamily="2" charset="0"/>
                </a:rPr>
                <a:t>Target gene</a:t>
              </a:r>
            </a:p>
          </p:txBody>
        </p:sp>
        <p:sp>
          <p:nvSpPr>
            <p:cNvPr id="76" name="Triangle 75">
              <a:extLst>
                <a:ext uri="{FF2B5EF4-FFF2-40B4-BE49-F238E27FC236}">
                  <a16:creationId xmlns:a16="http://schemas.microsoft.com/office/drawing/2014/main" id="{E87B7468-E5BD-814E-A671-5C01189A252C}"/>
                </a:ext>
              </a:extLst>
            </p:cNvPr>
            <p:cNvSpPr/>
            <p:nvPr/>
          </p:nvSpPr>
          <p:spPr>
            <a:xfrm>
              <a:off x="7662125" y="5537384"/>
              <a:ext cx="227566" cy="227566"/>
            </a:xfrm>
            <a:prstGeom prst="triangle">
              <a:avLst/>
            </a:prstGeom>
            <a:solidFill>
              <a:srgbClr val="58C6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Oval 76">
              <a:extLst>
                <a:ext uri="{FF2B5EF4-FFF2-40B4-BE49-F238E27FC236}">
                  <a16:creationId xmlns:a16="http://schemas.microsoft.com/office/drawing/2014/main" id="{C7DE6DF6-12BF-1B4A-87A5-EF0105506A9B}"/>
                </a:ext>
              </a:extLst>
            </p:cNvPr>
            <p:cNvSpPr/>
            <p:nvPr/>
          </p:nvSpPr>
          <p:spPr>
            <a:xfrm>
              <a:off x="7618149" y="5896042"/>
              <a:ext cx="332321" cy="131039"/>
            </a:xfrm>
            <a:prstGeom prst="ellipse">
              <a:avLst/>
            </a:prstGeom>
            <a:solidFill>
              <a:srgbClr val="9C8E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784523D1-1A4D-BE4E-8F0A-CA3CAADF56E8}"/>
              </a:ext>
            </a:extLst>
          </p:cNvPr>
          <p:cNvGrpSpPr/>
          <p:nvPr/>
        </p:nvGrpSpPr>
        <p:grpSpPr>
          <a:xfrm>
            <a:off x="5504921" y="1652943"/>
            <a:ext cx="1371600" cy="611386"/>
            <a:chOff x="1524000" y="4702245"/>
            <a:chExt cx="1371600" cy="611386"/>
          </a:xfrm>
        </p:grpSpPr>
        <p:sp>
          <p:nvSpPr>
            <p:cNvPr id="14" name="Rectangle 13">
              <a:extLst>
                <a:ext uri="{FF2B5EF4-FFF2-40B4-BE49-F238E27FC236}">
                  <a16:creationId xmlns:a16="http://schemas.microsoft.com/office/drawing/2014/main" id="{EDD6706F-8C95-6B4F-A049-B9C5CB2EE98B}"/>
                </a:ext>
              </a:extLst>
            </p:cNvPr>
            <p:cNvSpPr/>
            <p:nvPr/>
          </p:nvSpPr>
          <p:spPr>
            <a:xfrm>
              <a:off x="2667000" y="5085031"/>
              <a:ext cx="228600" cy="228600"/>
            </a:xfrm>
            <a:prstGeom prst="rect">
              <a:avLst/>
            </a:prstGeom>
            <a:solidFill>
              <a:srgbClr val="316B9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Arrow Connector 16">
              <a:extLst>
                <a:ext uri="{FF2B5EF4-FFF2-40B4-BE49-F238E27FC236}">
                  <a16:creationId xmlns:a16="http://schemas.microsoft.com/office/drawing/2014/main" id="{AD7CF1D1-397B-ED44-B4D8-2ECAABD6A38A}"/>
                </a:ext>
              </a:extLst>
            </p:cNvPr>
            <p:cNvCxnSpPr>
              <a:cxnSpLocks/>
              <a:stCxn id="75" idx="5"/>
              <a:endCxn id="79" idx="2"/>
            </p:cNvCxnSpPr>
            <p:nvPr/>
          </p:nvCxnSpPr>
          <p:spPr>
            <a:xfrm>
              <a:off x="1694675" y="5183049"/>
              <a:ext cx="380028" cy="23467"/>
            </a:xfrm>
            <a:prstGeom prst="straightConnector1">
              <a:avLst/>
            </a:prstGeom>
            <a:ln>
              <a:solidFill>
                <a:srgbClr val="C00000"/>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5B4EDD1D-A41E-2D4B-BF11-847D9B79D5DF}"/>
                </a:ext>
              </a:extLst>
            </p:cNvPr>
            <p:cNvCxnSpPr>
              <a:cxnSpLocks/>
              <a:endCxn id="14" idx="1"/>
            </p:cNvCxnSpPr>
            <p:nvPr/>
          </p:nvCxnSpPr>
          <p:spPr>
            <a:xfrm>
              <a:off x="2349960" y="5198814"/>
              <a:ext cx="317040" cy="517"/>
            </a:xfrm>
            <a:prstGeom prst="straightConnector1">
              <a:avLst/>
            </a:prstGeom>
            <a:ln>
              <a:solidFill>
                <a:srgbClr val="789C4D"/>
              </a:solidFill>
              <a:prstDash val="lgDash"/>
              <a:tailEnd type="non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CCCC791F-2779-F441-BA5F-00A16B222B49}"/>
                </a:ext>
              </a:extLst>
            </p:cNvPr>
            <p:cNvSpPr/>
            <p:nvPr/>
          </p:nvSpPr>
          <p:spPr>
            <a:xfrm>
              <a:off x="2667000" y="4719564"/>
              <a:ext cx="228600" cy="228600"/>
            </a:xfrm>
            <a:prstGeom prst="rect">
              <a:avLst/>
            </a:prstGeom>
            <a:solidFill>
              <a:srgbClr val="316B9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2" name="Straight Arrow Connector 21">
              <a:extLst>
                <a:ext uri="{FF2B5EF4-FFF2-40B4-BE49-F238E27FC236}">
                  <a16:creationId xmlns:a16="http://schemas.microsoft.com/office/drawing/2014/main" id="{8D650381-B276-8F48-9F53-C457EF3F5B29}"/>
                </a:ext>
              </a:extLst>
            </p:cNvPr>
            <p:cNvCxnSpPr>
              <a:cxnSpLocks/>
              <a:stCxn id="73" idx="5"/>
              <a:endCxn id="20" idx="1"/>
            </p:cNvCxnSpPr>
            <p:nvPr/>
          </p:nvCxnSpPr>
          <p:spPr>
            <a:xfrm>
              <a:off x="1694675" y="4816028"/>
              <a:ext cx="972325" cy="17836"/>
            </a:xfrm>
            <a:prstGeom prst="straightConnector1">
              <a:avLst/>
            </a:prstGeom>
            <a:ln>
              <a:solidFill>
                <a:srgbClr val="C00000"/>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73" name="Triangle 72">
              <a:extLst>
                <a:ext uri="{FF2B5EF4-FFF2-40B4-BE49-F238E27FC236}">
                  <a16:creationId xmlns:a16="http://schemas.microsoft.com/office/drawing/2014/main" id="{B0A15624-93E3-F648-BF6E-58AC273A712A}"/>
                </a:ext>
              </a:extLst>
            </p:cNvPr>
            <p:cNvSpPr/>
            <p:nvPr/>
          </p:nvSpPr>
          <p:spPr>
            <a:xfrm>
              <a:off x="1524000" y="4702245"/>
              <a:ext cx="227566" cy="227566"/>
            </a:xfrm>
            <a:prstGeom prst="triangle">
              <a:avLst/>
            </a:prstGeom>
            <a:solidFill>
              <a:srgbClr val="58C6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Triangle 74">
              <a:extLst>
                <a:ext uri="{FF2B5EF4-FFF2-40B4-BE49-F238E27FC236}">
                  <a16:creationId xmlns:a16="http://schemas.microsoft.com/office/drawing/2014/main" id="{088A4B2D-953C-2549-B508-B922C1F5985D}"/>
                </a:ext>
              </a:extLst>
            </p:cNvPr>
            <p:cNvSpPr/>
            <p:nvPr/>
          </p:nvSpPr>
          <p:spPr>
            <a:xfrm>
              <a:off x="1524000" y="5069266"/>
              <a:ext cx="227566" cy="227566"/>
            </a:xfrm>
            <a:prstGeom prst="triangle">
              <a:avLst/>
            </a:prstGeom>
            <a:solidFill>
              <a:srgbClr val="58C6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Oval 78">
              <a:extLst>
                <a:ext uri="{FF2B5EF4-FFF2-40B4-BE49-F238E27FC236}">
                  <a16:creationId xmlns:a16="http://schemas.microsoft.com/office/drawing/2014/main" id="{895CAB4F-ABF2-5D46-AB86-F6411B781E38}"/>
                </a:ext>
              </a:extLst>
            </p:cNvPr>
            <p:cNvSpPr/>
            <p:nvPr/>
          </p:nvSpPr>
          <p:spPr>
            <a:xfrm>
              <a:off x="2074703" y="5140996"/>
              <a:ext cx="332321" cy="131039"/>
            </a:xfrm>
            <a:prstGeom prst="ellipse">
              <a:avLst/>
            </a:prstGeom>
            <a:solidFill>
              <a:srgbClr val="9C8E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4" name="Triangle 83">
            <a:extLst>
              <a:ext uri="{FF2B5EF4-FFF2-40B4-BE49-F238E27FC236}">
                <a16:creationId xmlns:a16="http://schemas.microsoft.com/office/drawing/2014/main" id="{E706247F-2214-6943-BAA7-0AF5A2352711}"/>
              </a:ext>
            </a:extLst>
          </p:cNvPr>
          <p:cNvSpPr/>
          <p:nvPr/>
        </p:nvSpPr>
        <p:spPr>
          <a:xfrm>
            <a:off x="5152968" y="3473293"/>
            <a:ext cx="227566" cy="227566"/>
          </a:xfrm>
          <a:prstGeom prst="triangle">
            <a:avLst/>
          </a:prstGeom>
          <a:solidFill>
            <a:srgbClr val="58C6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Triangle 84">
            <a:extLst>
              <a:ext uri="{FF2B5EF4-FFF2-40B4-BE49-F238E27FC236}">
                <a16:creationId xmlns:a16="http://schemas.microsoft.com/office/drawing/2014/main" id="{68FCECFD-6E96-BD41-8CEB-15F2CFBADCF6}"/>
              </a:ext>
            </a:extLst>
          </p:cNvPr>
          <p:cNvSpPr/>
          <p:nvPr/>
        </p:nvSpPr>
        <p:spPr>
          <a:xfrm>
            <a:off x="5165844" y="3853871"/>
            <a:ext cx="227566" cy="227566"/>
          </a:xfrm>
          <a:prstGeom prst="triangle">
            <a:avLst/>
          </a:prstGeom>
          <a:solidFill>
            <a:srgbClr val="58C6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Triangle 86">
            <a:extLst>
              <a:ext uri="{FF2B5EF4-FFF2-40B4-BE49-F238E27FC236}">
                <a16:creationId xmlns:a16="http://schemas.microsoft.com/office/drawing/2014/main" id="{BA9BBFA2-21B0-244D-95C1-284E37E833D6}"/>
              </a:ext>
            </a:extLst>
          </p:cNvPr>
          <p:cNvSpPr/>
          <p:nvPr/>
        </p:nvSpPr>
        <p:spPr>
          <a:xfrm>
            <a:off x="5183767" y="4211362"/>
            <a:ext cx="227566" cy="227566"/>
          </a:xfrm>
          <a:prstGeom prst="triangle">
            <a:avLst/>
          </a:prstGeom>
          <a:solidFill>
            <a:srgbClr val="58C6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9" name="Straight Arrow Connector 88">
            <a:extLst>
              <a:ext uri="{FF2B5EF4-FFF2-40B4-BE49-F238E27FC236}">
                <a16:creationId xmlns:a16="http://schemas.microsoft.com/office/drawing/2014/main" id="{800FC04D-BC82-3F4E-85B2-F09C1FD62BF6}"/>
              </a:ext>
            </a:extLst>
          </p:cNvPr>
          <p:cNvCxnSpPr>
            <a:cxnSpLocks/>
            <a:stCxn id="11" idx="3"/>
            <a:endCxn id="8" idx="1"/>
          </p:cNvCxnSpPr>
          <p:nvPr/>
        </p:nvCxnSpPr>
        <p:spPr>
          <a:xfrm flipV="1">
            <a:off x="1755820" y="2521424"/>
            <a:ext cx="136853" cy="134183"/>
          </a:xfrm>
          <a:prstGeom prst="straightConnector1">
            <a:avLst/>
          </a:prstGeom>
          <a:ln>
            <a:solidFill>
              <a:schemeClr val="tx1"/>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id="{A5464B7E-6F02-8546-AF60-06BC7B289BEA}"/>
              </a:ext>
            </a:extLst>
          </p:cNvPr>
          <p:cNvCxnSpPr>
            <a:cxnSpLocks/>
            <a:stCxn id="11" idx="3"/>
            <a:endCxn id="6" idx="0"/>
          </p:cNvCxnSpPr>
          <p:nvPr/>
        </p:nvCxnSpPr>
        <p:spPr>
          <a:xfrm>
            <a:off x="1755820" y="2655607"/>
            <a:ext cx="238804" cy="380248"/>
          </a:xfrm>
          <a:prstGeom prst="straightConnector1">
            <a:avLst/>
          </a:prstGeom>
          <a:ln>
            <a:solidFill>
              <a:schemeClr val="tx1"/>
            </a:solidFill>
            <a:prstDash val="lgDash"/>
            <a:tailEnd type="triangle"/>
          </a:ln>
        </p:spPr>
        <p:style>
          <a:lnRef idx="1">
            <a:schemeClr val="accent1"/>
          </a:lnRef>
          <a:fillRef idx="0">
            <a:schemeClr val="accent1"/>
          </a:fillRef>
          <a:effectRef idx="0">
            <a:schemeClr val="accent1"/>
          </a:effectRef>
          <a:fontRef idx="minor">
            <a:schemeClr val="tx1"/>
          </a:fontRef>
        </p:style>
      </p:cxnSp>
      <p:grpSp>
        <p:nvGrpSpPr>
          <p:cNvPr id="97" name="Group 96">
            <a:extLst>
              <a:ext uri="{FF2B5EF4-FFF2-40B4-BE49-F238E27FC236}">
                <a16:creationId xmlns:a16="http://schemas.microsoft.com/office/drawing/2014/main" id="{9C04CF1B-F406-6541-9FDF-74A17C288457}"/>
              </a:ext>
            </a:extLst>
          </p:cNvPr>
          <p:cNvGrpSpPr/>
          <p:nvPr/>
        </p:nvGrpSpPr>
        <p:grpSpPr>
          <a:xfrm>
            <a:off x="3600353" y="5456891"/>
            <a:ext cx="1371600" cy="611386"/>
            <a:chOff x="1524000" y="4702245"/>
            <a:chExt cx="1371600" cy="611386"/>
          </a:xfrm>
        </p:grpSpPr>
        <p:sp>
          <p:nvSpPr>
            <p:cNvPr id="98" name="Rectangle 97">
              <a:extLst>
                <a:ext uri="{FF2B5EF4-FFF2-40B4-BE49-F238E27FC236}">
                  <a16:creationId xmlns:a16="http://schemas.microsoft.com/office/drawing/2014/main" id="{56C718A5-86DD-E440-A148-E2DAB9738E79}"/>
                </a:ext>
              </a:extLst>
            </p:cNvPr>
            <p:cNvSpPr/>
            <p:nvPr/>
          </p:nvSpPr>
          <p:spPr>
            <a:xfrm>
              <a:off x="2667000" y="5085031"/>
              <a:ext cx="228600" cy="228600"/>
            </a:xfrm>
            <a:prstGeom prst="rect">
              <a:avLst/>
            </a:prstGeom>
            <a:solidFill>
              <a:srgbClr val="316B9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9" name="Straight Arrow Connector 98">
              <a:extLst>
                <a:ext uri="{FF2B5EF4-FFF2-40B4-BE49-F238E27FC236}">
                  <a16:creationId xmlns:a16="http://schemas.microsoft.com/office/drawing/2014/main" id="{B6A9CD1B-AE73-1C4E-B902-55C9C1063704}"/>
                </a:ext>
              </a:extLst>
            </p:cNvPr>
            <p:cNvCxnSpPr>
              <a:cxnSpLocks/>
              <a:stCxn id="104" idx="5"/>
              <a:endCxn id="105" idx="2"/>
            </p:cNvCxnSpPr>
            <p:nvPr/>
          </p:nvCxnSpPr>
          <p:spPr>
            <a:xfrm>
              <a:off x="1694675" y="5183049"/>
              <a:ext cx="380028" cy="23467"/>
            </a:xfrm>
            <a:prstGeom prst="straightConnector1">
              <a:avLst/>
            </a:prstGeom>
            <a:ln>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00" name="Straight Arrow Connector 99">
              <a:extLst>
                <a:ext uri="{FF2B5EF4-FFF2-40B4-BE49-F238E27FC236}">
                  <a16:creationId xmlns:a16="http://schemas.microsoft.com/office/drawing/2014/main" id="{8F345099-7A13-D548-99FF-D8FDA14EFE69}"/>
                </a:ext>
              </a:extLst>
            </p:cNvPr>
            <p:cNvCxnSpPr>
              <a:cxnSpLocks/>
              <a:endCxn id="98" idx="1"/>
            </p:cNvCxnSpPr>
            <p:nvPr/>
          </p:nvCxnSpPr>
          <p:spPr>
            <a:xfrm>
              <a:off x="2349960" y="5198814"/>
              <a:ext cx="317040" cy="517"/>
            </a:xfrm>
            <a:prstGeom prst="straightConnector1">
              <a:avLst/>
            </a:prstGeom>
            <a:ln>
              <a:solidFill>
                <a:srgbClr val="789C4D"/>
              </a:solidFill>
              <a:prstDash val="solid"/>
              <a:tailEnd type="none"/>
            </a:ln>
          </p:spPr>
          <p:style>
            <a:lnRef idx="1">
              <a:schemeClr val="accent1"/>
            </a:lnRef>
            <a:fillRef idx="0">
              <a:schemeClr val="accent1"/>
            </a:fillRef>
            <a:effectRef idx="0">
              <a:schemeClr val="accent1"/>
            </a:effectRef>
            <a:fontRef idx="minor">
              <a:schemeClr val="tx1"/>
            </a:fontRef>
          </p:style>
        </p:cxnSp>
        <p:sp>
          <p:nvSpPr>
            <p:cNvPr id="101" name="Rectangle 100">
              <a:extLst>
                <a:ext uri="{FF2B5EF4-FFF2-40B4-BE49-F238E27FC236}">
                  <a16:creationId xmlns:a16="http://schemas.microsoft.com/office/drawing/2014/main" id="{D533014C-4574-EB42-8167-2FE5DFE05590}"/>
                </a:ext>
              </a:extLst>
            </p:cNvPr>
            <p:cNvSpPr/>
            <p:nvPr/>
          </p:nvSpPr>
          <p:spPr>
            <a:xfrm>
              <a:off x="2667000" y="4719564"/>
              <a:ext cx="228600" cy="228600"/>
            </a:xfrm>
            <a:prstGeom prst="rect">
              <a:avLst/>
            </a:prstGeom>
            <a:solidFill>
              <a:srgbClr val="316B9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2" name="Straight Arrow Connector 101">
              <a:extLst>
                <a:ext uri="{FF2B5EF4-FFF2-40B4-BE49-F238E27FC236}">
                  <a16:creationId xmlns:a16="http://schemas.microsoft.com/office/drawing/2014/main" id="{DD4500FF-BC9B-0F4D-B3C6-7702D37942FD}"/>
                </a:ext>
              </a:extLst>
            </p:cNvPr>
            <p:cNvCxnSpPr>
              <a:cxnSpLocks/>
              <a:stCxn id="103" idx="5"/>
              <a:endCxn id="101" idx="1"/>
            </p:cNvCxnSpPr>
            <p:nvPr/>
          </p:nvCxnSpPr>
          <p:spPr>
            <a:xfrm>
              <a:off x="1694675" y="4816028"/>
              <a:ext cx="972325" cy="17836"/>
            </a:xfrm>
            <a:prstGeom prst="straightConnector1">
              <a:avLst/>
            </a:prstGeom>
            <a:ln>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03" name="Triangle 102">
              <a:extLst>
                <a:ext uri="{FF2B5EF4-FFF2-40B4-BE49-F238E27FC236}">
                  <a16:creationId xmlns:a16="http://schemas.microsoft.com/office/drawing/2014/main" id="{5378F97E-DFEC-EF4F-A1FC-18B57F93C85B}"/>
                </a:ext>
              </a:extLst>
            </p:cNvPr>
            <p:cNvSpPr/>
            <p:nvPr/>
          </p:nvSpPr>
          <p:spPr>
            <a:xfrm>
              <a:off x="1524000" y="4702245"/>
              <a:ext cx="227566" cy="227566"/>
            </a:xfrm>
            <a:prstGeom prst="triangle">
              <a:avLst/>
            </a:prstGeom>
            <a:solidFill>
              <a:srgbClr val="58C6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Triangle 103">
              <a:extLst>
                <a:ext uri="{FF2B5EF4-FFF2-40B4-BE49-F238E27FC236}">
                  <a16:creationId xmlns:a16="http://schemas.microsoft.com/office/drawing/2014/main" id="{0B1E80AF-DCB7-0544-9D97-C8BFD1101541}"/>
                </a:ext>
              </a:extLst>
            </p:cNvPr>
            <p:cNvSpPr/>
            <p:nvPr/>
          </p:nvSpPr>
          <p:spPr>
            <a:xfrm>
              <a:off x="1524000" y="5069266"/>
              <a:ext cx="227566" cy="227566"/>
            </a:xfrm>
            <a:prstGeom prst="triangle">
              <a:avLst/>
            </a:prstGeom>
            <a:solidFill>
              <a:srgbClr val="58C6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Oval 104">
              <a:extLst>
                <a:ext uri="{FF2B5EF4-FFF2-40B4-BE49-F238E27FC236}">
                  <a16:creationId xmlns:a16="http://schemas.microsoft.com/office/drawing/2014/main" id="{A4451064-41DC-6D44-8E80-64164DEA93EF}"/>
                </a:ext>
              </a:extLst>
            </p:cNvPr>
            <p:cNvSpPr/>
            <p:nvPr/>
          </p:nvSpPr>
          <p:spPr>
            <a:xfrm>
              <a:off x="2074703" y="5140996"/>
              <a:ext cx="332321" cy="131039"/>
            </a:xfrm>
            <a:prstGeom prst="ellipse">
              <a:avLst/>
            </a:prstGeom>
            <a:solidFill>
              <a:srgbClr val="9C8E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0" name="TextBox 79">
            <a:extLst>
              <a:ext uri="{FF2B5EF4-FFF2-40B4-BE49-F238E27FC236}">
                <a16:creationId xmlns:a16="http://schemas.microsoft.com/office/drawing/2014/main" id="{1E702B08-CE8A-F145-B421-520652B5F70E}"/>
              </a:ext>
            </a:extLst>
          </p:cNvPr>
          <p:cNvSpPr txBox="1"/>
          <p:nvPr/>
        </p:nvSpPr>
        <p:spPr>
          <a:xfrm>
            <a:off x="139154" y="6550223"/>
            <a:ext cx="3155134" cy="307777"/>
          </a:xfrm>
          <a:prstGeom prst="rect">
            <a:avLst/>
          </a:prstGeom>
          <a:noFill/>
        </p:spPr>
        <p:txBody>
          <a:bodyPr wrap="square" rtlCol="0">
            <a:spAutoFit/>
          </a:bodyPr>
          <a:lstStyle/>
          <a:p>
            <a:r>
              <a:rPr lang="en-US" sz="1400" dirty="0" err="1">
                <a:latin typeface="Times New Roman" panose="02020603050405020304" pitchFamily="18" charset="0"/>
                <a:cs typeface="Times New Roman" panose="02020603050405020304" pitchFamily="18" charset="0"/>
              </a:rPr>
              <a:t>Jin</a:t>
            </a:r>
            <a:r>
              <a:rPr lang="en-US" sz="1400" dirty="0">
                <a:latin typeface="Times New Roman" panose="02020603050405020304" pitchFamily="18" charset="0"/>
                <a:cs typeface="Times New Roman" panose="02020603050405020304" pitchFamily="18" charset="0"/>
              </a:rPr>
              <a:t> et al, Genome Medicine, 2021</a:t>
            </a:r>
          </a:p>
        </p:txBody>
      </p:sp>
    </p:spTree>
    <p:extLst>
      <p:ext uri="{BB962C8B-B14F-4D97-AF65-F5344CB8AC3E}">
        <p14:creationId xmlns:p14="http://schemas.microsoft.com/office/powerpoint/2010/main" val="22668548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F2C81-0575-304B-B2E9-7E0DF6C8AA0E}"/>
              </a:ext>
            </a:extLst>
          </p:cNvPr>
          <p:cNvSpPr>
            <a:spLocks noGrp="1"/>
          </p:cNvSpPr>
          <p:nvPr>
            <p:ph type="title"/>
          </p:nvPr>
        </p:nvSpPr>
        <p:spPr>
          <a:xfrm>
            <a:off x="250181" y="220643"/>
            <a:ext cx="6112563" cy="721805"/>
          </a:xfrm>
        </p:spPr>
        <p:txBody>
          <a:bodyPr>
            <a:noAutofit/>
          </a:bodyPr>
          <a:lstStyle/>
          <a:p>
            <a:r>
              <a:rPr lang="en-US" dirty="0">
                <a:cs typeface="Arial" panose="020B0604020202020204" pitchFamily="34" charset="0"/>
              </a:rPr>
              <a:t>Gene regulatory networks linking GWAS SNPs to disease genes</a:t>
            </a:r>
          </a:p>
        </p:txBody>
      </p:sp>
      <p:sp>
        <p:nvSpPr>
          <p:cNvPr id="4" name="TextBox 3">
            <a:extLst>
              <a:ext uri="{FF2B5EF4-FFF2-40B4-BE49-F238E27FC236}">
                <a16:creationId xmlns:a16="http://schemas.microsoft.com/office/drawing/2014/main" id="{E23575B9-6093-8847-AC72-2C17B03BB64C}"/>
              </a:ext>
            </a:extLst>
          </p:cNvPr>
          <p:cNvSpPr txBox="1"/>
          <p:nvPr/>
        </p:nvSpPr>
        <p:spPr>
          <a:xfrm>
            <a:off x="139154" y="6550223"/>
            <a:ext cx="3155134" cy="307777"/>
          </a:xfrm>
          <a:prstGeom prst="rect">
            <a:avLst/>
          </a:prstGeom>
          <a:noFill/>
        </p:spPr>
        <p:txBody>
          <a:bodyPr wrap="square" rtlCol="0">
            <a:spAutoFit/>
          </a:bodyPr>
          <a:lstStyle/>
          <a:p>
            <a:r>
              <a:rPr lang="en-US" sz="1400" dirty="0" err="1">
                <a:latin typeface="Times New Roman" panose="02020603050405020304" pitchFamily="18" charset="0"/>
                <a:cs typeface="Times New Roman" panose="02020603050405020304" pitchFamily="18" charset="0"/>
              </a:rPr>
              <a:t>Jin</a:t>
            </a:r>
            <a:r>
              <a:rPr lang="en-US" sz="1400" dirty="0">
                <a:latin typeface="Times New Roman" panose="02020603050405020304" pitchFamily="18" charset="0"/>
                <a:cs typeface="Times New Roman" panose="02020603050405020304" pitchFamily="18" charset="0"/>
              </a:rPr>
              <a:t> et al, Genome Medicine, 2021</a:t>
            </a:r>
          </a:p>
        </p:txBody>
      </p:sp>
      <p:pic>
        <p:nvPicPr>
          <p:cNvPr id="79" name="Picture 78">
            <a:extLst>
              <a:ext uri="{FF2B5EF4-FFF2-40B4-BE49-F238E27FC236}">
                <a16:creationId xmlns:a16="http://schemas.microsoft.com/office/drawing/2014/main" id="{DC8A5F42-032B-9147-B489-F9C6CA6B49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666" y="1631646"/>
            <a:ext cx="4588807" cy="2447364"/>
          </a:xfrm>
          <a:prstGeom prst="rect">
            <a:avLst/>
          </a:prstGeom>
        </p:spPr>
      </p:pic>
      <p:sp>
        <p:nvSpPr>
          <p:cNvPr id="80" name="TextBox 79">
            <a:extLst>
              <a:ext uri="{FF2B5EF4-FFF2-40B4-BE49-F238E27FC236}">
                <a16:creationId xmlns:a16="http://schemas.microsoft.com/office/drawing/2014/main" id="{00C81139-D968-A44F-88ED-E1ADDD277900}"/>
              </a:ext>
            </a:extLst>
          </p:cNvPr>
          <p:cNvSpPr txBox="1"/>
          <p:nvPr/>
        </p:nvSpPr>
        <p:spPr>
          <a:xfrm>
            <a:off x="111133" y="1295590"/>
            <a:ext cx="5426270" cy="307777"/>
          </a:xfrm>
          <a:prstGeom prst="rect">
            <a:avLst/>
          </a:prstGeom>
          <a:noFill/>
        </p:spPr>
        <p:txBody>
          <a:bodyPr wrap="square" rtlCol="0">
            <a:spAutoFit/>
          </a:bodyPr>
          <a:lstStyle/>
          <a:p>
            <a:r>
              <a:rPr lang="en-US" sz="1400" dirty="0">
                <a:solidFill>
                  <a:srgbClr val="000000"/>
                </a:solidFill>
                <a:latin typeface="Times New Roman" panose="02020603050405020304" pitchFamily="18" charset="0"/>
                <a:cs typeface="Times New Roman" panose="02020603050405020304" pitchFamily="18" charset="0"/>
              </a:rPr>
              <a:t>1. Predicting cell-type gene regulatory networks (GRNs) via multi-omics</a:t>
            </a:r>
          </a:p>
        </p:txBody>
      </p:sp>
      <p:pic>
        <p:nvPicPr>
          <p:cNvPr id="84" name="Picture 83">
            <a:extLst>
              <a:ext uri="{FF2B5EF4-FFF2-40B4-BE49-F238E27FC236}">
                <a16:creationId xmlns:a16="http://schemas.microsoft.com/office/drawing/2014/main" id="{86151044-BC44-F647-96A8-662706C56565}"/>
              </a:ext>
            </a:extLst>
          </p:cNvPr>
          <p:cNvPicPr>
            <a:picLocks noChangeAspect="1"/>
          </p:cNvPicPr>
          <p:nvPr/>
        </p:nvPicPr>
        <p:blipFill rotWithShape="1">
          <a:blip r:embed="rId4"/>
          <a:stretch/>
        </p:blipFill>
        <p:spPr>
          <a:xfrm>
            <a:off x="5613090" y="1683160"/>
            <a:ext cx="1352079" cy="1043562"/>
          </a:xfrm>
          <a:prstGeom prst="rect">
            <a:avLst/>
          </a:prstGeom>
        </p:spPr>
      </p:pic>
      <p:sp>
        <p:nvSpPr>
          <p:cNvPr id="85" name="Freeform: Shape 1566">
            <a:extLst>
              <a:ext uri="{FF2B5EF4-FFF2-40B4-BE49-F238E27FC236}">
                <a16:creationId xmlns:a16="http://schemas.microsoft.com/office/drawing/2014/main" id="{C654CCD8-7D96-074F-B700-2A9443AD082B}"/>
              </a:ext>
            </a:extLst>
          </p:cNvPr>
          <p:cNvSpPr/>
          <p:nvPr/>
        </p:nvSpPr>
        <p:spPr>
          <a:xfrm>
            <a:off x="7651635" y="1903150"/>
            <a:ext cx="924758" cy="852344"/>
          </a:xfrm>
          <a:custGeom>
            <a:avLst/>
            <a:gdLst>
              <a:gd name="connsiteX0" fmla="*/ 0 w 1233011"/>
              <a:gd name="connsiteY0" fmla="*/ 0 h 1136458"/>
              <a:gd name="connsiteX1" fmla="*/ 1233012 w 1233011"/>
              <a:gd name="connsiteY1" fmla="*/ 0 h 1136458"/>
              <a:gd name="connsiteX2" fmla="*/ 1233012 w 1233011"/>
              <a:gd name="connsiteY2" fmla="*/ 1136458 h 1136458"/>
              <a:gd name="connsiteX3" fmla="*/ 0 w 1233011"/>
              <a:gd name="connsiteY3" fmla="*/ 1136458 h 1136458"/>
            </a:gdLst>
            <a:ahLst/>
            <a:cxnLst>
              <a:cxn ang="0">
                <a:pos x="connsiteX0" y="connsiteY0"/>
              </a:cxn>
              <a:cxn ang="0">
                <a:pos x="connsiteX1" y="connsiteY1"/>
              </a:cxn>
              <a:cxn ang="0">
                <a:pos x="connsiteX2" y="connsiteY2"/>
              </a:cxn>
              <a:cxn ang="0">
                <a:pos x="connsiteX3" y="connsiteY3"/>
              </a:cxn>
            </a:cxnLst>
            <a:rect l="l" t="t" r="r" b="b"/>
            <a:pathLst>
              <a:path w="1233011" h="1136458">
                <a:moveTo>
                  <a:pt x="0" y="0"/>
                </a:moveTo>
                <a:lnTo>
                  <a:pt x="1233012" y="0"/>
                </a:lnTo>
                <a:lnTo>
                  <a:pt x="1233012" y="1136458"/>
                </a:lnTo>
                <a:lnTo>
                  <a:pt x="0" y="1136458"/>
                </a:lnTo>
                <a:close/>
              </a:path>
            </a:pathLst>
          </a:custGeom>
          <a:solidFill>
            <a:srgbClr val="000000">
              <a:alpha val="0"/>
            </a:srgbClr>
          </a:solidFill>
          <a:ln w="2972" cap="sq">
            <a:noFill/>
            <a:prstDash val="solid"/>
            <a:miter/>
          </a:ln>
        </p:spPr>
        <p:txBody>
          <a:bodyPr rtlCol="0" anchor="ctr"/>
          <a:lstStyle/>
          <a:p>
            <a:endParaRPr lang="en-US" sz="1350"/>
          </a:p>
        </p:txBody>
      </p:sp>
      <p:pic>
        <p:nvPicPr>
          <p:cNvPr id="86" name="Picture 85">
            <a:extLst>
              <a:ext uri="{FF2B5EF4-FFF2-40B4-BE49-F238E27FC236}">
                <a16:creationId xmlns:a16="http://schemas.microsoft.com/office/drawing/2014/main" id="{93C80568-D0F9-6E4A-B0DE-826E4F77F3FE}"/>
              </a:ext>
            </a:extLst>
          </p:cNvPr>
          <p:cNvPicPr>
            <a:picLocks noChangeAspect="1"/>
          </p:cNvPicPr>
          <p:nvPr/>
        </p:nvPicPr>
        <p:blipFill>
          <a:blip r:embed="rId5"/>
          <a:stretch>
            <a:fillRect/>
          </a:stretch>
        </p:blipFill>
        <p:spPr>
          <a:xfrm>
            <a:off x="7651634" y="1903151"/>
            <a:ext cx="924770" cy="852343"/>
          </a:xfrm>
          <a:custGeom>
            <a:avLst/>
            <a:gdLst>
              <a:gd name="connsiteX0" fmla="*/ 778 w 1233026"/>
              <a:gd name="connsiteY0" fmla="*/ -80 h 1136457"/>
              <a:gd name="connsiteX1" fmla="*/ 1233804 w 1233026"/>
              <a:gd name="connsiteY1" fmla="*/ -80 h 1136457"/>
              <a:gd name="connsiteX2" fmla="*/ 1233804 w 1233026"/>
              <a:gd name="connsiteY2" fmla="*/ 1136378 h 1136457"/>
              <a:gd name="connsiteX3" fmla="*/ 778 w 1233026"/>
              <a:gd name="connsiteY3" fmla="*/ 1136378 h 1136457"/>
            </a:gdLst>
            <a:ahLst/>
            <a:cxnLst>
              <a:cxn ang="0">
                <a:pos x="connsiteX0" y="connsiteY0"/>
              </a:cxn>
              <a:cxn ang="0">
                <a:pos x="connsiteX1" y="connsiteY1"/>
              </a:cxn>
              <a:cxn ang="0">
                <a:pos x="connsiteX2" y="connsiteY2"/>
              </a:cxn>
              <a:cxn ang="0">
                <a:pos x="connsiteX3" y="connsiteY3"/>
              </a:cxn>
            </a:cxnLst>
            <a:rect l="l" t="t" r="r" b="b"/>
            <a:pathLst>
              <a:path w="1233026" h="1136457">
                <a:moveTo>
                  <a:pt x="778" y="-80"/>
                </a:moveTo>
                <a:lnTo>
                  <a:pt x="1233804" y="-80"/>
                </a:lnTo>
                <a:lnTo>
                  <a:pt x="1233804" y="1136378"/>
                </a:lnTo>
                <a:lnTo>
                  <a:pt x="778" y="1136378"/>
                </a:lnTo>
                <a:close/>
              </a:path>
            </a:pathLst>
          </a:custGeom>
        </p:spPr>
      </p:pic>
      <p:grpSp>
        <p:nvGrpSpPr>
          <p:cNvPr id="87" name="Graphic 1563">
            <a:extLst>
              <a:ext uri="{FF2B5EF4-FFF2-40B4-BE49-F238E27FC236}">
                <a16:creationId xmlns:a16="http://schemas.microsoft.com/office/drawing/2014/main" id="{8BE888DB-353D-2649-B575-C6777E4B7282}"/>
              </a:ext>
            </a:extLst>
          </p:cNvPr>
          <p:cNvGrpSpPr/>
          <p:nvPr/>
        </p:nvGrpSpPr>
        <p:grpSpPr>
          <a:xfrm>
            <a:off x="5594511" y="1734339"/>
            <a:ext cx="1395801" cy="1038065"/>
            <a:chOff x="4120520" y="192566"/>
            <a:chExt cx="1861068" cy="1384086"/>
          </a:xfrm>
          <a:noFill/>
        </p:grpSpPr>
        <p:sp>
          <p:nvSpPr>
            <p:cNvPr id="88" name="Freeform: Shape 1570">
              <a:extLst>
                <a:ext uri="{FF2B5EF4-FFF2-40B4-BE49-F238E27FC236}">
                  <a16:creationId xmlns:a16="http://schemas.microsoft.com/office/drawing/2014/main" id="{15D4C957-72C6-3C49-AAC8-9242498F9C40}"/>
                </a:ext>
              </a:extLst>
            </p:cNvPr>
            <p:cNvSpPr/>
            <p:nvPr/>
          </p:nvSpPr>
          <p:spPr>
            <a:xfrm>
              <a:off x="4120520" y="192566"/>
              <a:ext cx="1861068" cy="1384086"/>
            </a:xfrm>
            <a:custGeom>
              <a:avLst/>
              <a:gdLst>
                <a:gd name="connsiteX0" fmla="*/ 0 w 1861068"/>
                <a:gd name="connsiteY0" fmla="*/ 2 h 1384086"/>
                <a:gd name="connsiteX1" fmla="*/ 1861068 w 1861068"/>
                <a:gd name="connsiteY1" fmla="*/ 2 h 1384086"/>
                <a:gd name="connsiteX2" fmla="*/ 1861068 w 1861068"/>
                <a:gd name="connsiteY2" fmla="*/ 1384088 h 1384086"/>
                <a:gd name="connsiteX3" fmla="*/ 0 w 1861068"/>
                <a:gd name="connsiteY3" fmla="*/ 1384088 h 1384086"/>
              </a:gdLst>
              <a:ahLst/>
              <a:cxnLst>
                <a:cxn ang="0">
                  <a:pos x="connsiteX0" y="connsiteY0"/>
                </a:cxn>
                <a:cxn ang="0">
                  <a:pos x="connsiteX1" y="connsiteY1"/>
                </a:cxn>
                <a:cxn ang="0">
                  <a:pos x="connsiteX2" y="connsiteY2"/>
                </a:cxn>
                <a:cxn ang="0">
                  <a:pos x="connsiteX3" y="connsiteY3"/>
                </a:cxn>
              </a:cxnLst>
              <a:rect l="l" t="t" r="r" b="b"/>
              <a:pathLst>
                <a:path w="1861068" h="1384086">
                  <a:moveTo>
                    <a:pt x="0" y="2"/>
                  </a:moveTo>
                  <a:lnTo>
                    <a:pt x="1861068" y="2"/>
                  </a:lnTo>
                  <a:lnTo>
                    <a:pt x="1861068" y="1384088"/>
                  </a:lnTo>
                  <a:lnTo>
                    <a:pt x="0" y="1384088"/>
                  </a:lnTo>
                  <a:close/>
                </a:path>
              </a:pathLst>
            </a:custGeom>
            <a:noFill/>
            <a:ln w="8917" cap="flat">
              <a:solidFill>
                <a:srgbClr val="000000"/>
              </a:solidFill>
              <a:prstDash val="solid"/>
              <a:round/>
            </a:ln>
          </p:spPr>
          <p:txBody>
            <a:bodyPr rtlCol="0" anchor="ctr"/>
            <a:lstStyle/>
            <a:p>
              <a:endParaRPr lang="en-US" sz="1350"/>
            </a:p>
          </p:txBody>
        </p:sp>
        <p:sp>
          <p:nvSpPr>
            <p:cNvPr id="89" name="Freeform: Shape 1571">
              <a:extLst>
                <a:ext uri="{FF2B5EF4-FFF2-40B4-BE49-F238E27FC236}">
                  <a16:creationId xmlns:a16="http://schemas.microsoft.com/office/drawing/2014/main" id="{083DB872-8C65-9644-A3D8-9E261F4C4F83}"/>
                </a:ext>
              </a:extLst>
            </p:cNvPr>
            <p:cNvSpPr/>
            <p:nvPr/>
          </p:nvSpPr>
          <p:spPr>
            <a:xfrm>
              <a:off x="4485095" y="242356"/>
              <a:ext cx="1133385" cy="73406"/>
            </a:xfrm>
            <a:custGeom>
              <a:avLst/>
              <a:gdLst>
                <a:gd name="connsiteX0" fmla="*/ 35563 w 1133385"/>
                <a:gd name="connsiteY0" fmla="*/ 44352 h 73406"/>
                <a:gd name="connsiteX1" fmla="*/ 35563 w 1133385"/>
                <a:gd name="connsiteY1" fmla="*/ 36031 h 73406"/>
                <a:gd name="connsiteX2" fmla="*/ 65640 w 1133385"/>
                <a:gd name="connsiteY2" fmla="*/ 35984 h 73406"/>
                <a:gd name="connsiteX3" fmla="*/ 65640 w 1133385"/>
                <a:gd name="connsiteY3" fmla="*/ 62343 h 73406"/>
                <a:gd name="connsiteX4" fmla="*/ 51323 w 1133385"/>
                <a:gd name="connsiteY4" fmla="*/ 70618 h 73406"/>
                <a:gd name="connsiteX5" fmla="*/ 36260 w 1133385"/>
                <a:gd name="connsiteY5" fmla="*/ 73408 h 73406"/>
                <a:gd name="connsiteX6" fmla="*/ 17245 w 1133385"/>
                <a:gd name="connsiteY6" fmla="*/ 68946 h 73406"/>
                <a:gd name="connsiteX7" fmla="*/ 4323 w 1133385"/>
                <a:gd name="connsiteY7" fmla="*/ 55974 h 73406"/>
                <a:gd name="connsiteX8" fmla="*/ 0 w 1133385"/>
                <a:gd name="connsiteY8" fmla="*/ 37053 h 73406"/>
                <a:gd name="connsiteX9" fmla="*/ 4323 w 1133385"/>
                <a:gd name="connsiteY9" fmla="*/ 17714 h 73406"/>
                <a:gd name="connsiteX10" fmla="*/ 16781 w 1133385"/>
                <a:gd name="connsiteY10" fmla="*/ 4372 h 73406"/>
                <a:gd name="connsiteX11" fmla="*/ 35516 w 1133385"/>
                <a:gd name="connsiteY11" fmla="*/ 2 h 73406"/>
                <a:gd name="connsiteX12" fmla="*/ 49416 w 1133385"/>
                <a:gd name="connsiteY12" fmla="*/ 2513 h 73406"/>
                <a:gd name="connsiteX13" fmla="*/ 59178 w 1133385"/>
                <a:gd name="connsiteY13" fmla="*/ 9439 h 73406"/>
                <a:gd name="connsiteX14" fmla="*/ 64572 w 1133385"/>
                <a:gd name="connsiteY14" fmla="*/ 21061 h 73406"/>
                <a:gd name="connsiteX15" fmla="*/ 56111 w 1133385"/>
                <a:gd name="connsiteY15" fmla="*/ 23386 h 73406"/>
                <a:gd name="connsiteX16" fmla="*/ 52112 w 1133385"/>
                <a:gd name="connsiteY16" fmla="*/ 14878 h 73406"/>
                <a:gd name="connsiteX17" fmla="*/ 45325 w 1133385"/>
                <a:gd name="connsiteY17" fmla="*/ 9904 h 73406"/>
                <a:gd name="connsiteX18" fmla="*/ 35563 w 1133385"/>
                <a:gd name="connsiteY18" fmla="*/ 8044 h 73406"/>
                <a:gd name="connsiteX19" fmla="*/ 24406 w 1133385"/>
                <a:gd name="connsiteY19" fmla="*/ 9997 h 73406"/>
                <a:gd name="connsiteX20" fmla="*/ 16828 w 1133385"/>
                <a:gd name="connsiteY20" fmla="*/ 15157 h 73406"/>
                <a:gd name="connsiteX21" fmla="*/ 12365 w 1133385"/>
                <a:gd name="connsiteY21" fmla="*/ 22177 h 73406"/>
                <a:gd name="connsiteX22" fmla="*/ 9670 w 1133385"/>
                <a:gd name="connsiteY22" fmla="*/ 36449 h 73406"/>
                <a:gd name="connsiteX23" fmla="*/ 12922 w 1133385"/>
                <a:gd name="connsiteY23" fmla="*/ 52348 h 73406"/>
                <a:gd name="connsiteX24" fmla="*/ 22407 w 1133385"/>
                <a:gd name="connsiteY24" fmla="*/ 61832 h 73406"/>
                <a:gd name="connsiteX25" fmla="*/ 35703 w 1133385"/>
                <a:gd name="connsiteY25" fmla="*/ 64947 h 73406"/>
                <a:gd name="connsiteX26" fmla="*/ 47604 w 1133385"/>
                <a:gd name="connsiteY26" fmla="*/ 62623 h 73406"/>
                <a:gd name="connsiteX27" fmla="*/ 56435 w 1133385"/>
                <a:gd name="connsiteY27" fmla="*/ 57555 h 73406"/>
                <a:gd name="connsiteX28" fmla="*/ 56435 w 1133385"/>
                <a:gd name="connsiteY28" fmla="*/ 44352 h 73406"/>
                <a:gd name="connsiteX29" fmla="*/ 35563 w 1133385"/>
                <a:gd name="connsiteY29" fmla="*/ 44352 h 73406"/>
                <a:gd name="connsiteX30" fmla="*/ 91865 w 1133385"/>
                <a:gd name="connsiteY30" fmla="*/ 72198 h 73406"/>
                <a:gd name="connsiteX31" fmla="*/ 73037 w 1133385"/>
                <a:gd name="connsiteY31" fmla="*/ 1211 h 73406"/>
                <a:gd name="connsiteX32" fmla="*/ 82662 w 1133385"/>
                <a:gd name="connsiteY32" fmla="*/ 1211 h 73406"/>
                <a:gd name="connsiteX33" fmla="*/ 93492 w 1133385"/>
                <a:gd name="connsiteY33" fmla="*/ 47746 h 73406"/>
                <a:gd name="connsiteX34" fmla="*/ 96467 w 1133385"/>
                <a:gd name="connsiteY34" fmla="*/ 62251 h 73406"/>
                <a:gd name="connsiteX35" fmla="*/ 99675 w 1133385"/>
                <a:gd name="connsiteY35" fmla="*/ 49140 h 73406"/>
                <a:gd name="connsiteX36" fmla="*/ 113158 w 1133385"/>
                <a:gd name="connsiteY36" fmla="*/ 1211 h 73406"/>
                <a:gd name="connsiteX37" fmla="*/ 124500 w 1133385"/>
                <a:gd name="connsiteY37" fmla="*/ 1211 h 73406"/>
                <a:gd name="connsiteX38" fmla="*/ 134682 w 1133385"/>
                <a:gd name="connsiteY38" fmla="*/ 37146 h 73406"/>
                <a:gd name="connsiteX39" fmla="*/ 140213 w 1133385"/>
                <a:gd name="connsiteY39" fmla="*/ 62251 h 73406"/>
                <a:gd name="connsiteX40" fmla="*/ 143747 w 1133385"/>
                <a:gd name="connsiteY40" fmla="*/ 46816 h 73406"/>
                <a:gd name="connsiteX41" fmla="*/ 154857 w 1133385"/>
                <a:gd name="connsiteY41" fmla="*/ 1211 h 73406"/>
                <a:gd name="connsiteX42" fmla="*/ 164295 w 1133385"/>
                <a:gd name="connsiteY42" fmla="*/ 1211 h 73406"/>
                <a:gd name="connsiteX43" fmla="*/ 144863 w 1133385"/>
                <a:gd name="connsiteY43" fmla="*/ 72198 h 73406"/>
                <a:gd name="connsiteX44" fmla="*/ 135797 w 1133385"/>
                <a:gd name="connsiteY44" fmla="*/ 72198 h 73406"/>
                <a:gd name="connsiteX45" fmla="*/ 120829 w 1133385"/>
                <a:gd name="connsiteY45" fmla="*/ 18133 h 73406"/>
                <a:gd name="connsiteX46" fmla="*/ 118597 w 1133385"/>
                <a:gd name="connsiteY46" fmla="*/ 9811 h 73406"/>
                <a:gd name="connsiteX47" fmla="*/ 116506 w 1133385"/>
                <a:gd name="connsiteY47" fmla="*/ 18133 h 73406"/>
                <a:gd name="connsiteX48" fmla="*/ 101442 w 1133385"/>
                <a:gd name="connsiteY48" fmla="*/ 72198 h 73406"/>
                <a:gd name="connsiteX49" fmla="*/ 91865 w 1133385"/>
                <a:gd name="connsiteY49" fmla="*/ 72198 h 73406"/>
                <a:gd name="connsiteX50" fmla="*/ 161602 w 1133385"/>
                <a:gd name="connsiteY50" fmla="*/ 72198 h 73406"/>
                <a:gd name="connsiteX51" fmla="*/ 188843 w 1133385"/>
                <a:gd name="connsiteY51" fmla="*/ 1211 h 73406"/>
                <a:gd name="connsiteX52" fmla="*/ 198977 w 1133385"/>
                <a:gd name="connsiteY52" fmla="*/ 1211 h 73406"/>
                <a:gd name="connsiteX53" fmla="*/ 228034 w 1133385"/>
                <a:gd name="connsiteY53" fmla="*/ 72198 h 73406"/>
                <a:gd name="connsiteX54" fmla="*/ 217341 w 1133385"/>
                <a:gd name="connsiteY54" fmla="*/ 72198 h 73406"/>
                <a:gd name="connsiteX55" fmla="*/ 209066 w 1133385"/>
                <a:gd name="connsiteY55" fmla="*/ 50721 h 73406"/>
                <a:gd name="connsiteX56" fmla="*/ 179361 w 1133385"/>
                <a:gd name="connsiteY56" fmla="*/ 50721 h 73406"/>
                <a:gd name="connsiteX57" fmla="*/ 171551 w 1133385"/>
                <a:gd name="connsiteY57" fmla="*/ 72198 h 73406"/>
                <a:gd name="connsiteX58" fmla="*/ 161602 w 1133385"/>
                <a:gd name="connsiteY58" fmla="*/ 72198 h 73406"/>
                <a:gd name="connsiteX59" fmla="*/ 182057 w 1133385"/>
                <a:gd name="connsiteY59" fmla="*/ 43051 h 73406"/>
                <a:gd name="connsiteX60" fmla="*/ 206139 w 1133385"/>
                <a:gd name="connsiteY60" fmla="*/ 43051 h 73406"/>
                <a:gd name="connsiteX61" fmla="*/ 198745 w 1133385"/>
                <a:gd name="connsiteY61" fmla="*/ 23386 h 73406"/>
                <a:gd name="connsiteX62" fmla="*/ 193678 w 1133385"/>
                <a:gd name="connsiteY62" fmla="*/ 8695 h 73406"/>
                <a:gd name="connsiteX63" fmla="*/ 189867 w 1133385"/>
                <a:gd name="connsiteY63" fmla="*/ 22224 h 73406"/>
                <a:gd name="connsiteX64" fmla="*/ 182057 w 1133385"/>
                <a:gd name="connsiteY64" fmla="*/ 43051 h 73406"/>
                <a:gd name="connsiteX65" fmla="*/ 232342 w 1133385"/>
                <a:gd name="connsiteY65" fmla="*/ 49373 h 73406"/>
                <a:gd name="connsiteX66" fmla="*/ 241176 w 1133385"/>
                <a:gd name="connsiteY66" fmla="*/ 48629 h 73406"/>
                <a:gd name="connsiteX67" fmla="*/ 244103 w 1133385"/>
                <a:gd name="connsiteY67" fmla="*/ 57369 h 73406"/>
                <a:gd name="connsiteX68" fmla="*/ 251265 w 1133385"/>
                <a:gd name="connsiteY68" fmla="*/ 62900 h 73406"/>
                <a:gd name="connsiteX69" fmla="*/ 262142 w 1133385"/>
                <a:gd name="connsiteY69" fmla="*/ 64994 h 73406"/>
                <a:gd name="connsiteX70" fmla="*/ 271624 w 1133385"/>
                <a:gd name="connsiteY70" fmla="*/ 63412 h 73406"/>
                <a:gd name="connsiteX71" fmla="*/ 277762 w 1133385"/>
                <a:gd name="connsiteY71" fmla="*/ 58996 h 73406"/>
                <a:gd name="connsiteX72" fmla="*/ 279762 w 1133385"/>
                <a:gd name="connsiteY72" fmla="*/ 52906 h 73406"/>
                <a:gd name="connsiteX73" fmla="*/ 277810 w 1133385"/>
                <a:gd name="connsiteY73" fmla="*/ 47095 h 73406"/>
                <a:gd name="connsiteX74" fmla="*/ 271440 w 1133385"/>
                <a:gd name="connsiteY74" fmla="*/ 42911 h 73406"/>
                <a:gd name="connsiteX75" fmla="*/ 258795 w 1133385"/>
                <a:gd name="connsiteY75" fmla="*/ 39471 h 73406"/>
                <a:gd name="connsiteX76" fmla="*/ 245127 w 1133385"/>
                <a:gd name="connsiteY76" fmla="*/ 35008 h 73406"/>
                <a:gd name="connsiteX77" fmla="*/ 237504 w 1133385"/>
                <a:gd name="connsiteY77" fmla="*/ 28407 h 73406"/>
                <a:gd name="connsiteX78" fmla="*/ 235040 w 1133385"/>
                <a:gd name="connsiteY78" fmla="*/ 19574 h 73406"/>
                <a:gd name="connsiteX79" fmla="*/ 238060 w 1133385"/>
                <a:gd name="connsiteY79" fmla="*/ 9532 h 73406"/>
                <a:gd name="connsiteX80" fmla="*/ 246986 w 1133385"/>
                <a:gd name="connsiteY80" fmla="*/ 2419 h 73406"/>
                <a:gd name="connsiteX81" fmla="*/ 260051 w 1133385"/>
                <a:gd name="connsiteY81" fmla="*/ 2 h 73406"/>
                <a:gd name="connsiteX82" fmla="*/ 273951 w 1133385"/>
                <a:gd name="connsiteY82" fmla="*/ 2559 h 73406"/>
                <a:gd name="connsiteX83" fmla="*/ 283201 w 1133385"/>
                <a:gd name="connsiteY83" fmla="*/ 10044 h 73406"/>
                <a:gd name="connsiteX84" fmla="*/ 286688 w 1133385"/>
                <a:gd name="connsiteY84" fmla="*/ 21201 h 73406"/>
                <a:gd name="connsiteX85" fmla="*/ 277715 w 1133385"/>
                <a:gd name="connsiteY85" fmla="*/ 21898 h 73406"/>
                <a:gd name="connsiteX86" fmla="*/ 272788 w 1133385"/>
                <a:gd name="connsiteY86" fmla="*/ 11717 h 73406"/>
                <a:gd name="connsiteX87" fmla="*/ 260423 w 1133385"/>
                <a:gd name="connsiteY87" fmla="*/ 8277 h 73406"/>
                <a:gd name="connsiteX88" fmla="*/ 248010 w 1133385"/>
                <a:gd name="connsiteY88" fmla="*/ 11438 h 73406"/>
                <a:gd name="connsiteX89" fmla="*/ 244103 w 1133385"/>
                <a:gd name="connsiteY89" fmla="*/ 18923 h 73406"/>
                <a:gd name="connsiteX90" fmla="*/ 246846 w 1133385"/>
                <a:gd name="connsiteY90" fmla="*/ 25245 h 73406"/>
                <a:gd name="connsiteX91" fmla="*/ 261027 w 1133385"/>
                <a:gd name="connsiteY91" fmla="*/ 30313 h 73406"/>
                <a:gd name="connsiteX92" fmla="*/ 276739 w 1133385"/>
                <a:gd name="connsiteY92" fmla="*/ 34822 h 73406"/>
                <a:gd name="connsiteX93" fmla="*/ 285852 w 1133385"/>
                <a:gd name="connsiteY93" fmla="*/ 42074 h 73406"/>
                <a:gd name="connsiteX94" fmla="*/ 288827 w 1133385"/>
                <a:gd name="connsiteY94" fmla="*/ 52162 h 73406"/>
                <a:gd name="connsiteX95" fmla="*/ 285573 w 1133385"/>
                <a:gd name="connsiteY95" fmla="*/ 62855 h 73406"/>
                <a:gd name="connsiteX96" fmla="*/ 276275 w 1133385"/>
                <a:gd name="connsiteY96" fmla="*/ 70618 h 73406"/>
                <a:gd name="connsiteX97" fmla="*/ 262606 w 1133385"/>
                <a:gd name="connsiteY97" fmla="*/ 73408 h 73406"/>
                <a:gd name="connsiteX98" fmla="*/ 246430 w 1133385"/>
                <a:gd name="connsiteY98" fmla="*/ 70618 h 73406"/>
                <a:gd name="connsiteX99" fmla="*/ 236201 w 1133385"/>
                <a:gd name="connsiteY99" fmla="*/ 62156 h 73406"/>
                <a:gd name="connsiteX100" fmla="*/ 232342 w 1133385"/>
                <a:gd name="connsiteY100" fmla="*/ 49373 h 73406"/>
                <a:gd name="connsiteX101" fmla="*/ 326033 w 1133385"/>
                <a:gd name="connsiteY101" fmla="*/ 49373 h 73406"/>
                <a:gd name="connsiteX102" fmla="*/ 334864 w 1133385"/>
                <a:gd name="connsiteY102" fmla="*/ 48629 h 73406"/>
                <a:gd name="connsiteX103" fmla="*/ 337794 w 1133385"/>
                <a:gd name="connsiteY103" fmla="*/ 57369 h 73406"/>
                <a:gd name="connsiteX104" fmla="*/ 344953 w 1133385"/>
                <a:gd name="connsiteY104" fmla="*/ 62900 h 73406"/>
                <a:gd name="connsiteX105" fmla="*/ 355831 w 1133385"/>
                <a:gd name="connsiteY105" fmla="*/ 64994 h 73406"/>
                <a:gd name="connsiteX106" fmla="*/ 365316 w 1133385"/>
                <a:gd name="connsiteY106" fmla="*/ 63412 h 73406"/>
                <a:gd name="connsiteX107" fmla="*/ 371451 w 1133385"/>
                <a:gd name="connsiteY107" fmla="*/ 58996 h 73406"/>
                <a:gd name="connsiteX108" fmla="*/ 373450 w 1133385"/>
                <a:gd name="connsiteY108" fmla="*/ 52906 h 73406"/>
                <a:gd name="connsiteX109" fmla="*/ 371498 w 1133385"/>
                <a:gd name="connsiteY109" fmla="*/ 47095 h 73406"/>
                <a:gd name="connsiteX110" fmla="*/ 365128 w 1133385"/>
                <a:gd name="connsiteY110" fmla="*/ 42911 h 73406"/>
                <a:gd name="connsiteX111" fmla="*/ 352483 w 1133385"/>
                <a:gd name="connsiteY111" fmla="*/ 39471 h 73406"/>
                <a:gd name="connsiteX112" fmla="*/ 338815 w 1133385"/>
                <a:gd name="connsiteY112" fmla="*/ 35008 h 73406"/>
                <a:gd name="connsiteX113" fmla="*/ 331192 w 1133385"/>
                <a:gd name="connsiteY113" fmla="*/ 28407 h 73406"/>
                <a:gd name="connsiteX114" fmla="*/ 328729 w 1133385"/>
                <a:gd name="connsiteY114" fmla="*/ 19574 h 73406"/>
                <a:gd name="connsiteX115" fmla="*/ 331749 w 1133385"/>
                <a:gd name="connsiteY115" fmla="*/ 9532 h 73406"/>
                <a:gd name="connsiteX116" fmla="*/ 340675 w 1133385"/>
                <a:gd name="connsiteY116" fmla="*/ 2419 h 73406"/>
                <a:gd name="connsiteX117" fmla="*/ 353739 w 1133385"/>
                <a:gd name="connsiteY117" fmla="*/ 2 h 73406"/>
                <a:gd name="connsiteX118" fmla="*/ 367639 w 1133385"/>
                <a:gd name="connsiteY118" fmla="*/ 2559 h 73406"/>
                <a:gd name="connsiteX119" fmla="*/ 376890 w 1133385"/>
                <a:gd name="connsiteY119" fmla="*/ 10044 h 73406"/>
                <a:gd name="connsiteX120" fmla="*/ 380377 w 1133385"/>
                <a:gd name="connsiteY120" fmla="*/ 21201 h 73406"/>
                <a:gd name="connsiteX121" fmla="*/ 371406 w 1133385"/>
                <a:gd name="connsiteY121" fmla="*/ 21898 h 73406"/>
                <a:gd name="connsiteX122" fmla="*/ 366476 w 1133385"/>
                <a:gd name="connsiteY122" fmla="*/ 11717 h 73406"/>
                <a:gd name="connsiteX123" fmla="*/ 354111 w 1133385"/>
                <a:gd name="connsiteY123" fmla="*/ 8277 h 73406"/>
                <a:gd name="connsiteX124" fmla="*/ 341698 w 1133385"/>
                <a:gd name="connsiteY124" fmla="*/ 11438 h 73406"/>
                <a:gd name="connsiteX125" fmla="*/ 337794 w 1133385"/>
                <a:gd name="connsiteY125" fmla="*/ 18923 h 73406"/>
                <a:gd name="connsiteX126" fmla="*/ 340538 w 1133385"/>
                <a:gd name="connsiteY126" fmla="*/ 25245 h 73406"/>
                <a:gd name="connsiteX127" fmla="*/ 354715 w 1133385"/>
                <a:gd name="connsiteY127" fmla="*/ 30313 h 73406"/>
                <a:gd name="connsiteX128" fmla="*/ 370427 w 1133385"/>
                <a:gd name="connsiteY128" fmla="*/ 34822 h 73406"/>
                <a:gd name="connsiteX129" fmla="*/ 379541 w 1133385"/>
                <a:gd name="connsiteY129" fmla="*/ 42074 h 73406"/>
                <a:gd name="connsiteX130" fmla="*/ 382516 w 1133385"/>
                <a:gd name="connsiteY130" fmla="*/ 52162 h 73406"/>
                <a:gd name="connsiteX131" fmla="*/ 379261 w 1133385"/>
                <a:gd name="connsiteY131" fmla="*/ 62855 h 73406"/>
                <a:gd name="connsiteX132" fmla="*/ 369963 w 1133385"/>
                <a:gd name="connsiteY132" fmla="*/ 70618 h 73406"/>
                <a:gd name="connsiteX133" fmla="*/ 356295 w 1133385"/>
                <a:gd name="connsiteY133" fmla="*/ 73408 h 73406"/>
                <a:gd name="connsiteX134" fmla="*/ 340118 w 1133385"/>
                <a:gd name="connsiteY134" fmla="*/ 70618 h 73406"/>
                <a:gd name="connsiteX135" fmla="*/ 329889 w 1133385"/>
                <a:gd name="connsiteY135" fmla="*/ 62156 h 73406"/>
                <a:gd name="connsiteX136" fmla="*/ 326033 w 1133385"/>
                <a:gd name="connsiteY136" fmla="*/ 49373 h 73406"/>
                <a:gd name="connsiteX137" fmla="*/ 395238 w 1133385"/>
                <a:gd name="connsiteY137" fmla="*/ 72198 h 73406"/>
                <a:gd name="connsiteX138" fmla="*/ 395238 w 1133385"/>
                <a:gd name="connsiteY138" fmla="*/ 1211 h 73406"/>
                <a:gd name="connsiteX139" fmla="*/ 404908 w 1133385"/>
                <a:gd name="connsiteY139" fmla="*/ 1211 h 73406"/>
                <a:gd name="connsiteX140" fmla="*/ 442194 w 1133385"/>
                <a:gd name="connsiteY140" fmla="*/ 56950 h 73406"/>
                <a:gd name="connsiteX141" fmla="*/ 442194 w 1133385"/>
                <a:gd name="connsiteY141" fmla="*/ 1211 h 73406"/>
                <a:gd name="connsiteX142" fmla="*/ 451164 w 1133385"/>
                <a:gd name="connsiteY142" fmla="*/ 1211 h 73406"/>
                <a:gd name="connsiteX143" fmla="*/ 451164 w 1133385"/>
                <a:gd name="connsiteY143" fmla="*/ 72198 h 73406"/>
                <a:gd name="connsiteX144" fmla="*/ 441542 w 1133385"/>
                <a:gd name="connsiteY144" fmla="*/ 72198 h 73406"/>
                <a:gd name="connsiteX145" fmla="*/ 404259 w 1133385"/>
                <a:gd name="connsiteY145" fmla="*/ 16412 h 73406"/>
                <a:gd name="connsiteX146" fmla="*/ 404259 w 1133385"/>
                <a:gd name="connsiteY146" fmla="*/ 72198 h 73406"/>
                <a:gd name="connsiteX147" fmla="*/ 395238 w 1133385"/>
                <a:gd name="connsiteY147" fmla="*/ 72198 h 73406"/>
                <a:gd name="connsiteX148" fmla="*/ 466990 w 1133385"/>
                <a:gd name="connsiteY148" fmla="*/ 72198 h 73406"/>
                <a:gd name="connsiteX149" fmla="*/ 466990 w 1133385"/>
                <a:gd name="connsiteY149" fmla="*/ 1211 h 73406"/>
                <a:gd name="connsiteX150" fmla="*/ 493767 w 1133385"/>
                <a:gd name="connsiteY150" fmla="*/ 1211 h 73406"/>
                <a:gd name="connsiteX151" fmla="*/ 504552 w 1133385"/>
                <a:gd name="connsiteY151" fmla="*/ 1908 h 73406"/>
                <a:gd name="connsiteX152" fmla="*/ 513291 w 1133385"/>
                <a:gd name="connsiteY152" fmla="*/ 5209 h 73406"/>
                <a:gd name="connsiteX153" fmla="*/ 518965 w 1133385"/>
                <a:gd name="connsiteY153" fmla="*/ 12089 h 73406"/>
                <a:gd name="connsiteX154" fmla="*/ 521149 w 1133385"/>
                <a:gd name="connsiteY154" fmla="*/ 21759 h 73406"/>
                <a:gd name="connsiteX155" fmla="*/ 515382 w 1133385"/>
                <a:gd name="connsiteY155" fmla="*/ 37100 h 73406"/>
                <a:gd name="connsiteX156" fmla="*/ 494556 w 1133385"/>
                <a:gd name="connsiteY156" fmla="*/ 43329 h 73406"/>
                <a:gd name="connsiteX157" fmla="*/ 476380 w 1133385"/>
                <a:gd name="connsiteY157" fmla="*/ 43329 h 73406"/>
                <a:gd name="connsiteX158" fmla="*/ 476380 w 1133385"/>
                <a:gd name="connsiteY158" fmla="*/ 72198 h 73406"/>
                <a:gd name="connsiteX159" fmla="*/ 466990 w 1133385"/>
                <a:gd name="connsiteY159" fmla="*/ 72198 h 73406"/>
                <a:gd name="connsiteX160" fmla="*/ 476380 w 1133385"/>
                <a:gd name="connsiteY160" fmla="*/ 34961 h 73406"/>
                <a:gd name="connsiteX161" fmla="*/ 494695 w 1133385"/>
                <a:gd name="connsiteY161" fmla="*/ 34961 h 73406"/>
                <a:gd name="connsiteX162" fmla="*/ 507620 w 1133385"/>
                <a:gd name="connsiteY162" fmla="*/ 31568 h 73406"/>
                <a:gd name="connsiteX163" fmla="*/ 511479 w 1133385"/>
                <a:gd name="connsiteY163" fmla="*/ 22038 h 73406"/>
                <a:gd name="connsiteX164" fmla="*/ 509200 w 1133385"/>
                <a:gd name="connsiteY164" fmla="*/ 14414 h 73406"/>
                <a:gd name="connsiteX165" fmla="*/ 503297 w 1133385"/>
                <a:gd name="connsiteY165" fmla="*/ 10229 h 73406"/>
                <a:gd name="connsiteX166" fmla="*/ 494511 w 1133385"/>
                <a:gd name="connsiteY166" fmla="*/ 9579 h 73406"/>
                <a:gd name="connsiteX167" fmla="*/ 476380 w 1133385"/>
                <a:gd name="connsiteY167" fmla="*/ 9579 h 73406"/>
                <a:gd name="connsiteX168" fmla="*/ 476380 w 1133385"/>
                <a:gd name="connsiteY168" fmla="*/ 34961 h 73406"/>
                <a:gd name="connsiteX169" fmla="*/ 528527 w 1133385"/>
                <a:gd name="connsiteY169" fmla="*/ 56858 h 73406"/>
                <a:gd name="connsiteX170" fmla="*/ 537126 w 1133385"/>
                <a:gd name="connsiteY170" fmla="*/ 55510 h 73406"/>
                <a:gd name="connsiteX171" fmla="*/ 541172 w 1133385"/>
                <a:gd name="connsiteY171" fmla="*/ 63459 h 73406"/>
                <a:gd name="connsiteX172" fmla="*/ 550422 w 1133385"/>
                <a:gd name="connsiteY172" fmla="*/ 66202 h 73406"/>
                <a:gd name="connsiteX173" fmla="*/ 559348 w 1133385"/>
                <a:gd name="connsiteY173" fmla="*/ 63783 h 73406"/>
                <a:gd name="connsiteX174" fmla="*/ 562276 w 1133385"/>
                <a:gd name="connsiteY174" fmla="*/ 58020 h 73406"/>
                <a:gd name="connsiteX175" fmla="*/ 559672 w 1133385"/>
                <a:gd name="connsiteY175" fmla="*/ 53371 h 73406"/>
                <a:gd name="connsiteX176" fmla="*/ 550794 w 1133385"/>
                <a:gd name="connsiteY176" fmla="*/ 50396 h 73406"/>
                <a:gd name="connsiteX177" fmla="*/ 537453 w 1133385"/>
                <a:gd name="connsiteY177" fmla="*/ 46212 h 73406"/>
                <a:gd name="connsiteX178" fmla="*/ 531874 w 1133385"/>
                <a:gd name="connsiteY178" fmla="*/ 41330 h 73406"/>
                <a:gd name="connsiteX179" fmla="*/ 529967 w 1133385"/>
                <a:gd name="connsiteY179" fmla="*/ 34450 h 73406"/>
                <a:gd name="connsiteX180" fmla="*/ 531547 w 1133385"/>
                <a:gd name="connsiteY180" fmla="*/ 28081 h 73406"/>
                <a:gd name="connsiteX181" fmla="*/ 535826 w 1133385"/>
                <a:gd name="connsiteY181" fmla="*/ 23200 h 73406"/>
                <a:gd name="connsiteX182" fmla="*/ 541357 w 1133385"/>
                <a:gd name="connsiteY182" fmla="*/ 20689 h 73406"/>
                <a:gd name="connsiteX183" fmla="*/ 548887 w 1133385"/>
                <a:gd name="connsiteY183" fmla="*/ 19620 h 73406"/>
                <a:gd name="connsiteX184" fmla="*/ 559488 w 1133385"/>
                <a:gd name="connsiteY184" fmla="*/ 21387 h 73406"/>
                <a:gd name="connsiteX185" fmla="*/ 566275 w 1133385"/>
                <a:gd name="connsiteY185" fmla="*/ 26082 h 73406"/>
                <a:gd name="connsiteX186" fmla="*/ 569297 w 1133385"/>
                <a:gd name="connsiteY186" fmla="*/ 34032 h 73406"/>
                <a:gd name="connsiteX187" fmla="*/ 560743 w 1133385"/>
                <a:gd name="connsiteY187" fmla="*/ 35194 h 73406"/>
                <a:gd name="connsiteX188" fmla="*/ 557396 w 1133385"/>
                <a:gd name="connsiteY188" fmla="*/ 29011 h 73406"/>
                <a:gd name="connsiteX189" fmla="*/ 549539 w 1133385"/>
                <a:gd name="connsiteY189" fmla="*/ 26779 h 73406"/>
                <a:gd name="connsiteX190" fmla="*/ 540937 w 1133385"/>
                <a:gd name="connsiteY190" fmla="*/ 28779 h 73406"/>
                <a:gd name="connsiteX191" fmla="*/ 538381 w 1133385"/>
                <a:gd name="connsiteY191" fmla="*/ 33427 h 73406"/>
                <a:gd name="connsiteX192" fmla="*/ 539449 w 1133385"/>
                <a:gd name="connsiteY192" fmla="*/ 36449 h 73406"/>
                <a:gd name="connsiteX193" fmla="*/ 542797 w 1133385"/>
                <a:gd name="connsiteY193" fmla="*/ 38774 h 73406"/>
                <a:gd name="connsiteX194" fmla="*/ 550470 w 1133385"/>
                <a:gd name="connsiteY194" fmla="*/ 41005 h 73406"/>
                <a:gd name="connsiteX195" fmla="*/ 563391 w 1133385"/>
                <a:gd name="connsiteY195" fmla="*/ 45049 h 73406"/>
                <a:gd name="connsiteX196" fmla="*/ 569110 w 1133385"/>
                <a:gd name="connsiteY196" fmla="*/ 49652 h 73406"/>
                <a:gd name="connsiteX197" fmla="*/ 571202 w 1133385"/>
                <a:gd name="connsiteY197" fmla="*/ 57090 h 73406"/>
                <a:gd name="connsiteX198" fmla="*/ 568646 w 1133385"/>
                <a:gd name="connsiteY198" fmla="*/ 65319 h 73406"/>
                <a:gd name="connsiteX199" fmla="*/ 561347 w 1133385"/>
                <a:gd name="connsiteY199" fmla="*/ 71269 h 73406"/>
                <a:gd name="connsiteX200" fmla="*/ 550470 w 1133385"/>
                <a:gd name="connsiteY200" fmla="*/ 73361 h 73406"/>
                <a:gd name="connsiteX201" fmla="*/ 535222 w 1133385"/>
                <a:gd name="connsiteY201" fmla="*/ 69222 h 73406"/>
                <a:gd name="connsiteX202" fmla="*/ 528527 w 1133385"/>
                <a:gd name="connsiteY202" fmla="*/ 56858 h 73406"/>
                <a:gd name="connsiteX203" fmla="*/ 611189 w 1133385"/>
                <a:gd name="connsiteY203" fmla="*/ 72198 h 73406"/>
                <a:gd name="connsiteX204" fmla="*/ 611189 w 1133385"/>
                <a:gd name="connsiteY204" fmla="*/ 27570 h 73406"/>
                <a:gd name="connsiteX205" fmla="*/ 603516 w 1133385"/>
                <a:gd name="connsiteY205" fmla="*/ 27570 h 73406"/>
                <a:gd name="connsiteX206" fmla="*/ 603516 w 1133385"/>
                <a:gd name="connsiteY206" fmla="*/ 20782 h 73406"/>
                <a:gd name="connsiteX207" fmla="*/ 611189 w 1133385"/>
                <a:gd name="connsiteY207" fmla="*/ 20782 h 73406"/>
                <a:gd name="connsiteX208" fmla="*/ 611189 w 1133385"/>
                <a:gd name="connsiteY208" fmla="*/ 15297 h 73406"/>
                <a:gd name="connsiteX209" fmla="*/ 612117 w 1133385"/>
                <a:gd name="connsiteY209" fmla="*/ 7626 h 73406"/>
                <a:gd name="connsiteX210" fmla="*/ 616533 w 1133385"/>
                <a:gd name="connsiteY210" fmla="*/ 2141 h 73406"/>
                <a:gd name="connsiteX211" fmla="*/ 625459 w 1133385"/>
                <a:gd name="connsiteY211" fmla="*/ 2 h 73406"/>
                <a:gd name="connsiteX212" fmla="*/ 633596 w 1133385"/>
                <a:gd name="connsiteY212" fmla="*/ 885 h 73406"/>
                <a:gd name="connsiteX213" fmla="*/ 632248 w 1133385"/>
                <a:gd name="connsiteY213" fmla="*/ 8463 h 73406"/>
                <a:gd name="connsiteX214" fmla="*/ 627134 w 1133385"/>
                <a:gd name="connsiteY214" fmla="*/ 7998 h 73406"/>
                <a:gd name="connsiteX215" fmla="*/ 621507 w 1133385"/>
                <a:gd name="connsiteY215" fmla="*/ 9718 h 73406"/>
                <a:gd name="connsiteX216" fmla="*/ 619880 w 1133385"/>
                <a:gd name="connsiteY216" fmla="*/ 16040 h 73406"/>
                <a:gd name="connsiteX217" fmla="*/ 619880 w 1133385"/>
                <a:gd name="connsiteY217" fmla="*/ 20782 h 73406"/>
                <a:gd name="connsiteX218" fmla="*/ 629877 w 1133385"/>
                <a:gd name="connsiteY218" fmla="*/ 20782 h 73406"/>
                <a:gd name="connsiteX219" fmla="*/ 629877 w 1133385"/>
                <a:gd name="connsiteY219" fmla="*/ 27570 h 73406"/>
                <a:gd name="connsiteX220" fmla="*/ 619880 w 1133385"/>
                <a:gd name="connsiteY220" fmla="*/ 27570 h 73406"/>
                <a:gd name="connsiteX221" fmla="*/ 619880 w 1133385"/>
                <a:gd name="connsiteY221" fmla="*/ 72198 h 73406"/>
                <a:gd name="connsiteX222" fmla="*/ 611189 w 1133385"/>
                <a:gd name="connsiteY222" fmla="*/ 72198 h 73406"/>
                <a:gd name="connsiteX223" fmla="*/ 633438 w 1133385"/>
                <a:gd name="connsiteY223" fmla="*/ 46491 h 73406"/>
                <a:gd name="connsiteX224" fmla="*/ 641388 w 1133385"/>
                <a:gd name="connsiteY224" fmla="*/ 25338 h 73406"/>
                <a:gd name="connsiteX225" fmla="*/ 657520 w 1133385"/>
                <a:gd name="connsiteY225" fmla="*/ 19620 h 73406"/>
                <a:gd name="connsiteX226" fmla="*/ 674860 w 1133385"/>
                <a:gd name="connsiteY226" fmla="*/ 26593 h 73406"/>
                <a:gd name="connsiteX227" fmla="*/ 681602 w 1133385"/>
                <a:gd name="connsiteY227" fmla="*/ 45747 h 73406"/>
                <a:gd name="connsiteX228" fmla="*/ 678627 w 1133385"/>
                <a:gd name="connsiteY228" fmla="*/ 61412 h 73406"/>
                <a:gd name="connsiteX229" fmla="*/ 669933 w 1133385"/>
                <a:gd name="connsiteY229" fmla="*/ 70246 h 73406"/>
                <a:gd name="connsiteX230" fmla="*/ 657520 w 1133385"/>
                <a:gd name="connsiteY230" fmla="*/ 73361 h 73406"/>
                <a:gd name="connsiteX231" fmla="*/ 640085 w 1133385"/>
                <a:gd name="connsiteY231" fmla="*/ 66434 h 73406"/>
                <a:gd name="connsiteX232" fmla="*/ 633438 w 1133385"/>
                <a:gd name="connsiteY232" fmla="*/ 46491 h 73406"/>
                <a:gd name="connsiteX233" fmla="*/ 642412 w 1133385"/>
                <a:gd name="connsiteY233" fmla="*/ 46491 h 73406"/>
                <a:gd name="connsiteX234" fmla="*/ 646687 w 1133385"/>
                <a:gd name="connsiteY234" fmla="*/ 61275 h 73406"/>
                <a:gd name="connsiteX235" fmla="*/ 657520 w 1133385"/>
                <a:gd name="connsiteY235" fmla="*/ 66202 h 73406"/>
                <a:gd name="connsiteX236" fmla="*/ 668305 w 1133385"/>
                <a:gd name="connsiteY236" fmla="*/ 61275 h 73406"/>
                <a:gd name="connsiteX237" fmla="*/ 672629 w 1133385"/>
                <a:gd name="connsiteY237" fmla="*/ 46212 h 73406"/>
                <a:gd name="connsiteX238" fmla="*/ 668305 w 1133385"/>
                <a:gd name="connsiteY238" fmla="*/ 31754 h 73406"/>
                <a:gd name="connsiteX239" fmla="*/ 657520 w 1133385"/>
                <a:gd name="connsiteY239" fmla="*/ 26826 h 73406"/>
                <a:gd name="connsiteX240" fmla="*/ 646687 w 1133385"/>
                <a:gd name="connsiteY240" fmla="*/ 31707 h 73406"/>
                <a:gd name="connsiteX241" fmla="*/ 642412 w 1133385"/>
                <a:gd name="connsiteY241" fmla="*/ 46491 h 73406"/>
                <a:gd name="connsiteX242" fmla="*/ 691748 w 1133385"/>
                <a:gd name="connsiteY242" fmla="*/ 72198 h 73406"/>
                <a:gd name="connsiteX243" fmla="*/ 691748 w 1133385"/>
                <a:gd name="connsiteY243" fmla="*/ 20782 h 73406"/>
                <a:gd name="connsiteX244" fmla="*/ 699558 w 1133385"/>
                <a:gd name="connsiteY244" fmla="*/ 20782 h 73406"/>
                <a:gd name="connsiteX245" fmla="*/ 699558 w 1133385"/>
                <a:gd name="connsiteY245" fmla="*/ 28593 h 73406"/>
                <a:gd name="connsiteX246" fmla="*/ 705089 w 1133385"/>
                <a:gd name="connsiteY246" fmla="*/ 21387 h 73406"/>
                <a:gd name="connsiteX247" fmla="*/ 710715 w 1133385"/>
                <a:gd name="connsiteY247" fmla="*/ 19620 h 73406"/>
                <a:gd name="connsiteX248" fmla="*/ 719641 w 1133385"/>
                <a:gd name="connsiteY248" fmla="*/ 22410 h 73406"/>
                <a:gd name="connsiteX249" fmla="*/ 716666 w 1133385"/>
                <a:gd name="connsiteY249" fmla="*/ 30499 h 73406"/>
                <a:gd name="connsiteX250" fmla="*/ 710251 w 1133385"/>
                <a:gd name="connsiteY250" fmla="*/ 28639 h 73406"/>
                <a:gd name="connsiteX251" fmla="*/ 705136 w 1133385"/>
                <a:gd name="connsiteY251" fmla="*/ 30359 h 73406"/>
                <a:gd name="connsiteX252" fmla="*/ 701881 w 1133385"/>
                <a:gd name="connsiteY252" fmla="*/ 35101 h 73406"/>
                <a:gd name="connsiteX253" fmla="*/ 700441 w 1133385"/>
                <a:gd name="connsiteY253" fmla="*/ 45282 h 73406"/>
                <a:gd name="connsiteX254" fmla="*/ 700441 w 1133385"/>
                <a:gd name="connsiteY254" fmla="*/ 72198 h 73406"/>
                <a:gd name="connsiteX255" fmla="*/ 691748 w 1133385"/>
                <a:gd name="connsiteY255" fmla="*/ 72198 h 73406"/>
                <a:gd name="connsiteX256" fmla="*/ 785745 w 1133385"/>
                <a:gd name="connsiteY256" fmla="*/ 72198 h 73406"/>
                <a:gd name="connsiteX257" fmla="*/ 785745 w 1133385"/>
                <a:gd name="connsiteY257" fmla="*/ 65691 h 73406"/>
                <a:gd name="connsiteX258" fmla="*/ 771378 w 1133385"/>
                <a:gd name="connsiteY258" fmla="*/ 73361 h 73406"/>
                <a:gd name="connsiteX259" fmla="*/ 760084 w 1133385"/>
                <a:gd name="connsiteY259" fmla="*/ 69966 h 73406"/>
                <a:gd name="connsiteX260" fmla="*/ 752086 w 1133385"/>
                <a:gd name="connsiteY260" fmla="*/ 60530 h 73406"/>
                <a:gd name="connsiteX261" fmla="*/ 749251 w 1133385"/>
                <a:gd name="connsiteY261" fmla="*/ 46537 h 73406"/>
                <a:gd name="connsiteX262" fmla="*/ 751806 w 1133385"/>
                <a:gd name="connsiteY262" fmla="*/ 32590 h 73406"/>
                <a:gd name="connsiteX263" fmla="*/ 759477 w 1133385"/>
                <a:gd name="connsiteY263" fmla="*/ 22968 h 73406"/>
                <a:gd name="connsiteX264" fmla="*/ 771006 w 1133385"/>
                <a:gd name="connsiteY264" fmla="*/ 19620 h 73406"/>
                <a:gd name="connsiteX265" fmla="*/ 779283 w 1133385"/>
                <a:gd name="connsiteY265" fmla="*/ 21573 h 73406"/>
                <a:gd name="connsiteX266" fmla="*/ 785186 w 1133385"/>
                <a:gd name="connsiteY266" fmla="*/ 26687 h 73406"/>
                <a:gd name="connsiteX267" fmla="*/ 785186 w 1133385"/>
                <a:gd name="connsiteY267" fmla="*/ 1211 h 73406"/>
                <a:gd name="connsiteX268" fmla="*/ 793832 w 1133385"/>
                <a:gd name="connsiteY268" fmla="*/ 1211 h 73406"/>
                <a:gd name="connsiteX269" fmla="*/ 793832 w 1133385"/>
                <a:gd name="connsiteY269" fmla="*/ 72198 h 73406"/>
                <a:gd name="connsiteX270" fmla="*/ 785745 w 1133385"/>
                <a:gd name="connsiteY270" fmla="*/ 72198 h 73406"/>
                <a:gd name="connsiteX271" fmla="*/ 758224 w 1133385"/>
                <a:gd name="connsiteY271" fmla="*/ 46537 h 73406"/>
                <a:gd name="connsiteX272" fmla="*/ 762360 w 1133385"/>
                <a:gd name="connsiteY272" fmla="*/ 61320 h 73406"/>
                <a:gd name="connsiteX273" fmla="*/ 772217 w 1133385"/>
                <a:gd name="connsiteY273" fmla="*/ 66202 h 73406"/>
                <a:gd name="connsiteX274" fmla="*/ 781887 w 1133385"/>
                <a:gd name="connsiteY274" fmla="*/ 61552 h 73406"/>
                <a:gd name="connsiteX275" fmla="*/ 785882 w 1133385"/>
                <a:gd name="connsiteY275" fmla="*/ 47281 h 73406"/>
                <a:gd name="connsiteX276" fmla="*/ 781791 w 1133385"/>
                <a:gd name="connsiteY276" fmla="*/ 31800 h 73406"/>
                <a:gd name="connsiteX277" fmla="*/ 771797 w 1133385"/>
                <a:gd name="connsiteY277" fmla="*/ 26826 h 73406"/>
                <a:gd name="connsiteX278" fmla="*/ 762080 w 1133385"/>
                <a:gd name="connsiteY278" fmla="*/ 31568 h 73406"/>
                <a:gd name="connsiteX279" fmla="*/ 758224 w 1133385"/>
                <a:gd name="connsiteY279" fmla="*/ 46537 h 73406"/>
                <a:gd name="connsiteX280" fmla="*/ 807608 w 1133385"/>
                <a:gd name="connsiteY280" fmla="*/ 11252 h 73406"/>
                <a:gd name="connsiteX281" fmla="*/ 807608 w 1133385"/>
                <a:gd name="connsiteY281" fmla="*/ 1211 h 73406"/>
                <a:gd name="connsiteX282" fmla="*/ 816298 w 1133385"/>
                <a:gd name="connsiteY282" fmla="*/ 1211 h 73406"/>
                <a:gd name="connsiteX283" fmla="*/ 816298 w 1133385"/>
                <a:gd name="connsiteY283" fmla="*/ 11252 h 73406"/>
                <a:gd name="connsiteX284" fmla="*/ 807608 w 1133385"/>
                <a:gd name="connsiteY284" fmla="*/ 11252 h 73406"/>
                <a:gd name="connsiteX285" fmla="*/ 807608 w 1133385"/>
                <a:gd name="connsiteY285" fmla="*/ 72198 h 73406"/>
                <a:gd name="connsiteX286" fmla="*/ 807608 w 1133385"/>
                <a:gd name="connsiteY286" fmla="*/ 20782 h 73406"/>
                <a:gd name="connsiteX287" fmla="*/ 816298 w 1133385"/>
                <a:gd name="connsiteY287" fmla="*/ 20782 h 73406"/>
                <a:gd name="connsiteX288" fmla="*/ 816298 w 1133385"/>
                <a:gd name="connsiteY288" fmla="*/ 72198 h 73406"/>
                <a:gd name="connsiteX289" fmla="*/ 807608 w 1133385"/>
                <a:gd name="connsiteY289" fmla="*/ 72198 h 73406"/>
                <a:gd name="connsiteX290" fmla="*/ 826102 w 1133385"/>
                <a:gd name="connsiteY290" fmla="*/ 56858 h 73406"/>
                <a:gd name="connsiteX291" fmla="*/ 834704 w 1133385"/>
                <a:gd name="connsiteY291" fmla="*/ 55510 h 73406"/>
                <a:gd name="connsiteX292" fmla="*/ 838750 w 1133385"/>
                <a:gd name="connsiteY292" fmla="*/ 63459 h 73406"/>
                <a:gd name="connsiteX293" fmla="*/ 848000 w 1133385"/>
                <a:gd name="connsiteY293" fmla="*/ 66202 h 73406"/>
                <a:gd name="connsiteX294" fmla="*/ 856926 w 1133385"/>
                <a:gd name="connsiteY294" fmla="*/ 63783 h 73406"/>
                <a:gd name="connsiteX295" fmla="*/ 859853 w 1133385"/>
                <a:gd name="connsiteY295" fmla="*/ 58020 h 73406"/>
                <a:gd name="connsiteX296" fmla="*/ 857250 w 1133385"/>
                <a:gd name="connsiteY296" fmla="*/ 53371 h 73406"/>
                <a:gd name="connsiteX297" fmla="*/ 848372 w 1133385"/>
                <a:gd name="connsiteY297" fmla="*/ 50396 h 73406"/>
                <a:gd name="connsiteX298" fmla="*/ 835031 w 1133385"/>
                <a:gd name="connsiteY298" fmla="*/ 46212 h 73406"/>
                <a:gd name="connsiteX299" fmla="*/ 829452 w 1133385"/>
                <a:gd name="connsiteY299" fmla="*/ 41330 h 73406"/>
                <a:gd name="connsiteX300" fmla="*/ 827545 w 1133385"/>
                <a:gd name="connsiteY300" fmla="*/ 34450 h 73406"/>
                <a:gd name="connsiteX301" fmla="*/ 829125 w 1133385"/>
                <a:gd name="connsiteY301" fmla="*/ 28081 h 73406"/>
                <a:gd name="connsiteX302" fmla="*/ 833403 w 1133385"/>
                <a:gd name="connsiteY302" fmla="*/ 23200 h 73406"/>
                <a:gd name="connsiteX303" fmla="*/ 838934 w 1133385"/>
                <a:gd name="connsiteY303" fmla="*/ 20689 h 73406"/>
                <a:gd name="connsiteX304" fmla="*/ 846465 w 1133385"/>
                <a:gd name="connsiteY304" fmla="*/ 19620 h 73406"/>
                <a:gd name="connsiteX305" fmla="*/ 857066 w 1133385"/>
                <a:gd name="connsiteY305" fmla="*/ 21387 h 73406"/>
                <a:gd name="connsiteX306" fmla="*/ 863852 w 1133385"/>
                <a:gd name="connsiteY306" fmla="*/ 26082 h 73406"/>
                <a:gd name="connsiteX307" fmla="*/ 866875 w 1133385"/>
                <a:gd name="connsiteY307" fmla="*/ 34032 h 73406"/>
                <a:gd name="connsiteX308" fmla="*/ 858321 w 1133385"/>
                <a:gd name="connsiteY308" fmla="*/ 35194 h 73406"/>
                <a:gd name="connsiteX309" fmla="*/ 854974 w 1133385"/>
                <a:gd name="connsiteY309" fmla="*/ 29011 h 73406"/>
                <a:gd name="connsiteX310" fmla="*/ 847116 w 1133385"/>
                <a:gd name="connsiteY310" fmla="*/ 26779 h 73406"/>
                <a:gd name="connsiteX311" fmla="*/ 838515 w 1133385"/>
                <a:gd name="connsiteY311" fmla="*/ 28779 h 73406"/>
                <a:gd name="connsiteX312" fmla="*/ 835959 w 1133385"/>
                <a:gd name="connsiteY312" fmla="*/ 33427 h 73406"/>
                <a:gd name="connsiteX313" fmla="*/ 837027 w 1133385"/>
                <a:gd name="connsiteY313" fmla="*/ 36449 h 73406"/>
                <a:gd name="connsiteX314" fmla="*/ 840374 w 1133385"/>
                <a:gd name="connsiteY314" fmla="*/ 38774 h 73406"/>
                <a:gd name="connsiteX315" fmla="*/ 848048 w 1133385"/>
                <a:gd name="connsiteY315" fmla="*/ 41005 h 73406"/>
                <a:gd name="connsiteX316" fmla="*/ 860969 w 1133385"/>
                <a:gd name="connsiteY316" fmla="*/ 45049 h 73406"/>
                <a:gd name="connsiteX317" fmla="*/ 866688 w 1133385"/>
                <a:gd name="connsiteY317" fmla="*/ 49652 h 73406"/>
                <a:gd name="connsiteX318" fmla="*/ 868779 w 1133385"/>
                <a:gd name="connsiteY318" fmla="*/ 57090 h 73406"/>
                <a:gd name="connsiteX319" fmla="*/ 866224 w 1133385"/>
                <a:gd name="connsiteY319" fmla="*/ 65319 h 73406"/>
                <a:gd name="connsiteX320" fmla="*/ 858925 w 1133385"/>
                <a:gd name="connsiteY320" fmla="*/ 71269 h 73406"/>
                <a:gd name="connsiteX321" fmla="*/ 848048 w 1133385"/>
                <a:gd name="connsiteY321" fmla="*/ 73361 h 73406"/>
                <a:gd name="connsiteX322" fmla="*/ 832799 w 1133385"/>
                <a:gd name="connsiteY322" fmla="*/ 69222 h 73406"/>
                <a:gd name="connsiteX323" fmla="*/ 826102 w 1133385"/>
                <a:gd name="connsiteY323" fmla="*/ 56858 h 73406"/>
                <a:gd name="connsiteX324" fmla="*/ 914363 w 1133385"/>
                <a:gd name="connsiteY324" fmla="*/ 55649 h 73406"/>
                <a:gd name="connsiteX325" fmla="*/ 923334 w 1133385"/>
                <a:gd name="connsiteY325" fmla="*/ 56765 h 73406"/>
                <a:gd name="connsiteX326" fmla="*/ 915479 w 1133385"/>
                <a:gd name="connsiteY326" fmla="*/ 69038 h 73406"/>
                <a:gd name="connsiteX327" fmla="*/ 900740 w 1133385"/>
                <a:gd name="connsiteY327" fmla="*/ 73361 h 73406"/>
                <a:gd name="connsiteX328" fmla="*/ 882843 w 1133385"/>
                <a:gd name="connsiteY328" fmla="*/ 66434 h 73406"/>
                <a:gd name="connsiteX329" fmla="*/ 876241 w 1133385"/>
                <a:gd name="connsiteY329" fmla="*/ 46909 h 73406"/>
                <a:gd name="connsiteX330" fmla="*/ 882936 w 1133385"/>
                <a:gd name="connsiteY330" fmla="*/ 26779 h 73406"/>
                <a:gd name="connsiteX331" fmla="*/ 900276 w 1133385"/>
                <a:gd name="connsiteY331" fmla="*/ 19620 h 73406"/>
                <a:gd name="connsiteX332" fmla="*/ 917104 w 1133385"/>
                <a:gd name="connsiteY332" fmla="*/ 26640 h 73406"/>
                <a:gd name="connsiteX333" fmla="*/ 923661 w 1133385"/>
                <a:gd name="connsiteY333" fmla="*/ 46398 h 73406"/>
                <a:gd name="connsiteX334" fmla="*/ 923614 w 1133385"/>
                <a:gd name="connsiteY334" fmla="*/ 48722 h 73406"/>
                <a:gd name="connsiteX335" fmla="*/ 885259 w 1133385"/>
                <a:gd name="connsiteY335" fmla="*/ 48722 h 73406"/>
                <a:gd name="connsiteX336" fmla="*/ 890050 w 1133385"/>
                <a:gd name="connsiteY336" fmla="*/ 61692 h 73406"/>
                <a:gd name="connsiteX337" fmla="*/ 900787 w 1133385"/>
                <a:gd name="connsiteY337" fmla="*/ 66202 h 73406"/>
                <a:gd name="connsiteX338" fmla="*/ 908969 w 1133385"/>
                <a:gd name="connsiteY338" fmla="*/ 63691 h 73406"/>
                <a:gd name="connsiteX339" fmla="*/ 914363 w 1133385"/>
                <a:gd name="connsiteY339" fmla="*/ 55649 h 73406"/>
                <a:gd name="connsiteX340" fmla="*/ 885726 w 1133385"/>
                <a:gd name="connsiteY340" fmla="*/ 41563 h 73406"/>
                <a:gd name="connsiteX341" fmla="*/ 914456 w 1133385"/>
                <a:gd name="connsiteY341" fmla="*/ 41563 h 73406"/>
                <a:gd name="connsiteX342" fmla="*/ 911153 w 1133385"/>
                <a:gd name="connsiteY342" fmla="*/ 31800 h 73406"/>
                <a:gd name="connsiteX343" fmla="*/ 900368 w 1133385"/>
                <a:gd name="connsiteY343" fmla="*/ 26779 h 73406"/>
                <a:gd name="connsiteX344" fmla="*/ 890282 w 1133385"/>
                <a:gd name="connsiteY344" fmla="*/ 30824 h 73406"/>
                <a:gd name="connsiteX345" fmla="*/ 885726 w 1133385"/>
                <a:gd name="connsiteY345" fmla="*/ 41563 h 73406"/>
                <a:gd name="connsiteX346" fmla="*/ 967838 w 1133385"/>
                <a:gd name="connsiteY346" fmla="*/ 65875 h 73406"/>
                <a:gd name="connsiteX347" fmla="*/ 958540 w 1133385"/>
                <a:gd name="connsiteY347" fmla="*/ 71689 h 73406"/>
                <a:gd name="connsiteX348" fmla="*/ 948915 w 1133385"/>
                <a:gd name="connsiteY348" fmla="*/ 73361 h 73406"/>
                <a:gd name="connsiteX349" fmla="*/ 935898 w 1133385"/>
                <a:gd name="connsiteY349" fmla="*/ 69222 h 73406"/>
                <a:gd name="connsiteX350" fmla="*/ 931343 w 1133385"/>
                <a:gd name="connsiteY350" fmla="*/ 58624 h 73406"/>
                <a:gd name="connsiteX351" fmla="*/ 933063 w 1133385"/>
                <a:gd name="connsiteY351" fmla="*/ 51744 h 73406"/>
                <a:gd name="connsiteX352" fmla="*/ 937573 w 1133385"/>
                <a:gd name="connsiteY352" fmla="*/ 46770 h 73406"/>
                <a:gd name="connsiteX353" fmla="*/ 943848 w 1133385"/>
                <a:gd name="connsiteY353" fmla="*/ 43887 h 73406"/>
                <a:gd name="connsiteX354" fmla="*/ 951566 w 1133385"/>
                <a:gd name="connsiteY354" fmla="*/ 42586 h 73406"/>
                <a:gd name="connsiteX355" fmla="*/ 967139 w 1133385"/>
                <a:gd name="connsiteY355" fmla="*/ 39564 h 73406"/>
                <a:gd name="connsiteX356" fmla="*/ 967186 w 1133385"/>
                <a:gd name="connsiteY356" fmla="*/ 37286 h 73406"/>
                <a:gd name="connsiteX357" fmla="*/ 964723 w 1133385"/>
                <a:gd name="connsiteY357" fmla="*/ 29801 h 73406"/>
                <a:gd name="connsiteX358" fmla="*/ 954774 w 1133385"/>
                <a:gd name="connsiteY358" fmla="*/ 26826 h 73406"/>
                <a:gd name="connsiteX359" fmla="*/ 945708 w 1133385"/>
                <a:gd name="connsiteY359" fmla="*/ 29011 h 73406"/>
                <a:gd name="connsiteX360" fmla="*/ 941385 w 1133385"/>
                <a:gd name="connsiteY360" fmla="*/ 36589 h 73406"/>
                <a:gd name="connsiteX361" fmla="*/ 932831 w 1133385"/>
                <a:gd name="connsiteY361" fmla="*/ 35426 h 73406"/>
                <a:gd name="connsiteX362" fmla="*/ 936642 w 1133385"/>
                <a:gd name="connsiteY362" fmla="*/ 26640 h 73406"/>
                <a:gd name="connsiteX363" fmla="*/ 944360 w 1133385"/>
                <a:gd name="connsiteY363" fmla="*/ 21433 h 73406"/>
                <a:gd name="connsiteX364" fmla="*/ 956029 w 1133385"/>
                <a:gd name="connsiteY364" fmla="*/ 19620 h 73406"/>
                <a:gd name="connsiteX365" fmla="*/ 966722 w 1133385"/>
                <a:gd name="connsiteY365" fmla="*/ 21201 h 73406"/>
                <a:gd name="connsiteX366" fmla="*/ 972765 w 1133385"/>
                <a:gd name="connsiteY366" fmla="*/ 25106 h 73406"/>
                <a:gd name="connsiteX367" fmla="*/ 975508 w 1133385"/>
                <a:gd name="connsiteY367" fmla="*/ 31010 h 73406"/>
                <a:gd name="connsiteX368" fmla="*/ 975925 w 1133385"/>
                <a:gd name="connsiteY368" fmla="*/ 39052 h 73406"/>
                <a:gd name="connsiteX369" fmla="*/ 975925 w 1133385"/>
                <a:gd name="connsiteY369" fmla="*/ 50675 h 73406"/>
                <a:gd name="connsiteX370" fmla="*/ 976484 w 1133385"/>
                <a:gd name="connsiteY370" fmla="*/ 66015 h 73406"/>
                <a:gd name="connsiteX371" fmla="*/ 978716 w 1133385"/>
                <a:gd name="connsiteY371" fmla="*/ 72198 h 73406"/>
                <a:gd name="connsiteX372" fmla="*/ 969602 w 1133385"/>
                <a:gd name="connsiteY372" fmla="*/ 72198 h 73406"/>
                <a:gd name="connsiteX373" fmla="*/ 967838 w 1133385"/>
                <a:gd name="connsiteY373" fmla="*/ 65875 h 73406"/>
                <a:gd name="connsiteX374" fmla="*/ 967139 w 1133385"/>
                <a:gd name="connsiteY374" fmla="*/ 46398 h 73406"/>
                <a:gd name="connsiteX375" fmla="*/ 952914 w 1133385"/>
                <a:gd name="connsiteY375" fmla="*/ 49698 h 73406"/>
                <a:gd name="connsiteX376" fmla="*/ 945288 w 1133385"/>
                <a:gd name="connsiteY376" fmla="*/ 51419 h 73406"/>
                <a:gd name="connsiteX377" fmla="*/ 941849 w 1133385"/>
                <a:gd name="connsiteY377" fmla="*/ 54254 h 73406"/>
                <a:gd name="connsiteX378" fmla="*/ 940641 w 1133385"/>
                <a:gd name="connsiteY378" fmla="*/ 58392 h 73406"/>
                <a:gd name="connsiteX379" fmla="*/ 943292 w 1133385"/>
                <a:gd name="connsiteY379" fmla="*/ 64203 h 73406"/>
                <a:gd name="connsiteX380" fmla="*/ 951007 w 1133385"/>
                <a:gd name="connsiteY380" fmla="*/ 66527 h 73406"/>
                <a:gd name="connsiteX381" fmla="*/ 959933 w 1133385"/>
                <a:gd name="connsiteY381" fmla="*/ 64343 h 73406"/>
                <a:gd name="connsiteX382" fmla="*/ 965743 w 1133385"/>
                <a:gd name="connsiteY382" fmla="*/ 58299 h 73406"/>
                <a:gd name="connsiteX383" fmla="*/ 967139 w 1133385"/>
                <a:gd name="connsiteY383" fmla="*/ 49605 h 73406"/>
                <a:gd name="connsiteX384" fmla="*/ 967139 w 1133385"/>
                <a:gd name="connsiteY384" fmla="*/ 46398 h 73406"/>
                <a:gd name="connsiteX385" fmla="*/ 985981 w 1133385"/>
                <a:gd name="connsiteY385" fmla="*/ 56858 h 73406"/>
                <a:gd name="connsiteX386" fmla="*/ 994580 w 1133385"/>
                <a:gd name="connsiteY386" fmla="*/ 55510 h 73406"/>
                <a:gd name="connsiteX387" fmla="*/ 998626 w 1133385"/>
                <a:gd name="connsiteY387" fmla="*/ 63459 h 73406"/>
                <a:gd name="connsiteX388" fmla="*/ 1007876 w 1133385"/>
                <a:gd name="connsiteY388" fmla="*/ 66202 h 73406"/>
                <a:gd name="connsiteX389" fmla="*/ 1016802 w 1133385"/>
                <a:gd name="connsiteY389" fmla="*/ 63783 h 73406"/>
                <a:gd name="connsiteX390" fmla="*/ 1019730 w 1133385"/>
                <a:gd name="connsiteY390" fmla="*/ 58020 h 73406"/>
                <a:gd name="connsiteX391" fmla="*/ 1017126 w 1133385"/>
                <a:gd name="connsiteY391" fmla="*/ 53371 h 73406"/>
                <a:gd name="connsiteX392" fmla="*/ 1008248 w 1133385"/>
                <a:gd name="connsiteY392" fmla="*/ 50396 h 73406"/>
                <a:gd name="connsiteX393" fmla="*/ 994907 w 1133385"/>
                <a:gd name="connsiteY393" fmla="*/ 46212 h 73406"/>
                <a:gd name="connsiteX394" fmla="*/ 989328 w 1133385"/>
                <a:gd name="connsiteY394" fmla="*/ 41330 h 73406"/>
                <a:gd name="connsiteX395" fmla="*/ 987421 w 1133385"/>
                <a:gd name="connsiteY395" fmla="*/ 34450 h 73406"/>
                <a:gd name="connsiteX396" fmla="*/ 989001 w 1133385"/>
                <a:gd name="connsiteY396" fmla="*/ 28081 h 73406"/>
                <a:gd name="connsiteX397" fmla="*/ 993280 w 1133385"/>
                <a:gd name="connsiteY397" fmla="*/ 23200 h 73406"/>
                <a:gd name="connsiteX398" fmla="*/ 998811 w 1133385"/>
                <a:gd name="connsiteY398" fmla="*/ 20689 h 73406"/>
                <a:gd name="connsiteX399" fmla="*/ 1006341 w 1133385"/>
                <a:gd name="connsiteY399" fmla="*/ 19620 h 73406"/>
                <a:gd name="connsiteX400" fmla="*/ 1016942 w 1133385"/>
                <a:gd name="connsiteY400" fmla="*/ 21387 h 73406"/>
                <a:gd name="connsiteX401" fmla="*/ 1023728 w 1133385"/>
                <a:gd name="connsiteY401" fmla="*/ 26082 h 73406"/>
                <a:gd name="connsiteX402" fmla="*/ 1026751 w 1133385"/>
                <a:gd name="connsiteY402" fmla="*/ 34032 h 73406"/>
                <a:gd name="connsiteX403" fmla="*/ 1018197 w 1133385"/>
                <a:gd name="connsiteY403" fmla="*/ 35194 h 73406"/>
                <a:gd name="connsiteX404" fmla="*/ 1014850 w 1133385"/>
                <a:gd name="connsiteY404" fmla="*/ 29011 h 73406"/>
                <a:gd name="connsiteX405" fmla="*/ 1006993 w 1133385"/>
                <a:gd name="connsiteY405" fmla="*/ 26779 h 73406"/>
                <a:gd name="connsiteX406" fmla="*/ 998394 w 1133385"/>
                <a:gd name="connsiteY406" fmla="*/ 28779 h 73406"/>
                <a:gd name="connsiteX407" fmla="*/ 995835 w 1133385"/>
                <a:gd name="connsiteY407" fmla="*/ 33427 h 73406"/>
                <a:gd name="connsiteX408" fmla="*/ 996906 w 1133385"/>
                <a:gd name="connsiteY408" fmla="*/ 36449 h 73406"/>
                <a:gd name="connsiteX409" fmla="*/ 1000254 w 1133385"/>
                <a:gd name="connsiteY409" fmla="*/ 38774 h 73406"/>
                <a:gd name="connsiteX410" fmla="*/ 1007924 w 1133385"/>
                <a:gd name="connsiteY410" fmla="*/ 41005 h 73406"/>
                <a:gd name="connsiteX411" fmla="*/ 1020845 w 1133385"/>
                <a:gd name="connsiteY411" fmla="*/ 45049 h 73406"/>
                <a:gd name="connsiteX412" fmla="*/ 1026564 w 1133385"/>
                <a:gd name="connsiteY412" fmla="*/ 49652 h 73406"/>
                <a:gd name="connsiteX413" fmla="*/ 1028656 w 1133385"/>
                <a:gd name="connsiteY413" fmla="*/ 57090 h 73406"/>
                <a:gd name="connsiteX414" fmla="*/ 1026100 w 1133385"/>
                <a:gd name="connsiteY414" fmla="*/ 65319 h 73406"/>
                <a:gd name="connsiteX415" fmla="*/ 1018801 w 1133385"/>
                <a:gd name="connsiteY415" fmla="*/ 71269 h 73406"/>
                <a:gd name="connsiteX416" fmla="*/ 1007924 w 1133385"/>
                <a:gd name="connsiteY416" fmla="*/ 73361 h 73406"/>
                <a:gd name="connsiteX417" fmla="*/ 992676 w 1133385"/>
                <a:gd name="connsiteY417" fmla="*/ 69222 h 73406"/>
                <a:gd name="connsiteX418" fmla="*/ 985981 w 1133385"/>
                <a:gd name="connsiteY418" fmla="*/ 56858 h 73406"/>
                <a:gd name="connsiteX419" fmla="*/ 1074240 w 1133385"/>
                <a:gd name="connsiteY419" fmla="*/ 55649 h 73406"/>
                <a:gd name="connsiteX420" fmla="*/ 1083210 w 1133385"/>
                <a:gd name="connsiteY420" fmla="*/ 56765 h 73406"/>
                <a:gd name="connsiteX421" fmla="*/ 1075355 w 1133385"/>
                <a:gd name="connsiteY421" fmla="*/ 69038 h 73406"/>
                <a:gd name="connsiteX422" fmla="*/ 1060619 w 1133385"/>
                <a:gd name="connsiteY422" fmla="*/ 73361 h 73406"/>
                <a:gd name="connsiteX423" fmla="*/ 1042720 w 1133385"/>
                <a:gd name="connsiteY423" fmla="*/ 66434 h 73406"/>
                <a:gd name="connsiteX424" fmla="*/ 1036118 w 1133385"/>
                <a:gd name="connsiteY424" fmla="*/ 46909 h 73406"/>
                <a:gd name="connsiteX425" fmla="*/ 1042812 w 1133385"/>
                <a:gd name="connsiteY425" fmla="*/ 26779 h 73406"/>
                <a:gd name="connsiteX426" fmla="*/ 1060152 w 1133385"/>
                <a:gd name="connsiteY426" fmla="*/ 19620 h 73406"/>
                <a:gd name="connsiteX427" fmla="*/ 1076983 w 1133385"/>
                <a:gd name="connsiteY427" fmla="*/ 26640 h 73406"/>
                <a:gd name="connsiteX428" fmla="*/ 1083537 w 1133385"/>
                <a:gd name="connsiteY428" fmla="*/ 46398 h 73406"/>
                <a:gd name="connsiteX429" fmla="*/ 1083490 w 1133385"/>
                <a:gd name="connsiteY429" fmla="*/ 48722 h 73406"/>
                <a:gd name="connsiteX430" fmla="*/ 1045136 w 1133385"/>
                <a:gd name="connsiteY430" fmla="*/ 48722 h 73406"/>
                <a:gd name="connsiteX431" fmla="*/ 1049926 w 1133385"/>
                <a:gd name="connsiteY431" fmla="*/ 61692 h 73406"/>
                <a:gd name="connsiteX432" fmla="*/ 1060664 w 1133385"/>
                <a:gd name="connsiteY432" fmla="*/ 66202 h 73406"/>
                <a:gd name="connsiteX433" fmla="*/ 1068846 w 1133385"/>
                <a:gd name="connsiteY433" fmla="*/ 63691 h 73406"/>
                <a:gd name="connsiteX434" fmla="*/ 1074240 w 1133385"/>
                <a:gd name="connsiteY434" fmla="*/ 55649 h 73406"/>
                <a:gd name="connsiteX435" fmla="*/ 1045603 w 1133385"/>
                <a:gd name="connsiteY435" fmla="*/ 41563 h 73406"/>
                <a:gd name="connsiteX436" fmla="*/ 1074332 w 1133385"/>
                <a:gd name="connsiteY436" fmla="*/ 41563 h 73406"/>
                <a:gd name="connsiteX437" fmla="*/ 1071032 w 1133385"/>
                <a:gd name="connsiteY437" fmla="*/ 31800 h 73406"/>
                <a:gd name="connsiteX438" fmla="*/ 1060247 w 1133385"/>
                <a:gd name="connsiteY438" fmla="*/ 26779 h 73406"/>
                <a:gd name="connsiteX439" fmla="*/ 1050158 w 1133385"/>
                <a:gd name="connsiteY439" fmla="*/ 30824 h 73406"/>
                <a:gd name="connsiteX440" fmla="*/ 1045603 w 1133385"/>
                <a:gd name="connsiteY440" fmla="*/ 41563 h 73406"/>
                <a:gd name="connsiteX441" fmla="*/ 1090708 w 1133385"/>
                <a:gd name="connsiteY441" fmla="*/ 56858 h 73406"/>
                <a:gd name="connsiteX442" fmla="*/ 1099309 w 1133385"/>
                <a:gd name="connsiteY442" fmla="*/ 55510 h 73406"/>
                <a:gd name="connsiteX443" fmla="*/ 1103353 w 1133385"/>
                <a:gd name="connsiteY443" fmla="*/ 63459 h 73406"/>
                <a:gd name="connsiteX444" fmla="*/ 1112606 w 1133385"/>
                <a:gd name="connsiteY444" fmla="*/ 66202 h 73406"/>
                <a:gd name="connsiteX445" fmla="*/ 1121532 w 1133385"/>
                <a:gd name="connsiteY445" fmla="*/ 63783 h 73406"/>
                <a:gd name="connsiteX446" fmla="*/ 1124459 w 1133385"/>
                <a:gd name="connsiteY446" fmla="*/ 58020 h 73406"/>
                <a:gd name="connsiteX447" fmla="*/ 1121856 w 1133385"/>
                <a:gd name="connsiteY447" fmla="*/ 53371 h 73406"/>
                <a:gd name="connsiteX448" fmla="*/ 1112978 w 1133385"/>
                <a:gd name="connsiteY448" fmla="*/ 50396 h 73406"/>
                <a:gd name="connsiteX449" fmla="*/ 1099634 w 1133385"/>
                <a:gd name="connsiteY449" fmla="*/ 46212 h 73406"/>
                <a:gd name="connsiteX450" fmla="*/ 1094055 w 1133385"/>
                <a:gd name="connsiteY450" fmla="*/ 41330 h 73406"/>
                <a:gd name="connsiteX451" fmla="*/ 1092151 w 1133385"/>
                <a:gd name="connsiteY451" fmla="*/ 34450 h 73406"/>
                <a:gd name="connsiteX452" fmla="*/ 1093731 w 1133385"/>
                <a:gd name="connsiteY452" fmla="*/ 28081 h 73406"/>
                <a:gd name="connsiteX453" fmla="*/ 1098006 w 1133385"/>
                <a:gd name="connsiteY453" fmla="*/ 23200 h 73406"/>
                <a:gd name="connsiteX454" fmla="*/ 1103540 w 1133385"/>
                <a:gd name="connsiteY454" fmla="*/ 20689 h 73406"/>
                <a:gd name="connsiteX455" fmla="*/ 1111071 w 1133385"/>
                <a:gd name="connsiteY455" fmla="*/ 19620 h 73406"/>
                <a:gd name="connsiteX456" fmla="*/ 1121668 w 1133385"/>
                <a:gd name="connsiteY456" fmla="*/ 21387 h 73406"/>
                <a:gd name="connsiteX457" fmla="*/ 1128458 w 1133385"/>
                <a:gd name="connsiteY457" fmla="*/ 26082 h 73406"/>
                <a:gd name="connsiteX458" fmla="*/ 1131478 w 1133385"/>
                <a:gd name="connsiteY458" fmla="*/ 34032 h 73406"/>
                <a:gd name="connsiteX459" fmla="*/ 1122924 w 1133385"/>
                <a:gd name="connsiteY459" fmla="*/ 35194 h 73406"/>
                <a:gd name="connsiteX460" fmla="*/ 1119577 w 1133385"/>
                <a:gd name="connsiteY460" fmla="*/ 29011 h 73406"/>
                <a:gd name="connsiteX461" fmla="*/ 1111722 w 1133385"/>
                <a:gd name="connsiteY461" fmla="*/ 26779 h 73406"/>
                <a:gd name="connsiteX462" fmla="*/ 1103121 w 1133385"/>
                <a:gd name="connsiteY462" fmla="*/ 28779 h 73406"/>
                <a:gd name="connsiteX463" fmla="*/ 1100565 w 1133385"/>
                <a:gd name="connsiteY463" fmla="*/ 33427 h 73406"/>
                <a:gd name="connsiteX464" fmla="*/ 1101633 w 1133385"/>
                <a:gd name="connsiteY464" fmla="*/ 36449 h 73406"/>
                <a:gd name="connsiteX465" fmla="*/ 1104980 w 1133385"/>
                <a:gd name="connsiteY465" fmla="*/ 38774 h 73406"/>
                <a:gd name="connsiteX466" fmla="*/ 1112650 w 1133385"/>
                <a:gd name="connsiteY466" fmla="*/ 41005 h 73406"/>
                <a:gd name="connsiteX467" fmla="*/ 1125575 w 1133385"/>
                <a:gd name="connsiteY467" fmla="*/ 45049 h 73406"/>
                <a:gd name="connsiteX468" fmla="*/ 1131294 w 1133385"/>
                <a:gd name="connsiteY468" fmla="*/ 49652 h 73406"/>
                <a:gd name="connsiteX469" fmla="*/ 1133385 w 1133385"/>
                <a:gd name="connsiteY469" fmla="*/ 57090 h 73406"/>
                <a:gd name="connsiteX470" fmla="*/ 1130829 w 1133385"/>
                <a:gd name="connsiteY470" fmla="*/ 65319 h 73406"/>
                <a:gd name="connsiteX471" fmla="*/ 1123528 w 1133385"/>
                <a:gd name="connsiteY471" fmla="*/ 71269 h 73406"/>
                <a:gd name="connsiteX472" fmla="*/ 1112650 w 1133385"/>
                <a:gd name="connsiteY472" fmla="*/ 73361 h 73406"/>
                <a:gd name="connsiteX473" fmla="*/ 1097402 w 1133385"/>
                <a:gd name="connsiteY473" fmla="*/ 69222 h 73406"/>
                <a:gd name="connsiteX474" fmla="*/ 1090708 w 1133385"/>
                <a:gd name="connsiteY474" fmla="*/ 56858 h 73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Lst>
              <a:rect l="l" t="t" r="r" b="b"/>
              <a:pathLst>
                <a:path w="1133385" h="73406">
                  <a:moveTo>
                    <a:pt x="35563" y="44352"/>
                  </a:moveTo>
                  <a:lnTo>
                    <a:pt x="35563" y="36031"/>
                  </a:lnTo>
                  <a:lnTo>
                    <a:pt x="65640" y="35984"/>
                  </a:lnTo>
                  <a:lnTo>
                    <a:pt x="65640" y="62343"/>
                  </a:lnTo>
                  <a:cubicBezTo>
                    <a:pt x="61023" y="66000"/>
                    <a:pt x="56251" y="68758"/>
                    <a:pt x="51323" y="70618"/>
                  </a:cubicBezTo>
                  <a:cubicBezTo>
                    <a:pt x="46426" y="72477"/>
                    <a:pt x="41404" y="73408"/>
                    <a:pt x="36260" y="73408"/>
                  </a:cubicBezTo>
                  <a:cubicBezTo>
                    <a:pt x="29286" y="73408"/>
                    <a:pt x="22948" y="71921"/>
                    <a:pt x="17245" y="68946"/>
                  </a:cubicBezTo>
                  <a:cubicBezTo>
                    <a:pt x="11544" y="65938"/>
                    <a:pt x="7236" y="61615"/>
                    <a:pt x="4323" y="55974"/>
                  </a:cubicBezTo>
                  <a:cubicBezTo>
                    <a:pt x="1440" y="50334"/>
                    <a:pt x="0" y="44027"/>
                    <a:pt x="0" y="37053"/>
                  </a:cubicBezTo>
                  <a:cubicBezTo>
                    <a:pt x="0" y="30142"/>
                    <a:pt x="1440" y="23696"/>
                    <a:pt x="4323" y="17714"/>
                  </a:cubicBezTo>
                  <a:cubicBezTo>
                    <a:pt x="7203" y="11733"/>
                    <a:pt x="11357" y="7285"/>
                    <a:pt x="16781" y="4372"/>
                  </a:cubicBezTo>
                  <a:cubicBezTo>
                    <a:pt x="22204" y="1459"/>
                    <a:pt x="28450" y="2"/>
                    <a:pt x="35516" y="2"/>
                  </a:cubicBezTo>
                  <a:cubicBezTo>
                    <a:pt x="40660" y="2"/>
                    <a:pt x="45296" y="839"/>
                    <a:pt x="49416" y="2513"/>
                  </a:cubicBezTo>
                  <a:cubicBezTo>
                    <a:pt x="53570" y="4155"/>
                    <a:pt x="56825" y="6464"/>
                    <a:pt x="59178" y="9439"/>
                  </a:cubicBezTo>
                  <a:cubicBezTo>
                    <a:pt x="61535" y="12415"/>
                    <a:pt x="63332" y="16289"/>
                    <a:pt x="64572" y="21061"/>
                  </a:cubicBezTo>
                  <a:lnTo>
                    <a:pt x="56111" y="23386"/>
                  </a:lnTo>
                  <a:cubicBezTo>
                    <a:pt x="55025" y="19791"/>
                    <a:pt x="53692" y="16955"/>
                    <a:pt x="52112" y="14878"/>
                  </a:cubicBezTo>
                  <a:cubicBezTo>
                    <a:pt x="50532" y="12802"/>
                    <a:pt x="48271" y="11144"/>
                    <a:pt x="45325" y="9904"/>
                  </a:cubicBezTo>
                  <a:cubicBezTo>
                    <a:pt x="42413" y="8664"/>
                    <a:pt x="39158" y="8044"/>
                    <a:pt x="35563" y="8044"/>
                  </a:cubicBezTo>
                  <a:cubicBezTo>
                    <a:pt x="31285" y="8044"/>
                    <a:pt x="27566" y="8695"/>
                    <a:pt x="24406" y="9997"/>
                  </a:cubicBezTo>
                  <a:cubicBezTo>
                    <a:pt x="21276" y="11299"/>
                    <a:pt x="18750" y="13019"/>
                    <a:pt x="16828" y="15157"/>
                  </a:cubicBezTo>
                  <a:cubicBezTo>
                    <a:pt x="14936" y="17296"/>
                    <a:pt x="13448" y="19636"/>
                    <a:pt x="12365" y="22177"/>
                  </a:cubicBezTo>
                  <a:cubicBezTo>
                    <a:pt x="10568" y="26578"/>
                    <a:pt x="9670" y="31335"/>
                    <a:pt x="9670" y="36449"/>
                  </a:cubicBezTo>
                  <a:cubicBezTo>
                    <a:pt x="9670" y="42802"/>
                    <a:pt x="10753" y="48102"/>
                    <a:pt x="12922" y="52348"/>
                  </a:cubicBezTo>
                  <a:cubicBezTo>
                    <a:pt x="15094" y="56594"/>
                    <a:pt x="18253" y="59756"/>
                    <a:pt x="22407" y="61832"/>
                  </a:cubicBezTo>
                  <a:cubicBezTo>
                    <a:pt x="26590" y="63908"/>
                    <a:pt x="31023" y="64947"/>
                    <a:pt x="35703" y="64947"/>
                  </a:cubicBezTo>
                  <a:cubicBezTo>
                    <a:pt x="39762" y="64947"/>
                    <a:pt x="43731" y="64173"/>
                    <a:pt x="47604" y="62623"/>
                  </a:cubicBezTo>
                  <a:cubicBezTo>
                    <a:pt x="51478" y="61041"/>
                    <a:pt x="54421" y="59352"/>
                    <a:pt x="56435" y="57555"/>
                  </a:cubicBezTo>
                  <a:lnTo>
                    <a:pt x="56435" y="44352"/>
                  </a:lnTo>
                  <a:lnTo>
                    <a:pt x="35563" y="44352"/>
                  </a:lnTo>
                  <a:close/>
                  <a:moveTo>
                    <a:pt x="91865" y="72198"/>
                  </a:moveTo>
                  <a:lnTo>
                    <a:pt x="73037" y="1211"/>
                  </a:lnTo>
                  <a:lnTo>
                    <a:pt x="82662" y="1211"/>
                  </a:lnTo>
                  <a:lnTo>
                    <a:pt x="93492" y="47746"/>
                  </a:lnTo>
                  <a:cubicBezTo>
                    <a:pt x="94640" y="52612"/>
                    <a:pt x="95631" y="57446"/>
                    <a:pt x="96467" y="62251"/>
                  </a:cubicBezTo>
                  <a:cubicBezTo>
                    <a:pt x="98264" y="54688"/>
                    <a:pt x="99335" y="50318"/>
                    <a:pt x="99675" y="49140"/>
                  </a:cubicBezTo>
                  <a:lnTo>
                    <a:pt x="113158" y="1211"/>
                  </a:lnTo>
                  <a:lnTo>
                    <a:pt x="124500" y="1211"/>
                  </a:lnTo>
                  <a:lnTo>
                    <a:pt x="134682" y="37146"/>
                  </a:lnTo>
                  <a:cubicBezTo>
                    <a:pt x="137223" y="46041"/>
                    <a:pt x="139067" y="54409"/>
                    <a:pt x="140213" y="62251"/>
                  </a:cubicBezTo>
                  <a:cubicBezTo>
                    <a:pt x="141114" y="57787"/>
                    <a:pt x="142289" y="52643"/>
                    <a:pt x="143747" y="46816"/>
                  </a:cubicBezTo>
                  <a:lnTo>
                    <a:pt x="154857" y="1211"/>
                  </a:lnTo>
                  <a:lnTo>
                    <a:pt x="164295" y="1211"/>
                  </a:lnTo>
                  <a:lnTo>
                    <a:pt x="144863" y="72198"/>
                  </a:lnTo>
                  <a:lnTo>
                    <a:pt x="135797" y="72198"/>
                  </a:lnTo>
                  <a:lnTo>
                    <a:pt x="120829" y="18133"/>
                  </a:lnTo>
                  <a:cubicBezTo>
                    <a:pt x="119558" y="13608"/>
                    <a:pt x="118814" y="10834"/>
                    <a:pt x="118597" y="9811"/>
                  </a:cubicBezTo>
                  <a:cubicBezTo>
                    <a:pt x="117853" y="13065"/>
                    <a:pt x="117154" y="15839"/>
                    <a:pt x="116506" y="18133"/>
                  </a:cubicBezTo>
                  <a:lnTo>
                    <a:pt x="101442" y="72198"/>
                  </a:lnTo>
                  <a:lnTo>
                    <a:pt x="91865" y="72198"/>
                  </a:lnTo>
                  <a:close/>
                  <a:moveTo>
                    <a:pt x="161602" y="72198"/>
                  </a:moveTo>
                  <a:lnTo>
                    <a:pt x="188843" y="1211"/>
                  </a:lnTo>
                  <a:lnTo>
                    <a:pt x="198977" y="1211"/>
                  </a:lnTo>
                  <a:lnTo>
                    <a:pt x="228034" y="72198"/>
                  </a:lnTo>
                  <a:lnTo>
                    <a:pt x="217341" y="72198"/>
                  </a:lnTo>
                  <a:lnTo>
                    <a:pt x="209066" y="50721"/>
                  </a:lnTo>
                  <a:lnTo>
                    <a:pt x="179361" y="50721"/>
                  </a:lnTo>
                  <a:lnTo>
                    <a:pt x="171551" y="72198"/>
                  </a:lnTo>
                  <a:lnTo>
                    <a:pt x="161602" y="72198"/>
                  </a:lnTo>
                  <a:close/>
                  <a:moveTo>
                    <a:pt x="182057" y="43051"/>
                  </a:moveTo>
                  <a:lnTo>
                    <a:pt x="206139" y="43051"/>
                  </a:lnTo>
                  <a:lnTo>
                    <a:pt x="198745" y="23386"/>
                  </a:lnTo>
                  <a:cubicBezTo>
                    <a:pt x="196484" y="17404"/>
                    <a:pt x="194794" y="12507"/>
                    <a:pt x="193678" y="8695"/>
                  </a:cubicBezTo>
                  <a:cubicBezTo>
                    <a:pt x="192780" y="13220"/>
                    <a:pt x="191509" y="17730"/>
                    <a:pt x="189867" y="22224"/>
                  </a:cubicBezTo>
                  <a:lnTo>
                    <a:pt x="182057" y="43051"/>
                  </a:lnTo>
                  <a:close/>
                  <a:moveTo>
                    <a:pt x="232342" y="49373"/>
                  </a:moveTo>
                  <a:lnTo>
                    <a:pt x="241176" y="48629"/>
                  </a:lnTo>
                  <a:cubicBezTo>
                    <a:pt x="241610" y="52162"/>
                    <a:pt x="242586" y="55075"/>
                    <a:pt x="244103" y="57369"/>
                  </a:cubicBezTo>
                  <a:cubicBezTo>
                    <a:pt x="245653" y="59631"/>
                    <a:pt x="248039" y="61475"/>
                    <a:pt x="251265" y="62900"/>
                  </a:cubicBezTo>
                  <a:cubicBezTo>
                    <a:pt x="254487" y="64295"/>
                    <a:pt x="258114" y="64994"/>
                    <a:pt x="262142" y="64994"/>
                  </a:cubicBezTo>
                  <a:cubicBezTo>
                    <a:pt x="265736" y="64994"/>
                    <a:pt x="268899" y="64465"/>
                    <a:pt x="271624" y="63412"/>
                  </a:cubicBezTo>
                  <a:cubicBezTo>
                    <a:pt x="274385" y="62329"/>
                    <a:pt x="276429" y="60856"/>
                    <a:pt x="277762" y="58996"/>
                  </a:cubicBezTo>
                  <a:cubicBezTo>
                    <a:pt x="279095" y="57136"/>
                    <a:pt x="279762" y="55107"/>
                    <a:pt x="279762" y="52906"/>
                  </a:cubicBezTo>
                  <a:cubicBezTo>
                    <a:pt x="279762" y="50706"/>
                    <a:pt x="279110" y="48768"/>
                    <a:pt x="277810" y="47095"/>
                  </a:cubicBezTo>
                  <a:cubicBezTo>
                    <a:pt x="276540" y="45421"/>
                    <a:pt x="274415" y="44027"/>
                    <a:pt x="271440" y="42911"/>
                  </a:cubicBezTo>
                  <a:cubicBezTo>
                    <a:pt x="269551" y="42167"/>
                    <a:pt x="265335" y="41021"/>
                    <a:pt x="258795" y="39471"/>
                  </a:cubicBezTo>
                  <a:cubicBezTo>
                    <a:pt x="252285" y="37890"/>
                    <a:pt x="247730" y="36403"/>
                    <a:pt x="245127" y="35008"/>
                  </a:cubicBezTo>
                  <a:cubicBezTo>
                    <a:pt x="241717" y="33241"/>
                    <a:pt x="239176" y="31041"/>
                    <a:pt x="237504" y="28407"/>
                  </a:cubicBezTo>
                  <a:cubicBezTo>
                    <a:pt x="235862" y="25772"/>
                    <a:pt x="235040" y="22828"/>
                    <a:pt x="235040" y="19574"/>
                  </a:cubicBezTo>
                  <a:cubicBezTo>
                    <a:pt x="235040" y="15979"/>
                    <a:pt x="236046" y="12631"/>
                    <a:pt x="238060" y="9532"/>
                  </a:cubicBezTo>
                  <a:cubicBezTo>
                    <a:pt x="240107" y="6402"/>
                    <a:pt x="243083" y="4031"/>
                    <a:pt x="246986" y="2419"/>
                  </a:cubicBezTo>
                  <a:cubicBezTo>
                    <a:pt x="250893" y="808"/>
                    <a:pt x="255246" y="2"/>
                    <a:pt x="260051" y="2"/>
                  </a:cubicBezTo>
                  <a:cubicBezTo>
                    <a:pt x="265287" y="2"/>
                    <a:pt x="269923" y="854"/>
                    <a:pt x="273951" y="2559"/>
                  </a:cubicBezTo>
                  <a:cubicBezTo>
                    <a:pt x="277980" y="4233"/>
                    <a:pt x="281062" y="6727"/>
                    <a:pt x="283201" y="10044"/>
                  </a:cubicBezTo>
                  <a:cubicBezTo>
                    <a:pt x="285370" y="13329"/>
                    <a:pt x="286534" y="17048"/>
                    <a:pt x="286688" y="21201"/>
                  </a:cubicBezTo>
                  <a:lnTo>
                    <a:pt x="277715" y="21898"/>
                  </a:lnTo>
                  <a:cubicBezTo>
                    <a:pt x="277221" y="17404"/>
                    <a:pt x="275579" y="14011"/>
                    <a:pt x="272788" y="11717"/>
                  </a:cubicBezTo>
                  <a:cubicBezTo>
                    <a:pt x="270000" y="9424"/>
                    <a:pt x="265876" y="8277"/>
                    <a:pt x="260423" y="8277"/>
                  </a:cubicBezTo>
                  <a:cubicBezTo>
                    <a:pt x="254752" y="8277"/>
                    <a:pt x="250613" y="9331"/>
                    <a:pt x="248010" y="11438"/>
                  </a:cubicBezTo>
                  <a:cubicBezTo>
                    <a:pt x="245406" y="13515"/>
                    <a:pt x="244103" y="16010"/>
                    <a:pt x="244103" y="18923"/>
                  </a:cubicBezTo>
                  <a:cubicBezTo>
                    <a:pt x="244103" y="21495"/>
                    <a:pt x="245020" y="23603"/>
                    <a:pt x="246846" y="25245"/>
                  </a:cubicBezTo>
                  <a:cubicBezTo>
                    <a:pt x="248676" y="26888"/>
                    <a:pt x="253401" y="28577"/>
                    <a:pt x="261027" y="30313"/>
                  </a:cubicBezTo>
                  <a:cubicBezTo>
                    <a:pt x="268649" y="32017"/>
                    <a:pt x="273889" y="33520"/>
                    <a:pt x="276739" y="34822"/>
                  </a:cubicBezTo>
                  <a:cubicBezTo>
                    <a:pt x="280863" y="36713"/>
                    <a:pt x="283897" y="39130"/>
                    <a:pt x="285852" y="42074"/>
                  </a:cubicBezTo>
                  <a:cubicBezTo>
                    <a:pt x="287834" y="44987"/>
                    <a:pt x="288827" y="48350"/>
                    <a:pt x="288827" y="52162"/>
                  </a:cubicBezTo>
                  <a:cubicBezTo>
                    <a:pt x="288827" y="55943"/>
                    <a:pt x="287741" y="59507"/>
                    <a:pt x="285573" y="62855"/>
                  </a:cubicBezTo>
                  <a:cubicBezTo>
                    <a:pt x="283433" y="66170"/>
                    <a:pt x="280336" y="68758"/>
                    <a:pt x="276275" y="70618"/>
                  </a:cubicBezTo>
                  <a:cubicBezTo>
                    <a:pt x="272214" y="72477"/>
                    <a:pt x="267658" y="73408"/>
                    <a:pt x="262606" y="73408"/>
                  </a:cubicBezTo>
                  <a:cubicBezTo>
                    <a:pt x="256162" y="73408"/>
                    <a:pt x="250768" y="72477"/>
                    <a:pt x="246430" y="70618"/>
                  </a:cubicBezTo>
                  <a:cubicBezTo>
                    <a:pt x="242089" y="68728"/>
                    <a:pt x="238682" y="65908"/>
                    <a:pt x="236201" y="62156"/>
                  </a:cubicBezTo>
                  <a:cubicBezTo>
                    <a:pt x="233752" y="58407"/>
                    <a:pt x="232467" y="54146"/>
                    <a:pt x="232342" y="49373"/>
                  </a:cubicBezTo>
                  <a:close/>
                  <a:moveTo>
                    <a:pt x="326033" y="49373"/>
                  </a:moveTo>
                  <a:lnTo>
                    <a:pt x="334864" y="48629"/>
                  </a:lnTo>
                  <a:cubicBezTo>
                    <a:pt x="335298" y="52162"/>
                    <a:pt x="336274" y="55075"/>
                    <a:pt x="337794" y="57369"/>
                  </a:cubicBezTo>
                  <a:cubicBezTo>
                    <a:pt x="339345" y="59631"/>
                    <a:pt x="341731" y="61475"/>
                    <a:pt x="344953" y="62900"/>
                  </a:cubicBezTo>
                  <a:cubicBezTo>
                    <a:pt x="348175" y="64295"/>
                    <a:pt x="351802" y="64994"/>
                    <a:pt x="355831" y="64994"/>
                  </a:cubicBezTo>
                  <a:cubicBezTo>
                    <a:pt x="359428" y="64994"/>
                    <a:pt x="362587" y="64465"/>
                    <a:pt x="365316" y="63412"/>
                  </a:cubicBezTo>
                  <a:cubicBezTo>
                    <a:pt x="368074" y="62329"/>
                    <a:pt x="370118" y="60856"/>
                    <a:pt x="371451" y="58996"/>
                  </a:cubicBezTo>
                  <a:cubicBezTo>
                    <a:pt x="372784" y="57136"/>
                    <a:pt x="373450" y="55107"/>
                    <a:pt x="373450" y="52906"/>
                  </a:cubicBezTo>
                  <a:cubicBezTo>
                    <a:pt x="373450" y="50706"/>
                    <a:pt x="372799" y="48768"/>
                    <a:pt x="371498" y="47095"/>
                  </a:cubicBezTo>
                  <a:cubicBezTo>
                    <a:pt x="370228" y="45421"/>
                    <a:pt x="368104" y="44027"/>
                    <a:pt x="365128" y="42911"/>
                  </a:cubicBezTo>
                  <a:cubicBezTo>
                    <a:pt x="363239" y="42167"/>
                    <a:pt x="359023" y="41021"/>
                    <a:pt x="352483" y="39471"/>
                  </a:cubicBezTo>
                  <a:cubicBezTo>
                    <a:pt x="345976" y="37890"/>
                    <a:pt x="341418" y="36403"/>
                    <a:pt x="338815" y="35008"/>
                  </a:cubicBezTo>
                  <a:cubicBezTo>
                    <a:pt x="335408" y="33241"/>
                    <a:pt x="332865" y="31041"/>
                    <a:pt x="331192" y="28407"/>
                  </a:cubicBezTo>
                  <a:cubicBezTo>
                    <a:pt x="329550" y="25772"/>
                    <a:pt x="328729" y="22828"/>
                    <a:pt x="328729" y="19574"/>
                  </a:cubicBezTo>
                  <a:cubicBezTo>
                    <a:pt x="328729" y="15979"/>
                    <a:pt x="329735" y="12631"/>
                    <a:pt x="331749" y="9532"/>
                  </a:cubicBezTo>
                  <a:cubicBezTo>
                    <a:pt x="333796" y="6402"/>
                    <a:pt x="336771" y="4031"/>
                    <a:pt x="340675" y="2419"/>
                  </a:cubicBezTo>
                  <a:cubicBezTo>
                    <a:pt x="344581" y="808"/>
                    <a:pt x="348937" y="2"/>
                    <a:pt x="353739" y="2"/>
                  </a:cubicBezTo>
                  <a:cubicBezTo>
                    <a:pt x="358978" y="2"/>
                    <a:pt x="363611" y="854"/>
                    <a:pt x="367639" y="2559"/>
                  </a:cubicBezTo>
                  <a:cubicBezTo>
                    <a:pt x="371668" y="4233"/>
                    <a:pt x="374753" y="6727"/>
                    <a:pt x="376890" y="10044"/>
                  </a:cubicBezTo>
                  <a:cubicBezTo>
                    <a:pt x="379061" y="13329"/>
                    <a:pt x="380222" y="17048"/>
                    <a:pt x="380377" y="21201"/>
                  </a:cubicBezTo>
                  <a:lnTo>
                    <a:pt x="371406" y="21898"/>
                  </a:lnTo>
                  <a:cubicBezTo>
                    <a:pt x="370909" y="17404"/>
                    <a:pt x="369267" y="14011"/>
                    <a:pt x="366476" y="11717"/>
                  </a:cubicBezTo>
                  <a:cubicBezTo>
                    <a:pt x="363688" y="9424"/>
                    <a:pt x="359565" y="8277"/>
                    <a:pt x="354111" y="8277"/>
                  </a:cubicBezTo>
                  <a:cubicBezTo>
                    <a:pt x="348440" y="8277"/>
                    <a:pt x="344301" y="9331"/>
                    <a:pt x="341698" y="11438"/>
                  </a:cubicBezTo>
                  <a:cubicBezTo>
                    <a:pt x="339095" y="13515"/>
                    <a:pt x="337794" y="16010"/>
                    <a:pt x="337794" y="18923"/>
                  </a:cubicBezTo>
                  <a:cubicBezTo>
                    <a:pt x="337794" y="21495"/>
                    <a:pt x="338708" y="23603"/>
                    <a:pt x="340538" y="25245"/>
                  </a:cubicBezTo>
                  <a:cubicBezTo>
                    <a:pt x="342365" y="26888"/>
                    <a:pt x="347092" y="28577"/>
                    <a:pt x="354715" y="30313"/>
                  </a:cubicBezTo>
                  <a:cubicBezTo>
                    <a:pt x="362340" y="32017"/>
                    <a:pt x="367577" y="33520"/>
                    <a:pt x="370427" y="34822"/>
                  </a:cubicBezTo>
                  <a:cubicBezTo>
                    <a:pt x="374551" y="36713"/>
                    <a:pt x="377589" y="39130"/>
                    <a:pt x="379541" y="42074"/>
                  </a:cubicBezTo>
                  <a:cubicBezTo>
                    <a:pt x="381525" y="44987"/>
                    <a:pt x="382516" y="48350"/>
                    <a:pt x="382516" y="52162"/>
                  </a:cubicBezTo>
                  <a:cubicBezTo>
                    <a:pt x="382516" y="55943"/>
                    <a:pt x="381430" y="59507"/>
                    <a:pt x="379261" y="62855"/>
                  </a:cubicBezTo>
                  <a:cubicBezTo>
                    <a:pt x="377122" y="66170"/>
                    <a:pt x="374024" y="68758"/>
                    <a:pt x="369963" y="70618"/>
                  </a:cubicBezTo>
                  <a:cubicBezTo>
                    <a:pt x="365905" y="72477"/>
                    <a:pt x="361347" y="73408"/>
                    <a:pt x="356295" y="73408"/>
                  </a:cubicBezTo>
                  <a:cubicBezTo>
                    <a:pt x="349850" y="73408"/>
                    <a:pt x="344456" y="72477"/>
                    <a:pt x="340118" y="70618"/>
                  </a:cubicBezTo>
                  <a:cubicBezTo>
                    <a:pt x="335780" y="68728"/>
                    <a:pt x="332371" y="65908"/>
                    <a:pt x="329889" y="62156"/>
                  </a:cubicBezTo>
                  <a:cubicBezTo>
                    <a:pt x="327443" y="58407"/>
                    <a:pt x="326155" y="54146"/>
                    <a:pt x="326033" y="49373"/>
                  </a:cubicBezTo>
                  <a:close/>
                  <a:moveTo>
                    <a:pt x="395238" y="72198"/>
                  </a:moveTo>
                  <a:lnTo>
                    <a:pt x="395238" y="1211"/>
                  </a:lnTo>
                  <a:lnTo>
                    <a:pt x="404908" y="1211"/>
                  </a:lnTo>
                  <a:lnTo>
                    <a:pt x="442194" y="56950"/>
                  </a:lnTo>
                  <a:lnTo>
                    <a:pt x="442194" y="1211"/>
                  </a:lnTo>
                  <a:lnTo>
                    <a:pt x="451164" y="1211"/>
                  </a:lnTo>
                  <a:lnTo>
                    <a:pt x="451164" y="72198"/>
                  </a:lnTo>
                  <a:lnTo>
                    <a:pt x="441542" y="72198"/>
                  </a:lnTo>
                  <a:lnTo>
                    <a:pt x="404259" y="16412"/>
                  </a:lnTo>
                  <a:lnTo>
                    <a:pt x="404259" y="72198"/>
                  </a:lnTo>
                  <a:lnTo>
                    <a:pt x="395238" y="72198"/>
                  </a:lnTo>
                  <a:close/>
                  <a:moveTo>
                    <a:pt x="466990" y="72198"/>
                  </a:moveTo>
                  <a:lnTo>
                    <a:pt x="466990" y="1211"/>
                  </a:lnTo>
                  <a:lnTo>
                    <a:pt x="493767" y="1211"/>
                  </a:lnTo>
                  <a:cubicBezTo>
                    <a:pt x="498477" y="1211"/>
                    <a:pt x="502071" y="1443"/>
                    <a:pt x="504552" y="1908"/>
                  </a:cubicBezTo>
                  <a:cubicBezTo>
                    <a:pt x="508022" y="2466"/>
                    <a:pt x="510937" y="3566"/>
                    <a:pt x="513291" y="5209"/>
                  </a:cubicBezTo>
                  <a:cubicBezTo>
                    <a:pt x="515647" y="6851"/>
                    <a:pt x="517537" y="9145"/>
                    <a:pt x="518965" y="12089"/>
                  </a:cubicBezTo>
                  <a:cubicBezTo>
                    <a:pt x="520420" y="15002"/>
                    <a:pt x="521149" y="18226"/>
                    <a:pt x="521149" y="21759"/>
                  </a:cubicBezTo>
                  <a:cubicBezTo>
                    <a:pt x="521149" y="27802"/>
                    <a:pt x="519227" y="32916"/>
                    <a:pt x="515382" y="37100"/>
                  </a:cubicBezTo>
                  <a:cubicBezTo>
                    <a:pt x="511541" y="41253"/>
                    <a:pt x="504597" y="43329"/>
                    <a:pt x="494556" y="43329"/>
                  </a:cubicBezTo>
                  <a:lnTo>
                    <a:pt x="476380" y="43329"/>
                  </a:lnTo>
                  <a:lnTo>
                    <a:pt x="476380" y="72198"/>
                  </a:lnTo>
                  <a:lnTo>
                    <a:pt x="466990" y="72198"/>
                  </a:lnTo>
                  <a:close/>
                  <a:moveTo>
                    <a:pt x="476380" y="34961"/>
                  </a:moveTo>
                  <a:lnTo>
                    <a:pt x="494695" y="34961"/>
                  </a:lnTo>
                  <a:cubicBezTo>
                    <a:pt x="500771" y="34961"/>
                    <a:pt x="505079" y="33830"/>
                    <a:pt x="507620" y="31568"/>
                  </a:cubicBezTo>
                  <a:cubicBezTo>
                    <a:pt x="510194" y="29305"/>
                    <a:pt x="511479" y="26129"/>
                    <a:pt x="511479" y="22038"/>
                  </a:cubicBezTo>
                  <a:cubicBezTo>
                    <a:pt x="511479" y="19062"/>
                    <a:pt x="510720" y="16521"/>
                    <a:pt x="509200" y="14414"/>
                  </a:cubicBezTo>
                  <a:cubicBezTo>
                    <a:pt x="507712" y="12306"/>
                    <a:pt x="505746" y="10911"/>
                    <a:pt x="503297" y="10229"/>
                  </a:cubicBezTo>
                  <a:cubicBezTo>
                    <a:pt x="501717" y="9796"/>
                    <a:pt x="498786" y="9579"/>
                    <a:pt x="494511" y="9579"/>
                  </a:cubicBezTo>
                  <a:lnTo>
                    <a:pt x="476380" y="9579"/>
                  </a:lnTo>
                  <a:lnTo>
                    <a:pt x="476380" y="34961"/>
                  </a:lnTo>
                  <a:close/>
                  <a:moveTo>
                    <a:pt x="528527" y="56858"/>
                  </a:moveTo>
                  <a:lnTo>
                    <a:pt x="537126" y="55510"/>
                  </a:lnTo>
                  <a:cubicBezTo>
                    <a:pt x="537623" y="58950"/>
                    <a:pt x="538970" y="61600"/>
                    <a:pt x="541172" y="63459"/>
                  </a:cubicBezTo>
                  <a:cubicBezTo>
                    <a:pt x="543371" y="65289"/>
                    <a:pt x="546456" y="66202"/>
                    <a:pt x="550422" y="66202"/>
                  </a:cubicBezTo>
                  <a:cubicBezTo>
                    <a:pt x="554451" y="66202"/>
                    <a:pt x="557426" y="65396"/>
                    <a:pt x="559348" y="63783"/>
                  </a:cubicBezTo>
                  <a:cubicBezTo>
                    <a:pt x="561300" y="62141"/>
                    <a:pt x="562276" y="60220"/>
                    <a:pt x="562276" y="58020"/>
                  </a:cubicBezTo>
                  <a:cubicBezTo>
                    <a:pt x="562276" y="56036"/>
                    <a:pt x="561410" y="54487"/>
                    <a:pt x="559672" y="53371"/>
                  </a:cubicBezTo>
                  <a:cubicBezTo>
                    <a:pt x="558494" y="52596"/>
                    <a:pt x="555537" y="51604"/>
                    <a:pt x="550794" y="50396"/>
                  </a:cubicBezTo>
                  <a:cubicBezTo>
                    <a:pt x="544379" y="48784"/>
                    <a:pt x="539931" y="47389"/>
                    <a:pt x="537453" y="46212"/>
                  </a:cubicBezTo>
                  <a:cubicBezTo>
                    <a:pt x="535004" y="45034"/>
                    <a:pt x="533145" y="43407"/>
                    <a:pt x="531874" y="41330"/>
                  </a:cubicBezTo>
                  <a:cubicBezTo>
                    <a:pt x="530601" y="39254"/>
                    <a:pt x="529967" y="36961"/>
                    <a:pt x="529967" y="34450"/>
                  </a:cubicBezTo>
                  <a:cubicBezTo>
                    <a:pt x="529967" y="32157"/>
                    <a:pt x="530494" y="30034"/>
                    <a:pt x="531547" y="28081"/>
                  </a:cubicBezTo>
                  <a:cubicBezTo>
                    <a:pt x="532600" y="26129"/>
                    <a:pt x="534026" y="24502"/>
                    <a:pt x="535826" y="23200"/>
                  </a:cubicBezTo>
                  <a:cubicBezTo>
                    <a:pt x="537188" y="22208"/>
                    <a:pt x="539033" y="21371"/>
                    <a:pt x="541357" y="20689"/>
                  </a:cubicBezTo>
                  <a:cubicBezTo>
                    <a:pt x="543713" y="19977"/>
                    <a:pt x="546221" y="19620"/>
                    <a:pt x="548887" y="19620"/>
                  </a:cubicBezTo>
                  <a:cubicBezTo>
                    <a:pt x="552916" y="19620"/>
                    <a:pt x="556450" y="20209"/>
                    <a:pt x="559488" y="21387"/>
                  </a:cubicBezTo>
                  <a:cubicBezTo>
                    <a:pt x="562555" y="22533"/>
                    <a:pt x="564817" y="24099"/>
                    <a:pt x="566275" y="26082"/>
                  </a:cubicBezTo>
                  <a:cubicBezTo>
                    <a:pt x="567732" y="28066"/>
                    <a:pt x="568738" y="30715"/>
                    <a:pt x="569297" y="34032"/>
                  </a:cubicBezTo>
                  <a:lnTo>
                    <a:pt x="560743" y="35194"/>
                  </a:lnTo>
                  <a:cubicBezTo>
                    <a:pt x="560372" y="32559"/>
                    <a:pt x="559256" y="30499"/>
                    <a:pt x="557396" y="29011"/>
                  </a:cubicBezTo>
                  <a:cubicBezTo>
                    <a:pt x="555537" y="27523"/>
                    <a:pt x="552916" y="26779"/>
                    <a:pt x="549539" y="26779"/>
                  </a:cubicBezTo>
                  <a:cubicBezTo>
                    <a:pt x="545510" y="26779"/>
                    <a:pt x="542642" y="27446"/>
                    <a:pt x="540937" y="28779"/>
                  </a:cubicBezTo>
                  <a:cubicBezTo>
                    <a:pt x="539232" y="30080"/>
                    <a:pt x="538381" y="31630"/>
                    <a:pt x="538381" y="33427"/>
                  </a:cubicBezTo>
                  <a:cubicBezTo>
                    <a:pt x="538381" y="34543"/>
                    <a:pt x="538738" y="35550"/>
                    <a:pt x="539449" y="36449"/>
                  </a:cubicBezTo>
                  <a:cubicBezTo>
                    <a:pt x="540164" y="37410"/>
                    <a:pt x="541279" y="38185"/>
                    <a:pt x="542797" y="38774"/>
                  </a:cubicBezTo>
                  <a:cubicBezTo>
                    <a:pt x="543665" y="39115"/>
                    <a:pt x="546221" y="39858"/>
                    <a:pt x="550470" y="41005"/>
                  </a:cubicBezTo>
                  <a:cubicBezTo>
                    <a:pt x="556635" y="42648"/>
                    <a:pt x="560943" y="43996"/>
                    <a:pt x="563391" y="45049"/>
                  </a:cubicBezTo>
                  <a:cubicBezTo>
                    <a:pt x="565840" y="46103"/>
                    <a:pt x="567747" y="47637"/>
                    <a:pt x="569110" y="49652"/>
                  </a:cubicBezTo>
                  <a:cubicBezTo>
                    <a:pt x="570505" y="51635"/>
                    <a:pt x="571202" y="54115"/>
                    <a:pt x="571202" y="57090"/>
                  </a:cubicBezTo>
                  <a:cubicBezTo>
                    <a:pt x="571202" y="60003"/>
                    <a:pt x="570351" y="62745"/>
                    <a:pt x="568646" y="65319"/>
                  </a:cubicBezTo>
                  <a:cubicBezTo>
                    <a:pt x="566971" y="67860"/>
                    <a:pt x="564540" y="69844"/>
                    <a:pt x="561347" y="71269"/>
                  </a:cubicBezTo>
                  <a:cubicBezTo>
                    <a:pt x="558155" y="72665"/>
                    <a:pt x="554528" y="73361"/>
                    <a:pt x="550470" y="73361"/>
                  </a:cubicBezTo>
                  <a:cubicBezTo>
                    <a:pt x="543805" y="73361"/>
                    <a:pt x="538723" y="71983"/>
                    <a:pt x="535222" y="69222"/>
                  </a:cubicBezTo>
                  <a:cubicBezTo>
                    <a:pt x="531717" y="66434"/>
                    <a:pt x="529485" y="62314"/>
                    <a:pt x="528527" y="56858"/>
                  </a:cubicBezTo>
                  <a:close/>
                  <a:moveTo>
                    <a:pt x="611189" y="72198"/>
                  </a:moveTo>
                  <a:lnTo>
                    <a:pt x="611189" y="27570"/>
                  </a:lnTo>
                  <a:lnTo>
                    <a:pt x="603516" y="27570"/>
                  </a:lnTo>
                  <a:lnTo>
                    <a:pt x="603516" y="20782"/>
                  </a:lnTo>
                  <a:lnTo>
                    <a:pt x="611189" y="20782"/>
                  </a:lnTo>
                  <a:lnTo>
                    <a:pt x="611189" y="15297"/>
                  </a:lnTo>
                  <a:cubicBezTo>
                    <a:pt x="611189" y="11857"/>
                    <a:pt x="611499" y="9300"/>
                    <a:pt x="612117" y="7626"/>
                  </a:cubicBezTo>
                  <a:cubicBezTo>
                    <a:pt x="612954" y="5364"/>
                    <a:pt x="614426" y="3535"/>
                    <a:pt x="616533" y="2141"/>
                  </a:cubicBezTo>
                  <a:cubicBezTo>
                    <a:pt x="618672" y="715"/>
                    <a:pt x="621647" y="2"/>
                    <a:pt x="625459" y="2"/>
                  </a:cubicBezTo>
                  <a:cubicBezTo>
                    <a:pt x="627907" y="2"/>
                    <a:pt x="630621" y="297"/>
                    <a:pt x="633596" y="885"/>
                  </a:cubicBezTo>
                  <a:lnTo>
                    <a:pt x="632248" y="8463"/>
                  </a:lnTo>
                  <a:cubicBezTo>
                    <a:pt x="630451" y="8153"/>
                    <a:pt x="628746" y="7998"/>
                    <a:pt x="627134" y="7998"/>
                  </a:cubicBezTo>
                  <a:cubicBezTo>
                    <a:pt x="624501" y="7998"/>
                    <a:pt x="622623" y="8571"/>
                    <a:pt x="621507" y="9718"/>
                  </a:cubicBezTo>
                  <a:cubicBezTo>
                    <a:pt x="620424" y="10834"/>
                    <a:pt x="619880" y="12941"/>
                    <a:pt x="619880" y="16040"/>
                  </a:cubicBezTo>
                  <a:lnTo>
                    <a:pt x="619880" y="20782"/>
                  </a:lnTo>
                  <a:lnTo>
                    <a:pt x="629877" y="20782"/>
                  </a:lnTo>
                  <a:lnTo>
                    <a:pt x="629877" y="27570"/>
                  </a:lnTo>
                  <a:lnTo>
                    <a:pt x="619880" y="27570"/>
                  </a:lnTo>
                  <a:lnTo>
                    <a:pt x="619880" y="72198"/>
                  </a:lnTo>
                  <a:lnTo>
                    <a:pt x="611189" y="72198"/>
                  </a:lnTo>
                  <a:close/>
                  <a:moveTo>
                    <a:pt x="633438" y="46491"/>
                  </a:moveTo>
                  <a:cubicBezTo>
                    <a:pt x="633438" y="36976"/>
                    <a:pt x="636089" y="29925"/>
                    <a:pt x="641388" y="25338"/>
                  </a:cubicBezTo>
                  <a:cubicBezTo>
                    <a:pt x="645789" y="21526"/>
                    <a:pt x="651165" y="19620"/>
                    <a:pt x="657520" y="19620"/>
                  </a:cubicBezTo>
                  <a:cubicBezTo>
                    <a:pt x="664616" y="19620"/>
                    <a:pt x="670397" y="21945"/>
                    <a:pt x="674860" y="26593"/>
                  </a:cubicBezTo>
                  <a:cubicBezTo>
                    <a:pt x="679353" y="31211"/>
                    <a:pt x="681602" y="37596"/>
                    <a:pt x="681602" y="45747"/>
                  </a:cubicBezTo>
                  <a:cubicBezTo>
                    <a:pt x="681602" y="52379"/>
                    <a:pt x="680608" y="57601"/>
                    <a:pt x="678627" y="61412"/>
                  </a:cubicBezTo>
                  <a:cubicBezTo>
                    <a:pt x="676642" y="65194"/>
                    <a:pt x="673744" y="68139"/>
                    <a:pt x="669933" y="70246"/>
                  </a:cubicBezTo>
                  <a:cubicBezTo>
                    <a:pt x="666151" y="72323"/>
                    <a:pt x="662013" y="73361"/>
                    <a:pt x="657520" y="73361"/>
                  </a:cubicBezTo>
                  <a:cubicBezTo>
                    <a:pt x="650329" y="73361"/>
                    <a:pt x="644518" y="71052"/>
                    <a:pt x="640085" y="66434"/>
                  </a:cubicBezTo>
                  <a:cubicBezTo>
                    <a:pt x="635655" y="61817"/>
                    <a:pt x="633438" y="55169"/>
                    <a:pt x="633438" y="46491"/>
                  </a:cubicBezTo>
                  <a:close/>
                  <a:moveTo>
                    <a:pt x="642412" y="46491"/>
                  </a:moveTo>
                  <a:cubicBezTo>
                    <a:pt x="642412" y="53061"/>
                    <a:pt x="643837" y="57989"/>
                    <a:pt x="646687" y="61275"/>
                  </a:cubicBezTo>
                  <a:cubicBezTo>
                    <a:pt x="649570" y="64560"/>
                    <a:pt x="653179" y="66202"/>
                    <a:pt x="657520" y="66202"/>
                  </a:cubicBezTo>
                  <a:cubicBezTo>
                    <a:pt x="661858" y="66202"/>
                    <a:pt x="665452" y="64560"/>
                    <a:pt x="668305" y="61275"/>
                  </a:cubicBezTo>
                  <a:cubicBezTo>
                    <a:pt x="671189" y="57958"/>
                    <a:pt x="672629" y="52937"/>
                    <a:pt x="672629" y="46212"/>
                  </a:cubicBezTo>
                  <a:cubicBezTo>
                    <a:pt x="672629" y="39858"/>
                    <a:pt x="671189" y="35039"/>
                    <a:pt x="668305" y="31754"/>
                  </a:cubicBezTo>
                  <a:cubicBezTo>
                    <a:pt x="665422" y="28468"/>
                    <a:pt x="661828" y="26826"/>
                    <a:pt x="657520" y="26826"/>
                  </a:cubicBezTo>
                  <a:cubicBezTo>
                    <a:pt x="653179" y="26826"/>
                    <a:pt x="649570" y="28453"/>
                    <a:pt x="646687" y="31707"/>
                  </a:cubicBezTo>
                  <a:cubicBezTo>
                    <a:pt x="643837" y="34961"/>
                    <a:pt x="642412" y="39889"/>
                    <a:pt x="642412" y="46491"/>
                  </a:cubicBezTo>
                  <a:close/>
                  <a:moveTo>
                    <a:pt x="691748" y="72198"/>
                  </a:moveTo>
                  <a:lnTo>
                    <a:pt x="691748" y="20782"/>
                  </a:lnTo>
                  <a:lnTo>
                    <a:pt x="699558" y="20782"/>
                  </a:lnTo>
                  <a:lnTo>
                    <a:pt x="699558" y="28593"/>
                  </a:lnTo>
                  <a:cubicBezTo>
                    <a:pt x="701572" y="24935"/>
                    <a:pt x="703417" y="22533"/>
                    <a:pt x="705089" y="21387"/>
                  </a:cubicBezTo>
                  <a:cubicBezTo>
                    <a:pt x="706794" y="20209"/>
                    <a:pt x="708671" y="19620"/>
                    <a:pt x="710715" y="19620"/>
                  </a:cubicBezTo>
                  <a:cubicBezTo>
                    <a:pt x="713661" y="19620"/>
                    <a:pt x="716636" y="20550"/>
                    <a:pt x="719641" y="22410"/>
                  </a:cubicBezTo>
                  <a:lnTo>
                    <a:pt x="716666" y="30499"/>
                  </a:lnTo>
                  <a:cubicBezTo>
                    <a:pt x="714526" y="29259"/>
                    <a:pt x="712390" y="28639"/>
                    <a:pt x="710251" y="28639"/>
                  </a:cubicBezTo>
                  <a:cubicBezTo>
                    <a:pt x="708359" y="28639"/>
                    <a:pt x="706654" y="29212"/>
                    <a:pt x="705136" y="30359"/>
                  </a:cubicBezTo>
                  <a:cubicBezTo>
                    <a:pt x="703619" y="31506"/>
                    <a:pt x="702533" y="33086"/>
                    <a:pt x="701881" y="35101"/>
                  </a:cubicBezTo>
                  <a:cubicBezTo>
                    <a:pt x="700920" y="38200"/>
                    <a:pt x="700441" y="41594"/>
                    <a:pt x="700441" y="45282"/>
                  </a:cubicBezTo>
                  <a:lnTo>
                    <a:pt x="700441" y="72198"/>
                  </a:lnTo>
                  <a:lnTo>
                    <a:pt x="691748" y="72198"/>
                  </a:lnTo>
                  <a:close/>
                  <a:moveTo>
                    <a:pt x="785745" y="72198"/>
                  </a:moveTo>
                  <a:lnTo>
                    <a:pt x="785745" y="65691"/>
                  </a:lnTo>
                  <a:cubicBezTo>
                    <a:pt x="782490" y="70805"/>
                    <a:pt x="777700" y="73361"/>
                    <a:pt x="771378" y="73361"/>
                  </a:cubicBezTo>
                  <a:cubicBezTo>
                    <a:pt x="767287" y="73361"/>
                    <a:pt x="763523" y="72230"/>
                    <a:pt x="760084" y="69966"/>
                  </a:cubicBezTo>
                  <a:cubicBezTo>
                    <a:pt x="756641" y="67705"/>
                    <a:pt x="753975" y="64560"/>
                    <a:pt x="752086" y="60530"/>
                  </a:cubicBezTo>
                  <a:cubicBezTo>
                    <a:pt x="750197" y="56470"/>
                    <a:pt x="749251" y="51806"/>
                    <a:pt x="749251" y="46537"/>
                  </a:cubicBezTo>
                  <a:cubicBezTo>
                    <a:pt x="749251" y="41392"/>
                    <a:pt x="750102" y="36744"/>
                    <a:pt x="751806" y="32590"/>
                  </a:cubicBezTo>
                  <a:cubicBezTo>
                    <a:pt x="753511" y="28407"/>
                    <a:pt x="756070" y="25199"/>
                    <a:pt x="759477" y="22968"/>
                  </a:cubicBezTo>
                  <a:cubicBezTo>
                    <a:pt x="762919" y="20736"/>
                    <a:pt x="766760" y="19620"/>
                    <a:pt x="771006" y="19620"/>
                  </a:cubicBezTo>
                  <a:cubicBezTo>
                    <a:pt x="774106" y="19620"/>
                    <a:pt x="776864" y="20271"/>
                    <a:pt x="779283" y="21573"/>
                  </a:cubicBezTo>
                  <a:cubicBezTo>
                    <a:pt x="781699" y="22874"/>
                    <a:pt x="783669" y="24579"/>
                    <a:pt x="785186" y="26687"/>
                  </a:cubicBezTo>
                  <a:lnTo>
                    <a:pt x="785186" y="1211"/>
                  </a:lnTo>
                  <a:lnTo>
                    <a:pt x="793832" y="1211"/>
                  </a:lnTo>
                  <a:lnTo>
                    <a:pt x="793832" y="72198"/>
                  </a:lnTo>
                  <a:lnTo>
                    <a:pt x="785745" y="72198"/>
                  </a:lnTo>
                  <a:close/>
                  <a:moveTo>
                    <a:pt x="758224" y="46537"/>
                  </a:moveTo>
                  <a:cubicBezTo>
                    <a:pt x="758224" y="53108"/>
                    <a:pt x="759602" y="58035"/>
                    <a:pt x="762360" y="61320"/>
                  </a:cubicBezTo>
                  <a:cubicBezTo>
                    <a:pt x="765151" y="64575"/>
                    <a:pt x="768435" y="66202"/>
                    <a:pt x="772217" y="66202"/>
                  </a:cubicBezTo>
                  <a:cubicBezTo>
                    <a:pt x="775998" y="66202"/>
                    <a:pt x="779221" y="64652"/>
                    <a:pt x="781887" y="61552"/>
                  </a:cubicBezTo>
                  <a:cubicBezTo>
                    <a:pt x="784552" y="58423"/>
                    <a:pt x="785882" y="53665"/>
                    <a:pt x="785882" y="47281"/>
                  </a:cubicBezTo>
                  <a:cubicBezTo>
                    <a:pt x="785882" y="40246"/>
                    <a:pt x="784520" y="35085"/>
                    <a:pt x="781791" y="31800"/>
                  </a:cubicBezTo>
                  <a:cubicBezTo>
                    <a:pt x="779096" y="28484"/>
                    <a:pt x="775763" y="26826"/>
                    <a:pt x="771797" y="26826"/>
                  </a:cubicBezTo>
                  <a:cubicBezTo>
                    <a:pt x="767924" y="26826"/>
                    <a:pt x="764683" y="28407"/>
                    <a:pt x="762080" y="31568"/>
                  </a:cubicBezTo>
                  <a:cubicBezTo>
                    <a:pt x="759509" y="34729"/>
                    <a:pt x="758224" y="39719"/>
                    <a:pt x="758224" y="46537"/>
                  </a:cubicBezTo>
                  <a:close/>
                  <a:moveTo>
                    <a:pt x="807608" y="11252"/>
                  </a:moveTo>
                  <a:lnTo>
                    <a:pt x="807608" y="1211"/>
                  </a:lnTo>
                  <a:lnTo>
                    <a:pt x="816298" y="1211"/>
                  </a:lnTo>
                  <a:lnTo>
                    <a:pt x="816298" y="11252"/>
                  </a:lnTo>
                  <a:lnTo>
                    <a:pt x="807608" y="11252"/>
                  </a:lnTo>
                  <a:close/>
                  <a:moveTo>
                    <a:pt x="807608" y="72198"/>
                  </a:moveTo>
                  <a:lnTo>
                    <a:pt x="807608" y="20782"/>
                  </a:lnTo>
                  <a:lnTo>
                    <a:pt x="816298" y="20782"/>
                  </a:lnTo>
                  <a:lnTo>
                    <a:pt x="816298" y="72198"/>
                  </a:lnTo>
                  <a:lnTo>
                    <a:pt x="807608" y="72198"/>
                  </a:lnTo>
                  <a:close/>
                  <a:moveTo>
                    <a:pt x="826102" y="56858"/>
                  </a:moveTo>
                  <a:lnTo>
                    <a:pt x="834704" y="55510"/>
                  </a:lnTo>
                  <a:cubicBezTo>
                    <a:pt x="835200" y="58950"/>
                    <a:pt x="836548" y="61600"/>
                    <a:pt x="838750" y="63459"/>
                  </a:cubicBezTo>
                  <a:cubicBezTo>
                    <a:pt x="840949" y="65289"/>
                    <a:pt x="844034" y="66202"/>
                    <a:pt x="848000" y="66202"/>
                  </a:cubicBezTo>
                  <a:cubicBezTo>
                    <a:pt x="852029" y="66202"/>
                    <a:pt x="855004" y="65396"/>
                    <a:pt x="856926" y="63783"/>
                  </a:cubicBezTo>
                  <a:cubicBezTo>
                    <a:pt x="858878" y="62141"/>
                    <a:pt x="859853" y="60220"/>
                    <a:pt x="859853" y="58020"/>
                  </a:cubicBezTo>
                  <a:cubicBezTo>
                    <a:pt x="859853" y="56036"/>
                    <a:pt x="858988" y="54487"/>
                    <a:pt x="857250" y="53371"/>
                  </a:cubicBezTo>
                  <a:cubicBezTo>
                    <a:pt x="856072" y="52596"/>
                    <a:pt x="853115" y="51604"/>
                    <a:pt x="848372" y="50396"/>
                  </a:cubicBezTo>
                  <a:cubicBezTo>
                    <a:pt x="841957" y="48784"/>
                    <a:pt x="837509" y="47389"/>
                    <a:pt x="835031" y="46212"/>
                  </a:cubicBezTo>
                  <a:cubicBezTo>
                    <a:pt x="832582" y="45034"/>
                    <a:pt x="830723" y="43407"/>
                    <a:pt x="829452" y="41330"/>
                  </a:cubicBezTo>
                  <a:cubicBezTo>
                    <a:pt x="828179" y="39254"/>
                    <a:pt x="827545" y="36961"/>
                    <a:pt x="827545" y="34450"/>
                  </a:cubicBezTo>
                  <a:cubicBezTo>
                    <a:pt x="827545" y="32157"/>
                    <a:pt x="828072" y="30034"/>
                    <a:pt x="829125" y="28081"/>
                  </a:cubicBezTo>
                  <a:cubicBezTo>
                    <a:pt x="830178" y="26129"/>
                    <a:pt x="831603" y="24502"/>
                    <a:pt x="833403" y="23200"/>
                  </a:cubicBezTo>
                  <a:cubicBezTo>
                    <a:pt x="834766" y="22208"/>
                    <a:pt x="836611" y="21371"/>
                    <a:pt x="838934" y="20689"/>
                  </a:cubicBezTo>
                  <a:cubicBezTo>
                    <a:pt x="841291" y="19977"/>
                    <a:pt x="843799" y="19620"/>
                    <a:pt x="846465" y="19620"/>
                  </a:cubicBezTo>
                  <a:cubicBezTo>
                    <a:pt x="850493" y="19620"/>
                    <a:pt x="854028" y="20209"/>
                    <a:pt x="857066" y="21387"/>
                  </a:cubicBezTo>
                  <a:cubicBezTo>
                    <a:pt x="860133" y="22533"/>
                    <a:pt x="862394" y="24099"/>
                    <a:pt x="863852" y="26082"/>
                  </a:cubicBezTo>
                  <a:cubicBezTo>
                    <a:pt x="865310" y="28066"/>
                    <a:pt x="866316" y="30715"/>
                    <a:pt x="866875" y="34032"/>
                  </a:cubicBezTo>
                  <a:lnTo>
                    <a:pt x="858321" y="35194"/>
                  </a:lnTo>
                  <a:cubicBezTo>
                    <a:pt x="857949" y="32559"/>
                    <a:pt x="856834" y="30499"/>
                    <a:pt x="854974" y="29011"/>
                  </a:cubicBezTo>
                  <a:cubicBezTo>
                    <a:pt x="853115" y="27523"/>
                    <a:pt x="850493" y="26779"/>
                    <a:pt x="847116" y="26779"/>
                  </a:cubicBezTo>
                  <a:cubicBezTo>
                    <a:pt x="843088" y="26779"/>
                    <a:pt x="840220" y="27446"/>
                    <a:pt x="838515" y="28779"/>
                  </a:cubicBezTo>
                  <a:cubicBezTo>
                    <a:pt x="836810" y="30080"/>
                    <a:pt x="835959" y="31630"/>
                    <a:pt x="835959" y="33427"/>
                  </a:cubicBezTo>
                  <a:cubicBezTo>
                    <a:pt x="835959" y="34543"/>
                    <a:pt x="836316" y="35550"/>
                    <a:pt x="837027" y="36449"/>
                  </a:cubicBezTo>
                  <a:cubicBezTo>
                    <a:pt x="837741" y="37410"/>
                    <a:pt x="838857" y="38185"/>
                    <a:pt x="840374" y="38774"/>
                  </a:cubicBezTo>
                  <a:cubicBezTo>
                    <a:pt x="841243" y="39115"/>
                    <a:pt x="843799" y="39858"/>
                    <a:pt x="848048" y="41005"/>
                  </a:cubicBezTo>
                  <a:cubicBezTo>
                    <a:pt x="854212" y="42648"/>
                    <a:pt x="858520" y="43996"/>
                    <a:pt x="860969" y="45049"/>
                  </a:cubicBezTo>
                  <a:cubicBezTo>
                    <a:pt x="863418" y="46103"/>
                    <a:pt x="865325" y="47637"/>
                    <a:pt x="866688" y="49652"/>
                  </a:cubicBezTo>
                  <a:cubicBezTo>
                    <a:pt x="868083" y="51635"/>
                    <a:pt x="868779" y="54115"/>
                    <a:pt x="868779" y="57090"/>
                  </a:cubicBezTo>
                  <a:cubicBezTo>
                    <a:pt x="868779" y="60003"/>
                    <a:pt x="867928" y="62745"/>
                    <a:pt x="866224" y="65319"/>
                  </a:cubicBezTo>
                  <a:cubicBezTo>
                    <a:pt x="864548" y="67860"/>
                    <a:pt x="862118" y="69844"/>
                    <a:pt x="858925" y="71269"/>
                  </a:cubicBezTo>
                  <a:cubicBezTo>
                    <a:pt x="855733" y="72665"/>
                    <a:pt x="852106" y="73361"/>
                    <a:pt x="848048" y="73361"/>
                  </a:cubicBezTo>
                  <a:cubicBezTo>
                    <a:pt x="841383" y="73361"/>
                    <a:pt x="836301" y="71983"/>
                    <a:pt x="832799" y="69222"/>
                  </a:cubicBezTo>
                  <a:cubicBezTo>
                    <a:pt x="829294" y="66434"/>
                    <a:pt x="827063" y="62314"/>
                    <a:pt x="826102" y="56858"/>
                  </a:cubicBezTo>
                  <a:close/>
                  <a:moveTo>
                    <a:pt x="914363" y="55649"/>
                  </a:moveTo>
                  <a:lnTo>
                    <a:pt x="923334" y="56765"/>
                  </a:lnTo>
                  <a:cubicBezTo>
                    <a:pt x="921938" y="62034"/>
                    <a:pt x="919320" y="66125"/>
                    <a:pt x="915479" y="69038"/>
                  </a:cubicBezTo>
                  <a:cubicBezTo>
                    <a:pt x="911635" y="71921"/>
                    <a:pt x="906723" y="73361"/>
                    <a:pt x="900740" y="73361"/>
                  </a:cubicBezTo>
                  <a:cubicBezTo>
                    <a:pt x="893209" y="73361"/>
                    <a:pt x="887244" y="71052"/>
                    <a:pt x="882843" y="66434"/>
                  </a:cubicBezTo>
                  <a:cubicBezTo>
                    <a:pt x="878443" y="61784"/>
                    <a:pt x="876241" y="55277"/>
                    <a:pt x="876241" y="46909"/>
                  </a:cubicBezTo>
                  <a:cubicBezTo>
                    <a:pt x="876241" y="38262"/>
                    <a:pt x="878473" y="31552"/>
                    <a:pt x="882936" y="26779"/>
                  </a:cubicBezTo>
                  <a:cubicBezTo>
                    <a:pt x="887399" y="22007"/>
                    <a:pt x="893180" y="19620"/>
                    <a:pt x="900276" y="19620"/>
                  </a:cubicBezTo>
                  <a:cubicBezTo>
                    <a:pt x="907157" y="19620"/>
                    <a:pt x="912766" y="21960"/>
                    <a:pt x="917104" y="26640"/>
                  </a:cubicBezTo>
                  <a:cubicBezTo>
                    <a:pt x="921474" y="31320"/>
                    <a:pt x="923661" y="37906"/>
                    <a:pt x="923661" y="46398"/>
                  </a:cubicBezTo>
                  <a:cubicBezTo>
                    <a:pt x="923661" y="46925"/>
                    <a:pt x="923643" y="47699"/>
                    <a:pt x="923614" y="48722"/>
                  </a:cubicBezTo>
                  <a:lnTo>
                    <a:pt x="885259" y="48722"/>
                  </a:lnTo>
                  <a:cubicBezTo>
                    <a:pt x="885572" y="54363"/>
                    <a:pt x="887167" y="58686"/>
                    <a:pt x="890050" y="61692"/>
                  </a:cubicBezTo>
                  <a:cubicBezTo>
                    <a:pt x="892929" y="64700"/>
                    <a:pt x="896512" y="66202"/>
                    <a:pt x="900787" y="66202"/>
                  </a:cubicBezTo>
                  <a:cubicBezTo>
                    <a:pt x="903980" y="66202"/>
                    <a:pt x="906708" y="65366"/>
                    <a:pt x="908969" y="63691"/>
                  </a:cubicBezTo>
                  <a:cubicBezTo>
                    <a:pt x="911233" y="62019"/>
                    <a:pt x="913031" y="59337"/>
                    <a:pt x="914363" y="55649"/>
                  </a:cubicBezTo>
                  <a:close/>
                  <a:moveTo>
                    <a:pt x="885726" y="41563"/>
                  </a:moveTo>
                  <a:lnTo>
                    <a:pt x="914456" y="41563"/>
                  </a:lnTo>
                  <a:cubicBezTo>
                    <a:pt x="914051" y="37224"/>
                    <a:pt x="912953" y="33970"/>
                    <a:pt x="911153" y="31800"/>
                  </a:cubicBezTo>
                  <a:cubicBezTo>
                    <a:pt x="908365" y="28453"/>
                    <a:pt x="904771" y="26779"/>
                    <a:pt x="900368" y="26779"/>
                  </a:cubicBezTo>
                  <a:cubicBezTo>
                    <a:pt x="896372" y="26779"/>
                    <a:pt x="893010" y="28128"/>
                    <a:pt x="890282" y="30824"/>
                  </a:cubicBezTo>
                  <a:cubicBezTo>
                    <a:pt x="887553" y="33489"/>
                    <a:pt x="886036" y="37069"/>
                    <a:pt x="885726" y="41563"/>
                  </a:cubicBezTo>
                  <a:close/>
                  <a:moveTo>
                    <a:pt x="967838" y="65875"/>
                  </a:moveTo>
                  <a:cubicBezTo>
                    <a:pt x="964613" y="68603"/>
                    <a:pt x="961515" y="70540"/>
                    <a:pt x="958540" y="71689"/>
                  </a:cubicBezTo>
                  <a:cubicBezTo>
                    <a:pt x="955565" y="72805"/>
                    <a:pt x="952355" y="73361"/>
                    <a:pt x="948915" y="73361"/>
                  </a:cubicBezTo>
                  <a:cubicBezTo>
                    <a:pt x="943274" y="73361"/>
                    <a:pt x="938936" y="71983"/>
                    <a:pt x="935898" y="69222"/>
                  </a:cubicBezTo>
                  <a:cubicBezTo>
                    <a:pt x="932861" y="66464"/>
                    <a:pt x="931343" y="62933"/>
                    <a:pt x="931343" y="58624"/>
                  </a:cubicBezTo>
                  <a:cubicBezTo>
                    <a:pt x="931343" y="56114"/>
                    <a:pt x="931917" y="53820"/>
                    <a:pt x="933063" y="51744"/>
                  </a:cubicBezTo>
                  <a:cubicBezTo>
                    <a:pt x="934211" y="49667"/>
                    <a:pt x="935714" y="48009"/>
                    <a:pt x="937573" y="46770"/>
                  </a:cubicBezTo>
                  <a:cubicBezTo>
                    <a:pt x="939433" y="45499"/>
                    <a:pt x="941525" y="44538"/>
                    <a:pt x="943848" y="43887"/>
                  </a:cubicBezTo>
                  <a:cubicBezTo>
                    <a:pt x="945553" y="43423"/>
                    <a:pt x="948127" y="42988"/>
                    <a:pt x="951566" y="42586"/>
                  </a:cubicBezTo>
                  <a:cubicBezTo>
                    <a:pt x="958600" y="41749"/>
                    <a:pt x="963792" y="40741"/>
                    <a:pt x="967139" y="39564"/>
                  </a:cubicBezTo>
                  <a:cubicBezTo>
                    <a:pt x="967171" y="38355"/>
                    <a:pt x="967186" y="37596"/>
                    <a:pt x="967186" y="37286"/>
                  </a:cubicBezTo>
                  <a:cubicBezTo>
                    <a:pt x="967186" y="33753"/>
                    <a:pt x="966365" y="31258"/>
                    <a:pt x="964723" y="29801"/>
                  </a:cubicBezTo>
                  <a:cubicBezTo>
                    <a:pt x="962491" y="27818"/>
                    <a:pt x="959174" y="26826"/>
                    <a:pt x="954774" y="26826"/>
                  </a:cubicBezTo>
                  <a:cubicBezTo>
                    <a:pt x="950683" y="26826"/>
                    <a:pt x="947660" y="27554"/>
                    <a:pt x="945708" y="29011"/>
                  </a:cubicBezTo>
                  <a:cubicBezTo>
                    <a:pt x="943756" y="30437"/>
                    <a:pt x="942313" y="32962"/>
                    <a:pt x="941385" y="36589"/>
                  </a:cubicBezTo>
                  <a:lnTo>
                    <a:pt x="932831" y="35426"/>
                  </a:lnTo>
                  <a:cubicBezTo>
                    <a:pt x="933604" y="31800"/>
                    <a:pt x="934875" y="28871"/>
                    <a:pt x="936642" y="26640"/>
                  </a:cubicBezTo>
                  <a:cubicBezTo>
                    <a:pt x="938439" y="24377"/>
                    <a:pt x="941013" y="22642"/>
                    <a:pt x="944360" y="21433"/>
                  </a:cubicBezTo>
                  <a:cubicBezTo>
                    <a:pt x="947737" y="20225"/>
                    <a:pt x="951629" y="19620"/>
                    <a:pt x="956029" y="19620"/>
                  </a:cubicBezTo>
                  <a:cubicBezTo>
                    <a:pt x="960430" y="19620"/>
                    <a:pt x="963994" y="20147"/>
                    <a:pt x="966722" y="21201"/>
                  </a:cubicBezTo>
                  <a:cubicBezTo>
                    <a:pt x="969480" y="22224"/>
                    <a:pt x="971495" y="23525"/>
                    <a:pt x="972765" y="25106"/>
                  </a:cubicBezTo>
                  <a:cubicBezTo>
                    <a:pt x="974065" y="26656"/>
                    <a:pt x="974982" y="28624"/>
                    <a:pt x="975508" y="31010"/>
                  </a:cubicBezTo>
                  <a:cubicBezTo>
                    <a:pt x="975785" y="32498"/>
                    <a:pt x="975925" y="35178"/>
                    <a:pt x="975925" y="39052"/>
                  </a:cubicBezTo>
                  <a:lnTo>
                    <a:pt x="975925" y="50675"/>
                  </a:lnTo>
                  <a:cubicBezTo>
                    <a:pt x="975925" y="58764"/>
                    <a:pt x="976112" y="63879"/>
                    <a:pt x="976484" y="66015"/>
                  </a:cubicBezTo>
                  <a:cubicBezTo>
                    <a:pt x="976856" y="68154"/>
                    <a:pt x="977600" y="70216"/>
                    <a:pt x="978716" y="72198"/>
                  </a:cubicBezTo>
                  <a:lnTo>
                    <a:pt x="969602" y="72198"/>
                  </a:lnTo>
                  <a:cubicBezTo>
                    <a:pt x="968704" y="70400"/>
                    <a:pt x="968115" y="68294"/>
                    <a:pt x="967838" y="65875"/>
                  </a:cubicBezTo>
                  <a:close/>
                  <a:moveTo>
                    <a:pt x="967139" y="46398"/>
                  </a:moveTo>
                  <a:cubicBezTo>
                    <a:pt x="963979" y="47699"/>
                    <a:pt x="959236" y="48800"/>
                    <a:pt x="952914" y="49698"/>
                  </a:cubicBezTo>
                  <a:cubicBezTo>
                    <a:pt x="949320" y="50194"/>
                    <a:pt x="946776" y="50768"/>
                    <a:pt x="945288" y="51419"/>
                  </a:cubicBezTo>
                  <a:cubicBezTo>
                    <a:pt x="943801" y="52069"/>
                    <a:pt x="942655" y="53014"/>
                    <a:pt x="941849" y="54254"/>
                  </a:cubicBezTo>
                  <a:cubicBezTo>
                    <a:pt x="941043" y="55494"/>
                    <a:pt x="940641" y="56873"/>
                    <a:pt x="940641" y="58392"/>
                  </a:cubicBezTo>
                  <a:cubicBezTo>
                    <a:pt x="940641" y="60716"/>
                    <a:pt x="941525" y="62653"/>
                    <a:pt x="943292" y="64203"/>
                  </a:cubicBezTo>
                  <a:cubicBezTo>
                    <a:pt x="945056" y="65753"/>
                    <a:pt x="947630" y="66527"/>
                    <a:pt x="951007" y="66527"/>
                  </a:cubicBezTo>
                  <a:cubicBezTo>
                    <a:pt x="954354" y="66527"/>
                    <a:pt x="957329" y="65798"/>
                    <a:pt x="959933" y="64343"/>
                  </a:cubicBezTo>
                  <a:cubicBezTo>
                    <a:pt x="962569" y="62855"/>
                    <a:pt x="964506" y="60840"/>
                    <a:pt x="965743" y="58299"/>
                  </a:cubicBezTo>
                  <a:cubicBezTo>
                    <a:pt x="966675" y="56346"/>
                    <a:pt x="967139" y="53449"/>
                    <a:pt x="967139" y="49605"/>
                  </a:cubicBezTo>
                  <a:lnTo>
                    <a:pt x="967139" y="46398"/>
                  </a:lnTo>
                  <a:close/>
                  <a:moveTo>
                    <a:pt x="985981" y="56858"/>
                  </a:moveTo>
                  <a:lnTo>
                    <a:pt x="994580" y="55510"/>
                  </a:lnTo>
                  <a:cubicBezTo>
                    <a:pt x="995077" y="58950"/>
                    <a:pt x="996424" y="61600"/>
                    <a:pt x="998626" y="63459"/>
                  </a:cubicBezTo>
                  <a:cubicBezTo>
                    <a:pt x="1000825" y="65289"/>
                    <a:pt x="1003910" y="66202"/>
                    <a:pt x="1007876" y="66202"/>
                  </a:cubicBezTo>
                  <a:cubicBezTo>
                    <a:pt x="1011905" y="66202"/>
                    <a:pt x="1014880" y="65396"/>
                    <a:pt x="1016802" y="63783"/>
                  </a:cubicBezTo>
                  <a:cubicBezTo>
                    <a:pt x="1018754" y="62141"/>
                    <a:pt x="1019730" y="60220"/>
                    <a:pt x="1019730" y="58020"/>
                  </a:cubicBezTo>
                  <a:cubicBezTo>
                    <a:pt x="1019730" y="56036"/>
                    <a:pt x="1018864" y="54487"/>
                    <a:pt x="1017126" y="53371"/>
                  </a:cubicBezTo>
                  <a:cubicBezTo>
                    <a:pt x="1015951" y="52596"/>
                    <a:pt x="1012991" y="51604"/>
                    <a:pt x="1008248" y="50396"/>
                  </a:cubicBezTo>
                  <a:cubicBezTo>
                    <a:pt x="1001833" y="48784"/>
                    <a:pt x="997385" y="47389"/>
                    <a:pt x="994907" y="46212"/>
                  </a:cubicBezTo>
                  <a:cubicBezTo>
                    <a:pt x="992458" y="45034"/>
                    <a:pt x="990599" y="43407"/>
                    <a:pt x="989328" y="41330"/>
                  </a:cubicBezTo>
                  <a:cubicBezTo>
                    <a:pt x="988058" y="39254"/>
                    <a:pt x="987421" y="36961"/>
                    <a:pt x="987421" y="34450"/>
                  </a:cubicBezTo>
                  <a:cubicBezTo>
                    <a:pt x="987421" y="32157"/>
                    <a:pt x="987948" y="30034"/>
                    <a:pt x="989001" y="28081"/>
                  </a:cubicBezTo>
                  <a:cubicBezTo>
                    <a:pt x="990054" y="26129"/>
                    <a:pt x="991482" y="24502"/>
                    <a:pt x="993280" y="23200"/>
                  </a:cubicBezTo>
                  <a:cubicBezTo>
                    <a:pt x="994642" y="22208"/>
                    <a:pt x="996487" y="21371"/>
                    <a:pt x="998811" y="20689"/>
                  </a:cubicBezTo>
                  <a:cubicBezTo>
                    <a:pt x="1001167" y="19977"/>
                    <a:pt x="1003678" y="19620"/>
                    <a:pt x="1006341" y="19620"/>
                  </a:cubicBezTo>
                  <a:cubicBezTo>
                    <a:pt x="1010372" y="19620"/>
                    <a:pt x="1013904" y="20209"/>
                    <a:pt x="1016942" y="21387"/>
                  </a:cubicBezTo>
                  <a:cubicBezTo>
                    <a:pt x="1020009" y="22533"/>
                    <a:pt x="1022274" y="24099"/>
                    <a:pt x="1023728" y="26082"/>
                  </a:cubicBezTo>
                  <a:cubicBezTo>
                    <a:pt x="1025186" y="28066"/>
                    <a:pt x="1026192" y="30715"/>
                    <a:pt x="1026751" y="34032"/>
                  </a:cubicBezTo>
                  <a:lnTo>
                    <a:pt x="1018197" y="35194"/>
                  </a:lnTo>
                  <a:cubicBezTo>
                    <a:pt x="1017826" y="32559"/>
                    <a:pt x="1016710" y="30499"/>
                    <a:pt x="1014850" y="29011"/>
                  </a:cubicBezTo>
                  <a:cubicBezTo>
                    <a:pt x="1012991" y="27523"/>
                    <a:pt x="1010372" y="26779"/>
                    <a:pt x="1006993" y="26779"/>
                  </a:cubicBezTo>
                  <a:cubicBezTo>
                    <a:pt x="1002964" y="26779"/>
                    <a:pt x="1000096" y="27446"/>
                    <a:pt x="998394" y="28779"/>
                  </a:cubicBezTo>
                  <a:cubicBezTo>
                    <a:pt x="996689" y="30080"/>
                    <a:pt x="995835" y="31630"/>
                    <a:pt x="995835" y="33427"/>
                  </a:cubicBezTo>
                  <a:cubicBezTo>
                    <a:pt x="995835" y="34543"/>
                    <a:pt x="996192" y="35550"/>
                    <a:pt x="996906" y="36449"/>
                  </a:cubicBezTo>
                  <a:cubicBezTo>
                    <a:pt x="997617" y="37410"/>
                    <a:pt x="998733" y="38185"/>
                    <a:pt x="1000254" y="38774"/>
                  </a:cubicBezTo>
                  <a:cubicBezTo>
                    <a:pt x="1001119" y="39115"/>
                    <a:pt x="1003678" y="39858"/>
                    <a:pt x="1007924" y="41005"/>
                  </a:cubicBezTo>
                  <a:cubicBezTo>
                    <a:pt x="1014092" y="42648"/>
                    <a:pt x="1018397" y="43996"/>
                    <a:pt x="1020845" y="45049"/>
                  </a:cubicBezTo>
                  <a:cubicBezTo>
                    <a:pt x="1023294" y="46103"/>
                    <a:pt x="1025201" y="47637"/>
                    <a:pt x="1026564" y="49652"/>
                  </a:cubicBezTo>
                  <a:cubicBezTo>
                    <a:pt x="1027959" y="51635"/>
                    <a:pt x="1028656" y="54115"/>
                    <a:pt x="1028656" y="57090"/>
                  </a:cubicBezTo>
                  <a:cubicBezTo>
                    <a:pt x="1028656" y="60003"/>
                    <a:pt x="1027805" y="62745"/>
                    <a:pt x="1026100" y="65319"/>
                  </a:cubicBezTo>
                  <a:cubicBezTo>
                    <a:pt x="1024428" y="67860"/>
                    <a:pt x="1021994" y="69844"/>
                    <a:pt x="1018801" y="71269"/>
                  </a:cubicBezTo>
                  <a:cubicBezTo>
                    <a:pt x="1015609" y="72665"/>
                    <a:pt x="1011982" y="73361"/>
                    <a:pt x="1007924" y="73361"/>
                  </a:cubicBezTo>
                  <a:cubicBezTo>
                    <a:pt x="1001259" y="73361"/>
                    <a:pt x="996177" y="71983"/>
                    <a:pt x="992676" y="69222"/>
                  </a:cubicBezTo>
                  <a:cubicBezTo>
                    <a:pt x="989174" y="66434"/>
                    <a:pt x="986942" y="62314"/>
                    <a:pt x="985981" y="56858"/>
                  </a:cubicBezTo>
                  <a:close/>
                  <a:moveTo>
                    <a:pt x="1074240" y="55649"/>
                  </a:moveTo>
                  <a:lnTo>
                    <a:pt x="1083210" y="56765"/>
                  </a:lnTo>
                  <a:cubicBezTo>
                    <a:pt x="1081818" y="62034"/>
                    <a:pt x="1079197" y="66125"/>
                    <a:pt x="1075355" y="69038"/>
                  </a:cubicBezTo>
                  <a:cubicBezTo>
                    <a:pt x="1071511" y="71921"/>
                    <a:pt x="1066599" y="73361"/>
                    <a:pt x="1060619" y="73361"/>
                  </a:cubicBezTo>
                  <a:cubicBezTo>
                    <a:pt x="1053086" y="73361"/>
                    <a:pt x="1047120" y="71052"/>
                    <a:pt x="1042720" y="66434"/>
                  </a:cubicBezTo>
                  <a:cubicBezTo>
                    <a:pt x="1038319" y="61784"/>
                    <a:pt x="1036118" y="55277"/>
                    <a:pt x="1036118" y="46909"/>
                  </a:cubicBezTo>
                  <a:cubicBezTo>
                    <a:pt x="1036118" y="38262"/>
                    <a:pt x="1038349" y="31552"/>
                    <a:pt x="1042812" y="26779"/>
                  </a:cubicBezTo>
                  <a:cubicBezTo>
                    <a:pt x="1047275" y="22007"/>
                    <a:pt x="1053056" y="19620"/>
                    <a:pt x="1060152" y="19620"/>
                  </a:cubicBezTo>
                  <a:cubicBezTo>
                    <a:pt x="1067034" y="19620"/>
                    <a:pt x="1072642" y="21960"/>
                    <a:pt x="1076983" y="26640"/>
                  </a:cubicBezTo>
                  <a:cubicBezTo>
                    <a:pt x="1081351" y="31320"/>
                    <a:pt x="1083537" y="37906"/>
                    <a:pt x="1083537" y="46398"/>
                  </a:cubicBezTo>
                  <a:cubicBezTo>
                    <a:pt x="1083537" y="46925"/>
                    <a:pt x="1083522" y="47699"/>
                    <a:pt x="1083490" y="48722"/>
                  </a:cubicBezTo>
                  <a:lnTo>
                    <a:pt x="1045136" y="48722"/>
                  </a:lnTo>
                  <a:cubicBezTo>
                    <a:pt x="1045448" y="54363"/>
                    <a:pt x="1047043" y="58686"/>
                    <a:pt x="1049926" y="61692"/>
                  </a:cubicBezTo>
                  <a:cubicBezTo>
                    <a:pt x="1052809" y="64700"/>
                    <a:pt x="1056388" y="66202"/>
                    <a:pt x="1060664" y="66202"/>
                  </a:cubicBezTo>
                  <a:cubicBezTo>
                    <a:pt x="1063856" y="66202"/>
                    <a:pt x="1066584" y="65366"/>
                    <a:pt x="1068846" y="63691"/>
                  </a:cubicBezTo>
                  <a:cubicBezTo>
                    <a:pt x="1071110" y="62019"/>
                    <a:pt x="1072907" y="59337"/>
                    <a:pt x="1074240" y="55649"/>
                  </a:cubicBezTo>
                  <a:close/>
                  <a:moveTo>
                    <a:pt x="1045603" y="41563"/>
                  </a:moveTo>
                  <a:lnTo>
                    <a:pt x="1074332" y="41563"/>
                  </a:lnTo>
                  <a:cubicBezTo>
                    <a:pt x="1073930" y="37224"/>
                    <a:pt x="1072829" y="33970"/>
                    <a:pt x="1071032" y="31800"/>
                  </a:cubicBezTo>
                  <a:cubicBezTo>
                    <a:pt x="1068242" y="28453"/>
                    <a:pt x="1064647" y="26779"/>
                    <a:pt x="1060247" y="26779"/>
                  </a:cubicBezTo>
                  <a:cubicBezTo>
                    <a:pt x="1056248" y="26779"/>
                    <a:pt x="1052886" y="28128"/>
                    <a:pt x="1050158" y="30824"/>
                  </a:cubicBezTo>
                  <a:cubicBezTo>
                    <a:pt x="1047430" y="33489"/>
                    <a:pt x="1045912" y="37069"/>
                    <a:pt x="1045603" y="41563"/>
                  </a:cubicBezTo>
                  <a:close/>
                  <a:moveTo>
                    <a:pt x="1090708" y="56858"/>
                  </a:moveTo>
                  <a:lnTo>
                    <a:pt x="1099309" y="55510"/>
                  </a:lnTo>
                  <a:cubicBezTo>
                    <a:pt x="1099806" y="58950"/>
                    <a:pt x="1101154" y="61600"/>
                    <a:pt x="1103353" y="63459"/>
                  </a:cubicBezTo>
                  <a:cubicBezTo>
                    <a:pt x="1105554" y="65289"/>
                    <a:pt x="1108637" y="66202"/>
                    <a:pt x="1112606" y="66202"/>
                  </a:cubicBezTo>
                  <a:cubicBezTo>
                    <a:pt x="1116634" y="66202"/>
                    <a:pt x="1119610" y="65396"/>
                    <a:pt x="1121532" y="63783"/>
                  </a:cubicBezTo>
                  <a:cubicBezTo>
                    <a:pt x="1123483" y="62141"/>
                    <a:pt x="1124459" y="60220"/>
                    <a:pt x="1124459" y="58020"/>
                  </a:cubicBezTo>
                  <a:cubicBezTo>
                    <a:pt x="1124459" y="56036"/>
                    <a:pt x="1123590" y="54487"/>
                    <a:pt x="1121856" y="53371"/>
                  </a:cubicBezTo>
                  <a:cubicBezTo>
                    <a:pt x="1120678" y="52596"/>
                    <a:pt x="1117717" y="51604"/>
                    <a:pt x="1112978" y="50396"/>
                  </a:cubicBezTo>
                  <a:cubicBezTo>
                    <a:pt x="1106560" y="48784"/>
                    <a:pt x="1102115" y="47389"/>
                    <a:pt x="1099634" y="46212"/>
                  </a:cubicBezTo>
                  <a:cubicBezTo>
                    <a:pt x="1097185" y="45034"/>
                    <a:pt x="1095325" y="43407"/>
                    <a:pt x="1094055" y="41330"/>
                  </a:cubicBezTo>
                  <a:cubicBezTo>
                    <a:pt x="1092784" y="39254"/>
                    <a:pt x="1092151" y="36961"/>
                    <a:pt x="1092151" y="34450"/>
                  </a:cubicBezTo>
                  <a:cubicBezTo>
                    <a:pt x="1092151" y="32157"/>
                    <a:pt x="1092677" y="30034"/>
                    <a:pt x="1093731" y="28081"/>
                  </a:cubicBezTo>
                  <a:cubicBezTo>
                    <a:pt x="1094784" y="26129"/>
                    <a:pt x="1096209" y="24502"/>
                    <a:pt x="1098006" y="23200"/>
                  </a:cubicBezTo>
                  <a:cubicBezTo>
                    <a:pt x="1099372" y="22208"/>
                    <a:pt x="1101213" y="21371"/>
                    <a:pt x="1103540" y="20689"/>
                  </a:cubicBezTo>
                  <a:cubicBezTo>
                    <a:pt x="1105894" y="19977"/>
                    <a:pt x="1108405" y="19620"/>
                    <a:pt x="1111071" y="19620"/>
                  </a:cubicBezTo>
                  <a:cubicBezTo>
                    <a:pt x="1115099" y="19620"/>
                    <a:pt x="1118634" y="20209"/>
                    <a:pt x="1121668" y="21387"/>
                  </a:cubicBezTo>
                  <a:cubicBezTo>
                    <a:pt x="1124739" y="22533"/>
                    <a:pt x="1127000" y="24099"/>
                    <a:pt x="1128458" y="26082"/>
                  </a:cubicBezTo>
                  <a:cubicBezTo>
                    <a:pt x="1129913" y="28066"/>
                    <a:pt x="1130922" y="30715"/>
                    <a:pt x="1131478" y="34032"/>
                  </a:cubicBezTo>
                  <a:lnTo>
                    <a:pt x="1122924" y="35194"/>
                  </a:lnTo>
                  <a:cubicBezTo>
                    <a:pt x="1122552" y="32559"/>
                    <a:pt x="1121436" y="30499"/>
                    <a:pt x="1119577" y="29011"/>
                  </a:cubicBezTo>
                  <a:cubicBezTo>
                    <a:pt x="1117717" y="27523"/>
                    <a:pt x="1115099" y="26779"/>
                    <a:pt x="1111722" y="26779"/>
                  </a:cubicBezTo>
                  <a:cubicBezTo>
                    <a:pt x="1107694" y="26779"/>
                    <a:pt x="1104826" y="27446"/>
                    <a:pt x="1103121" y="28779"/>
                  </a:cubicBezTo>
                  <a:cubicBezTo>
                    <a:pt x="1101416" y="30080"/>
                    <a:pt x="1100565" y="31630"/>
                    <a:pt x="1100565" y="33427"/>
                  </a:cubicBezTo>
                  <a:cubicBezTo>
                    <a:pt x="1100565" y="34543"/>
                    <a:pt x="1100922" y="35550"/>
                    <a:pt x="1101633" y="36449"/>
                  </a:cubicBezTo>
                  <a:cubicBezTo>
                    <a:pt x="1102347" y="37410"/>
                    <a:pt x="1103463" y="38185"/>
                    <a:pt x="1104980" y="38774"/>
                  </a:cubicBezTo>
                  <a:cubicBezTo>
                    <a:pt x="1105849" y="39115"/>
                    <a:pt x="1108405" y="39858"/>
                    <a:pt x="1112650" y="41005"/>
                  </a:cubicBezTo>
                  <a:cubicBezTo>
                    <a:pt x="1118818" y="42648"/>
                    <a:pt x="1123126" y="43996"/>
                    <a:pt x="1125575" y="45049"/>
                  </a:cubicBezTo>
                  <a:cubicBezTo>
                    <a:pt x="1128024" y="46103"/>
                    <a:pt x="1129931" y="47637"/>
                    <a:pt x="1131294" y="49652"/>
                  </a:cubicBezTo>
                  <a:cubicBezTo>
                    <a:pt x="1132689" y="51635"/>
                    <a:pt x="1133385" y="54115"/>
                    <a:pt x="1133385" y="57090"/>
                  </a:cubicBezTo>
                  <a:cubicBezTo>
                    <a:pt x="1133385" y="60003"/>
                    <a:pt x="1132534" y="62745"/>
                    <a:pt x="1130829" y="65319"/>
                  </a:cubicBezTo>
                  <a:cubicBezTo>
                    <a:pt x="1129154" y="67860"/>
                    <a:pt x="1126720" y="69844"/>
                    <a:pt x="1123528" y="71269"/>
                  </a:cubicBezTo>
                  <a:cubicBezTo>
                    <a:pt x="1120339" y="72665"/>
                    <a:pt x="1116712" y="73361"/>
                    <a:pt x="1112650" y="73361"/>
                  </a:cubicBezTo>
                  <a:cubicBezTo>
                    <a:pt x="1105989" y="73361"/>
                    <a:pt x="1100904" y="71983"/>
                    <a:pt x="1097402" y="69222"/>
                  </a:cubicBezTo>
                  <a:cubicBezTo>
                    <a:pt x="1093900" y="66434"/>
                    <a:pt x="1091669" y="62314"/>
                    <a:pt x="1090708" y="56858"/>
                  </a:cubicBezTo>
                  <a:close/>
                </a:path>
              </a:pathLst>
            </a:custGeom>
            <a:solidFill>
              <a:srgbClr val="000000"/>
            </a:solidFill>
            <a:ln w="2972" cap="sq">
              <a:noFill/>
              <a:prstDash val="solid"/>
              <a:miter/>
            </a:ln>
          </p:spPr>
          <p:txBody>
            <a:bodyPr rtlCol="0" anchor="ctr"/>
            <a:lstStyle/>
            <a:p>
              <a:endParaRPr lang="en-US" sz="1350" dirty="0"/>
            </a:p>
          </p:txBody>
        </p:sp>
      </p:grpSp>
      <p:sp>
        <p:nvSpPr>
          <p:cNvPr id="90" name="Freeform: Shape 1576">
            <a:extLst>
              <a:ext uri="{FF2B5EF4-FFF2-40B4-BE49-F238E27FC236}">
                <a16:creationId xmlns:a16="http://schemas.microsoft.com/office/drawing/2014/main" id="{ABD95AF8-00C5-8F4A-A9DC-A8AC226DE5F9}"/>
              </a:ext>
            </a:extLst>
          </p:cNvPr>
          <p:cNvSpPr/>
          <p:nvPr/>
        </p:nvSpPr>
        <p:spPr>
          <a:xfrm>
            <a:off x="5597000" y="1860075"/>
            <a:ext cx="1388003" cy="905252"/>
          </a:xfrm>
          <a:custGeom>
            <a:avLst/>
            <a:gdLst>
              <a:gd name="connsiteX0" fmla="*/ 0 w 1815799"/>
              <a:gd name="connsiteY0" fmla="*/ 0 h 1128695"/>
              <a:gd name="connsiteX1" fmla="*/ 1815799 w 1815799"/>
              <a:gd name="connsiteY1" fmla="*/ 0 h 1128695"/>
              <a:gd name="connsiteX2" fmla="*/ 1815799 w 1815799"/>
              <a:gd name="connsiteY2" fmla="*/ 1128696 h 1128695"/>
              <a:gd name="connsiteX3" fmla="*/ 0 w 1815799"/>
              <a:gd name="connsiteY3" fmla="*/ 1128696 h 1128695"/>
            </a:gdLst>
            <a:ahLst/>
            <a:cxnLst>
              <a:cxn ang="0">
                <a:pos x="connsiteX0" y="connsiteY0"/>
              </a:cxn>
              <a:cxn ang="0">
                <a:pos x="connsiteX1" y="connsiteY1"/>
              </a:cxn>
              <a:cxn ang="0">
                <a:pos x="connsiteX2" y="connsiteY2"/>
              </a:cxn>
              <a:cxn ang="0">
                <a:pos x="connsiteX3" y="connsiteY3"/>
              </a:cxn>
            </a:cxnLst>
            <a:rect l="l" t="t" r="r" b="b"/>
            <a:pathLst>
              <a:path w="1815799" h="1128695">
                <a:moveTo>
                  <a:pt x="0" y="0"/>
                </a:moveTo>
                <a:lnTo>
                  <a:pt x="1815799" y="0"/>
                </a:lnTo>
                <a:lnTo>
                  <a:pt x="1815799" y="1128696"/>
                </a:lnTo>
                <a:lnTo>
                  <a:pt x="0" y="1128696"/>
                </a:lnTo>
                <a:close/>
              </a:path>
            </a:pathLst>
          </a:custGeom>
          <a:solidFill>
            <a:srgbClr val="000000">
              <a:alpha val="0"/>
            </a:srgbClr>
          </a:solidFill>
          <a:ln w="2972" cap="sq">
            <a:noFill/>
            <a:prstDash val="solid"/>
            <a:miter/>
          </a:ln>
        </p:spPr>
        <p:txBody>
          <a:bodyPr rtlCol="0" anchor="ctr"/>
          <a:lstStyle/>
          <a:p>
            <a:endParaRPr lang="en-US" sz="1350"/>
          </a:p>
        </p:txBody>
      </p:sp>
      <p:grpSp>
        <p:nvGrpSpPr>
          <p:cNvPr id="91" name="Graphic 1563">
            <a:extLst>
              <a:ext uri="{FF2B5EF4-FFF2-40B4-BE49-F238E27FC236}">
                <a16:creationId xmlns:a16="http://schemas.microsoft.com/office/drawing/2014/main" id="{25D793DA-1BD1-2549-9911-9FE0E1D6748C}"/>
              </a:ext>
            </a:extLst>
          </p:cNvPr>
          <p:cNvGrpSpPr/>
          <p:nvPr/>
        </p:nvGrpSpPr>
        <p:grpSpPr>
          <a:xfrm>
            <a:off x="7045913" y="1686524"/>
            <a:ext cx="1501404" cy="1081415"/>
            <a:chOff x="6055723" y="128811"/>
            <a:chExt cx="2001872" cy="1441887"/>
          </a:xfrm>
        </p:grpSpPr>
        <p:sp>
          <p:nvSpPr>
            <p:cNvPr id="92" name="Freeform: Shape 1582">
              <a:extLst>
                <a:ext uri="{FF2B5EF4-FFF2-40B4-BE49-F238E27FC236}">
                  <a16:creationId xmlns:a16="http://schemas.microsoft.com/office/drawing/2014/main" id="{92E28460-DED8-1540-B2ED-2538D5AB885E}"/>
                </a:ext>
              </a:extLst>
            </p:cNvPr>
            <p:cNvSpPr/>
            <p:nvPr/>
          </p:nvSpPr>
          <p:spPr>
            <a:xfrm>
              <a:off x="6055723" y="128811"/>
              <a:ext cx="1994889" cy="1384069"/>
            </a:xfrm>
            <a:custGeom>
              <a:avLst/>
              <a:gdLst>
                <a:gd name="connsiteX0" fmla="*/ 0 w 1994889"/>
                <a:gd name="connsiteY0" fmla="*/ 0 h 1384069"/>
                <a:gd name="connsiteX1" fmla="*/ 1994890 w 1994889"/>
                <a:gd name="connsiteY1" fmla="*/ 0 h 1384069"/>
                <a:gd name="connsiteX2" fmla="*/ 1994890 w 1994889"/>
                <a:gd name="connsiteY2" fmla="*/ 1384070 h 1384069"/>
                <a:gd name="connsiteX3" fmla="*/ 0 w 1994889"/>
                <a:gd name="connsiteY3" fmla="*/ 1384070 h 1384069"/>
              </a:gdLst>
              <a:ahLst/>
              <a:cxnLst>
                <a:cxn ang="0">
                  <a:pos x="connsiteX0" y="connsiteY0"/>
                </a:cxn>
                <a:cxn ang="0">
                  <a:pos x="connsiteX1" y="connsiteY1"/>
                </a:cxn>
                <a:cxn ang="0">
                  <a:pos x="connsiteX2" y="connsiteY2"/>
                </a:cxn>
                <a:cxn ang="0">
                  <a:pos x="connsiteX3" y="connsiteY3"/>
                </a:cxn>
              </a:cxnLst>
              <a:rect l="l" t="t" r="r" b="b"/>
              <a:pathLst>
                <a:path w="1994889" h="1384069">
                  <a:moveTo>
                    <a:pt x="0" y="0"/>
                  </a:moveTo>
                  <a:lnTo>
                    <a:pt x="1994890" y="0"/>
                  </a:lnTo>
                  <a:lnTo>
                    <a:pt x="1994890" y="1384070"/>
                  </a:lnTo>
                  <a:lnTo>
                    <a:pt x="0" y="1384070"/>
                  </a:lnTo>
                  <a:close/>
                </a:path>
              </a:pathLst>
            </a:custGeom>
            <a:solidFill>
              <a:srgbClr val="000000">
                <a:alpha val="0"/>
              </a:srgbClr>
            </a:solidFill>
            <a:ln w="2972" cap="sq">
              <a:noFill/>
              <a:prstDash val="solid"/>
              <a:miter/>
            </a:ln>
          </p:spPr>
          <p:txBody>
            <a:bodyPr rtlCol="0" anchor="ctr"/>
            <a:lstStyle/>
            <a:p>
              <a:endParaRPr lang="en-US" sz="1350" dirty="0"/>
            </a:p>
          </p:txBody>
        </p:sp>
        <p:sp>
          <p:nvSpPr>
            <p:cNvPr id="93" name="Freeform: Shape 1583">
              <a:extLst>
                <a:ext uri="{FF2B5EF4-FFF2-40B4-BE49-F238E27FC236}">
                  <a16:creationId xmlns:a16="http://schemas.microsoft.com/office/drawing/2014/main" id="{5BCC79F7-732F-CB4A-8DEB-470AFBBC62C4}"/>
                </a:ext>
              </a:extLst>
            </p:cNvPr>
            <p:cNvSpPr/>
            <p:nvPr/>
          </p:nvSpPr>
          <p:spPr>
            <a:xfrm>
              <a:off x="6062706" y="186629"/>
              <a:ext cx="1994889" cy="1384069"/>
            </a:xfrm>
            <a:custGeom>
              <a:avLst/>
              <a:gdLst>
                <a:gd name="connsiteX0" fmla="*/ 0 w 1994889"/>
                <a:gd name="connsiteY0" fmla="*/ 0 h 1384069"/>
                <a:gd name="connsiteX1" fmla="*/ 1994890 w 1994889"/>
                <a:gd name="connsiteY1" fmla="*/ 0 h 1384069"/>
                <a:gd name="connsiteX2" fmla="*/ 1994890 w 1994889"/>
                <a:gd name="connsiteY2" fmla="*/ 1384070 h 1384069"/>
                <a:gd name="connsiteX3" fmla="*/ 0 w 1994889"/>
                <a:gd name="connsiteY3" fmla="*/ 1384070 h 1384069"/>
              </a:gdLst>
              <a:ahLst/>
              <a:cxnLst>
                <a:cxn ang="0">
                  <a:pos x="connsiteX0" y="connsiteY0"/>
                </a:cxn>
                <a:cxn ang="0">
                  <a:pos x="connsiteX1" y="connsiteY1"/>
                </a:cxn>
                <a:cxn ang="0">
                  <a:pos x="connsiteX2" y="connsiteY2"/>
                </a:cxn>
                <a:cxn ang="0">
                  <a:pos x="connsiteX3" y="connsiteY3"/>
                </a:cxn>
              </a:cxnLst>
              <a:rect l="l" t="t" r="r" b="b"/>
              <a:pathLst>
                <a:path w="1994889" h="1384069">
                  <a:moveTo>
                    <a:pt x="0" y="0"/>
                  </a:moveTo>
                  <a:lnTo>
                    <a:pt x="1994890" y="0"/>
                  </a:lnTo>
                  <a:lnTo>
                    <a:pt x="1994890" y="1384070"/>
                  </a:lnTo>
                  <a:lnTo>
                    <a:pt x="0" y="1384070"/>
                  </a:lnTo>
                  <a:close/>
                </a:path>
              </a:pathLst>
            </a:custGeom>
            <a:noFill/>
            <a:ln w="8917" cap="flat">
              <a:solidFill>
                <a:srgbClr val="000000"/>
              </a:solidFill>
              <a:prstDash val="solid"/>
              <a:round/>
            </a:ln>
          </p:spPr>
          <p:txBody>
            <a:bodyPr rtlCol="0" anchor="ctr"/>
            <a:lstStyle/>
            <a:p>
              <a:endParaRPr lang="en-US" sz="1350"/>
            </a:p>
          </p:txBody>
        </p:sp>
      </p:grpSp>
      <p:sp>
        <p:nvSpPr>
          <p:cNvPr id="94" name="Freeform: Shape 1585">
            <a:extLst>
              <a:ext uri="{FF2B5EF4-FFF2-40B4-BE49-F238E27FC236}">
                <a16:creationId xmlns:a16="http://schemas.microsoft.com/office/drawing/2014/main" id="{F2130788-5EA5-8546-B236-F9C89F498120}"/>
              </a:ext>
            </a:extLst>
          </p:cNvPr>
          <p:cNvSpPr/>
          <p:nvPr/>
        </p:nvSpPr>
        <p:spPr>
          <a:xfrm>
            <a:off x="7146659" y="1823869"/>
            <a:ext cx="402001" cy="49614"/>
          </a:xfrm>
          <a:custGeom>
            <a:avLst/>
            <a:gdLst>
              <a:gd name="connsiteX0" fmla="*/ 0 w 536001"/>
              <a:gd name="connsiteY0" fmla="*/ 51975 h 66152"/>
              <a:gd name="connsiteX1" fmla="*/ 0 w 536001"/>
              <a:gd name="connsiteY1" fmla="*/ 836 h 66152"/>
              <a:gd name="connsiteX2" fmla="*/ 6787 w 536001"/>
              <a:gd name="connsiteY2" fmla="*/ 836 h 66152"/>
              <a:gd name="connsiteX3" fmla="*/ 6787 w 536001"/>
              <a:gd name="connsiteY3" fmla="*/ 51975 h 66152"/>
              <a:gd name="connsiteX4" fmla="*/ 0 w 536001"/>
              <a:gd name="connsiteY4" fmla="*/ 51975 h 66152"/>
              <a:gd name="connsiteX5" fmla="*/ 17884 w 536001"/>
              <a:gd name="connsiteY5" fmla="*/ 51975 h 66152"/>
              <a:gd name="connsiteX6" fmla="*/ 17884 w 536001"/>
              <a:gd name="connsiteY6" fmla="*/ 14924 h 66152"/>
              <a:gd name="connsiteX7" fmla="*/ 23558 w 536001"/>
              <a:gd name="connsiteY7" fmla="*/ 14924 h 66152"/>
              <a:gd name="connsiteX8" fmla="*/ 23558 w 536001"/>
              <a:gd name="connsiteY8" fmla="*/ 20223 h 66152"/>
              <a:gd name="connsiteX9" fmla="*/ 35319 w 536001"/>
              <a:gd name="connsiteY9" fmla="*/ 14085 h 66152"/>
              <a:gd name="connsiteX10" fmla="*/ 41454 w 536001"/>
              <a:gd name="connsiteY10" fmla="*/ 15296 h 66152"/>
              <a:gd name="connsiteX11" fmla="*/ 45685 w 536001"/>
              <a:gd name="connsiteY11" fmla="*/ 18456 h 66152"/>
              <a:gd name="connsiteX12" fmla="*/ 47637 w 536001"/>
              <a:gd name="connsiteY12" fmla="*/ 23106 h 66152"/>
              <a:gd name="connsiteX13" fmla="*/ 48009 w 536001"/>
              <a:gd name="connsiteY13" fmla="*/ 29196 h 66152"/>
              <a:gd name="connsiteX14" fmla="*/ 48009 w 536001"/>
              <a:gd name="connsiteY14" fmla="*/ 51975 h 66152"/>
              <a:gd name="connsiteX15" fmla="*/ 41734 w 536001"/>
              <a:gd name="connsiteY15" fmla="*/ 51975 h 66152"/>
              <a:gd name="connsiteX16" fmla="*/ 41734 w 536001"/>
              <a:gd name="connsiteY16" fmla="*/ 29428 h 66152"/>
              <a:gd name="connsiteX17" fmla="*/ 40990 w 536001"/>
              <a:gd name="connsiteY17" fmla="*/ 23710 h 66152"/>
              <a:gd name="connsiteX18" fmla="*/ 38387 w 536001"/>
              <a:gd name="connsiteY18" fmla="*/ 20687 h 66152"/>
              <a:gd name="connsiteX19" fmla="*/ 34016 w 536001"/>
              <a:gd name="connsiteY19" fmla="*/ 19527 h 66152"/>
              <a:gd name="connsiteX20" fmla="*/ 27090 w 536001"/>
              <a:gd name="connsiteY20" fmla="*/ 22082 h 66152"/>
              <a:gd name="connsiteX21" fmla="*/ 24162 w 536001"/>
              <a:gd name="connsiteY21" fmla="*/ 31752 h 66152"/>
              <a:gd name="connsiteX22" fmla="*/ 24162 w 536001"/>
              <a:gd name="connsiteY22" fmla="*/ 51975 h 66152"/>
              <a:gd name="connsiteX23" fmla="*/ 17884 w 536001"/>
              <a:gd name="connsiteY23" fmla="*/ 51975 h 66152"/>
              <a:gd name="connsiteX24" fmla="*/ 71311 w 536001"/>
              <a:gd name="connsiteY24" fmla="*/ 46349 h 66152"/>
              <a:gd name="connsiteX25" fmla="*/ 72243 w 536001"/>
              <a:gd name="connsiteY25" fmla="*/ 51883 h 66152"/>
              <a:gd name="connsiteX26" fmla="*/ 67500 w 536001"/>
              <a:gd name="connsiteY26" fmla="*/ 52487 h 66152"/>
              <a:gd name="connsiteX27" fmla="*/ 62153 w 536001"/>
              <a:gd name="connsiteY27" fmla="*/ 51416 h 66152"/>
              <a:gd name="connsiteX28" fmla="*/ 59505 w 536001"/>
              <a:gd name="connsiteY28" fmla="*/ 48536 h 66152"/>
              <a:gd name="connsiteX29" fmla="*/ 58762 w 536001"/>
              <a:gd name="connsiteY29" fmla="*/ 41142 h 66152"/>
              <a:gd name="connsiteX30" fmla="*/ 58762 w 536001"/>
              <a:gd name="connsiteY30" fmla="*/ 19803 h 66152"/>
              <a:gd name="connsiteX31" fmla="*/ 54159 w 536001"/>
              <a:gd name="connsiteY31" fmla="*/ 19803 h 66152"/>
              <a:gd name="connsiteX32" fmla="*/ 54159 w 536001"/>
              <a:gd name="connsiteY32" fmla="*/ 14924 h 66152"/>
              <a:gd name="connsiteX33" fmla="*/ 58762 w 536001"/>
              <a:gd name="connsiteY33" fmla="*/ 14924 h 66152"/>
              <a:gd name="connsiteX34" fmla="*/ 58762 w 536001"/>
              <a:gd name="connsiteY34" fmla="*/ 5766 h 66152"/>
              <a:gd name="connsiteX35" fmla="*/ 64989 w 536001"/>
              <a:gd name="connsiteY35" fmla="*/ 1999 h 66152"/>
              <a:gd name="connsiteX36" fmla="*/ 64989 w 536001"/>
              <a:gd name="connsiteY36" fmla="*/ 14924 h 66152"/>
              <a:gd name="connsiteX37" fmla="*/ 71311 w 536001"/>
              <a:gd name="connsiteY37" fmla="*/ 14924 h 66152"/>
              <a:gd name="connsiteX38" fmla="*/ 71311 w 536001"/>
              <a:gd name="connsiteY38" fmla="*/ 19803 h 66152"/>
              <a:gd name="connsiteX39" fmla="*/ 64989 w 536001"/>
              <a:gd name="connsiteY39" fmla="*/ 19803 h 66152"/>
              <a:gd name="connsiteX40" fmla="*/ 64989 w 536001"/>
              <a:gd name="connsiteY40" fmla="*/ 41469 h 66152"/>
              <a:gd name="connsiteX41" fmla="*/ 65316 w 536001"/>
              <a:gd name="connsiteY41" fmla="*/ 44953 h 66152"/>
              <a:gd name="connsiteX42" fmla="*/ 66432 w 536001"/>
              <a:gd name="connsiteY42" fmla="*/ 46164 h 66152"/>
              <a:gd name="connsiteX43" fmla="*/ 68568 w 536001"/>
              <a:gd name="connsiteY43" fmla="*/ 46581 h 66152"/>
              <a:gd name="connsiteX44" fmla="*/ 71311 w 536001"/>
              <a:gd name="connsiteY44" fmla="*/ 46349 h 66152"/>
              <a:gd name="connsiteX45" fmla="*/ 102819 w 536001"/>
              <a:gd name="connsiteY45" fmla="*/ 40026 h 66152"/>
              <a:gd name="connsiteX46" fmla="*/ 109282 w 536001"/>
              <a:gd name="connsiteY46" fmla="*/ 40862 h 66152"/>
              <a:gd name="connsiteX47" fmla="*/ 103611 w 536001"/>
              <a:gd name="connsiteY47" fmla="*/ 49696 h 66152"/>
              <a:gd name="connsiteX48" fmla="*/ 93010 w 536001"/>
              <a:gd name="connsiteY48" fmla="*/ 52811 h 66152"/>
              <a:gd name="connsiteX49" fmla="*/ 80088 w 536001"/>
              <a:gd name="connsiteY49" fmla="*/ 47836 h 66152"/>
              <a:gd name="connsiteX50" fmla="*/ 75346 w 536001"/>
              <a:gd name="connsiteY50" fmla="*/ 33751 h 66152"/>
              <a:gd name="connsiteX51" fmla="*/ 80133 w 536001"/>
              <a:gd name="connsiteY51" fmla="*/ 19247 h 66152"/>
              <a:gd name="connsiteX52" fmla="*/ 92638 w 536001"/>
              <a:gd name="connsiteY52" fmla="*/ 14085 h 66152"/>
              <a:gd name="connsiteX53" fmla="*/ 104771 w 536001"/>
              <a:gd name="connsiteY53" fmla="*/ 19155 h 66152"/>
              <a:gd name="connsiteX54" fmla="*/ 109514 w 536001"/>
              <a:gd name="connsiteY54" fmla="*/ 33380 h 66152"/>
              <a:gd name="connsiteX55" fmla="*/ 109469 w 536001"/>
              <a:gd name="connsiteY55" fmla="*/ 35052 h 66152"/>
              <a:gd name="connsiteX56" fmla="*/ 81853 w 536001"/>
              <a:gd name="connsiteY56" fmla="*/ 35052 h 66152"/>
              <a:gd name="connsiteX57" fmla="*/ 85295 w 536001"/>
              <a:gd name="connsiteY57" fmla="*/ 44397 h 66152"/>
              <a:gd name="connsiteX58" fmla="*/ 93058 w 536001"/>
              <a:gd name="connsiteY58" fmla="*/ 47652 h 66152"/>
              <a:gd name="connsiteX59" fmla="*/ 98916 w 536001"/>
              <a:gd name="connsiteY59" fmla="*/ 45837 h 66152"/>
              <a:gd name="connsiteX60" fmla="*/ 102819 w 536001"/>
              <a:gd name="connsiteY60" fmla="*/ 40026 h 66152"/>
              <a:gd name="connsiteX61" fmla="*/ 82180 w 536001"/>
              <a:gd name="connsiteY61" fmla="*/ 29893 h 66152"/>
              <a:gd name="connsiteX62" fmla="*/ 102867 w 536001"/>
              <a:gd name="connsiteY62" fmla="*/ 29893 h 66152"/>
              <a:gd name="connsiteX63" fmla="*/ 100496 w 536001"/>
              <a:gd name="connsiteY63" fmla="*/ 22874 h 66152"/>
              <a:gd name="connsiteX64" fmla="*/ 92733 w 536001"/>
              <a:gd name="connsiteY64" fmla="*/ 19247 h 66152"/>
              <a:gd name="connsiteX65" fmla="*/ 85432 w 536001"/>
              <a:gd name="connsiteY65" fmla="*/ 22175 h 66152"/>
              <a:gd name="connsiteX66" fmla="*/ 82180 w 536001"/>
              <a:gd name="connsiteY66" fmla="*/ 29893 h 66152"/>
              <a:gd name="connsiteX67" fmla="*/ 117104 w 536001"/>
              <a:gd name="connsiteY67" fmla="*/ 51975 h 66152"/>
              <a:gd name="connsiteX68" fmla="*/ 117104 w 536001"/>
              <a:gd name="connsiteY68" fmla="*/ 14924 h 66152"/>
              <a:gd name="connsiteX69" fmla="*/ 122730 w 536001"/>
              <a:gd name="connsiteY69" fmla="*/ 14924 h 66152"/>
              <a:gd name="connsiteX70" fmla="*/ 122730 w 536001"/>
              <a:gd name="connsiteY70" fmla="*/ 20547 h 66152"/>
              <a:gd name="connsiteX71" fmla="*/ 126726 w 536001"/>
              <a:gd name="connsiteY71" fmla="*/ 15340 h 66152"/>
              <a:gd name="connsiteX72" fmla="*/ 130772 w 536001"/>
              <a:gd name="connsiteY72" fmla="*/ 14085 h 66152"/>
              <a:gd name="connsiteX73" fmla="*/ 137234 w 536001"/>
              <a:gd name="connsiteY73" fmla="*/ 16132 h 66152"/>
              <a:gd name="connsiteX74" fmla="*/ 135047 w 536001"/>
              <a:gd name="connsiteY74" fmla="*/ 21943 h 66152"/>
              <a:gd name="connsiteX75" fmla="*/ 130445 w 536001"/>
              <a:gd name="connsiteY75" fmla="*/ 20595 h 66152"/>
              <a:gd name="connsiteX76" fmla="*/ 126726 w 536001"/>
              <a:gd name="connsiteY76" fmla="*/ 21850 h 66152"/>
              <a:gd name="connsiteX77" fmla="*/ 124402 w 536001"/>
              <a:gd name="connsiteY77" fmla="*/ 25242 h 66152"/>
              <a:gd name="connsiteX78" fmla="*/ 123378 w 536001"/>
              <a:gd name="connsiteY78" fmla="*/ 32588 h 66152"/>
              <a:gd name="connsiteX79" fmla="*/ 123378 w 536001"/>
              <a:gd name="connsiteY79" fmla="*/ 51975 h 66152"/>
              <a:gd name="connsiteX80" fmla="*/ 117104 w 536001"/>
              <a:gd name="connsiteY80" fmla="*/ 51975 h 66152"/>
              <a:gd name="connsiteX81" fmla="*/ 140882 w 536001"/>
              <a:gd name="connsiteY81" fmla="*/ 51975 h 66152"/>
              <a:gd name="connsiteX82" fmla="*/ 140882 w 536001"/>
              <a:gd name="connsiteY82" fmla="*/ 14924 h 66152"/>
              <a:gd name="connsiteX83" fmla="*/ 146508 w 536001"/>
              <a:gd name="connsiteY83" fmla="*/ 14924 h 66152"/>
              <a:gd name="connsiteX84" fmla="*/ 146508 w 536001"/>
              <a:gd name="connsiteY84" fmla="*/ 20547 h 66152"/>
              <a:gd name="connsiteX85" fmla="*/ 150507 w 536001"/>
              <a:gd name="connsiteY85" fmla="*/ 15340 h 66152"/>
              <a:gd name="connsiteX86" fmla="*/ 154551 w 536001"/>
              <a:gd name="connsiteY86" fmla="*/ 14085 h 66152"/>
              <a:gd name="connsiteX87" fmla="*/ 161013 w 536001"/>
              <a:gd name="connsiteY87" fmla="*/ 16132 h 66152"/>
              <a:gd name="connsiteX88" fmla="*/ 158826 w 536001"/>
              <a:gd name="connsiteY88" fmla="*/ 21943 h 66152"/>
              <a:gd name="connsiteX89" fmla="*/ 154226 w 536001"/>
              <a:gd name="connsiteY89" fmla="*/ 20595 h 66152"/>
              <a:gd name="connsiteX90" fmla="*/ 150507 w 536001"/>
              <a:gd name="connsiteY90" fmla="*/ 21850 h 66152"/>
              <a:gd name="connsiteX91" fmla="*/ 148180 w 536001"/>
              <a:gd name="connsiteY91" fmla="*/ 25242 h 66152"/>
              <a:gd name="connsiteX92" fmla="*/ 147160 w 536001"/>
              <a:gd name="connsiteY92" fmla="*/ 32588 h 66152"/>
              <a:gd name="connsiteX93" fmla="*/ 147160 w 536001"/>
              <a:gd name="connsiteY93" fmla="*/ 51975 h 66152"/>
              <a:gd name="connsiteX94" fmla="*/ 140882 w 536001"/>
              <a:gd name="connsiteY94" fmla="*/ 51975 h 66152"/>
              <a:gd name="connsiteX95" fmla="*/ 188974 w 536001"/>
              <a:gd name="connsiteY95" fmla="*/ 51975 h 66152"/>
              <a:gd name="connsiteX96" fmla="*/ 188974 w 536001"/>
              <a:gd name="connsiteY96" fmla="*/ 46536 h 66152"/>
              <a:gd name="connsiteX97" fmla="*/ 177261 w 536001"/>
              <a:gd name="connsiteY97" fmla="*/ 52811 h 66152"/>
              <a:gd name="connsiteX98" fmla="*/ 171123 w 536001"/>
              <a:gd name="connsiteY98" fmla="*/ 51555 h 66152"/>
              <a:gd name="connsiteX99" fmla="*/ 166892 w 536001"/>
              <a:gd name="connsiteY99" fmla="*/ 48396 h 66152"/>
              <a:gd name="connsiteX100" fmla="*/ 164988 w 536001"/>
              <a:gd name="connsiteY100" fmla="*/ 43745 h 66152"/>
              <a:gd name="connsiteX101" fmla="*/ 164568 w 536001"/>
              <a:gd name="connsiteY101" fmla="*/ 37887 h 66152"/>
              <a:gd name="connsiteX102" fmla="*/ 164568 w 536001"/>
              <a:gd name="connsiteY102" fmla="*/ 14924 h 66152"/>
              <a:gd name="connsiteX103" fmla="*/ 170843 w 536001"/>
              <a:gd name="connsiteY103" fmla="*/ 14924 h 66152"/>
              <a:gd name="connsiteX104" fmla="*/ 170843 w 536001"/>
              <a:gd name="connsiteY104" fmla="*/ 35471 h 66152"/>
              <a:gd name="connsiteX105" fmla="*/ 171262 w 536001"/>
              <a:gd name="connsiteY105" fmla="*/ 42118 h 66152"/>
              <a:gd name="connsiteX106" fmla="*/ 173726 w 536001"/>
              <a:gd name="connsiteY106" fmla="*/ 46024 h 66152"/>
              <a:gd name="connsiteX107" fmla="*/ 178516 w 536001"/>
              <a:gd name="connsiteY107" fmla="*/ 47420 h 66152"/>
              <a:gd name="connsiteX108" fmla="*/ 183768 w 536001"/>
              <a:gd name="connsiteY108" fmla="*/ 45977 h 66152"/>
              <a:gd name="connsiteX109" fmla="*/ 187302 w 536001"/>
              <a:gd name="connsiteY109" fmla="*/ 42026 h 66152"/>
              <a:gd name="connsiteX110" fmla="*/ 188323 w 536001"/>
              <a:gd name="connsiteY110" fmla="*/ 34775 h 66152"/>
              <a:gd name="connsiteX111" fmla="*/ 188323 w 536001"/>
              <a:gd name="connsiteY111" fmla="*/ 14924 h 66152"/>
              <a:gd name="connsiteX112" fmla="*/ 194601 w 536001"/>
              <a:gd name="connsiteY112" fmla="*/ 14924 h 66152"/>
              <a:gd name="connsiteX113" fmla="*/ 194601 w 536001"/>
              <a:gd name="connsiteY113" fmla="*/ 51975 h 66152"/>
              <a:gd name="connsiteX114" fmla="*/ 188974 w 536001"/>
              <a:gd name="connsiteY114" fmla="*/ 51975 h 66152"/>
              <a:gd name="connsiteX115" fmla="*/ 204422 w 536001"/>
              <a:gd name="connsiteY115" fmla="*/ 66152 h 66152"/>
              <a:gd name="connsiteX116" fmla="*/ 204422 w 536001"/>
              <a:gd name="connsiteY116" fmla="*/ 14924 h 66152"/>
              <a:gd name="connsiteX117" fmla="*/ 210140 w 536001"/>
              <a:gd name="connsiteY117" fmla="*/ 14924 h 66152"/>
              <a:gd name="connsiteX118" fmla="*/ 210140 w 536001"/>
              <a:gd name="connsiteY118" fmla="*/ 19759 h 66152"/>
              <a:gd name="connsiteX119" fmla="*/ 214696 w 536001"/>
              <a:gd name="connsiteY119" fmla="*/ 15528 h 66152"/>
              <a:gd name="connsiteX120" fmla="*/ 220878 w 536001"/>
              <a:gd name="connsiteY120" fmla="*/ 14085 h 66152"/>
              <a:gd name="connsiteX121" fmla="*/ 229245 w 536001"/>
              <a:gd name="connsiteY121" fmla="*/ 16551 h 66152"/>
              <a:gd name="connsiteX122" fmla="*/ 234731 w 536001"/>
              <a:gd name="connsiteY122" fmla="*/ 23430 h 66152"/>
              <a:gd name="connsiteX123" fmla="*/ 236591 w 536001"/>
              <a:gd name="connsiteY123" fmla="*/ 33192 h 66152"/>
              <a:gd name="connsiteX124" fmla="*/ 234547 w 536001"/>
              <a:gd name="connsiteY124" fmla="*/ 43421 h 66152"/>
              <a:gd name="connsiteX125" fmla="*/ 228596 w 536001"/>
              <a:gd name="connsiteY125" fmla="*/ 50395 h 66152"/>
              <a:gd name="connsiteX126" fmla="*/ 220459 w 536001"/>
              <a:gd name="connsiteY126" fmla="*/ 52811 h 66152"/>
              <a:gd name="connsiteX127" fmla="*/ 214788 w 536001"/>
              <a:gd name="connsiteY127" fmla="*/ 51511 h 66152"/>
              <a:gd name="connsiteX128" fmla="*/ 210697 w 536001"/>
              <a:gd name="connsiteY128" fmla="*/ 48116 h 66152"/>
              <a:gd name="connsiteX129" fmla="*/ 210697 w 536001"/>
              <a:gd name="connsiteY129" fmla="*/ 66152 h 66152"/>
              <a:gd name="connsiteX130" fmla="*/ 204422 w 536001"/>
              <a:gd name="connsiteY130" fmla="*/ 66152 h 66152"/>
              <a:gd name="connsiteX131" fmla="*/ 210140 w 536001"/>
              <a:gd name="connsiteY131" fmla="*/ 33659 h 66152"/>
              <a:gd name="connsiteX132" fmla="*/ 213020 w 536001"/>
              <a:gd name="connsiteY132" fmla="*/ 44257 h 66152"/>
              <a:gd name="connsiteX133" fmla="*/ 220042 w 536001"/>
              <a:gd name="connsiteY133" fmla="*/ 47652 h 66152"/>
              <a:gd name="connsiteX134" fmla="*/ 227201 w 536001"/>
              <a:gd name="connsiteY134" fmla="*/ 44117 h 66152"/>
              <a:gd name="connsiteX135" fmla="*/ 230176 w 536001"/>
              <a:gd name="connsiteY135" fmla="*/ 33147 h 66152"/>
              <a:gd name="connsiteX136" fmla="*/ 227248 w 536001"/>
              <a:gd name="connsiteY136" fmla="*/ 22547 h 66152"/>
              <a:gd name="connsiteX137" fmla="*/ 220319 w 536001"/>
              <a:gd name="connsiteY137" fmla="*/ 19015 h 66152"/>
              <a:gd name="connsiteX138" fmla="*/ 213208 w 536001"/>
              <a:gd name="connsiteY138" fmla="*/ 22779 h 66152"/>
              <a:gd name="connsiteX139" fmla="*/ 210140 w 536001"/>
              <a:gd name="connsiteY139" fmla="*/ 33659 h 66152"/>
              <a:gd name="connsiteX140" fmla="*/ 257849 w 536001"/>
              <a:gd name="connsiteY140" fmla="*/ 46349 h 66152"/>
              <a:gd name="connsiteX141" fmla="*/ 258777 w 536001"/>
              <a:gd name="connsiteY141" fmla="*/ 51883 h 66152"/>
              <a:gd name="connsiteX142" fmla="*/ 254035 w 536001"/>
              <a:gd name="connsiteY142" fmla="*/ 52487 h 66152"/>
              <a:gd name="connsiteX143" fmla="*/ 248691 w 536001"/>
              <a:gd name="connsiteY143" fmla="*/ 51416 h 66152"/>
              <a:gd name="connsiteX144" fmla="*/ 246040 w 536001"/>
              <a:gd name="connsiteY144" fmla="*/ 48536 h 66152"/>
              <a:gd name="connsiteX145" fmla="*/ 245296 w 536001"/>
              <a:gd name="connsiteY145" fmla="*/ 41142 h 66152"/>
              <a:gd name="connsiteX146" fmla="*/ 245296 w 536001"/>
              <a:gd name="connsiteY146" fmla="*/ 19803 h 66152"/>
              <a:gd name="connsiteX147" fmla="*/ 240693 w 536001"/>
              <a:gd name="connsiteY147" fmla="*/ 19803 h 66152"/>
              <a:gd name="connsiteX148" fmla="*/ 240693 w 536001"/>
              <a:gd name="connsiteY148" fmla="*/ 14924 h 66152"/>
              <a:gd name="connsiteX149" fmla="*/ 245296 w 536001"/>
              <a:gd name="connsiteY149" fmla="*/ 14924 h 66152"/>
              <a:gd name="connsiteX150" fmla="*/ 245296 w 536001"/>
              <a:gd name="connsiteY150" fmla="*/ 5766 h 66152"/>
              <a:gd name="connsiteX151" fmla="*/ 251526 w 536001"/>
              <a:gd name="connsiteY151" fmla="*/ 1999 h 66152"/>
              <a:gd name="connsiteX152" fmla="*/ 251526 w 536001"/>
              <a:gd name="connsiteY152" fmla="*/ 14924 h 66152"/>
              <a:gd name="connsiteX153" fmla="*/ 257849 w 536001"/>
              <a:gd name="connsiteY153" fmla="*/ 14924 h 66152"/>
              <a:gd name="connsiteX154" fmla="*/ 257849 w 536001"/>
              <a:gd name="connsiteY154" fmla="*/ 19803 h 66152"/>
              <a:gd name="connsiteX155" fmla="*/ 251526 w 536001"/>
              <a:gd name="connsiteY155" fmla="*/ 19803 h 66152"/>
              <a:gd name="connsiteX156" fmla="*/ 251526 w 536001"/>
              <a:gd name="connsiteY156" fmla="*/ 41469 h 66152"/>
              <a:gd name="connsiteX157" fmla="*/ 251851 w 536001"/>
              <a:gd name="connsiteY157" fmla="*/ 44953 h 66152"/>
              <a:gd name="connsiteX158" fmla="*/ 252966 w 536001"/>
              <a:gd name="connsiteY158" fmla="*/ 46164 h 66152"/>
              <a:gd name="connsiteX159" fmla="*/ 255106 w 536001"/>
              <a:gd name="connsiteY159" fmla="*/ 46581 h 66152"/>
              <a:gd name="connsiteX160" fmla="*/ 257849 w 536001"/>
              <a:gd name="connsiteY160" fmla="*/ 46349 h 66152"/>
              <a:gd name="connsiteX161" fmla="*/ 289357 w 536001"/>
              <a:gd name="connsiteY161" fmla="*/ 40026 h 66152"/>
              <a:gd name="connsiteX162" fmla="*/ 295816 w 536001"/>
              <a:gd name="connsiteY162" fmla="*/ 40862 h 66152"/>
              <a:gd name="connsiteX163" fmla="*/ 290145 w 536001"/>
              <a:gd name="connsiteY163" fmla="*/ 49696 h 66152"/>
              <a:gd name="connsiteX164" fmla="*/ 279548 w 536001"/>
              <a:gd name="connsiteY164" fmla="*/ 52811 h 66152"/>
              <a:gd name="connsiteX165" fmla="*/ 266623 w 536001"/>
              <a:gd name="connsiteY165" fmla="*/ 47836 h 66152"/>
              <a:gd name="connsiteX166" fmla="*/ 261880 w 536001"/>
              <a:gd name="connsiteY166" fmla="*/ 33751 h 66152"/>
              <a:gd name="connsiteX167" fmla="*/ 266671 w 536001"/>
              <a:gd name="connsiteY167" fmla="*/ 19247 h 66152"/>
              <a:gd name="connsiteX168" fmla="*/ 279176 w 536001"/>
              <a:gd name="connsiteY168" fmla="*/ 14085 h 66152"/>
              <a:gd name="connsiteX169" fmla="*/ 291309 w 536001"/>
              <a:gd name="connsiteY169" fmla="*/ 19155 h 66152"/>
              <a:gd name="connsiteX170" fmla="*/ 296051 w 536001"/>
              <a:gd name="connsiteY170" fmla="*/ 33380 h 66152"/>
              <a:gd name="connsiteX171" fmla="*/ 296004 w 536001"/>
              <a:gd name="connsiteY171" fmla="*/ 35052 h 66152"/>
              <a:gd name="connsiteX172" fmla="*/ 268390 w 536001"/>
              <a:gd name="connsiteY172" fmla="*/ 35052 h 66152"/>
              <a:gd name="connsiteX173" fmla="*/ 271830 w 536001"/>
              <a:gd name="connsiteY173" fmla="*/ 44397 h 66152"/>
              <a:gd name="connsiteX174" fmla="*/ 279592 w 536001"/>
              <a:gd name="connsiteY174" fmla="*/ 47652 h 66152"/>
              <a:gd name="connsiteX175" fmla="*/ 285450 w 536001"/>
              <a:gd name="connsiteY175" fmla="*/ 45837 h 66152"/>
              <a:gd name="connsiteX176" fmla="*/ 289357 w 536001"/>
              <a:gd name="connsiteY176" fmla="*/ 40026 h 66152"/>
              <a:gd name="connsiteX177" fmla="*/ 268715 w 536001"/>
              <a:gd name="connsiteY177" fmla="*/ 29893 h 66152"/>
              <a:gd name="connsiteX178" fmla="*/ 289402 w 536001"/>
              <a:gd name="connsiteY178" fmla="*/ 29893 h 66152"/>
              <a:gd name="connsiteX179" fmla="*/ 287030 w 536001"/>
              <a:gd name="connsiteY179" fmla="*/ 22874 h 66152"/>
              <a:gd name="connsiteX180" fmla="*/ 279268 w 536001"/>
              <a:gd name="connsiteY180" fmla="*/ 19247 h 66152"/>
              <a:gd name="connsiteX181" fmla="*/ 271969 w 536001"/>
              <a:gd name="connsiteY181" fmla="*/ 22175 h 66152"/>
              <a:gd name="connsiteX182" fmla="*/ 268715 w 536001"/>
              <a:gd name="connsiteY182" fmla="*/ 29893 h 66152"/>
              <a:gd name="connsiteX183" fmla="*/ 327720 w 536001"/>
              <a:gd name="connsiteY183" fmla="*/ 51975 h 66152"/>
              <a:gd name="connsiteX184" fmla="*/ 327720 w 536001"/>
              <a:gd name="connsiteY184" fmla="*/ 47280 h 66152"/>
              <a:gd name="connsiteX185" fmla="*/ 317354 w 536001"/>
              <a:gd name="connsiteY185" fmla="*/ 52811 h 66152"/>
              <a:gd name="connsiteX186" fmla="*/ 309217 w 536001"/>
              <a:gd name="connsiteY186" fmla="*/ 50395 h 66152"/>
              <a:gd name="connsiteX187" fmla="*/ 303454 w 536001"/>
              <a:gd name="connsiteY187" fmla="*/ 43561 h 66152"/>
              <a:gd name="connsiteX188" fmla="*/ 301455 w 536001"/>
              <a:gd name="connsiteY188" fmla="*/ 33472 h 66152"/>
              <a:gd name="connsiteX189" fmla="*/ 303266 w 536001"/>
              <a:gd name="connsiteY189" fmla="*/ 23430 h 66152"/>
              <a:gd name="connsiteX190" fmla="*/ 308800 w 536001"/>
              <a:gd name="connsiteY190" fmla="*/ 16504 h 66152"/>
              <a:gd name="connsiteX191" fmla="*/ 317075 w 536001"/>
              <a:gd name="connsiteY191" fmla="*/ 14085 h 66152"/>
              <a:gd name="connsiteX192" fmla="*/ 323025 w 536001"/>
              <a:gd name="connsiteY192" fmla="*/ 15528 h 66152"/>
              <a:gd name="connsiteX193" fmla="*/ 327301 w 536001"/>
              <a:gd name="connsiteY193" fmla="*/ 19199 h 66152"/>
              <a:gd name="connsiteX194" fmla="*/ 327301 w 536001"/>
              <a:gd name="connsiteY194" fmla="*/ 836 h 66152"/>
              <a:gd name="connsiteX195" fmla="*/ 333531 w 536001"/>
              <a:gd name="connsiteY195" fmla="*/ 836 h 66152"/>
              <a:gd name="connsiteX196" fmla="*/ 333531 w 536001"/>
              <a:gd name="connsiteY196" fmla="*/ 51975 h 66152"/>
              <a:gd name="connsiteX197" fmla="*/ 327720 w 536001"/>
              <a:gd name="connsiteY197" fmla="*/ 51975 h 66152"/>
              <a:gd name="connsiteX198" fmla="*/ 307869 w 536001"/>
              <a:gd name="connsiteY198" fmla="*/ 33472 h 66152"/>
              <a:gd name="connsiteX199" fmla="*/ 310844 w 536001"/>
              <a:gd name="connsiteY199" fmla="*/ 44117 h 66152"/>
              <a:gd name="connsiteX200" fmla="*/ 317958 w 536001"/>
              <a:gd name="connsiteY200" fmla="*/ 47652 h 66152"/>
              <a:gd name="connsiteX201" fmla="*/ 324932 w 536001"/>
              <a:gd name="connsiteY201" fmla="*/ 44305 h 66152"/>
              <a:gd name="connsiteX202" fmla="*/ 327812 w 536001"/>
              <a:gd name="connsiteY202" fmla="*/ 34031 h 66152"/>
              <a:gd name="connsiteX203" fmla="*/ 324885 w 536001"/>
              <a:gd name="connsiteY203" fmla="*/ 22874 h 66152"/>
              <a:gd name="connsiteX204" fmla="*/ 317679 w 536001"/>
              <a:gd name="connsiteY204" fmla="*/ 19292 h 66152"/>
              <a:gd name="connsiteX205" fmla="*/ 310660 w 536001"/>
              <a:gd name="connsiteY205" fmla="*/ 22734 h 66152"/>
              <a:gd name="connsiteX206" fmla="*/ 307869 w 536001"/>
              <a:gd name="connsiteY206" fmla="*/ 33472 h 66152"/>
              <a:gd name="connsiteX207" fmla="*/ 375756 w 536001"/>
              <a:gd name="connsiteY207" fmla="*/ 51975 h 66152"/>
              <a:gd name="connsiteX208" fmla="*/ 375756 w 536001"/>
              <a:gd name="connsiteY208" fmla="*/ 6882 h 66152"/>
              <a:gd name="connsiteX209" fmla="*/ 358925 w 536001"/>
              <a:gd name="connsiteY209" fmla="*/ 6882 h 66152"/>
              <a:gd name="connsiteX210" fmla="*/ 358925 w 536001"/>
              <a:gd name="connsiteY210" fmla="*/ 836 h 66152"/>
              <a:gd name="connsiteX211" fmla="*/ 399463 w 536001"/>
              <a:gd name="connsiteY211" fmla="*/ 836 h 66152"/>
              <a:gd name="connsiteX212" fmla="*/ 399463 w 536001"/>
              <a:gd name="connsiteY212" fmla="*/ 6882 h 66152"/>
              <a:gd name="connsiteX213" fmla="*/ 382542 w 536001"/>
              <a:gd name="connsiteY213" fmla="*/ 6882 h 66152"/>
              <a:gd name="connsiteX214" fmla="*/ 382542 w 536001"/>
              <a:gd name="connsiteY214" fmla="*/ 51975 h 66152"/>
              <a:gd name="connsiteX215" fmla="*/ 375756 w 536001"/>
              <a:gd name="connsiteY215" fmla="*/ 51975 h 66152"/>
              <a:gd name="connsiteX216" fmla="*/ 406729 w 536001"/>
              <a:gd name="connsiteY216" fmla="*/ 51975 h 66152"/>
              <a:gd name="connsiteX217" fmla="*/ 406729 w 536001"/>
              <a:gd name="connsiteY217" fmla="*/ 836 h 66152"/>
              <a:gd name="connsiteX218" fmla="*/ 441221 w 536001"/>
              <a:gd name="connsiteY218" fmla="*/ 836 h 66152"/>
              <a:gd name="connsiteX219" fmla="*/ 441221 w 536001"/>
              <a:gd name="connsiteY219" fmla="*/ 6882 h 66152"/>
              <a:gd name="connsiteX220" fmla="*/ 413515 w 536001"/>
              <a:gd name="connsiteY220" fmla="*/ 6882 h 66152"/>
              <a:gd name="connsiteX221" fmla="*/ 413515 w 536001"/>
              <a:gd name="connsiteY221" fmla="*/ 22734 h 66152"/>
              <a:gd name="connsiteX222" fmla="*/ 437502 w 536001"/>
              <a:gd name="connsiteY222" fmla="*/ 22734 h 66152"/>
              <a:gd name="connsiteX223" fmla="*/ 437502 w 536001"/>
              <a:gd name="connsiteY223" fmla="*/ 28729 h 66152"/>
              <a:gd name="connsiteX224" fmla="*/ 413515 w 536001"/>
              <a:gd name="connsiteY224" fmla="*/ 28729 h 66152"/>
              <a:gd name="connsiteX225" fmla="*/ 413515 w 536001"/>
              <a:gd name="connsiteY225" fmla="*/ 51975 h 66152"/>
              <a:gd name="connsiteX226" fmla="*/ 406729 w 536001"/>
              <a:gd name="connsiteY226" fmla="*/ 51975 h 66152"/>
              <a:gd name="connsiteX227" fmla="*/ 449742 w 536001"/>
              <a:gd name="connsiteY227" fmla="*/ 51975 h 66152"/>
              <a:gd name="connsiteX228" fmla="*/ 449742 w 536001"/>
              <a:gd name="connsiteY228" fmla="*/ 836 h 66152"/>
              <a:gd name="connsiteX229" fmla="*/ 468894 w 536001"/>
              <a:gd name="connsiteY229" fmla="*/ 836 h 66152"/>
              <a:gd name="connsiteX230" fmla="*/ 478287 w 536001"/>
              <a:gd name="connsiteY230" fmla="*/ 2419 h 66152"/>
              <a:gd name="connsiteX231" fmla="*/ 483818 w 536001"/>
              <a:gd name="connsiteY231" fmla="*/ 7206 h 66152"/>
              <a:gd name="connsiteX232" fmla="*/ 485862 w 536001"/>
              <a:gd name="connsiteY232" fmla="*/ 13948 h 66152"/>
              <a:gd name="connsiteX233" fmla="*/ 484050 w 536001"/>
              <a:gd name="connsiteY233" fmla="*/ 20131 h 66152"/>
              <a:gd name="connsiteX234" fmla="*/ 478703 w 536001"/>
              <a:gd name="connsiteY234" fmla="*/ 24778 h 66152"/>
              <a:gd name="connsiteX235" fmla="*/ 485817 w 536001"/>
              <a:gd name="connsiteY235" fmla="*/ 29428 h 66152"/>
              <a:gd name="connsiteX236" fmla="*/ 488328 w 536001"/>
              <a:gd name="connsiteY236" fmla="*/ 37143 h 66152"/>
              <a:gd name="connsiteX237" fmla="*/ 486793 w 536001"/>
              <a:gd name="connsiteY237" fmla="*/ 43838 h 66152"/>
              <a:gd name="connsiteX238" fmla="*/ 483074 w 536001"/>
              <a:gd name="connsiteY238" fmla="*/ 48580 h 66152"/>
              <a:gd name="connsiteX239" fmla="*/ 477448 w 536001"/>
              <a:gd name="connsiteY239" fmla="*/ 51139 h 66152"/>
              <a:gd name="connsiteX240" fmla="*/ 469221 w 536001"/>
              <a:gd name="connsiteY240" fmla="*/ 51975 h 66152"/>
              <a:gd name="connsiteX241" fmla="*/ 449742 w 536001"/>
              <a:gd name="connsiteY241" fmla="*/ 51975 h 66152"/>
              <a:gd name="connsiteX242" fmla="*/ 456481 w 536001"/>
              <a:gd name="connsiteY242" fmla="*/ 22315 h 66152"/>
              <a:gd name="connsiteX243" fmla="*/ 467546 w 536001"/>
              <a:gd name="connsiteY243" fmla="*/ 22315 h 66152"/>
              <a:gd name="connsiteX244" fmla="*/ 474008 w 536001"/>
              <a:gd name="connsiteY244" fmla="*/ 21758 h 66152"/>
              <a:gd name="connsiteX245" fmla="*/ 477867 w 536001"/>
              <a:gd name="connsiteY245" fmla="*/ 19199 h 66152"/>
              <a:gd name="connsiteX246" fmla="*/ 479167 w 536001"/>
              <a:gd name="connsiteY246" fmla="*/ 14737 h 66152"/>
              <a:gd name="connsiteX247" fmla="*/ 477959 w 536001"/>
              <a:gd name="connsiteY247" fmla="*/ 10274 h 66152"/>
              <a:gd name="connsiteX248" fmla="*/ 474472 w 536001"/>
              <a:gd name="connsiteY248" fmla="*/ 7626 h 66152"/>
              <a:gd name="connsiteX249" fmla="*/ 466710 w 536001"/>
              <a:gd name="connsiteY249" fmla="*/ 6882 h 66152"/>
              <a:gd name="connsiteX250" fmla="*/ 456481 w 536001"/>
              <a:gd name="connsiteY250" fmla="*/ 6882 h 66152"/>
              <a:gd name="connsiteX251" fmla="*/ 456481 w 536001"/>
              <a:gd name="connsiteY251" fmla="*/ 22315 h 66152"/>
              <a:gd name="connsiteX252" fmla="*/ 456481 w 536001"/>
              <a:gd name="connsiteY252" fmla="*/ 45932 h 66152"/>
              <a:gd name="connsiteX253" fmla="*/ 469221 w 536001"/>
              <a:gd name="connsiteY253" fmla="*/ 45932 h 66152"/>
              <a:gd name="connsiteX254" fmla="*/ 473824 w 536001"/>
              <a:gd name="connsiteY254" fmla="*/ 45697 h 66152"/>
              <a:gd name="connsiteX255" fmla="*/ 477727 w 536001"/>
              <a:gd name="connsiteY255" fmla="*/ 44305 h 66152"/>
              <a:gd name="connsiteX256" fmla="*/ 480283 w 536001"/>
              <a:gd name="connsiteY256" fmla="*/ 41469 h 66152"/>
              <a:gd name="connsiteX257" fmla="*/ 481307 w 536001"/>
              <a:gd name="connsiteY257" fmla="*/ 37143 h 66152"/>
              <a:gd name="connsiteX258" fmla="*/ 479819 w 536001"/>
              <a:gd name="connsiteY258" fmla="*/ 32216 h 66152"/>
              <a:gd name="connsiteX259" fmla="*/ 475776 w 536001"/>
              <a:gd name="connsiteY259" fmla="*/ 29241 h 66152"/>
              <a:gd name="connsiteX260" fmla="*/ 468290 w 536001"/>
              <a:gd name="connsiteY260" fmla="*/ 28357 h 66152"/>
              <a:gd name="connsiteX261" fmla="*/ 456481 w 536001"/>
              <a:gd name="connsiteY261" fmla="*/ 28357 h 66152"/>
              <a:gd name="connsiteX262" fmla="*/ 456481 w 536001"/>
              <a:gd name="connsiteY262" fmla="*/ 45932 h 66152"/>
              <a:gd name="connsiteX263" fmla="*/ 495323 w 536001"/>
              <a:gd name="connsiteY263" fmla="*/ 35563 h 66152"/>
              <a:gd name="connsiteX264" fmla="*/ 501693 w 536001"/>
              <a:gd name="connsiteY264" fmla="*/ 35007 h 66152"/>
              <a:gd name="connsiteX265" fmla="*/ 503785 w 536001"/>
              <a:gd name="connsiteY265" fmla="*/ 41282 h 66152"/>
              <a:gd name="connsiteX266" fmla="*/ 508944 w 536001"/>
              <a:gd name="connsiteY266" fmla="*/ 45281 h 66152"/>
              <a:gd name="connsiteX267" fmla="*/ 516802 w 536001"/>
              <a:gd name="connsiteY267" fmla="*/ 46768 h 66152"/>
              <a:gd name="connsiteX268" fmla="*/ 523636 w 536001"/>
              <a:gd name="connsiteY268" fmla="*/ 45653 h 66152"/>
              <a:gd name="connsiteX269" fmla="*/ 528051 w 536001"/>
              <a:gd name="connsiteY269" fmla="*/ 42490 h 66152"/>
              <a:gd name="connsiteX270" fmla="*/ 529491 w 536001"/>
              <a:gd name="connsiteY270" fmla="*/ 38075 h 66152"/>
              <a:gd name="connsiteX271" fmla="*/ 528099 w 536001"/>
              <a:gd name="connsiteY271" fmla="*/ 33891 h 66152"/>
              <a:gd name="connsiteX272" fmla="*/ 523496 w 536001"/>
              <a:gd name="connsiteY272" fmla="*/ 30868 h 66152"/>
              <a:gd name="connsiteX273" fmla="*/ 514383 w 536001"/>
              <a:gd name="connsiteY273" fmla="*/ 28405 h 66152"/>
              <a:gd name="connsiteX274" fmla="*/ 504529 w 536001"/>
              <a:gd name="connsiteY274" fmla="*/ 25198 h 66152"/>
              <a:gd name="connsiteX275" fmla="*/ 499042 w 536001"/>
              <a:gd name="connsiteY275" fmla="*/ 20455 h 66152"/>
              <a:gd name="connsiteX276" fmla="*/ 497275 w 536001"/>
              <a:gd name="connsiteY276" fmla="*/ 14085 h 66152"/>
              <a:gd name="connsiteX277" fmla="*/ 499462 w 536001"/>
              <a:gd name="connsiteY277" fmla="*/ 6834 h 66152"/>
              <a:gd name="connsiteX278" fmla="*/ 505876 w 536001"/>
              <a:gd name="connsiteY278" fmla="*/ 1767 h 66152"/>
              <a:gd name="connsiteX279" fmla="*/ 515266 w 536001"/>
              <a:gd name="connsiteY279" fmla="*/ 0 h 66152"/>
              <a:gd name="connsiteX280" fmla="*/ 525263 w 536001"/>
              <a:gd name="connsiteY280" fmla="*/ 1812 h 66152"/>
              <a:gd name="connsiteX281" fmla="*/ 531958 w 536001"/>
              <a:gd name="connsiteY281" fmla="*/ 7206 h 66152"/>
              <a:gd name="connsiteX282" fmla="*/ 534466 w 536001"/>
              <a:gd name="connsiteY282" fmla="*/ 15248 h 66152"/>
              <a:gd name="connsiteX283" fmla="*/ 528004 w 536001"/>
              <a:gd name="connsiteY283" fmla="*/ 15760 h 66152"/>
              <a:gd name="connsiteX284" fmla="*/ 524472 w 536001"/>
              <a:gd name="connsiteY284" fmla="*/ 8414 h 66152"/>
              <a:gd name="connsiteX285" fmla="*/ 515546 w 536001"/>
              <a:gd name="connsiteY285" fmla="*/ 5951 h 66152"/>
              <a:gd name="connsiteX286" fmla="*/ 506573 w 536001"/>
              <a:gd name="connsiteY286" fmla="*/ 8230 h 66152"/>
              <a:gd name="connsiteX287" fmla="*/ 503785 w 536001"/>
              <a:gd name="connsiteY287" fmla="*/ 13621 h 66152"/>
              <a:gd name="connsiteX288" fmla="*/ 505784 w 536001"/>
              <a:gd name="connsiteY288" fmla="*/ 18131 h 66152"/>
              <a:gd name="connsiteX289" fmla="*/ 515966 w 536001"/>
              <a:gd name="connsiteY289" fmla="*/ 21803 h 66152"/>
              <a:gd name="connsiteX290" fmla="*/ 527307 w 536001"/>
              <a:gd name="connsiteY290" fmla="*/ 25058 h 66152"/>
              <a:gd name="connsiteX291" fmla="*/ 533862 w 536001"/>
              <a:gd name="connsiteY291" fmla="*/ 30264 h 66152"/>
              <a:gd name="connsiteX292" fmla="*/ 536001 w 536001"/>
              <a:gd name="connsiteY292" fmla="*/ 37515 h 66152"/>
              <a:gd name="connsiteX293" fmla="*/ 533677 w 536001"/>
              <a:gd name="connsiteY293" fmla="*/ 45233 h 66152"/>
              <a:gd name="connsiteX294" fmla="*/ 526983 w 536001"/>
              <a:gd name="connsiteY294" fmla="*/ 50859 h 66152"/>
              <a:gd name="connsiteX295" fmla="*/ 517126 w 536001"/>
              <a:gd name="connsiteY295" fmla="*/ 52859 h 66152"/>
              <a:gd name="connsiteX296" fmla="*/ 505505 w 536001"/>
              <a:gd name="connsiteY296" fmla="*/ 50859 h 66152"/>
              <a:gd name="connsiteX297" fmla="*/ 498114 w 536001"/>
              <a:gd name="connsiteY297" fmla="*/ 44769 h 66152"/>
              <a:gd name="connsiteX298" fmla="*/ 495323 w 536001"/>
              <a:gd name="connsiteY298" fmla="*/ 35563 h 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Lst>
            <a:rect l="l" t="t" r="r" b="b"/>
            <a:pathLst>
              <a:path w="536001" h="66152">
                <a:moveTo>
                  <a:pt x="0" y="51975"/>
                </a:moveTo>
                <a:lnTo>
                  <a:pt x="0" y="836"/>
                </a:lnTo>
                <a:lnTo>
                  <a:pt x="6787" y="836"/>
                </a:lnTo>
                <a:lnTo>
                  <a:pt x="6787" y="51975"/>
                </a:lnTo>
                <a:lnTo>
                  <a:pt x="0" y="51975"/>
                </a:lnTo>
                <a:close/>
                <a:moveTo>
                  <a:pt x="17884" y="51975"/>
                </a:moveTo>
                <a:lnTo>
                  <a:pt x="17884" y="14924"/>
                </a:lnTo>
                <a:lnTo>
                  <a:pt x="23558" y="14924"/>
                </a:lnTo>
                <a:lnTo>
                  <a:pt x="23558" y="20223"/>
                </a:lnTo>
                <a:cubicBezTo>
                  <a:pt x="26284" y="16132"/>
                  <a:pt x="30205" y="14085"/>
                  <a:pt x="35319" y="14085"/>
                </a:cubicBezTo>
                <a:cubicBezTo>
                  <a:pt x="37551" y="14085"/>
                  <a:pt x="39595" y="14490"/>
                  <a:pt x="41454" y="15296"/>
                </a:cubicBezTo>
                <a:cubicBezTo>
                  <a:pt x="43347" y="16102"/>
                  <a:pt x="44757" y="17155"/>
                  <a:pt x="45685" y="18456"/>
                </a:cubicBezTo>
                <a:cubicBezTo>
                  <a:pt x="46616" y="19759"/>
                  <a:pt x="47265" y="21309"/>
                  <a:pt x="47637" y="23106"/>
                </a:cubicBezTo>
                <a:cubicBezTo>
                  <a:pt x="47887" y="24251"/>
                  <a:pt x="48009" y="26281"/>
                  <a:pt x="48009" y="29196"/>
                </a:cubicBezTo>
                <a:lnTo>
                  <a:pt x="48009" y="51975"/>
                </a:lnTo>
                <a:lnTo>
                  <a:pt x="41734" y="51975"/>
                </a:lnTo>
                <a:lnTo>
                  <a:pt x="41734" y="29428"/>
                </a:lnTo>
                <a:cubicBezTo>
                  <a:pt x="41734" y="26888"/>
                  <a:pt x="41487" y="24980"/>
                  <a:pt x="40990" y="23710"/>
                </a:cubicBezTo>
                <a:cubicBezTo>
                  <a:pt x="40493" y="22439"/>
                  <a:pt x="39628" y="21431"/>
                  <a:pt x="38387" y="20687"/>
                </a:cubicBezTo>
                <a:cubicBezTo>
                  <a:pt x="37146" y="19913"/>
                  <a:pt x="35691" y="19527"/>
                  <a:pt x="34016" y="19527"/>
                </a:cubicBezTo>
                <a:cubicBezTo>
                  <a:pt x="31350" y="19527"/>
                  <a:pt x="29042" y="20378"/>
                  <a:pt x="27090" y="22082"/>
                </a:cubicBezTo>
                <a:cubicBezTo>
                  <a:pt x="25138" y="23787"/>
                  <a:pt x="24162" y="27009"/>
                  <a:pt x="24162" y="31752"/>
                </a:cubicBezTo>
                <a:lnTo>
                  <a:pt x="24162" y="51975"/>
                </a:lnTo>
                <a:lnTo>
                  <a:pt x="17884" y="51975"/>
                </a:lnTo>
                <a:close/>
                <a:moveTo>
                  <a:pt x="71311" y="46349"/>
                </a:moveTo>
                <a:lnTo>
                  <a:pt x="72243" y="51883"/>
                </a:lnTo>
                <a:cubicBezTo>
                  <a:pt x="70475" y="52284"/>
                  <a:pt x="68895" y="52487"/>
                  <a:pt x="67500" y="52487"/>
                </a:cubicBezTo>
                <a:cubicBezTo>
                  <a:pt x="65206" y="52487"/>
                  <a:pt x="63424" y="52130"/>
                  <a:pt x="62153" y="51416"/>
                </a:cubicBezTo>
                <a:cubicBezTo>
                  <a:pt x="60916" y="50672"/>
                  <a:pt x="60032" y="49711"/>
                  <a:pt x="59505" y="48536"/>
                </a:cubicBezTo>
                <a:cubicBezTo>
                  <a:pt x="59008" y="47357"/>
                  <a:pt x="58762" y="44894"/>
                  <a:pt x="58762" y="41142"/>
                </a:cubicBezTo>
                <a:lnTo>
                  <a:pt x="58762" y="19803"/>
                </a:lnTo>
                <a:lnTo>
                  <a:pt x="54159" y="19803"/>
                </a:lnTo>
                <a:lnTo>
                  <a:pt x="54159" y="14924"/>
                </a:lnTo>
                <a:lnTo>
                  <a:pt x="58762" y="14924"/>
                </a:lnTo>
                <a:lnTo>
                  <a:pt x="58762" y="5766"/>
                </a:lnTo>
                <a:lnTo>
                  <a:pt x="64989" y="1999"/>
                </a:lnTo>
                <a:lnTo>
                  <a:pt x="64989" y="14924"/>
                </a:lnTo>
                <a:lnTo>
                  <a:pt x="71311" y="14924"/>
                </a:lnTo>
                <a:lnTo>
                  <a:pt x="71311" y="19803"/>
                </a:lnTo>
                <a:lnTo>
                  <a:pt x="64989" y="19803"/>
                </a:lnTo>
                <a:lnTo>
                  <a:pt x="64989" y="41469"/>
                </a:lnTo>
                <a:cubicBezTo>
                  <a:pt x="64989" y="43266"/>
                  <a:pt x="65099" y="44427"/>
                  <a:pt x="65316" y="44953"/>
                </a:cubicBezTo>
                <a:cubicBezTo>
                  <a:pt x="65563" y="45450"/>
                  <a:pt x="65935" y="45855"/>
                  <a:pt x="66432" y="46164"/>
                </a:cubicBezTo>
                <a:cubicBezTo>
                  <a:pt x="66926" y="46441"/>
                  <a:pt x="67640" y="46581"/>
                  <a:pt x="68568" y="46581"/>
                </a:cubicBezTo>
                <a:cubicBezTo>
                  <a:pt x="69252" y="46581"/>
                  <a:pt x="70166" y="46503"/>
                  <a:pt x="71311" y="46349"/>
                </a:cubicBezTo>
                <a:close/>
                <a:moveTo>
                  <a:pt x="102819" y="40026"/>
                </a:moveTo>
                <a:lnTo>
                  <a:pt x="109282" y="40862"/>
                </a:lnTo>
                <a:cubicBezTo>
                  <a:pt x="108258" y="44644"/>
                  <a:pt x="106369" y="47589"/>
                  <a:pt x="103611" y="49696"/>
                </a:cubicBezTo>
                <a:cubicBezTo>
                  <a:pt x="100853" y="51773"/>
                  <a:pt x="97318" y="52811"/>
                  <a:pt x="93010" y="52811"/>
                </a:cubicBezTo>
                <a:cubicBezTo>
                  <a:pt x="87586" y="52811"/>
                  <a:pt x="83281" y="51154"/>
                  <a:pt x="80088" y="47836"/>
                </a:cubicBezTo>
                <a:cubicBezTo>
                  <a:pt x="76926" y="44489"/>
                  <a:pt x="75346" y="39794"/>
                  <a:pt x="75346" y="33751"/>
                </a:cubicBezTo>
                <a:cubicBezTo>
                  <a:pt x="75346" y="27521"/>
                  <a:pt x="76940" y="22686"/>
                  <a:pt x="80133" y="19247"/>
                </a:cubicBezTo>
                <a:cubicBezTo>
                  <a:pt x="83358" y="15808"/>
                  <a:pt x="87526" y="14085"/>
                  <a:pt x="92638" y="14085"/>
                </a:cubicBezTo>
                <a:cubicBezTo>
                  <a:pt x="97598" y="14085"/>
                  <a:pt x="101641" y="15775"/>
                  <a:pt x="104771" y="19155"/>
                </a:cubicBezTo>
                <a:cubicBezTo>
                  <a:pt x="107934" y="22532"/>
                  <a:pt x="109514" y="27274"/>
                  <a:pt x="109514" y="33380"/>
                </a:cubicBezTo>
                <a:cubicBezTo>
                  <a:pt x="109514" y="33751"/>
                  <a:pt x="109499" y="34308"/>
                  <a:pt x="109469" y="35052"/>
                </a:cubicBezTo>
                <a:lnTo>
                  <a:pt x="81853" y="35052"/>
                </a:lnTo>
                <a:cubicBezTo>
                  <a:pt x="82070" y="39113"/>
                  <a:pt x="83218" y="42228"/>
                  <a:pt x="85295" y="44397"/>
                </a:cubicBezTo>
                <a:cubicBezTo>
                  <a:pt x="87372" y="46566"/>
                  <a:pt x="89957" y="47652"/>
                  <a:pt x="93058" y="47652"/>
                </a:cubicBezTo>
                <a:cubicBezTo>
                  <a:pt x="95351" y="47652"/>
                  <a:pt x="97303" y="47048"/>
                  <a:pt x="98916" y="45837"/>
                </a:cubicBezTo>
                <a:cubicBezTo>
                  <a:pt x="100558" y="44629"/>
                  <a:pt x="101858" y="42692"/>
                  <a:pt x="102819" y="40026"/>
                </a:cubicBezTo>
                <a:close/>
                <a:moveTo>
                  <a:pt x="82180" y="29893"/>
                </a:moveTo>
                <a:lnTo>
                  <a:pt x="102867" y="29893"/>
                </a:lnTo>
                <a:cubicBezTo>
                  <a:pt x="102587" y="26792"/>
                  <a:pt x="101796" y="24454"/>
                  <a:pt x="100496" y="22874"/>
                </a:cubicBezTo>
                <a:cubicBezTo>
                  <a:pt x="98511" y="20455"/>
                  <a:pt x="95926" y="19247"/>
                  <a:pt x="92733" y="19247"/>
                </a:cubicBezTo>
                <a:cubicBezTo>
                  <a:pt x="89850" y="19247"/>
                  <a:pt x="87416" y="20223"/>
                  <a:pt x="85432" y="22175"/>
                </a:cubicBezTo>
                <a:cubicBezTo>
                  <a:pt x="83480" y="24097"/>
                  <a:pt x="82397" y="26670"/>
                  <a:pt x="82180" y="29893"/>
                </a:cubicBezTo>
                <a:close/>
                <a:moveTo>
                  <a:pt x="117104" y="51975"/>
                </a:moveTo>
                <a:lnTo>
                  <a:pt x="117104" y="14924"/>
                </a:lnTo>
                <a:lnTo>
                  <a:pt x="122730" y="14924"/>
                </a:lnTo>
                <a:lnTo>
                  <a:pt x="122730" y="20547"/>
                </a:lnTo>
                <a:cubicBezTo>
                  <a:pt x="124185" y="17914"/>
                  <a:pt x="125518" y="16180"/>
                  <a:pt x="126726" y="15340"/>
                </a:cubicBezTo>
                <a:cubicBezTo>
                  <a:pt x="127966" y="14504"/>
                  <a:pt x="129314" y="14085"/>
                  <a:pt x="130772" y="14085"/>
                </a:cubicBezTo>
                <a:cubicBezTo>
                  <a:pt x="132878" y="14085"/>
                  <a:pt x="135033" y="14769"/>
                  <a:pt x="137234" y="16132"/>
                </a:cubicBezTo>
                <a:lnTo>
                  <a:pt x="135047" y="21943"/>
                </a:lnTo>
                <a:cubicBezTo>
                  <a:pt x="133530" y="21044"/>
                  <a:pt x="131995" y="20595"/>
                  <a:pt x="130445" y="20595"/>
                </a:cubicBezTo>
                <a:cubicBezTo>
                  <a:pt x="129082" y="20595"/>
                  <a:pt x="127841" y="21014"/>
                  <a:pt x="126726" y="21850"/>
                </a:cubicBezTo>
                <a:cubicBezTo>
                  <a:pt x="125643" y="22657"/>
                  <a:pt x="124866" y="23787"/>
                  <a:pt x="124402" y="25242"/>
                </a:cubicBezTo>
                <a:cubicBezTo>
                  <a:pt x="123721" y="27474"/>
                  <a:pt x="123378" y="29922"/>
                  <a:pt x="123378" y="32588"/>
                </a:cubicBezTo>
                <a:lnTo>
                  <a:pt x="123378" y="51975"/>
                </a:lnTo>
                <a:lnTo>
                  <a:pt x="117104" y="51975"/>
                </a:lnTo>
                <a:close/>
                <a:moveTo>
                  <a:pt x="140882" y="51975"/>
                </a:moveTo>
                <a:lnTo>
                  <a:pt x="140882" y="14924"/>
                </a:lnTo>
                <a:lnTo>
                  <a:pt x="146508" y="14924"/>
                </a:lnTo>
                <a:lnTo>
                  <a:pt x="146508" y="20547"/>
                </a:lnTo>
                <a:cubicBezTo>
                  <a:pt x="147963" y="17914"/>
                  <a:pt x="149296" y="16180"/>
                  <a:pt x="150507" y="15340"/>
                </a:cubicBezTo>
                <a:cubicBezTo>
                  <a:pt x="151745" y="14504"/>
                  <a:pt x="153092" y="14085"/>
                  <a:pt x="154551" y="14085"/>
                </a:cubicBezTo>
                <a:cubicBezTo>
                  <a:pt x="156657" y="14085"/>
                  <a:pt x="158811" y="14769"/>
                  <a:pt x="161013" y="16132"/>
                </a:cubicBezTo>
                <a:lnTo>
                  <a:pt x="158826" y="21943"/>
                </a:lnTo>
                <a:cubicBezTo>
                  <a:pt x="157308" y="21044"/>
                  <a:pt x="155773" y="20595"/>
                  <a:pt x="154226" y="20595"/>
                </a:cubicBezTo>
                <a:cubicBezTo>
                  <a:pt x="152860" y="20595"/>
                  <a:pt x="151623" y="21014"/>
                  <a:pt x="150507" y="21850"/>
                </a:cubicBezTo>
                <a:cubicBezTo>
                  <a:pt x="149421" y="22657"/>
                  <a:pt x="148648" y="23787"/>
                  <a:pt x="148180" y="25242"/>
                </a:cubicBezTo>
                <a:cubicBezTo>
                  <a:pt x="147499" y="27474"/>
                  <a:pt x="147160" y="29922"/>
                  <a:pt x="147160" y="32588"/>
                </a:cubicBezTo>
                <a:lnTo>
                  <a:pt x="147160" y="51975"/>
                </a:lnTo>
                <a:lnTo>
                  <a:pt x="140882" y="51975"/>
                </a:lnTo>
                <a:close/>
                <a:moveTo>
                  <a:pt x="188974" y="51975"/>
                </a:moveTo>
                <a:lnTo>
                  <a:pt x="188974" y="46536"/>
                </a:lnTo>
                <a:cubicBezTo>
                  <a:pt x="186091" y="50719"/>
                  <a:pt x="182188" y="52811"/>
                  <a:pt x="177261" y="52811"/>
                </a:cubicBezTo>
                <a:cubicBezTo>
                  <a:pt x="175059" y="52811"/>
                  <a:pt x="173015" y="52392"/>
                  <a:pt x="171123" y="51555"/>
                </a:cubicBezTo>
                <a:cubicBezTo>
                  <a:pt x="169233" y="50719"/>
                  <a:pt x="167823" y="49666"/>
                  <a:pt x="166892" y="48396"/>
                </a:cubicBezTo>
                <a:cubicBezTo>
                  <a:pt x="165993" y="47125"/>
                  <a:pt x="165360" y="45575"/>
                  <a:pt x="164988" y="43745"/>
                </a:cubicBezTo>
                <a:cubicBezTo>
                  <a:pt x="164708" y="42508"/>
                  <a:pt x="164568" y="40553"/>
                  <a:pt x="164568" y="37887"/>
                </a:cubicBezTo>
                <a:lnTo>
                  <a:pt x="164568" y="14924"/>
                </a:lnTo>
                <a:lnTo>
                  <a:pt x="170843" y="14924"/>
                </a:lnTo>
                <a:lnTo>
                  <a:pt x="170843" y="35471"/>
                </a:lnTo>
                <a:cubicBezTo>
                  <a:pt x="170843" y="38756"/>
                  <a:pt x="170983" y="40972"/>
                  <a:pt x="171262" y="42118"/>
                </a:cubicBezTo>
                <a:cubicBezTo>
                  <a:pt x="171634" y="43760"/>
                  <a:pt x="172456" y="45063"/>
                  <a:pt x="173726" y="46024"/>
                </a:cubicBezTo>
                <a:cubicBezTo>
                  <a:pt x="175029" y="46953"/>
                  <a:pt x="176624" y="47420"/>
                  <a:pt x="178516" y="47420"/>
                </a:cubicBezTo>
                <a:cubicBezTo>
                  <a:pt x="180376" y="47420"/>
                  <a:pt x="182125" y="46938"/>
                  <a:pt x="183768" y="45977"/>
                </a:cubicBezTo>
                <a:cubicBezTo>
                  <a:pt x="185443" y="44986"/>
                  <a:pt x="186621" y="43668"/>
                  <a:pt x="187302" y="42026"/>
                </a:cubicBezTo>
                <a:cubicBezTo>
                  <a:pt x="187984" y="40354"/>
                  <a:pt x="188323" y="37935"/>
                  <a:pt x="188323" y="34775"/>
                </a:cubicBezTo>
                <a:lnTo>
                  <a:pt x="188323" y="14924"/>
                </a:lnTo>
                <a:lnTo>
                  <a:pt x="194601" y="14924"/>
                </a:lnTo>
                <a:lnTo>
                  <a:pt x="194601" y="51975"/>
                </a:lnTo>
                <a:lnTo>
                  <a:pt x="188974" y="51975"/>
                </a:lnTo>
                <a:close/>
                <a:moveTo>
                  <a:pt x="204422" y="66152"/>
                </a:moveTo>
                <a:lnTo>
                  <a:pt x="204422" y="14924"/>
                </a:lnTo>
                <a:lnTo>
                  <a:pt x="210140" y="14924"/>
                </a:lnTo>
                <a:lnTo>
                  <a:pt x="210140" y="19759"/>
                </a:lnTo>
                <a:cubicBezTo>
                  <a:pt x="211503" y="17866"/>
                  <a:pt x="213020" y="16456"/>
                  <a:pt x="214696" y="15528"/>
                </a:cubicBezTo>
                <a:cubicBezTo>
                  <a:pt x="216400" y="14567"/>
                  <a:pt x="218459" y="14085"/>
                  <a:pt x="220878" y="14085"/>
                </a:cubicBezTo>
                <a:cubicBezTo>
                  <a:pt x="224038" y="14085"/>
                  <a:pt x="226829" y="14906"/>
                  <a:pt x="229245" y="16551"/>
                </a:cubicBezTo>
                <a:cubicBezTo>
                  <a:pt x="231663" y="18161"/>
                  <a:pt x="233490" y="20455"/>
                  <a:pt x="234731" y="23430"/>
                </a:cubicBezTo>
                <a:cubicBezTo>
                  <a:pt x="235972" y="26406"/>
                  <a:pt x="236591" y="29660"/>
                  <a:pt x="236591" y="33192"/>
                </a:cubicBezTo>
                <a:cubicBezTo>
                  <a:pt x="236591" y="36974"/>
                  <a:pt x="235909" y="40383"/>
                  <a:pt x="234547" y="43421"/>
                </a:cubicBezTo>
                <a:cubicBezTo>
                  <a:pt x="233181" y="46459"/>
                  <a:pt x="231199" y="48783"/>
                  <a:pt x="228596" y="50395"/>
                </a:cubicBezTo>
                <a:cubicBezTo>
                  <a:pt x="226022" y="52005"/>
                  <a:pt x="223312" y="52811"/>
                  <a:pt x="220459" y="52811"/>
                </a:cubicBezTo>
                <a:cubicBezTo>
                  <a:pt x="218352" y="52811"/>
                  <a:pt x="216463" y="52377"/>
                  <a:pt x="214788" y="51511"/>
                </a:cubicBezTo>
                <a:cubicBezTo>
                  <a:pt x="213145" y="50609"/>
                  <a:pt x="211783" y="49479"/>
                  <a:pt x="210697" y="48116"/>
                </a:cubicBezTo>
                <a:lnTo>
                  <a:pt x="210697" y="66152"/>
                </a:lnTo>
                <a:lnTo>
                  <a:pt x="204422" y="66152"/>
                </a:lnTo>
                <a:close/>
                <a:moveTo>
                  <a:pt x="210140" y="33659"/>
                </a:moveTo>
                <a:cubicBezTo>
                  <a:pt x="210140" y="38432"/>
                  <a:pt x="211098" y="41963"/>
                  <a:pt x="213020" y="44257"/>
                </a:cubicBezTo>
                <a:cubicBezTo>
                  <a:pt x="214942" y="46518"/>
                  <a:pt x="217284" y="47652"/>
                  <a:pt x="220042" y="47652"/>
                </a:cubicBezTo>
                <a:cubicBezTo>
                  <a:pt x="222830" y="47652"/>
                  <a:pt x="225216" y="46474"/>
                  <a:pt x="227201" y="44117"/>
                </a:cubicBezTo>
                <a:cubicBezTo>
                  <a:pt x="229185" y="41764"/>
                  <a:pt x="230176" y="38104"/>
                  <a:pt x="230176" y="33147"/>
                </a:cubicBezTo>
                <a:cubicBezTo>
                  <a:pt x="230176" y="28435"/>
                  <a:pt x="229200" y="24903"/>
                  <a:pt x="227248" y="22547"/>
                </a:cubicBezTo>
                <a:cubicBezTo>
                  <a:pt x="225326" y="20193"/>
                  <a:pt x="223017" y="19015"/>
                  <a:pt x="220319" y="19015"/>
                </a:cubicBezTo>
                <a:cubicBezTo>
                  <a:pt x="217623" y="19015"/>
                  <a:pt x="215252" y="20271"/>
                  <a:pt x="213208" y="22779"/>
                </a:cubicBezTo>
                <a:cubicBezTo>
                  <a:pt x="211161" y="25260"/>
                  <a:pt x="210140" y="28884"/>
                  <a:pt x="210140" y="33659"/>
                </a:cubicBezTo>
                <a:close/>
                <a:moveTo>
                  <a:pt x="257849" y="46349"/>
                </a:moveTo>
                <a:lnTo>
                  <a:pt x="258777" y="51883"/>
                </a:lnTo>
                <a:cubicBezTo>
                  <a:pt x="257010" y="52284"/>
                  <a:pt x="255430" y="52487"/>
                  <a:pt x="254035" y="52487"/>
                </a:cubicBezTo>
                <a:cubicBezTo>
                  <a:pt x="251744" y="52487"/>
                  <a:pt x="249961" y="52130"/>
                  <a:pt x="248691" y="51416"/>
                </a:cubicBezTo>
                <a:cubicBezTo>
                  <a:pt x="247450" y="50672"/>
                  <a:pt x="246567" y="49711"/>
                  <a:pt x="246040" y="48536"/>
                </a:cubicBezTo>
                <a:cubicBezTo>
                  <a:pt x="245543" y="47357"/>
                  <a:pt x="245296" y="44894"/>
                  <a:pt x="245296" y="41142"/>
                </a:cubicBezTo>
                <a:lnTo>
                  <a:pt x="245296" y="19803"/>
                </a:lnTo>
                <a:lnTo>
                  <a:pt x="240693" y="19803"/>
                </a:lnTo>
                <a:lnTo>
                  <a:pt x="240693" y="14924"/>
                </a:lnTo>
                <a:lnTo>
                  <a:pt x="245296" y="14924"/>
                </a:lnTo>
                <a:lnTo>
                  <a:pt x="245296" y="5766"/>
                </a:lnTo>
                <a:lnTo>
                  <a:pt x="251526" y="1999"/>
                </a:lnTo>
                <a:lnTo>
                  <a:pt x="251526" y="14924"/>
                </a:lnTo>
                <a:lnTo>
                  <a:pt x="257849" y="14924"/>
                </a:lnTo>
                <a:lnTo>
                  <a:pt x="257849" y="19803"/>
                </a:lnTo>
                <a:lnTo>
                  <a:pt x="251526" y="19803"/>
                </a:lnTo>
                <a:lnTo>
                  <a:pt x="251526" y="41469"/>
                </a:lnTo>
                <a:cubicBezTo>
                  <a:pt x="251526" y="43266"/>
                  <a:pt x="251633" y="44427"/>
                  <a:pt x="251851" y="44953"/>
                </a:cubicBezTo>
                <a:cubicBezTo>
                  <a:pt x="252098" y="45450"/>
                  <a:pt x="252470" y="45855"/>
                  <a:pt x="252966" y="46164"/>
                </a:cubicBezTo>
                <a:cubicBezTo>
                  <a:pt x="253463" y="46441"/>
                  <a:pt x="254174" y="46581"/>
                  <a:pt x="255106" y="46581"/>
                </a:cubicBezTo>
                <a:cubicBezTo>
                  <a:pt x="255787" y="46581"/>
                  <a:pt x="256700" y="46503"/>
                  <a:pt x="257849" y="46349"/>
                </a:cubicBezTo>
                <a:close/>
                <a:moveTo>
                  <a:pt x="289357" y="40026"/>
                </a:moveTo>
                <a:lnTo>
                  <a:pt x="295816" y="40862"/>
                </a:lnTo>
                <a:cubicBezTo>
                  <a:pt x="294796" y="44644"/>
                  <a:pt x="292904" y="47589"/>
                  <a:pt x="290145" y="49696"/>
                </a:cubicBezTo>
                <a:cubicBezTo>
                  <a:pt x="287387" y="51773"/>
                  <a:pt x="283856" y="52811"/>
                  <a:pt x="279548" y="52811"/>
                </a:cubicBezTo>
                <a:cubicBezTo>
                  <a:pt x="274124" y="52811"/>
                  <a:pt x="269815" y="51154"/>
                  <a:pt x="266623" y="47836"/>
                </a:cubicBezTo>
                <a:cubicBezTo>
                  <a:pt x="263460" y="44489"/>
                  <a:pt x="261880" y="39794"/>
                  <a:pt x="261880" y="33751"/>
                </a:cubicBezTo>
                <a:cubicBezTo>
                  <a:pt x="261880" y="27521"/>
                  <a:pt x="263478" y="22686"/>
                  <a:pt x="266671" y="19247"/>
                </a:cubicBezTo>
                <a:cubicBezTo>
                  <a:pt x="269893" y="15808"/>
                  <a:pt x="274061" y="14085"/>
                  <a:pt x="279176" y="14085"/>
                </a:cubicBezTo>
                <a:cubicBezTo>
                  <a:pt x="284132" y="14085"/>
                  <a:pt x="288179" y="15775"/>
                  <a:pt x="291309" y="19155"/>
                </a:cubicBezTo>
                <a:cubicBezTo>
                  <a:pt x="294469" y="22532"/>
                  <a:pt x="296051" y="27274"/>
                  <a:pt x="296051" y="33380"/>
                </a:cubicBezTo>
                <a:cubicBezTo>
                  <a:pt x="296051" y="33751"/>
                  <a:pt x="296034" y="34308"/>
                  <a:pt x="296004" y="35052"/>
                </a:cubicBezTo>
                <a:lnTo>
                  <a:pt x="268390" y="35052"/>
                </a:lnTo>
                <a:cubicBezTo>
                  <a:pt x="268607" y="39113"/>
                  <a:pt x="269753" y="42228"/>
                  <a:pt x="271830" y="44397"/>
                </a:cubicBezTo>
                <a:cubicBezTo>
                  <a:pt x="273906" y="46566"/>
                  <a:pt x="276495" y="47652"/>
                  <a:pt x="279592" y="47652"/>
                </a:cubicBezTo>
                <a:cubicBezTo>
                  <a:pt x="281886" y="47652"/>
                  <a:pt x="283838" y="47048"/>
                  <a:pt x="285450" y="45837"/>
                </a:cubicBezTo>
                <a:cubicBezTo>
                  <a:pt x="287093" y="44629"/>
                  <a:pt x="288396" y="42692"/>
                  <a:pt x="289357" y="40026"/>
                </a:cubicBezTo>
                <a:close/>
                <a:moveTo>
                  <a:pt x="268715" y="29893"/>
                </a:moveTo>
                <a:lnTo>
                  <a:pt x="289402" y="29893"/>
                </a:lnTo>
                <a:cubicBezTo>
                  <a:pt x="289122" y="26792"/>
                  <a:pt x="288333" y="24454"/>
                  <a:pt x="287030" y="22874"/>
                </a:cubicBezTo>
                <a:cubicBezTo>
                  <a:pt x="285049" y="20455"/>
                  <a:pt x="282460" y="19247"/>
                  <a:pt x="279268" y="19247"/>
                </a:cubicBezTo>
                <a:cubicBezTo>
                  <a:pt x="276385" y="19247"/>
                  <a:pt x="273951" y="20223"/>
                  <a:pt x="271969" y="22175"/>
                </a:cubicBezTo>
                <a:cubicBezTo>
                  <a:pt x="270018" y="24097"/>
                  <a:pt x="268932" y="26670"/>
                  <a:pt x="268715" y="29893"/>
                </a:cubicBezTo>
                <a:close/>
                <a:moveTo>
                  <a:pt x="327720" y="51975"/>
                </a:moveTo>
                <a:lnTo>
                  <a:pt x="327720" y="47280"/>
                </a:lnTo>
                <a:cubicBezTo>
                  <a:pt x="325364" y="50966"/>
                  <a:pt x="321910" y="52811"/>
                  <a:pt x="317354" y="52811"/>
                </a:cubicBezTo>
                <a:cubicBezTo>
                  <a:pt x="314409" y="52811"/>
                  <a:pt x="311698" y="52005"/>
                  <a:pt x="309217" y="50395"/>
                </a:cubicBezTo>
                <a:cubicBezTo>
                  <a:pt x="306738" y="48750"/>
                  <a:pt x="304816" y="46474"/>
                  <a:pt x="303454" y="43561"/>
                </a:cubicBezTo>
                <a:cubicBezTo>
                  <a:pt x="302121" y="40648"/>
                  <a:pt x="301455" y="37283"/>
                  <a:pt x="301455" y="33472"/>
                </a:cubicBezTo>
                <a:cubicBezTo>
                  <a:pt x="301455" y="29782"/>
                  <a:pt x="302058" y="26435"/>
                  <a:pt x="303266" y="23430"/>
                </a:cubicBezTo>
                <a:cubicBezTo>
                  <a:pt x="304507" y="20425"/>
                  <a:pt x="306352" y="18116"/>
                  <a:pt x="308800" y="16504"/>
                </a:cubicBezTo>
                <a:cubicBezTo>
                  <a:pt x="311279" y="14891"/>
                  <a:pt x="314037" y="14085"/>
                  <a:pt x="317075" y="14085"/>
                </a:cubicBezTo>
                <a:cubicBezTo>
                  <a:pt x="319306" y="14085"/>
                  <a:pt x="321291" y="14567"/>
                  <a:pt x="323025" y="15528"/>
                </a:cubicBezTo>
                <a:cubicBezTo>
                  <a:pt x="324793" y="16456"/>
                  <a:pt x="326218" y="17682"/>
                  <a:pt x="327301" y="19199"/>
                </a:cubicBezTo>
                <a:lnTo>
                  <a:pt x="327301" y="836"/>
                </a:lnTo>
                <a:lnTo>
                  <a:pt x="333531" y="836"/>
                </a:lnTo>
                <a:lnTo>
                  <a:pt x="333531" y="51975"/>
                </a:lnTo>
                <a:lnTo>
                  <a:pt x="327720" y="51975"/>
                </a:lnTo>
                <a:close/>
                <a:moveTo>
                  <a:pt x="307869" y="33472"/>
                </a:moveTo>
                <a:cubicBezTo>
                  <a:pt x="307869" y="38214"/>
                  <a:pt x="308860" y="41764"/>
                  <a:pt x="310844" y="44117"/>
                </a:cubicBezTo>
                <a:cubicBezTo>
                  <a:pt x="312859" y="46474"/>
                  <a:pt x="315230" y="47652"/>
                  <a:pt x="317958" y="47652"/>
                </a:cubicBezTo>
                <a:cubicBezTo>
                  <a:pt x="320716" y="47652"/>
                  <a:pt x="323040" y="46536"/>
                  <a:pt x="324932" y="44305"/>
                </a:cubicBezTo>
                <a:cubicBezTo>
                  <a:pt x="326851" y="42041"/>
                  <a:pt x="327812" y="38616"/>
                  <a:pt x="327812" y="34031"/>
                </a:cubicBezTo>
                <a:cubicBezTo>
                  <a:pt x="327812" y="28946"/>
                  <a:pt x="326836" y="25227"/>
                  <a:pt x="324885" y="22874"/>
                </a:cubicBezTo>
                <a:cubicBezTo>
                  <a:pt x="322933" y="20485"/>
                  <a:pt x="320529" y="19292"/>
                  <a:pt x="317679" y="19292"/>
                </a:cubicBezTo>
                <a:cubicBezTo>
                  <a:pt x="314891" y="19292"/>
                  <a:pt x="312549" y="20440"/>
                  <a:pt x="310660" y="22734"/>
                </a:cubicBezTo>
                <a:cubicBezTo>
                  <a:pt x="308800" y="24995"/>
                  <a:pt x="307869" y="28574"/>
                  <a:pt x="307869" y="33472"/>
                </a:cubicBezTo>
                <a:close/>
                <a:moveTo>
                  <a:pt x="375756" y="51975"/>
                </a:moveTo>
                <a:lnTo>
                  <a:pt x="375756" y="6882"/>
                </a:lnTo>
                <a:lnTo>
                  <a:pt x="358925" y="6882"/>
                </a:lnTo>
                <a:lnTo>
                  <a:pt x="358925" y="836"/>
                </a:lnTo>
                <a:lnTo>
                  <a:pt x="399463" y="836"/>
                </a:lnTo>
                <a:lnTo>
                  <a:pt x="399463" y="6882"/>
                </a:lnTo>
                <a:lnTo>
                  <a:pt x="382542" y="6882"/>
                </a:lnTo>
                <a:lnTo>
                  <a:pt x="382542" y="51975"/>
                </a:lnTo>
                <a:lnTo>
                  <a:pt x="375756" y="51975"/>
                </a:lnTo>
                <a:close/>
                <a:moveTo>
                  <a:pt x="406729" y="51975"/>
                </a:moveTo>
                <a:lnTo>
                  <a:pt x="406729" y="836"/>
                </a:lnTo>
                <a:lnTo>
                  <a:pt x="441221" y="836"/>
                </a:lnTo>
                <a:lnTo>
                  <a:pt x="441221" y="6882"/>
                </a:lnTo>
                <a:lnTo>
                  <a:pt x="413515" y="6882"/>
                </a:lnTo>
                <a:lnTo>
                  <a:pt x="413515" y="22734"/>
                </a:lnTo>
                <a:lnTo>
                  <a:pt x="437502" y="22734"/>
                </a:lnTo>
                <a:lnTo>
                  <a:pt x="437502" y="28729"/>
                </a:lnTo>
                <a:lnTo>
                  <a:pt x="413515" y="28729"/>
                </a:lnTo>
                <a:lnTo>
                  <a:pt x="413515" y="51975"/>
                </a:lnTo>
                <a:lnTo>
                  <a:pt x="406729" y="51975"/>
                </a:lnTo>
                <a:close/>
                <a:moveTo>
                  <a:pt x="449742" y="51975"/>
                </a:moveTo>
                <a:lnTo>
                  <a:pt x="449742" y="836"/>
                </a:lnTo>
                <a:lnTo>
                  <a:pt x="468894" y="836"/>
                </a:lnTo>
                <a:cubicBezTo>
                  <a:pt x="472800" y="836"/>
                  <a:pt x="475930" y="1363"/>
                  <a:pt x="478287" y="2419"/>
                </a:cubicBezTo>
                <a:cubicBezTo>
                  <a:pt x="480640" y="3439"/>
                  <a:pt x="482485" y="5037"/>
                  <a:pt x="483818" y="7206"/>
                </a:cubicBezTo>
                <a:cubicBezTo>
                  <a:pt x="485180" y="9345"/>
                  <a:pt x="485862" y="11592"/>
                  <a:pt x="485862" y="13948"/>
                </a:cubicBezTo>
                <a:cubicBezTo>
                  <a:pt x="485862" y="16117"/>
                  <a:pt x="485258" y="18176"/>
                  <a:pt x="484050" y="20131"/>
                </a:cubicBezTo>
                <a:cubicBezTo>
                  <a:pt x="482872" y="22053"/>
                  <a:pt x="481089" y="23600"/>
                  <a:pt x="478703" y="24778"/>
                </a:cubicBezTo>
                <a:cubicBezTo>
                  <a:pt x="481803" y="25677"/>
                  <a:pt x="484175" y="27227"/>
                  <a:pt x="485817" y="29428"/>
                </a:cubicBezTo>
                <a:cubicBezTo>
                  <a:pt x="487489" y="31597"/>
                  <a:pt x="488328" y="34168"/>
                  <a:pt x="488328" y="37143"/>
                </a:cubicBezTo>
                <a:cubicBezTo>
                  <a:pt x="488328" y="39532"/>
                  <a:pt x="487817" y="41764"/>
                  <a:pt x="486793" y="43838"/>
                </a:cubicBezTo>
                <a:cubicBezTo>
                  <a:pt x="485802" y="45885"/>
                  <a:pt x="484562" y="47464"/>
                  <a:pt x="483074" y="48580"/>
                </a:cubicBezTo>
                <a:cubicBezTo>
                  <a:pt x="481586" y="49696"/>
                  <a:pt x="479712" y="50550"/>
                  <a:pt x="477448" y="51139"/>
                </a:cubicBezTo>
                <a:cubicBezTo>
                  <a:pt x="475216" y="51695"/>
                  <a:pt x="472473" y="51975"/>
                  <a:pt x="469221" y="51975"/>
                </a:cubicBezTo>
                <a:lnTo>
                  <a:pt x="449742" y="51975"/>
                </a:lnTo>
                <a:close/>
                <a:moveTo>
                  <a:pt x="456481" y="22315"/>
                </a:moveTo>
                <a:lnTo>
                  <a:pt x="467546" y="22315"/>
                </a:lnTo>
                <a:cubicBezTo>
                  <a:pt x="470554" y="22315"/>
                  <a:pt x="472708" y="22130"/>
                  <a:pt x="474008" y="21758"/>
                </a:cubicBezTo>
                <a:cubicBezTo>
                  <a:pt x="475713" y="21229"/>
                  <a:pt x="476998" y="20378"/>
                  <a:pt x="477867" y="19199"/>
                </a:cubicBezTo>
                <a:cubicBezTo>
                  <a:pt x="478736" y="18021"/>
                  <a:pt x="479167" y="16534"/>
                  <a:pt x="479167" y="14737"/>
                </a:cubicBezTo>
                <a:cubicBezTo>
                  <a:pt x="479167" y="13032"/>
                  <a:pt x="478766" y="11544"/>
                  <a:pt x="477959" y="10274"/>
                </a:cubicBezTo>
                <a:cubicBezTo>
                  <a:pt x="477153" y="8973"/>
                  <a:pt x="475993" y="8090"/>
                  <a:pt x="474472" y="7626"/>
                </a:cubicBezTo>
                <a:cubicBezTo>
                  <a:pt x="472955" y="7129"/>
                  <a:pt x="470367" y="6882"/>
                  <a:pt x="466710" y="6882"/>
                </a:cubicBezTo>
                <a:lnTo>
                  <a:pt x="456481" y="6882"/>
                </a:lnTo>
                <a:lnTo>
                  <a:pt x="456481" y="22315"/>
                </a:lnTo>
                <a:close/>
                <a:moveTo>
                  <a:pt x="456481" y="45932"/>
                </a:moveTo>
                <a:lnTo>
                  <a:pt x="469221" y="45932"/>
                </a:lnTo>
                <a:cubicBezTo>
                  <a:pt x="471390" y="45932"/>
                  <a:pt x="472922" y="45855"/>
                  <a:pt x="473824" y="45697"/>
                </a:cubicBezTo>
                <a:cubicBezTo>
                  <a:pt x="475371" y="45420"/>
                  <a:pt x="476674" y="44953"/>
                  <a:pt x="477727" y="44305"/>
                </a:cubicBezTo>
                <a:cubicBezTo>
                  <a:pt x="478781" y="43653"/>
                  <a:pt x="479635" y="42707"/>
                  <a:pt x="480283" y="41469"/>
                </a:cubicBezTo>
                <a:cubicBezTo>
                  <a:pt x="480967" y="40229"/>
                  <a:pt x="481307" y="38789"/>
                  <a:pt x="481307" y="37143"/>
                </a:cubicBezTo>
                <a:cubicBezTo>
                  <a:pt x="481307" y="35254"/>
                  <a:pt x="480810" y="33612"/>
                  <a:pt x="479819" y="32216"/>
                </a:cubicBezTo>
                <a:cubicBezTo>
                  <a:pt x="478858" y="30791"/>
                  <a:pt x="477510" y="29800"/>
                  <a:pt x="475776" y="29241"/>
                </a:cubicBezTo>
                <a:cubicBezTo>
                  <a:pt x="474038" y="28652"/>
                  <a:pt x="471545" y="28357"/>
                  <a:pt x="468290" y="28357"/>
                </a:cubicBezTo>
                <a:lnTo>
                  <a:pt x="456481" y="28357"/>
                </a:lnTo>
                <a:lnTo>
                  <a:pt x="456481" y="45932"/>
                </a:lnTo>
                <a:close/>
                <a:moveTo>
                  <a:pt x="495323" y="35563"/>
                </a:moveTo>
                <a:lnTo>
                  <a:pt x="501693" y="35007"/>
                </a:lnTo>
                <a:cubicBezTo>
                  <a:pt x="502003" y="37548"/>
                  <a:pt x="502699" y="39640"/>
                  <a:pt x="503785" y="41282"/>
                </a:cubicBezTo>
                <a:cubicBezTo>
                  <a:pt x="504901" y="42924"/>
                  <a:pt x="506620" y="44257"/>
                  <a:pt x="508944" y="45281"/>
                </a:cubicBezTo>
                <a:cubicBezTo>
                  <a:pt x="511268" y="46271"/>
                  <a:pt x="513889" y="46768"/>
                  <a:pt x="516802" y="46768"/>
                </a:cubicBezTo>
                <a:cubicBezTo>
                  <a:pt x="519372" y="46768"/>
                  <a:pt x="521651" y="46396"/>
                  <a:pt x="523636" y="45653"/>
                </a:cubicBezTo>
                <a:cubicBezTo>
                  <a:pt x="525617" y="44876"/>
                  <a:pt x="527090" y="43823"/>
                  <a:pt x="528051" y="42490"/>
                </a:cubicBezTo>
                <a:cubicBezTo>
                  <a:pt x="529012" y="41127"/>
                  <a:pt x="529491" y="39654"/>
                  <a:pt x="529491" y="38075"/>
                </a:cubicBezTo>
                <a:cubicBezTo>
                  <a:pt x="529491" y="36495"/>
                  <a:pt x="529027" y="35099"/>
                  <a:pt x="528099" y="33891"/>
                </a:cubicBezTo>
                <a:cubicBezTo>
                  <a:pt x="527168" y="32680"/>
                  <a:pt x="525635" y="31675"/>
                  <a:pt x="523496" y="30868"/>
                </a:cubicBezTo>
                <a:cubicBezTo>
                  <a:pt x="522133" y="30342"/>
                  <a:pt x="519096" y="29521"/>
                  <a:pt x="514383" y="28405"/>
                </a:cubicBezTo>
                <a:cubicBezTo>
                  <a:pt x="509703" y="27259"/>
                  <a:pt x="506418" y="26188"/>
                  <a:pt x="504529" y="25198"/>
                </a:cubicBezTo>
                <a:cubicBezTo>
                  <a:pt x="502080" y="23927"/>
                  <a:pt x="500250" y="22344"/>
                  <a:pt x="499042" y="20455"/>
                </a:cubicBezTo>
                <a:cubicBezTo>
                  <a:pt x="497864" y="18533"/>
                  <a:pt x="497275" y="16412"/>
                  <a:pt x="497275" y="14085"/>
                </a:cubicBezTo>
                <a:cubicBezTo>
                  <a:pt x="497275" y="11482"/>
                  <a:pt x="498004" y="9066"/>
                  <a:pt x="499462" y="6834"/>
                </a:cubicBezTo>
                <a:cubicBezTo>
                  <a:pt x="500949" y="4603"/>
                  <a:pt x="503086" y="2913"/>
                  <a:pt x="505876" y="1767"/>
                </a:cubicBezTo>
                <a:cubicBezTo>
                  <a:pt x="508697" y="589"/>
                  <a:pt x="511827" y="0"/>
                  <a:pt x="515266" y="0"/>
                </a:cubicBezTo>
                <a:cubicBezTo>
                  <a:pt x="519048" y="0"/>
                  <a:pt x="522380" y="604"/>
                  <a:pt x="525263" y="1812"/>
                </a:cubicBezTo>
                <a:cubicBezTo>
                  <a:pt x="528176" y="3023"/>
                  <a:pt x="530408" y="4820"/>
                  <a:pt x="531958" y="7206"/>
                </a:cubicBezTo>
                <a:cubicBezTo>
                  <a:pt x="533538" y="9563"/>
                  <a:pt x="534374" y="12243"/>
                  <a:pt x="534466" y="15248"/>
                </a:cubicBezTo>
                <a:lnTo>
                  <a:pt x="528004" y="15760"/>
                </a:lnTo>
                <a:cubicBezTo>
                  <a:pt x="527664" y="12505"/>
                  <a:pt x="526486" y="10056"/>
                  <a:pt x="524472" y="8414"/>
                </a:cubicBezTo>
                <a:cubicBezTo>
                  <a:pt x="522458" y="6772"/>
                  <a:pt x="519482" y="5951"/>
                  <a:pt x="515546" y="5951"/>
                </a:cubicBezTo>
                <a:cubicBezTo>
                  <a:pt x="511455" y="5951"/>
                  <a:pt x="508465" y="6709"/>
                  <a:pt x="506573" y="8230"/>
                </a:cubicBezTo>
                <a:cubicBezTo>
                  <a:pt x="504713" y="9717"/>
                  <a:pt x="503785" y="11514"/>
                  <a:pt x="503785" y="13621"/>
                </a:cubicBezTo>
                <a:cubicBezTo>
                  <a:pt x="503785" y="15451"/>
                  <a:pt x="504451" y="16953"/>
                  <a:pt x="505784" y="18131"/>
                </a:cubicBezTo>
                <a:cubicBezTo>
                  <a:pt x="507084" y="19339"/>
                  <a:pt x="510479" y="20565"/>
                  <a:pt x="515966" y="21803"/>
                </a:cubicBezTo>
                <a:cubicBezTo>
                  <a:pt x="521482" y="23043"/>
                  <a:pt x="525263" y="24126"/>
                  <a:pt x="527307" y="25058"/>
                </a:cubicBezTo>
                <a:cubicBezTo>
                  <a:pt x="530283" y="26420"/>
                  <a:pt x="532466" y="28158"/>
                  <a:pt x="533862" y="30264"/>
                </a:cubicBezTo>
                <a:cubicBezTo>
                  <a:pt x="535287" y="32371"/>
                  <a:pt x="536001" y="34790"/>
                  <a:pt x="536001" y="37515"/>
                </a:cubicBezTo>
                <a:cubicBezTo>
                  <a:pt x="536001" y="40244"/>
                  <a:pt x="535227" y="42817"/>
                  <a:pt x="533677" y="45233"/>
                </a:cubicBezTo>
                <a:cubicBezTo>
                  <a:pt x="532127" y="47619"/>
                  <a:pt x="529896" y="49494"/>
                  <a:pt x="526983" y="50859"/>
                </a:cubicBezTo>
                <a:cubicBezTo>
                  <a:pt x="524070" y="52192"/>
                  <a:pt x="520783" y="52859"/>
                  <a:pt x="517126" y="52859"/>
                </a:cubicBezTo>
                <a:cubicBezTo>
                  <a:pt x="512508" y="52859"/>
                  <a:pt x="508635" y="52192"/>
                  <a:pt x="505505" y="50859"/>
                </a:cubicBezTo>
                <a:cubicBezTo>
                  <a:pt x="502375" y="49494"/>
                  <a:pt x="499911" y="47464"/>
                  <a:pt x="498114" y="44769"/>
                </a:cubicBezTo>
                <a:cubicBezTo>
                  <a:pt x="496347" y="42041"/>
                  <a:pt x="495415" y="38973"/>
                  <a:pt x="495323" y="35563"/>
                </a:cubicBezTo>
                <a:close/>
              </a:path>
            </a:pathLst>
          </a:custGeom>
          <a:solidFill>
            <a:srgbClr val="000000"/>
          </a:solidFill>
          <a:ln w="2972" cap="sq">
            <a:noFill/>
            <a:prstDash val="solid"/>
            <a:miter/>
          </a:ln>
        </p:spPr>
        <p:txBody>
          <a:bodyPr rtlCol="0" anchor="ctr"/>
          <a:lstStyle/>
          <a:p>
            <a:endParaRPr lang="en-US" sz="1350"/>
          </a:p>
        </p:txBody>
      </p:sp>
      <p:grpSp>
        <p:nvGrpSpPr>
          <p:cNvPr id="95" name="Group 94">
            <a:extLst>
              <a:ext uri="{FF2B5EF4-FFF2-40B4-BE49-F238E27FC236}">
                <a16:creationId xmlns:a16="http://schemas.microsoft.com/office/drawing/2014/main" id="{8E4C7F64-4AFB-5E4B-9E1D-B90A726E036B}"/>
              </a:ext>
            </a:extLst>
          </p:cNvPr>
          <p:cNvGrpSpPr/>
          <p:nvPr/>
        </p:nvGrpSpPr>
        <p:grpSpPr>
          <a:xfrm>
            <a:off x="7303924" y="1915136"/>
            <a:ext cx="76396" cy="284633"/>
            <a:chOff x="6399663" y="493952"/>
            <a:chExt cx="101861" cy="379511"/>
          </a:xfrm>
        </p:grpSpPr>
        <p:sp>
          <p:nvSpPr>
            <p:cNvPr id="96" name="Freeform: Shape 1586">
              <a:extLst>
                <a:ext uri="{FF2B5EF4-FFF2-40B4-BE49-F238E27FC236}">
                  <a16:creationId xmlns:a16="http://schemas.microsoft.com/office/drawing/2014/main" id="{DD88E791-09D1-D840-B340-12B6DB223B3F}"/>
                </a:ext>
              </a:extLst>
            </p:cNvPr>
            <p:cNvSpPr/>
            <p:nvPr/>
          </p:nvSpPr>
          <p:spPr>
            <a:xfrm>
              <a:off x="6399663" y="495812"/>
              <a:ext cx="101861" cy="377651"/>
            </a:xfrm>
            <a:custGeom>
              <a:avLst/>
              <a:gdLst>
                <a:gd name="connsiteX0" fmla="*/ 0 w 101861"/>
                <a:gd name="connsiteY0" fmla="*/ 284826 h 377651"/>
                <a:gd name="connsiteX1" fmla="*/ 36763 w 101861"/>
                <a:gd name="connsiteY1" fmla="*/ 284826 h 377651"/>
                <a:gd name="connsiteX2" fmla="*/ 36763 w 101861"/>
                <a:gd name="connsiteY2" fmla="*/ 0 h 377651"/>
                <a:gd name="connsiteX3" fmla="*/ 65102 w 101861"/>
                <a:gd name="connsiteY3" fmla="*/ 0 h 377651"/>
                <a:gd name="connsiteX4" fmla="*/ 65102 w 101861"/>
                <a:gd name="connsiteY4" fmla="*/ 284826 h 377651"/>
                <a:gd name="connsiteX5" fmla="*/ 101861 w 101861"/>
                <a:gd name="connsiteY5" fmla="*/ 284826 h 377651"/>
                <a:gd name="connsiteX6" fmla="*/ 50931 w 101861"/>
                <a:gd name="connsiteY6" fmla="*/ 377651 h 377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861" h="377651">
                  <a:moveTo>
                    <a:pt x="0" y="284826"/>
                  </a:moveTo>
                  <a:lnTo>
                    <a:pt x="36763" y="284826"/>
                  </a:lnTo>
                  <a:lnTo>
                    <a:pt x="36763" y="0"/>
                  </a:lnTo>
                  <a:lnTo>
                    <a:pt x="65102" y="0"/>
                  </a:lnTo>
                  <a:lnTo>
                    <a:pt x="65102" y="284826"/>
                  </a:lnTo>
                  <a:lnTo>
                    <a:pt x="101861" y="284826"/>
                  </a:lnTo>
                  <a:lnTo>
                    <a:pt x="50931" y="377651"/>
                  </a:lnTo>
                  <a:close/>
                </a:path>
              </a:pathLst>
            </a:custGeom>
            <a:solidFill>
              <a:srgbClr val="000000"/>
            </a:solidFill>
            <a:ln w="2972" cap="sq">
              <a:noFill/>
              <a:prstDash val="solid"/>
              <a:miter/>
            </a:ln>
          </p:spPr>
          <p:txBody>
            <a:bodyPr rtlCol="0" anchor="ctr"/>
            <a:lstStyle/>
            <a:p>
              <a:endParaRPr lang="en-US" sz="1350" dirty="0"/>
            </a:p>
          </p:txBody>
        </p:sp>
        <p:sp>
          <p:nvSpPr>
            <p:cNvPr id="97" name="Freeform: Shape 1587">
              <a:extLst>
                <a:ext uri="{FF2B5EF4-FFF2-40B4-BE49-F238E27FC236}">
                  <a16:creationId xmlns:a16="http://schemas.microsoft.com/office/drawing/2014/main" id="{31D7970E-D7AA-A24B-B60A-670351251363}"/>
                </a:ext>
              </a:extLst>
            </p:cNvPr>
            <p:cNvSpPr/>
            <p:nvPr/>
          </p:nvSpPr>
          <p:spPr>
            <a:xfrm>
              <a:off x="6399663" y="493952"/>
              <a:ext cx="101861" cy="377651"/>
            </a:xfrm>
            <a:custGeom>
              <a:avLst/>
              <a:gdLst>
                <a:gd name="connsiteX0" fmla="*/ 0 w 101861"/>
                <a:gd name="connsiteY0" fmla="*/ 284826 h 377651"/>
                <a:gd name="connsiteX1" fmla="*/ 36763 w 101861"/>
                <a:gd name="connsiteY1" fmla="*/ 284826 h 377651"/>
                <a:gd name="connsiteX2" fmla="*/ 36763 w 101861"/>
                <a:gd name="connsiteY2" fmla="*/ 0 h 377651"/>
                <a:gd name="connsiteX3" fmla="*/ 65102 w 101861"/>
                <a:gd name="connsiteY3" fmla="*/ 0 h 377651"/>
                <a:gd name="connsiteX4" fmla="*/ 65102 w 101861"/>
                <a:gd name="connsiteY4" fmla="*/ 284826 h 377651"/>
                <a:gd name="connsiteX5" fmla="*/ 101861 w 101861"/>
                <a:gd name="connsiteY5" fmla="*/ 284826 h 377651"/>
                <a:gd name="connsiteX6" fmla="*/ 50931 w 101861"/>
                <a:gd name="connsiteY6" fmla="*/ 377651 h 377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861" h="377651">
                  <a:moveTo>
                    <a:pt x="0" y="284826"/>
                  </a:moveTo>
                  <a:lnTo>
                    <a:pt x="36763" y="284826"/>
                  </a:lnTo>
                  <a:lnTo>
                    <a:pt x="36763" y="0"/>
                  </a:lnTo>
                  <a:lnTo>
                    <a:pt x="65102" y="0"/>
                  </a:lnTo>
                  <a:lnTo>
                    <a:pt x="65102" y="284826"/>
                  </a:lnTo>
                  <a:lnTo>
                    <a:pt x="101861" y="284826"/>
                  </a:lnTo>
                  <a:lnTo>
                    <a:pt x="50931" y="377651"/>
                  </a:lnTo>
                  <a:close/>
                </a:path>
              </a:pathLst>
            </a:custGeom>
            <a:noFill/>
            <a:ln w="2972" cap="flat">
              <a:solidFill>
                <a:srgbClr val="000000"/>
              </a:solidFill>
              <a:prstDash val="solid"/>
              <a:round/>
            </a:ln>
          </p:spPr>
          <p:txBody>
            <a:bodyPr rtlCol="0" anchor="ctr"/>
            <a:lstStyle/>
            <a:p>
              <a:endParaRPr lang="en-US" sz="1350"/>
            </a:p>
          </p:txBody>
        </p:sp>
      </p:grpSp>
      <p:sp>
        <p:nvSpPr>
          <p:cNvPr id="98" name="Freeform: Shape 1589">
            <a:extLst>
              <a:ext uri="{FF2B5EF4-FFF2-40B4-BE49-F238E27FC236}">
                <a16:creationId xmlns:a16="http://schemas.microsoft.com/office/drawing/2014/main" id="{5F606E98-D009-7747-ACCD-E3D54B57401C}"/>
              </a:ext>
            </a:extLst>
          </p:cNvPr>
          <p:cNvSpPr/>
          <p:nvPr/>
        </p:nvSpPr>
        <p:spPr>
          <a:xfrm>
            <a:off x="7091879" y="2218237"/>
            <a:ext cx="511623" cy="39641"/>
          </a:xfrm>
          <a:custGeom>
            <a:avLst/>
            <a:gdLst>
              <a:gd name="connsiteX0" fmla="*/ 0 w 682164"/>
              <a:gd name="connsiteY0" fmla="*/ 51975 h 52855"/>
              <a:gd name="connsiteX1" fmla="*/ 0 w 682164"/>
              <a:gd name="connsiteY1" fmla="*/ 836 h 52855"/>
              <a:gd name="connsiteX2" fmla="*/ 36959 w 682164"/>
              <a:gd name="connsiteY2" fmla="*/ 836 h 52855"/>
              <a:gd name="connsiteX3" fmla="*/ 36959 w 682164"/>
              <a:gd name="connsiteY3" fmla="*/ 6879 h 52855"/>
              <a:gd name="connsiteX4" fmla="*/ 6742 w 682164"/>
              <a:gd name="connsiteY4" fmla="*/ 6879 h 52855"/>
              <a:gd name="connsiteX5" fmla="*/ 6742 w 682164"/>
              <a:gd name="connsiteY5" fmla="*/ 22547 h 52855"/>
              <a:gd name="connsiteX6" fmla="*/ 35007 w 682164"/>
              <a:gd name="connsiteY6" fmla="*/ 22547 h 52855"/>
              <a:gd name="connsiteX7" fmla="*/ 35007 w 682164"/>
              <a:gd name="connsiteY7" fmla="*/ 28545 h 52855"/>
              <a:gd name="connsiteX8" fmla="*/ 6742 w 682164"/>
              <a:gd name="connsiteY8" fmla="*/ 28545 h 52855"/>
              <a:gd name="connsiteX9" fmla="*/ 6742 w 682164"/>
              <a:gd name="connsiteY9" fmla="*/ 45929 h 52855"/>
              <a:gd name="connsiteX10" fmla="*/ 38122 w 682164"/>
              <a:gd name="connsiteY10" fmla="*/ 45929 h 52855"/>
              <a:gd name="connsiteX11" fmla="*/ 38122 w 682164"/>
              <a:gd name="connsiteY11" fmla="*/ 51975 h 52855"/>
              <a:gd name="connsiteX12" fmla="*/ 0 w 682164"/>
              <a:gd name="connsiteY12" fmla="*/ 51975 h 52855"/>
              <a:gd name="connsiteX13" fmla="*/ 46652 w 682164"/>
              <a:gd name="connsiteY13" fmla="*/ 51975 h 52855"/>
              <a:gd name="connsiteX14" fmla="*/ 46652 w 682164"/>
              <a:gd name="connsiteY14" fmla="*/ 14921 h 52855"/>
              <a:gd name="connsiteX15" fmla="*/ 52323 w 682164"/>
              <a:gd name="connsiteY15" fmla="*/ 14921 h 52855"/>
              <a:gd name="connsiteX16" fmla="*/ 52323 w 682164"/>
              <a:gd name="connsiteY16" fmla="*/ 20223 h 52855"/>
              <a:gd name="connsiteX17" fmla="*/ 64084 w 682164"/>
              <a:gd name="connsiteY17" fmla="*/ 14085 h 52855"/>
              <a:gd name="connsiteX18" fmla="*/ 70222 w 682164"/>
              <a:gd name="connsiteY18" fmla="*/ 15293 h 52855"/>
              <a:gd name="connsiteX19" fmla="*/ 74453 w 682164"/>
              <a:gd name="connsiteY19" fmla="*/ 18456 h 52855"/>
              <a:gd name="connsiteX20" fmla="*/ 76405 w 682164"/>
              <a:gd name="connsiteY20" fmla="*/ 23103 h 52855"/>
              <a:gd name="connsiteX21" fmla="*/ 76777 w 682164"/>
              <a:gd name="connsiteY21" fmla="*/ 29193 h 52855"/>
              <a:gd name="connsiteX22" fmla="*/ 76777 w 682164"/>
              <a:gd name="connsiteY22" fmla="*/ 51975 h 52855"/>
              <a:gd name="connsiteX23" fmla="*/ 70502 w 682164"/>
              <a:gd name="connsiteY23" fmla="*/ 51975 h 52855"/>
              <a:gd name="connsiteX24" fmla="*/ 70502 w 682164"/>
              <a:gd name="connsiteY24" fmla="*/ 29425 h 52855"/>
              <a:gd name="connsiteX25" fmla="*/ 69758 w 682164"/>
              <a:gd name="connsiteY25" fmla="*/ 23710 h 52855"/>
              <a:gd name="connsiteX26" fmla="*/ 67155 w 682164"/>
              <a:gd name="connsiteY26" fmla="*/ 20687 h 52855"/>
              <a:gd name="connsiteX27" fmla="*/ 62784 w 682164"/>
              <a:gd name="connsiteY27" fmla="*/ 19524 h 52855"/>
              <a:gd name="connsiteX28" fmla="*/ 55858 w 682164"/>
              <a:gd name="connsiteY28" fmla="*/ 22082 h 52855"/>
              <a:gd name="connsiteX29" fmla="*/ 52927 w 682164"/>
              <a:gd name="connsiteY29" fmla="*/ 31752 h 52855"/>
              <a:gd name="connsiteX30" fmla="*/ 52927 w 682164"/>
              <a:gd name="connsiteY30" fmla="*/ 51975 h 52855"/>
              <a:gd name="connsiteX31" fmla="*/ 46652 w 682164"/>
              <a:gd name="connsiteY31" fmla="*/ 51975 h 52855"/>
              <a:gd name="connsiteX32" fmla="*/ 86366 w 682164"/>
              <a:gd name="connsiteY32" fmla="*/ 51975 h 52855"/>
              <a:gd name="connsiteX33" fmla="*/ 86366 w 682164"/>
              <a:gd name="connsiteY33" fmla="*/ 836 h 52855"/>
              <a:gd name="connsiteX34" fmla="*/ 92641 w 682164"/>
              <a:gd name="connsiteY34" fmla="*/ 836 h 52855"/>
              <a:gd name="connsiteX35" fmla="*/ 92641 w 682164"/>
              <a:gd name="connsiteY35" fmla="*/ 19199 h 52855"/>
              <a:gd name="connsiteX36" fmla="*/ 103751 w 682164"/>
              <a:gd name="connsiteY36" fmla="*/ 14085 h 52855"/>
              <a:gd name="connsiteX37" fmla="*/ 110864 w 682164"/>
              <a:gd name="connsiteY37" fmla="*/ 15712 h 52855"/>
              <a:gd name="connsiteX38" fmla="*/ 115235 w 682164"/>
              <a:gd name="connsiteY38" fmla="*/ 20223 h 52855"/>
              <a:gd name="connsiteX39" fmla="*/ 116535 w 682164"/>
              <a:gd name="connsiteY39" fmla="*/ 28497 h 52855"/>
              <a:gd name="connsiteX40" fmla="*/ 116535 w 682164"/>
              <a:gd name="connsiteY40" fmla="*/ 51975 h 52855"/>
              <a:gd name="connsiteX41" fmla="*/ 110260 w 682164"/>
              <a:gd name="connsiteY41" fmla="*/ 51975 h 52855"/>
              <a:gd name="connsiteX42" fmla="*/ 110260 w 682164"/>
              <a:gd name="connsiteY42" fmla="*/ 28497 h 52855"/>
              <a:gd name="connsiteX43" fmla="*/ 108214 w 682164"/>
              <a:gd name="connsiteY43" fmla="*/ 21663 h 52855"/>
              <a:gd name="connsiteX44" fmla="*/ 102450 w 682164"/>
              <a:gd name="connsiteY44" fmla="*/ 19524 h 52855"/>
              <a:gd name="connsiteX45" fmla="*/ 97196 w 682164"/>
              <a:gd name="connsiteY45" fmla="*/ 20967 h 52855"/>
              <a:gd name="connsiteX46" fmla="*/ 93665 w 682164"/>
              <a:gd name="connsiteY46" fmla="*/ 24870 h 52855"/>
              <a:gd name="connsiteX47" fmla="*/ 92641 w 682164"/>
              <a:gd name="connsiteY47" fmla="*/ 31704 h 52855"/>
              <a:gd name="connsiteX48" fmla="*/ 92641 w 682164"/>
              <a:gd name="connsiteY48" fmla="*/ 51975 h 52855"/>
              <a:gd name="connsiteX49" fmla="*/ 86366 w 682164"/>
              <a:gd name="connsiteY49" fmla="*/ 51975 h 52855"/>
              <a:gd name="connsiteX50" fmla="*/ 150251 w 682164"/>
              <a:gd name="connsiteY50" fmla="*/ 47417 h 52855"/>
              <a:gd name="connsiteX51" fmla="*/ 143512 w 682164"/>
              <a:gd name="connsiteY51" fmla="*/ 51603 h 52855"/>
              <a:gd name="connsiteX52" fmla="*/ 136630 w 682164"/>
              <a:gd name="connsiteY52" fmla="*/ 52811 h 52855"/>
              <a:gd name="connsiteX53" fmla="*/ 127240 w 682164"/>
              <a:gd name="connsiteY53" fmla="*/ 49836 h 52855"/>
              <a:gd name="connsiteX54" fmla="*/ 123986 w 682164"/>
              <a:gd name="connsiteY54" fmla="*/ 42210 h 52855"/>
              <a:gd name="connsiteX55" fmla="*/ 125193 w 682164"/>
              <a:gd name="connsiteY55" fmla="*/ 37235 h 52855"/>
              <a:gd name="connsiteX56" fmla="*/ 128448 w 682164"/>
              <a:gd name="connsiteY56" fmla="*/ 33656 h 52855"/>
              <a:gd name="connsiteX57" fmla="*/ 132959 w 682164"/>
              <a:gd name="connsiteY57" fmla="*/ 31565 h 52855"/>
              <a:gd name="connsiteX58" fmla="*/ 138538 w 682164"/>
              <a:gd name="connsiteY58" fmla="*/ 30636 h 52855"/>
              <a:gd name="connsiteX59" fmla="*/ 149739 w 682164"/>
              <a:gd name="connsiteY59" fmla="*/ 28449 h 52855"/>
              <a:gd name="connsiteX60" fmla="*/ 149787 w 682164"/>
              <a:gd name="connsiteY60" fmla="*/ 26822 h 52855"/>
              <a:gd name="connsiteX61" fmla="*/ 147975 w 682164"/>
              <a:gd name="connsiteY61" fmla="*/ 21431 h 52855"/>
              <a:gd name="connsiteX62" fmla="*/ 140861 w 682164"/>
              <a:gd name="connsiteY62" fmla="*/ 19292 h 52855"/>
              <a:gd name="connsiteX63" fmla="*/ 134307 w 682164"/>
              <a:gd name="connsiteY63" fmla="*/ 20871 h 52855"/>
              <a:gd name="connsiteX64" fmla="*/ 131192 w 682164"/>
              <a:gd name="connsiteY64" fmla="*/ 26358 h 52855"/>
              <a:gd name="connsiteX65" fmla="*/ 125054 w 682164"/>
              <a:gd name="connsiteY65" fmla="*/ 25522 h 52855"/>
              <a:gd name="connsiteX66" fmla="*/ 127797 w 682164"/>
              <a:gd name="connsiteY66" fmla="*/ 19152 h 52855"/>
              <a:gd name="connsiteX67" fmla="*/ 133331 w 682164"/>
              <a:gd name="connsiteY67" fmla="*/ 15433 h 52855"/>
              <a:gd name="connsiteX68" fmla="*/ 141745 w 682164"/>
              <a:gd name="connsiteY68" fmla="*/ 14085 h 52855"/>
              <a:gd name="connsiteX69" fmla="*/ 149463 w 682164"/>
              <a:gd name="connsiteY69" fmla="*/ 15201 h 52855"/>
              <a:gd name="connsiteX70" fmla="*/ 153830 w 682164"/>
              <a:gd name="connsiteY70" fmla="*/ 18036 h 52855"/>
              <a:gd name="connsiteX71" fmla="*/ 155785 w 682164"/>
              <a:gd name="connsiteY71" fmla="*/ 22315 h 52855"/>
              <a:gd name="connsiteX72" fmla="*/ 156062 w 682164"/>
              <a:gd name="connsiteY72" fmla="*/ 28078 h 52855"/>
              <a:gd name="connsiteX73" fmla="*/ 156062 w 682164"/>
              <a:gd name="connsiteY73" fmla="*/ 36447 h 52855"/>
              <a:gd name="connsiteX74" fmla="*/ 156481 w 682164"/>
              <a:gd name="connsiteY74" fmla="*/ 47512 h 52855"/>
              <a:gd name="connsiteX75" fmla="*/ 158061 w 682164"/>
              <a:gd name="connsiteY75" fmla="*/ 51975 h 52855"/>
              <a:gd name="connsiteX76" fmla="*/ 151507 w 682164"/>
              <a:gd name="connsiteY76" fmla="*/ 51975 h 52855"/>
              <a:gd name="connsiteX77" fmla="*/ 150251 w 682164"/>
              <a:gd name="connsiteY77" fmla="*/ 47417 h 52855"/>
              <a:gd name="connsiteX78" fmla="*/ 149739 w 682164"/>
              <a:gd name="connsiteY78" fmla="*/ 33380 h 52855"/>
              <a:gd name="connsiteX79" fmla="*/ 139466 w 682164"/>
              <a:gd name="connsiteY79" fmla="*/ 35748 h 52855"/>
              <a:gd name="connsiteX80" fmla="*/ 133979 w 682164"/>
              <a:gd name="connsiteY80" fmla="*/ 37003 h 52855"/>
              <a:gd name="connsiteX81" fmla="*/ 131516 w 682164"/>
              <a:gd name="connsiteY81" fmla="*/ 39050 h 52855"/>
              <a:gd name="connsiteX82" fmla="*/ 130680 w 682164"/>
              <a:gd name="connsiteY82" fmla="*/ 42026 h 52855"/>
              <a:gd name="connsiteX83" fmla="*/ 132539 w 682164"/>
              <a:gd name="connsiteY83" fmla="*/ 46209 h 52855"/>
              <a:gd name="connsiteX84" fmla="*/ 138118 w 682164"/>
              <a:gd name="connsiteY84" fmla="*/ 47884 h 52855"/>
              <a:gd name="connsiteX85" fmla="*/ 144580 w 682164"/>
              <a:gd name="connsiteY85" fmla="*/ 46301 h 52855"/>
              <a:gd name="connsiteX86" fmla="*/ 148719 w 682164"/>
              <a:gd name="connsiteY86" fmla="*/ 41978 h 52855"/>
              <a:gd name="connsiteX87" fmla="*/ 149739 w 682164"/>
              <a:gd name="connsiteY87" fmla="*/ 35703 h 52855"/>
              <a:gd name="connsiteX88" fmla="*/ 149739 w 682164"/>
              <a:gd name="connsiteY88" fmla="*/ 33380 h 52855"/>
              <a:gd name="connsiteX89" fmla="*/ 165791 w 682164"/>
              <a:gd name="connsiteY89" fmla="*/ 51975 h 52855"/>
              <a:gd name="connsiteX90" fmla="*/ 165791 w 682164"/>
              <a:gd name="connsiteY90" fmla="*/ 14921 h 52855"/>
              <a:gd name="connsiteX91" fmla="*/ 171462 w 682164"/>
              <a:gd name="connsiteY91" fmla="*/ 14921 h 52855"/>
              <a:gd name="connsiteX92" fmla="*/ 171462 w 682164"/>
              <a:gd name="connsiteY92" fmla="*/ 20223 h 52855"/>
              <a:gd name="connsiteX93" fmla="*/ 183223 w 682164"/>
              <a:gd name="connsiteY93" fmla="*/ 14085 h 52855"/>
              <a:gd name="connsiteX94" fmla="*/ 189361 w 682164"/>
              <a:gd name="connsiteY94" fmla="*/ 15293 h 52855"/>
              <a:gd name="connsiteX95" fmla="*/ 193592 w 682164"/>
              <a:gd name="connsiteY95" fmla="*/ 18456 h 52855"/>
              <a:gd name="connsiteX96" fmla="*/ 195544 w 682164"/>
              <a:gd name="connsiteY96" fmla="*/ 23103 h 52855"/>
              <a:gd name="connsiteX97" fmla="*/ 195916 w 682164"/>
              <a:gd name="connsiteY97" fmla="*/ 29193 h 52855"/>
              <a:gd name="connsiteX98" fmla="*/ 195916 w 682164"/>
              <a:gd name="connsiteY98" fmla="*/ 51975 h 52855"/>
              <a:gd name="connsiteX99" fmla="*/ 189638 w 682164"/>
              <a:gd name="connsiteY99" fmla="*/ 51975 h 52855"/>
              <a:gd name="connsiteX100" fmla="*/ 189638 w 682164"/>
              <a:gd name="connsiteY100" fmla="*/ 29425 h 52855"/>
              <a:gd name="connsiteX101" fmla="*/ 188894 w 682164"/>
              <a:gd name="connsiteY101" fmla="*/ 23710 h 52855"/>
              <a:gd name="connsiteX102" fmla="*/ 186291 w 682164"/>
              <a:gd name="connsiteY102" fmla="*/ 20687 h 52855"/>
              <a:gd name="connsiteX103" fmla="*/ 181923 w 682164"/>
              <a:gd name="connsiteY103" fmla="*/ 19524 h 52855"/>
              <a:gd name="connsiteX104" fmla="*/ 174997 w 682164"/>
              <a:gd name="connsiteY104" fmla="*/ 22082 h 52855"/>
              <a:gd name="connsiteX105" fmla="*/ 172066 w 682164"/>
              <a:gd name="connsiteY105" fmla="*/ 31752 h 52855"/>
              <a:gd name="connsiteX106" fmla="*/ 172066 w 682164"/>
              <a:gd name="connsiteY106" fmla="*/ 51975 h 52855"/>
              <a:gd name="connsiteX107" fmla="*/ 165791 w 682164"/>
              <a:gd name="connsiteY107" fmla="*/ 51975 h 52855"/>
              <a:gd name="connsiteX108" fmla="*/ 229679 w 682164"/>
              <a:gd name="connsiteY108" fmla="*/ 38399 h 52855"/>
              <a:gd name="connsiteX109" fmla="*/ 235862 w 682164"/>
              <a:gd name="connsiteY109" fmla="*/ 39190 h 52855"/>
              <a:gd name="connsiteX110" fmla="*/ 230655 w 682164"/>
              <a:gd name="connsiteY110" fmla="*/ 49232 h 52855"/>
              <a:gd name="connsiteX111" fmla="*/ 220426 w 682164"/>
              <a:gd name="connsiteY111" fmla="*/ 52811 h 52855"/>
              <a:gd name="connsiteX112" fmla="*/ 208201 w 682164"/>
              <a:gd name="connsiteY112" fmla="*/ 47836 h 52855"/>
              <a:gd name="connsiteX113" fmla="*/ 203598 w 682164"/>
              <a:gd name="connsiteY113" fmla="*/ 33612 h 52855"/>
              <a:gd name="connsiteX114" fmla="*/ 205597 w 682164"/>
              <a:gd name="connsiteY114" fmla="*/ 23103 h 52855"/>
              <a:gd name="connsiteX115" fmla="*/ 211640 w 682164"/>
              <a:gd name="connsiteY115" fmla="*/ 16364 h 52855"/>
              <a:gd name="connsiteX116" fmla="*/ 220474 w 682164"/>
              <a:gd name="connsiteY116" fmla="*/ 14085 h 52855"/>
              <a:gd name="connsiteX117" fmla="*/ 230328 w 682164"/>
              <a:gd name="connsiteY117" fmla="*/ 17152 h 52855"/>
              <a:gd name="connsiteX118" fmla="*/ 235258 w 682164"/>
              <a:gd name="connsiteY118" fmla="*/ 25802 h 52855"/>
              <a:gd name="connsiteX119" fmla="*/ 229167 w 682164"/>
              <a:gd name="connsiteY119" fmla="*/ 26777 h 52855"/>
              <a:gd name="connsiteX120" fmla="*/ 226052 w 682164"/>
              <a:gd name="connsiteY120" fmla="*/ 21151 h 52855"/>
              <a:gd name="connsiteX121" fmla="*/ 220706 w 682164"/>
              <a:gd name="connsiteY121" fmla="*/ 19247 h 52855"/>
              <a:gd name="connsiteX122" fmla="*/ 212988 w 682164"/>
              <a:gd name="connsiteY122" fmla="*/ 22686 h 52855"/>
              <a:gd name="connsiteX123" fmla="*/ 210060 w 682164"/>
              <a:gd name="connsiteY123" fmla="*/ 33424 h 52855"/>
              <a:gd name="connsiteX124" fmla="*/ 212896 w 682164"/>
              <a:gd name="connsiteY124" fmla="*/ 44257 h 52855"/>
              <a:gd name="connsiteX125" fmla="*/ 220381 w 682164"/>
              <a:gd name="connsiteY125" fmla="*/ 47649 h 52855"/>
              <a:gd name="connsiteX126" fmla="*/ 226516 w 682164"/>
              <a:gd name="connsiteY126" fmla="*/ 45373 h 52855"/>
              <a:gd name="connsiteX127" fmla="*/ 229679 w 682164"/>
              <a:gd name="connsiteY127" fmla="*/ 38399 h 52855"/>
              <a:gd name="connsiteX128" fmla="*/ 266590 w 682164"/>
              <a:gd name="connsiteY128" fmla="*/ 40026 h 52855"/>
              <a:gd name="connsiteX129" fmla="*/ 273053 w 682164"/>
              <a:gd name="connsiteY129" fmla="*/ 40862 h 52855"/>
              <a:gd name="connsiteX130" fmla="*/ 267379 w 682164"/>
              <a:gd name="connsiteY130" fmla="*/ 49696 h 52855"/>
              <a:gd name="connsiteX131" fmla="*/ 256781 w 682164"/>
              <a:gd name="connsiteY131" fmla="*/ 52811 h 52855"/>
              <a:gd name="connsiteX132" fmla="*/ 243856 w 682164"/>
              <a:gd name="connsiteY132" fmla="*/ 47836 h 52855"/>
              <a:gd name="connsiteX133" fmla="*/ 239114 w 682164"/>
              <a:gd name="connsiteY133" fmla="*/ 33751 h 52855"/>
              <a:gd name="connsiteX134" fmla="*/ 243904 w 682164"/>
              <a:gd name="connsiteY134" fmla="*/ 19247 h 52855"/>
              <a:gd name="connsiteX135" fmla="*/ 256409 w 682164"/>
              <a:gd name="connsiteY135" fmla="*/ 14085 h 52855"/>
              <a:gd name="connsiteX136" fmla="*/ 268542 w 682164"/>
              <a:gd name="connsiteY136" fmla="*/ 19152 h 52855"/>
              <a:gd name="connsiteX137" fmla="*/ 273285 w 682164"/>
              <a:gd name="connsiteY137" fmla="*/ 33380 h 52855"/>
              <a:gd name="connsiteX138" fmla="*/ 273237 w 682164"/>
              <a:gd name="connsiteY138" fmla="*/ 35052 h 52855"/>
              <a:gd name="connsiteX139" fmla="*/ 245624 w 682164"/>
              <a:gd name="connsiteY139" fmla="*/ 35052 h 52855"/>
              <a:gd name="connsiteX140" fmla="*/ 249063 w 682164"/>
              <a:gd name="connsiteY140" fmla="*/ 44397 h 52855"/>
              <a:gd name="connsiteX141" fmla="*/ 256828 w 682164"/>
              <a:gd name="connsiteY141" fmla="*/ 47649 h 52855"/>
              <a:gd name="connsiteX142" fmla="*/ 262684 w 682164"/>
              <a:gd name="connsiteY142" fmla="*/ 45837 h 52855"/>
              <a:gd name="connsiteX143" fmla="*/ 266590 w 682164"/>
              <a:gd name="connsiteY143" fmla="*/ 40026 h 52855"/>
              <a:gd name="connsiteX144" fmla="*/ 245948 w 682164"/>
              <a:gd name="connsiteY144" fmla="*/ 29893 h 52855"/>
              <a:gd name="connsiteX145" fmla="*/ 266635 w 682164"/>
              <a:gd name="connsiteY145" fmla="*/ 29893 h 52855"/>
              <a:gd name="connsiteX146" fmla="*/ 264267 w 682164"/>
              <a:gd name="connsiteY146" fmla="*/ 22871 h 52855"/>
              <a:gd name="connsiteX147" fmla="*/ 256501 w 682164"/>
              <a:gd name="connsiteY147" fmla="*/ 19247 h 52855"/>
              <a:gd name="connsiteX148" fmla="*/ 249203 w 682164"/>
              <a:gd name="connsiteY148" fmla="*/ 22175 h 52855"/>
              <a:gd name="connsiteX149" fmla="*/ 245948 w 682164"/>
              <a:gd name="connsiteY149" fmla="*/ 29893 h 52855"/>
              <a:gd name="connsiteX150" fmla="*/ 280875 w 682164"/>
              <a:gd name="connsiteY150" fmla="*/ 51975 h 52855"/>
              <a:gd name="connsiteX151" fmla="*/ 280875 w 682164"/>
              <a:gd name="connsiteY151" fmla="*/ 14921 h 52855"/>
              <a:gd name="connsiteX152" fmla="*/ 286498 w 682164"/>
              <a:gd name="connsiteY152" fmla="*/ 14921 h 52855"/>
              <a:gd name="connsiteX153" fmla="*/ 286498 w 682164"/>
              <a:gd name="connsiteY153" fmla="*/ 20547 h 52855"/>
              <a:gd name="connsiteX154" fmla="*/ 290496 w 682164"/>
              <a:gd name="connsiteY154" fmla="*/ 15340 h 52855"/>
              <a:gd name="connsiteX155" fmla="*/ 294540 w 682164"/>
              <a:gd name="connsiteY155" fmla="*/ 14085 h 52855"/>
              <a:gd name="connsiteX156" fmla="*/ 301002 w 682164"/>
              <a:gd name="connsiteY156" fmla="*/ 16132 h 52855"/>
              <a:gd name="connsiteX157" fmla="*/ 298818 w 682164"/>
              <a:gd name="connsiteY157" fmla="*/ 21943 h 52855"/>
              <a:gd name="connsiteX158" fmla="*/ 294216 w 682164"/>
              <a:gd name="connsiteY158" fmla="*/ 20595 h 52855"/>
              <a:gd name="connsiteX159" fmla="*/ 290496 w 682164"/>
              <a:gd name="connsiteY159" fmla="*/ 21850 h 52855"/>
              <a:gd name="connsiteX160" fmla="*/ 288173 w 682164"/>
              <a:gd name="connsiteY160" fmla="*/ 25242 h 52855"/>
              <a:gd name="connsiteX161" fmla="*/ 287149 w 682164"/>
              <a:gd name="connsiteY161" fmla="*/ 32588 h 52855"/>
              <a:gd name="connsiteX162" fmla="*/ 287149 w 682164"/>
              <a:gd name="connsiteY162" fmla="*/ 51975 h 52855"/>
              <a:gd name="connsiteX163" fmla="*/ 280875 w 682164"/>
              <a:gd name="connsiteY163" fmla="*/ 51975 h 52855"/>
              <a:gd name="connsiteX164" fmla="*/ 302189 w 682164"/>
              <a:gd name="connsiteY164" fmla="*/ 40910 h 52855"/>
              <a:gd name="connsiteX165" fmla="*/ 308417 w 682164"/>
              <a:gd name="connsiteY165" fmla="*/ 39934 h 52855"/>
              <a:gd name="connsiteX166" fmla="*/ 311300 w 682164"/>
              <a:gd name="connsiteY166" fmla="*/ 45653 h 52855"/>
              <a:gd name="connsiteX167" fmla="*/ 317994 w 682164"/>
              <a:gd name="connsiteY167" fmla="*/ 47649 h 52855"/>
              <a:gd name="connsiteX168" fmla="*/ 324409 w 682164"/>
              <a:gd name="connsiteY168" fmla="*/ 45885 h 52855"/>
              <a:gd name="connsiteX169" fmla="*/ 326500 w 682164"/>
              <a:gd name="connsiteY169" fmla="*/ 41746 h 52855"/>
              <a:gd name="connsiteX170" fmla="*/ 324641 w 682164"/>
              <a:gd name="connsiteY170" fmla="*/ 38399 h 52855"/>
              <a:gd name="connsiteX171" fmla="*/ 318226 w 682164"/>
              <a:gd name="connsiteY171" fmla="*/ 36260 h 52855"/>
              <a:gd name="connsiteX172" fmla="*/ 308649 w 682164"/>
              <a:gd name="connsiteY172" fmla="*/ 33284 h 52855"/>
              <a:gd name="connsiteX173" fmla="*/ 304605 w 682164"/>
              <a:gd name="connsiteY173" fmla="*/ 29753 h 52855"/>
              <a:gd name="connsiteX174" fmla="*/ 303257 w 682164"/>
              <a:gd name="connsiteY174" fmla="*/ 24778 h 52855"/>
              <a:gd name="connsiteX175" fmla="*/ 304373 w 682164"/>
              <a:gd name="connsiteY175" fmla="*/ 20223 h 52855"/>
              <a:gd name="connsiteX176" fmla="*/ 307488 w 682164"/>
              <a:gd name="connsiteY176" fmla="*/ 16688 h 52855"/>
              <a:gd name="connsiteX177" fmla="*/ 311439 w 682164"/>
              <a:gd name="connsiteY177" fmla="*/ 14876 h 52855"/>
              <a:gd name="connsiteX178" fmla="*/ 316878 w 682164"/>
              <a:gd name="connsiteY178" fmla="*/ 14085 h 52855"/>
              <a:gd name="connsiteX179" fmla="*/ 324548 w 682164"/>
              <a:gd name="connsiteY179" fmla="*/ 15340 h 52855"/>
              <a:gd name="connsiteX180" fmla="*/ 329383 w 682164"/>
              <a:gd name="connsiteY180" fmla="*/ 18780 h 52855"/>
              <a:gd name="connsiteX181" fmla="*/ 331570 w 682164"/>
              <a:gd name="connsiteY181" fmla="*/ 24498 h 52855"/>
              <a:gd name="connsiteX182" fmla="*/ 325432 w 682164"/>
              <a:gd name="connsiteY182" fmla="*/ 25334 h 52855"/>
              <a:gd name="connsiteX183" fmla="*/ 323016 w 682164"/>
              <a:gd name="connsiteY183" fmla="*/ 20871 h 52855"/>
              <a:gd name="connsiteX184" fmla="*/ 317342 w 682164"/>
              <a:gd name="connsiteY184" fmla="*/ 19247 h 52855"/>
              <a:gd name="connsiteX185" fmla="*/ 311160 w 682164"/>
              <a:gd name="connsiteY185" fmla="*/ 20687 h 52855"/>
              <a:gd name="connsiteX186" fmla="*/ 309300 w 682164"/>
              <a:gd name="connsiteY186" fmla="*/ 24034 h 52855"/>
              <a:gd name="connsiteX187" fmla="*/ 310092 w 682164"/>
              <a:gd name="connsiteY187" fmla="*/ 26218 h 52855"/>
              <a:gd name="connsiteX188" fmla="*/ 312508 w 682164"/>
              <a:gd name="connsiteY188" fmla="*/ 27893 h 52855"/>
              <a:gd name="connsiteX189" fmla="*/ 318042 w 682164"/>
              <a:gd name="connsiteY189" fmla="*/ 29521 h 52855"/>
              <a:gd name="connsiteX190" fmla="*/ 327292 w 682164"/>
              <a:gd name="connsiteY190" fmla="*/ 32448 h 52855"/>
              <a:gd name="connsiteX191" fmla="*/ 331430 w 682164"/>
              <a:gd name="connsiteY191" fmla="*/ 35748 h 52855"/>
              <a:gd name="connsiteX192" fmla="*/ 332963 w 682164"/>
              <a:gd name="connsiteY192" fmla="*/ 41094 h 52855"/>
              <a:gd name="connsiteX193" fmla="*/ 331103 w 682164"/>
              <a:gd name="connsiteY193" fmla="*/ 47000 h 52855"/>
              <a:gd name="connsiteX194" fmla="*/ 325852 w 682164"/>
              <a:gd name="connsiteY194" fmla="*/ 51323 h 52855"/>
              <a:gd name="connsiteX195" fmla="*/ 318042 w 682164"/>
              <a:gd name="connsiteY195" fmla="*/ 52811 h 52855"/>
              <a:gd name="connsiteX196" fmla="*/ 307024 w 682164"/>
              <a:gd name="connsiteY196" fmla="*/ 49836 h 52855"/>
              <a:gd name="connsiteX197" fmla="*/ 302189 w 682164"/>
              <a:gd name="connsiteY197" fmla="*/ 40910 h 52855"/>
              <a:gd name="connsiteX198" fmla="*/ 335706 w 682164"/>
              <a:gd name="connsiteY198" fmla="*/ 52856 h 52855"/>
              <a:gd name="connsiteX199" fmla="*/ 350538 w 682164"/>
              <a:gd name="connsiteY199" fmla="*/ 0 h 52855"/>
              <a:gd name="connsiteX200" fmla="*/ 355557 w 682164"/>
              <a:gd name="connsiteY200" fmla="*/ 0 h 52855"/>
              <a:gd name="connsiteX201" fmla="*/ 340773 w 682164"/>
              <a:gd name="connsiteY201" fmla="*/ 52856 h 52855"/>
              <a:gd name="connsiteX202" fmla="*/ 335706 w 682164"/>
              <a:gd name="connsiteY202" fmla="*/ 52856 h 52855"/>
              <a:gd name="connsiteX203" fmla="*/ 361079 w 682164"/>
              <a:gd name="connsiteY203" fmla="*/ 51975 h 52855"/>
              <a:gd name="connsiteX204" fmla="*/ 361079 w 682164"/>
              <a:gd name="connsiteY204" fmla="*/ 836 h 52855"/>
              <a:gd name="connsiteX205" fmla="*/ 380323 w 682164"/>
              <a:gd name="connsiteY205" fmla="*/ 836 h 52855"/>
              <a:gd name="connsiteX206" fmla="*/ 388133 w 682164"/>
              <a:gd name="connsiteY206" fmla="*/ 1348 h 52855"/>
              <a:gd name="connsiteX207" fmla="*/ 394411 w 682164"/>
              <a:gd name="connsiteY207" fmla="*/ 3719 h 52855"/>
              <a:gd name="connsiteX208" fmla="*/ 398502 w 682164"/>
              <a:gd name="connsiteY208" fmla="*/ 8694 h 52855"/>
              <a:gd name="connsiteX209" fmla="*/ 400082 w 682164"/>
              <a:gd name="connsiteY209" fmla="*/ 15620 h 52855"/>
              <a:gd name="connsiteX210" fmla="*/ 395899 w 682164"/>
              <a:gd name="connsiteY210" fmla="*/ 26685 h 52855"/>
              <a:gd name="connsiteX211" fmla="*/ 380927 w 682164"/>
              <a:gd name="connsiteY211" fmla="*/ 31193 h 52855"/>
              <a:gd name="connsiteX212" fmla="*/ 367818 w 682164"/>
              <a:gd name="connsiteY212" fmla="*/ 31193 h 52855"/>
              <a:gd name="connsiteX213" fmla="*/ 367818 w 682164"/>
              <a:gd name="connsiteY213" fmla="*/ 51975 h 52855"/>
              <a:gd name="connsiteX214" fmla="*/ 361079 w 682164"/>
              <a:gd name="connsiteY214" fmla="*/ 51975 h 52855"/>
              <a:gd name="connsiteX215" fmla="*/ 367818 w 682164"/>
              <a:gd name="connsiteY215" fmla="*/ 25150 h 52855"/>
              <a:gd name="connsiteX216" fmla="*/ 381022 w 682164"/>
              <a:gd name="connsiteY216" fmla="*/ 25150 h 52855"/>
              <a:gd name="connsiteX217" fmla="*/ 390320 w 682164"/>
              <a:gd name="connsiteY217" fmla="*/ 22731 h 52855"/>
              <a:gd name="connsiteX218" fmla="*/ 393108 w 682164"/>
              <a:gd name="connsiteY218" fmla="*/ 15852 h 52855"/>
              <a:gd name="connsiteX219" fmla="*/ 391480 w 682164"/>
              <a:gd name="connsiteY219" fmla="*/ 10366 h 52855"/>
              <a:gd name="connsiteX220" fmla="*/ 387205 w 682164"/>
              <a:gd name="connsiteY220" fmla="*/ 7346 h 52855"/>
              <a:gd name="connsiteX221" fmla="*/ 380882 w 682164"/>
              <a:gd name="connsiteY221" fmla="*/ 6879 h 52855"/>
              <a:gd name="connsiteX222" fmla="*/ 367818 w 682164"/>
              <a:gd name="connsiteY222" fmla="*/ 6879 h 52855"/>
              <a:gd name="connsiteX223" fmla="*/ 367818 w 682164"/>
              <a:gd name="connsiteY223" fmla="*/ 25150 h 52855"/>
              <a:gd name="connsiteX224" fmla="*/ 407823 w 682164"/>
              <a:gd name="connsiteY224" fmla="*/ 51975 h 52855"/>
              <a:gd name="connsiteX225" fmla="*/ 407823 w 682164"/>
              <a:gd name="connsiteY225" fmla="*/ 14921 h 52855"/>
              <a:gd name="connsiteX226" fmla="*/ 413447 w 682164"/>
              <a:gd name="connsiteY226" fmla="*/ 14921 h 52855"/>
              <a:gd name="connsiteX227" fmla="*/ 413447 w 682164"/>
              <a:gd name="connsiteY227" fmla="*/ 20547 h 52855"/>
              <a:gd name="connsiteX228" fmla="*/ 417445 w 682164"/>
              <a:gd name="connsiteY228" fmla="*/ 15340 h 52855"/>
              <a:gd name="connsiteX229" fmla="*/ 421489 w 682164"/>
              <a:gd name="connsiteY229" fmla="*/ 14085 h 52855"/>
              <a:gd name="connsiteX230" fmla="*/ 427951 w 682164"/>
              <a:gd name="connsiteY230" fmla="*/ 16132 h 52855"/>
              <a:gd name="connsiteX231" fmla="*/ 425767 w 682164"/>
              <a:gd name="connsiteY231" fmla="*/ 21943 h 52855"/>
              <a:gd name="connsiteX232" fmla="*/ 421165 w 682164"/>
              <a:gd name="connsiteY232" fmla="*/ 20595 h 52855"/>
              <a:gd name="connsiteX233" fmla="*/ 417445 w 682164"/>
              <a:gd name="connsiteY233" fmla="*/ 21850 h 52855"/>
              <a:gd name="connsiteX234" fmla="*/ 415122 w 682164"/>
              <a:gd name="connsiteY234" fmla="*/ 25242 h 52855"/>
              <a:gd name="connsiteX235" fmla="*/ 414098 w 682164"/>
              <a:gd name="connsiteY235" fmla="*/ 32588 h 52855"/>
              <a:gd name="connsiteX236" fmla="*/ 414098 w 682164"/>
              <a:gd name="connsiteY236" fmla="*/ 51975 h 52855"/>
              <a:gd name="connsiteX237" fmla="*/ 407823 w 682164"/>
              <a:gd name="connsiteY237" fmla="*/ 51975 h 52855"/>
              <a:gd name="connsiteX238" fmla="*/ 429323 w 682164"/>
              <a:gd name="connsiteY238" fmla="*/ 33472 h 52855"/>
              <a:gd name="connsiteX239" fmla="*/ 435041 w 682164"/>
              <a:gd name="connsiteY239" fmla="*/ 18224 h 52855"/>
              <a:gd name="connsiteX240" fmla="*/ 446710 w 682164"/>
              <a:gd name="connsiteY240" fmla="*/ 14085 h 52855"/>
              <a:gd name="connsiteX241" fmla="*/ 459168 w 682164"/>
              <a:gd name="connsiteY241" fmla="*/ 19107 h 52855"/>
              <a:gd name="connsiteX242" fmla="*/ 464003 w 682164"/>
              <a:gd name="connsiteY242" fmla="*/ 32912 h 52855"/>
              <a:gd name="connsiteX243" fmla="*/ 461866 w 682164"/>
              <a:gd name="connsiteY243" fmla="*/ 44165 h 52855"/>
              <a:gd name="connsiteX244" fmla="*/ 455636 w 682164"/>
              <a:gd name="connsiteY244" fmla="*/ 50532 h 52855"/>
              <a:gd name="connsiteX245" fmla="*/ 446710 w 682164"/>
              <a:gd name="connsiteY245" fmla="*/ 52811 h 52855"/>
              <a:gd name="connsiteX246" fmla="*/ 434110 w 682164"/>
              <a:gd name="connsiteY246" fmla="*/ 47836 h 52855"/>
              <a:gd name="connsiteX247" fmla="*/ 429323 w 682164"/>
              <a:gd name="connsiteY247" fmla="*/ 33472 h 52855"/>
              <a:gd name="connsiteX248" fmla="*/ 435785 w 682164"/>
              <a:gd name="connsiteY248" fmla="*/ 33472 h 52855"/>
              <a:gd name="connsiteX249" fmla="*/ 438853 w 682164"/>
              <a:gd name="connsiteY249" fmla="*/ 44117 h 52855"/>
              <a:gd name="connsiteX250" fmla="*/ 446710 w 682164"/>
              <a:gd name="connsiteY250" fmla="*/ 47649 h 52855"/>
              <a:gd name="connsiteX251" fmla="*/ 454473 w 682164"/>
              <a:gd name="connsiteY251" fmla="*/ 44117 h 52855"/>
              <a:gd name="connsiteX252" fmla="*/ 457588 w 682164"/>
              <a:gd name="connsiteY252" fmla="*/ 33240 h 52855"/>
              <a:gd name="connsiteX253" fmla="*/ 454428 w 682164"/>
              <a:gd name="connsiteY253" fmla="*/ 22826 h 52855"/>
              <a:gd name="connsiteX254" fmla="*/ 446710 w 682164"/>
              <a:gd name="connsiteY254" fmla="*/ 19292 h 52855"/>
              <a:gd name="connsiteX255" fmla="*/ 438853 w 682164"/>
              <a:gd name="connsiteY255" fmla="*/ 22826 h 52855"/>
              <a:gd name="connsiteX256" fmla="*/ 435785 w 682164"/>
              <a:gd name="connsiteY256" fmla="*/ 33472 h 52855"/>
              <a:gd name="connsiteX257" fmla="*/ 471360 w 682164"/>
              <a:gd name="connsiteY257" fmla="*/ 51975 h 52855"/>
              <a:gd name="connsiteX258" fmla="*/ 471360 w 682164"/>
              <a:gd name="connsiteY258" fmla="*/ 14921 h 52855"/>
              <a:gd name="connsiteX259" fmla="*/ 476987 w 682164"/>
              <a:gd name="connsiteY259" fmla="*/ 14921 h 52855"/>
              <a:gd name="connsiteX260" fmla="*/ 476987 w 682164"/>
              <a:gd name="connsiteY260" fmla="*/ 20128 h 52855"/>
              <a:gd name="connsiteX261" fmla="*/ 481634 w 682164"/>
              <a:gd name="connsiteY261" fmla="*/ 15760 h 52855"/>
              <a:gd name="connsiteX262" fmla="*/ 488236 w 682164"/>
              <a:gd name="connsiteY262" fmla="*/ 14085 h 52855"/>
              <a:gd name="connsiteX263" fmla="*/ 494930 w 682164"/>
              <a:gd name="connsiteY263" fmla="*/ 15805 h 52855"/>
              <a:gd name="connsiteX264" fmla="*/ 498694 w 682164"/>
              <a:gd name="connsiteY264" fmla="*/ 20595 h 52855"/>
              <a:gd name="connsiteX265" fmla="*/ 510131 w 682164"/>
              <a:gd name="connsiteY265" fmla="*/ 14085 h 52855"/>
              <a:gd name="connsiteX266" fmla="*/ 518593 w 682164"/>
              <a:gd name="connsiteY266" fmla="*/ 17152 h 52855"/>
              <a:gd name="connsiteX267" fmla="*/ 521568 w 682164"/>
              <a:gd name="connsiteY267" fmla="*/ 26545 h 52855"/>
              <a:gd name="connsiteX268" fmla="*/ 521568 w 682164"/>
              <a:gd name="connsiteY268" fmla="*/ 51975 h 52855"/>
              <a:gd name="connsiteX269" fmla="*/ 515293 w 682164"/>
              <a:gd name="connsiteY269" fmla="*/ 51975 h 52855"/>
              <a:gd name="connsiteX270" fmla="*/ 515293 w 682164"/>
              <a:gd name="connsiteY270" fmla="*/ 28637 h 52855"/>
              <a:gd name="connsiteX271" fmla="*/ 514686 w 682164"/>
              <a:gd name="connsiteY271" fmla="*/ 23243 h 52855"/>
              <a:gd name="connsiteX272" fmla="*/ 512455 w 682164"/>
              <a:gd name="connsiteY272" fmla="*/ 20547 h 52855"/>
              <a:gd name="connsiteX273" fmla="*/ 508736 w 682164"/>
              <a:gd name="connsiteY273" fmla="*/ 19524 h 52855"/>
              <a:gd name="connsiteX274" fmla="*/ 502229 w 682164"/>
              <a:gd name="connsiteY274" fmla="*/ 22127 h 52855"/>
              <a:gd name="connsiteX275" fmla="*/ 499673 w 682164"/>
              <a:gd name="connsiteY275" fmla="*/ 30449 h 52855"/>
              <a:gd name="connsiteX276" fmla="*/ 499673 w 682164"/>
              <a:gd name="connsiteY276" fmla="*/ 51975 h 52855"/>
              <a:gd name="connsiteX277" fmla="*/ 493395 w 682164"/>
              <a:gd name="connsiteY277" fmla="*/ 51975 h 52855"/>
              <a:gd name="connsiteX278" fmla="*/ 493395 w 682164"/>
              <a:gd name="connsiteY278" fmla="*/ 27893 h 52855"/>
              <a:gd name="connsiteX279" fmla="*/ 491863 w 682164"/>
              <a:gd name="connsiteY279" fmla="*/ 21615 h 52855"/>
              <a:gd name="connsiteX280" fmla="*/ 486841 w 682164"/>
              <a:gd name="connsiteY280" fmla="*/ 19524 h 52855"/>
              <a:gd name="connsiteX281" fmla="*/ 481914 w 682164"/>
              <a:gd name="connsiteY281" fmla="*/ 20919 h 52855"/>
              <a:gd name="connsiteX282" fmla="*/ 478659 w 682164"/>
              <a:gd name="connsiteY282" fmla="*/ 25010 h 52855"/>
              <a:gd name="connsiteX283" fmla="*/ 477635 w 682164"/>
              <a:gd name="connsiteY283" fmla="*/ 32773 h 52855"/>
              <a:gd name="connsiteX284" fmla="*/ 477635 w 682164"/>
              <a:gd name="connsiteY284" fmla="*/ 51975 h 52855"/>
              <a:gd name="connsiteX285" fmla="*/ 471360 w 682164"/>
              <a:gd name="connsiteY285" fmla="*/ 51975 h 52855"/>
              <a:gd name="connsiteX286" fmla="*/ 528518 w 682164"/>
              <a:gd name="connsiteY286" fmla="*/ 33472 h 52855"/>
              <a:gd name="connsiteX287" fmla="*/ 534237 w 682164"/>
              <a:gd name="connsiteY287" fmla="*/ 18224 h 52855"/>
              <a:gd name="connsiteX288" fmla="*/ 545906 w 682164"/>
              <a:gd name="connsiteY288" fmla="*/ 14085 h 52855"/>
              <a:gd name="connsiteX289" fmla="*/ 558363 w 682164"/>
              <a:gd name="connsiteY289" fmla="*/ 19107 h 52855"/>
              <a:gd name="connsiteX290" fmla="*/ 563198 w 682164"/>
              <a:gd name="connsiteY290" fmla="*/ 32912 h 52855"/>
              <a:gd name="connsiteX291" fmla="*/ 561059 w 682164"/>
              <a:gd name="connsiteY291" fmla="*/ 44165 h 52855"/>
              <a:gd name="connsiteX292" fmla="*/ 554832 w 682164"/>
              <a:gd name="connsiteY292" fmla="*/ 50532 h 52855"/>
              <a:gd name="connsiteX293" fmla="*/ 545906 w 682164"/>
              <a:gd name="connsiteY293" fmla="*/ 52811 h 52855"/>
              <a:gd name="connsiteX294" fmla="*/ 533305 w 682164"/>
              <a:gd name="connsiteY294" fmla="*/ 47836 h 52855"/>
              <a:gd name="connsiteX295" fmla="*/ 528518 w 682164"/>
              <a:gd name="connsiteY295" fmla="*/ 33472 h 52855"/>
              <a:gd name="connsiteX296" fmla="*/ 534980 w 682164"/>
              <a:gd name="connsiteY296" fmla="*/ 33472 h 52855"/>
              <a:gd name="connsiteX297" fmla="*/ 538048 w 682164"/>
              <a:gd name="connsiteY297" fmla="*/ 44117 h 52855"/>
              <a:gd name="connsiteX298" fmla="*/ 545906 w 682164"/>
              <a:gd name="connsiteY298" fmla="*/ 47649 h 52855"/>
              <a:gd name="connsiteX299" fmla="*/ 553668 w 682164"/>
              <a:gd name="connsiteY299" fmla="*/ 44117 h 52855"/>
              <a:gd name="connsiteX300" fmla="*/ 556783 w 682164"/>
              <a:gd name="connsiteY300" fmla="*/ 33240 h 52855"/>
              <a:gd name="connsiteX301" fmla="*/ 553621 w 682164"/>
              <a:gd name="connsiteY301" fmla="*/ 22826 h 52855"/>
              <a:gd name="connsiteX302" fmla="*/ 545906 w 682164"/>
              <a:gd name="connsiteY302" fmla="*/ 19292 h 52855"/>
              <a:gd name="connsiteX303" fmla="*/ 538048 w 682164"/>
              <a:gd name="connsiteY303" fmla="*/ 22826 h 52855"/>
              <a:gd name="connsiteX304" fmla="*/ 534980 w 682164"/>
              <a:gd name="connsiteY304" fmla="*/ 33472 h 52855"/>
              <a:gd name="connsiteX305" fmla="*/ 584269 w 682164"/>
              <a:gd name="connsiteY305" fmla="*/ 46349 h 52855"/>
              <a:gd name="connsiteX306" fmla="*/ 585200 w 682164"/>
              <a:gd name="connsiteY306" fmla="*/ 51880 h 52855"/>
              <a:gd name="connsiteX307" fmla="*/ 580458 w 682164"/>
              <a:gd name="connsiteY307" fmla="*/ 52484 h 52855"/>
              <a:gd name="connsiteX308" fmla="*/ 575111 w 682164"/>
              <a:gd name="connsiteY308" fmla="*/ 51416 h 52855"/>
              <a:gd name="connsiteX309" fmla="*/ 572460 w 682164"/>
              <a:gd name="connsiteY309" fmla="*/ 48533 h 52855"/>
              <a:gd name="connsiteX310" fmla="*/ 571716 w 682164"/>
              <a:gd name="connsiteY310" fmla="*/ 41142 h 52855"/>
              <a:gd name="connsiteX311" fmla="*/ 571716 w 682164"/>
              <a:gd name="connsiteY311" fmla="*/ 19803 h 52855"/>
              <a:gd name="connsiteX312" fmla="*/ 567116 w 682164"/>
              <a:gd name="connsiteY312" fmla="*/ 19803 h 52855"/>
              <a:gd name="connsiteX313" fmla="*/ 567116 w 682164"/>
              <a:gd name="connsiteY313" fmla="*/ 14921 h 52855"/>
              <a:gd name="connsiteX314" fmla="*/ 571716 w 682164"/>
              <a:gd name="connsiteY314" fmla="*/ 14921 h 52855"/>
              <a:gd name="connsiteX315" fmla="*/ 571716 w 682164"/>
              <a:gd name="connsiteY315" fmla="*/ 5763 h 52855"/>
              <a:gd name="connsiteX316" fmla="*/ 577947 w 682164"/>
              <a:gd name="connsiteY316" fmla="*/ 1999 h 52855"/>
              <a:gd name="connsiteX317" fmla="*/ 577947 w 682164"/>
              <a:gd name="connsiteY317" fmla="*/ 14921 h 52855"/>
              <a:gd name="connsiteX318" fmla="*/ 584269 w 682164"/>
              <a:gd name="connsiteY318" fmla="*/ 14921 h 52855"/>
              <a:gd name="connsiteX319" fmla="*/ 584269 w 682164"/>
              <a:gd name="connsiteY319" fmla="*/ 19803 h 52855"/>
              <a:gd name="connsiteX320" fmla="*/ 577947 w 682164"/>
              <a:gd name="connsiteY320" fmla="*/ 19803 h 52855"/>
              <a:gd name="connsiteX321" fmla="*/ 577947 w 682164"/>
              <a:gd name="connsiteY321" fmla="*/ 41466 h 52855"/>
              <a:gd name="connsiteX322" fmla="*/ 578274 w 682164"/>
              <a:gd name="connsiteY322" fmla="*/ 44953 h 52855"/>
              <a:gd name="connsiteX323" fmla="*/ 579389 w 682164"/>
              <a:gd name="connsiteY323" fmla="*/ 46161 h 52855"/>
              <a:gd name="connsiteX324" fmla="*/ 581526 w 682164"/>
              <a:gd name="connsiteY324" fmla="*/ 46581 h 52855"/>
              <a:gd name="connsiteX325" fmla="*/ 584269 w 682164"/>
              <a:gd name="connsiteY325" fmla="*/ 46349 h 52855"/>
              <a:gd name="connsiteX326" fmla="*/ 615777 w 682164"/>
              <a:gd name="connsiteY326" fmla="*/ 40026 h 52855"/>
              <a:gd name="connsiteX327" fmla="*/ 622239 w 682164"/>
              <a:gd name="connsiteY327" fmla="*/ 40862 h 52855"/>
              <a:gd name="connsiteX328" fmla="*/ 616569 w 682164"/>
              <a:gd name="connsiteY328" fmla="*/ 49696 h 52855"/>
              <a:gd name="connsiteX329" fmla="*/ 605968 w 682164"/>
              <a:gd name="connsiteY329" fmla="*/ 52811 h 52855"/>
              <a:gd name="connsiteX330" fmla="*/ 593043 w 682164"/>
              <a:gd name="connsiteY330" fmla="*/ 47836 h 52855"/>
              <a:gd name="connsiteX331" fmla="*/ 588303 w 682164"/>
              <a:gd name="connsiteY331" fmla="*/ 33751 h 52855"/>
              <a:gd name="connsiteX332" fmla="*/ 593091 w 682164"/>
              <a:gd name="connsiteY332" fmla="*/ 19247 h 52855"/>
              <a:gd name="connsiteX333" fmla="*/ 605596 w 682164"/>
              <a:gd name="connsiteY333" fmla="*/ 14085 h 52855"/>
              <a:gd name="connsiteX334" fmla="*/ 617729 w 682164"/>
              <a:gd name="connsiteY334" fmla="*/ 19152 h 52855"/>
              <a:gd name="connsiteX335" fmla="*/ 622471 w 682164"/>
              <a:gd name="connsiteY335" fmla="*/ 33380 h 52855"/>
              <a:gd name="connsiteX336" fmla="*/ 622424 w 682164"/>
              <a:gd name="connsiteY336" fmla="*/ 35052 h 52855"/>
              <a:gd name="connsiteX337" fmla="*/ 594810 w 682164"/>
              <a:gd name="connsiteY337" fmla="*/ 35052 h 52855"/>
              <a:gd name="connsiteX338" fmla="*/ 598250 w 682164"/>
              <a:gd name="connsiteY338" fmla="*/ 44397 h 52855"/>
              <a:gd name="connsiteX339" fmla="*/ 606015 w 682164"/>
              <a:gd name="connsiteY339" fmla="*/ 47649 h 52855"/>
              <a:gd name="connsiteX340" fmla="*/ 611874 w 682164"/>
              <a:gd name="connsiteY340" fmla="*/ 45837 h 52855"/>
              <a:gd name="connsiteX341" fmla="*/ 615777 w 682164"/>
              <a:gd name="connsiteY341" fmla="*/ 40026 h 52855"/>
              <a:gd name="connsiteX342" fmla="*/ 595138 w 682164"/>
              <a:gd name="connsiteY342" fmla="*/ 29893 h 52855"/>
              <a:gd name="connsiteX343" fmla="*/ 615825 w 682164"/>
              <a:gd name="connsiteY343" fmla="*/ 29893 h 52855"/>
              <a:gd name="connsiteX344" fmla="*/ 613453 w 682164"/>
              <a:gd name="connsiteY344" fmla="*/ 22871 h 52855"/>
              <a:gd name="connsiteX345" fmla="*/ 605688 w 682164"/>
              <a:gd name="connsiteY345" fmla="*/ 19247 h 52855"/>
              <a:gd name="connsiteX346" fmla="*/ 598390 w 682164"/>
              <a:gd name="connsiteY346" fmla="*/ 22175 h 52855"/>
              <a:gd name="connsiteX347" fmla="*/ 595138 w 682164"/>
              <a:gd name="connsiteY347" fmla="*/ 29893 h 52855"/>
              <a:gd name="connsiteX348" fmla="*/ 630061 w 682164"/>
              <a:gd name="connsiteY348" fmla="*/ 51975 h 52855"/>
              <a:gd name="connsiteX349" fmla="*/ 630061 w 682164"/>
              <a:gd name="connsiteY349" fmla="*/ 14921 h 52855"/>
              <a:gd name="connsiteX350" fmla="*/ 635685 w 682164"/>
              <a:gd name="connsiteY350" fmla="*/ 14921 h 52855"/>
              <a:gd name="connsiteX351" fmla="*/ 635685 w 682164"/>
              <a:gd name="connsiteY351" fmla="*/ 20547 h 52855"/>
              <a:gd name="connsiteX352" fmla="*/ 639683 w 682164"/>
              <a:gd name="connsiteY352" fmla="*/ 15340 h 52855"/>
              <a:gd name="connsiteX353" fmla="*/ 643730 w 682164"/>
              <a:gd name="connsiteY353" fmla="*/ 14085 h 52855"/>
              <a:gd name="connsiteX354" fmla="*/ 650180 w 682164"/>
              <a:gd name="connsiteY354" fmla="*/ 16132 h 52855"/>
              <a:gd name="connsiteX355" fmla="*/ 648008 w 682164"/>
              <a:gd name="connsiteY355" fmla="*/ 21943 h 52855"/>
              <a:gd name="connsiteX356" fmla="*/ 643402 w 682164"/>
              <a:gd name="connsiteY356" fmla="*/ 20595 h 52855"/>
              <a:gd name="connsiteX357" fmla="*/ 639683 w 682164"/>
              <a:gd name="connsiteY357" fmla="*/ 21850 h 52855"/>
              <a:gd name="connsiteX358" fmla="*/ 637360 w 682164"/>
              <a:gd name="connsiteY358" fmla="*/ 25242 h 52855"/>
              <a:gd name="connsiteX359" fmla="*/ 636336 w 682164"/>
              <a:gd name="connsiteY359" fmla="*/ 32588 h 52855"/>
              <a:gd name="connsiteX360" fmla="*/ 636336 w 682164"/>
              <a:gd name="connsiteY360" fmla="*/ 51975 h 52855"/>
              <a:gd name="connsiteX361" fmla="*/ 630061 w 682164"/>
              <a:gd name="connsiteY361" fmla="*/ 51975 h 52855"/>
              <a:gd name="connsiteX362" fmla="*/ 651370 w 682164"/>
              <a:gd name="connsiteY362" fmla="*/ 40910 h 52855"/>
              <a:gd name="connsiteX363" fmla="*/ 657618 w 682164"/>
              <a:gd name="connsiteY363" fmla="*/ 39934 h 52855"/>
              <a:gd name="connsiteX364" fmla="*/ 660475 w 682164"/>
              <a:gd name="connsiteY364" fmla="*/ 45653 h 52855"/>
              <a:gd name="connsiteX365" fmla="*/ 667169 w 682164"/>
              <a:gd name="connsiteY365" fmla="*/ 47649 h 52855"/>
              <a:gd name="connsiteX366" fmla="*/ 673596 w 682164"/>
              <a:gd name="connsiteY366" fmla="*/ 45885 h 52855"/>
              <a:gd name="connsiteX367" fmla="*/ 675678 w 682164"/>
              <a:gd name="connsiteY367" fmla="*/ 41746 h 52855"/>
              <a:gd name="connsiteX368" fmla="*/ 673833 w 682164"/>
              <a:gd name="connsiteY368" fmla="*/ 38399 h 52855"/>
              <a:gd name="connsiteX369" fmla="*/ 667407 w 682164"/>
              <a:gd name="connsiteY369" fmla="*/ 36260 h 52855"/>
              <a:gd name="connsiteX370" fmla="*/ 657826 w 682164"/>
              <a:gd name="connsiteY370" fmla="*/ 33284 h 52855"/>
              <a:gd name="connsiteX371" fmla="*/ 653780 w 682164"/>
              <a:gd name="connsiteY371" fmla="*/ 29753 h 52855"/>
              <a:gd name="connsiteX372" fmla="*/ 652441 w 682164"/>
              <a:gd name="connsiteY372" fmla="*/ 24778 h 52855"/>
              <a:gd name="connsiteX373" fmla="*/ 653572 w 682164"/>
              <a:gd name="connsiteY373" fmla="*/ 20223 h 52855"/>
              <a:gd name="connsiteX374" fmla="*/ 656666 w 682164"/>
              <a:gd name="connsiteY374" fmla="*/ 16688 h 52855"/>
              <a:gd name="connsiteX375" fmla="*/ 660623 w 682164"/>
              <a:gd name="connsiteY375" fmla="*/ 14876 h 52855"/>
              <a:gd name="connsiteX376" fmla="*/ 666068 w 682164"/>
              <a:gd name="connsiteY376" fmla="*/ 14085 h 52855"/>
              <a:gd name="connsiteX377" fmla="*/ 673744 w 682164"/>
              <a:gd name="connsiteY377" fmla="*/ 15340 h 52855"/>
              <a:gd name="connsiteX378" fmla="*/ 678564 w 682164"/>
              <a:gd name="connsiteY378" fmla="*/ 18780 h 52855"/>
              <a:gd name="connsiteX379" fmla="*/ 680766 w 682164"/>
              <a:gd name="connsiteY379" fmla="*/ 24498 h 52855"/>
              <a:gd name="connsiteX380" fmla="*/ 674607 w 682164"/>
              <a:gd name="connsiteY380" fmla="*/ 25334 h 52855"/>
              <a:gd name="connsiteX381" fmla="*/ 672197 w 682164"/>
              <a:gd name="connsiteY381" fmla="*/ 20871 h 52855"/>
              <a:gd name="connsiteX382" fmla="*/ 666544 w 682164"/>
              <a:gd name="connsiteY382" fmla="*/ 19247 h 52855"/>
              <a:gd name="connsiteX383" fmla="*/ 660356 w 682164"/>
              <a:gd name="connsiteY383" fmla="*/ 20687 h 52855"/>
              <a:gd name="connsiteX384" fmla="*/ 658481 w 682164"/>
              <a:gd name="connsiteY384" fmla="*/ 24034 h 52855"/>
              <a:gd name="connsiteX385" fmla="*/ 659285 w 682164"/>
              <a:gd name="connsiteY385" fmla="*/ 26218 h 52855"/>
              <a:gd name="connsiteX386" fmla="*/ 661694 w 682164"/>
              <a:gd name="connsiteY386" fmla="*/ 27893 h 52855"/>
              <a:gd name="connsiteX387" fmla="*/ 667228 w 682164"/>
              <a:gd name="connsiteY387" fmla="*/ 29521 h 52855"/>
              <a:gd name="connsiteX388" fmla="*/ 676481 w 682164"/>
              <a:gd name="connsiteY388" fmla="*/ 32448 h 52855"/>
              <a:gd name="connsiteX389" fmla="*/ 680617 w 682164"/>
              <a:gd name="connsiteY389" fmla="*/ 35748 h 52855"/>
              <a:gd name="connsiteX390" fmla="*/ 682164 w 682164"/>
              <a:gd name="connsiteY390" fmla="*/ 41094 h 52855"/>
              <a:gd name="connsiteX391" fmla="*/ 680290 w 682164"/>
              <a:gd name="connsiteY391" fmla="*/ 47000 h 52855"/>
              <a:gd name="connsiteX392" fmla="*/ 675053 w 682164"/>
              <a:gd name="connsiteY392" fmla="*/ 51323 h 52855"/>
              <a:gd name="connsiteX393" fmla="*/ 667228 w 682164"/>
              <a:gd name="connsiteY393" fmla="*/ 52811 h 52855"/>
              <a:gd name="connsiteX394" fmla="*/ 656220 w 682164"/>
              <a:gd name="connsiteY394" fmla="*/ 49836 h 52855"/>
              <a:gd name="connsiteX395" fmla="*/ 651370 w 682164"/>
              <a:gd name="connsiteY395" fmla="*/ 40910 h 52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Lst>
            <a:rect l="l" t="t" r="r" b="b"/>
            <a:pathLst>
              <a:path w="682164" h="52855">
                <a:moveTo>
                  <a:pt x="0" y="51975"/>
                </a:moveTo>
                <a:lnTo>
                  <a:pt x="0" y="836"/>
                </a:lnTo>
                <a:lnTo>
                  <a:pt x="36959" y="836"/>
                </a:lnTo>
                <a:lnTo>
                  <a:pt x="36959" y="6879"/>
                </a:lnTo>
                <a:lnTo>
                  <a:pt x="6742" y="6879"/>
                </a:lnTo>
                <a:lnTo>
                  <a:pt x="6742" y="22547"/>
                </a:lnTo>
                <a:lnTo>
                  <a:pt x="35007" y="22547"/>
                </a:lnTo>
                <a:lnTo>
                  <a:pt x="35007" y="28545"/>
                </a:lnTo>
                <a:lnTo>
                  <a:pt x="6742" y="28545"/>
                </a:lnTo>
                <a:lnTo>
                  <a:pt x="6742" y="45929"/>
                </a:lnTo>
                <a:lnTo>
                  <a:pt x="38122" y="45929"/>
                </a:lnTo>
                <a:lnTo>
                  <a:pt x="38122" y="51975"/>
                </a:lnTo>
                <a:lnTo>
                  <a:pt x="0" y="51975"/>
                </a:lnTo>
                <a:close/>
                <a:moveTo>
                  <a:pt x="46652" y="51975"/>
                </a:moveTo>
                <a:lnTo>
                  <a:pt x="46652" y="14921"/>
                </a:lnTo>
                <a:lnTo>
                  <a:pt x="52323" y="14921"/>
                </a:lnTo>
                <a:lnTo>
                  <a:pt x="52323" y="20223"/>
                </a:lnTo>
                <a:cubicBezTo>
                  <a:pt x="55051" y="16132"/>
                  <a:pt x="58973" y="14085"/>
                  <a:pt x="64084" y="14085"/>
                </a:cubicBezTo>
                <a:cubicBezTo>
                  <a:pt x="66316" y="14085"/>
                  <a:pt x="68363" y="14490"/>
                  <a:pt x="70222" y="15293"/>
                </a:cubicBezTo>
                <a:cubicBezTo>
                  <a:pt x="72112" y="16099"/>
                  <a:pt x="73522" y="17152"/>
                  <a:pt x="74453" y="18456"/>
                </a:cubicBezTo>
                <a:cubicBezTo>
                  <a:pt x="75381" y="19756"/>
                  <a:pt x="76033" y="21306"/>
                  <a:pt x="76405" y="23103"/>
                </a:cubicBezTo>
                <a:cubicBezTo>
                  <a:pt x="76652" y="24251"/>
                  <a:pt x="76777" y="26281"/>
                  <a:pt x="76777" y="29193"/>
                </a:cubicBezTo>
                <a:lnTo>
                  <a:pt x="76777" y="51975"/>
                </a:lnTo>
                <a:lnTo>
                  <a:pt x="70502" y="51975"/>
                </a:lnTo>
                <a:lnTo>
                  <a:pt x="70502" y="29425"/>
                </a:lnTo>
                <a:cubicBezTo>
                  <a:pt x="70502" y="26884"/>
                  <a:pt x="70252" y="24980"/>
                  <a:pt x="69758" y="23710"/>
                </a:cubicBezTo>
                <a:cubicBezTo>
                  <a:pt x="69261" y="22439"/>
                  <a:pt x="68393" y="21431"/>
                  <a:pt x="67155" y="20687"/>
                </a:cubicBezTo>
                <a:cubicBezTo>
                  <a:pt x="65914" y="19913"/>
                  <a:pt x="64456" y="19524"/>
                  <a:pt x="62784" y="19524"/>
                </a:cubicBezTo>
                <a:cubicBezTo>
                  <a:pt x="60118" y="19524"/>
                  <a:pt x="57810" y="20378"/>
                  <a:pt x="55858" y="22082"/>
                </a:cubicBezTo>
                <a:cubicBezTo>
                  <a:pt x="53903" y="23787"/>
                  <a:pt x="52927" y="27010"/>
                  <a:pt x="52927" y="31752"/>
                </a:cubicBezTo>
                <a:lnTo>
                  <a:pt x="52927" y="51975"/>
                </a:lnTo>
                <a:lnTo>
                  <a:pt x="46652" y="51975"/>
                </a:lnTo>
                <a:close/>
                <a:moveTo>
                  <a:pt x="86366" y="51975"/>
                </a:moveTo>
                <a:lnTo>
                  <a:pt x="86366" y="836"/>
                </a:lnTo>
                <a:lnTo>
                  <a:pt x="92641" y="836"/>
                </a:lnTo>
                <a:lnTo>
                  <a:pt x="92641" y="19199"/>
                </a:lnTo>
                <a:cubicBezTo>
                  <a:pt x="95584" y="15790"/>
                  <a:pt x="99288" y="14085"/>
                  <a:pt x="103751" y="14085"/>
                </a:cubicBezTo>
                <a:cubicBezTo>
                  <a:pt x="106479" y="14085"/>
                  <a:pt x="108850" y="14629"/>
                  <a:pt x="110864" y="15712"/>
                </a:cubicBezTo>
                <a:cubicBezTo>
                  <a:pt x="112909" y="16798"/>
                  <a:pt x="114366" y="18301"/>
                  <a:pt x="115235" y="20223"/>
                </a:cubicBezTo>
                <a:cubicBezTo>
                  <a:pt x="116101" y="22112"/>
                  <a:pt x="116535" y="24870"/>
                  <a:pt x="116535" y="28497"/>
                </a:cubicBezTo>
                <a:lnTo>
                  <a:pt x="116535" y="51975"/>
                </a:lnTo>
                <a:lnTo>
                  <a:pt x="110260" y="51975"/>
                </a:lnTo>
                <a:lnTo>
                  <a:pt x="110260" y="28497"/>
                </a:lnTo>
                <a:cubicBezTo>
                  <a:pt x="110260" y="25367"/>
                  <a:pt x="109579" y="23088"/>
                  <a:pt x="108214" y="21663"/>
                </a:cubicBezTo>
                <a:cubicBezTo>
                  <a:pt x="106851" y="20238"/>
                  <a:pt x="104929" y="19524"/>
                  <a:pt x="102450" y="19524"/>
                </a:cubicBezTo>
                <a:cubicBezTo>
                  <a:pt x="100591" y="19524"/>
                  <a:pt x="98838" y="20006"/>
                  <a:pt x="97196" y="20967"/>
                </a:cubicBezTo>
                <a:cubicBezTo>
                  <a:pt x="95554" y="21928"/>
                  <a:pt x="94376" y="23228"/>
                  <a:pt x="93665" y="24870"/>
                </a:cubicBezTo>
                <a:cubicBezTo>
                  <a:pt x="92980" y="26513"/>
                  <a:pt x="92641" y="28792"/>
                  <a:pt x="92641" y="31704"/>
                </a:cubicBezTo>
                <a:lnTo>
                  <a:pt x="92641" y="51975"/>
                </a:lnTo>
                <a:lnTo>
                  <a:pt x="86366" y="51975"/>
                </a:lnTo>
                <a:close/>
                <a:moveTo>
                  <a:pt x="150251" y="47417"/>
                </a:moveTo>
                <a:cubicBezTo>
                  <a:pt x="147928" y="49372"/>
                  <a:pt x="145681" y="50764"/>
                  <a:pt x="143512" y="51603"/>
                </a:cubicBezTo>
                <a:cubicBezTo>
                  <a:pt x="141373" y="52406"/>
                  <a:pt x="139079" y="52811"/>
                  <a:pt x="136630" y="52811"/>
                </a:cubicBezTo>
                <a:cubicBezTo>
                  <a:pt x="132572" y="52811"/>
                  <a:pt x="129439" y="51820"/>
                  <a:pt x="127240" y="49836"/>
                </a:cubicBezTo>
                <a:cubicBezTo>
                  <a:pt x="125071" y="47851"/>
                  <a:pt x="123986" y="45310"/>
                  <a:pt x="123986" y="42210"/>
                </a:cubicBezTo>
                <a:cubicBezTo>
                  <a:pt x="123986" y="40383"/>
                  <a:pt x="124390" y="38723"/>
                  <a:pt x="125193" y="37235"/>
                </a:cubicBezTo>
                <a:cubicBezTo>
                  <a:pt x="126032" y="35748"/>
                  <a:pt x="127115" y="34555"/>
                  <a:pt x="128448" y="33656"/>
                </a:cubicBezTo>
                <a:cubicBezTo>
                  <a:pt x="129781" y="32728"/>
                  <a:pt x="131284" y="32029"/>
                  <a:pt x="132959" y="31565"/>
                </a:cubicBezTo>
                <a:cubicBezTo>
                  <a:pt x="134197" y="31255"/>
                  <a:pt x="136056" y="30946"/>
                  <a:pt x="138538" y="30636"/>
                </a:cubicBezTo>
                <a:cubicBezTo>
                  <a:pt x="143619" y="30014"/>
                  <a:pt x="147353" y="29289"/>
                  <a:pt x="149739" y="28449"/>
                </a:cubicBezTo>
                <a:cubicBezTo>
                  <a:pt x="149772" y="27613"/>
                  <a:pt x="149787" y="27072"/>
                  <a:pt x="149787" y="26822"/>
                </a:cubicBezTo>
                <a:cubicBezTo>
                  <a:pt x="149787" y="24281"/>
                  <a:pt x="149183" y="22484"/>
                  <a:pt x="147975" y="21431"/>
                </a:cubicBezTo>
                <a:cubicBezTo>
                  <a:pt x="146392" y="20006"/>
                  <a:pt x="144021" y="19292"/>
                  <a:pt x="140861" y="19292"/>
                </a:cubicBezTo>
                <a:cubicBezTo>
                  <a:pt x="137886" y="19292"/>
                  <a:pt x="135702" y="19818"/>
                  <a:pt x="134307" y="20871"/>
                </a:cubicBezTo>
                <a:cubicBezTo>
                  <a:pt x="132911" y="21895"/>
                  <a:pt x="131873" y="23725"/>
                  <a:pt x="131192" y="26358"/>
                </a:cubicBezTo>
                <a:lnTo>
                  <a:pt x="125054" y="25522"/>
                </a:lnTo>
                <a:cubicBezTo>
                  <a:pt x="125613" y="22889"/>
                  <a:pt x="126526" y="20764"/>
                  <a:pt x="127797" y="19152"/>
                </a:cubicBezTo>
                <a:cubicBezTo>
                  <a:pt x="129067" y="17542"/>
                  <a:pt x="130912" y="16301"/>
                  <a:pt x="133331" y="15433"/>
                </a:cubicBezTo>
                <a:cubicBezTo>
                  <a:pt x="135747" y="14534"/>
                  <a:pt x="138552" y="14085"/>
                  <a:pt x="141745" y="14085"/>
                </a:cubicBezTo>
                <a:cubicBezTo>
                  <a:pt x="144905" y="14085"/>
                  <a:pt x="147478" y="14457"/>
                  <a:pt x="149463" y="15201"/>
                </a:cubicBezTo>
                <a:cubicBezTo>
                  <a:pt x="151444" y="15944"/>
                  <a:pt x="152902" y="16891"/>
                  <a:pt x="153830" y="18036"/>
                </a:cubicBezTo>
                <a:cubicBezTo>
                  <a:pt x="154762" y="19152"/>
                  <a:pt x="155413" y="20580"/>
                  <a:pt x="155785" y="22315"/>
                </a:cubicBezTo>
                <a:cubicBezTo>
                  <a:pt x="155970" y="23368"/>
                  <a:pt x="156062" y="25290"/>
                  <a:pt x="156062" y="28078"/>
                </a:cubicBezTo>
                <a:lnTo>
                  <a:pt x="156062" y="36447"/>
                </a:lnTo>
                <a:cubicBezTo>
                  <a:pt x="156062" y="42273"/>
                  <a:pt x="156202" y="45962"/>
                  <a:pt x="156481" y="47512"/>
                </a:cubicBezTo>
                <a:cubicBezTo>
                  <a:pt x="156761" y="49059"/>
                  <a:pt x="157288" y="50547"/>
                  <a:pt x="158061" y="51975"/>
                </a:cubicBezTo>
                <a:lnTo>
                  <a:pt x="151507" y="51975"/>
                </a:lnTo>
                <a:cubicBezTo>
                  <a:pt x="150855" y="50672"/>
                  <a:pt x="150439" y="49154"/>
                  <a:pt x="150251" y="47417"/>
                </a:cubicBezTo>
                <a:close/>
                <a:moveTo>
                  <a:pt x="149739" y="33380"/>
                </a:moveTo>
                <a:cubicBezTo>
                  <a:pt x="147448" y="34308"/>
                  <a:pt x="144021" y="35099"/>
                  <a:pt x="139466" y="35748"/>
                </a:cubicBezTo>
                <a:cubicBezTo>
                  <a:pt x="136895" y="36120"/>
                  <a:pt x="135065" y="36539"/>
                  <a:pt x="133979" y="37003"/>
                </a:cubicBezTo>
                <a:cubicBezTo>
                  <a:pt x="132926" y="37471"/>
                  <a:pt x="132105" y="38152"/>
                  <a:pt x="131516" y="39050"/>
                </a:cubicBezTo>
                <a:cubicBezTo>
                  <a:pt x="130960" y="39949"/>
                  <a:pt x="130680" y="40940"/>
                  <a:pt x="130680" y="42026"/>
                </a:cubicBezTo>
                <a:cubicBezTo>
                  <a:pt x="130680" y="43698"/>
                  <a:pt x="131299" y="45093"/>
                  <a:pt x="132539" y="46209"/>
                </a:cubicBezTo>
                <a:cubicBezTo>
                  <a:pt x="133810" y="47325"/>
                  <a:pt x="135669" y="47884"/>
                  <a:pt x="138118" y="47884"/>
                </a:cubicBezTo>
                <a:cubicBezTo>
                  <a:pt x="140537" y="47884"/>
                  <a:pt x="142691" y="47357"/>
                  <a:pt x="144580" y="46301"/>
                </a:cubicBezTo>
                <a:cubicBezTo>
                  <a:pt x="146470" y="45248"/>
                  <a:pt x="147850" y="43808"/>
                  <a:pt x="148719" y="41978"/>
                </a:cubicBezTo>
                <a:cubicBezTo>
                  <a:pt x="149400" y="40553"/>
                  <a:pt x="149739" y="38461"/>
                  <a:pt x="149739" y="35703"/>
                </a:cubicBezTo>
                <a:lnTo>
                  <a:pt x="149739" y="33380"/>
                </a:lnTo>
                <a:close/>
                <a:moveTo>
                  <a:pt x="165791" y="51975"/>
                </a:moveTo>
                <a:lnTo>
                  <a:pt x="165791" y="14921"/>
                </a:lnTo>
                <a:lnTo>
                  <a:pt x="171462" y="14921"/>
                </a:lnTo>
                <a:lnTo>
                  <a:pt x="171462" y="20223"/>
                </a:lnTo>
                <a:cubicBezTo>
                  <a:pt x="174190" y="16132"/>
                  <a:pt x="178109" y="14085"/>
                  <a:pt x="183223" y="14085"/>
                </a:cubicBezTo>
                <a:cubicBezTo>
                  <a:pt x="185455" y="14085"/>
                  <a:pt x="187501" y="14490"/>
                  <a:pt x="189361" y="15293"/>
                </a:cubicBezTo>
                <a:cubicBezTo>
                  <a:pt x="191250" y="16099"/>
                  <a:pt x="192661" y="17152"/>
                  <a:pt x="193592" y="18456"/>
                </a:cubicBezTo>
                <a:cubicBezTo>
                  <a:pt x="194520" y="19756"/>
                  <a:pt x="195172" y="21306"/>
                  <a:pt x="195544" y="23103"/>
                </a:cubicBezTo>
                <a:cubicBezTo>
                  <a:pt x="195791" y="24251"/>
                  <a:pt x="195916" y="26281"/>
                  <a:pt x="195916" y="29193"/>
                </a:cubicBezTo>
                <a:lnTo>
                  <a:pt x="195916" y="51975"/>
                </a:lnTo>
                <a:lnTo>
                  <a:pt x="189638" y="51975"/>
                </a:lnTo>
                <a:lnTo>
                  <a:pt x="189638" y="29425"/>
                </a:lnTo>
                <a:cubicBezTo>
                  <a:pt x="189638" y="26884"/>
                  <a:pt x="189391" y="24980"/>
                  <a:pt x="188894" y="23710"/>
                </a:cubicBezTo>
                <a:cubicBezTo>
                  <a:pt x="188400" y="22439"/>
                  <a:pt x="187531" y="21431"/>
                  <a:pt x="186291" y="20687"/>
                </a:cubicBezTo>
                <a:cubicBezTo>
                  <a:pt x="185053" y="19913"/>
                  <a:pt x="183595" y="19524"/>
                  <a:pt x="181923" y="19524"/>
                </a:cubicBezTo>
                <a:cubicBezTo>
                  <a:pt x="179257" y="19524"/>
                  <a:pt x="176948" y="20378"/>
                  <a:pt x="174997" y="22082"/>
                </a:cubicBezTo>
                <a:cubicBezTo>
                  <a:pt x="173042" y="23787"/>
                  <a:pt x="172066" y="27010"/>
                  <a:pt x="172066" y="31752"/>
                </a:cubicBezTo>
                <a:lnTo>
                  <a:pt x="172066" y="51975"/>
                </a:lnTo>
                <a:lnTo>
                  <a:pt x="165791" y="51975"/>
                </a:lnTo>
                <a:close/>
                <a:moveTo>
                  <a:pt x="229679" y="38399"/>
                </a:moveTo>
                <a:lnTo>
                  <a:pt x="235862" y="39190"/>
                </a:lnTo>
                <a:cubicBezTo>
                  <a:pt x="235177" y="43466"/>
                  <a:pt x="233443" y="46813"/>
                  <a:pt x="230655" y="49232"/>
                </a:cubicBezTo>
                <a:cubicBezTo>
                  <a:pt x="227897" y="51618"/>
                  <a:pt x="224487" y="52811"/>
                  <a:pt x="220426" y="52811"/>
                </a:cubicBezTo>
                <a:cubicBezTo>
                  <a:pt x="215374" y="52811"/>
                  <a:pt x="211298" y="51154"/>
                  <a:pt x="208201" y="47836"/>
                </a:cubicBezTo>
                <a:cubicBezTo>
                  <a:pt x="205133" y="44519"/>
                  <a:pt x="203598" y="39779"/>
                  <a:pt x="203598" y="33612"/>
                </a:cubicBezTo>
                <a:cubicBezTo>
                  <a:pt x="203598" y="29613"/>
                  <a:pt x="204264" y="26111"/>
                  <a:pt x="205597" y="23103"/>
                </a:cubicBezTo>
                <a:cubicBezTo>
                  <a:pt x="206930" y="20098"/>
                  <a:pt x="208944" y="17852"/>
                  <a:pt x="211640" y="16364"/>
                </a:cubicBezTo>
                <a:cubicBezTo>
                  <a:pt x="214336" y="14844"/>
                  <a:pt x="217281" y="14085"/>
                  <a:pt x="220474" y="14085"/>
                </a:cubicBezTo>
                <a:cubicBezTo>
                  <a:pt x="224502" y="14085"/>
                  <a:pt x="227787" y="15108"/>
                  <a:pt x="230328" y="17152"/>
                </a:cubicBezTo>
                <a:cubicBezTo>
                  <a:pt x="232901" y="19199"/>
                  <a:pt x="234544" y="22082"/>
                  <a:pt x="235258" y="25802"/>
                </a:cubicBezTo>
                <a:lnTo>
                  <a:pt x="229167" y="26777"/>
                </a:lnTo>
                <a:cubicBezTo>
                  <a:pt x="228578" y="24266"/>
                  <a:pt x="227540" y="22392"/>
                  <a:pt x="226052" y="21151"/>
                </a:cubicBezTo>
                <a:cubicBezTo>
                  <a:pt x="224594" y="19881"/>
                  <a:pt x="222812" y="19247"/>
                  <a:pt x="220706" y="19247"/>
                </a:cubicBezTo>
                <a:cubicBezTo>
                  <a:pt x="217543" y="19247"/>
                  <a:pt x="214972" y="20392"/>
                  <a:pt x="212988" y="22686"/>
                </a:cubicBezTo>
                <a:cubicBezTo>
                  <a:pt x="211036" y="24948"/>
                  <a:pt x="210060" y="28527"/>
                  <a:pt x="210060" y="33424"/>
                </a:cubicBezTo>
                <a:cubicBezTo>
                  <a:pt x="210060" y="38384"/>
                  <a:pt x="211003" y="41993"/>
                  <a:pt x="212896" y="44257"/>
                </a:cubicBezTo>
                <a:cubicBezTo>
                  <a:pt x="214818" y="46518"/>
                  <a:pt x="217311" y="47649"/>
                  <a:pt x="220381" y="47649"/>
                </a:cubicBezTo>
                <a:cubicBezTo>
                  <a:pt x="222827" y="47649"/>
                  <a:pt x="224874" y="46890"/>
                  <a:pt x="226516" y="45373"/>
                </a:cubicBezTo>
                <a:cubicBezTo>
                  <a:pt x="228191" y="43852"/>
                  <a:pt x="229245" y="41529"/>
                  <a:pt x="229679" y="38399"/>
                </a:cubicBezTo>
                <a:close/>
                <a:moveTo>
                  <a:pt x="266590" y="40026"/>
                </a:moveTo>
                <a:lnTo>
                  <a:pt x="273053" y="40862"/>
                </a:lnTo>
                <a:cubicBezTo>
                  <a:pt x="272029" y="44644"/>
                  <a:pt x="270137" y="47589"/>
                  <a:pt x="267379" y="49696"/>
                </a:cubicBezTo>
                <a:cubicBezTo>
                  <a:pt x="264621" y="51773"/>
                  <a:pt x="261089" y="52811"/>
                  <a:pt x="256781" y="52811"/>
                </a:cubicBezTo>
                <a:cubicBezTo>
                  <a:pt x="251357" y="52811"/>
                  <a:pt x="247049" y="51154"/>
                  <a:pt x="243856" y="47836"/>
                </a:cubicBezTo>
                <a:cubicBezTo>
                  <a:pt x="240696" y="44489"/>
                  <a:pt x="239114" y="39794"/>
                  <a:pt x="239114" y="33751"/>
                </a:cubicBezTo>
                <a:cubicBezTo>
                  <a:pt x="239114" y="27521"/>
                  <a:pt x="240711" y="22686"/>
                  <a:pt x="243904" y="19247"/>
                </a:cubicBezTo>
                <a:cubicBezTo>
                  <a:pt x="247126" y="15805"/>
                  <a:pt x="251294" y="14085"/>
                  <a:pt x="256409" y="14085"/>
                </a:cubicBezTo>
                <a:cubicBezTo>
                  <a:pt x="261369" y="14085"/>
                  <a:pt x="265412" y="15775"/>
                  <a:pt x="268542" y="19152"/>
                </a:cubicBezTo>
                <a:cubicBezTo>
                  <a:pt x="271705" y="22532"/>
                  <a:pt x="273285" y="27274"/>
                  <a:pt x="273285" y="33380"/>
                </a:cubicBezTo>
                <a:cubicBezTo>
                  <a:pt x="273285" y="33751"/>
                  <a:pt x="273270" y="34308"/>
                  <a:pt x="273237" y="35052"/>
                </a:cubicBezTo>
                <a:lnTo>
                  <a:pt x="245624" y="35052"/>
                </a:lnTo>
                <a:cubicBezTo>
                  <a:pt x="245841" y="39113"/>
                  <a:pt x="246986" y="42228"/>
                  <a:pt x="249063" y="44397"/>
                </a:cubicBezTo>
                <a:cubicBezTo>
                  <a:pt x="251140" y="46566"/>
                  <a:pt x="253728" y="47649"/>
                  <a:pt x="256828" y="47649"/>
                </a:cubicBezTo>
                <a:cubicBezTo>
                  <a:pt x="259119" y="47649"/>
                  <a:pt x="261074" y="47045"/>
                  <a:pt x="262684" y="45837"/>
                </a:cubicBezTo>
                <a:cubicBezTo>
                  <a:pt x="264326" y="44629"/>
                  <a:pt x="265629" y="42692"/>
                  <a:pt x="266590" y="40026"/>
                </a:cubicBezTo>
                <a:close/>
                <a:moveTo>
                  <a:pt x="245948" y="29893"/>
                </a:moveTo>
                <a:lnTo>
                  <a:pt x="266635" y="29893"/>
                </a:lnTo>
                <a:cubicBezTo>
                  <a:pt x="266358" y="26792"/>
                  <a:pt x="265567" y="24454"/>
                  <a:pt x="264267" y="22871"/>
                </a:cubicBezTo>
                <a:cubicBezTo>
                  <a:pt x="262282" y="20455"/>
                  <a:pt x="259694" y="19247"/>
                  <a:pt x="256501" y="19247"/>
                </a:cubicBezTo>
                <a:cubicBezTo>
                  <a:pt x="253618" y="19247"/>
                  <a:pt x="251187" y="20223"/>
                  <a:pt x="249203" y="22175"/>
                </a:cubicBezTo>
                <a:cubicBezTo>
                  <a:pt x="247251" y="24097"/>
                  <a:pt x="246165" y="26667"/>
                  <a:pt x="245948" y="29893"/>
                </a:cubicBezTo>
                <a:close/>
                <a:moveTo>
                  <a:pt x="280875" y="51975"/>
                </a:moveTo>
                <a:lnTo>
                  <a:pt x="280875" y="14921"/>
                </a:lnTo>
                <a:lnTo>
                  <a:pt x="286498" y="14921"/>
                </a:lnTo>
                <a:lnTo>
                  <a:pt x="286498" y="20547"/>
                </a:lnTo>
                <a:cubicBezTo>
                  <a:pt x="287956" y="17914"/>
                  <a:pt x="289289" y="16176"/>
                  <a:pt x="290496" y="15340"/>
                </a:cubicBezTo>
                <a:cubicBezTo>
                  <a:pt x="291737" y="14504"/>
                  <a:pt x="293085" y="14085"/>
                  <a:pt x="294540" y="14085"/>
                </a:cubicBezTo>
                <a:cubicBezTo>
                  <a:pt x="296650" y="14085"/>
                  <a:pt x="298804" y="14766"/>
                  <a:pt x="301002" y="16132"/>
                </a:cubicBezTo>
                <a:lnTo>
                  <a:pt x="298818" y="21943"/>
                </a:lnTo>
                <a:cubicBezTo>
                  <a:pt x="297298" y="21044"/>
                  <a:pt x="295766" y="20595"/>
                  <a:pt x="294216" y="20595"/>
                </a:cubicBezTo>
                <a:cubicBezTo>
                  <a:pt x="292853" y="20595"/>
                  <a:pt x="291612" y="21011"/>
                  <a:pt x="290496" y="21850"/>
                </a:cubicBezTo>
                <a:cubicBezTo>
                  <a:pt x="289411" y="22654"/>
                  <a:pt x="288637" y="23787"/>
                  <a:pt x="288173" y="25242"/>
                </a:cubicBezTo>
                <a:cubicBezTo>
                  <a:pt x="287489" y="27474"/>
                  <a:pt x="287149" y="29922"/>
                  <a:pt x="287149" y="32588"/>
                </a:cubicBezTo>
                <a:lnTo>
                  <a:pt x="287149" y="51975"/>
                </a:lnTo>
                <a:lnTo>
                  <a:pt x="280875" y="51975"/>
                </a:lnTo>
                <a:close/>
                <a:moveTo>
                  <a:pt x="302189" y="40910"/>
                </a:moveTo>
                <a:lnTo>
                  <a:pt x="308417" y="39934"/>
                </a:lnTo>
                <a:cubicBezTo>
                  <a:pt x="308759" y="42412"/>
                  <a:pt x="309720" y="44320"/>
                  <a:pt x="311300" y="45653"/>
                </a:cubicBezTo>
                <a:cubicBezTo>
                  <a:pt x="312912" y="46985"/>
                  <a:pt x="315144" y="47649"/>
                  <a:pt x="317994" y="47649"/>
                </a:cubicBezTo>
                <a:cubicBezTo>
                  <a:pt x="320877" y="47649"/>
                  <a:pt x="323016" y="47063"/>
                  <a:pt x="324409" y="45885"/>
                </a:cubicBezTo>
                <a:cubicBezTo>
                  <a:pt x="325804" y="44706"/>
                  <a:pt x="326500" y="43326"/>
                  <a:pt x="326500" y="41746"/>
                </a:cubicBezTo>
                <a:cubicBezTo>
                  <a:pt x="326500" y="40321"/>
                  <a:pt x="325881" y="39205"/>
                  <a:pt x="324641" y="38399"/>
                </a:cubicBezTo>
                <a:cubicBezTo>
                  <a:pt x="323805" y="37842"/>
                  <a:pt x="321665" y="37128"/>
                  <a:pt x="318226" y="36260"/>
                </a:cubicBezTo>
                <a:cubicBezTo>
                  <a:pt x="313641" y="35114"/>
                  <a:pt x="310449" y="34123"/>
                  <a:pt x="308649" y="33284"/>
                </a:cubicBezTo>
                <a:cubicBezTo>
                  <a:pt x="306884" y="32419"/>
                  <a:pt x="305537" y="31240"/>
                  <a:pt x="304605" y="29753"/>
                </a:cubicBezTo>
                <a:cubicBezTo>
                  <a:pt x="303707" y="28232"/>
                  <a:pt x="303257" y="26575"/>
                  <a:pt x="303257" y="24778"/>
                </a:cubicBezTo>
                <a:cubicBezTo>
                  <a:pt x="303257" y="23136"/>
                  <a:pt x="303629" y="21615"/>
                  <a:pt x="304373" y="20223"/>
                </a:cubicBezTo>
                <a:cubicBezTo>
                  <a:pt x="305147" y="18798"/>
                  <a:pt x="306185" y="17620"/>
                  <a:pt x="307488" y="16688"/>
                </a:cubicBezTo>
                <a:cubicBezTo>
                  <a:pt x="308449" y="15977"/>
                  <a:pt x="309764" y="15373"/>
                  <a:pt x="311439" y="14876"/>
                </a:cubicBezTo>
                <a:cubicBezTo>
                  <a:pt x="313144" y="14350"/>
                  <a:pt x="314956" y="14085"/>
                  <a:pt x="316878" y="14085"/>
                </a:cubicBezTo>
                <a:cubicBezTo>
                  <a:pt x="319791" y="14085"/>
                  <a:pt x="322350" y="14504"/>
                  <a:pt x="324548" y="15340"/>
                </a:cubicBezTo>
                <a:cubicBezTo>
                  <a:pt x="326750" y="16176"/>
                  <a:pt x="328360" y="17325"/>
                  <a:pt x="329383" y="18780"/>
                </a:cubicBezTo>
                <a:cubicBezTo>
                  <a:pt x="330437" y="20208"/>
                  <a:pt x="331165" y="22112"/>
                  <a:pt x="331570" y="24498"/>
                </a:cubicBezTo>
                <a:lnTo>
                  <a:pt x="325432" y="25334"/>
                </a:lnTo>
                <a:cubicBezTo>
                  <a:pt x="325152" y="23415"/>
                  <a:pt x="324349" y="21928"/>
                  <a:pt x="323016" y="20871"/>
                </a:cubicBezTo>
                <a:cubicBezTo>
                  <a:pt x="321683" y="19789"/>
                  <a:pt x="319791" y="19247"/>
                  <a:pt x="317342" y="19247"/>
                </a:cubicBezTo>
                <a:cubicBezTo>
                  <a:pt x="314462" y="19247"/>
                  <a:pt x="312400" y="19726"/>
                  <a:pt x="311160" y="20687"/>
                </a:cubicBezTo>
                <a:cubicBezTo>
                  <a:pt x="309922" y="21648"/>
                  <a:pt x="309300" y="22764"/>
                  <a:pt x="309300" y="24034"/>
                </a:cubicBezTo>
                <a:cubicBezTo>
                  <a:pt x="309300" y="24841"/>
                  <a:pt x="309565" y="25569"/>
                  <a:pt x="310092" y="26218"/>
                </a:cubicBezTo>
                <a:cubicBezTo>
                  <a:pt x="310589" y="26902"/>
                  <a:pt x="311392" y="27459"/>
                  <a:pt x="312508" y="27893"/>
                </a:cubicBezTo>
                <a:cubicBezTo>
                  <a:pt x="313130" y="28140"/>
                  <a:pt x="314971" y="28682"/>
                  <a:pt x="318042" y="29521"/>
                </a:cubicBezTo>
                <a:cubicBezTo>
                  <a:pt x="322472" y="30699"/>
                  <a:pt x="325557" y="31675"/>
                  <a:pt x="327292" y="32448"/>
                </a:cubicBezTo>
                <a:cubicBezTo>
                  <a:pt x="329059" y="33192"/>
                  <a:pt x="330437" y="34293"/>
                  <a:pt x="331430" y="35748"/>
                </a:cubicBezTo>
                <a:cubicBezTo>
                  <a:pt x="332451" y="37176"/>
                  <a:pt x="332963" y="38958"/>
                  <a:pt x="332963" y="41094"/>
                </a:cubicBezTo>
                <a:cubicBezTo>
                  <a:pt x="332963" y="43171"/>
                  <a:pt x="332344" y="45141"/>
                  <a:pt x="331103" y="47000"/>
                </a:cubicBezTo>
                <a:cubicBezTo>
                  <a:pt x="329895" y="48860"/>
                  <a:pt x="328146" y="50300"/>
                  <a:pt x="325852" y="51323"/>
                </a:cubicBezTo>
                <a:cubicBezTo>
                  <a:pt x="323558" y="52314"/>
                  <a:pt x="320954" y="52811"/>
                  <a:pt x="318042" y="52811"/>
                </a:cubicBezTo>
                <a:cubicBezTo>
                  <a:pt x="313236" y="52811"/>
                  <a:pt x="309565" y="51820"/>
                  <a:pt x="307024" y="49836"/>
                </a:cubicBezTo>
                <a:cubicBezTo>
                  <a:pt x="304513" y="47822"/>
                  <a:pt x="302900" y="44846"/>
                  <a:pt x="302189" y="40910"/>
                </a:cubicBezTo>
                <a:close/>
                <a:moveTo>
                  <a:pt x="335706" y="52856"/>
                </a:moveTo>
                <a:lnTo>
                  <a:pt x="350538" y="0"/>
                </a:lnTo>
                <a:lnTo>
                  <a:pt x="355557" y="0"/>
                </a:lnTo>
                <a:lnTo>
                  <a:pt x="340773" y="52856"/>
                </a:lnTo>
                <a:lnTo>
                  <a:pt x="335706" y="52856"/>
                </a:lnTo>
                <a:close/>
                <a:moveTo>
                  <a:pt x="361079" y="51975"/>
                </a:moveTo>
                <a:lnTo>
                  <a:pt x="361079" y="836"/>
                </a:lnTo>
                <a:lnTo>
                  <a:pt x="380323" y="836"/>
                </a:lnTo>
                <a:cubicBezTo>
                  <a:pt x="383733" y="836"/>
                  <a:pt x="386336" y="1006"/>
                  <a:pt x="388133" y="1348"/>
                </a:cubicBezTo>
                <a:cubicBezTo>
                  <a:pt x="390644" y="1749"/>
                  <a:pt x="392736" y="2541"/>
                  <a:pt x="394411" y="3719"/>
                </a:cubicBezTo>
                <a:cubicBezTo>
                  <a:pt x="396116" y="4897"/>
                  <a:pt x="397478" y="6555"/>
                  <a:pt x="398502" y="8694"/>
                </a:cubicBezTo>
                <a:cubicBezTo>
                  <a:pt x="399555" y="10800"/>
                  <a:pt x="400082" y="13109"/>
                  <a:pt x="400082" y="15620"/>
                </a:cubicBezTo>
                <a:cubicBezTo>
                  <a:pt x="400082" y="19991"/>
                  <a:pt x="398686" y="23677"/>
                  <a:pt x="395899" y="26685"/>
                </a:cubicBezTo>
                <a:cubicBezTo>
                  <a:pt x="393140" y="29690"/>
                  <a:pt x="388151" y="31193"/>
                  <a:pt x="380927" y="31193"/>
                </a:cubicBezTo>
                <a:lnTo>
                  <a:pt x="367818" y="31193"/>
                </a:lnTo>
                <a:lnTo>
                  <a:pt x="367818" y="51975"/>
                </a:lnTo>
                <a:lnTo>
                  <a:pt x="361079" y="51975"/>
                </a:lnTo>
                <a:close/>
                <a:moveTo>
                  <a:pt x="367818" y="25150"/>
                </a:moveTo>
                <a:lnTo>
                  <a:pt x="381022" y="25150"/>
                </a:lnTo>
                <a:cubicBezTo>
                  <a:pt x="385390" y="25150"/>
                  <a:pt x="388490" y="24344"/>
                  <a:pt x="390320" y="22731"/>
                </a:cubicBezTo>
                <a:cubicBezTo>
                  <a:pt x="392179" y="21089"/>
                  <a:pt x="393108" y="18798"/>
                  <a:pt x="393108" y="15852"/>
                </a:cubicBezTo>
                <a:cubicBezTo>
                  <a:pt x="393108" y="13713"/>
                  <a:pt x="392566" y="11886"/>
                  <a:pt x="391480" y="10366"/>
                </a:cubicBezTo>
                <a:cubicBezTo>
                  <a:pt x="390397" y="8848"/>
                  <a:pt x="388972" y="7840"/>
                  <a:pt x="387205" y="7346"/>
                </a:cubicBezTo>
                <a:cubicBezTo>
                  <a:pt x="386056" y="7033"/>
                  <a:pt x="383950" y="6879"/>
                  <a:pt x="380882" y="6879"/>
                </a:cubicBezTo>
                <a:lnTo>
                  <a:pt x="367818" y="6879"/>
                </a:lnTo>
                <a:lnTo>
                  <a:pt x="367818" y="25150"/>
                </a:lnTo>
                <a:close/>
                <a:moveTo>
                  <a:pt x="407823" y="51975"/>
                </a:moveTo>
                <a:lnTo>
                  <a:pt x="407823" y="14921"/>
                </a:lnTo>
                <a:lnTo>
                  <a:pt x="413447" y="14921"/>
                </a:lnTo>
                <a:lnTo>
                  <a:pt x="413447" y="20547"/>
                </a:lnTo>
                <a:cubicBezTo>
                  <a:pt x="414905" y="17914"/>
                  <a:pt x="416237" y="16176"/>
                  <a:pt x="417445" y="15340"/>
                </a:cubicBezTo>
                <a:cubicBezTo>
                  <a:pt x="418686" y="14504"/>
                  <a:pt x="420034" y="14085"/>
                  <a:pt x="421489" y="14085"/>
                </a:cubicBezTo>
                <a:cubicBezTo>
                  <a:pt x="423598" y="14085"/>
                  <a:pt x="425752" y="14766"/>
                  <a:pt x="427951" y="16132"/>
                </a:cubicBezTo>
                <a:lnTo>
                  <a:pt x="425767" y="21943"/>
                </a:lnTo>
                <a:cubicBezTo>
                  <a:pt x="424247" y="21044"/>
                  <a:pt x="422715" y="20595"/>
                  <a:pt x="421165" y="20595"/>
                </a:cubicBezTo>
                <a:cubicBezTo>
                  <a:pt x="419802" y="20595"/>
                  <a:pt x="418561" y="21011"/>
                  <a:pt x="417445" y="21850"/>
                </a:cubicBezTo>
                <a:cubicBezTo>
                  <a:pt x="416360" y="22654"/>
                  <a:pt x="415586" y="23787"/>
                  <a:pt x="415122" y="25242"/>
                </a:cubicBezTo>
                <a:cubicBezTo>
                  <a:pt x="414437" y="27474"/>
                  <a:pt x="414098" y="29922"/>
                  <a:pt x="414098" y="32588"/>
                </a:cubicBezTo>
                <a:lnTo>
                  <a:pt x="414098" y="51975"/>
                </a:lnTo>
                <a:lnTo>
                  <a:pt x="407823" y="51975"/>
                </a:lnTo>
                <a:close/>
                <a:moveTo>
                  <a:pt x="429323" y="33472"/>
                </a:moveTo>
                <a:cubicBezTo>
                  <a:pt x="429323" y="26590"/>
                  <a:pt x="431230" y="21508"/>
                  <a:pt x="435041" y="18224"/>
                </a:cubicBezTo>
                <a:cubicBezTo>
                  <a:pt x="438234" y="15465"/>
                  <a:pt x="442122" y="14085"/>
                  <a:pt x="446710" y="14085"/>
                </a:cubicBezTo>
                <a:cubicBezTo>
                  <a:pt x="451792" y="14085"/>
                  <a:pt x="455945" y="15760"/>
                  <a:pt x="459168" y="19107"/>
                </a:cubicBezTo>
                <a:cubicBezTo>
                  <a:pt x="462393" y="22454"/>
                  <a:pt x="464003" y="27057"/>
                  <a:pt x="464003" y="32912"/>
                </a:cubicBezTo>
                <a:cubicBezTo>
                  <a:pt x="464003" y="37688"/>
                  <a:pt x="463291" y="41437"/>
                  <a:pt x="461866" y="44165"/>
                </a:cubicBezTo>
                <a:cubicBezTo>
                  <a:pt x="460438" y="46890"/>
                  <a:pt x="458364" y="49015"/>
                  <a:pt x="455636" y="50532"/>
                </a:cubicBezTo>
                <a:cubicBezTo>
                  <a:pt x="452908" y="52052"/>
                  <a:pt x="449932" y="52811"/>
                  <a:pt x="446710" y="52811"/>
                </a:cubicBezTo>
                <a:cubicBezTo>
                  <a:pt x="441503" y="52811"/>
                  <a:pt x="437302" y="51154"/>
                  <a:pt x="434110" y="47836"/>
                </a:cubicBezTo>
                <a:cubicBezTo>
                  <a:pt x="430920" y="44489"/>
                  <a:pt x="429323" y="39702"/>
                  <a:pt x="429323" y="33472"/>
                </a:cubicBezTo>
                <a:close/>
                <a:moveTo>
                  <a:pt x="435785" y="33472"/>
                </a:moveTo>
                <a:cubicBezTo>
                  <a:pt x="435785" y="38214"/>
                  <a:pt x="436809" y="41761"/>
                  <a:pt x="438853" y="44117"/>
                </a:cubicBezTo>
                <a:cubicBezTo>
                  <a:pt x="440929" y="46474"/>
                  <a:pt x="443548" y="47649"/>
                  <a:pt x="446710" y="47649"/>
                </a:cubicBezTo>
                <a:cubicBezTo>
                  <a:pt x="449810" y="47649"/>
                  <a:pt x="452396" y="46474"/>
                  <a:pt x="454473" y="44117"/>
                </a:cubicBezTo>
                <a:cubicBezTo>
                  <a:pt x="456549" y="41731"/>
                  <a:pt x="457588" y="38104"/>
                  <a:pt x="457588" y="33240"/>
                </a:cubicBezTo>
                <a:cubicBezTo>
                  <a:pt x="457588" y="28652"/>
                  <a:pt x="456535" y="25180"/>
                  <a:pt x="454428" y="22826"/>
                </a:cubicBezTo>
                <a:cubicBezTo>
                  <a:pt x="452351" y="20470"/>
                  <a:pt x="449778" y="19292"/>
                  <a:pt x="446710" y="19292"/>
                </a:cubicBezTo>
                <a:cubicBezTo>
                  <a:pt x="443548" y="19292"/>
                  <a:pt x="440929" y="20470"/>
                  <a:pt x="438853" y="22826"/>
                </a:cubicBezTo>
                <a:cubicBezTo>
                  <a:pt x="436809" y="25180"/>
                  <a:pt x="435785" y="28729"/>
                  <a:pt x="435785" y="33472"/>
                </a:cubicBezTo>
                <a:close/>
                <a:moveTo>
                  <a:pt x="471360" y="51975"/>
                </a:moveTo>
                <a:lnTo>
                  <a:pt x="471360" y="14921"/>
                </a:lnTo>
                <a:lnTo>
                  <a:pt x="476987" y="14921"/>
                </a:lnTo>
                <a:lnTo>
                  <a:pt x="476987" y="20128"/>
                </a:lnTo>
                <a:cubicBezTo>
                  <a:pt x="478162" y="18331"/>
                  <a:pt x="479712" y="16876"/>
                  <a:pt x="481634" y="15760"/>
                </a:cubicBezTo>
                <a:cubicBezTo>
                  <a:pt x="483556" y="14644"/>
                  <a:pt x="485758" y="14085"/>
                  <a:pt x="488236" y="14085"/>
                </a:cubicBezTo>
                <a:cubicBezTo>
                  <a:pt x="490964" y="14085"/>
                  <a:pt x="493196" y="14659"/>
                  <a:pt x="494930" y="15805"/>
                </a:cubicBezTo>
                <a:cubicBezTo>
                  <a:pt x="496698" y="16953"/>
                  <a:pt x="497950" y="18548"/>
                  <a:pt x="498694" y="20595"/>
                </a:cubicBezTo>
                <a:cubicBezTo>
                  <a:pt x="501610" y="16254"/>
                  <a:pt x="505421" y="14085"/>
                  <a:pt x="510131" y="14085"/>
                </a:cubicBezTo>
                <a:cubicBezTo>
                  <a:pt x="513788" y="14085"/>
                  <a:pt x="516608" y="15108"/>
                  <a:pt x="518593" y="17152"/>
                </a:cubicBezTo>
                <a:cubicBezTo>
                  <a:pt x="520577" y="19199"/>
                  <a:pt x="521568" y="22329"/>
                  <a:pt x="521568" y="26545"/>
                </a:cubicBezTo>
                <a:lnTo>
                  <a:pt x="521568" y="51975"/>
                </a:lnTo>
                <a:lnTo>
                  <a:pt x="515293" y="51975"/>
                </a:lnTo>
                <a:lnTo>
                  <a:pt x="515293" y="28637"/>
                </a:lnTo>
                <a:cubicBezTo>
                  <a:pt x="515293" y="26126"/>
                  <a:pt x="515091" y="24329"/>
                  <a:pt x="514686" y="23243"/>
                </a:cubicBezTo>
                <a:cubicBezTo>
                  <a:pt x="514285" y="22127"/>
                  <a:pt x="513541" y="21228"/>
                  <a:pt x="512455" y="20547"/>
                </a:cubicBezTo>
                <a:cubicBezTo>
                  <a:pt x="511401" y="19866"/>
                  <a:pt x="510164" y="19524"/>
                  <a:pt x="508736" y="19524"/>
                </a:cubicBezTo>
                <a:cubicBezTo>
                  <a:pt x="506132" y="19524"/>
                  <a:pt x="503963" y="20392"/>
                  <a:pt x="502229" y="22127"/>
                </a:cubicBezTo>
                <a:cubicBezTo>
                  <a:pt x="500524" y="23865"/>
                  <a:pt x="499673" y="26638"/>
                  <a:pt x="499673" y="30449"/>
                </a:cubicBezTo>
                <a:lnTo>
                  <a:pt x="499673" y="51975"/>
                </a:lnTo>
                <a:lnTo>
                  <a:pt x="493395" y="51975"/>
                </a:lnTo>
                <a:lnTo>
                  <a:pt x="493395" y="27893"/>
                </a:lnTo>
                <a:cubicBezTo>
                  <a:pt x="493395" y="25102"/>
                  <a:pt x="492883" y="23011"/>
                  <a:pt x="491863" y="21615"/>
                </a:cubicBezTo>
                <a:cubicBezTo>
                  <a:pt x="490839" y="20223"/>
                  <a:pt x="489164" y="19524"/>
                  <a:pt x="486841" y="19524"/>
                </a:cubicBezTo>
                <a:cubicBezTo>
                  <a:pt x="485073" y="19524"/>
                  <a:pt x="483431" y="19991"/>
                  <a:pt x="481914" y="20919"/>
                </a:cubicBezTo>
                <a:cubicBezTo>
                  <a:pt x="480426" y="21850"/>
                  <a:pt x="479340" y="23213"/>
                  <a:pt x="478659" y="25010"/>
                </a:cubicBezTo>
                <a:cubicBezTo>
                  <a:pt x="477977" y="26807"/>
                  <a:pt x="477635" y="29396"/>
                  <a:pt x="477635" y="32773"/>
                </a:cubicBezTo>
                <a:lnTo>
                  <a:pt x="477635" y="51975"/>
                </a:lnTo>
                <a:lnTo>
                  <a:pt x="471360" y="51975"/>
                </a:lnTo>
                <a:close/>
                <a:moveTo>
                  <a:pt x="528518" y="33472"/>
                </a:moveTo>
                <a:cubicBezTo>
                  <a:pt x="528518" y="26590"/>
                  <a:pt x="530426" y="21508"/>
                  <a:pt x="534237" y="18224"/>
                </a:cubicBezTo>
                <a:cubicBezTo>
                  <a:pt x="537429" y="15465"/>
                  <a:pt x="541318" y="14085"/>
                  <a:pt x="545906" y="14085"/>
                </a:cubicBezTo>
                <a:cubicBezTo>
                  <a:pt x="550987" y="14085"/>
                  <a:pt x="555141" y="15760"/>
                  <a:pt x="558363" y="19107"/>
                </a:cubicBezTo>
                <a:cubicBezTo>
                  <a:pt x="561585" y="22454"/>
                  <a:pt x="563198" y="27057"/>
                  <a:pt x="563198" y="32912"/>
                </a:cubicBezTo>
                <a:cubicBezTo>
                  <a:pt x="563198" y="37688"/>
                  <a:pt x="562487" y="41437"/>
                  <a:pt x="561059" y="44165"/>
                </a:cubicBezTo>
                <a:cubicBezTo>
                  <a:pt x="559634" y="46890"/>
                  <a:pt x="557557" y="49015"/>
                  <a:pt x="554832" y="50532"/>
                </a:cubicBezTo>
                <a:cubicBezTo>
                  <a:pt x="552103" y="52052"/>
                  <a:pt x="549128" y="52811"/>
                  <a:pt x="545906" y="52811"/>
                </a:cubicBezTo>
                <a:cubicBezTo>
                  <a:pt x="540699" y="52811"/>
                  <a:pt x="536498" y="51154"/>
                  <a:pt x="533305" y="47836"/>
                </a:cubicBezTo>
                <a:cubicBezTo>
                  <a:pt x="530113" y="44489"/>
                  <a:pt x="528518" y="39702"/>
                  <a:pt x="528518" y="33472"/>
                </a:cubicBezTo>
                <a:close/>
                <a:moveTo>
                  <a:pt x="534980" y="33472"/>
                </a:moveTo>
                <a:cubicBezTo>
                  <a:pt x="534980" y="38214"/>
                  <a:pt x="536004" y="41761"/>
                  <a:pt x="538048" y="44117"/>
                </a:cubicBezTo>
                <a:cubicBezTo>
                  <a:pt x="540125" y="46474"/>
                  <a:pt x="542743" y="47649"/>
                  <a:pt x="545906" y="47649"/>
                </a:cubicBezTo>
                <a:cubicBezTo>
                  <a:pt x="549003" y="47649"/>
                  <a:pt x="551591" y="46474"/>
                  <a:pt x="553668" y="44117"/>
                </a:cubicBezTo>
                <a:cubicBezTo>
                  <a:pt x="555745" y="41731"/>
                  <a:pt x="556783" y="38104"/>
                  <a:pt x="556783" y="33240"/>
                </a:cubicBezTo>
                <a:cubicBezTo>
                  <a:pt x="556783" y="28652"/>
                  <a:pt x="555730" y="25180"/>
                  <a:pt x="553621" y="22826"/>
                </a:cubicBezTo>
                <a:cubicBezTo>
                  <a:pt x="551544" y="20470"/>
                  <a:pt x="548973" y="19292"/>
                  <a:pt x="545906" y="19292"/>
                </a:cubicBezTo>
                <a:cubicBezTo>
                  <a:pt x="542743" y="19292"/>
                  <a:pt x="540125" y="20470"/>
                  <a:pt x="538048" y="22826"/>
                </a:cubicBezTo>
                <a:cubicBezTo>
                  <a:pt x="536004" y="25180"/>
                  <a:pt x="534980" y="28729"/>
                  <a:pt x="534980" y="33472"/>
                </a:cubicBezTo>
                <a:close/>
                <a:moveTo>
                  <a:pt x="584269" y="46349"/>
                </a:moveTo>
                <a:lnTo>
                  <a:pt x="585200" y="51880"/>
                </a:lnTo>
                <a:cubicBezTo>
                  <a:pt x="583433" y="52284"/>
                  <a:pt x="581853" y="52484"/>
                  <a:pt x="580458" y="52484"/>
                </a:cubicBezTo>
                <a:cubicBezTo>
                  <a:pt x="578164" y="52484"/>
                  <a:pt x="576382" y="52130"/>
                  <a:pt x="575111" y="51416"/>
                </a:cubicBezTo>
                <a:cubicBezTo>
                  <a:pt x="573870" y="50672"/>
                  <a:pt x="572990" y="49711"/>
                  <a:pt x="572460" y="48533"/>
                </a:cubicBezTo>
                <a:cubicBezTo>
                  <a:pt x="571966" y="47357"/>
                  <a:pt x="571716" y="44891"/>
                  <a:pt x="571716" y="41142"/>
                </a:cubicBezTo>
                <a:lnTo>
                  <a:pt x="571716" y="19803"/>
                </a:lnTo>
                <a:lnTo>
                  <a:pt x="567116" y="19803"/>
                </a:lnTo>
                <a:lnTo>
                  <a:pt x="567116" y="14921"/>
                </a:lnTo>
                <a:lnTo>
                  <a:pt x="571716" y="14921"/>
                </a:lnTo>
                <a:lnTo>
                  <a:pt x="571716" y="5763"/>
                </a:lnTo>
                <a:lnTo>
                  <a:pt x="577947" y="1999"/>
                </a:lnTo>
                <a:lnTo>
                  <a:pt x="577947" y="14921"/>
                </a:lnTo>
                <a:lnTo>
                  <a:pt x="584269" y="14921"/>
                </a:lnTo>
                <a:lnTo>
                  <a:pt x="584269" y="19803"/>
                </a:lnTo>
                <a:lnTo>
                  <a:pt x="577947" y="19803"/>
                </a:lnTo>
                <a:lnTo>
                  <a:pt x="577947" y="41466"/>
                </a:lnTo>
                <a:cubicBezTo>
                  <a:pt x="577947" y="43266"/>
                  <a:pt x="578057" y="44427"/>
                  <a:pt x="578274" y="44953"/>
                </a:cubicBezTo>
                <a:cubicBezTo>
                  <a:pt x="578521" y="45450"/>
                  <a:pt x="578893" y="45852"/>
                  <a:pt x="579389" y="46161"/>
                </a:cubicBezTo>
                <a:cubicBezTo>
                  <a:pt x="579883" y="46441"/>
                  <a:pt x="580597" y="46581"/>
                  <a:pt x="581526" y="46581"/>
                </a:cubicBezTo>
                <a:cubicBezTo>
                  <a:pt x="582210" y="46581"/>
                  <a:pt x="583123" y="46503"/>
                  <a:pt x="584269" y="46349"/>
                </a:cubicBezTo>
                <a:close/>
                <a:moveTo>
                  <a:pt x="615777" y="40026"/>
                </a:moveTo>
                <a:lnTo>
                  <a:pt x="622239" y="40862"/>
                </a:lnTo>
                <a:cubicBezTo>
                  <a:pt x="621216" y="44644"/>
                  <a:pt x="619326" y="47589"/>
                  <a:pt x="616569" y="49696"/>
                </a:cubicBezTo>
                <a:cubicBezTo>
                  <a:pt x="613810" y="51773"/>
                  <a:pt x="610276" y="52811"/>
                  <a:pt x="605968" y="52811"/>
                </a:cubicBezTo>
                <a:cubicBezTo>
                  <a:pt x="600544" y="52811"/>
                  <a:pt x="596235" y="51154"/>
                  <a:pt x="593043" y="47836"/>
                </a:cubicBezTo>
                <a:cubicBezTo>
                  <a:pt x="589883" y="44489"/>
                  <a:pt x="588303" y="39794"/>
                  <a:pt x="588303" y="33751"/>
                </a:cubicBezTo>
                <a:cubicBezTo>
                  <a:pt x="588303" y="27521"/>
                  <a:pt x="589898" y="22686"/>
                  <a:pt x="593091" y="19247"/>
                </a:cubicBezTo>
                <a:cubicBezTo>
                  <a:pt x="596313" y="15805"/>
                  <a:pt x="600481" y="14085"/>
                  <a:pt x="605596" y="14085"/>
                </a:cubicBezTo>
                <a:cubicBezTo>
                  <a:pt x="610555" y="14085"/>
                  <a:pt x="614599" y="15775"/>
                  <a:pt x="617729" y="19152"/>
                </a:cubicBezTo>
                <a:cubicBezTo>
                  <a:pt x="620891" y="22532"/>
                  <a:pt x="622471" y="27274"/>
                  <a:pt x="622471" y="33380"/>
                </a:cubicBezTo>
                <a:cubicBezTo>
                  <a:pt x="622471" y="33751"/>
                  <a:pt x="622456" y="34308"/>
                  <a:pt x="622424" y="35052"/>
                </a:cubicBezTo>
                <a:lnTo>
                  <a:pt x="594810" y="35052"/>
                </a:lnTo>
                <a:cubicBezTo>
                  <a:pt x="595027" y="39113"/>
                  <a:pt x="596173" y="42228"/>
                  <a:pt x="598250" y="44397"/>
                </a:cubicBezTo>
                <a:cubicBezTo>
                  <a:pt x="600326" y="46566"/>
                  <a:pt x="602915" y="47649"/>
                  <a:pt x="606015" y="47649"/>
                </a:cubicBezTo>
                <a:cubicBezTo>
                  <a:pt x="608309" y="47649"/>
                  <a:pt x="610261" y="47045"/>
                  <a:pt x="611874" y="45837"/>
                </a:cubicBezTo>
                <a:cubicBezTo>
                  <a:pt x="613516" y="44629"/>
                  <a:pt x="614816" y="42692"/>
                  <a:pt x="615777" y="40026"/>
                </a:cubicBezTo>
                <a:close/>
                <a:moveTo>
                  <a:pt x="595138" y="29893"/>
                </a:moveTo>
                <a:lnTo>
                  <a:pt x="615825" y="29893"/>
                </a:lnTo>
                <a:cubicBezTo>
                  <a:pt x="615545" y="26792"/>
                  <a:pt x="614754" y="24454"/>
                  <a:pt x="613453" y="22871"/>
                </a:cubicBezTo>
                <a:cubicBezTo>
                  <a:pt x="611469" y="20455"/>
                  <a:pt x="608880" y="19247"/>
                  <a:pt x="605688" y="19247"/>
                </a:cubicBezTo>
                <a:cubicBezTo>
                  <a:pt x="602808" y="19247"/>
                  <a:pt x="600374" y="20223"/>
                  <a:pt x="598390" y="22175"/>
                </a:cubicBezTo>
                <a:cubicBezTo>
                  <a:pt x="596438" y="24097"/>
                  <a:pt x="595352" y="26667"/>
                  <a:pt x="595138" y="29893"/>
                </a:cubicBezTo>
                <a:close/>
                <a:moveTo>
                  <a:pt x="630061" y="51975"/>
                </a:moveTo>
                <a:lnTo>
                  <a:pt x="630061" y="14921"/>
                </a:lnTo>
                <a:lnTo>
                  <a:pt x="635685" y="14921"/>
                </a:lnTo>
                <a:lnTo>
                  <a:pt x="635685" y="20547"/>
                </a:lnTo>
                <a:cubicBezTo>
                  <a:pt x="637142" y="17914"/>
                  <a:pt x="638475" y="16176"/>
                  <a:pt x="639683" y="15340"/>
                </a:cubicBezTo>
                <a:cubicBezTo>
                  <a:pt x="640924" y="14504"/>
                  <a:pt x="642272" y="14085"/>
                  <a:pt x="643730" y="14085"/>
                </a:cubicBezTo>
                <a:cubicBezTo>
                  <a:pt x="645836" y="14085"/>
                  <a:pt x="647978" y="14766"/>
                  <a:pt x="650180" y="16132"/>
                </a:cubicBezTo>
                <a:lnTo>
                  <a:pt x="648008" y="21943"/>
                </a:lnTo>
                <a:cubicBezTo>
                  <a:pt x="646488" y="21044"/>
                  <a:pt x="644953" y="20595"/>
                  <a:pt x="643402" y="20595"/>
                </a:cubicBezTo>
                <a:cubicBezTo>
                  <a:pt x="642040" y="20595"/>
                  <a:pt x="640799" y="21011"/>
                  <a:pt x="639683" y="21850"/>
                </a:cubicBezTo>
                <a:cubicBezTo>
                  <a:pt x="638600" y="22654"/>
                  <a:pt x="637824" y="23787"/>
                  <a:pt x="637360" y="25242"/>
                </a:cubicBezTo>
                <a:cubicBezTo>
                  <a:pt x="636678" y="27474"/>
                  <a:pt x="636336" y="29922"/>
                  <a:pt x="636336" y="32588"/>
                </a:cubicBezTo>
                <a:lnTo>
                  <a:pt x="636336" y="51975"/>
                </a:lnTo>
                <a:lnTo>
                  <a:pt x="630061" y="51975"/>
                </a:lnTo>
                <a:close/>
                <a:moveTo>
                  <a:pt x="651370" y="40910"/>
                </a:moveTo>
                <a:lnTo>
                  <a:pt x="657618" y="39934"/>
                </a:lnTo>
                <a:cubicBezTo>
                  <a:pt x="657946" y="42412"/>
                  <a:pt x="658898" y="44320"/>
                  <a:pt x="660475" y="45653"/>
                </a:cubicBezTo>
                <a:cubicBezTo>
                  <a:pt x="662111" y="46985"/>
                  <a:pt x="664342" y="47649"/>
                  <a:pt x="667169" y="47649"/>
                </a:cubicBezTo>
                <a:cubicBezTo>
                  <a:pt x="670055" y="47649"/>
                  <a:pt x="672197" y="47063"/>
                  <a:pt x="673596" y="45885"/>
                </a:cubicBezTo>
                <a:cubicBezTo>
                  <a:pt x="674994" y="44706"/>
                  <a:pt x="675678" y="43326"/>
                  <a:pt x="675678" y="41746"/>
                </a:cubicBezTo>
                <a:cubicBezTo>
                  <a:pt x="675678" y="40321"/>
                  <a:pt x="675083" y="39205"/>
                  <a:pt x="673833" y="38399"/>
                </a:cubicBezTo>
                <a:cubicBezTo>
                  <a:pt x="673000" y="37842"/>
                  <a:pt x="670858" y="37128"/>
                  <a:pt x="667407" y="36260"/>
                </a:cubicBezTo>
                <a:cubicBezTo>
                  <a:pt x="662825" y="35114"/>
                  <a:pt x="659642" y="34123"/>
                  <a:pt x="657826" y="33284"/>
                </a:cubicBezTo>
                <a:cubicBezTo>
                  <a:pt x="656071" y="32419"/>
                  <a:pt x="654732" y="31240"/>
                  <a:pt x="653780" y="29753"/>
                </a:cubicBezTo>
                <a:cubicBezTo>
                  <a:pt x="652888" y="28232"/>
                  <a:pt x="652441" y="26575"/>
                  <a:pt x="652441" y="24778"/>
                </a:cubicBezTo>
                <a:cubicBezTo>
                  <a:pt x="652441" y="23136"/>
                  <a:pt x="652828" y="21615"/>
                  <a:pt x="653572" y="20223"/>
                </a:cubicBezTo>
                <a:cubicBezTo>
                  <a:pt x="654345" y="18798"/>
                  <a:pt x="655387" y="17620"/>
                  <a:pt x="656666" y="16688"/>
                </a:cubicBezTo>
                <a:cubicBezTo>
                  <a:pt x="657648" y="15977"/>
                  <a:pt x="658957" y="15373"/>
                  <a:pt x="660623" y="14876"/>
                </a:cubicBezTo>
                <a:cubicBezTo>
                  <a:pt x="662319" y="14350"/>
                  <a:pt x="664134" y="14085"/>
                  <a:pt x="666068" y="14085"/>
                </a:cubicBezTo>
                <a:cubicBezTo>
                  <a:pt x="668984" y="14085"/>
                  <a:pt x="671543" y="14504"/>
                  <a:pt x="673744" y="15340"/>
                </a:cubicBezTo>
                <a:cubicBezTo>
                  <a:pt x="675946" y="16176"/>
                  <a:pt x="677553" y="17325"/>
                  <a:pt x="678564" y="18780"/>
                </a:cubicBezTo>
                <a:cubicBezTo>
                  <a:pt x="679635" y="20208"/>
                  <a:pt x="680349" y="22112"/>
                  <a:pt x="680766" y="24498"/>
                </a:cubicBezTo>
                <a:lnTo>
                  <a:pt x="674607" y="25334"/>
                </a:lnTo>
                <a:cubicBezTo>
                  <a:pt x="674339" y="23415"/>
                  <a:pt x="673536" y="21928"/>
                  <a:pt x="672197" y="20871"/>
                </a:cubicBezTo>
                <a:cubicBezTo>
                  <a:pt x="670858" y="19789"/>
                  <a:pt x="668984" y="19247"/>
                  <a:pt x="666544" y="19247"/>
                </a:cubicBezTo>
                <a:cubicBezTo>
                  <a:pt x="663658" y="19247"/>
                  <a:pt x="661575" y="19726"/>
                  <a:pt x="660356" y="20687"/>
                </a:cubicBezTo>
                <a:cubicBezTo>
                  <a:pt x="659106" y="21648"/>
                  <a:pt x="658481" y="22764"/>
                  <a:pt x="658481" y="24034"/>
                </a:cubicBezTo>
                <a:cubicBezTo>
                  <a:pt x="658481" y="24841"/>
                  <a:pt x="658749" y="25569"/>
                  <a:pt x="659285" y="26218"/>
                </a:cubicBezTo>
                <a:cubicBezTo>
                  <a:pt x="659760" y="26902"/>
                  <a:pt x="660594" y="27459"/>
                  <a:pt x="661694" y="27893"/>
                </a:cubicBezTo>
                <a:cubicBezTo>
                  <a:pt x="662319" y="28140"/>
                  <a:pt x="664164" y="28682"/>
                  <a:pt x="667228" y="29521"/>
                </a:cubicBezTo>
                <a:cubicBezTo>
                  <a:pt x="671662" y="30699"/>
                  <a:pt x="674756" y="31675"/>
                  <a:pt x="676481" y="32448"/>
                </a:cubicBezTo>
                <a:cubicBezTo>
                  <a:pt x="678237" y="33192"/>
                  <a:pt x="679635" y="34293"/>
                  <a:pt x="680617" y="35748"/>
                </a:cubicBezTo>
                <a:cubicBezTo>
                  <a:pt x="681629" y="37176"/>
                  <a:pt x="682164" y="38958"/>
                  <a:pt x="682164" y="41094"/>
                </a:cubicBezTo>
                <a:cubicBezTo>
                  <a:pt x="682164" y="43171"/>
                  <a:pt x="681539" y="45141"/>
                  <a:pt x="680290" y="47000"/>
                </a:cubicBezTo>
                <a:cubicBezTo>
                  <a:pt x="679070" y="48860"/>
                  <a:pt x="677344" y="50300"/>
                  <a:pt x="675053" y="51323"/>
                </a:cubicBezTo>
                <a:cubicBezTo>
                  <a:pt x="672733" y="52314"/>
                  <a:pt x="670144" y="52811"/>
                  <a:pt x="667228" y="52811"/>
                </a:cubicBezTo>
                <a:cubicBezTo>
                  <a:pt x="662438" y="52811"/>
                  <a:pt x="658749" y="51820"/>
                  <a:pt x="656220" y="49836"/>
                </a:cubicBezTo>
                <a:cubicBezTo>
                  <a:pt x="653691" y="47822"/>
                  <a:pt x="652084" y="44846"/>
                  <a:pt x="651370" y="40910"/>
                </a:cubicBezTo>
                <a:close/>
              </a:path>
            </a:pathLst>
          </a:custGeom>
          <a:solidFill>
            <a:srgbClr val="000000"/>
          </a:solidFill>
          <a:ln w="2972" cap="sq">
            <a:noFill/>
            <a:prstDash val="solid"/>
            <a:miter/>
          </a:ln>
        </p:spPr>
        <p:txBody>
          <a:bodyPr rtlCol="0" anchor="ctr"/>
          <a:lstStyle/>
          <a:p>
            <a:endParaRPr lang="en-US" sz="1350"/>
          </a:p>
        </p:txBody>
      </p:sp>
      <p:sp>
        <p:nvSpPr>
          <p:cNvPr id="99" name="Freeform: Shape 1591">
            <a:extLst>
              <a:ext uri="{FF2B5EF4-FFF2-40B4-BE49-F238E27FC236}">
                <a16:creationId xmlns:a16="http://schemas.microsoft.com/office/drawing/2014/main" id="{0C377957-07DE-734F-A1CA-5336017B33D4}"/>
              </a:ext>
            </a:extLst>
          </p:cNvPr>
          <p:cNvSpPr/>
          <p:nvPr/>
        </p:nvSpPr>
        <p:spPr>
          <a:xfrm>
            <a:off x="7182092" y="2600083"/>
            <a:ext cx="318200" cy="50243"/>
          </a:xfrm>
          <a:custGeom>
            <a:avLst/>
            <a:gdLst>
              <a:gd name="connsiteX0" fmla="*/ 16828 w 424267"/>
              <a:gd name="connsiteY0" fmla="*/ 51975 h 66991"/>
              <a:gd name="connsiteX1" fmla="*/ 16828 w 424267"/>
              <a:gd name="connsiteY1" fmla="*/ 6879 h 66991"/>
              <a:gd name="connsiteX2" fmla="*/ 0 w 424267"/>
              <a:gd name="connsiteY2" fmla="*/ 6879 h 66991"/>
              <a:gd name="connsiteX3" fmla="*/ 0 w 424267"/>
              <a:gd name="connsiteY3" fmla="*/ 836 h 66991"/>
              <a:gd name="connsiteX4" fmla="*/ 40538 w 424267"/>
              <a:gd name="connsiteY4" fmla="*/ 836 h 66991"/>
              <a:gd name="connsiteX5" fmla="*/ 40538 w 424267"/>
              <a:gd name="connsiteY5" fmla="*/ 6879 h 66991"/>
              <a:gd name="connsiteX6" fmla="*/ 23618 w 424267"/>
              <a:gd name="connsiteY6" fmla="*/ 6879 h 66991"/>
              <a:gd name="connsiteX7" fmla="*/ 23618 w 424267"/>
              <a:gd name="connsiteY7" fmla="*/ 51975 h 66991"/>
              <a:gd name="connsiteX8" fmla="*/ 16828 w 424267"/>
              <a:gd name="connsiteY8" fmla="*/ 51975 h 66991"/>
              <a:gd name="connsiteX9" fmla="*/ 62900 w 424267"/>
              <a:gd name="connsiteY9" fmla="*/ 47417 h 66991"/>
              <a:gd name="connsiteX10" fmla="*/ 56158 w 424267"/>
              <a:gd name="connsiteY10" fmla="*/ 51603 h 66991"/>
              <a:gd name="connsiteX11" fmla="*/ 49279 w 424267"/>
              <a:gd name="connsiteY11" fmla="*/ 52811 h 66991"/>
              <a:gd name="connsiteX12" fmla="*/ 39887 w 424267"/>
              <a:gd name="connsiteY12" fmla="*/ 49836 h 66991"/>
              <a:gd name="connsiteX13" fmla="*/ 36634 w 424267"/>
              <a:gd name="connsiteY13" fmla="*/ 42210 h 66991"/>
              <a:gd name="connsiteX14" fmla="*/ 37842 w 424267"/>
              <a:gd name="connsiteY14" fmla="*/ 37238 h 66991"/>
              <a:gd name="connsiteX15" fmla="*/ 41097 w 424267"/>
              <a:gd name="connsiteY15" fmla="*/ 33656 h 66991"/>
              <a:gd name="connsiteX16" fmla="*/ 45605 w 424267"/>
              <a:gd name="connsiteY16" fmla="*/ 31565 h 66991"/>
              <a:gd name="connsiteX17" fmla="*/ 51184 w 424267"/>
              <a:gd name="connsiteY17" fmla="*/ 30636 h 66991"/>
              <a:gd name="connsiteX18" fmla="*/ 62388 w 424267"/>
              <a:gd name="connsiteY18" fmla="*/ 28449 h 66991"/>
              <a:gd name="connsiteX19" fmla="*/ 62436 w 424267"/>
              <a:gd name="connsiteY19" fmla="*/ 26825 h 66991"/>
              <a:gd name="connsiteX20" fmla="*/ 60621 w 424267"/>
              <a:gd name="connsiteY20" fmla="*/ 21431 h 66991"/>
              <a:gd name="connsiteX21" fmla="*/ 53510 w 424267"/>
              <a:gd name="connsiteY21" fmla="*/ 19292 h 66991"/>
              <a:gd name="connsiteX22" fmla="*/ 46953 w 424267"/>
              <a:gd name="connsiteY22" fmla="*/ 20874 h 66991"/>
              <a:gd name="connsiteX23" fmla="*/ 43841 w 424267"/>
              <a:gd name="connsiteY23" fmla="*/ 26358 h 66991"/>
              <a:gd name="connsiteX24" fmla="*/ 37703 w 424267"/>
              <a:gd name="connsiteY24" fmla="*/ 25522 h 66991"/>
              <a:gd name="connsiteX25" fmla="*/ 40446 w 424267"/>
              <a:gd name="connsiteY25" fmla="*/ 19152 h 66991"/>
              <a:gd name="connsiteX26" fmla="*/ 45977 w 424267"/>
              <a:gd name="connsiteY26" fmla="*/ 15433 h 66991"/>
              <a:gd name="connsiteX27" fmla="*/ 54391 w 424267"/>
              <a:gd name="connsiteY27" fmla="*/ 14085 h 66991"/>
              <a:gd name="connsiteX28" fmla="*/ 62109 w 424267"/>
              <a:gd name="connsiteY28" fmla="*/ 15201 h 66991"/>
              <a:gd name="connsiteX29" fmla="*/ 66479 w 424267"/>
              <a:gd name="connsiteY29" fmla="*/ 18036 h 66991"/>
              <a:gd name="connsiteX30" fmla="*/ 68431 w 424267"/>
              <a:gd name="connsiteY30" fmla="*/ 22315 h 66991"/>
              <a:gd name="connsiteX31" fmla="*/ 68711 w 424267"/>
              <a:gd name="connsiteY31" fmla="*/ 28078 h 66991"/>
              <a:gd name="connsiteX32" fmla="*/ 68711 w 424267"/>
              <a:gd name="connsiteY32" fmla="*/ 36447 h 66991"/>
              <a:gd name="connsiteX33" fmla="*/ 69130 w 424267"/>
              <a:gd name="connsiteY33" fmla="*/ 47512 h 66991"/>
              <a:gd name="connsiteX34" fmla="*/ 70710 w 424267"/>
              <a:gd name="connsiteY34" fmla="*/ 51975 h 66991"/>
              <a:gd name="connsiteX35" fmla="*/ 64156 w 424267"/>
              <a:gd name="connsiteY35" fmla="*/ 51975 h 66991"/>
              <a:gd name="connsiteX36" fmla="*/ 62900 w 424267"/>
              <a:gd name="connsiteY36" fmla="*/ 47417 h 66991"/>
              <a:gd name="connsiteX37" fmla="*/ 62388 w 424267"/>
              <a:gd name="connsiteY37" fmla="*/ 33380 h 66991"/>
              <a:gd name="connsiteX38" fmla="*/ 52115 w 424267"/>
              <a:gd name="connsiteY38" fmla="*/ 35751 h 66991"/>
              <a:gd name="connsiteX39" fmla="*/ 46628 w 424267"/>
              <a:gd name="connsiteY39" fmla="*/ 37003 h 66991"/>
              <a:gd name="connsiteX40" fmla="*/ 44165 w 424267"/>
              <a:gd name="connsiteY40" fmla="*/ 39050 h 66991"/>
              <a:gd name="connsiteX41" fmla="*/ 43329 w 424267"/>
              <a:gd name="connsiteY41" fmla="*/ 42026 h 66991"/>
              <a:gd name="connsiteX42" fmla="*/ 45188 w 424267"/>
              <a:gd name="connsiteY42" fmla="*/ 46209 h 66991"/>
              <a:gd name="connsiteX43" fmla="*/ 50767 w 424267"/>
              <a:gd name="connsiteY43" fmla="*/ 47884 h 66991"/>
              <a:gd name="connsiteX44" fmla="*/ 57229 w 424267"/>
              <a:gd name="connsiteY44" fmla="*/ 46301 h 66991"/>
              <a:gd name="connsiteX45" fmla="*/ 61365 w 424267"/>
              <a:gd name="connsiteY45" fmla="*/ 41978 h 66991"/>
              <a:gd name="connsiteX46" fmla="*/ 62388 w 424267"/>
              <a:gd name="connsiteY46" fmla="*/ 35703 h 66991"/>
              <a:gd name="connsiteX47" fmla="*/ 62388 w 424267"/>
              <a:gd name="connsiteY47" fmla="*/ 33380 h 66991"/>
              <a:gd name="connsiteX48" fmla="*/ 78393 w 424267"/>
              <a:gd name="connsiteY48" fmla="*/ 51975 h 66991"/>
              <a:gd name="connsiteX49" fmla="*/ 78393 w 424267"/>
              <a:gd name="connsiteY49" fmla="*/ 14924 h 66991"/>
              <a:gd name="connsiteX50" fmla="*/ 84019 w 424267"/>
              <a:gd name="connsiteY50" fmla="*/ 14924 h 66991"/>
              <a:gd name="connsiteX51" fmla="*/ 84019 w 424267"/>
              <a:gd name="connsiteY51" fmla="*/ 20547 h 66991"/>
              <a:gd name="connsiteX52" fmla="*/ 88015 w 424267"/>
              <a:gd name="connsiteY52" fmla="*/ 15341 h 66991"/>
              <a:gd name="connsiteX53" fmla="*/ 92061 w 424267"/>
              <a:gd name="connsiteY53" fmla="*/ 14085 h 66991"/>
              <a:gd name="connsiteX54" fmla="*/ 98523 w 424267"/>
              <a:gd name="connsiteY54" fmla="*/ 16132 h 66991"/>
              <a:gd name="connsiteX55" fmla="*/ 96336 w 424267"/>
              <a:gd name="connsiteY55" fmla="*/ 21943 h 66991"/>
              <a:gd name="connsiteX56" fmla="*/ 91734 w 424267"/>
              <a:gd name="connsiteY56" fmla="*/ 20595 h 66991"/>
              <a:gd name="connsiteX57" fmla="*/ 88015 w 424267"/>
              <a:gd name="connsiteY57" fmla="*/ 21850 h 66991"/>
              <a:gd name="connsiteX58" fmla="*/ 85691 w 424267"/>
              <a:gd name="connsiteY58" fmla="*/ 25242 h 66991"/>
              <a:gd name="connsiteX59" fmla="*/ 84667 w 424267"/>
              <a:gd name="connsiteY59" fmla="*/ 32588 h 66991"/>
              <a:gd name="connsiteX60" fmla="*/ 84667 w 424267"/>
              <a:gd name="connsiteY60" fmla="*/ 51975 h 66991"/>
              <a:gd name="connsiteX61" fmla="*/ 78393 w 424267"/>
              <a:gd name="connsiteY61" fmla="*/ 51975 h 66991"/>
              <a:gd name="connsiteX62" fmla="*/ 101103 w 424267"/>
              <a:gd name="connsiteY62" fmla="*/ 55043 h 66991"/>
              <a:gd name="connsiteX63" fmla="*/ 107193 w 424267"/>
              <a:gd name="connsiteY63" fmla="*/ 55971 h 66991"/>
              <a:gd name="connsiteX64" fmla="*/ 109329 w 424267"/>
              <a:gd name="connsiteY64" fmla="*/ 60062 h 66991"/>
              <a:gd name="connsiteX65" fmla="*/ 115699 w 424267"/>
              <a:gd name="connsiteY65" fmla="*/ 61829 h 66991"/>
              <a:gd name="connsiteX66" fmla="*/ 122441 w 424267"/>
              <a:gd name="connsiteY66" fmla="*/ 60062 h 66991"/>
              <a:gd name="connsiteX67" fmla="*/ 125649 w 424267"/>
              <a:gd name="connsiteY67" fmla="*/ 55182 h 66991"/>
              <a:gd name="connsiteX68" fmla="*/ 126065 w 424267"/>
              <a:gd name="connsiteY68" fmla="*/ 47140 h 66991"/>
              <a:gd name="connsiteX69" fmla="*/ 115839 w 424267"/>
              <a:gd name="connsiteY69" fmla="*/ 51975 h 66991"/>
              <a:gd name="connsiteX70" fmla="*/ 104030 w 424267"/>
              <a:gd name="connsiteY70" fmla="*/ 46489 h 66991"/>
              <a:gd name="connsiteX71" fmla="*/ 99847 w 424267"/>
              <a:gd name="connsiteY71" fmla="*/ 33240 h 66991"/>
              <a:gd name="connsiteX72" fmla="*/ 101751 w 424267"/>
              <a:gd name="connsiteY72" fmla="*/ 23478 h 66991"/>
              <a:gd name="connsiteX73" fmla="*/ 107285 w 424267"/>
              <a:gd name="connsiteY73" fmla="*/ 16548 h 66991"/>
              <a:gd name="connsiteX74" fmla="*/ 115884 w 424267"/>
              <a:gd name="connsiteY74" fmla="*/ 14085 h 66991"/>
              <a:gd name="connsiteX75" fmla="*/ 126669 w 424267"/>
              <a:gd name="connsiteY75" fmla="*/ 19387 h 66991"/>
              <a:gd name="connsiteX76" fmla="*/ 126669 w 424267"/>
              <a:gd name="connsiteY76" fmla="*/ 14924 h 66991"/>
              <a:gd name="connsiteX77" fmla="*/ 132483 w 424267"/>
              <a:gd name="connsiteY77" fmla="*/ 14924 h 66991"/>
              <a:gd name="connsiteX78" fmla="*/ 132483 w 424267"/>
              <a:gd name="connsiteY78" fmla="*/ 46953 h 66991"/>
              <a:gd name="connsiteX79" fmla="*/ 130716 w 424267"/>
              <a:gd name="connsiteY79" fmla="*/ 59181 h 66991"/>
              <a:gd name="connsiteX80" fmla="*/ 125137 w 424267"/>
              <a:gd name="connsiteY80" fmla="*/ 64897 h 66991"/>
              <a:gd name="connsiteX81" fmla="*/ 115747 w 424267"/>
              <a:gd name="connsiteY81" fmla="*/ 66991 h 66991"/>
              <a:gd name="connsiteX82" fmla="*/ 105006 w 424267"/>
              <a:gd name="connsiteY82" fmla="*/ 64016 h 66991"/>
              <a:gd name="connsiteX83" fmla="*/ 101103 w 424267"/>
              <a:gd name="connsiteY83" fmla="*/ 55043 h 66991"/>
              <a:gd name="connsiteX84" fmla="*/ 106262 w 424267"/>
              <a:gd name="connsiteY84" fmla="*/ 32776 h 66991"/>
              <a:gd name="connsiteX85" fmla="*/ 109145 w 424267"/>
              <a:gd name="connsiteY85" fmla="*/ 43421 h 66991"/>
              <a:gd name="connsiteX86" fmla="*/ 116443 w 424267"/>
              <a:gd name="connsiteY86" fmla="*/ 46768 h 66991"/>
              <a:gd name="connsiteX87" fmla="*/ 123694 w 424267"/>
              <a:gd name="connsiteY87" fmla="*/ 43466 h 66991"/>
              <a:gd name="connsiteX88" fmla="*/ 126625 w 424267"/>
              <a:gd name="connsiteY88" fmla="*/ 33008 h 66991"/>
              <a:gd name="connsiteX89" fmla="*/ 123602 w 424267"/>
              <a:gd name="connsiteY89" fmla="*/ 22779 h 66991"/>
              <a:gd name="connsiteX90" fmla="*/ 116303 w 424267"/>
              <a:gd name="connsiteY90" fmla="*/ 19292 h 66991"/>
              <a:gd name="connsiteX91" fmla="*/ 109190 w 424267"/>
              <a:gd name="connsiteY91" fmla="*/ 22686 h 66991"/>
              <a:gd name="connsiteX92" fmla="*/ 106262 w 424267"/>
              <a:gd name="connsiteY92" fmla="*/ 32776 h 66991"/>
              <a:gd name="connsiteX93" fmla="*/ 167314 w 424267"/>
              <a:gd name="connsiteY93" fmla="*/ 40026 h 66991"/>
              <a:gd name="connsiteX94" fmla="*/ 173774 w 424267"/>
              <a:gd name="connsiteY94" fmla="*/ 40862 h 66991"/>
              <a:gd name="connsiteX95" fmla="*/ 168103 w 424267"/>
              <a:gd name="connsiteY95" fmla="*/ 49696 h 66991"/>
              <a:gd name="connsiteX96" fmla="*/ 157505 w 424267"/>
              <a:gd name="connsiteY96" fmla="*/ 52811 h 66991"/>
              <a:gd name="connsiteX97" fmla="*/ 144580 w 424267"/>
              <a:gd name="connsiteY97" fmla="*/ 47836 h 66991"/>
              <a:gd name="connsiteX98" fmla="*/ 139838 w 424267"/>
              <a:gd name="connsiteY98" fmla="*/ 33751 h 66991"/>
              <a:gd name="connsiteX99" fmla="*/ 144628 w 424267"/>
              <a:gd name="connsiteY99" fmla="*/ 19247 h 66991"/>
              <a:gd name="connsiteX100" fmla="*/ 157133 w 424267"/>
              <a:gd name="connsiteY100" fmla="*/ 14085 h 66991"/>
              <a:gd name="connsiteX101" fmla="*/ 169266 w 424267"/>
              <a:gd name="connsiteY101" fmla="*/ 19152 h 66991"/>
              <a:gd name="connsiteX102" fmla="*/ 174009 w 424267"/>
              <a:gd name="connsiteY102" fmla="*/ 33380 h 66991"/>
              <a:gd name="connsiteX103" fmla="*/ 173961 w 424267"/>
              <a:gd name="connsiteY103" fmla="*/ 35052 h 66991"/>
              <a:gd name="connsiteX104" fmla="*/ 146348 w 424267"/>
              <a:gd name="connsiteY104" fmla="*/ 35052 h 66991"/>
              <a:gd name="connsiteX105" fmla="*/ 149787 w 424267"/>
              <a:gd name="connsiteY105" fmla="*/ 44397 h 66991"/>
              <a:gd name="connsiteX106" fmla="*/ 157550 w 424267"/>
              <a:gd name="connsiteY106" fmla="*/ 47652 h 66991"/>
              <a:gd name="connsiteX107" fmla="*/ 163408 w 424267"/>
              <a:gd name="connsiteY107" fmla="*/ 45837 h 66991"/>
              <a:gd name="connsiteX108" fmla="*/ 167314 w 424267"/>
              <a:gd name="connsiteY108" fmla="*/ 40026 h 66991"/>
              <a:gd name="connsiteX109" fmla="*/ 146672 w 424267"/>
              <a:gd name="connsiteY109" fmla="*/ 29893 h 66991"/>
              <a:gd name="connsiteX110" fmla="*/ 167359 w 424267"/>
              <a:gd name="connsiteY110" fmla="*/ 29893 h 66991"/>
              <a:gd name="connsiteX111" fmla="*/ 164988 w 424267"/>
              <a:gd name="connsiteY111" fmla="*/ 22871 h 66991"/>
              <a:gd name="connsiteX112" fmla="*/ 157225 w 424267"/>
              <a:gd name="connsiteY112" fmla="*/ 19247 h 66991"/>
              <a:gd name="connsiteX113" fmla="*/ 149927 w 424267"/>
              <a:gd name="connsiteY113" fmla="*/ 22175 h 66991"/>
              <a:gd name="connsiteX114" fmla="*/ 146672 w 424267"/>
              <a:gd name="connsiteY114" fmla="*/ 29893 h 66991"/>
              <a:gd name="connsiteX115" fmla="*/ 195356 w 424267"/>
              <a:gd name="connsiteY115" fmla="*/ 46349 h 66991"/>
              <a:gd name="connsiteX116" fmla="*/ 196288 w 424267"/>
              <a:gd name="connsiteY116" fmla="*/ 51880 h 66991"/>
              <a:gd name="connsiteX117" fmla="*/ 191545 w 424267"/>
              <a:gd name="connsiteY117" fmla="*/ 52487 h 66991"/>
              <a:gd name="connsiteX118" fmla="*/ 186199 w 424267"/>
              <a:gd name="connsiteY118" fmla="*/ 51416 h 66991"/>
              <a:gd name="connsiteX119" fmla="*/ 183551 w 424267"/>
              <a:gd name="connsiteY119" fmla="*/ 48533 h 66991"/>
              <a:gd name="connsiteX120" fmla="*/ 182807 w 424267"/>
              <a:gd name="connsiteY120" fmla="*/ 41142 h 66991"/>
              <a:gd name="connsiteX121" fmla="*/ 182807 w 424267"/>
              <a:gd name="connsiteY121" fmla="*/ 19803 h 66991"/>
              <a:gd name="connsiteX122" fmla="*/ 178204 w 424267"/>
              <a:gd name="connsiteY122" fmla="*/ 19803 h 66991"/>
              <a:gd name="connsiteX123" fmla="*/ 178204 w 424267"/>
              <a:gd name="connsiteY123" fmla="*/ 14924 h 66991"/>
              <a:gd name="connsiteX124" fmla="*/ 182807 w 424267"/>
              <a:gd name="connsiteY124" fmla="*/ 14924 h 66991"/>
              <a:gd name="connsiteX125" fmla="*/ 182807 w 424267"/>
              <a:gd name="connsiteY125" fmla="*/ 5763 h 66991"/>
              <a:gd name="connsiteX126" fmla="*/ 189034 w 424267"/>
              <a:gd name="connsiteY126" fmla="*/ 1999 h 66991"/>
              <a:gd name="connsiteX127" fmla="*/ 189034 w 424267"/>
              <a:gd name="connsiteY127" fmla="*/ 14924 h 66991"/>
              <a:gd name="connsiteX128" fmla="*/ 195356 w 424267"/>
              <a:gd name="connsiteY128" fmla="*/ 14924 h 66991"/>
              <a:gd name="connsiteX129" fmla="*/ 195356 w 424267"/>
              <a:gd name="connsiteY129" fmla="*/ 19803 h 66991"/>
              <a:gd name="connsiteX130" fmla="*/ 189034 w 424267"/>
              <a:gd name="connsiteY130" fmla="*/ 19803 h 66991"/>
              <a:gd name="connsiteX131" fmla="*/ 189034 w 424267"/>
              <a:gd name="connsiteY131" fmla="*/ 41466 h 66991"/>
              <a:gd name="connsiteX132" fmla="*/ 189361 w 424267"/>
              <a:gd name="connsiteY132" fmla="*/ 44953 h 66991"/>
              <a:gd name="connsiteX133" fmla="*/ 190477 w 424267"/>
              <a:gd name="connsiteY133" fmla="*/ 46164 h 66991"/>
              <a:gd name="connsiteX134" fmla="*/ 192616 w 424267"/>
              <a:gd name="connsiteY134" fmla="*/ 46581 h 66991"/>
              <a:gd name="connsiteX135" fmla="*/ 195356 w 424267"/>
              <a:gd name="connsiteY135" fmla="*/ 46349 h 66991"/>
              <a:gd name="connsiteX136" fmla="*/ 246052 w 424267"/>
              <a:gd name="connsiteY136" fmla="*/ 31936 h 66991"/>
              <a:gd name="connsiteX137" fmla="*/ 246052 w 424267"/>
              <a:gd name="connsiteY137" fmla="*/ 25941 h 66991"/>
              <a:gd name="connsiteX138" fmla="*/ 267718 w 424267"/>
              <a:gd name="connsiteY138" fmla="*/ 25894 h 66991"/>
              <a:gd name="connsiteX139" fmla="*/ 267718 w 424267"/>
              <a:gd name="connsiteY139" fmla="*/ 44861 h 66991"/>
              <a:gd name="connsiteX140" fmla="*/ 257444 w 424267"/>
              <a:gd name="connsiteY140" fmla="*/ 50859 h 66991"/>
              <a:gd name="connsiteX141" fmla="*/ 246564 w 424267"/>
              <a:gd name="connsiteY141" fmla="*/ 52859 h 66991"/>
              <a:gd name="connsiteX142" fmla="*/ 232851 w 424267"/>
              <a:gd name="connsiteY142" fmla="*/ 49648 h 66991"/>
              <a:gd name="connsiteX143" fmla="*/ 223553 w 424267"/>
              <a:gd name="connsiteY143" fmla="*/ 40306 h 66991"/>
              <a:gd name="connsiteX144" fmla="*/ 220438 w 424267"/>
              <a:gd name="connsiteY144" fmla="*/ 26638 h 66991"/>
              <a:gd name="connsiteX145" fmla="*/ 223553 w 424267"/>
              <a:gd name="connsiteY145" fmla="*/ 12737 h 66991"/>
              <a:gd name="connsiteX146" fmla="*/ 232526 w 424267"/>
              <a:gd name="connsiteY146" fmla="*/ 3160 h 66991"/>
              <a:gd name="connsiteX147" fmla="*/ 246007 w 424267"/>
              <a:gd name="connsiteY147" fmla="*/ 0 h 66991"/>
              <a:gd name="connsiteX148" fmla="*/ 256049 w 424267"/>
              <a:gd name="connsiteY148" fmla="*/ 1812 h 66991"/>
              <a:gd name="connsiteX149" fmla="*/ 263068 w 424267"/>
              <a:gd name="connsiteY149" fmla="*/ 6787 h 66991"/>
              <a:gd name="connsiteX150" fmla="*/ 266927 w 424267"/>
              <a:gd name="connsiteY150" fmla="*/ 15156 h 66991"/>
              <a:gd name="connsiteX151" fmla="*/ 260836 w 424267"/>
              <a:gd name="connsiteY151" fmla="*/ 16828 h 66991"/>
              <a:gd name="connsiteX152" fmla="*/ 257953 w 424267"/>
              <a:gd name="connsiteY152" fmla="*/ 10693 h 66991"/>
              <a:gd name="connsiteX153" fmla="*/ 253074 w 424267"/>
              <a:gd name="connsiteY153" fmla="*/ 7114 h 66991"/>
              <a:gd name="connsiteX154" fmla="*/ 246052 w 424267"/>
              <a:gd name="connsiteY154" fmla="*/ 5763 h 66991"/>
              <a:gd name="connsiteX155" fmla="*/ 238010 w 424267"/>
              <a:gd name="connsiteY155" fmla="*/ 7206 h 66991"/>
              <a:gd name="connsiteX156" fmla="*/ 232571 w 424267"/>
              <a:gd name="connsiteY156" fmla="*/ 10925 h 66991"/>
              <a:gd name="connsiteX157" fmla="*/ 229364 w 424267"/>
              <a:gd name="connsiteY157" fmla="*/ 15944 h 66991"/>
              <a:gd name="connsiteX158" fmla="*/ 227412 w 424267"/>
              <a:gd name="connsiteY158" fmla="*/ 26218 h 66991"/>
              <a:gd name="connsiteX159" fmla="*/ 229736 w 424267"/>
              <a:gd name="connsiteY159" fmla="*/ 37655 h 66991"/>
              <a:gd name="connsiteX160" fmla="*/ 236617 w 424267"/>
              <a:gd name="connsiteY160" fmla="*/ 44489 h 66991"/>
              <a:gd name="connsiteX161" fmla="*/ 246147 w 424267"/>
              <a:gd name="connsiteY161" fmla="*/ 46721 h 66991"/>
              <a:gd name="connsiteX162" fmla="*/ 254746 w 424267"/>
              <a:gd name="connsiteY162" fmla="*/ 45049 h 66991"/>
              <a:gd name="connsiteX163" fmla="*/ 261068 w 424267"/>
              <a:gd name="connsiteY163" fmla="*/ 41422 h 66991"/>
              <a:gd name="connsiteX164" fmla="*/ 261068 w 424267"/>
              <a:gd name="connsiteY164" fmla="*/ 31936 h 66991"/>
              <a:gd name="connsiteX165" fmla="*/ 246052 w 424267"/>
              <a:gd name="connsiteY165" fmla="*/ 31936 h 66991"/>
              <a:gd name="connsiteX166" fmla="*/ 302246 w 424267"/>
              <a:gd name="connsiteY166" fmla="*/ 40026 h 66991"/>
              <a:gd name="connsiteX167" fmla="*/ 308708 w 424267"/>
              <a:gd name="connsiteY167" fmla="*/ 40862 h 66991"/>
              <a:gd name="connsiteX168" fmla="*/ 303037 w 424267"/>
              <a:gd name="connsiteY168" fmla="*/ 49696 h 66991"/>
              <a:gd name="connsiteX169" fmla="*/ 292436 w 424267"/>
              <a:gd name="connsiteY169" fmla="*/ 52811 h 66991"/>
              <a:gd name="connsiteX170" fmla="*/ 279515 w 424267"/>
              <a:gd name="connsiteY170" fmla="*/ 47836 h 66991"/>
              <a:gd name="connsiteX171" fmla="*/ 274772 w 424267"/>
              <a:gd name="connsiteY171" fmla="*/ 33751 h 66991"/>
              <a:gd name="connsiteX172" fmla="*/ 279559 w 424267"/>
              <a:gd name="connsiteY172" fmla="*/ 19247 h 66991"/>
              <a:gd name="connsiteX173" fmla="*/ 292065 w 424267"/>
              <a:gd name="connsiteY173" fmla="*/ 14085 h 66991"/>
              <a:gd name="connsiteX174" fmla="*/ 304198 w 424267"/>
              <a:gd name="connsiteY174" fmla="*/ 19152 h 66991"/>
              <a:gd name="connsiteX175" fmla="*/ 308940 w 424267"/>
              <a:gd name="connsiteY175" fmla="*/ 33380 h 66991"/>
              <a:gd name="connsiteX176" fmla="*/ 308896 w 424267"/>
              <a:gd name="connsiteY176" fmla="*/ 35052 h 66991"/>
              <a:gd name="connsiteX177" fmla="*/ 281279 w 424267"/>
              <a:gd name="connsiteY177" fmla="*/ 35052 h 66991"/>
              <a:gd name="connsiteX178" fmla="*/ 284722 w 424267"/>
              <a:gd name="connsiteY178" fmla="*/ 44397 h 66991"/>
              <a:gd name="connsiteX179" fmla="*/ 292484 w 424267"/>
              <a:gd name="connsiteY179" fmla="*/ 47652 h 66991"/>
              <a:gd name="connsiteX180" fmla="*/ 298342 w 424267"/>
              <a:gd name="connsiteY180" fmla="*/ 45837 h 66991"/>
              <a:gd name="connsiteX181" fmla="*/ 302246 w 424267"/>
              <a:gd name="connsiteY181" fmla="*/ 40026 h 66991"/>
              <a:gd name="connsiteX182" fmla="*/ 281606 w 424267"/>
              <a:gd name="connsiteY182" fmla="*/ 29893 h 66991"/>
              <a:gd name="connsiteX183" fmla="*/ 302294 w 424267"/>
              <a:gd name="connsiteY183" fmla="*/ 29893 h 66991"/>
              <a:gd name="connsiteX184" fmla="*/ 299922 w 424267"/>
              <a:gd name="connsiteY184" fmla="*/ 22871 h 66991"/>
              <a:gd name="connsiteX185" fmla="*/ 292160 w 424267"/>
              <a:gd name="connsiteY185" fmla="*/ 19247 h 66991"/>
              <a:gd name="connsiteX186" fmla="*/ 284858 w 424267"/>
              <a:gd name="connsiteY186" fmla="*/ 22175 h 66991"/>
              <a:gd name="connsiteX187" fmla="*/ 281606 w 424267"/>
              <a:gd name="connsiteY187" fmla="*/ 29893 h 66991"/>
              <a:gd name="connsiteX188" fmla="*/ 316578 w 424267"/>
              <a:gd name="connsiteY188" fmla="*/ 51975 h 66991"/>
              <a:gd name="connsiteX189" fmla="*/ 316578 w 424267"/>
              <a:gd name="connsiteY189" fmla="*/ 14924 h 66991"/>
              <a:gd name="connsiteX190" fmla="*/ 322249 w 424267"/>
              <a:gd name="connsiteY190" fmla="*/ 14924 h 66991"/>
              <a:gd name="connsiteX191" fmla="*/ 322249 w 424267"/>
              <a:gd name="connsiteY191" fmla="*/ 20223 h 66991"/>
              <a:gd name="connsiteX192" fmla="*/ 334010 w 424267"/>
              <a:gd name="connsiteY192" fmla="*/ 14085 h 66991"/>
              <a:gd name="connsiteX193" fmla="*/ 340145 w 424267"/>
              <a:gd name="connsiteY193" fmla="*/ 15296 h 66991"/>
              <a:gd name="connsiteX194" fmla="*/ 344376 w 424267"/>
              <a:gd name="connsiteY194" fmla="*/ 18456 h 66991"/>
              <a:gd name="connsiteX195" fmla="*/ 346331 w 424267"/>
              <a:gd name="connsiteY195" fmla="*/ 23106 h 66991"/>
              <a:gd name="connsiteX196" fmla="*/ 346702 w 424267"/>
              <a:gd name="connsiteY196" fmla="*/ 29193 h 66991"/>
              <a:gd name="connsiteX197" fmla="*/ 346702 w 424267"/>
              <a:gd name="connsiteY197" fmla="*/ 51975 h 66991"/>
              <a:gd name="connsiteX198" fmla="*/ 340425 w 424267"/>
              <a:gd name="connsiteY198" fmla="*/ 51975 h 66991"/>
              <a:gd name="connsiteX199" fmla="*/ 340425 w 424267"/>
              <a:gd name="connsiteY199" fmla="*/ 29428 h 66991"/>
              <a:gd name="connsiteX200" fmla="*/ 339681 w 424267"/>
              <a:gd name="connsiteY200" fmla="*/ 23710 h 66991"/>
              <a:gd name="connsiteX201" fmla="*/ 337078 w 424267"/>
              <a:gd name="connsiteY201" fmla="*/ 20687 h 66991"/>
              <a:gd name="connsiteX202" fmla="*/ 332707 w 424267"/>
              <a:gd name="connsiteY202" fmla="*/ 19524 h 66991"/>
              <a:gd name="connsiteX203" fmla="*/ 325780 w 424267"/>
              <a:gd name="connsiteY203" fmla="*/ 22082 h 66991"/>
              <a:gd name="connsiteX204" fmla="*/ 322853 w 424267"/>
              <a:gd name="connsiteY204" fmla="*/ 31752 h 66991"/>
              <a:gd name="connsiteX205" fmla="*/ 322853 w 424267"/>
              <a:gd name="connsiteY205" fmla="*/ 51975 h 66991"/>
              <a:gd name="connsiteX206" fmla="*/ 316578 w 424267"/>
              <a:gd name="connsiteY206" fmla="*/ 51975 h 66991"/>
              <a:gd name="connsiteX207" fmla="*/ 381671 w 424267"/>
              <a:gd name="connsiteY207" fmla="*/ 40026 h 66991"/>
              <a:gd name="connsiteX208" fmla="*/ 388133 w 424267"/>
              <a:gd name="connsiteY208" fmla="*/ 40862 h 66991"/>
              <a:gd name="connsiteX209" fmla="*/ 382462 w 424267"/>
              <a:gd name="connsiteY209" fmla="*/ 49696 h 66991"/>
              <a:gd name="connsiteX210" fmla="*/ 371864 w 424267"/>
              <a:gd name="connsiteY210" fmla="*/ 52811 h 66991"/>
              <a:gd name="connsiteX211" fmla="*/ 358940 w 424267"/>
              <a:gd name="connsiteY211" fmla="*/ 47836 h 66991"/>
              <a:gd name="connsiteX212" fmla="*/ 354197 w 424267"/>
              <a:gd name="connsiteY212" fmla="*/ 33751 h 66991"/>
              <a:gd name="connsiteX213" fmla="*/ 358984 w 424267"/>
              <a:gd name="connsiteY213" fmla="*/ 19247 h 66991"/>
              <a:gd name="connsiteX214" fmla="*/ 371492 w 424267"/>
              <a:gd name="connsiteY214" fmla="*/ 14085 h 66991"/>
              <a:gd name="connsiteX215" fmla="*/ 383626 w 424267"/>
              <a:gd name="connsiteY215" fmla="*/ 19152 h 66991"/>
              <a:gd name="connsiteX216" fmla="*/ 388365 w 424267"/>
              <a:gd name="connsiteY216" fmla="*/ 33380 h 66991"/>
              <a:gd name="connsiteX217" fmla="*/ 388321 w 424267"/>
              <a:gd name="connsiteY217" fmla="*/ 35052 h 66991"/>
              <a:gd name="connsiteX218" fmla="*/ 360707 w 424267"/>
              <a:gd name="connsiteY218" fmla="*/ 35052 h 66991"/>
              <a:gd name="connsiteX219" fmla="*/ 364146 w 424267"/>
              <a:gd name="connsiteY219" fmla="*/ 44397 h 66991"/>
              <a:gd name="connsiteX220" fmla="*/ 371909 w 424267"/>
              <a:gd name="connsiteY220" fmla="*/ 47652 h 66991"/>
              <a:gd name="connsiteX221" fmla="*/ 377767 w 424267"/>
              <a:gd name="connsiteY221" fmla="*/ 45837 h 66991"/>
              <a:gd name="connsiteX222" fmla="*/ 381671 w 424267"/>
              <a:gd name="connsiteY222" fmla="*/ 40026 h 66991"/>
              <a:gd name="connsiteX223" fmla="*/ 361031 w 424267"/>
              <a:gd name="connsiteY223" fmla="*/ 29893 h 66991"/>
              <a:gd name="connsiteX224" fmla="*/ 381718 w 424267"/>
              <a:gd name="connsiteY224" fmla="*/ 29893 h 66991"/>
              <a:gd name="connsiteX225" fmla="*/ 379347 w 424267"/>
              <a:gd name="connsiteY225" fmla="*/ 22871 h 66991"/>
              <a:gd name="connsiteX226" fmla="*/ 371585 w 424267"/>
              <a:gd name="connsiteY226" fmla="*/ 19247 h 66991"/>
              <a:gd name="connsiteX227" fmla="*/ 364286 w 424267"/>
              <a:gd name="connsiteY227" fmla="*/ 22175 h 66991"/>
              <a:gd name="connsiteX228" fmla="*/ 361031 w 424267"/>
              <a:gd name="connsiteY228" fmla="*/ 29893 h 66991"/>
              <a:gd name="connsiteX229" fmla="*/ 393492 w 424267"/>
              <a:gd name="connsiteY229" fmla="*/ 40910 h 66991"/>
              <a:gd name="connsiteX230" fmla="*/ 399722 w 424267"/>
              <a:gd name="connsiteY230" fmla="*/ 39934 h 66991"/>
              <a:gd name="connsiteX231" fmla="*/ 402605 w 424267"/>
              <a:gd name="connsiteY231" fmla="*/ 45653 h 66991"/>
              <a:gd name="connsiteX232" fmla="*/ 409299 w 424267"/>
              <a:gd name="connsiteY232" fmla="*/ 47652 h 66991"/>
              <a:gd name="connsiteX233" fmla="*/ 415714 w 424267"/>
              <a:gd name="connsiteY233" fmla="*/ 45885 h 66991"/>
              <a:gd name="connsiteX234" fmla="*/ 417806 w 424267"/>
              <a:gd name="connsiteY234" fmla="*/ 41746 h 66991"/>
              <a:gd name="connsiteX235" fmla="*/ 415946 w 424267"/>
              <a:gd name="connsiteY235" fmla="*/ 38399 h 66991"/>
              <a:gd name="connsiteX236" fmla="*/ 409531 w 424267"/>
              <a:gd name="connsiteY236" fmla="*/ 36260 h 66991"/>
              <a:gd name="connsiteX237" fmla="*/ 399954 w 424267"/>
              <a:gd name="connsiteY237" fmla="*/ 33284 h 66991"/>
              <a:gd name="connsiteX238" fmla="*/ 395911 w 424267"/>
              <a:gd name="connsiteY238" fmla="*/ 29753 h 66991"/>
              <a:gd name="connsiteX239" fmla="*/ 394563 w 424267"/>
              <a:gd name="connsiteY239" fmla="*/ 24778 h 66991"/>
              <a:gd name="connsiteX240" fmla="*/ 395678 w 424267"/>
              <a:gd name="connsiteY240" fmla="*/ 20223 h 66991"/>
              <a:gd name="connsiteX241" fmla="*/ 398791 w 424267"/>
              <a:gd name="connsiteY241" fmla="*/ 16688 h 66991"/>
              <a:gd name="connsiteX242" fmla="*/ 402745 w 424267"/>
              <a:gd name="connsiteY242" fmla="*/ 14876 h 66991"/>
              <a:gd name="connsiteX243" fmla="*/ 408184 w 424267"/>
              <a:gd name="connsiteY243" fmla="*/ 14085 h 66991"/>
              <a:gd name="connsiteX244" fmla="*/ 415854 w 424267"/>
              <a:gd name="connsiteY244" fmla="*/ 15341 h 66991"/>
              <a:gd name="connsiteX245" fmla="*/ 420689 w 424267"/>
              <a:gd name="connsiteY245" fmla="*/ 18780 h 66991"/>
              <a:gd name="connsiteX246" fmla="*/ 422872 w 424267"/>
              <a:gd name="connsiteY246" fmla="*/ 24498 h 66991"/>
              <a:gd name="connsiteX247" fmla="*/ 416737 w 424267"/>
              <a:gd name="connsiteY247" fmla="*/ 25337 h 66991"/>
              <a:gd name="connsiteX248" fmla="*/ 414319 w 424267"/>
              <a:gd name="connsiteY248" fmla="*/ 20874 h 66991"/>
              <a:gd name="connsiteX249" fmla="*/ 408648 w 424267"/>
              <a:gd name="connsiteY249" fmla="*/ 19247 h 66991"/>
              <a:gd name="connsiteX250" fmla="*/ 402465 w 424267"/>
              <a:gd name="connsiteY250" fmla="*/ 20687 h 66991"/>
              <a:gd name="connsiteX251" fmla="*/ 400605 w 424267"/>
              <a:gd name="connsiteY251" fmla="*/ 24034 h 66991"/>
              <a:gd name="connsiteX252" fmla="*/ 401394 w 424267"/>
              <a:gd name="connsiteY252" fmla="*/ 26218 h 66991"/>
              <a:gd name="connsiteX253" fmla="*/ 403813 w 424267"/>
              <a:gd name="connsiteY253" fmla="*/ 27893 h 66991"/>
              <a:gd name="connsiteX254" fmla="*/ 409344 w 424267"/>
              <a:gd name="connsiteY254" fmla="*/ 29521 h 66991"/>
              <a:gd name="connsiteX255" fmla="*/ 418597 w 424267"/>
              <a:gd name="connsiteY255" fmla="*/ 32448 h 66991"/>
              <a:gd name="connsiteX256" fmla="*/ 422733 w 424267"/>
              <a:gd name="connsiteY256" fmla="*/ 35751 h 66991"/>
              <a:gd name="connsiteX257" fmla="*/ 424268 w 424267"/>
              <a:gd name="connsiteY257" fmla="*/ 41094 h 66991"/>
              <a:gd name="connsiteX258" fmla="*/ 422408 w 424267"/>
              <a:gd name="connsiteY258" fmla="*/ 47000 h 66991"/>
              <a:gd name="connsiteX259" fmla="*/ 417154 w 424267"/>
              <a:gd name="connsiteY259" fmla="*/ 51323 h 66991"/>
              <a:gd name="connsiteX260" fmla="*/ 409344 w 424267"/>
              <a:gd name="connsiteY260" fmla="*/ 52811 h 66991"/>
              <a:gd name="connsiteX261" fmla="*/ 398326 w 424267"/>
              <a:gd name="connsiteY261" fmla="*/ 49836 h 66991"/>
              <a:gd name="connsiteX262" fmla="*/ 393492 w 424267"/>
              <a:gd name="connsiteY262" fmla="*/ 40910 h 66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Lst>
            <a:rect l="l" t="t" r="r" b="b"/>
            <a:pathLst>
              <a:path w="424267" h="66991">
                <a:moveTo>
                  <a:pt x="16828" y="51975"/>
                </a:moveTo>
                <a:lnTo>
                  <a:pt x="16828" y="6879"/>
                </a:lnTo>
                <a:lnTo>
                  <a:pt x="0" y="6879"/>
                </a:lnTo>
                <a:lnTo>
                  <a:pt x="0" y="836"/>
                </a:lnTo>
                <a:lnTo>
                  <a:pt x="40538" y="836"/>
                </a:lnTo>
                <a:lnTo>
                  <a:pt x="40538" y="6879"/>
                </a:lnTo>
                <a:lnTo>
                  <a:pt x="23618" y="6879"/>
                </a:lnTo>
                <a:lnTo>
                  <a:pt x="23618" y="51975"/>
                </a:lnTo>
                <a:lnTo>
                  <a:pt x="16828" y="51975"/>
                </a:lnTo>
                <a:close/>
                <a:moveTo>
                  <a:pt x="62900" y="47417"/>
                </a:moveTo>
                <a:cubicBezTo>
                  <a:pt x="60576" y="49372"/>
                  <a:pt x="58327" y="50764"/>
                  <a:pt x="56158" y="51603"/>
                </a:cubicBezTo>
                <a:cubicBezTo>
                  <a:pt x="54019" y="52409"/>
                  <a:pt x="51728" y="52811"/>
                  <a:pt x="49279" y="52811"/>
                </a:cubicBezTo>
                <a:cubicBezTo>
                  <a:pt x="45218" y="52811"/>
                  <a:pt x="42088" y="51820"/>
                  <a:pt x="39887" y="49836"/>
                </a:cubicBezTo>
                <a:cubicBezTo>
                  <a:pt x="37718" y="47851"/>
                  <a:pt x="36634" y="45310"/>
                  <a:pt x="36634" y="42210"/>
                </a:cubicBezTo>
                <a:cubicBezTo>
                  <a:pt x="36634" y="40383"/>
                  <a:pt x="37036" y="38726"/>
                  <a:pt x="37842" y="37238"/>
                </a:cubicBezTo>
                <a:cubicBezTo>
                  <a:pt x="38679" y="35751"/>
                  <a:pt x="39764" y="34558"/>
                  <a:pt x="41097" y="33656"/>
                </a:cubicBezTo>
                <a:cubicBezTo>
                  <a:pt x="42430" y="32728"/>
                  <a:pt x="43933" y="32032"/>
                  <a:pt x="45605" y="31565"/>
                </a:cubicBezTo>
                <a:cubicBezTo>
                  <a:pt x="46846" y="31255"/>
                  <a:pt x="48705" y="30946"/>
                  <a:pt x="51184" y="30636"/>
                </a:cubicBezTo>
                <a:cubicBezTo>
                  <a:pt x="56268" y="30014"/>
                  <a:pt x="60002" y="29289"/>
                  <a:pt x="62388" y="28449"/>
                </a:cubicBezTo>
                <a:cubicBezTo>
                  <a:pt x="62418" y="27614"/>
                  <a:pt x="62436" y="27072"/>
                  <a:pt x="62436" y="26825"/>
                </a:cubicBezTo>
                <a:cubicBezTo>
                  <a:pt x="62436" y="24281"/>
                  <a:pt x="61829" y="22484"/>
                  <a:pt x="60621" y="21431"/>
                </a:cubicBezTo>
                <a:cubicBezTo>
                  <a:pt x="59041" y="20006"/>
                  <a:pt x="56670" y="19292"/>
                  <a:pt x="53510" y="19292"/>
                </a:cubicBezTo>
                <a:cubicBezTo>
                  <a:pt x="50535" y="19292"/>
                  <a:pt x="48348" y="19818"/>
                  <a:pt x="46953" y="20874"/>
                </a:cubicBezTo>
                <a:cubicBezTo>
                  <a:pt x="45560" y="21895"/>
                  <a:pt x="44522" y="23725"/>
                  <a:pt x="43841" y="26358"/>
                </a:cubicBezTo>
                <a:lnTo>
                  <a:pt x="37703" y="25522"/>
                </a:lnTo>
                <a:cubicBezTo>
                  <a:pt x="38262" y="22889"/>
                  <a:pt x="39175" y="20764"/>
                  <a:pt x="40446" y="19152"/>
                </a:cubicBezTo>
                <a:cubicBezTo>
                  <a:pt x="41716" y="17542"/>
                  <a:pt x="43561" y="16302"/>
                  <a:pt x="45977" y="15433"/>
                </a:cubicBezTo>
                <a:cubicBezTo>
                  <a:pt x="48396" y="14534"/>
                  <a:pt x="51201" y="14085"/>
                  <a:pt x="54391" y="14085"/>
                </a:cubicBezTo>
                <a:cubicBezTo>
                  <a:pt x="57554" y="14085"/>
                  <a:pt x="60127" y="14457"/>
                  <a:pt x="62109" y="15201"/>
                </a:cubicBezTo>
                <a:cubicBezTo>
                  <a:pt x="64093" y="15944"/>
                  <a:pt x="65548" y="16891"/>
                  <a:pt x="66479" y="18036"/>
                </a:cubicBezTo>
                <a:cubicBezTo>
                  <a:pt x="67408" y="19152"/>
                  <a:pt x="68059" y="20580"/>
                  <a:pt x="68431" y="22315"/>
                </a:cubicBezTo>
                <a:cubicBezTo>
                  <a:pt x="68619" y="23368"/>
                  <a:pt x="68711" y="25290"/>
                  <a:pt x="68711" y="28078"/>
                </a:cubicBezTo>
                <a:lnTo>
                  <a:pt x="68711" y="36447"/>
                </a:lnTo>
                <a:cubicBezTo>
                  <a:pt x="68711" y="42273"/>
                  <a:pt x="68851" y="45962"/>
                  <a:pt x="69130" y="47512"/>
                </a:cubicBezTo>
                <a:cubicBezTo>
                  <a:pt x="69407" y="49062"/>
                  <a:pt x="69934" y="50550"/>
                  <a:pt x="70710" y="51975"/>
                </a:cubicBezTo>
                <a:lnTo>
                  <a:pt x="64156" y="51975"/>
                </a:lnTo>
                <a:cubicBezTo>
                  <a:pt x="63504" y="50672"/>
                  <a:pt x="63085" y="49154"/>
                  <a:pt x="62900" y="47417"/>
                </a:cubicBezTo>
                <a:close/>
                <a:moveTo>
                  <a:pt x="62388" y="33380"/>
                </a:moveTo>
                <a:cubicBezTo>
                  <a:pt x="60095" y="34308"/>
                  <a:pt x="56670" y="35099"/>
                  <a:pt x="52115" y="35751"/>
                </a:cubicBezTo>
                <a:cubicBezTo>
                  <a:pt x="49541" y="36123"/>
                  <a:pt x="47714" y="36539"/>
                  <a:pt x="46628" y="37003"/>
                </a:cubicBezTo>
                <a:cubicBezTo>
                  <a:pt x="45575" y="37471"/>
                  <a:pt x="44754" y="38152"/>
                  <a:pt x="44165" y="39050"/>
                </a:cubicBezTo>
                <a:cubicBezTo>
                  <a:pt x="43606" y="39949"/>
                  <a:pt x="43329" y="40940"/>
                  <a:pt x="43329" y="42026"/>
                </a:cubicBezTo>
                <a:cubicBezTo>
                  <a:pt x="43329" y="43698"/>
                  <a:pt x="43948" y="45093"/>
                  <a:pt x="45188" y="46209"/>
                </a:cubicBezTo>
                <a:cubicBezTo>
                  <a:pt x="46459" y="47325"/>
                  <a:pt x="48318" y="47884"/>
                  <a:pt x="50767" y="47884"/>
                </a:cubicBezTo>
                <a:cubicBezTo>
                  <a:pt x="53183" y="47884"/>
                  <a:pt x="55337" y="47357"/>
                  <a:pt x="57229" y="46301"/>
                </a:cubicBezTo>
                <a:cubicBezTo>
                  <a:pt x="59119" y="45248"/>
                  <a:pt x="60499" y="43808"/>
                  <a:pt x="61365" y="41978"/>
                </a:cubicBezTo>
                <a:cubicBezTo>
                  <a:pt x="62046" y="40553"/>
                  <a:pt x="62388" y="38461"/>
                  <a:pt x="62388" y="35703"/>
                </a:cubicBezTo>
                <a:lnTo>
                  <a:pt x="62388" y="33380"/>
                </a:lnTo>
                <a:close/>
                <a:moveTo>
                  <a:pt x="78393" y="51975"/>
                </a:moveTo>
                <a:lnTo>
                  <a:pt x="78393" y="14924"/>
                </a:lnTo>
                <a:lnTo>
                  <a:pt x="84019" y="14924"/>
                </a:lnTo>
                <a:lnTo>
                  <a:pt x="84019" y="20547"/>
                </a:lnTo>
                <a:cubicBezTo>
                  <a:pt x="85474" y="17914"/>
                  <a:pt x="86807" y="16176"/>
                  <a:pt x="88015" y="15341"/>
                </a:cubicBezTo>
                <a:cubicBezTo>
                  <a:pt x="89255" y="14504"/>
                  <a:pt x="90603" y="14085"/>
                  <a:pt x="92061" y="14085"/>
                </a:cubicBezTo>
                <a:cubicBezTo>
                  <a:pt x="94167" y="14085"/>
                  <a:pt x="96322" y="14766"/>
                  <a:pt x="98523" y="16132"/>
                </a:cubicBezTo>
                <a:lnTo>
                  <a:pt x="96336" y="21943"/>
                </a:lnTo>
                <a:cubicBezTo>
                  <a:pt x="94819" y="21044"/>
                  <a:pt x="93284" y="20595"/>
                  <a:pt x="91734" y="20595"/>
                </a:cubicBezTo>
                <a:cubicBezTo>
                  <a:pt x="90371" y="20595"/>
                  <a:pt x="89130" y="21011"/>
                  <a:pt x="88015" y="21850"/>
                </a:cubicBezTo>
                <a:cubicBezTo>
                  <a:pt x="86932" y="22657"/>
                  <a:pt x="86155" y="23787"/>
                  <a:pt x="85691" y="25242"/>
                </a:cubicBezTo>
                <a:cubicBezTo>
                  <a:pt x="85010" y="27474"/>
                  <a:pt x="84667" y="29922"/>
                  <a:pt x="84667" y="32588"/>
                </a:cubicBezTo>
                <a:lnTo>
                  <a:pt x="84667" y="51975"/>
                </a:lnTo>
                <a:lnTo>
                  <a:pt x="78393" y="51975"/>
                </a:lnTo>
                <a:close/>
                <a:moveTo>
                  <a:pt x="101103" y="55043"/>
                </a:moveTo>
                <a:lnTo>
                  <a:pt x="107193" y="55971"/>
                </a:lnTo>
                <a:cubicBezTo>
                  <a:pt x="107440" y="57830"/>
                  <a:pt x="108154" y="59196"/>
                  <a:pt x="109329" y="60062"/>
                </a:cubicBezTo>
                <a:cubicBezTo>
                  <a:pt x="110880" y="61240"/>
                  <a:pt x="113004" y="61829"/>
                  <a:pt x="115699" y="61829"/>
                </a:cubicBezTo>
                <a:cubicBezTo>
                  <a:pt x="118612" y="61829"/>
                  <a:pt x="120859" y="61240"/>
                  <a:pt x="122441" y="60062"/>
                </a:cubicBezTo>
                <a:cubicBezTo>
                  <a:pt x="124021" y="58916"/>
                  <a:pt x="125089" y="57289"/>
                  <a:pt x="125649" y="55182"/>
                </a:cubicBezTo>
                <a:cubicBezTo>
                  <a:pt x="125958" y="53912"/>
                  <a:pt x="126098" y="51231"/>
                  <a:pt x="126065" y="47140"/>
                </a:cubicBezTo>
                <a:cubicBezTo>
                  <a:pt x="123340" y="50362"/>
                  <a:pt x="119930" y="51975"/>
                  <a:pt x="115839" y="51975"/>
                </a:cubicBezTo>
                <a:cubicBezTo>
                  <a:pt x="110757" y="51975"/>
                  <a:pt x="106821" y="50145"/>
                  <a:pt x="104030" y="46489"/>
                </a:cubicBezTo>
                <a:cubicBezTo>
                  <a:pt x="101243" y="42799"/>
                  <a:pt x="99847" y="38384"/>
                  <a:pt x="99847" y="33240"/>
                </a:cubicBezTo>
                <a:cubicBezTo>
                  <a:pt x="99847" y="29705"/>
                  <a:pt x="100481" y="26453"/>
                  <a:pt x="101751" y="23478"/>
                </a:cubicBezTo>
                <a:cubicBezTo>
                  <a:pt x="103025" y="20470"/>
                  <a:pt x="104867" y="18161"/>
                  <a:pt x="107285" y="16548"/>
                </a:cubicBezTo>
                <a:cubicBezTo>
                  <a:pt x="109734" y="14906"/>
                  <a:pt x="112599" y="14085"/>
                  <a:pt x="115884" y="14085"/>
                </a:cubicBezTo>
                <a:cubicBezTo>
                  <a:pt x="120255" y="14085"/>
                  <a:pt x="123852" y="15852"/>
                  <a:pt x="126669" y="19387"/>
                </a:cubicBezTo>
                <a:lnTo>
                  <a:pt x="126669" y="14924"/>
                </a:lnTo>
                <a:lnTo>
                  <a:pt x="132483" y="14924"/>
                </a:lnTo>
                <a:lnTo>
                  <a:pt x="132483" y="46953"/>
                </a:lnTo>
                <a:cubicBezTo>
                  <a:pt x="132483" y="52719"/>
                  <a:pt x="131894" y="56792"/>
                  <a:pt x="130716" y="59181"/>
                </a:cubicBezTo>
                <a:cubicBezTo>
                  <a:pt x="129537" y="61597"/>
                  <a:pt x="127678" y="63504"/>
                  <a:pt x="125137" y="64897"/>
                </a:cubicBezTo>
                <a:cubicBezTo>
                  <a:pt x="122596" y="66292"/>
                  <a:pt x="119466" y="66991"/>
                  <a:pt x="115747" y="66991"/>
                </a:cubicBezTo>
                <a:cubicBezTo>
                  <a:pt x="111314" y="66991"/>
                  <a:pt x="107735" y="65997"/>
                  <a:pt x="105006" y="64016"/>
                </a:cubicBezTo>
                <a:cubicBezTo>
                  <a:pt x="102311" y="62031"/>
                  <a:pt x="101008" y="59041"/>
                  <a:pt x="101103" y="55043"/>
                </a:cubicBezTo>
                <a:close/>
                <a:moveTo>
                  <a:pt x="106262" y="32776"/>
                </a:moveTo>
                <a:cubicBezTo>
                  <a:pt x="106262" y="37640"/>
                  <a:pt x="107223" y="41190"/>
                  <a:pt x="109145" y="43421"/>
                </a:cubicBezTo>
                <a:cubicBezTo>
                  <a:pt x="111097" y="45653"/>
                  <a:pt x="113530" y="46768"/>
                  <a:pt x="116443" y="46768"/>
                </a:cubicBezTo>
                <a:cubicBezTo>
                  <a:pt x="119326" y="46768"/>
                  <a:pt x="121742" y="45667"/>
                  <a:pt x="123694" y="43466"/>
                </a:cubicBezTo>
                <a:cubicBezTo>
                  <a:pt x="125649" y="41234"/>
                  <a:pt x="126625" y="37747"/>
                  <a:pt x="126625" y="33008"/>
                </a:cubicBezTo>
                <a:cubicBezTo>
                  <a:pt x="126625" y="28482"/>
                  <a:pt x="125616" y="25073"/>
                  <a:pt x="123602" y="22779"/>
                </a:cubicBezTo>
                <a:cubicBezTo>
                  <a:pt x="121588" y="20455"/>
                  <a:pt x="119154" y="19292"/>
                  <a:pt x="116303" y="19292"/>
                </a:cubicBezTo>
                <a:cubicBezTo>
                  <a:pt x="113516" y="19292"/>
                  <a:pt x="111144" y="20425"/>
                  <a:pt x="109190" y="22686"/>
                </a:cubicBezTo>
                <a:cubicBezTo>
                  <a:pt x="107238" y="24948"/>
                  <a:pt x="106262" y="28313"/>
                  <a:pt x="106262" y="32776"/>
                </a:cubicBezTo>
                <a:close/>
                <a:moveTo>
                  <a:pt x="167314" y="40026"/>
                </a:moveTo>
                <a:lnTo>
                  <a:pt x="173774" y="40862"/>
                </a:lnTo>
                <a:cubicBezTo>
                  <a:pt x="172753" y="44644"/>
                  <a:pt x="170861" y="47589"/>
                  <a:pt x="168103" y="49696"/>
                </a:cubicBezTo>
                <a:cubicBezTo>
                  <a:pt x="165345" y="51773"/>
                  <a:pt x="161813" y="52811"/>
                  <a:pt x="157505" y="52811"/>
                </a:cubicBezTo>
                <a:cubicBezTo>
                  <a:pt x="152081" y="52811"/>
                  <a:pt x="147773" y="51154"/>
                  <a:pt x="144580" y="47836"/>
                </a:cubicBezTo>
                <a:cubicBezTo>
                  <a:pt x="141418" y="44489"/>
                  <a:pt x="139838" y="39794"/>
                  <a:pt x="139838" y="33751"/>
                </a:cubicBezTo>
                <a:cubicBezTo>
                  <a:pt x="139838" y="27521"/>
                  <a:pt x="141435" y="22686"/>
                  <a:pt x="144628" y="19247"/>
                </a:cubicBezTo>
                <a:cubicBezTo>
                  <a:pt x="147850" y="15805"/>
                  <a:pt x="152019" y="14085"/>
                  <a:pt x="157133" y="14085"/>
                </a:cubicBezTo>
                <a:cubicBezTo>
                  <a:pt x="162090" y="14085"/>
                  <a:pt x="166136" y="15775"/>
                  <a:pt x="169266" y="19152"/>
                </a:cubicBezTo>
                <a:cubicBezTo>
                  <a:pt x="172426" y="22532"/>
                  <a:pt x="174009" y="27274"/>
                  <a:pt x="174009" y="33380"/>
                </a:cubicBezTo>
                <a:cubicBezTo>
                  <a:pt x="174009" y="33751"/>
                  <a:pt x="173991" y="34308"/>
                  <a:pt x="173961" y="35052"/>
                </a:cubicBezTo>
                <a:lnTo>
                  <a:pt x="146348" y="35052"/>
                </a:lnTo>
                <a:cubicBezTo>
                  <a:pt x="146565" y="39113"/>
                  <a:pt x="147710" y="42228"/>
                  <a:pt x="149787" y="44397"/>
                </a:cubicBezTo>
                <a:cubicBezTo>
                  <a:pt x="151864" y="46566"/>
                  <a:pt x="154452" y="47652"/>
                  <a:pt x="157550" y="47652"/>
                </a:cubicBezTo>
                <a:cubicBezTo>
                  <a:pt x="159843" y="47652"/>
                  <a:pt x="161795" y="47045"/>
                  <a:pt x="163408" y="45837"/>
                </a:cubicBezTo>
                <a:cubicBezTo>
                  <a:pt x="165050" y="44629"/>
                  <a:pt x="166353" y="42692"/>
                  <a:pt x="167314" y="40026"/>
                </a:cubicBezTo>
                <a:close/>
                <a:moveTo>
                  <a:pt x="146672" y="29893"/>
                </a:moveTo>
                <a:lnTo>
                  <a:pt x="167359" y="29893"/>
                </a:lnTo>
                <a:cubicBezTo>
                  <a:pt x="167079" y="26792"/>
                  <a:pt x="166291" y="24454"/>
                  <a:pt x="164988" y="22871"/>
                </a:cubicBezTo>
                <a:cubicBezTo>
                  <a:pt x="163006" y="20455"/>
                  <a:pt x="160418" y="19247"/>
                  <a:pt x="157225" y="19247"/>
                </a:cubicBezTo>
                <a:cubicBezTo>
                  <a:pt x="154342" y="19247"/>
                  <a:pt x="151911" y="20223"/>
                  <a:pt x="149927" y="22175"/>
                </a:cubicBezTo>
                <a:cubicBezTo>
                  <a:pt x="147975" y="24097"/>
                  <a:pt x="146889" y="26667"/>
                  <a:pt x="146672" y="29893"/>
                </a:cubicBezTo>
                <a:close/>
                <a:moveTo>
                  <a:pt x="195356" y="46349"/>
                </a:moveTo>
                <a:lnTo>
                  <a:pt x="196288" y="51880"/>
                </a:lnTo>
                <a:cubicBezTo>
                  <a:pt x="194520" y="52284"/>
                  <a:pt x="192940" y="52487"/>
                  <a:pt x="191545" y="52487"/>
                </a:cubicBezTo>
                <a:cubicBezTo>
                  <a:pt x="189251" y="52487"/>
                  <a:pt x="187469" y="52130"/>
                  <a:pt x="186199" y="51416"/>
                </a:cubicBezTo>
                <a:cubicBezTo>
                  <a:pt x="184961" y="50672"/>
                  <a:pt x="184077" y="49711"/>
                  <a:pt x="183551" y="48533"/>
                </a:cubicBezTo>
                <a:cubicBezTo>
                  <a:pt x="183054" y="47357"/>
                  <a:pt x="182807" y="44891"/>
                  <a:pt x="182807" y="41142"/>
                </a:cubicBezTo>
                <a:lnTo>
                  <a:pt x="182807" y="19803"/>
                </a:lnTo>
                <a:lnTo>
                  <a:pt x="178204" y="19803"/>
                </a:lnTo>
                <a:lnTo>
                  <a:pt x="178204" y="14924"/>
                </a:lnTo>
                <a:lnTo>
                  <a:pt x="182807" y="14924"/>
                </a:lnTo>
                <a:lnTo>
                  <a:pt x="182807" y="5763"/>
                </a:lnTo>
                <a:lnTo>
                  <a:pt x="189034" y="1999"/>
                </a:lnTo>
                <a:lnTo>
                  <a:pt x="189034" y="14924"/>
                </a:lnTo>
                <a:lnTo>
                  <a:pt x="195356" y="14924"/>
                </a:lnTo>
                <a:lnTo>
                  <a:pt x="195356" y="19803"/>
                </a:lnTo>
                <a:lnTo>
                  <a:pt x="189034" y="19803"/>
                </a:lnTo>
                <a:lnTo>
                  <a:pt x="189034" y="41466"/>
                </a:lnTo>
                <a:cubicBezTo>
                  <a:pt x="189034" y="43266"/>
                  <a:pt x="189144" y="44427"/>
                  <a:pt x="189361" y="44953"/>
                </a:cubicBezTo>
                <a:cubicBezTo>
                  <a:pt x="189608" y="45450"/>
                  <a:pt x="189980" y="45852"/>
                  <a:pt x="190477" y="46164"/>
                </a:cubicBezTo>
                <a:cubicBezTo>
                  <a:pt x="190971" y="46441"/>
                  <a:pt x="191685" y="46581"/>
                  <a:pt x="192616" y="46581"/>
                </a:cubicBezTo>
                <a:cubicBezTo>
                  <a:pt x="193297" y="46581"/>
                  <a:pt x="194211" y="46504"/>
                  <a:pt x="195356" y="46349"/>
                </a:cubicBezTo>
                <a:close/>
                <a:moveTo>
                  <a:pt x="246052" y="31936"/>
                </a:moveTo>
                <a:lnTo>
                  <a:pt x="246052" y="25941"/>
                </a:lnTo>
                <a:lnTo>
                  <a:pt x="267718" y="25894"/>
                </a:lnTo>
                <a:lnTo>
                  <a:pt x="267718" y="44861"/>
                </a:lnTo>
                <a:cubicBezTo>
                  <a:pt x="264401" y="47494"/>
                  <a:pt x="260976" y="49494"/>
                  <a:pt x="257444" y="50859"/>
                </a:cubicBezTo>
                <a:cubicBezTo>
                  <a:pt x="253910" y="52192"/>
                  <a:pt x="250283" y="52859"/>
                  <a:pt x="246564" y="52859"/>
                </a:cubicBezTo>
                <a:cubicBezTo>
                  <a:pt x="241545" y="52859"/>
                  <a:pt x="236972" y="51788"/>
                  <a:pt x="232851" y="49648"/>
                </a:cubicBezTo>
                <a:cubicBezTo>
                  <a:pt x="228760" y="47479"/>
                  <a:pt x="225660" y="44364"/>
                  <a:pt x="223553" y="40306"/>
                </a:cubicBezTo>
                <a:cubicBezTo>
                  <a:pt x="221476" y="36215"/>
                  <a:pt x="220438" y="31660"/>
                  <a:pt x="220438" y="26638"/>
                </a:cubicBezTo>
                <a:cubicBezTo>
                  <a:pt x="220438" y="21678"/>
                  <a:pt x="221476" y="17045"/>
                  <a:pt x="223553" y="12737"/>
                </a:cubicBezTo>
                <a:cubicBezTo>
                  <a:pt x="225630" y="8429"/>
                  <a:pt x="228620" y="5236"/>
                  <a:pt x="232526" y="3160"/>
                </a:cubicBezTo>
                <a:cubicBezTo>
                  <a:pt x="236430" y="1053"/>
                  <a:pt x="240926" y="0"/>
                  <a:pt x="246007" y="0"/>
                </a:cubicBezTo>
                <a:cubicBezTo>
                  <a:pt x="249727" y="0"/>
                  <a:pt x="253074" y="604"/>
                  <a:pt x="256049" y="1812"/>
                </a:cubicBezTo>
                <a:cubicBezTo>
                  <a:pt x="259024" y="2990"/>
                  <a:pt x="261363" y="4647"/>
                  <a:pt x="263068" y="6787"/>
                </a:cubicBezTo>
                <a:cubicBezTo>
                  <a:pt x="264772" y="8926"/>
                  <a:pt x="266058" y="11714"/>
                  <a:pt x="266927" y="15156"/>
                </a:cubicBezTo>
                <a:lnTo>
                  <a:pt x="260836" y="16828"/>
                </a:lnTo>
                <a:cubicBezTo>
                  <a:pt x="260063" y="14225"/>
                  <a:pt x="259102" y="12181"/>
                  <a:pt x="257953" y="10693"/>
                </a:cubicBezTo>
                <a:cubicBezTo>
                  <a:pt x="256837" y="9205"/>
                  <a:pt x="255213" y="8012"/>
                  <a:pt x="253074" y="7114"/>
                </a:cubicBezTo>
                <a:cubicBezTo>
                  <a:pt x="250967" y="6212"/>
                  <a:pt x="248626" y="5763"/>
                  <a:pt x="246052" y="5763"/>
                </a:cubicBezTo>
                <a:cubicBezTo>
                  <a:pt x="242955" y="5763"/>
                  <a:pt x="240274" y="6245"/>
                  <a:pt x="238010" y="7206"/>
                </a:cubicBezTo>
                <a:cubicBezTo>
                  <a:pt x="235778" y="8134"/>
                  <a:pt x="233966" y="9375"/>
                  <a:pt x="232571" y="10925"/>
                </a:cubicBezTo>
                <a:cubicBezTo>
                  <a:pt x="231208" y="12443"/>
                  <a:pt x="230140" y="14118"/>
                  <a:pt x="229364" y="15944"/>
                </a:cubicBezTo>
                <a:cubicBezTo>
                  <a:pt x="228064" y="19107"/>
                  <a:pt x="227412" y="22532"/>
                  <a:pt x="227412" y="26218"/>
                </a:cubicBezTo>
                <a:cubicBezTo>
                  <a:pt x="227412" y="30776"/>
                  <a:pt x="228186" y="34588"/>
                  <a:pt x="229736" y="37655"/>
                </a:cubicBezTo>
                <a:cubicBezTo>
                  <a:pt x="231316" y="40722"/>
                  <a:pt x="233609" y="43002"/>
                  <a:pt x="236617" y="44489"/>
                </a:cubicBezTo>
                <a:cubicBezTo>
                  <a:pt x="239622" y="45977"/>
                  <a:pt x="242800" y="46721"/>
                  <a:pt x="246147" y="46721"/>
                </a:cubicBezTo>
                <a:cubicBezTo>
                  <a:pt x="249090" y="46721"/>
                  <a:pt x="251958" y="46164"/>
                  <a:pt x="254746" y="45049"/>
                </a:cubicBezTo>
                <a:cubicBezTo>
                  <a:pt x="257537" y="43933"/>
                  <a:pt x="259643" y="42722"/>
                  <a:pt x="261068" y="41422"/>
                </a:cubicBezTo>
                <a:lnTo>
                  <a:pt x="261068" y="31936"/>
                </a:lnTo>
                <a:lnTo>
                  <a:pt x="246052" y="31936"/>
                </a:lnTo>
                <a:close/>
                <a:moveTo>
                  <a:pt x="302246" y="40026"/>
                </a:moveTo>
                <a:lnTo>
                  <a:pt x="308708" y="40862"/>
                </a:lnTo>
                <a:cubicBezTo>
                  <a:pt x="307685" y="44644"/>
                  <a:pt x="305795" y="47589"/>
                  <a:pt x="303037" y="49696"/>
                </a:cubicBezTo>
                <a:cubicBezTo>
                  <a:pt x="300279" y="51773"/>
                  <a:pt x="296745" y="52811"/>
                  <a:pt x="292436" y="52811"/>
                </a:cubicBezTo>
                <a:cubicBezTo>
                  <a:pt x="287013" y="52811"/>
                  <a:pt x="282704" y="51154"/>
                  <a:pt x="279515" y="47836"/>
                </a:cubicBezTo>
                <a:cubicBezTo>
                  <a:pt x="276352" y="44489"/>
                  <a:pt x="274772" y="39794"/>
                  <a:pt x="274772" y="33751"/>
                </a:cubicBezTo>
                <a:cubicBezTo>
                  <a:pt x="274772" y="27521"/>
                  <a:pt x="276367" y="22686"/>
                  <a:pt x="279559" y="19247"/>
                </a:cubicBezTo>
                <a:cubicBezTo>
                  <a:pt x="282782" y="15805"/>
                  <a:pt x="286953" y="14085"/>
                  <a:pt x="292065" y="14085"/>
                </a:cubicBezTo>
                <a:cubicBezTo>
                  <a:pt x="297024" y="14085"/>
                  <a:pt x="301068" y="15775"/>
                  <a:pt x="304198" y="19152"/>
                </a:cubicBezTo>
                <a:cubicBezTo>
                  <a:pt x="307360" y="22532"/>
                  <a:pt x="308940" y="27274"/>
                  <a:pt x="308940" y="33380"/>
                </a:cubicBezTo>
                <a:cubicBezTo>
                  <a:pt x="308940" y="33751"/>
                  <a:pt x="308925" y="34308"/>
                  <a:pt x="308896" y="35052"/>
                </a:cubicBezTo>
                <a:lnTo>
                  <a:pt x="281279" y="35052"/>
                </a:lnTo>
                <a:cubicBezTo>
                  <a:pt x="281496" y="39113"/>
                  <a:pt x="282645" y="42228"/>
                  <a:pt x="284722" y="44397"/>
                </a:cubicBezTo>
                <a:cubicBezTo>
                  <a:pt x="286795" y="46566"/>
                  <a:pt x="289384" y="47652"/>
                  <a:pt x="292484" y="47652"/>
                </a:cubicBezTo>
                <a:cubicBezTo>
                  <a:pt x="294778" y="47652"/>
                  <a:pt x="296730" y="47045"/>
                  <a:pt x="298342" y="45837"/>
                </a:cubicBezTo>
                <a:cubicBezTo>
                  <a:pt x="299985" y="44629"/>
                  <a:pt x="301285" y="42692"/>
                  <a:pt x="302246" y="40026"/>
                </a:cubicBezTo>
                <a:close/>
                <a:moveTo>
                  <a:pt x="281606" y="29893"/>
                </a:moveTo>
                <a:lnTo>
                  <a:pt x="302294" y="29893"/>
                </a:lnTo>
                <a:cubicBezTo>
                  <a:pt x="302014" y="26792"/>
                  <a:pt x="301222" y="24454"/>
                  <a:pt x="299922" y="22871"/>
                </a:cubicBezTo>
                <a:cubicBezTo>
                  <a:pt x="297938" y="20455"/>
                  <a:pt x="295349" y="19247"/>
                  <a:pt x="292160" y="19247"/>
                </a:cubicBezTo>
                <a:cubicBezTo>
                  <a:pt x="289277" y="19247"/>
                  <a:pt x="286843" y="20223"/>
                  <a:pt x="284858" y="22175"/>
                </a:cubicBezTo>
                <a:cubicBezTo>
                  <a:pt x="282907" y="24097"/>
                  <a:pt x="281824" y="26667"/>
                  <a:pt x="281606" y="29893"/>
                </a:cubicBezTo>
                <a:close/>
                <a:moveTo>
                  <a:pt x="316578" y="51975"/>
                </a:moveTo>
                <a:lnTo>
                  <a:pt x="316578" y="14924"/>
                </a:lnTo>
                <a:lnTo>
                  <a:pt x="322249" y="14924"/>
                </a:lnTo>
                <a:lnTo>
                  <a:pt x="322249" y="20223"/>
                </a:lnTo>
                <a:cubicBezTo>
                  <a:pt x="324977" y="16132"/>
                  <a:pt x="328896" y="14085"/>
                  <a:pt x="334010" y="14085"/>
                </a:cubicBezTo>
                <a:cubicBezTo>
                  <a:pt x="336241" y="14085"/>
                  <a:pt x="338286" y="14490"/>
                  <a:pt x="340145" y="15296"/>
                </a:cubicBezTo>
                <a:cubicBezTo>
                  <a:pt x="342037" y="16099"/>
                  <a:pt x="343448" y="17155"/>
                  <a:pt x="344376" y="18456"/>
                </a:cubicBezTo>
                <a:cubicBezTo>
                  <a:pt x="345307" y="19759"/>
                  <a:pt x="345959" y="21306"/>
                  <a:pt x="346331" y="23106"/>
                </a:cubicBezTo>
                <a:cubicBezTo>
                  <a:pt x="346578" y="24251"/>
                  <a:pt x="346702" y="26281"/>
                  <a:pt x="346702" y="29193"/>
                </a:cubicBezTo>
                <a:lnTo>
                  <a:pt x="346702" y="51975"/>
                </a:lnTo>
                <a:lnTo>
                  <a:pt x="340425" y="51975"/>
                </a:lnTo>
                <a:lnTo>
                  <a:pt x="340425" y="29428"/>
                </a:lnTo>
                <a:cubicBezTo>
                  <a:pt x="340425" y="26884"/>
                  <a:pt x="340178" y="24980"/>
                  <a:pt x="339681" y="23710"/>
                </a:cubicBezTo>
                <a:cubicBezTo>
                  <a:pt x="339187" y="22439"/>
                  <a:pt x="338318" y="21431"/>
                  <a:pt x="337078" y="20687"/>
                </a:cubicBezTo>
                <a:cubicBezTo>
                  <a:pt x="335840" y="19913"/>
                  <a:pt x="334382" y="19524"/>
                  <a:pt x="332707" y="19524"/>
                </a:cubicBezTo>
                <a:cubicBezTo>
                  <a:pt x="330044" y="19524"/>
                  <a:pt x="327735" y="20378"/>
                  <a:pt x="325780" y="22082"/>
                </a:cubicBezTo>
                <a:cubicBezTo>
                  <a:pt x="323829" y="23787"/>
                  <a:pt x="322853" y="27010"/>
                  <a:pt x="322853" y="31752"/>
                </a:cubicBezTo>
                <a:lnTo>
                  <a:pt x="322853" y="51975"/>
                </a:lnTo>
                <a:lnTo>
                  <a:pt x="316578" y="51975"/>
                </a:lnTo>
                <a:close/>
                <a:moveTo>
                  <a:pt x="381671" y="40026"/>
                </a:moveTo>
                <a:lnTo>
                  <a:pt x="388133" y="40862"/>
                </a:lnTo>
                <a:cubicBezTo>
                  <a:pt x="387113" y="44644"/>
                  <a:pt x="385220" y="47589"/>
                  <a:pt x="382462" y="49696"/>
                </a:cubicBezTo>
                <a:cubicBezTo>
                  <a:pt x="379704" y="51773"/>
                  <a:pt x="376172" y="52811"/>
                  <a:pt x="371864" y="52811"/>
                </a:cubicBezTo>
                <a:cubicBezTo>
                  <a:pt x="366440" y="52811"/>
                  <a:pt x="362132" y="51154"/>
                  <a:pt x="358940" y="47836"/>
                </a:cubicBezTo>
                <a:cubicBezTo>
                  <a:pt x="355777" y="44489"/>
                  <a:pt x="354197" y="39794"/>
                  <a:pt x="354197" y="33751"/>
                </a:cubicBezTo>
                <a:cubicBezTo>
                  <a:pt x="354197" y="27521"/>
                  <a:pt x="355795" y="22686"/>
                  <a:pt x="358984" y="19247"/>
                </a:cubicBezTo>
                <a:cubicBezTo>
                  <a:pt x="362210" y="15805"/>
                  <a:pt x="366378" y="14085"/>
                  <a:pt x="371492" y="14085"/>
                </a:cubicBezTo>
                <a:cubicBezTo>
                  <a:pt x="376449" y="14085"/>
                  <a:pt x="380496" y="15775"/>
                  <a:pt x="383626" y="19152"/>
                </a:cubicBezTo>
                <a:cubicBezTo>
                  <a:pt x="386785" y="22532"/>
                  <a:pt x="388365" y="27274"/>
                  <a:pt x="388365" y="33380"/>
                </a:cubicBezTo>
                <a:cubicBezTo>
                  <a:pt x="388365" y="33751"/>
                  <a:pt x="388350" y="34308"/>
                  <a:pt x="388321" y="35052"/>
                </a:cubicBezTo>
                <a:lnTo>
                  <a:pt x="360707" y="35052"/>
                </a:lnTo>
                <a:cubicBezTo>
                  <a:pt x="360924" y="39113"/>
                  <a:pt x="362070" y="42228"/>
                  <a:pt x="364146" y="44397"/>
                </a:cubicBezTo>
                <a:cubicBezTo>
                  <a:pt x="366223" y="46566"/>
                  <a:pt x="368812" y="47652"/>
                  <a:pt x="371909" y="47652"/>
                </a:cubicBezTo>
                <a:cubicBezTo>
                  <a:pt x="374203" y="47652"/>
                  <a:pt x="376155" y="47045"/>
                  <a:pt x="377767" y="45837"/>
                </a:cubicBezTo>
                <a:cubicBezTo>
                  <a:pt x="379410" y="44629"/>
                  <a:pt x="380713" y="42692"/>
                  <a:pt x="381671" y="40026"/>
                </a:cubicBezTo>
                <a:close/>
                <a:moveTo>
                  <a:pt x="361031" y="29893"/>
                </a:moveTo>
                <a:lnTo>
                  <a:pt x="381718" y="29893"/>
                </a:lnTo>
                <a:cubicBezTo>
                  <a:pt x="381439" y="26792"/>
                  <a:pt x="380650" y="24454"/>
                  <a:pt x="379347" y="22871"/>
                </a:cubicBezTo>
                <a:cubicBezTo>
                  <a:pt x="377366" y="20455"/>
                  <a:pt x="374777" y="19247"/>
                  <a:pt x="371585" y="19247"/>
                </a:cubicBezTo>
                <a:cubicBezTo>
                  <a:pt x="368702" y="19247"/>
                  <a:pt x="366268" y="20223"/>
                  <a:pt x="364286" y="22175"/>
                </a:cubicBezTo>
                <a:cubicBezTo>
                  <a:pt x="362332" y="24097"/>
                  <a:pt x="361249" y="26667"/>
                  <a:pt x="361031" y="29893"/>
                </a:cubicBezTo>
                <a:close/>
                <a:moveTo>
                  <a:pt x="393492" y="40910"/>
                </a:moveTo>
                <a:lnTo>
                  <a:pt x="399722" y="39934"/>
                </a:lnTo>
                <a:cubicBezTo>
                  <a:pt x="400061" y="42413"/>
                  <a:pt x="401022" y="44320"/>
                  <a:pt x="402605" y="45653"/>
                </a:cubicBezTo>
                <a:cubicBezTo>
                  <a:pt x="404215" y="46985"/>
                  <a:pt x="406446" y="47652"/>
                  <a:pt x="409299" y="47652"/>
                </a:cubicBezTo>
                <a:cubicBezTo>
                  <a:pt x="412179" y="47652"/>
                  <a:pt x="414319" y="47063"/>
                  <a:pt x="415714" y="45885"/>
                </a:cubicBezTo>
                <a:cubicBezTo>
                  <a:pt x="417109" y="44706"/>
                  <a:pt x="417806" y="43326"/>
                  <a:pt x="417806" y="41746"/>
                </a:cubicBezTo>
                <a:cubicBezTo>
                  <a:pt x="417806" y="40321"/>
                  <a:pt x="417187" y="39205"/>
                  <a:pt x="415946" y="38399"/>
                </a:cubicBezTo>
                <a:cubicBezTo>
                  <a:pt x="415110" y="37842"/>
                  <a:pt x="412971" y="37128"/>
                  <a:pt x="409531" y="36260"/>
                </a:cubicBezTo>
                <a:cubicBezTo>
                  <a:pt x="404943" y="35114"/>
                  <a:pt x="401751" y="34123"/>
                  <a:pt x="399954" y="33284"/>
                </a:cubicBezTo>
                <a:cubicBezTo>
                  <a:pt x="398187" y="32419"/>
                  <a:pt x="396839" y="31240"/>
                  <a:pt x="395911" y="29753"/>
                </a:cubicBezTo>
                <a:cubicBezTo>
                  <a:pt x="395012" y="28235"/>
                  <a:pt x="394563" y="26575"/>
                  <a:pt x="394563" y="24778"/>
                </a:cubicBezTo>
                <a:cubicBezTo>
                  <a:pt x="394563" y="23136"/>
                  <a:pt x="394935" y="21618"/>
                  <a:pt x="395678" y="20223"/>
                </a:cubicBezTo>
                <a:cubicBezTo>
                  <a:pt x="396452" y="18798"/>
                  <a:pt x="397490" y="17620"/>
                  <a:pt x="398791" y="16688"/>
                </a:cubicBezTo>
                <a:cubicBezTo>
                  <a:pt x="399752" y="15977"/>
                  <a:pt x="401070" y="15373"/>
                  <a:pt x="402745" y="14876"/>
                </a:cubicBezTo>
                <a:cubicBezTo>
                  <a:pt x="404447" y="14350"/>
                  <a:pt x="406261" y="14085"/>
                  <a:pt x="408184" y="14085"/>
                </a:cubicBezTo>
                <a:cubicBezTo>
                  <a:pt x="411096" y="14085"/>
                  <a:pt x="413652" y="14504"/>
                  <a:pt x="415854" y="15341"/>
                </a:cubicBezTo>
                <a:cubicBezTo>
                  <a:pt x="418053" y="16176"/>
                  <a:pt x="419665" y="17325"/>
                  <a:pt x="420689" y="18780"/>
                </a:cubicBezTo>
                <a:cubicBezTo>
                  <a:pt x="421742" y="20208"/>
                  <a:pt x="422471" y="22112"/>
                  <a:pt x="422872" y="24498"/>
                </a:cubicBezTo>
                <a:lnTo>
                  <a:pt x="416737" y="25337"/>
                </a:lnTo>
                <a:cubicBezTo>
                  <a:pt x="416458" y="23415"/>
                  <a:pt x="415651" y="21928"/>
                  <a:pt x="414319" y="20874"/>
                </a:cubicBezTo>
                <a:cubicBezTo>
                  <a:pt x="412986" y="19789"/>
                  <a:pt x="411096" y="19247"/>
                  <a:pt x="408648" y="19247"/>
                </a:cubicBezTo>
                <a:cubicBezTo>
                  <a:pt x="405765" y="19247"/>
                  <a:pt x="403703" y="19726"/>
                  <a:pt x="402465" y="20687"/>
                </a:cubicBezTo>
                <a:cubicBezTo>
                  <a:pt x="401224" y="21648"/>
                  <a:pt x="400605" y="22764"/>
                  <a:pt x="400605" y="24034"/>
                </a:cubicBezTo>
                <a:cubicBezTo>
                  <a:pt x="400605" y="24841"/>
                  <a:pt x="400867" y="25569"/>
                  <a:pt x="401394" y="26218"/>
                </a:cubicBezTo>
                <a:cubicBezTo>
                  <a:pt x="401891" y="26902"/>
                  <a:pt x="402697" y="27459"/>
                  <a:pt x="403813" y="27893"/>
                </a:cubicBezTo>
                <a:cubicBezTo>
                  <a:pt x="404432" y="28140"/>
                  <a:pt x="406276" y="28685"/>
                  <a:pt x="409344" y="29521"/>
                </a:cubicBezTo>
                <a:cubicBezTo>
                  <a:pt x="413777" y="30699"/>
                  <a:pt x="416859" y="31675"/>
                  <a:pt x="418597" y="32448"/>
                </a:cubicBezTo>
                <a:cubicBezTo>
                  <a:pt x="420361" y="33192"/>
                  <a:pt x="421742" y="34293"/>
                  <a:pt x="422733" y="35751"/>
                </a:cubicBezTo>
                <a:cubicBezTo>
                  <a:pt x="423756" y="37176"/>
                  <a:pt x="424268" y="38958"/>
                  <a:pt x="424268" y="41094"/>
                </a:cubicBezTo>
                <a:cubicBezTo>
                  <a:pt x="424268" y="43171"/>
                  <a:pt x="423649" y="45141"/>
                  <a:pt x="422408" y="47000"/>
                </a:cubicBezTo>
                <a:cubicBezTo>
                  <a:pt x="421200" y="48860"/>
                  <a:pt x="419448" y="50300"/>
                  <a:pt x="417154" y="51323"/>
                </a:cubicBezTo>
                <a:cubicBezTo>
                  <a:pt x="414860" y="52314"/>
                  <a:pt x="412257" y="52811"/>
                  <a:pt x="409344" y="52811"/>
                </a:cubicBezTo>
                <a:cubicBezTo>
                  <a:pt x="404542" y="52811"/>
                  <a:pt x="400867" y="51820"/>
                  <a:pt x="398326" y="49836"/>
                </a:cubicBezTo>
                <a:cubicBezTo>
                  <a:pt x="395815" y="47822"/>
                  <a:pt x="394206" y="44846"/>
                  <a:pt x="393492" y="40910"/>
                </a:cubicBezTo>
                <a:close/>
              </a:path>
            </a:pathLst>
          </a:custGeom>
          <a:solidFill>
            <a:srgbClr val="000000"/>
          </a:solidFill>
          <a:ln w="2972" cap="sq">
            <a:noFill/>
            <a:prstDash val="solid"/>
            <a:miter/>
          </a:ln>
        </p:spPr>
        <p:txBody>
          <a:bodyPr rtlCol="0" anchor="ctr"/>
          <a:lstStyle/>
          <a:p>
            <a:endParaRPr lang="en-US" sz="1350"/>
          </a:p>
        </p:txBody>
      </p:sp>
      <p:grpSp>
        <p:nvGrpSpPr>
          <p:cNvPr id="100" name="Group 99">
            <a:extLst>
              <a:ext uri="{FF2B5EF4-FFF2-40B4-BE49-F238E27FC236}">
                <a16:creationId xmlns:a16="http://schemas.microsoft.com/office/drawing/2014/main" id="{5B83BA64-E5A1-C74A-A0FC-98627AC05A8C}"/>
              </a:ext>
            </a:extLst>
          </p:cNvPr>
          <p:cNvGrpSpPr/>
          <p:nvPr/>
        </p:nvGrpSpPr>
        <p:grpSpPr>
          <a:xfrm>
            <a:off x="7299353" y="2280901"/>
            <a:ext cx="78318" cy="285648"/>
            <a:chOff x="6398948" y="1019041"/>
            <a:chExt cx="104424" cy="380864"/>
          </a:xfrm>
        </p:grpSpPr>
        <p:sp>
          <p:nvSpPr>
            <p:cNvPr id="101" name="Freeform: Shape 1592">
              <a:extLst>
                <a:ext uri="{FF2B5EF4-FFF2-40B4-BE49-F238E27FC236}">
                  <a16:creationId xmlns:a16="http://schemas.microsoft.com/office/drawing/2014/main" id="{D305703F-1023-B44C-89F4-7A493C93E082}"/>
                </a:ext>
              </a:extLst>
            </p:cNvPr>
            <p:cNvSpPr/>
            <p:nvPr/>
          </p:nvSpPr>
          <p:spPr>
            <a:xfrm>
              <a:off x="6401511" y="1019041"/>
              <a:ext cx="101861" cy="377651"/>
            </a:xfrm>
            <a:custGeom>
              <a:avLst/>
              <a:gdLst>
                <a:gd name="connsiteX0" fmla="*/ 0 w 101861"/>
                <a:gd name="connsiteY0" fmla="*/ 284826 h 377651"/>
                <a:gd name="connsiteX1" fmla="*/ 36763 w 101861"/>
                <a:gd name="connsiteY1" fmla="*/ 284826 h 377651"/>
                <a:gd name="connsiteX2" fmla="*/ 36763 w 101861"/>
                <a:gd name="connsiteY2" fmla="*/ 0 h 377651"/>
                <a:gd name="connsiteX3" fmla="*/ 65102 w 101861"/>
                <a:gd name="connsiteY3" fmla="*/ 0 h 377651"/>
                <a:gd name="connsiteX4" fmla="*/ 65102 w 101861"/>
                <a:gd name="connsiteY4" fmla="*/ 284826 h 377651"/>
                <a:gd name="connsiteX5" fmla="*/ 101861 w 101861"/>
                <a:gd name="connsiteY5" fmla="*/ 284826 h 377651"/>
                <a:gd name="connsiteX6" fmla="*/ 50931 w 101861"/>
                <a:gd name="connsiteY6" fmla="*/ 377651 h 377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861" h="377651">
                  <a:moveTo>
                    <a:pt x="0" y="284826"/>
                  </a:moveTo>
                  <a:lnTo>
                    <a:pt x="36763" y="284826"/>
                  </a:lnTo>
                  <a:lnTo>
                    <a:pt x="36763" y="0"/>
                  </a:lnTo>
                  <a:lnTo>
                    <a:pt x="65102" y="0"/>
                  </a:lnTo>
                  <a:lnTo>
                    <a:pt x="65102" y="284826"/>
                  </a:lnTo>
                  <a:lnTo>
                    <a:pt x="101861" y="284826"/>
                  </a:lnTo>
                  <a:lnTo>
                    <a:pt x="50931" y="377651"/>
                  </a:lnTo>
                  <a:close/>
                </a:path>
              </a:pathLst>
            </a:custGeom>
            <a:solidFill>
              <a:srgbClr val="000000"/>
            </a:solidFill>
            <a:ln w="2972" cap="sq">
              <a:noFill/>
              <a:prstDash val="solid"/>
              <a:miter/>
            </a:ln>
          </p:spPr>
          <p:txBody>
            <a:bodyPr rtlCol="0" anchor="ctr"/>
            <a:lstStyle/>
            <a:p>
              <a:endParaRPr lang="en-US" sz="1350" dirty="0"/>
            </a:p>
          </p:txBody>
        </p:sp>
        <p:sp>
          <p:nvSpPr>
            <p:cNvPr id="102" name="Freeform: Shape 1593">
              <a:extLst>
                <a:ext uri="{FF2B5EF4-FFF2-40B4-BE49-F238E27FC236}">
                  <a16:creationId xmlns:a16="http://schemas.microsoft.com/office/drawing/2014/main" id="{B8EE0881-EA48-CE43-A59B-5DCF47EFBC2B}"/>
                </a:ext>
              </a:extLst>
            </p:cNvPr>
            <p:cNvSpPr/>
            <p:nvPr/>
          </p:nvSpPr>
          <p:spPr>
            <a:xfrm>
              <a:off x="6398948" y="1022254"/>
              <a:ext cx="101861" cy="377651"/>
            </a:xfrm>
            <a:custGeom>
              <a:avLst/>
              <a:gdLst>
                <a:gd name="connsiteX0" fmla="*/ 0 w 101861"/>
                <a:gd name="connsiteY0" fmla="*/ 284826 h 377651"/>
                <a:gd name="connsiteX1" fmla="*/ 36763 w 101861"/>
                <a:gd name="connsiteY1" fmla="*/ 284826 h 377651"/>
                <a:gd name="connsiteX2" fmla="*/ 36763 w 101861"/>
                <a:gd name="connsiteY2" fmla="*/ 0 h 377651"/>
                <a:gd name="connsiteX3" fmla="*/ 65102 w 101861"/>
                <a:gd name="connsiteY3" fmla="*/ 0 h 377651"/>
                <a:gd name="connsiteX4" fmla="*/ 65102 w 101861"/>
                <a:gd name="connsiteY4" fmla="*/ 284826 h 377651"/>
                <a:gd name="connsiteX5" fmla="*/ 101861 w 101861"/>
                <a:gd name="connsiteY5" fmla="*/ 284826 h 377651"/>
                <a:gd name="connsiteX6" fmla="*/ 50931 w 101861"/>
                <a:gd name="connsiteY6" fmla="*/ 377651 h 377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861" h="377651">
                  <a:moveTo>
                    <a:pt x="0" y="284826"/>
                  </a:moveTo>
                  <a:lnTo>
                    <a:pt x="36763" y="284826"/>
                  </a:lnTo>
                  <a:lnTo>
                    <a:pt x="36763" y="0"/>
                  </a:lnTo>
                  <a:lnTo>
                    <a:pt x="65102" y="0"/>
                  </a:lnTo>
                  <a:lnTo>
                    <a:pt x="65102" y="284826"/>
                  </a:lnTo>
                  <a:lnTo>
                    <a:pt x="101861" y="284826"/>
                  </a:lnTo>
                  <a:lnTo>
                    <a:pt x="50931" y="377651"/>
                  </a:lnTo>
                  <a:close/>
                </a:path>
              </a:pathLst>
            </a:custGeom>
            <a:noFill/>
            <a:ln w="2972" cap="flat">
              <a:solidFill>
                <a:srgbClr val="000000"/>
              </a:solidFill>
              <a:prstDash val="solid"/>
              <a:round/>
            </a:ln>
          </p:spPr>
          <p:txBody>
            <a:bodyPr rtlCol="0" anchor="ctr"/>
            <a:lstStyle/>
            <a:p>
              <a:endParaRPr lang="en-US" sz="1350"/>
            </a:p>
          </p:txBody>
        </p:sp>
      </p:grpSp>
      <p:sp>
        <p:nvSpPr>
          <p:cNvPr id="103" name="Freeform: Shape 1594">
            <a:extLst>
              <a:ext uri="{FF2B5EF4-FFF2-40B4-BE49-F238E27FC236}">
                <a16:creationId xmlns:a16="http://schemas.microsoft.com/office/drawing/2014/main" id="{C9B24EFD-3DDA-2F4A-B147-7B87473CA43E}"/>
              </a:ext>
            </a:extLst>
          </p:cNvPr>
          <p:cNvSpPr/>
          <p:nvPr/>
        </p:nvSpPr>
        <p:spPr>
          <a:xfrm>
            <a:off x="7572838" y="1803211"/>
            <a:ext cx="131437" cy="872129"/>
          </a:xfrm>
          <a:custGeom>
            <a:avLst/>
            <a:gdLst>
              <a:gd name="connsiteX0" fmla="*/ 0 w 175249"/>
              <a:gd name="connsiteY0" fmla="*/ 0 h 1162838"/>
              <a:gd name="connsiteX1" fmla="*/ 0 w 175249"/>
              <a:gd name="connsiteY1" fmla="*/ 0 h 1162838"/>
              <a:gd name="connsiteX2" fmla="*/ 87628 w 175249"/>
              <a:gd name="connsiteY2" fmla="*/ 66261 h 1162838"/>
              <a:gd name="connsiteX3" fmla="*/ 87628 w 175249"/>
              <a:gd name="connsiteY3" fmla="*/ 515158 h 1162838"/>
              <a:gd name="connsiteX4" fmla="*/ 175249 w 175249"/>
              <a:gd name="connsiteY4" fmla="*/ 581420 h 1162838"/>
              <a:gd name="connsiteX5" fmla="*/ 175249 w 175249"/>
              <a:gd name="connsiteY5" fmla="*/ 581420 h 1162838"/>
              <a:gd name="connsiteX6" fmla="*/ 87628 w 175249"/>
              <a:gd name="connsiteY6" fmla="*/ 647683 h 1162838"/>
              <a:gd name="connsiteX7" fmla="*/ 87628 w 175249"/>
              <a:gd name="connsiteY7" fmla="*/ 1096577 h 1162838"/>
              <a:gd name="connsiteX8" fmla="*/ 0 w 175249"/>
              <a:gd name="connsiteY8" fmla="*/ 1162839 h 116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249" h="1162838">
                <a:moveTo>
                  <a:pt x="0" y="0"/>
                </a:moveTo>
                <a:lnTo>
                  <a:pt x="0" y="0"/>
                </a:lnTo>
                <a:cubicBezTo>
                  <a:pt x="48384" y="0"/>
                  <a:pt x="87628" y="29665"/>
                  <a:pt x="87628" y="66261"/>
                </a:cubicBezTo>
                <a:lnTo>
                  <a:pt x="87628" y="515158"/>
                </a:lnTo>
                <a:cubicBezTo>
                  <a:pt x="87628" y="551754"/>
                  <a:pt x="126842" y="581420"/>
                  <a:pt x="175249" y="581420"/>
                </a:cubicBezTo>
                <a:lnTo>
                  <a:pt x="175249" y="581420"/>
                </a:lnTo>
                <a:cubicBezTo>
                  <a:pt x="126842" y="581420"/>
                  <a:pt x="87628" y="611087"/>
                  <a:pt x="87628" y="647683"/>
                </a:cubicBezTo>
                <a:lnTo>
                  <a:pt x="87628" y="1096577"/>
                </a:lnTo>
                <a:cubicBezTo>
                  <a:pt x="87628" y="1133173"/>
                  <a:pt x="48384" y="1162839"/>
                  <a:pt x="0" y="1162839"/>
                </a:cubicBezTo>
                <a:close/>
              </a:path>
            </a:pathLst>
          </a:custGeom>
          <a:solidFill>
            <a:srgbClr val="000000">
              <a:alpha val="0"/>
            </a:srgbClr>
          </a:solidFill>
          <a:ln w="2972" cap="sq">
            <a:noFill/>
            <a:prstDash val="solid"/>
            <a:miter/>
          </a:ln>
        </p:spPr>
        <p:txBody>
          <a:bodyPr rtlCol="0" anchor="ctr"/>
          <a:lstStyle/>
          <a:p>
            <a:endParaRPr lang="en-US" sz="1350"/>
          </a:p>
        </p:txBody>
      </p:sp>
      <p:sp>
        <p:nvSpPr>
          <p:cNvPr id="104" name="Freeform: Shape 1595">
            <a:extLst>
              <a:ext uri="{FF2B5EF4-FFF2-40B4-BE49-F238E27FC236}">
                <a16:creationId xmlns:a16="http://schemas.microsoft.com/office/drawing/2014/main" id="{32C1A7F2-9D09-B346-B46E-3F5D77D61475}"/>
              </a:ext>
            </a:extLst>
          </p:cNvPr>
          <p:cNvSpPr/>
          <p:nvPr/>
        </p:nvSpPr>
        <p:spPr>
          <a:xfrm>
            <a:off x="7572838" y="1803211"/>
            <a:ext cx="131437" cy="872129"/>
          </a:xfrm>
          <a:custGeom>
            <a:avLst/>
            <a:gdLst>
              <a:gd name="connsiteX0" fmla="*/ 0 w 175249"/>
              <a:gd name="connsiteY0" fmla="*/ 0 h 1162838"/>
              <a:gd name="connsiteX1" fmla="*/ 0 w 175249"/>
              <a:gd name="connsiteY1" fmla="*/ 0 h 1162838"/>
              <a:gd name="connsiteX2" fmla="*/ 87628 w 175249"/>
              <a:gd name="connsiteY2" fmla="*/ 66261 h 1162838"/>
              <a:gd name="connsiteX3" fmla="*/ 87628 w 175249"/>
              <a:gd name="connsiteY3" fmla="*/ 515158 h 1162838"/>
              <a:gd name="connsiteX4" fmla="*/ 175249 w 175249"/>
              <a:gd name="connsiteY4" fmla="*/ 581420 h 1162838"/>
              <a:gd name="connsiteX5" fmla="*/ 175249 w 175249"/>
              <a:gd name="connsiteY5" fmla="*/ 581420 h 1162838"/>
              <a:gd name="connsiteX6" fmla="*/ 87628 w 175249"/>
              <a:gd name="connsiteY6" fmla="*/ 647683 h 1162838"/>
              <a:gd name="connsiteX7" fmla="*/ 87628 w 175249"/>
              <a:gd name="connsiteY7" fmla="*/ 1096577 h 1162838"/>
              <a:gd name="connsiteX8" fmla="*/ 0 w 175249"/>
              <a:gd name="connsiteY8" fmla="*/ 1162839 h 116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249" h="1162838">
                <a:moveTo>
                  <a:pt x="0" y="0"/>
                </a:moveTo>
                <a:lnTo>
                  <a:pt x="0" y="0"/>
                </a:lnTo>
                <a:cubicBezTo>
                  <a:pt x="48384" y="0"/>
                  <a:pt x="87628" y="29665"/>
                  <a:pt x="87628" y="66261"/>
                </a:cubicBezTo>
                <a:lnTo>
                  <a:pt x="87628" y="515158"/>
                </a:lnTo>
                <a:cubicBezTo>
                  <a:pt x="87628" y="551754"/>
                  <a:pt x="126842" y="581420"/>
                  <a:pt x="175249" y="581420"/>
                </a:cubicBezTo>
                <a:lnTo>
                  <a:pt x="175249" y="581420"/>
                </a:lnTo>
                <a:cubicBezTo>
                  <a:pt x="126842" y="581420"/>
                  <a:pt x="87628" y="611087"/>
                  <a:pt x="87628" y="647683"/>
                </a:cubicBezTo>
                <a:lnTo>
                  <a:pt x="87628" y="1096577"/>
                </a:lnTo>
                <a:cubicBezTo>
                  <a:pt x="87628" y="1133173"/>
                  <a:pt x="48384" y="1162839"/>
                  <a:pt x="0" y="1162839"/>
                </a:cubicBezTo>
              </a:path>
            </a:pathLst>
          </a:custGeom>
          <a:solidFill>
            <a:srgbClr val="000000">
              <a:alpha val="0"/>
            </a:srgbClr>
          </a:solidFill>
          <a:ln w="2972" cap="sq">
            <a:noFill/>
            <a:prstDash val="solid"/>
            <a:miter/>
          </a:ln>
        </p:spPr>
        <p:txBody>
          <a:bodyPr rtlCol="0" anchor="ctr"/>
          <a:lstStyle/>
          <a:p>
            <a:endParaRPr lang="en-US" sz="1350"/>
          </a:p>
        </p:txBody>
      </p:sp>
      <p:sp>
        <p:nvSpPr>
          <p:cNvPr id="105" name="Freeform: Shape 1596">
            <a:extLst>
              <a:ext uri="{FF2B5EF4-FFF2-40B4-BE49-F238E27FC236}">
                <a16:creationId xmlns:a16="http://schemas.microsoft.com/office/drawing/2014/main" id="{3DAE5B24-07AC-D94F-9597-6312D0AA9878}"/>
              </a:ext>
            </a:extLst>
          </p:cNvPr>
          <p:cNvSpPr/>
          <p:nvPr/>
        </p:nvSpPr>
        <p:spPr>
          <a:xfrm>
            <a:off x="7572838" y="1803211"/>
            <a:ext cx="131437" cy="872129"/>
          </a:xfrm>
          <a:custGeom>
            <a:avLst/>
            <a:gdLst>
              <a:gd name="connsiteX0" fmla="*/ 0 w 175249"/>
              <a:gd name="connsiteY0" fmla="*/ 0 h 1162838"/>
              <a:gd name="connsiteX1" fmla="*/ 0 w 175249"/>
              <a:gd name="connsiteY1" fmla="*/ 0 h 1162838"/>
              <a:gd name="connsiteX2" fmla="*/ 87628 w 175249"/>
              <a:gd name="connsiteY2" fmla="*/ 66261 h 1162838"/>
              <a:gd name="connsiteX3" fmla="*/ 87628 w 175249"/>
              <a:gd name="connsiteY3" fmla="*/ 515158 h 1162838"/>
              <a:gd name="connsiteX4" fmla="*/ 175249 w 175249"/>
              <a:gd name="connsiteY4" fmla="*/ 581420 h 1162838"/>
              <a:gd name="connsiteX5" fmla="*/ 175249 w 175249"/>
              <a:gd name="connsiteY5" fmla="*/ 581420 h 1162838"/>
              <a:gd name="connsiteX6" fmla="*/ 87628 w 175249"/>
              <a:gd name="connsiteY6" fmla="*/ 647683 h 1162838"/>
              <a:gd name="connsiteX7" fmla="*/ 87628 w 175249"/>
              <a:gd name="connsiteY7" fmla="*/ 1096577 h 1162838"/>
              <a:gd name="connsiteX8" fmla="*/ 0 w 175249"/>
              <a:gd name="connsiteY8" fmla="*/ 1162839 h 116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249" h="1162838">
                <a:moveTo>
                  <a:pt x="0" y="0"/>
                </a:moveTo>
                <a:lnTo>
                  <a:pt x="0" y="0"/>
                </a:lnTo>
                <a:cubicBezTo>
                  <a:pt x="48384" y="0"/>
                  <a:pt x="87628" y="29665"/>
                  <a:pt x="87628" y="66261"/>
                </a:cubicBezTo>
                <a:lnTo>
                  <a:pt x="87628" y="515158"/>
                </a:lnTo>
                <a:cubicBezTo>
                  <a:pt x="87628" y="551754"/>
                  <a:pt x="126842" y="581420"/>
                  <a:pt x="175249" y="581420"/>
                </a:cubicBezTo>
                <a:lnTo>
                  <a:pt x="175249" y="581420"/>
                </a:lnTo>
                <a:cubicBezTo>
                  <a:pt x="126842" y="581420"/>
                  <a:pt x="87628" y="611087"/>
                  <a:pt x="87628" y="647683"/>
                </a:cubicBezTo>
                <a:lnTo>
                  <a:pt x="87628" y="1096577"/>
                </a:lnTo>
                <a:cubicBezTo>
                  <a:pt x="87628" y="1133173"/>
                  <a:pt x="48384" y="1162839"/>
                  <a:pt x="0" y="1162839"/>
                </a:cubicBezTo>
              </a:path>
            </a:pathLst>
          </a:custGeom>
          <a:noFill/>
          <a:ln w="2972" cap="flat">
            <a:solidFill>
              <a:srgbClr val="000000"/>
            </a:solidFill>
            <a:prstDash val="solid"/>
            <a:round/>
          </a:ln>
        </p:spPr>
        <p:txBody>
          <a:bodyPr rtlCol="0" anchor="ctr"/>
          <a:lstStyle/>
          <a:p>
            <a:endParaRPr lang="en-US" sz="1350"/>
          </a:p>
        </p:txBody>
      </p:sp>
      <p:sp>
        <p:nvSpPr>
          <p:cNvPr id="106" name="Freeform: Shape 1602">
            <a:extLst>
              <a:ext uri="{FF2B5EF4-FFF2-40B4-BE49-F238E27FC236}">
                <a16:creationId xmlns:a16="http://schemas.microsoft.com/office/drawing/2014/main" id="{5B28CA7B-C439-9B46-BF08-35C21604CFF7}"/>
              </a:ext>
            </a:extLst>
          </p:cNvPr>
          <p:cNvSpPr/>
          <p:nvPr/>
        </p:nvSpPr>
        <p:spPr>
          <a:xfrm>
            <a:off x="7870406" y="1775420"/>
            <a:ext cx="484783" cy="69802"/>
          </a:xfrm>
          <a:custGeom>
            <a:avLst/>
            <a:gdLst>
              <a:gd name="connsiteX0" fmla="*/ 53377 w 646377"/>
              <a:gd name="connsiteY0" fmla="*/ 47325 h 93069"/>
              <a:gd name="connsiteX1" fmla="*/ 62779 w 646377"/>
              <a:gd name="connsiteY1" fmla="*/ 49696 h 93069"/>
              <a:gd name="connsiteX2" fmla="*/ 52127 w 646377"/>
              <a:gd name="connsiteY2" fmla="*/ 67363 h 93069"/>
              <a:gd name="connsiteX3" fmla="*/ 33383 w 646377"/>
              <a:gd name="connsiteY3" fmla="*/ 73406 h 93069"/>
              <a:gd name="connsiteX4" fmla="*/ 14698 w 646377"/>
              <a:gd name="connsiteY4" fmla="*/ 68755 h 93069"/>
              <a:gd name="connsiteX5" fmla="*/ 3779 w 646377"/>
              <a:gd name="connsiteY5" fmla="*/ 55230 h 93069"/>
              <a:gd name="connsiteX6" fmla="*/ 0 w 646377"/>
              <a:gd name="connsiteY6" fmla="*/ 36168 h 93069"/>
              <a:gd name="connsiteX7" fmla="*/ 4255 w 646377"/>
              <a:gd name="connsiteY7" fmla="*/ 16829 h 93069"/>
              <a:gd name="connsiteX8" fmla="*/ 16275 w 646377"/>
              <a:gd name="connsiteY8" fmla="*/ 4277 h 93069"/>
              <a:gd name="connsiteX9" fmla="*/ 33531 w 646377"/>
              <a:gd name="connsiteY9" fmla="*/ 0 h 93069"/>
              <a:gd name="connsiteX10" fmla="*/ 51443 w 646377"/>
              <a:gd name="connsiteY10" fmla="*/ 5439 h 93069"/>
              <a:gd name="connsiteX11" fmla="*/ 61559 w 646377"/>
              <a:gd name="connsiteY11" fmla="*/ 20687 h 93069"/>
              <a:gd name="connsiteX12" fmla="*/ 52306 w 646377"/>
              <a:gd name="connsiteY12" fmla="*/ 22872 h 93069"/>
              <a:gd name="connsiteX13" fmla="*/ 45165 w 646377"/>
              <a:gd name="connsiteY13" fmla="*/ 11576 h 93069"/>
              <a:gd name="connsiteX14" fmla="*/ 33353 w 646377"/>
              <a:gd name="connsiteY14" fmla="*/ 8042 h 93069"/>
              <a:gd name="connsiteX15" fmla="*/ 19637 w 646377"/>
              <a:gd name="connsiteY15" fmla="*/ 11994 h 93069"/>
              <a:gd name="connsiteX16" fmla="*/ 11901 w 646377"/>
              <a:gd name="connsiteY16" fmla="*/ 22500 h 93069"/>
              <a:gd name="connsiteX17" fmla="*/ 9729 w 646377"/>
              <a:gd name="connsiteY17" fmla="*/ 36122 h 93069"/>
              <a:gd name="connsiteX18" fmla="*/ 12347 w 646377"/>
              <a:gd name="connsiteY18" fmla="*/ 51928 h 93069"/>
              <a:gd name="connsiteX19" fmla="*/ 20559 w 646377"/>
              <a:gd name="connsiteY19" fmla="*/ 62016 h 93069"/>
              <a:gd name="connsiteX20" fmla="*/ 32609 w 646377"/>
              <a:gd name="connsiteY20" fmla="*/ 65363 h 93069"/>
              <a:gd name="connsiteX21" fmla="*/ 45938 w 646377"/>
              <a:gd name="connsiteY21" fmla="*/ 60808 h 93069"/>
              <a:gd name="connsiteX22" fmla="*/ 53377 w 646377"/>
              <a:gd name="connsiteY22" fmla="*/ 47325 h 93069"/>
              <a:gd name="connsiteX23" fmla="*/ 108449 w 646377"/>
              <a:gd name="connsiteY23" fmla="*/ 55646 h 93069"/>
              <a:gd name="connsiteX24" fmla="*/ 117404 w 646377"/>
              <a:gd name="connsiteY24" fmla="*/ 56762 h 93069"/>
              <a:gd name="connsiteX25" fmla="*/ 109550 w 646377"/>
              <a:gd name="connsiteY25" fmla="*/ 69035 h 93069"/>
              <a:gd name="connsiteX26" fmla="*/ 94822 w 646377"/>
              <a:gd name="connsiteY26" fmla="*/ 73358 h 93069"/>
              <a:gd name="connsiteX27" fmla="*/ 76911 w 646377"/>
              <a:gd name="connsiteY27" fmla="*/ 66432 h 93069"/>
              <a:gd name="connsiteX28" fmla="*/ 70335 w 646377"/>
              <a:gd name="connsiteY28" fmla="*/ 46907 h 93069"/>
              <a:gd name="connsiteX29" fmla="*/ 77030 w 646377"/>
              <a:gd name="connsiteY29" fmla="*/ 26777 h 93069"/>
              <a:gd name="connsiteX30" fmla="*/ 94346 w 646377"/>
              <a:gd name="connsiteY30" fmla="*/ 19618 h 93069"/>
              <a:gd name="connsiteX31" fmla="*/ 111186 w 646377"/>
              <a:gd name="connsiteY31" fmla="*/ 26638 h 93069"/>
              <a:gd name="connsiteX32" fmla="*/ 117732 w 646377"/>
              <a:gd name="connsiteY32" fmla="*/ 46395 h 93069"/>
              <a:gd name="connsiteX33" fmla="*/ 117702 w 646377"/>
              <a:gd name="connsiteY33" fmla="*/ 48720 h 93069"/>
              <a:gd name="connsiteX34" fmla="*/ 79351 w 646377"/>
              <a:gd name="connsiteY34" fmla="*/ 48720 h 93069"/>
              <a:gd name="connsiteX35" fmla="*/ 84141 w 646377"/>
              <a:gd name="connsiteY35" fmla="*/ 61689 h 93069"/>
              <a:gd name="connsiteX36" fmla="*/ 94881 w 646377"/>
              <a:gd name="connsiteY36" fmla="*/ 66199 h 93069"/>
              <a:gd name="connsiteX37" fmla="*/ 103063 w 646377"/>
              <a:gd name="connsiteY37" fmla="*/ 63688 h 93069"/>
              <a:gd name="connsiteX38" fmla="*/ 108449 w 646377"/>
              <a:gd name="connsiteY38" fmla="*/ 55646 h 93069"/>
              <a:gd name="connsiteX39" fmla="*/ 79797 w 646377"/>
              <a:gd name="connsiteY39" fmla="*/ 41561 h 93069"/>
              <a:gd name="connsiteX40" fmla="*/ 108538 w 646377"/>
              <a:gd name="connsiteY40" fmla="*/ 41561 h 93069"/>
              <a:gd name="connsiteX41" fmla="*/ 105235 w 646377"/>
              <a:gd name="connsiteY41" fmla="*/ 31798 h 93069"/>
              <a:gd name="connsiteX42" fmla="*/ 94465 w 646377"/>
              <a:gd name="connsiteY42" fmla="*/ 26777 h 93069"/>
              <a:gd name="connsiteX43" fmla="*/ 84349 w 646377"/>
              <a:gd name="connsiteY43" fmla="*/ 30822 h 93069"/>
              <a:gd name="connsiteX44" fmla="*/ 79797 w 646377"/>
              <a:gd name="connsiteY44" fmla="*/ 41561 h 93069"/>
              <a:gd name="connsiteX45" fmla="*/ 128175 w 646377"/>
              <a:gd name="connsiteY45" fmla="*/ 72198 h 93069"/>
              <a:gd name="connsiteX46" fmla="*/ 128175 w 646377"/>
              <a:gd name="connsiteY46" fmla="*/ 1209 h 93069"/>
              <a:gd name="connsiteX47" fmla="*/ 136922 w 646377"/>
              <a:gd name="connsiteY47" fmla="*/ 1209 h 93069"/>
              <a:gd name="connsiteX48" fmla="*/ 136922 w 646377"/>
              <a:gd name="connsiteY48" fmla="*/ 72198 h 93069"/>
              <a:gd name="connsiteX49" fmla="*/ 128175 w 646377"/>
              <a:gd name="connsiteY49" fmla="*/ 72198 h 93069"/>
              <a:gd name="connsiteX50" fmla="*/ 150192 w 646377"/>
              <a:gd name="connsiteY50" fmla="*/ 72198 h 93069"/>
              <a:gd name="connsiteX51" fmla="*/ 150192 w 646377"/>
              <a:gd name="connsiteY51" fmla="*/ 1209 h 93069"/>
              <a:gd name="connsiteX52" fmla="*/ 158939 w 646377"/>
              <a:gd name="connsiteY52" fmla="*/ 1209 h 93069"/>
              <a:gd name="connsiteX53" fmla="*/ 158939 w 646377"/>
              <a:gd name="connsiteY53" fmla="*/ 72198 h 93069"/>
              <a:gd name="connsiteX54" fmla="*/ 150192 w 646377"/>
              <a:gd name="connsiteY54" fmla="*/ 72198 h 93069"/>
              <a:gd name="connsiteX55" fmla="*/ 217374 w 646377"/>
              <a:gd name="connsiteY55" fmla="*/ 72198 h 93069"/>
              <a:gd name="connsiteX56" fmla="*/ 217374 w 646377"/>
              <a:gd name="connsiteY56" fmla="*/ 9576 h 93069"/>
              <a:gd name="connsiteX57" fmla="*/ 193988 w 646377"/>
              <a:gd name="connsiteY57" fmla="*/ 9576 h 93069"/>
              <a:gd name="connsiteX58" fmla="*/ 193988 w 646377"/>
              <a:gd name="connsiteY58" fmla="*/ 1209 h 93069"/>
              <a:gd name="connsiteX59" fmla="*/ 250250 w 646377"/>
              <a:gd name="connsiteY59" fmla="*/ 1209 h 93069"/>
              <a:gd name="connsiteX60" fmla="*/ 250250 w 646377"/>
              <a:gd name="connsiteY60" fmla="*/ 9576 h 93069"/>
              <a:gd name="connsiteX61" fmla="*/ 226775 w 646377"/>
              <a:gd name="connsiteY61" fmla="*/ 9576 h 93069"/>
              <a:gd name="connsiteX62" fmla="*/ 226775 w 646377"/>
              <a:gd name="connsiteY62" fmla="*/ 72198 h 93069"/>
              <a:gd name="connsiteX63" fmla="*/ 217374 w 646377"/>
              <a:gd name="connsiteY63" fmla="*/ 72198 h 93069"/>
              <a:gd name="connsiteX64" fmla="*/ 252898 w 646377"/>
              <a:gd name="connsiteY64" fmla="*/ 92001 h 93069"/>
              <a:gd name="connsiteX65" fmla="*/ 251916 w 646377"/>
              <a:gd name="connsiteY65" fmla="*/ 83819 h 93069"/>
              <a:gd name="connsiteX66" fmla="*/ 256945 w 646377"/>
              <a:gd name="connsiteY66" fmla="*/ 84610 h 93069"/>
              <a:gd name="connsiteX67" fmla="*/ 261556 w 646377"/>
              <a:gd name="connsiteY67" fmla="*/ 83632 h 93069"/>
              <a:gd name="connsiteX68" fmla="*/ 264442 w 646377"/>
              <a:gd name="connsiteY68" fmla="*/ 80891 h 93069"/>
              <a:gd name="connsiteX69" fmla="*/ 267090 w 646377"/>
              <a:gd name="connsiteY69" fmla="*/ 74429 h 93069"/>
              <a:gd name="connsiteX70" fmla="*/ 267864 w 646377"/>
              <a:gd name="connsiteY70" fmla="*/ 72290 h 93069"/>
              <a:gd name="connsiteX71" fmla="*/ 248346 w 646377"/>
              <a:gd name="connsiteY71" fmla="*/ 20780 h 93069"/>
              <a:gd name="connsiteX72" fmla="*/ 257748 w 646377"/>
              <a:gd name="connsiteY72" fmla="*/ 20780 h 93069"/>
              <a:gd name="connsiteX73" fmla="*/ 268459 w 646377"/>
              <a:gd name="connsiteY73" fmla="*/ 50533 h 93069"/>
              <a:gd name="connsiteX74" fmla="*/ 272178 w 646377"/>
              <a:gd name="connsiteY74" fmla="*/ 62480 h 93069"/>
              <a:gd name="connsiteX75" fmla="*/ 275778 w 646377"/>
              <a:gd name="connsiteY75" fmla="*/ 50766 h 93069"/>
              <a:gd name="connsiteX76" fmla="*/ 286757 w 646377"/>
              <a:gd name="connsiteY76" fmla="*/ 20780 h 93069"/>
              <a:gd name="connsiteX77" fmla="*/ 295474 w 646377"/>
              <a:gd name="connsiteY77" fmla="*/ 20780 h 93069"/>
              <a:gd name="connsiteX78" fmla="*/ 275897 w 646377"/>
              <a:gd name="connsiteY78" fmla="*/ 73081 h 93069"/>
              <a:gd name="connsiteX79" fmla="*/ 271018 w 646377"/>
              <a:gd name="connsiteY79" fmla="*/ 84747 h 93069"/>
              <a:gd name="connsiteX80" fmla="*/ 265692 w 646377"/>
              <a:gd name="connsiteY80" fmla="*/ 91025 h 93069"/>
              <a:gd name="connsiteX81" fmla="*/ 258521 w 646377"/>
              <a:gd name="connsiteY81" fmla="*/ 93069 h 93069"/>
              <a:gd name="connsiteX82" fmla="*/ 252898 w 646377"/>
              <a:gd name="connsiteY82" fmla="*/ 92001 h 93069"/>
              <a:gd name="connsiteX83" fmla="*/ 302913 w 646377"/>
              <a:gd name="connsiteY83" fmla="*/ 91909 h 93069"/>
              <a:gd name="connsiteX84" fmla="*/ 302913 w 646377"/>
              <a:gd name="connsiteY84" fmla="*/ 20780 h 93069"/>
              <a:gd name="connsiteX85" fmla="*/ 310797 w 646377"/>
              <a:gd name="connsiteY85" fmla="*/ 20780 h 93069"/>
              <a:gd name="connsiteX86" fmla="*/ 310797 w 646377"/>
              <a:gd name="connsiteY86" fmla="*/ 27475 h 93069"/>
              <a:gd name="connsiteX87" fmla="*/ 317164 w 646377"/>
              <a:gd name="connsiteY87" fmla="*/ 21571 h 93069"/>
              <a:gd name="connsiteX88" fmla="*/ 325733 w 646377"/>
              <a:gd name="connsiteY88" fmla="*/ 19618 h 93069"/>
              <a:gd name="connsiteX89" fmla="*/ 337336 w 646377"/>
              <a:gd name="connsiteY89" fmla="*/ 23012 h 93069"/>
              <a:gd name="connsiteX90" fmla="*/ 344923 w 646377"/>
              <a:gd name="connsiteY90" fmla="*/ 32588 h 93069"/>
              <a:gd name="connsiteX91" fmla="*/ 347542 w 646377"/>
              <a:gd name="connsiteY91" fmla="*/ 46117 h 93069"/>
              <a:gd name="connsiteX92" fmla="*/ 344686 w 646377"/>
              <a:gd name="connsiteY92" fmla="*/ 60297 h 93069"/>
              <a:gd name="connsiteX93" fmla="*/ 336474 w 646377"/>
              <a:gd name="connsiteY93" fmla="*/ 70011 h 93069"/>
              <a:gd name="connsiteX94" fmla="*/ 325108 w 646377"/>
              <a:gd name="connsiteY94" fmla="*/ 73358 h 93069"/>
              <a:gd name="connsiteX95" fmla="*/ 317253 w 646377"/>
              <a:gd name="connsiteY95" fmla="*/ 71546 h 93069"/>
              <a:gd name="connsiteX96" fmla="*/ 311600 w 646377"/>
              <a:gd name="connsiteY96" fmla="*/ 66851 h 93069"/>
              <a:gd name="connsiteX97" fmla="*/ 311600 w 646377"/>
              <a:gd name="connsiteY97" fmla="*/ 91909 h 93069"/>
              <a:gd name="connsiteX98" fmla="*/ 302913 w 646377"/>
              <a:gd name="connsiteY98" fmla="*/ 91909 h 93069"/>
              <a:gd name="connsiteX99" fmla="*/ 310767 w 646377"/>
              <a:gd name="connsiteY99" fmla="*/ 46767 h 93069"/>
              <a:gd name="connsiteX100" fmla="*/ 314754 w 646377"/>
              <a:gd name="connsiteY100" fmla="*/ 61457 h 93069"/>
              <a:gd name="connsiteX101" fmla="*/ 324513 w 646377"/>
              <a:gd name="connsiteY101" fmla="*/ 66199 h 93069"/>
              <a:gd name="connsiteX102" fmla="*/ 334450 w 646377"/>
              <a:gd name="connsiteY102" fmla="*/ 61272 h 93069"/>
              <a:gd name="connsiteX103" fmla="*/ 338616 w 646377"/>
              <a:gd name="connsiteY103" fmla="*/ 46070 h 93069"/>
              <a:gd name="connsiteX104" fmla="*/ 334570 w 646377"/>
              <a:gd name="connsiteY104" fmla="*/ 31333 h 93069"/>
              <a:gd name="connsiteX105" fmla="*/ 324900 w 646377"/>
              <a:gd name="connsiteY105" fmla="*/ 26452 h 93069"/>
              <a:gd name="connsiteX106" fmla="*/ 315022 w 646377"/>
              <a:gd name="connsiteY106" fmla="*/ 31659 h 93069"/>
              <a:gd name="connsiteX107" fmla="*/ 310767 w 646377"/>
              <a:gd name="connsiteY107" fmla="*/ 46767 h 93069"/>
              <a:gd name="connsiteX108" fmla="*/ 393242 w 646377"/>
              <a:gd name="connsiteY108" fmla="*/ 55646 h 93069"/>
              <a:gd name="connsiteX109" fmla="*/ 402197 w 646377"/>
              <a:gd name="connsiteY109" fmla="*/ 56762 h 93069"/>
              <a:gd name="connsiteX110" fmla="*/ 394343 w 646377"/>
              <a:gd name="connsiteY110" fmla="*/ 69035 h 93069"/>
              <a:gd name="connsiteX111" fmla="*/ 379615 w 646377"/>
              <a:gd name="connsiteY111" fmla="*/ 73358 h 93069"/>
              <a:gd name="connsiteX112" fmla="*/ 361704 w 646377"/>
              <a:gd name="connsiteY112" fmla="*/ 66432 h 93069"/>
              <a:gd name="connsiteX113" fmla="*/ 355129 w 646377"/>
              <a:gd name="connsiteY113" fmla="*/ 46907 h 93069"/>
              <a:gd name="connsiteX114" fmla="*/ 361823 w 646377"/>
              <a:gd name="connsiteY114" fmla="*/ 26777 h 93069"/>
              <a:gd name="connsiteX115" fmla="*/ 379139 w 646377"/>
              <a:gd name="connsiteY115" fmla="*/ 19618 h 93069"/>
              <a:gd name="connsiteX116" fmla="*/ 395979 w 646377"/>
              <a:gd name="connsiteY116" fmla="*/ 26638 h 93069"/>
              <a:gd name="connsiteX117" fmla="*/ 402525 w 646377"/>
              <a:gd name="connsiteY117" fmla="*/ 46395 h 93069"/>
              <a:gd name="connsiteX118" fmla="*/ 402495 w 646377"/>
              <a:gd name="connsiteY118" fmla="*/ 48720 h 93069"/>
              <a:gd name="connsiteX119" fmla="*/ 364144 w 646377"/>
              <a:gd name="connsiteY119" fmla="*/ 48720 h 93069"/>
              <a:gd name="connsiteX120" fmla="*/ 368934 w 646377"/>
              <a:gd name="connsiteY120" fmla="*/ 61689 h 93069"/>
              <a:gd name="connsiteX121" fmla="*/ 379675 w 646377"/>
              <a:gd name="connsiteY121" fmla="*/ 66199 h 93069"/>
              <a:gd name="connsiteX122" fmla="*/ 387857 w 646377"/>
              <a:gd name="connsiteY122" fmla="*/ 63688 h 93069"/>
              <a:gd name="connsiteX123" fmla="*/ 393242 w 646377"/>
              <a:gd name="connsiteY123" fmla="*/ 55646 h 93069"/>
              <a:gd name="connsiteX124" fmla="*/ 364590 w 646377"/>
              <a:gd name="connsiteY124" fmla="*/ 41561 h 93069"/>
              <a:gd name="connsiteX125" fmla="*/ 393331 w 646377"/>
              <a:gd name="connsiteY125" fmla="*/ 41561 h 93069"/>
              <a:gd name="connsiteX126" fmla="*/ 390029 w 646377"/>
              <a:gd name="connsiteY126" fmla="*/ 31798 h 93069"/>
              <a:gd name="connsiteX127" fmla="*/ 379258 w 646377"/>
              <a:gd name="connsiteY127" fmla="*/ 26777 h 93069"/>
              <a:gd name="connsiteX128" fmla="*/ 369142 w 646377"/>
              <a:gd name="connsiteY128" fmla="*/ 30822 h 93069"/>
              <a:gd name="connsiteX129" fmla="*/ 364590 w 646377"/>
              <a:gd name="connsiteY129" fmla="*/ 41561 h 93069"/>
              <a:gd name="connsiteX130" fmla="*/ 475062 w 646377"/>
              <a:gd name="connsiteY130" fmla="*/ 44350 h 93069"/>
              <a:gd name="connsiteX131" fmla="*/ 475062 w 646377"/>
              <a:gd name="connsiteY131" fmla="*/ 36028 h 93069"/>
              <a:gd name="connsiteX132" fmla="*/ 505142 w 646377"/>
              <a:gd name="connsiteY132" fmla="*/ 35982 h 93069"/>
              <a:gd name="connsiteX133" fmla="*/ 505142 w 646377"/>
              <a:gd name="connsiteY133" fmla="*/ 62341 h 93069"/>
              <a:gd name="connsiteX134" fmla="*/ 490801 w 646377"/>
              <a:gd name="connsiteY134" fmla="*/ 70615 h 93069"/>
              <a:gd name="connsiteX135" fmla="*/ 475746 w 646377"/>
              <a:gd name="connsiteY135" fmla="*/ 73406 h 93069"/>
              <a:gd name="connsiteX136" fmla="*/ 456734 w 646377"/>
              <a:gd name="connsiteY136" fmla="*/ 68943 h 93069"/>
              <a:gd name="connsiteX137" fmla="*/ 443821 w 646377"/>
              <a:gd name="connsiteY137" fmla="*/ 55973 h 93069"/>
              <a:gd name="connsiteX138" fmla="*/ 439478 w 646377"/>
              <a:gd name="connsiteY138" fmla="*/ 37051 h 93069"/>
              <a:gd name="connsiteX139" fmla="*/ 443821 w 646377"/>
              <a:gd name="connsiteY139" fmla="*/ 17712 h 93069"/>
              <a:gd name="connsiteX140" fmla="*/ 456258 w 646377"/>
              <a:gd name="connsiteY140" fmla="*/ 4370 h 93069"/>
              <a:gd name="connsiteX141" fmla="*/ 475002 w 646377"/>
              <a:gd name="connsiteY141" fmla="*/ 0 h 93069"/>
              <a:gd name="connsiteX142" fmla="*/ 488897 w 646377"/>
              <a:gd name="connsiteY142" fmla="*/ 2510 h 93069"/>
              <a:gd name="connsiteX143" fmla="*/ 498656 w 646377"/>
              <a:gd name="connsiteY143" fmla="*/ 9437 h 93069"/>
              <a:gd name="connsiteX144" fmla="*/ 504071 w 646377"/>
              <a:gd name="connsiteY144" fmla="*/ 21059 h 93069"/>
              <a:gd name="connsiteX145" fmla="*/ 495591 w 646377"/>
              <a:gd name="connsiteY145" fmla="*/ 23384 h 93069"/>
              <a:gd name="connsiteX146" fmla="*/ 491604 w 646377"/>
              <a:gd name="connsiteY146" fmla="*/ 14876 h 93069"/>
              <a:gd name="connsiteX147" fmla="*/ 484821 w 646377"/>
              <a:gd name="connsiteY147" fmla="*/ 9902 h 93069"/>
              <a:gd name="connsiteX148" fmla="*/ 475062 w 646377"/>
              <a:gd name="connsiteY148" fmla="*/ 8042 h 93069"/>
              <a:gd name="connsiteX149" fmla="*/ 463904 w 646377"/>
              <a:gd name="connsiteY149" fmla="*/ 9995 h 93069"/>
              <a:gd name="connsiteX150" fmla="*/ 456317 w 646377"/>
              <a:gd name="connsiteY150" fmla="*/ 15155 h 93069"/>
              <a:gd name="connsiteX151" fmla="*/ 451854 w 646377"/>
              <a:gd name="connsiteY151" fmla="*/ 22175 h 93069"/>
              <a:gd name="connsiteX152" fmla="*/ 449147 w 646377"/>
              <a:gd name="connsiteY152" fmla="*/ 36447 h 93069"/>
              <a:gd name="connsiteX153" fmla="*/ 452420 w 646377"/>
              <a:gd name="connsiteY153" fmla="*/ 52346 h 93069"/>
              <a:gd name="connsiteX154" fmla="*/ 461911 w 646377"/>
              <a:gd name="connsiteY154" fmla="*/ 61829 h 93069"/>
              <a:gd name="connsiteX155" fmla="*/ 475181 w 646377"/>
              <a:gd name="connsiteY155" fmla="*/ 64944 h 93069"/>
              <a:gd name="connsiteX156" fmla="*/ 487082 w 646377"/>
              <a:gd name="connsiteY156" fmla="*/ 62620 h 93069"/>
              <a:gd name="connsiteX157" fmla="*/ 495918 w 646377"/>
              <a:gd name="connsiteY157" fmla="*/ 57553 h 93069"/>
              <a:gd name="connsiteX158" fmla="*/ 495918 w 646377"/>
              <a:gd name="connsiteY158" fmla="*/ 44350 h 93069"/>
              <a:gd name="connsiteX159" fmla="*/ 475062 w 646377"/>
              <a:gd name="connsiteY159" fmla="*/ 44350 h 93069"/>
              <a:gd name="connsiteX160" fmla="*/ 519126 w 646377"/>
              <a:gd name="connsiteY160" fmla="*/ 72198 h 93069"/>
              <a:gd name="connsiteX161" fmla="*/ 519126 w 646377"/>
              <a:gd name="connsiteY161" fmla="*/ 1209 h 93069"/>
              <a:gd name="connsiteX162" fmla="*/ 550604 w 646377"/>
              <a:gd name="connsiteY162" fmla="*/ 1209 h 93069"/>
              <a:gd name="connsiteX163" fmla="*/ 565004 w 646377"/>
              <a:gd name="connsiteY163" fmla="*/ 3115 h 93069"/>
              <a:gd name="connsiteX164" fmla="*/ 572859 w 646377"/>
              <a:gd name="connsiteY164" fmla="*/ 9902 h 93069"/>
              <a:gd name="connsiteX165" fmla="*/ 575834 w 646377"/>
              <a:gd name="connsiteY165" fmla="*/ 20594 h 93069"/>
              <a:gd name="connsiteX166" fmla="*/ 570955 w 646377"/>
              <a:gd name="connsiteY166" fmla="*/ 33332 h 93069"/>
              <a:gd name="connsiteX167" fmla="*/ 555870 w 646377"/>
              <a:gd name="connsiteY167" fmla="*/ 39887 h 93069"/>
              <a:gd name="connsiteX168" fmla="*/ 561523 w 646377"/>
              <a:gd name="connsiteY168" fmla="*/ 43420 h 93069"/>
              <a:gd name="connsiteX169" fmla="*/ 569348 w 646377"/>
              <a:gd name="connsiteY169" fmla="*/ 52857 h 93069"/>
              <a:gd name="connsiteX170" fmla="*/ 581666 w 646377"/>
              <a:gd name="connsiteY170" fmla="*/ 72198 h 93069"/>
              <a:gd name="connsiteX171" fmla="*/ 569854 w 646377"/>
              <a:gd name="connsiteY171" fmla="*/ 72198 h 93069"/>
              <a:gd name="connsiteX172" fmla="*/ 560452 w 646377"/>
              <a:gd name="connsiteY172" fmla="*/ 57414 h 93069"/>
              <a:gd name="connsiteX173" fmla="*/ 553669 w 646377"/>
              <a:gd name="connsiteY173" fmla="*/ 47651 h 93069"/>
              <a:gd name="connsiteX174" fmla="*/ 548878 w 646377"/>
              <a:gd name="connsiteY174" fmla="*/ 42909 h 93069"/>
              <a:gd name="connsiteX175" fmla="*/ 544653 w 646377"/>
              <a:gd name="connsiteY175" fmla="*/ 41003 h 93069"/>
              <a:gd name="connsiteX176" fmla="*/ 539387 w 646377"/>
              <a:gd name="connsiteY176" fmla="*/ 40677 h 93069"/>
              <a:gd name="connsiteX177" fmla="*/ 528527 w 646377"/>
              <a:gd name="connsiteY177" fmla="*/ 40677 h 93069"/>
              <a:gd name="connsiteX178" fmla="*/ 528527 w 646377"/>
              <a:gd name="connsiteY178" fmla="*/ 72198 h 93069"/>
              <a:gd name="connsiteX179" fmla="*/ 519126 w 646377"/>
              <a:gd name="connsiteY179" fmla="*/ 72198 h 93069"/>
              <a:gd name="connsiteX180" fmla="*/ 528527 w 646377"/>
              <a:gd name="connsiteY180" fmla="*/ 32542 h 93069"/>
              <a:gd name="connsiteX181" fmla="*/ 548700 w 646377"/>
              <a:gd name="connsiteY181" fmla="*/ 32542 h 93069"/>
              <a:gd name="connsiteX182" fmla="*/ 558786 w 646377"/>
              <a:gd name="connsiteY182" fmla="*/ 31240 h 93069"/>
              <a:gd name="connsiteX183" fmla="*/ 564260 w 646377"/>
              <a:gd name="connsiteY183" fmla="*/ 26963 h 93069"/>
              <a:gd name="connsiteX184" fmla="*/ 566165 w 646377"/>
              <a:gd name="connsiteY184" fmla="*/ 20594 h 93069"/>
              <a:gd name="connsiteX185" fmla="*/ 562505 w 646377"/>
              <a:gd name="connsiteY185" fmla="*/ 12319 h 93069"/>
              <a:gd name="connsiteX186" fmla="*/ 550961 w 646377"/>
              <a:gd name="connsiteY186" fmla="*/ 9065 h 93069"/>
              <a:gd name="connsiteX187" fmla="*/ 528527 w 646377"/>
              <a:gd name="connsiteY187" fmla="*/ 9065 h 93069"/>
              <a:gd name="connsiteX188" fmla="*/ 528527 w 646377"/>
              <a:gd name="connsiteY188" fmla="*/ 32542 h 93069"/>
              <a:gd name="connsiteX189" fmla="*/ 590473 w 646377"/>
              <a:gd name="connsiteY189" fmla="*/ 72198 h 93069"/>
              <a:gd name="connsiteX190" fmla="*/ 590473 w 646377"/>
              <a:gd name="connsiteY190" fmla="*/ 1209 h 93069"/>
              <a:gd name="connsiteX191" fmla="*/ 600142 w 646377"/>
              <a:gd name="connsiteY191" fmla="*/ 1209 h 93069"/>
              <a:gd name="connsiteX192" fmla="*/ 637422 w 646377"/>
              <a:gd name="connsiteY192" fmla="*/ 56949 h 93069"/>
              <a:gd name="connsiteX193" fmla="*/ 637422 w 646377"/>
              <a:gd name="connsiteY193" fmla="*/ 1209 h 93069"/>
              <a:gd name="connsiteX194" fmla="*/ 646378 w 646377"/>
              <a:gd name="connsiteY194" fmla="*/ 1209 h 93069"/>
              <a:gd name="connsiteX195" fmla="*/ 646378 w 646377"/>
              <a:gd name="connsiteY195" fmla="*/ 72198 h 93069"/>
              <a:gd name="connsiteX196" fmla="*/ 636768 w 646377"/>
              <a:gd name="connsiteY196" fmla="*/ 72198 h 93069"/>
              <a:gd name="connsiteX197" fmla="*/ 599487 w 646377"/>
              <a:gd name="connsiteY197" fmla="*/ 16410 h 93069"/>
              <a:gd name="connsiteX198" fmla="*/ 599487 w 646377"/>
              <a:gd name="connsiteY198" fmla="*/ 72198 h 93069"/>
              <a:gd name="connsiteX199" fmla="*/ 590473 w 646377"/>
              <a:gd name="connsiteY199" fmla="*/ 72198 h 9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646377" h="93069">
                <a:moveTo>
                  <a:pt x="53377" y="47325"/>
                </a:moveTo>
                <a:lnTo>
                  <a:pt x="62779" y="49696"/>
                </a:lnTo>
                <a:cubicBezTo>
                  <a:pt x="60785" y="57414"/>
                  <a:pt x="57244" y="63302"/>
                  <a:pt x="52127" y="67363"/>
                </a:cubicBezTo>
                <a:cubicBezTo>
                  <a:pt x="47009" y="71391"/>
                  <a:pt x="40761" y="73406"/>
                  <a:pt x="33383" y="73406"/>
                </a:cubicBezTo>
                <a:cubicBezTo>
                  <a:pt x="25736" y="73406"/>
                  <a:pt x="19518" y="71855"/>
                  <a:pt x="14698" y="68755"/>
                </a:cubicBezTo>
                <a:cubicBezTo>
                  <a:pt x="9938" y="65625"/>
                  <a:pt x="6278" y="61118"/>
                  <a:pt x="3779" y="55230"/>
                </a:cubicBezTo>
                <a:cubicBezTo>
                  <a:pt x="1280" y="49309"/>
                  <a:pt x="0" y="42955"/>
                  <a:pt x="0" y="36168"/>
                </a:cubicBezTo>
                <a:cubicBezTo>
                  <a:pt x="0" y="28792"/>
                  <a:pt x="1428" y="22345"/>
                  <a:pt x="4255" y="16829"/>
                </a:cubicBezTo>
                <a:cubicBezTo>
                  <a:pt x="7051" y="11312"/>
                  <a:pt x="11068" y="7128"/>
                  <a:pt x="16275" y="4277"/>
                </a:cubicBezTo>
                <a:cubicBezTo>
                  <a:pt x="21512" y="1425"/>
                  <a:pt x="27283" y="0"/>
                  <a:pt x="33531" y="0"/>
                </a:cubicBezTo>
                <a:cubicBezTo>
                  <a:pt x="40642" y="0"/>
                  <a:pt x="46593" y="1813"/>
                  <a:pt x="51443" y="5439"/>
                </a:cubicBezTo>
                <a:cubicBezTo>
                  <a:pt x="56292" y="9034"/>
                  <a:pt x="59684" y="14117"/>
                  <a:pt x="61559" y="20687"/>
                </a:cubicBezTo>
                <a:lnTo>
                  <a:pt x="52306" y="22872"/>
                </a:lnTo>
                <a:cubicBezTo>
                  <a:pt x="50669" y="17697"/>
                  <a:pt x="48289" y="13931"/>
                  <a:pt x="45165" y="11576"/>
                </a:cubicBezTo>
                <a:cubicBezTo>
                  <a:pt x="42011" y="9220"/>
                  <a:pt x="38084" y="8042"/>
                  <a:pt x="33353" y="8042"/>
                </a:cubicBezTo>
                <a:cubicBezTo>
                  <a:pt x="27878" y="8042"/>
                  <a:pt x="23326" y="9360"/>
                  <a:pt x="19637" y="11994"/>
                </a:cubicBezTo>
                <a:cubicBezTo>
                  <a:pt x="15977" y="14597"/>
                  <a:pt x="13389" y="18099"/>
                  <a:pt x="11901" y="22500"/>
                </a:cubicBezTo>
                <a:cubicBezTo>
                  <a:pt x="10473" y="26901"/>
                  <a:pt x="9729" y="31442"/>
                  <a:pt x="9729" y="36122"/>
                </a:cubicBezTo>
                <a:cubicBezTo>
                  <a:pt x="9729" y="42165"/>
                  <a:pt x="10592" y="47434"/>
                  <a:pt x="12347" y="51928"/>
                </a:cubicBezTo>
                <a:cubicBezTo>
                  <a:pt x="14103" y="56423"/>
                  <a:pt x="16840" y="59785"/>
                  <a:pt x="20559" y="62016"/>
                </a:cubicBezTo>
                <a:cubicBezTo>
                  <a:pt x="24278" y="64248"/>
                  <a:pt x="28295" y="65363"/>
                  <a:pt x="32609" y="65363"/>
                </a:cubicBezTo>
                <a:cubicBezTo>
                  <a:pt x="37876" y="65363"/>
                  <a:pt x="42309" y="63843"/>
                  <a:pt x="45938" y="60808"/>
                </a:cubicBezTo>
                <a:cubicBezTo>
                  <a:pt x="49598" y="57771"/>
                  <a:pt x="52067" y="53276"/>
                  <a:pt x="53377" y="47325"/>
                </a:cubicBezTo>
                <a:close/>
                <a:moveTo>
                  <a:pt x="108449" y="55646"/>
                </a:moveTo>
                <a:lnTo>
                  <a:pt x="117404" y="56762"/>
                </a:lnTo>
                <a:cubicBezTo>
                  <a:pt x="116036" y="62031"/>
                  <a:pt x="113388" y="66122"/>
                  <a:pt x="109550" y="69035"/>
                </a:cubicBezTo>
                <a:cubicBezTo>
                  <a:pt x="105711" y="71918"/>
                  <a:pt x="100802" y="73358"/>
                  <a:pt x="94822" y="73358"/>
                </a:cubicBezTo>
                <a:cubicBezTo>
                  <a:pt x="87295" y="73358"/>
                  <a:pt x="81314" y="71049"/>
                  <a:pt x="76911" y="66432"/>
                </a:cubicBezTo>
                <a:cubicBezTo>
                  <a:pt x="72537" y="61784"/>
                  <a:pt x="70335" y="55274"/>
                  <a:pt x="70335" y="46907"/>
                </a:cubicBezTo>
                <a:cubicBezTo>
                  <a:pt x="70335" y="38260"/>
                  <a:pt x="72567" y="31550"/>
                  <a:pt x="77030" y="26777"/>
                </a:cubicBezTo>
                <a:cubicBezTo>
                  <a:pt x="81493" y="22005"/>
                  <a:pt x="87265" y="19618"/>
                  <a:pt x="94346" y="19618"/>
                </a:cubicBezTo>
                <a:cubicBezTo>
                  <a:pt x="101249" y="19618"/>
                  <a:pt x="106842" y="21958"/>
                  <a:pt x="111186" y="26638"/>
                </a:cubicBezTo>
                <a:cubicBezTo>
                  <a:pt x="115560" y="31318"/>
                  <a:pt x="117732" y="37904"/>
                  <a:pt x="117732" y="46395"/>
                </a:cubicBezTo>
                <a:cubicBezTo>
                  <a:pt x="117732" y="46922"/>
                  <a:pt x="117732" y="47697"/>
                  <a:pt x="117702" y="48720"/>
                </a:cubicBezTo>
                <a:lnTo>
                  <a:pt x="79351" y="48720"/>
                </a:lnTo>
                <a:cubicBezTo>
                  <a:pt x="79648" y="54361"/>
                  <a:pt x="81255" y="58684"/>
                  <a:pt x="84141" y="61689"/>
                </a:cubicBezTo>
                <a:cubicBezTo>
                  <a:pt x="87027" y="64697"/>
                  <a:pt x="90597" y="66199"/>
                  <a:pt x="94881" y="66199"/>
                </a:cubicBezTo>
                <a:cubicBezTo>
                  <a:pt x="98065" y="66199"/>
                  <a:pt x="100802" y="65363"/>
                  <a:pt x="103063" y="63688"/>
                </a:cubicBezTo>
                <a:cubicBezTo>
                  <a:pt x="105325" y="62016"/>
                  <a:pt x="107110" y="59336"/>
                  <a:pt x="108449" y="55646"/>
                </a:cubicBezTo>
                <a:close/>
                <a:moveTo>
                  <a:pt x="79797" y="41561"/>
                </a:moveTo>
                <a:lnTo>
                  <a:pt x="108538" y="41561"/>
                </a:lnTo>
                <a:cubicBezTo>
                  <a:pt x="108122" y="37222"/>
                  <a:pt x="107021" y="33967"/>
                  <a:pt x="105235" y="31798"/>
                </a:cubicBezTo>
                <a:cubicBezTo>
                  <a:pt x="102439" y="28451"/>
                  <a:pt x="98839" y="26777"/>
                  <a:pt x="94465" y="26777"/>
                </a:cubicBezTo>
                <a:cubicBezTo>
                  <a:pt x="90448" y="26777"/>
                  <a:pt x="87086" y="28126"/>
                  <a:pt x="84349" y="30822"/>
                </a:cubicBezTo>
                <a:cubicBezTo>
                  <a:pt x="81642" y="33487"/>
                  <a:pt x="80124" y="37067"/>
                  <a:pt x="79797" y="41561"/>
                </a:cubicBezTo>
                <a:close/>
                <a:moveTo>
                  <a:pt x="128175" y="72198"/>
                </a:moveTo>
                <a:lnTo>
                  <a:pt x="128175" y="1209"/>
                </a:lnTo>
                <a:lnTo>
                  <a:pt x="136922" y="1209"/>
                </a:lnTo>
                <a:lnTo>
                  <a:pt x="136922" y="72198"/>
                </a:lnTo>
                <a:lnTo>
                  <a:pt x="128175" y="72198"/>
                </a:lnTo>
                <a:close/>
                <a:moveTo>
                  <a:pt x="150192" y="72198"/>
                </a:moveTo>
                <a:lnTo>
                  <a:pt x="150192" y="1209"/>
                </a:lnTo>
                <a:lnTo>
                  <a:pt x="158939" y="1209"/>
                </a:lnTo>
                <a:lnTo>
                  <a:pt x="158939" y="72198"/>
                </a:lnTo>
                <a:lnTo>
                  <a:pt x="150192" y="72198"/>
                </a:lnTo>
                <a:close/>
                <a:moveTo>
                  <a:pt x="217374" y="72198"/>
                </a:moveTo>
                <a:lnTo>
                  <a:pt x="217374" y="9576"/>
                </a:lnTo>
                <a:lnTo>
                  <a:pt x="193988" y="9576"/>
                </a:lnTo>
                <a:lnTo>
                  <a:pt x="193988" y="1209"/>
                </a:lnTo>
                <a:lnTo>
                  <a:pt x="250250" y="1209"/>
                </a:lnTo>
                <a:lnTo>
                  <a:pt x="250250" y="9576"/>
                </a:lnTo>
                <a:lnTo>
                  <a:pt x="226775" y="9576"/>
                </a:lnTo>
                <a:lnTo>
                  <a:pt x="226775" y="72198"/>
                </a:lnTo>
                <a:lnTo>
                  <a:pt x="217374" y="72198"/>
                </a:lnTo>
                <a:close/>
                <a:moveTo>
                  <a:pt x="252898" y="92001"/>
                </a:moveTo>
                <a:lnTo>
                  <a:pt x="251916" y="83819"/>
                </a:lnTo>
                <a:cubicBezTo>
                  <a:pt x="253850" y="84346"/>
                  <a:pt x="255516" y="84610"/>
                  <a:pt x="256945" y="84610"/>
                </a:cubicBezTo>
                <a:cubicBezTo>
                  <a:pt x="258878" y="84610"/>
                  <a:pt x="260396" y="84283"/>
                  <a:pt x="261556" y="83632"/>
                </a:cubicBezTo>
                <a:cubicBezTo>
                  <a:pt x="262717" y="82983"/>
                  <a:pt x="263698" y="82067"/>
                  <a:pt x="264442" y="80891"/>
                </a:cubicBezTo>
                <a:cubicBezTo>
                  <a:pt x="264978" y="80023"/>
                  <a:pt x="265871" y="77868"/>
                  <a:pt x="267090" y="74429"/>
                </a:cubicBezTo>
                <a:cubicBezTo>
                  <a:pt x="267269" y="73932"/>
                  <a:pt x="267537" y="73218"/>
                  <a:pt x="267864" y="72290"/>
                </a:cubicBezTo>
                <a:lnTo>
                  <a:pt x="248346" y="20780"/>
                </a:lnTo>
                <a:lnTo>
                  <a:pt x="257748" y="20780"/>
                </a:lnTo>
                <a:lnTo>
                  <a:pt x="268459" y="50533"/>
                </a:lnTo>
                <a:cubicBezTo>
                  <a:pt x="269828" y="54314"/>
                  <a:pt x="271077" y="58297"/>
                  <a:pt x="272178" y="62480"/>
                </a:cubicBezTo>
                <a:cubicBezTo>
                  <a:pt x="273190" y="58482"/>
                  <a:pt x="274380" y="54578"/>
                  <a:pt x="275778" y="50766"/>
                </a:cubicBezTo>
                <a:lnTo>
                  <a:pt x="286757" y="20780"/>
                </a:lnTo>
                <a:lnTo>
                  <a:pt x="295474" y="20780"/>
                </a:lnTo>
                <a:lnTo>
                  <a:pt x="275897" y="73081"/>
                </a:lnTo>
                <a:cubicBezTo>
                  <a:pt x="273814" y="78719"/>
                  <a:pt x="272178" y="82611"/>
                  <a:pt x="271018" y="84747"/>
                </a:cubicBezTo>
                <a:cubicBezTo>
                  <a:pt x="269471" y="87601"/>
                  <a:pt x="267685" y="89692"/>
                  <a:pt x="265692" y="91025"/>
                </a:cubicBezTo>
                <a:cubicBezTo>
                  <a:pt x="263698" y="92388"/>
                  <a:pt x="261318" y="93069"/>
                  <a:pt x="258521" y="93069"/>
                </a:cubicBezTo>
                <a:cubicBezTo>
                  <a:pt x="256855" y="93069"/>
                  <a:pt x="254981" y="92715"/>
                  <a:pt x="252898" y="92001"/>
                </a:cubicBezTo>
                <a:close/>
                <a:moveTo>
                  <a:pt x="302913" y="91909"/>
                </a:moveTo>
                <a:lnTo>
                  <a:pt x="302913" y="20780"/>
                </a:lnTo>
                <a:lnTo>
                  <a:pt x="310797" y="20780"/>
                </a:lnTo>
                <a:lnTo>
                  <a:pt x="310797" y="27475"/>
                </a:lnTo>
                <a:cubicBezTo>
                  <a:pt x="312701" y="24840"/>
                  <a:pt x="314814" y="22872"/>
                  <a:pt x="317164" y="21571"/>
                </a:cubicBezTo>
                <a:cubicBezTo>
                  <a:pt x="319514" y="20269"/>
                  <a:pt x="322371" y="19618"/>
                  <a:pt x="325733" y="19618"/>
                </a:cubicBezTo>
                <a:cubicBezTo>
                  <a:pt x="330136" y="19618"/>
                  <a:pt x="334004" y="20749"/>
                  <a:pt x="337336" y="23012"/>
                </a:cubicBezTo>
                <a:cubicBezTo>
                  <a:pt x="340698" y="25274"/>
                  <a:pt x="343228" y="28466"/>
                  <a:pt x="344923" y="32588"/>
                </a:cubicBezTo>
                <a:cubicBezTo>
                  <a:pt x="346649" y="36679"/>
                  <a:pt x="347542" y="41189"/>
                  <a:pt x="347542" y="46117"/>
                </a:cubicBezTo>
                <a:cubicBezTo>
                  <a:pt x="347542" y="51354"/>
                  <a:pt x="346589" y="56081"/>
                  <a:pt x="344686" y="60297"/>
                </a:cubicBezTo>
                <a:cubicBezTo>
                  <a:pt x="342811" y="64510"/>
                  <a:pt x="340044" y="67750"/>
                  <a:pt x="336474" y="70011"/>
                </a:cubicBezTo>
                <a:cubicBezTo>
                  <a:pt x="332873" y="72242"/>
                  <a:pt x="329095" y="73358"/>
                  <a:pt x="325108" y="73358"/>
                </a:cubicBezTo>
                <a:cubicBezTo>
                  <a:pt x="322192" y="73358"/>
                  <a:pt x="319574" y="72754"/>
                  <a:pt x="317253" y="71546"/>
                </a:cubicBezTo>
                <a:cubicBezTo>
                  <a:pt x="314963" y="70305"/>
                  <a:pt x="313088" y="68740"/>
                  <a:pt x="311600" y="66851"/>
                </a:cubicBezTo>
                <a:lnTo>
                  <a:pt x="311600" y="91909"/>
                </a:lnTo>
                <a:lnTo>
                  <a:pt x="302913" y="91909"/>
                </a:lnTo>
                <a:close/>
                <a:moveTo>
                  <a:pt x="310767" y="46767"/>
                </a:moveTo>
                <a:cubicBezTo>
                  <a:pt x="310767" y="53400"/>
                  <a:pt x="312076" y="58297"/>
                  <a:pt x="314754" y="61457"/>
                </a:cubicBezTo>
                <a:cubicBezTo>
                  <a:pt x="317462" y="64620"/>
                  <a:pt x="320705" y="66199"/>
                  <a:pt x="324513" y="66199"/>
                </a:cubicBezTo>
                <a:cubicBezTo>
                  <a:pt x="328381" y="66199"/>
                  <a:pt x="331713" y="64557"/>
                  <a:pt x="334450" y="61272"/>
                </a:cubicBezTo>
                <a:cubicBezTo>
                  <a:pt x="337218" y="57988"/>
                  <a:pt x="338616" y="52919"/>
                  <a:pt x="338616" y="46070"/>
                </a:cubicBezTo>
                <a:cubicBezTo>
                  <a:pt x="338616" y="39500"/>
                  <a:pt x="337247" y="34588"/>
                  <a:pt x="334570" y="31333"/>
                </a:cubicBezTo>
                <a:cubicBezTo>
                  <a:pt x="331862" y="28079"/>
                  <a:pt x="328649" y="26452"/>
                  <a:pt x="324900" y="26452"/>
                </a:cubicBezTo>
                <a:cubicBezTo>
                  <a:pt x="321211" y="26452"/>
                  <a:pt x="317908" y="28187"/>
                  <a:pt x="315022" y="31659"/>
                </a:cubicBezTo>
                <a:cubicBezTo>
                  <a:pt x="312166" y="35130"/>
                  <a:pt x="310767" y="40166"/>
                  <a:pt x="310767" y="46767"/>
                </a:cubicBezTo>
                <a:close/>
                <a:moveTo>
                  <a:pt x="393242" y="55646"/>
                </a:moveTo>
                <a:lnTo>
                  <a:pt x="402197" y="56762"/>
                </a:lnTo>
                <a:cubicBezTo>
                  <a:pt x="400829" y="62031"/>
                  <a:pt x="398211" y="66122"/>
                  <a:pt x="394343" y="69035"/>
                </a:cubicBezTo>
                <a:cubicBezTo>
                  <a:pt x="390504" y="71918"/>
                  <a:pt x="385595" y="73358"/>
                  <a:pt x="379615" y="73358"/>
                </a:cubicBezTo>
                <a:cubicBezTo>
                  <a:pt x="372088" y="73358"/>
                  <a:pt x="366107" y="71049"/>
                  <a:pt x="361704" y="66432"/>
                </a:cubicBezTo>
                <a:cubicBezTo>
                  <a:pt x="357330" y="61784"/>
                  <a:pt x="355129" y="55274"/>
                  <a:pt x="355129" y="46907"/>
                </a:cubicBezTo>
                <a:cubicBezTo>
                  <a:pt x="355129" y="38260"/>
                  <a:pt x="357360" y="31550"/>
                  <a:pt x="361823" y="26777"/>
                </a:cubicBezTo>
                <a:cubicBezTo>
                  <a:pt x="366286" y="22005"/>
                  <a:pt x="372058" y="19618"/>
                  <a:pt x="379139" y="19618"/>
                </a:cubicBezTo>
                <a:cubicBezTo>
                  <a:pt x="386041" y="19618"/>
                  <a:pt x="391635" y="21958"/>
                  <a:pt x="395979" y="26638"/>
                </a:cubicBezTo>
                <a:cubicBezTo>
                  <a:pt x="400353" y="31318"/>
                  <a:pt x="402525" y="37904"/>
                  <a:pt x="402525" y="46395"/>
                </a:cubicBezTo>
                <a:cubicBezTo>
                  <a:pt x="402525" y="46922"/>
                  <a:pt x="402525" y="47697"/>
                  <a:pt x="402495" y="48720"/>
                </a:cubicBezTo>
                <a:lnTo>
                  <a:pt x="364144" y="48720"/>
                </a:lnTo>
                <a:cubicBezTo>
                  <a:pt x="364441" y="54361"/>
                  <a:pt x="366048" y="58684"/>
                  <a:pt x="368934" y="61689"/>
                </a:cubicBezTo>
                <a:cubicBezTo>
                  <a:pt x="371820" y="64697"/>
                  <a:pt x="375390" y="66199"/>
                  <a:pt x="379675" y="66199"/>
                </a:cubicBezTo>
                <a:cubicBezTo>
                  <a:pt x="382858" y="66199"/>
                  <a:pt x="385595" y="65363"/>
                  <a:pt x="387857" y="63688"/>
                </a:cubicBezTo>
                <a:cubicBezTo>
                  <a:pt x="390118" y="62016"/>
                  <a:pt x="391903" y="59336"/>
                  <a:pt x="393242" y="55646"/>
                </a:cubicBezTo>
                <a:close/>
                <a:moveTo>
                  <a:pt x="364590" y="41561"/>
                </a:moveTo>
                <a:lnTo>
                  <a:pt x="393331" y="41561"/>
                </a:lnTo>
                <a:cubicBezTo>
                  <a:pt x="392915" y="37222"/>
                  <a:pt x="391814" y="33967"/>
                  <a:pt x="390029" y="31798"/>
                </a:cubicBezTo>
                <a:cubicBezTo>
                  <a:pt x="387232" y="28451"/>
                  <a:pt x="383632" y="26777"/>
                  <a:pt x="379258" y="26777"/>
                </a:cubicBezTo>
                <a:cubicBezTo>
                  <a:pt x="375241" y="26777"/>
                  <a:pt x="371879" y="28126"/>
                  <a:pt x="369142" y="30822"/>
                </a:cubicBezTo>
                <a:cubicBezTo>
                  <a:pt x="366435" y="33487"/>
                  <a:pt x="364917" y="37067"/>
                  <a:pt x="364590" y="41561"/>
                </a:cubicBezTo>
                <a:close/>
                <a:moveTo>
                  <a:pt x="475062" y="44350"/>
                </a:moveTo>
                <a:lnTo>
                  <a:pt x="475062" y="36028"/>
                </a:lnTo>
                <a:lnTo>
                  <a:pt x="505142" y="35982"/>
                </a:lnTo>
                <a:lnTo>
                  <a:pt x="505142" y="62341"/>
                </a:lnTo>
                <a:cubicBezTo>
                  <a:pt x="500500" y="65997"/>
                  <a:pt x="495740" y="68755"/>
                  <a:pt x="490801" y="70615"/>
                </a:cubicBezTo>
                <a:cubicBezTo>
                  <a:pt x="485922" y="72474"/>
                  <a:pt x="480893" y="73406"/>
                  <a:pt x="475746" y="73406"/>
                </a:cubicBezTo>
                <a:cubicBezTo>
                  <a:pt x="468784" y="73406"/>
                  <a:pt x="462447" y="71918"/>
                  <a:pt x="456734" y="68943"/>
                </a:cubicBezTo>
                <a:cubicBezTo>
                  <a:pt x="451022" y="65938"/>
                  <a:pt x="446737" y="61612"/>
                  <a:pt x="443821" y="55973"/>
                </a:cubicBezTo>
                <a:cubicBezTo>
                  <a:pt x="440935" y="50331"/>
                  <a:pt x="439478" y="44024"/>
                  <a:pt x="439478" y="37051"/>
                </a:cubicBezTo>
                <a:cubicBezTo>
                  <a:pt x="439478" y="30140"/>
                  <a:pt x="440935" y="23694"/>
                  <a:pt x="443821" y="17712"/>
                </a:cubicBezTo>
                <a:cubicBezTo>
                  <a:pt x="446707" y="11731"/>
                  <a:pt x="450843" y="7283"/>
                  <a:pt x="456258" y="4370"/>
                </a:cubicBezTo>
                <a:cubicBezTo>
                  <a:pt x="461703" y="1457"/>
                  <a:pt x="467951" y="0"/>
                  <a:pt x="475002" y="0"/>
                </a:cubicBezTo>
                <a:cubicBezTo>
                  <a:pt x="480149" y="0"/>
                  <a:pt x="484791" y="837"/>
                  <a:pt x="488897" y="2510"/>
                </a:cubicBezTo>
                <a:cubicBezTo>
                  <a:pt x="493062" y="4153"/>
                  <a:pt x="496305" y="6462"/>
                  <a:pt x="498656" y="9437"/>
                </a:cubicBezTo>
                <a:cubicBezTo>
                  <a:pt x="501036" y="12412"/>
                  <a:pt x="502821" y="16286"/>
                  <a:pt x="504071" y="21059"/>
                </a:cubicBezTo>
                <a:lnTo>
                  <a:pt x="495591" y="23384"/>
                </a:lnTo>
                <a:cubicBezTo>
                  <a:pt x="494520" y="19789"/>
                  <a:pt x="493181" y="16953"/>
                  <a:pt x="491604" y="14876"/>
                </a:cubicBezTo>
                <a:cubicBezTo>
                  <a:pt x="490027" y="12800"/>
                  <a:pt x="487766" y="11142"/>
                  <a:pt x="484821" y="9902"/>
                </a:cubicBezTo>
                <a:cubicBezTo>
                  <a:pt x="481905" y="8662"/>
                  <a:pt x="478662" y="8042"/>
                  <a:pt x="475062" y="8042"/>
                </a:cubicBezTo>
                <a:cubicBezTo>
                  <a:pt x="470778" y="8042"/>
                  <a:pt x="467058" y="8693"/>
                  <a:pt x="463904" y="9995"/>
                </a:cubicBezTo>
                <a:cubicBezTo>
                  <a:pt x="460751" y="11297"/>
                  <a:pt x="458251" y="13017"/>
                  <a:pt x="456317" y="15155"/>
                </a:cubicBezTo>
                <a:cubicBezTo>
                  <a:pt x="454414" y="17294"/>
                  <a:pt x="452926" y="19634"/>
                  <a:pt x="451854" y="22175"/>
                </a:cubicBezTo>
                <a:cubicBezTo>
                  <a:pt x="450069" y="26576"/>
                  <a:pt x="449147" y="31333"/>
                  <a:pt x="449147" y="36447"/>
                </a:cubicBezTo>
                <a:cubicBezTo>
                  <a:pt x="449147" y="42800"/>
                  <a:pt x="450248" y="48100"/>
                  <a:pt x="452420" y="52346"/>
                </a:cubicBezTo>
                <a:cubicBezTo>
                  <a:pt x="454592" y="56592"/>
                  <a:pt x="457746" y="59752"/>
                  <a:pt x="461911" y="61829"/>
                </a:cubicBezTo>
                <a:cubicBezTo>
                  <a:pt x="466076" y="63906"/>
                  <a:pt x="470509" y="64944"/>
                  <a:pt x="475181" y="64944"/>
                </a:cubicBezTo>
                <a:cubicBezTo>
                  <a:pt x="479257" y="64944"/>
                  <a:pt x="483214" y="64170"/>
                  <a:pt x="487082" y="62620"/>
                </a:cubicBezTo>
                <a:cubicBezTo>
                  <a:pt x="490979" y="61040"/>
                  <a:pt x="493925" y="59350"/>
                  <a:pt x="495918" y="57553"/>
                </a:cubicBezTo>
                <a:lnTo>
                  <a:pt x="495918" y="44350"/>
                </a:lnTo>
                <a:lnTo>
                  <a:pt x="475062" y="44350"/>
                </a:lnTo>
                <a:close/>
                <a:moveTo>
                  <a:pt x="519126" y="72198"/>
                </a:moveTo>
                <a:lnTo>
                  <a:pt x="519126" y="1209"/>
                </a:lnTo>
                <a:lnTo>
                  <a:pt x="550604" y="1209"/>
                </a:lnTo>
                <a:cubicBezTo>
                  <a:pt x="556911" y="1209"/>
                  <a:pt x="561731" y="1844"/>
                  <a:pt x="565004" y="3115"/>
                </a:cubicBezTo>
                <a:cubicBezTo>
                  <a:pt x="568307" y="4385"/>
                  <a:pt x="570925" y="6648"/>
                  <a:pt x="572859" y="9902"/>
                </a:cubicBezTo>
                <a:cubicBezTo>
                  <a:pt x="574852" y="13125"/>
                  <a:pt x="575834" y="16689"/>
                  <a:pt x="575834" y="20594"/>
                </a:cubicBezTo>
                <a:cubicBezTo>
                  <a:pt x="575834" y="25615"/>
                  <a:pt x="574227" y="29861"/>
                  <a:pt x="570955" y="33332"/>
                </a:cubicBezTo>
                <a:cubicBezTo>
                  <a:pt x="567712" y="36772"/>
                  <a:pt x="562683" y="38957"/>
                  <a:pt x="555870" y="39887"/>
                </a:cubicBezTo>
                <a:cubicBezTo>
                  <a:pt x="558340" y="41096"/>
                  <a:pt x="560214" y="42274"/>
                  <a:pt x="561523" y="43420"/>
                </a:cubicBezTo>
                <a:cubicBezTo>
                  <a:pt x="564290" y="45962"/>
                  <a:pt x="566879" y="49107"/>
                  <a:pt x="569348" y="52857"/>
                </a:cubicBezTo>
                <a:lnTo>
                  <a:pt x="581666" y="72198"/>
                </a:lnTo>
                <a:lnTo>
                  <a:pt x="569854" y="72198"/>
                </a:lnTo>
                <a:lnTo>
                  <a:pt x="560452" y="57414"/>
                </a:lnTo>
                <a:cubicBezTo>
                  <a:pt x="557745" y="53167"/>
                  <a:pt x="555454" y="49913"/>
                  <a:pt x="553669" y="47651"/>
                </a:cubicBezTo>
                <a:cubicBezTo>
                  <a:pt x="551913" y="45388"/>
                  <a:pt x="550306" y="43808"/>
                  <a:pt x="548878" y="42909"/>
                </a:cubicBezTo>
                <a:cubicBezTo>
                  <a:pt x="547480" y="42010"/>
                  <a:pt x="546081" y="41375"/>
                  <a:pt x="544653" y="41003"/>
                </a:cubicBezTo>
                <a:cubicBezTo>
                  <a:pt x="543553" y="40786"/>
                  <a:pt x="541827" y="40677"/>
                  <a:pt x="539387" y="40677"/>
                </a:cubicBezTo>
                <a:lnTo>
                  <a:pt x="528527" y="40677"/>
                </a:lnTo>
                <a:lnTo>
                  <a:pt x="528527" y="72198"/>
                </a:lnTo>
                <a:lnTo>
                  <a:pt x="519126" y="72198"/>
                </a:lnTo>
                <a:close/>
                <a:moveTo>
                  <a:pt x="528527" y="32542"/>
                </a:moveTo>
                <a:lnTo>
                  <a:pt x="548700" y="32542"/>
                </a:lnTo>
                <a:cubicBezTo>
                  <a:pt x="553014" y="32542"/>
                  <a:pt x="556376" y="32108"/>
                  <a:pt x="558786" y="31240"/>
                </a:cubicBezTo>
                <a:cubicBezTo>
                  <a:pt x="561196" y="30342"/>
                  <a:pt x="563040" y="28916"/>
                  <a:pt x="564260" y="26963"/>
                </a:cubicBezTo>
                <a:cubicBezTo>
                  <a:pt x="565540" y="25011"/>
                  <a:pt x="566165" y="22888"/>
                  <a:pt x="566165" y="20594"/>
                </a:cubicBezTo>
                <a:cubicBezTo>
                  <a:pt x="566165" y="17216"/>
                  <a:pt x="564945" y="14458"/>
                  <a:pt x="562505" y="12319"/>
                </a:cubicBezTo>
                <a:cubicBezTo>
                  <a:pt x="560095" y="10150"/>
                  <a:pt x="556257" y="9065"/>
                  <a:pt x="550961" y="9065"/>
                </a:cubicBezTo>
                <a:lnTo>
                  <a:pt x="528527" y="9065"/>
                </a:lnTo>
                <a:lnTo>
                  <a:pt x="528527" y="32542"/>
                </a:lnTo>
                <a:close/>
                <a:moveTo>
                  <a:pt x="590473" y="72198"/>
                </a:moveTo>
                <a:lnTo>
                  <a:pt x="590473" y="1209"/>
                </a:lnTo>
                <a:lnTo>
                  <a:pt x="600142" y="1209"/>
                </a:lnTo>
                <a:lnTo>
                  <a:pt x="637422" y="56949"/>
                </a:lnTo>
                <a:lnTo>
                  <a:pt x="637422" y="1209"/>
                </a:lnTo>
                <a:lnTo>
                  <a:pt x="646378" y="1209"/>
                </a:lnTo>
                <a:lnTo>
                  <a:pt x="646378" y="72198"/>
                </a:lnTo>
                <a:lnTo>
                  <a:pt x="636768" y="72198"/>
                </a:lnTo>
                <a:lnTo>
                  <a:pt x="599487" y="16410"/>
                </a:lnTo>
                <a:lnTo>
                  <a:pt x="599487" y="72198"/>
                </a:lnTo>
                <a:lnTo>
                  <a:pt x="590473" y="72198"/>
                </a:lnTo>
                <a:close/>
              </a:path>
            </a:pathLst>
          </a:custGeom>
          <a:solidFill>
            <a:srgbClr val="000000"/>
          </a:solidFill>
          <a:ln w="2972" cap="sq">
            <a:noFill/>
            <a:prstDash val="solid"/>
            <a:miter/>
          </a:ln>
        </p:spPr>
        <p:txBody>
          <a:bodyPr rtlCol="0" anchor="ctr"/>
          <a:lstStyle/>
          <a:p>
            <a:endParaRPr lang="en-US" sz="1350"/>
          </a:p>
        </p:txBody>
      </p:sp>
      <p:sp>
        <p:nvSpPr>
          <p:cNvPr id="108" name="Freeform: Shape 1604">
            <a:extLst>
              <a:ext uri="{FF2B5EF4-FFF2-40B4-BE49-F238E27FC236}">
                <a16:creationId xmlns:a16="http://schemas.microsoft.com/office/drawing/2014/main" id="{E847CED0-534F-3947-9B08-502E9B2D7601}"/>
              </a:ext>
            </a:extLst>
          </p:cNvPr>
          <p:cNvSpPr/>
          <p:nvPr/>
        </p:nvSpPr>
        <p:spPr>
          <a:xfrm>
            <a:off x="7980439" y="2784938"/>
            <a:ext cx="147231" cy="302629"/>
          </a:xfrm>
          <a:custGeom>
            <a:avLst/>
            <a:gdLst>
              <a:gd name="connsiteX0" fmla="*/ 0 w 196308"/>
              <a:gd name="connsiteY0" fmla="*/ 290014 h 468920"/>
              <a:gd name="connsiteX1" fmla="*/ 70841 w 196308"/>
              <a:gd name="connsiteY1" fmla="*/ 290014 h 468920"/>
              <a:gd name="connsiteX2" fmla="*/ 70841 w 196308"/>
              <a:gd name="connsiteY2" fmla="*/ 0 h 468920"/>
              <a:gd name="connsiteX3" fmla="*/ 125467 w 196308"/>
              <a:gd name="connsiteY3" fmla="*/ 0 h 468920"/>
              <a:gd name="connsiteX4" fmla="*/ 125467 w 196308"/>
              <a:gd name="connsiteY4" fmla="*/ 290014 h 468920"/>
              <a:gd name="connsiteX5" fmla="*/ 196308 w 196308"/>
              <a:gd name="connsiteY5" fmla="*/ 290014 h 468920"/>
              <a:gd name="connsiteX6" fmla="*/ 98154 w 196308"/>
              <a:gd name="connsiteY6" fmla="*/ 468921 h 468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308" h="468920">
                <a:moveTo>
                  <a:pt x="0" y="290014"/>
                </a:moveTo>
                <a:lnTo>
                  <a:pt x="70841" y="290014"/>
                </a:lnTo>
                <a:lnTo>
                  <a:pt x="70841" y="0"/>
                </a:lnTo>
                <a:lnTo>
                  <a:pt x="125467" y="0"/>
                </a:lnTo>
                <a:lnTo>
                  <a:pt x="125467" y="290014"/>
                </a:lnTo>
                <a:lnTo>
                  <a:pt x="196308" y="290014"/>
                </a:lnTo>
                <a:lnTo>
                  <a:pt x="98154" y="468921"/>
                </a:lnTo>
                <a:close/>
              </a:path>
            </a:pathLst>
          </a:custGeom>
          <a:noFill/>
          <a:ln w="2972" cap="flat">
            <a:solidFill>
              <a:srgbClr val="000000"/>
            </a:solidFill>
            <a:prstDash val="solid"/>
            <a:round/>
          </a:ln>
        </p:spPr>
        <p:txBody>
          <a:bodyPr rtlCol="0" anchor="ctr"/>
          <a:lstStyle/>
          <a:p>
            <a:endParaRPr lang="en-US" sz="1350"/>
          </a:p>
        </p:txBody>
      </p:sp>
      <p:sp>
        <p:nvSpPr>
          <p:cNvPr id="109" name="Freeform: Shape 1605">
            <a:extLst>
              <a:ext uri="{FF2B5EF4-FFF2-40B4-BE49-F238E27FC236}">
                <a16:creationId xmlns:a16="http://schemas.microsoft.com/office/drawing/2014/main" id="{BA19502E-409A-934A-AC4B-1757A4DCA689}"/>
              </a:ext>
            </a:extLst>
          </p:cNvPr>
          <p:cNvSpPr/>
          <p:nvPr/>
        </p:nvSpPr>
        <p:spPr>
          <a:xfrm>
            <a:off x="6218787" y="2799643"/>
            <a:ext cx="147242" cy="351692"/>
          </a:xfrm>
          <a:custGeom>
            <a:avLst/>
            <a:gdLst>
              <a:gd name="connsiteX0" fmla="*/ 0 w 196323"/>
              <a:gd name="connsiteY0" fmla="*/ 290014 h 468923"/>
              <a:gd name="connsiteX1" fmla="*/ 70853 w 196323"/>
              <a:gd name="connsiteY1" fmla="*/ 290014 h 468923"/>
              <a:gd name="connsiteX2" fmla="*/ 70853 w 196323"/>
              <a:gd name="connsiteY2" fmla="*/ 0 h 468923"/>
              <a:gd name="connsiteX3" fmla="*/ 125473 w 196323"/>
              <a:gd name="connsiteY3" fmla="*/ 0 h 468923"/>
              <a:gd name="connsiteX4" fmla="*/ 125473 w 196323"/>
              <a:gd name="connsiteY4" fmla="*/ 290014 h 468923"/>
              <a:gd name="connsiteX5" fmla="*/ 196323 w 196323"/>
              <a:gd name="connsiteY5" fmla="*/ 290014 h 468923"/>
              <a:gd name="connsiteX6" fmla="*/ 98163 w 196323"/>
              <a:gd name="connsiteY6" fmla="*/ 468924 h 468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323" h="468923">
                <a:moveTo>
                  <a:pt x="0" y="290014"/>
                </a:moveTo>
                <a:lnTo>
                  <a:pt x="70853" y="290014"/>
                </a:lnTo>
                <a:lnTo>
                  <a:pt x="70853" y="0"/>
                </a:lnTo>
                <a:lnTo>
                  <a:pt x="125473" y="0"/>
                </a:lnTo>
                <a:lnTo>
                  <a:pt x="125473" y="290014"/>
                </a:lnTo>
                <a:lnTo>
                  <a:pt x="196323" y="290014"/>
                </a:lnTo>
                <a:lnTo>
                  <a:pt x="98163" y="468924"/>
                </a:lnTo>
                <a:close/>
              </a:path>
            </a:pathLst>
          </a:custGeom>
          <a:solidFill>
            <a:srgbClr val="000000">
              <a:alpha val="0"/>
            </a:srgbClr>
          </a:solidFill>
          <a:ln w="2972" cap="sq">
            <a:noFill/>
            <a:prstDash val="solid"/>
            <a:miter/>
          </a:ln>
        </p:spPr>
        <p:txBody>
          <a:bodyPr rtlCol="0" anchor="ctr"/>
          <a:lstStyle/>
          <a:p>
            <a:endParaRPr lang="en-US" sz="1350"/>
          </a:p>
        </p:txBody>
      </p:sp>
      <p:sp>
        <p:nvSpPr>
          <p:cNvPr id="112" name="Freeform: Shape 1608">
            <a:extLst>
              <a:ext uri="{FF2B5EF4-FFF2-40B4-BE49-F238E27FC236}">
                <a16:creationId xmlns:a16="http://schemas.microsoft.com/office/drawing/2014/main" id="{29AC17E8-7DC5-8245-BB12-957BA6672BAF}"/>
              </a:ext>
            </a:extLst>
          </p:cNvPr>
          <p:cNvSpPr/>
          <p:nvPr/>
        </p:nvSpPr>
        <p:spPr>
          <a:xfrm>
            <a:off x="7045913" y="4203928"/>
            <a:ext cx="133783" cy="289679"/>
          </a:xfrm>
          <a:custGeom>
            <a:avLst/>
            <a:gdLst>
              <a:gd name="connsiteX0" fmla="*/ 0 w 196320"/>
              <a:gd name="connsiteY0" fmla="*/ 290000 h 468932"/>
              <a:gd name="connsiteX1" fmla="*/ 70850 w 196320"/>
              <a:gd name="connsiteY1" fmla="*/ 290000 h 468932"/>
              <a:gd name="connsiteX2" fmla="*/ 70850 w 196320"/>
              <a:gd name="connsiteY2" fmla="*/ 0 h 468932"/>
              <a:gd name="connsiteX3" fmla="*/ 125470 w 196320"/>
              <a:gd name="connsiteY3" fmla="*/ 0 h 468932"/>
              <a:gd name="connsiteX4" fmla="*/ 125470 w 196320"/>
              <a:gd name="connsiteY4" fmla="*/ 290000 h 468932"/>
              <a:gd name="connsiteX5" fmla="*/ 196320 w 196320"/>
              <a:gd name="connsiteY5" fmla="*/ 290000 h 468932"/>
              <a:gd name="connsiteX6" fmla="*/ 98160 w 196320"/>
              <a:gd name="connsiteY6" fmla="*/ 468933 h 46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320" h="468932">
                <a:moveTo>
                  <a:pt x="0" y="290000"/>
                </a:moveTo>
                <a:lnTo>
                  <a:pt x="70850" y="290000"/>
                </a:lnTo>
                <a:lnTo>
                  <a:pt x="70850" y="0"/>
                </a:lnTo>
                <a:lnTo>
                  <a:pt x="125470" y="0"/>
                </a:lnTo>
                <a:lnTo>
                  <a:pt x="125470" y="290000"/>
                </a:lnTo>
                <a:lnTo>
                  <a:pt x="196320" y="290000"/>
                </a:lnTo>
                <a:lnTo>
                  <a:pt x="98160" y="468933"/>
                </a:lnTo>
                <a:close/>
              </a:path>
            </a:pathLst>
          </a:custGeom>
          <a:noFill/>
          <a:ln w="2972" cap="flat">
            <a:solidFill>
              <a:srgbClr val="000000"/>
            </a:solidFill>
            <a:prstDash val="solid"/>
            <a:round/>
          </a:ln>
        </p:spPr>
        <p:txBody>
          <a:bodyPr rtlCol="0" anchor="ctr"/>
          <a:lstStyle/>
          <a:p>
            <a:endParaRPr lang="en-US" sz="1350"/>
          </a:p>
        </p:txBody>
      </p:sp>
      <p:sp>
        <p:nvSpPr>
          <p:cNvPr id="117" name="Freeform: Shape 1618">
            <a:extLst>
              <a:ext uri="{FF2B5EF4-FFF2-40B4-BE49-F238E27FC236}">
                <a16:creationId xmlns:a16="http://schemas.microsoft.com/office/drawing/2014/main" id="{A9C4FDB8-A10F-0A49-BF1B-13E910F6007F}"/>
              </a:ext>
            </a:extLst>
          </p:cNvPr>
          <p:cNvSpPr/>
          <p:nvPr/>
        </p:nvSpPr>
        <p:spPr>
          <a:xfrm>
            <a:off x="6321480" y="4754592"/>
            <a:ext cx="47909" cy="52997"/>
          </a:xfrm>
          <a:custGeom>
            <a:avLst/>
            <a:gdLst>
              <a:gd name="connsiteX0" fmla="*/ 0 w 63879"/>
              <a:gd name="connsiteY0" fmla="*/ 0 h 70662"/>
              <a:gd name="connsiteX1" fmla="*/ 63879 w 63879"/>
              <a:gd name="connsiteY1" fmla="*/ 0 h 70662"/>
              <a:gd name="connsiteX2" fmla="*/ 63879 w 63879"/>
              <a:gd name="connsiteY2" fmla="*/ 70663 h 70662"/>
              <a:gd name="connsiteX3" fmla="*/ 0 w 63879"/>
              <a:gd name="connsiteY3" fmla="*/ 70663 h 70662"/>
            </a:gdLst>
            <a:ahLst/>
            <a:cxnLst>
              <a:cxn ang="0">
                <a:pos x="connsiteX0" y="connsiteY0"/>
              </a:cxn>
              <a:cxn ang="0">
                <a:pos x="connsiteX1" y="connsiteY1"/>
              </a:cxn>
              <a:cxn ang="0">
                <a:pos x="connsiteX2" y="connsiteY2"/>
              </a:cxn>
              <a:cxn ang="0">
                <a:pos x="connsiteX3" y="connsiteY3"/>
              </a:cxn>
            </a:cxnLst>
            <a:rect l="l" t="t" r="r" b="b"/>
            <a:pathLst>
              <a:path w="63879" h="70662">
                <a:moveTo>
                  <a:pt x="0" y="0"/>
                </a:moveTo>
                <a:lnTo>
                  <a:pt x="63879" y="0"/>
                </a:lnTo>
                <a:lnTo>
                  <a:pt x="63879" y="70663"/>
                </a:lnTo>
                <a:lnTo>
                  <a:pt x="0" y="70663"/>
                </a:lnTo>
                <a:close/>
              </a:path>
            </a:pathLst>
          </a:custGeom>
          <a:solidFill>
            <a:schemeClr val="accent6">
              <a:lumMod val="75000"/>
            </a:schemeClr>
          </a:solidFill>
          <a:ln w="2972" cap="flat">
            <a:solidFill>
              <a:srgbClr val="000000"/>
            </a:solidFill>
            <a:prstDash val="solid"/>
            <a:round/>
          </a:ln>
        </p:spPr>
        <p:txBody>
          <a:bodyPr rtlCol="0" anchor="ctr"/>
          <a:lstStyle/>
          <a:p>
            <a:endParaRPr lang="en-US" sz="1350"/>
          </a:p>
        </p:txBody>
      </p:sp>
      <p:sp>
        <p:nvSpPr>
          <p:cNvPr id="118" name="Freeform: Shape 1620">
            <a:extLst>
              <a:ext uri="{FF2B5EF4-FFF2-40B4-BE49-F238E27FC236}">
                <a16:creationId xmlns:a16="http://schemas.microsoft.com/office/drawing/2014/main" id="{2F37921D-FA5A-534A-A083-6A279FF2B80A}"/>
              </a:ext>
            </a:extLst>
          </p:cNvPr>
          <p:cNvSpPr/>
          <p:nvPr/>
        </p:nvSpPr>
        <p:spPr>
          <a:xfrm>
            <a:off x="5835581" y="4747183"/>
            <a:ext cx="76427" cy="67791"/>
          </a:xfrm>
          <a:custGeom>
            <a:avLst/>
            <a:gdLst>
              <a:gd name="connsiteX0" fmla="*/ 0 w 101903"/>
              <a:gd name="connsiteY0" fmla="*/ 90389 h 90388"/>
              <a:gd name="connsiteX1" fmla="*/ 51538 w 101903"/>
              <a:gd name="connsiteY1" fmla="*/ 0 h 90388"/>
              <a:gd name="connsiteX2" fmla="*/ 101903 w 101903"/>
              <a:gd name="connsiteY2" fmla="*/ 90389 h 90388"/>
            </a:gdLst>
            <a:ahLst/>
            <a:cxnLst>
              <a:cxn ang="0">
                <a:pos x="connsiteX0" y="connsiteY0"/>
              </a:cxn>
              <a:cxn ang="0">
                <a:pos x="connsiteX1" y="connsiteY1"/>
              </a:cxn>
              <a:cxn ang="0">
                <a:pos x="connsiteX2" y="connsiteY2"/>
              </a:cxn>
            </a:cxnLst>
            <a:rect l="l" t="t" r="r" b="b"/>
            <a:pathLst>
              <a:path w="101903" h="90388">
                <a:moveTo>
                  <a:pt x="0" y="90389"/>
                </a:moveTo>
                <a:lnTo>
                  <a:pt x="51538" y="0"/>
                </a:lnTo>
                <a:lnTo>
                  <a:pt x="101903" y="90389"/>
                </a:lnTo>
                <a:close/>
              </a:path>
            </a:pathLst>
          </a:custGeom>
          <a:solidFill>
            <a:schemeClr val="accent1">
              <a:lumMod val="60000"/>
              <a:lumOff val="40000"/>
            </a:schemeClr>
          </a:solidFill>
          <a:ln w="2972" cap="flat">
            <a:solidFill>
              <a:srgbClr val="000000"/>
            </a:solidFill>
            <a:prstDash val="solid"/>
            <a:round/>
          </a:ln>
        </p:spPr>
        <p:txBody>
          <a:bodyPr rtlCol="0" anchor="ctr"/>
          <a:lstStyle/>
          <a:p>
            <a:endParaRPr lang="en-US" sz="1350"/>
          </a:p>
        </p:txBody>
      </p:sp>
      <p:sp>
        <p:nvSpPr>
          <p:cNvPr id="119" name="Freeform: Shape 1621">
            <a:extLst>
              <a:ext uri="{FF2B5EF4-FFF2-40B4-BE49-F238E27FC236}">
                <a16:creationId xmlns:a16="http://schemas.microsoft.com/office/drawing/2014/main" id="{43D3984B-0E72-A849-8E93-D431D3BE3BD1}"/>
              </a:ext>
            </a:extLst>
          </p:cNvPr>
          <p:cNvSpPr/>
          <p:nvPr/>
        </p:nvSpPr>
        <p:spPr>
          <a:xfrm>
            <a:off x="5638611" y="4780901"/>
            <a:ext cx="216297" cy="179"/>
          </a:xfrm>
          <a:custGeom>
            <a:avLst/>
            <a:gdLst>
              <a:gd name="connsiteX0" fmla="*/ 0 w 288396"/>
              <a:gd name="connsiteY0" fmla="*/ 0 h 238"/>
              <a:gd name="connsiteX1" fmla="*/ 288396 w 288396"/>
              <a:gd name="connsiteY1" fmla="*/ 238 h 238"/>
            </a:gdLst>
            <a:ahLst/>
            <a:cxnLst>
              <a:cxn ang="0">
                <a:pos x="connsiteX0" y="connsiteY0"/>
              </a:cxn>
              <a:cxn ang="0">
                <a:pos x="connsiteX1" y="connsiteY1"/>
              </a:cxn>
            </a:cxnLst>
            <a:rect l="l" t="t" r="r" b="b"/>
            <a:pathLst>
              <a:path w="288396" h="238">
                <a:moveTo>
                  <a:pt x="0" y="0"/>
                </a:moveTo>
                <a:lnTo>
                  <a:pt x="288396" y="238"/>
                </a:lnTo>
              </a:path>
            </a:pathLst>
          </a:custGeom>
          <a:solidFill>
            <a:srgbClr val="000000">
              <a:alpha val="0"/>
            </a:srgbClr>
          </a:solidFill>
          <a:ln w="2972" cap="sq">
            <a:noFill/>
            <a:prstDash val="solid"/>
            <a:miter/>
          </a:ln>
        </p:spPr>
        <p:txBody>
          <a:bodyPr rtlCol="0" anchor="ctr"/>
          <a:lstStyle/>
          <a:p>
            <a:endParaRPr lang="en-US" sz="1350"/>
          </a:p>
        </p:txBody>
      </p:sp>
      <p:sp>
        <p:nvSpPr>
          <p:cNvPr id="120" name="Freeform: Shape 1622">
            <a:extLst>
              <a:ext uri="{FF2B5EF4-FFF2-40B4-BE49-F238E27FC236}">
                <a16:creationId xmlns:a16="http://schemas.microsoft.com/office/drawing/2014/main" id="{50AB1B17-459D-6748-902F-F7B664D92A1F}"/>
              </a:ext>
            </a:extLst>
          </p:cNvPr>
          <p:cNvSpPr/>
          <p:nvPr/>
        </p:nvSpPr>
        <p:spPr>
          <a:xfrm>
            <a:off x="5638611" y="4780901"/>
            <a:ext cx="216297" cy="179"/>
          </a:xfrm>
          <a:custGeom>
            <a:avLst/>
            <a:gdLst>
              <a:gd name="connsiteX0" fmla="*/ 0 w 288396"/>
              <a:gd name="connsiteY0" fmla="*/ 0 h 238"/>
              <a:gd name="connsiteX1" fmla="*/ 288396 w 288396"/>
              <a:gd name="connsiteY1" fmla="*/ 238 h 238"/>
            </a:gdLst>
            <a:ahLst/>
            <a:cxnLst>
              <a:cxn ang="0">
                <a:pos x="connsiteX0" y="connsiteY0"/>
              </a:cxn>
              <a:cxn ang="0">
                <a:pos x="connsiteX1" y="connsiteY1"/>
              </a:cxn>
            </a:cxnLst>
            <a:rect l="l" t="t" r="r" b="b"/>
            <a:pathLst>
              <a:path w="288396" h="238">
                <a:moveTo>
                  <a:pt x="0" y="0"/>
                </a:moveTo>
                <a:lnTo>
                  <a:pt x="288396" y="238"/>
                </a:lnTo>
              </a:path>
            </a:pathLst>
          </a:custGeom>
          <a:noFill/>
          <a:ln w="5945" cap="flat">
            <a:solidFill>
              <a:srgbClr val="000000"/>
            </a:solidFill>
            <a:prstDash val="lgDash"/>
            <a:round/>
          </a:ln>
        </p:spPr>
        <p:txBody>
          <a:bodyPr rtlCol="0" anchor="ctr"/>
          <a:lstStyle/>
          <a:p>
            <a:endParaRPr lang="en-US" sz="1350"/>
          </a:p>
        </p:txBody>
      </p:sp>
      <p:sp>
        <p:nvSpPr>
          <p:cNvPr id="121" name="Freeform: Shape 1623">
            <a:extLst>
              <a:ext uri="{FF2B5EF4-FFF2-40B4-BE49-F238E27FC236}">
                <a16:creationId xmlns:a16="http://schemas.microsoft.com/office/drawing/2014/main" id="{639181E1-D16B-3E48-906D-05BA7F561DCE}"/>
              </a:ext>
            </a:extLst>
          </p:cNvPr>
          <p:cNvSpPr/>
          <p:nvPr/>
        </p:nvSpPr>
        <p:spPr>
          <a:xfrm>
            <a:off x="5893121" y="4781080"/>
            <a:ext cx="169615" cy="2231"/>
          </a:xfrm>
          <a:custGeom>
            <a:avLst/>
            <a:gdLst>
              <a:gd name="connsiteX0" fmla="*/ 0 w 226153"/>
              <a:gd name="connsiteY0" fmla="*/ 0 h 2975"/>
              <a:gd name="connsiteX1" fmla="*/ 226153 w 226153"/>
              <a:gd name="connsiteY1" fmla="*/ 0 h 2975"/>
            </a:gdLst>
            <a:ahLst/>
            <a:cxnLst>
              <a:cxn ang="0">
                <a:pos x="connsiteX0" y="connsiteY0"/>
              </a:cxn>
              <a:cxn ang="0">
                <a:pos x="connsiteX1" y="connsiteY1"/>
              </a:cxn>
            </a:cxnLst>
            <a:rect l="l" t="t" r="r" b="b"/>
            <a:pathLst>
              <a:path w="226153" h="2975">
                <a:moveTo>
                  <a:pt x="0" y="0"/>
                </a:moveTo>
                <a:lnTo>
                  <a:pt x="226153" y="0"/>
                </a:lnTo>
              </a:path>
            </a:pathLst>
          </a:custGeom>
          <a:solidFill>
            <a:srgbClr val="000000">
              <a:alpha val="0"/>
            </a:srgbClr>
          </a:solidFill>
          <a:ln w="2972" cap="sq">
            <a:noFill/>
            <a:prstDash val="solid"/>
            <a:miter/>
          </a:ln>
        </p:spPr>
        <p:txBody>
          <a:bodyPr rtlCol="0" anchor="ctr"/>
          <a:lstStyle/>
          <a:p>
            <a:endParaRPr lang="en-US" sz="1350"/>
          </a:p>
        </p:txBody>
      </p:sp>
      <p:sp>
        <p:nvSpPr>
          <p:cNvPr id="122" name="Freeform: Shape 1624">
            <a:extLst>
              <a:ext uri="{FF2B5EF4-FFF2-40B4-BE49-F238E27FC236}">
                <a16:creationId xmlns:a16="http://schemas.microsoft.com/office/drawing/2014/main" id="{13A4ADA9-2934-E647-9BCC-2BE9664FC237}"/>
              </a:ext>
            </a:extLst>
          </p:cNvPr>
          <p:cNvSpPr/>
          <p:nvPr/>
        </p:nvSpPr>
        <p:spPr>
          <a:xfrm>
            <a:off x="5893121" y="4781080"/>
            <a:ext cx="142838" cy="2231"/>
          </a:xfrm>
          <a:custGeom>
            <a:avLst/>
            <a:gdLst>
              <a:gd name="connsiteX0" fmla="*/ 0 w 190450"/>
              <a:gd name="connsiteY0" fmla="*/ 0 h 2975"/>
              <a:gd name="connsiteX1" fmla="*/ 190450 w 190450"/>
              <a:gd name="connsiteY1" fmla="*/ 0 h 2975"/>
            </a:gdLst>
            <a:ahLst/>
            <a:cxnLst>
              <a:cxn ang="0">
                <a:pos x="connsiteX0" y="connsiteY0"/>
              </a:cxn>
              <a:cxn ang="0">
                <a:pos x="connsiteX1" y="connsiteY1"/>
              </a:cxn>
            </a:cxnLst>
            <a:rect l="l" t="t" r="r" b="b"/>
            <a:pathLst>
              <a:path w="190450" h="2975">
                <a:moveTo>
                  <a:pt x="0" y="0"/>
                </a:moveTo>
                <a:lnTo>
                  <a:pt x="190450" y="0"/>
                </a:lnTo>
              </a:path>
            </a:pathLst>
          </a:custGeom>
          <a:noFill/>
          <a:ln w="5945" cap="flat">
            <a:solidFill>
              <a:srgbClr val="000000"/>
            </a:solidFill>
            <a:prstDash val="solid"/>
            <a:round/>
          </a:ln>
        </p:spPr>
        <p:txBody>
          <a:bodyPr rtlCol="0" anchor="ctr"/>
          <a:lstStyle/>
          <a:p>
            <a:endParaRPr lang="en-US" sz="1350"/>
          </a:p>
        </p:txBody>
      </p:sp>
      <p:sp>
        <p:nvSpPr>
          <p:cNvPr id="123" name="Freeform: Shape 1625">
            <a:extLst>
              <a:ext uri="{FF2B5EF4-FFF2-40B4-BE49-F238E27FC236}">
                <a16:creationId xmlns:a16="http://schemas.microsoft.com/office/drawing/2014/main" id="{941C9978-7591-7449-80C1-B93306BAF2A2}"/>
              </a:ext>
            </a:extLst>
          </p:cNvPr>
          <p:cNvSpPr/>
          <p:nvPr/>
        </p:nvSpPr>
        <p:spPr>
          <a:xfrm>
            <a:off x="6035960" y="4773715"/>
            <a:ext cx="20252" cy="14750"/>
          </a:xfrm>
          <a:custGeom>
            <a:avLst/>
            <a:gdLst>
              <a:gd name="connsiteX0" fmla="*/ 0 w 27003"/>
              <a:gd name="connsiteY0" fmla="*/ 19666 h 19666"/>
              <a:gd name="connsiteX1" fmla="*/ 27004 w 27003"/>
              <a:gd name="connsiteY1" fmla="*/ 9819 h 19666"/>
              <a:gd name="connsiteX2" fmla="*/ 0 w 27003"/>
              <a:gd name="connsiteY2" fmla="*/ 0 h 19666"/>
            </a:gdLst>
            <a:ahLst/>
            <a:cxnLst>
              <a:cxn ang="0">
                <a:pos x="connsiteX0" y="connsiteY0"/>
              </a:cxn>
              <a:cxn ang="0">
                <a:pos x="connsiteX1" y="connsiteY1"/>
              </a:cxn>
              <a:cxn ang="0">
                <a:pos x="connsiteX2" y="connsiteY2"/>
              </a:cxn>
            </a:cxnLst>
            <a:rect l="l" t="t" r="r" b="b"/>
            <a:pathLst>
              <a:path w="27003" h="19666">
                <a:moveTo>
                  <a:pt x="0" y="19666"/>
                </a:moveTo>
                <a:lnTo>
                  <a:pt x="27004" y="9819"/>
                </a:lnTo>
                <a:lnTo>
                  <a:pt x="0" y="0"/>
                </a:lnTo>
                <a:close/>
              </a:path>
            </a:pathLst>
          </a:custGeom>
          <a:solidFill>
            <a:srgbClr val="000000"/>
          </a:solidFill>
          <a:ln w="5945" cap="flat">
            <a:solidFill>
              <a:srgbClr val="000000"/>
            </a:solidFill>
            <a:prstDash val="solid"/>
            <a:miter/>
          </a:ln>
        </p:spPr>
        <p:txBody>
          <a:bodyPr rtlCol="0" anchor="ctr"/>
          <a:lstStyle/>
          <a:p>
            <a:endParaRPr lang="en-US" sz="1350"/>
          </a:p>
        </p:txBody>
      </p:sp>
      <p:sp>
        <p:nvSpPr>
          <p:cNvPr id="124" name="Freeform: Shape 1627">
            <a:extLst>
              <a:ext uri="{FF2B5EF4-FFF2-40B4-BE49-F238E27FC236}">
                <a16:creationId xmlns:a16="http://schemas.microsoft.com/office/drawing/2014/main" id="{E5D5479C-CB08-E04E-AFFA-0BEDBB84899F}"/>
              </a:ext>
            </a:extLst>
          </p:cNvPr>
          <p:cNvSpPr/>
          <p:nvPr/>
        </p:nvSpPr>
        <p:spPr>
          <a:xfrm>
            <a:off x="6062737" y="4747183"/>
            <a:ext cx="108016" cy="67814"/>
          </a:xfrm>
          <a:custGeom>
            <a:avLst/>
            <a:gdLst>
              <a:gd name="connsiteX0" fmla="*/ 0 w 144021"/>
              <a:gd name="connsiteY0" fmla="*/ 45224 h 90418"/>
              <a:gd name="connsiteX1" fmla="*/ 0 w 144021"/>
              <a:gd name="connsiteY1" fmla="*/ 45224 h 90418"/>
              <a:gd name="connsiteX2" fmla="*/ 72011 w 144021"/>
              <a:gd name="connsiteY2" fmla="*/ 0 h 90418"/>
              <a:gd name="connsiteX3" fmla="*/ 72011 w 144021"/>
              <a:gd name="connsiteY3" fmla="*/ 0 h 90418"/>
              <a:gd name="connsiteX4" fmla="*/ 144021 w 144021"/>
              <a:gd name="connsiteY4" fmla="*/ 45224 h 90418"/>
              <a:gd name="connsiteX5" fmla="*/ 144021 w 144021"/>
              <a:gd name="connsiteY5" fmla="*/ 45224 h 90418"/>
              <a:gd name="connsiteX6" fmla="*/ 72011 w 144021"/>
              <a:gd name="connsiteY6" fmla="*/ 90419 h 90418"/>
              <a:gd name="connsiteX7" fmla="*/ 72011 w 144021"/>
              <a:gd name="connsiteY7" fmla="*/ 90419 h 90418"/>
              <a:gd name="connsiteX8" fmla="*/ 0 w 144021"/>
              <a:gd name="connsiteY8" fmla="*/ 45224 h 90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021" h="90418">
                <a:moveTo>
                  <a:pt x="0" y="45224"/>
                </a:moveTo>
                <a:lnTo>
                  <a:pt x="0" y="45224"/>
                </a:lnTo>
                <a:cubicBezTo>
                  <a:pt x="0" y="20262"/>
                  <a:pt x="32240" y="0"/>
                  <a:pt x="72011" y="0"/>
                </a:cubicBezTo>
                <a:lnTo>
                  <a:pt x="72011" y="0"/>
                </a:lnTo>
                <a:cubicBezTo>
                  <a:pt x="111781" y="0"/>
                  <a:pt x="144021" y="20262"/>
                  <a:pt x="144021" y="45224"/>
                </a:cubicBezTo>
                <a:lnTo>
                  <a:pt x="144021" y="45224"/>
                </a:lnTo>
                <a:cubicBezTo>
                  <a:pt x="144021" y="70157"/>
                  <a:pt x="111781" y="90419"/>
                  <a:pt x="72011" y="90419"/>
                </a:cubicBezTo>
                <a:lnTo>
                  <a:pt x="72011" y="90419"/>
                </a:lnTo>
                <a:cubicBezTo>
                  <a:pt x="32240" y="90419"/>
                  <a:pt x="0" y="70157"/>
                  <a:pt x="0" y="45224"/>
                </a:cubicBezTo>
                <a:close/>
              </a:path>
            </a:pathLst>
          </a:custGeom>
          <a:solidFill>
            <a:srgbClr val="CC99FF"/>
          </a:solidFill>
          <a:ln w="2972" cap="flat">
            <a:solidFill>
              <a:srgbClr val="000000"/>
            </a:solidFill>
            <a:prstDash val="solid"/>
            <a:round/>
          </a:ln>
        </p:spPr>
        <p:txBody>
          <a:bodyPr rtlCol="0" anchor="ctr"/>
          <a:lstStyle/>
          <a:p>
            <a:endParaRPr lang="en-US" sz="1350"/>
          </a:p>
        </p:txBody>
      </p:sp>
      <p:sp>
        <p:nvSpPr>
          <p:cNvPr id="125" name="Freeform: Shape 1628">
            <a:extLst>
              <a:ext uri="{FF2B5EF4-FFF2-40B4-BE49-F238E27FC236}">
                <a16:creationId xmlns:a16="http://schemas.microsoft.com/office/drawing/2014/main" id="{573C2571-A8C4-F343-AEB2-142F49D6D17D}"/>
              </a:ext>
            </a:extLst>
          </p:cNvPr>
          <p:cNvSpPr/>
          <p:nvPr/>
        </p:nvSpPr>
        <p:spPr>
          <a:xfrm>
            <a:off x="6170752" y="4781103"/>
            <a:ext cx="150750" cy="2231"/>
          </a:xfrm>
          <a:custGeom>
            <a:avLst/>
            <a:gdLst>
              <a:gd name="connsiteX0" fmla="*/ 0 w 201000"/>
              <a:gd name="connsiteY0" fmla="*/ 0 h 2975"/>
              <a:gd name="connsiteX1" fmla="*/ 201000 w 201000"/>
              <a:gd name="connsiteY1" fmla="*/ 0 h 2975"/>
            </a:gdLst>
            <a:ahLst/>
            <a:cxnLst>
              <a:cxn ang="0">
                <a:pos x="connsiteX0" y="connsiteY0"/>
              </a:cxn>
              <a:cxn ang="0">
                <a:pos x="connsiteX1" y="connsiteY1"/>
              </a:cxn>
            </a:cxnLst>
            <a:rect l="l" t="t" r="r" b="b"/>
            <a:pathLst>
              <a:path w="201000" h="2975">
                <a:moveTo>
                  <a:pt x="0" y="0"/>
                </a:moveTo>
                <a:lnTo>
                  <a:pt x="201000" y="0"/>
                </a:lnTo>
              </a:path>
            </a:pathLst>
          </a:custGeom>
          <a:solidFill>
            <a:srgbClr val="000000">
              <a:alpha val="0"/>
            </a:srgbClr>
          </a:solidFill>
          <a:ln w="2972" cap="sq">
            <a:noFill/>
            <a:prstDash val="solid"/>
            <a:miter/>
          </a:ln>
        </p:spPr>
        <p:txBody>
          <a:bodyPr rtlCol="0" anchor="ctr"/>
          <a:lstStyle/>
          <a:p>
            <a:endParaRPr lang="en-US" sz="1350"/>
          </a:p>
        </p:txBody>
      </p:sp>
      <p:sp>
        <p:nvSpPr>
          <p:cNvPr id="126" name="Freeform: Shape 1629">
            <a:extLst>
              <a:ext uri="{FF2B5EF4-FFF2-40B4-BE49-F238E27FC236}">
                <a16:creationId xmlns:a16="http://schemas.microsoft.com/office/drawing/2014/main" id="{5262A022-7A79-704B-8E32-F3F8C1AB835B}"/>
              </a:ext>
            </a:extLst>
          </p:cNvPr>
          <p:cNvSpPr/>
          <p:nvPr/>
        </p:nvSpPr>
        <p:spPr>
          <a:xfrm>
            <a:off x="6170752" y="4781103"/>
            <a:ext cx="150750" cy="2231"/>
          </a:xfrm>
          <a:custGeom>
            <a:avLst/>
            <a:gdLst>
              <a:gd name="connsiteX0" fmla="*/ 0 w 201000"/>
              <a:gd name="connsiteY0" fmla="*/ 0 h 2975"/>
              <a:gd name="connsiteX1" fmla="*/ 201000 w 201000"/>
              <a:gd name="connsiteY1" fmla="*/ 0 h 2975"/>
            </a:gdLst>
            <a:ahLst/>
            <a:cxnLst>
              <a:cxn ang="0">
                <a:pos x="connsiteX0" y="connsiteY0"/>
              </a:cxn>
              <a:cxn ang="0">
                <a:pos x="connsiteX1" y="connsiteY1"/>
              </a:cxn>
            </a:cxnLst>
            <a:rect l="l" t="t" r="r" b="b"/>
            <a:pathLst>
              <a:path w="201000" h="2975">
                <a:moveTo>
                  <a:pt x="0" y="0"/>
                </a:moveTo>
                <a:lnTo>
                  <a:pt x="201000" y="0"/>
                </a:lnTo>
              </a:path>
            </a:pathLst>
          </a:custGeom>
          <a:noFill/>
          <a:ln w="5945" cap="flat">
            <a:solidFill>
              <a:srgbClr val="FF0000"/>
            </a:solidFill>
            <a:prstDash val="solid"/>
            <a:round/>
          </a:ln>
        </p:spPr>
        <p:txBody>
          <a:bodyPr rtlCol="0" anchor="ctr"/>
          <a:lstStyle/>
          <a:p>
            <a:endParaRPr lang="en-US" sz="1350"/>
          </a:p>
        </p:txBody>
      </p:sp>
      <p:sp>
        <p:nvSpPr>
          <p:cNvPr id="127" name="Freeform: Shape 1630">
            <a:extLst>
              <a:ext uri="{FF2B5EF4-FFF2-40B4-BE49-F238E27FC236}">
                <a16:creationId xmlns:a16="http://schemas.microsoft.com/office/drawing/2014/main" id="{2F419301-DFDC-9D4E-BB0A-C54B9BAD0798}"/>
              </a:ext>
            </a:extLst>
          </p:cNvPr>
          <p:cNvSpPr/>
          <p:nvPr/>
        </p:nvSpPr>
        <p:spPr>
          <a:xfrm>
            <a:off x="6520016" y="4741734"/>
            <a:ext cx="121587" cy="79070"/>
          </a:xfrm>
          <a:custGeom>
            <a:avLst/>
            <a:gdLst>
              <a:gd name="connsiteX0" fmla="*/ 14753 w 162116"/>
              <a:gd name="connsiteY0" fmla="*/ 34697 h 105426"/>
              <a:gd name="connsiteX1" fmla="*/ 14753 w 162116"/>
              <a:gd name="connsiteY1" fmla="*/ 34697 h 105426"/>
              <a:gd name="connsiteX2" fmla="*/ 25791 w 162116"/>
              <a:gd name="connsiteY2" fmla="*/ 13038 h 105426"/>
              <a:gd name="connsiteX3" fmla="*/ 52625 w 162116"/>
              <a:gd name="connsiteY3" fmla="*/ 12353 h 105426"/>
              <a:gd name="connsiteX4" fmla="*/ 52625 w 162116"/>
              <a:gd name="connsiteY4" fmla="*/ 12353 h 105426"/>
              <a:gd name="connsiteX5" fmla="*/ 67239 w 162116"/>
              <a:gd name="connsiteY5" fmla="*/ 3130 h 105426"/>
              <a:gd name="connsiteX6" fmla="*/ 84297 w 162116"/>
              <a:gd name="connsiteY6" fmla="*/ 8039 h 105426"/>
              <a:gd name="connsiteX7" fmla="*/ 84297 w 162116"/>
              <a:gd name="connsiteY7" fmla="*/ 8039 h 105426"/>
              <a:gd name="connsiteX8" fmla="*/ 97394 w 162116"/>
              <a:gd name="connsiteY8" fmla="*/ 66 h 105426"/>
              <a:gd name="connsiteX9" fmla="*/ 111943 w 162116"/>
              <a:gd name="connsiteY9" fmla="*/ 5718 h 105426"/>
              <a:gd name="connsiteX10" fmla="*/ 111943 w 162116"/>
              <a:gd name="connsiteY10" fmla="*/ 5718 h 105426"/>
              <a:gd name="connsiteX11" fmla="*/ 130550 w 162116"/>
              <a:gd name="connsiteY11" fmla="*/ 571 h 105426"/>
              <a:gd name="connsiteX12" fmla="*/ 143743 w 162116"/>
              <a:gd name="connsiteY12" fmla="*/ 13246 h 105426"/>
              <a:gd name="connsiteX13" fmla="*/ 143743 w 162116"/>
              <a:gd name="connsiteY13" fmla="*/ 13246 h 105426"/>
              <a:gd name="connsiteX14" fmla="*/ 156489 w 162116"/>
              <a:gd name="connsiteY14" fmla="*/ 22648 h 105426"/>
              <a:gd name="connsiteX15" fmla="*/ 156861 w 162116"/>
              <a:gd name="connsiteY15" fmla="*/ 37375 h 105426"/>
              <a:gd name="connsiteX16" fmla="*/ 156861 w 162116"/>
              <a:gd name="connsiteY16" fmla="*/ 37375 h 105426"/>
              <a:gd name="connsiteX17" fmla="*/ 160237 w 162116"/>
              <a:gd name="connsiteY17" fmla="*/ 59541 h 105426"/>
              <a:gd name="connsiteX18" fmla="*/ 140318 w 162116"/>
              <a:gd name="connsiteY18" fmla="*/ 73317 h 105426"/>
              <a:gd name="connsiteX19" fmla="*/ 129077 w 162116"/>
              <a:gd name="connsiteY19" fmla="*/ 90008 h 105426"/>
              <a:gd name="connsiteX20" fmla="*/ 107156 w 162116"/>
              <a:gd name="connsiteY20" fmla="*/ 89442 h 105426"/>
              <a:gd name="connsiteX21" fmla="*/ 86659 w 162116"/>
              <a:gd name="connsiteY21" fmla="*/ 105182 h 105426"/>
              <a:gd name="connsiteX22" fmla="*/ 61902 w 162116"/>
              <a:gd name="connsiteY22" fmla="*/ 95423 h 105426"/>
              <a:gd name="connsiteX23" fmla="*/ 39706 w 162116"/>
              <a:gd name="connsiteY23" fmla="*/ 98279 h 105426"/>
              <a:gd name="connsiteX24" fmla="*/ 21890 w 162116"/>
              <a:gd name="connsiteY24" fmla="*/ 86170 h 105426"/>
              <a:gd name="connsiteX25" fmla="*/ 21890 w 162116"/>
              <a:gd name="connsiteY25" fmla="*/ 86170 h 105426"/>
              <a:gd name="connsiteX26" fmla="*/ 5401 w 162116"/>
              <a:gd name="connsiteY26" fmla="*/ 78345 h 105426"/>
              <a:gd name="connsiteX27" fmla="*/ 8055 w 162116"/>
              <a:gd name="connsiteY27" fmla="*/ 61981 h 105426"/>
              <a:gd name="connsiteX28" fmla="*/ 8055 w 162116"/>
              <a:gd name="connsiteY28" fmla="*/ 61981 h 105426"/>
              <a:gd name="connsiteX29" fmla="*/ 370 w 162116"/>
              <a:gd name="connsiteY29" fmla="*/ 46390 h 105426"/>
              <a:gd name="connsiteX30" fmla="*/ 14616 w 162116"/>
              <a:gd name="connsiteY30" fmla="*/ 35025 h 105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2116" h="105426">
                <a:moveTo>
                  <a:pt x="14753" y="34697"/>
                </a:moveTo>
                <a:lnTo>
                  <a:pt x="14753" y="34697"/>
                </a:lnTo>
                <a:cubicBezTo>
                  <a:pt x="13447" y="26218"/>
                  <a:pt x="17734" y="17798"/>
                  <a:pt x="25791" y="13038"/>
                </a:cubicBezTo>
                <a:cubicBezTo>
                  <a:pt x="33848" y="8277"/>
                  <a:pt x="44267" y="8009"/>
                  <a:pt x="52625" y="12353"/>
                </a:cubicBezTo>
                <a:lnTo>
                  <a:pt x="52625" y="12353"/>
                </a:lnTo>
                <a:cubicBezTo>
                  <a:pt x="55582" y="7414"/>
                  <a:pt x="61000" y="3993"/>
                  <a:pt x="67239" y="3130"/>
                </a:cubicBezTo>
                <a:cubicBezTo>
                  <a:pt x="73476" y="2297"/>
                  <a:pt x="79798" y="4112"/>
                  <a:pt x="84297" y="8039"/>
                </a:cubicBezTo>
                <a:lnTo>
                  <a:pt x="84297" y="8039"/>
                </a:lnTo>
                <a:cubicBezTo>
                  <a:pt x="86817" y="3546"/>
                  <a:pt x="91768" y="541"/>
                  <a:pt x="97394" y="66"/>
                </a:cubicBezTo>
                <a:cubicBezTo>
                  <a:pt x="103017" y="-411"/>
                  <a:pt x="108518" y="1731"/>
                  <a:pt x="111943" y="5718"/>
                </a:cubicBezTo>
                <a:lnTo>
                  <a:pt x="111943" y="5718"/>
                </a:lnTo>
                <a:cubicBezTo>
                  <a:pt x="116498" y="958"/>
                  <a:pt x="123746" y="-1036"/>
                  <a:pt x="130550" y="571"/>
                </a:cubicBezTo>
                <a:cubicBezTo>
                  <a:pt x="137355" y="2178"/>
                  <a:pt x="142493" y="7117"/>
                  <a:pt x="143743" y="13246"/>
                </a:cubicBezTo>
                <a:lnTo>
                  <a:pt x="143743" y="13246"/>
                </a:lnTo>
                <a:cubicBezTo>
                  <a:pt x="149324" y="14614"/>
                  <a:pt x="153975" y="18036"/>
                  <a:pt x="156489" y="22648"/>
                </a:cubicBezTo>
                <a:cubicBezTo>
                  <a:pt x="159006" y="27289"/>
                  <a:pt x="159143" y="32645"/>
                  <a:pt x="156861" y="37375"/>
                </a:cubicBezTo>
                <a:lnTo>
                  <a:pt x="156861" y="37375"/>
                </a:lnTo>
                <a:cubicBezTo>
                  <a:pt x="162359" y="43713"/>
                  <a:pt x="163644" y="52162"/>
                  <a:pt x="160237" y="59541"/>
                </a:cubicBezTo>
                <a:cubicBezTo>
                  <a:pt x="156834" y="66950"/>
                  <a:pt x="149250" y="72186"/>
                  <a:pt x="140318" y="73317"/>
                </a:cubicBezTo>
                <a:cubicBezTo>
                  <a:pt x="140256" y="80279"/>
                  <a:pt x="135956" y="86646"/>
                  <a:pt x="129077" y="90008"/>
                </a:cubicBezTo>
                <a:cubicBezTo>
                  <a:pt x="122199" y="93340"/>
                  <a:pt x="113814" y="93132"/>
                  <a:pt x="107156" y="89442"/>
                </a:cubicBezTo>
                <a:cubicBezTo>
                  <a:pt x="104320" y="97773"/>
                  <a:pt x="96340" y="103902"/>
                  <a:pt x="86659" y="105182"/>
                </a:cubicBezTo>
                <a:cubicBezTo>
                  <a:pt x="76981" y="106461"/>
                  <a:pt x="67338" y="102653"/>
                  <a:pt x="61902" y="95423"/>
                </a:cubicBezTo>
                <a:cubicBezTo>
                  <a:pt x="55234" y="98993"/>
                  <a:pt x="47234" y="100035"/>
                  <a:pt x="39706" y="98279"/>
                </a:cubicBezTo>
                <a:cubicBezTo>
                  <a:pt x="32179" y="96553"/>
                  <a:pt x="25758" y="92180"/>
                  <a:pt x="21890" y="86170"/>
                </a:cubicBezTo>
                <a:lnTo>
                  <a:pt x="21890" y="86170"/>
                </a:lnTo>
                <a:cubicBezTo>
                  <a:pt x="15080" y="86884"/>
                  <a:pt x="8493" y="83760"/>
                  <a:pt x="5401" y="78345"/>
                </a:cubicBezTo>
                <a:cubicBezTo>
                  <a:pt x="2307" y="72930"/>
                  <a:pt x="3369" y="66414"/>
                  <a:pt x="8055" y="61981"/>
                </a:cubicBezTo>
                <a:lnTo>
                  <a:pt x="8055" y="61981"/>
                </a:lnTo>
                <a:cubicBezTo>
                  <a:pt x="1980" y="58797"/>
                  <a:pt x="-1120" y="52519"/>
                  <a:pt x="370" y="46390"/>
                </a:cubicBezTo>
                <a:cubicBezTo>
                  <a:pt x="1864" y="40261"/>
                  <a:pt x="7612" y="35679"/>
                  <a:pt x="14616" y="35025"/>
                </a:cubicBezTo>
                <a:close/>
              </a:path>
            </a:pathLst>
          </a:custGeom>
          <a:solidFill>
            <a:schemeClr val="accent1">
              <a:lumMod val="20000"/>
              <a:lumOff val="80000"/>
            </a:schemeClr>
          </a:solidFill>
          <a:ln w="2972" cap="sq">
            <a:noFill/>
            <a:prstDash val="solid"/>
            <a:miter/>
          </a:ln>
        </p:spPr>
        <p:txBody>
          <a:bodyPr rtlCol="0" anchor="ctr"/>
          <a:lstStyle/>
          <a:p>
            <a:endParaRPr lang="en-US" sz="1350"/>
          </a:p>
        </p:txBody>
      </p:sp>
      <p:sp>
        <p:nvSpPr>
          <p:cNvPr id="128" name="Freeform: Shape 1631">
            <a:extLst>
              <a:ext uri="{FF2B5EF4-FFF2-40B4-BE49-F238E27FC236}">
                <a16:creationId xmlns:a16="http://schemas.microsoft.com/office/drawing/2014/main" id="{46C0C378-8119-6C45-9AE4-FAF1C226B09E}"/>
              </a:ext>
            </a:extLst>
          </p:cNvPr>
          <p:cNvSpPr/>
          <p:nvPr/>
        </p:nvSpPr>
        <p:spPr>
          <a:xfrm>
            <a:off x="6526059" y="4746023"/>
            <a:ext cx="111602" cy="67278"/>
          </a:xfrm>
          <a:custGeom>
            <a:avLst/>
            <a:gdLst>
              <a:gd name="connsiteX0" fmla="*/ 0 w 148802"/>
              <a:gd name="connsiteY0" fmla="*/ 56262 h 89704"/>
              <a:gd name="connsiteX1" fmla="*/ 0 w 148802"/>
              <a:gd name="connsiteY1" fmla="*/ 56262 h 89704"/>
              <a:gd name="connsiteX2" fmla="*/ 9494 w 148802"/>
              <a:gd name="connsiteY2" fmla="*/ 58196 h 89704"/>
              <a:gd name="connsiteX3" fmla="*/ 13832 w 148802"/>
              <a:gd name="connsiteY3" fmla="*/ 80451 h 89704"/>
              <a:gd name="connsiteX4" fmla="*/ 17986 w 148802"/>
              <a:gd name="connsiteY4" fmla="*/ 79529 h 89704"/>
              <a:gd name="connsiteX5" fmla="*/ 53841 w 148802"/>
              <a:gd name="connsiteY5" fmla="*/ 89705 h 89704"/>
              <a:gd name="connsiteX6" fmla="*/ 51338 w 148802"/>
              <a:gd name="connsiteY6" fmla="*/ 85479 h 89704"/>
              <a:gd name="connsiteX7" fmla="*/ 99097 w 148802"/>
              <a:gd name="connsiteY7" fmla="*/ 83724 h 89704"/>
              <a:gd name="connsiteX8" fmla="*/ 99097 w 148802"/>
              <a:gd name="connsiteY8" fmla="*/ 83724 h 89704"/>
              <a:gd name="connsiteX9" fmla="*/ 100097 w 148802"/>
              <a:gd name="connsiteY9" fmla="*/ 79083 h 89704"/>
              <a:gd name="connsiteX10" fmla="*/ 132260 w 148802"/>
              <a:gd name="connsiteY10" fmla="*/ 67598 h 89704"/>
              <a:gd name="connsiteX11" fmla="*/ 120073 w 148802"/>
              <a:gd name="connsiteY11" fmla="*/ 50193 h 89704"/>
              <a:gd name="connsiteX12" fmla="*/ 148802 w 148802"/>
              <a:gd name="connsiteY12" fmla="*/ 31657 h 89704"/>
              <a:gd name="connsiteX13" fmla="*/ 143375 w 148802"/>
              <a:gd name="connsiteY13" fmla="*/ 38173 h 89704"/>
              <a:gd name="connsiteX14" fmla="*/ 135684 w 148802"/>
              <a:gd name="connsiteY14" fmla="*/ 7528 h 89704"/>
              <a:gd name="connsiteX15" fmla="*/ 135684 w 148802"/>
              <a:gd name="connsiteY15" fmla="*/ 7528 h 89704"/>
              <a:gd name="connsiteX16" fmla="*/ 135970 w 148802"/>
              <a:gd name="connsiteY16" fmla="*/ 10622 h 89704"/>
              <a:gd name="connsiteX17" fmla="*/ 103885 w 148802"/>
              <a:gd name="connsiteY17" fmla="*/ 0 h 89704"/>
              <a:gd name="connsiteX18" fmla="*/ 103885 w 148802"/>
              <a:gd name="connsiteY18" fmla="*/ 0 h 89704"/>
              <a:gd name="connsiteX19" fmla="*/ 101106 w 148802"/>
              <a:gd name="connsiteY19" fmla="*/ 3928 h 89704"/>
              <a:gd name="connsiteX20" fmla="*/ 76238 w 148802"/>
              <a:gd name="connsiteY20" fmla="*/ 2321 h 89704"/>
              <a:gd name="connsiteX21" fmla="*/ 76238 w 148802"/>
              <a:gd name="connsiteY21" fmla="*/ 2321 h 89704"/>
              <a:gd name="connsiteX22" fmla="*/ 74891 w 148802"/>
              <a:gd name="connsiteY22" fmla="*/ 5713 h 89704"/>
              <a:gd name="connsiteX23" fmla="*/ 44564 w 148802"/>
              <a:gd name="connsiteY23" fmla="*/ 6635 h 89704"/>
              <a:gd name="connsiteX24" fmla="*/ 44564 w 148802"/>
              <a:gd name="connsiteY24" fmla="*/ 6635 h 89704"/>
              <a:gd name="connsiteX25" fmla="*/ 49437 w 148802"/>
              <a:gd name="connsiteY25" fmla="*/ 9908 h 89704"/>
              <a:gd name="connsiteX26" fmla="*/ 6694 w 148802"/>
              <a:gd name="connsiteY26" fmla="*/ 28979 h 89704"/>
              <a:gd name="connsiteX27" fmla="*/ 6694 w 148802"/>
              <a:gd name="connsiteY27" fmla="*/ 28979 h 89704"/>
              <a:gd name="connsiteX28" fmla="*/ 7545 w 148802"/>
              <a:gd name="connsiteY28" fmla="*/ 32460 h 8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8802" h="89704">
                <a:moveTo>
                  <a:pt x="0" y="56262"/>
                </a:moveTo>
                <a:lnTo>
                  <a:pt x="0" y="56262"/>
                </a:lnTo>
                <a:cubicBezTo>
                  <a:pt x="2868" y="57750"/>
                  <a:pt x="6180" y="58434"/>
                  <a:pt x="9494" y="58196"/>
                </a:cubicBezTo>
                <a:moveTo>
                  <a:pt x="13832" y="80451"/>
                </a:moveTo>
                <a:cubicBezTo>
                  <a:pt x="15257" y="80303"/>
                  <a:pt x="16656" y="80005"/>
                  <a:pt x="17986" y="79529"/>
                </a:cubicBezTo>
                <a:moveTo>
                  <a:pt x="53841" y="89705"/>
                </a:moveTo>
                <a:cubicBezTo>
                  <a:pt x="52838" y="88396"/>
                  <a:pt x="51999" y="86967"/>
                  <a:pt x="51338" y="85479"/>
                </a:cubicBezTo>
                <a:moveTo>
                  <a:pt x="99097" y="83724"/>
                </a:moveTo>
                <a:lnTo>
                  <a:pt x="99097" y="83724"/>
                </a:lnTo>
                <a:cubicBezTo>
                  <a:pt x="99615" y="82207"/>
                  <a:pt x="99951" y="80660"/>
                  <a:pt x="100097" y="79083"/>
                </a:cubicBezTo>
                <a:moveTo>
                  <a:pt x="132260" y="67598"/>
                </a:moveTo>
                <a:cubicBezTo>
                  <a:pt x="132325" y="60219"/>
                  <a:pt x="127586" y="53436"/>
                  <a:pt x="120073" y="50193"/>
                </a:cubicBezTo>
                <a:moveTo>
                  <a:pt x="148802" y="31657"/>
                </a:moveTo>
                <a:cubicBezTo>
                  <a:pt x="147585" y="34156"/>
                  <a:pt x="145729" y="36388"/>
                  <a:pt x="143375" y="38173"/>
                </a:cubicBezTo>
                <a:moveTo>
                  <a:pt x="135684" y="7528"/>
                </a:moveTo>
                <a:lnTo>
                  <a:pt x="135684" y="7528"/>
                </a:lnTo>
                <a:cubicBezTo>
                  <a:pt x="135893" y="8569"/>
                  <a:pt x="135988" y="9581"/>
                  <a:pt x="135970" y="10622"/>
                </a:cubicBezTo>
                <a:moveTo>
                  <a:pt x="103885" y="0"/>
                </a:moveTo>
                <a:lnTo>
                  <a:pt x="103885" y="0"/>
                </a:lnTo>
                <a:cubicBezTo>
                  <a:pt x="102748" y="1160"/>
                  <a:pt x="101811" y="2499"/>
                  <a:pt x="101106" y="3928"/>
                </a:cubicBezTo>
                <a:moveTo>
                  <a:pt x="76238" y="2321"/>
                </a:moveTo>
                <a:lnTo>
                  <a:pt x="76238" y="2321"/>
                </a:lnTo>
                <a:cubicBezTo>
                  <a:pt x="75632" y="3392"/>
                  <a:pt x="75179" y="4522"/>
                  <a:pt x="74891" y="5713"/>
                </a:cubicBezTo>
                <a:moveTo>
                  <a:pt x="44564" y="6635"/>
                </a:moveTo>
                <a:lnTo>
                  <a:pt x="44564" y="6635"/>
                </a:lnTo>
                <a:cubicBezTo>
                  <a:pt x="46334" y="7557"/>
                  <a:pt x="47970" y="8658"/>
                  <a:pt x="49437" y="9908"/>
                </a:cubicBezTo>
                <a:moveTo>
                  <a:pt x="6694" y="28979"/>
                </a:moveTo>
                <a:lnTo>
                  <a:pt x="6694" y="28979"/>
                </a:lnTo>
                <a:cubicBezTo>
                  <a:pt x="6873" y="30169"/>
                  <a:pt x="7159" y="31330"/>
                  <a:pt x="7545" y="32460"/>
                </a:cubicBezTo>
              </a:path>
            </a:pathLst>
          </a:custGeom>
          <a:solidFill>
            <a:srgbClr val="000000">
              <a:alpha val="0"/>
            </a:srgbClr>
          </a:solidFill>
          <a:ln w="2972" cap="sq">
            <a:noFill/>
            <a:prstDash val="solid"/>
            <a:miter/>
          </a:ln>
        </p:spPr>
        <p:txBody>
          <a:bodyPr rtlCol="0" anchor="ctr"/>
          <a:lstStyle/>
          <a:p>
            <a:endParaRPr lang="en-US" sz="1350"/>
          </a:p>
        </p:txBody>
      </p:sp>
      <p:sp>
        <p:nvSpPr>
          <p:cNvPr id="129" name="Freeform: Shape 1632">
            <a:extLst>
              <a:ext uri="{FF2B5EF4-FFF2-40B4-BE49-F238E27FC236}">
                <a16:creationId xmlns:a16="http://schemas.microsoft.com/office/drawing/2014/main" id="{1199FA1F-5684-4242-B42E-06441BE9AE95}"/>
              </a:ext>
            </a:extLst>
          </p:cNvPr>
          <p:cNvSpPr/>
          <p:nvPr/>
        </p:nvSpPr>
        <p:spPr>
          <a:xfrm>
            <a:off x="6520016" y="4741734"/>
            <a:ext cx="121587" cy="79070"/>
          </a:xfrm>
          <a:custGeom>
            <a:avLst/>
            <a:gdLst>
              <a:gd name="connsiteX0" fmla="*/ 14753 w 162116"/>
              <a:gd name="connsiteY0" fmla="*/ 34697 h 105426"/>
              <a:gd name="connsiteX1" fmla="*/ 14753 w 162116"/>
              <a:gd name="connsiteY1" fmla="*/ 34697 h 105426"/>
              <a:gd name="connsiteX2" fmla="*/ 25791 w 162116"/>
              <a:gd name="connsiteY2" fmla="*/ 13038 h 105426"/>
              <a:gd name="connsiteX3" fmla="*/ 52625 w 162116"/>
              <a:gd name="connsiteY3" fmla="*/ 12353 h 105426"/>
              <a:gd name="connsiteX4" fmla="*/ 52625 w 162116"/>
              <a:gd name="connsiteY4" fmla="*/ 12353 h 105426"/>
              <a:gd name="connsiteX5" fmla="*/ 67239 w 162116"/>
              <a:gd name="connsiteY5" fmla="*/ 3130 h 105426"/>
              <a:gd name="connsiteX6" fmla="*/ 84297 w 162116"/>
              <a:gd name="connsiteY6" fmla="*/ 8039 h 105426"/>
              <a:gd name="connsiteX7" fmla="*/ 84297 w 162116"/>
              <a:gd name="connsiteY7" fmla="*/ 8039 h 105426"/>
              <a:gd name="connsiteX8" fmla="*/ 97394 w 162116"/>
              <a:gd name="connsiteY8" fmla="*/ 66 h 105426"/>
              <a:gd name="connsiteX9" fmla="*/ 111943 w 162116"/>
              <a:gd name="connsiteY9" fmla="*/ 5718 h 105426"/>
              <a:gd name="connsiteX10" fmla="*/ 111943 w 162116"/>
              <a:gd name="connsiteY10" fmla="*/ 5718 h 105426"/>
              <a:gd name="connsiteX11" fmla="*/ 130550 w 162116"/>
              <a:gd name="connsiteY11" fmla="*/ 571 h 105426"/>
              <a:gd name="connsiteX12" fmla="*/ 143743 w 162116"/>
              <a:gd name="connsiteY12" fmla="*/ 13246 h 105426"/>
              <a:gd name="connsiteX13" fmla="*/ 143743 w 162116"/>
              <a:gd name="connsiteY13" fmla="*/ 13246 h 105426"/>
              <a:gd name="connsiteX14" fmla="*/ 156489 w 162116"/>
              <a:gd name="connsiteY14" fmla="*/ 22648 h 105426"/>
              <a:gd name="connsiteX15" fmla="*/ 156861 w 162116"/>
              <a:gd name="connsiteY15" fmla="*/ 37375 h 105426"/>
              <a:gd name="connsiteX16" fmla="*/ 156861 w 162116"/>
              <a:gd name="connsiteY16" fmla="*/ 37375 h 105426"/>
              <a:gd name="connsiteX17" fmla="*/ 160237 w 162116"/>
              <a:gd name="connsiteY17" fmla="*/ 59541 h 105426"/>
              <a:gd name="connsiteX18" fmla="*/ 140318 w 162116"/>
              <a:gd name="connsiteY18" fmla="*/ 73317 h 105426"/>
              <a:gd name="connsiteX19" fmla="*/ 129077 w 162116"/>
              <a:gd name="connsiteY19" fmla="*/ 90008 h 105426"/>
              <a:gd name="connsiteX20" fmla="*/ 107156 w 162116"/>
              <a:gd name="connsiteY20" fmla="*/ 89442 h 105426"/>
              <a:gd name="connsiteX21" fmla="*/ 86659 w 162116"/>
              <a:gd name="connsiteY21" fmla="*/ 105182 h 105426"/>
              <a:gd name="connsiteX22" fmla="*/ 61902 w 162116"/>
              <a:gd name="connsiteY22" fmla="*/ 95423 h 105426"/>
              <a:gd name="connsiteX23" fmla="*/ 39706 w 162116"/>
              <a:gd name="connsiteY23" fmla="*/ 98279 h 105426"/>
              <a:gd name="connsiteX24" fmla="*/ 21890 w 162116"/>
              <a:gd name="connsiteY24" fmla="*/ 86170 h 105426"/>
              <a:gd name="connsiteX25" fmla="*/ 21890 w 162116"/>
              <a:gd name="connsiteY25" fmla="*/ 86170 h 105426"/>
              <a:gd name="connsiteX26" fmla="*/ 5401 w 162116"/>
              <a:gd name="connsiteY26" fmla="*/ 78345 h 105426"/>
              <a:gd name="connsiteX27" fmla="*/ 8055 w 162116"/>
              <a:gd name="connsiteY27" fmla="*/ 61981 h 105426"/>
              <a:gd name="connsiteX28" fmla="*/ 8055 w 162116"/>
              <a:gd name="connsiteY28" fmla="*/ 61981 h 105426"/>
              <a:gd name="connsiteX29" fmla="*/ 370 w 162116"/>
              <a:gd name="connsiteY29" fmla="*/ 46390 h 105426"/>
              <a:gd name="connsiteX30" fmla="*/ 14616 w 162116"/>
              <a:gd name="connsiteY30" fmla="*/ 35025 h 105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2116" h="105426">
                <a:moveTo>
                  <a:pt x="14753" y="34697"/>
                </a:moveTo>
                <a:lnTo>
                  <a:pt x="14753" y="34697"/>
                </a:lnTo>
                <a:cubicBezTo>
                  <a:pt x="13447" y="26218"/>
                  <a:pt x="17734" y="17798"/>
                  <a:pt x="25791" y="13038"/>
                </a:cubicBezTo>
                <a:cubicBezTo>
                  <a:pt x="33848" y="8277"/>
                  <a:pt x="44267" y="8009"/>
                  <a:pt x="52625" y="12353"/>
                </a:cubicBezTo>
                <a:lnTo>
                  <a:pt x="52625" y="12353"/>
                </a:lnTo>
                <a:cubicBezTo>
                  <a:pt x="55582" y="7414"/>
                  <a:pt x="61000" y="3993"/>
                  <a:pt x="67239" y="3130"/>
                </a:cubicBezTo>
                <a:cubicBezTo>
                  <a:pt x="73476" y="2297"/>
                  <a:pt x="79798" y="4112"/>
                  <a:pt x="84297" y="8039"/>
                </a:cubicBezTo>
                <a:lnTo>
                  <a:pt x="84297" y="8039"/>
                </a:lnTo>
                <a:cubicBezTo>
                  <a:pt x="86817" y="3546"/>
                  <a:pt x="91768" y="541"/>
                  <a:pt x="97394" y="66"/>
                </a:cubicBezTo>
                <a:cubicBezTo>
                  <a:pt x="103017" y="-411"/>
                  <a:pt x="108518" y="1731"/>
                  <a:pt x="111943" y="5718"/>
                </a:cubicBezTo>
                <a:lnTo>
                  <a:pt x="111943" y="5718"/>
                </a:lnTo>
                <a:cubicBezTo>
                  <a:pt x="116498" y="958"/>
                  <a:pt x="123746" y="-1036"/>
                  <a:pt x="130550" y="571"/>
                </a:cubicBezTo>
                <a:cubicBezTo>
                  <a:pt x="137355" y="2178"/>
                  <a:pt x="142493" y="7117"/>
                  <a:pt x="143743" y="13246"/>
                </a:cubicBezTo>
                <a:lnTo>
                  <a:pt x="143743" y="13246"/>
                </a:lnTo>
                <a:cubicBezTo>
                  <a:pt x="149324" y="14614"/>
                  <a:pt x="153975" y="18036"/>
                  <a:pt x="156489" y="22648"/>
                </a:cubicBezTo>
                <a:cubicBezTo>
                  <a:pt x="159006" y="27289"/>
                  <a:pt x="159143" y="32645"/>
                  <a:pt x="156861" y="37375"/>
                </a:cubicBezTo>
                <a:lnTo>
                  <a:pt x="156861" y="37375"/>
                </a:lnTo>
                <a:cubicBezTo>
                  <a:pt x="162359" y="43713"/>
                  <a:pt x="163644" y="52162"/>
                  <a:pt x="160237" y="59541"/>
                </a:cubicBezTo>
                <a:cubicBezTo>
                  <a:pt x="156834" y="66950"/>
                  <a:pt x="149250" y="72186"/>
                  <a:pt x="140318" y="73317"/>
                </a:cubicBezTo>
                <a:cubicBezTo>
                  <a:pt x="140256" y="80279"/>
                  <a:pt x="135956" y="86646"/>
                  <a:pt x="129077" y="90008"/>
                </a:cubicBezTo>
                <a:cubicBezTo>
                  <a:pt x="122199" y="93340"/>
                  <a:pt x="113814" y="93132"/>
                  <a:pt x="107156" y="89442"/>
                </a:cubicBezTo>
                <a:cubicBezTo>
                  <a:pt x="104320" y="97773"/>
                  <a:pt x="96340" y="103902"/>
                  <a:pt x="86659" y="105182"/>
                </a:cubicBezTo>
                <a:cubicBezTo>
                  <a:pt x="76981" y="106461"/>
                  <a:pt x="67338" y="102653"/>
                  <a:pt x="61902" y="95423"/>
                </a:cubicBezTo>
                <a:cubicBezTo>
                  <a:pt x="55234" y="98993"/>
                  <a:pt x="47234" y="100035"/>
                  <a:pt x="39706" y="98279"/>
                </a:cubicBezTo>
                <a:cubicBezTo>
                  <a:pt x="32179" y="96553"/>
                  <a:pt x="25758" y="92180"/>
                  <a:pt x="21890" y="86170"/>
                </a:cubicBezTo>
                <a:lnTo>
                  <a:pt x="21890" y="86170"/>
                </a:lnTo>
                <a:cubicBezTo>
                  <a:pt x="15080" y="86884"/>
                  <a:pt x="8493" y="83760"/>
                  <a:pt x="5401" y="78345"/>
                </a:cubicBezTo>
                <a:cubicBezTo>
                  <a:pt x="2307" y="72930"/>
                  <a:pt x="3369" y="66414"/>
                  <a:pt x="8055" y="61981"/>
                </a:cubicBezTo>
                <a:lnTo>
                  <a:pt x="8055" y="61981"/>
                </a:lnTo>
                <a:cubicBezTo>
                  <a:pt x="1980" y="58797"/>
                  <a:pt x="-1120" y="52519"/>
                  <a:pt x="370" y="46390"/>
                </a:cubicBezTo>
                <a:cubicBezTo>
                  <a:pt x="1864" y="40261"/>
                  <a:pt x="7612" y="35679"/>
                  <a:pt x="14616" y="35025"/>
                </a:cubicBezTo>
                <a:close/>
              </a:path>
            </a:pathLst>
          </a:custGeom>
          <a:noFill/>
          <a:ln w="2972" cap="flat">
            <a:solidFill>
              <a:srgbClr val="000000"/>
            </a:solidFill>
            <a:prstDash val="solid"/>
            <a:round/>
          </a:ln>
        </p:spPr>
        <p:txBody>
          <a:bodyPr rtlCol="0" anchor="ctr"/>
          <a:lstStyle/>
          <a:p>
            <a:endParaRPr lang="en-US" sz="1350"/>
          </a:p>
        </p:txBody>
      </p:sp>
      <p:sp>
        <p:nvSpPr>
          <p:cNvPr id="130" name="Freeform: Shape 1633">
            <a:extLst>
              <a:ext uri="{FF2B5EF4-FFF2-40B4-BE49-F238E27FC236}">
                <a16:creationId xmlns:a16="http://schemas.microsoft.com/office/drawing/2014/main" id="{E1E38F88-92CE-4944-9B98-66AF55CD6525}"/>
              </a:ext>
            </a:extLst>
          </p:cNvPr>
          <p:cNvSpPr/>
          <p:nvPr/>
        </p:nvSpPr>
        <p:spPr>
          <a:xfrm>
            <a:off x="6526059" y="4746023"/>
            <a:ext cx="111602" cy="67278"/>
          </a:xfrm>
          <a:custGeom>
            <a:avLst/>
            <a:gdLst>
              <a:gd name="connsiteX0" fmla="*/ 0 w 148802"/>
              <a:gd name="connsiteY0" fmla="*/ 56262 h 89704"/>
              <a:gd name="connsiteX1" fmla="*/ 0 w 148802"/>
              <a:gd name="connsiteY1" fmla="*/ 56262 h 89704"/>
              <a:gd name="connsiteX2" fmla="*/ 9494 w 148802"/>
              <a:gd name="connsiteY2" fmla="*/ 58196 h 89704"/>
              <a:gd name="connsiteX3" fmla="*/ 13832 w 148802"/>
              <a:gd name="connsiteY3" fmla="*/ 80451 h 89704"/>
              <a:gd name="connsiteX4" fmla="*/ 17986 w 148802"/>
              <a:gd name="connsiteY4" fmla="*/ 79529 h 89704"/>
              <a:gd name="connsiteX5" fmla="*/ 53841 w 148802"/>
              <a:gd name="connsiteY5" fmla="*/ 89705 h 89704"/>
              <a:gd name="connsiteX6" fmla="*/ 51338 w 148802"/>
              <a:gd name="connsiteY6" fmla="*/ 85479 h 89704"/>
              <a:gd name="connsiteX7" fmla="*/ 99097 w 148802"/>
              <a:gd name="connsiteY7" fmla="*/ 83724 h 89704"/>
              <a:gd name="connsiteX8" fmla="*/ 99097 w 148802"/>
              <a:gd name="connsiteY8" fmla="*/ 83724 h 89704"/>
              <a:gd name="connsiteX9" fmla="*/ 100097 w 148802"/>
              <a:gd name="connsiteY9" fmla="*/ 79083 h 89704"/>
              <a:gd name="connsiteX10" fmla="*/ 132260 w 148802"/>
              <a:gd name="connsiteY10" fmla="*/ 67598 h 89704"/>
              <a:gd name="connsiteX11" fmla="*/ 120073 w 148802"/>
              <a:gd name="connsiteY11" fmla="*/ 50193 h 89704"/>
              <a:gd name="connsiteX12" fmla="*/ 148802 w 148802"/>
              <a:gd name="connsiteY12" fmla="*/ 31657 h 89704"/>
              <a:gd name="connsiteX13" fmla="*/ 143375 w 148802"/>
              <a:gd name="connsiteY13" fmla="*/ 38173 h 89704"/>
              <a:gd name="connsiteX14" fmla="*/ 135684 w 148802"/>
              <a:gd name="connsiteY14" fmla="*/ 7528 h 89704"/>
              <a:gd name="connsiteX15" fmla="*/ 135684 w 148802"/>
              <a:gd name="connsiteY15" fmla="*/ 7528 h 89704"/>
              <a:gd name="connsiteX16" fmla="*/ 135970 w 148802"/>
              <a:gd name="connsiteY16" fmla="*/ 10622 h 89704"/>
              <a:gd name="connsiteX17" fmla="*/ 103885 w 148802"/>
              <a:gd name="connsiteY17" fmla="*/ 0 h 89704"/>
              <a:gd name="connsiteX18" fmla="*/ 103885 w 148802"/>
              <a:gd name="connsiteY18" fmla="*/ 0 h 89704"/>
              <a:gd name="connsiteX19" fmla="*/ 101106 w 148802"/>
              <a:gd name="connsiteY19" fmla="*/ 3928 h 89704"/>
              <a:gd name="connsiteX20" fmla="*/ 76238 w 148802"/>
              <a:gd name="connsiteY20" fmla="*/ 2321 h 89704"/>
              <a:gd name="connsiteX21" fmla="*/ 76238 w 148802"/>
              <a:gd name="connsiteY21" fmla="*/ 2321 h 89704"/>
              <a:gd name="connsiteX22" fmla="*/ 74891 w 148802"/>
              <a:gd name="connsiteY22" fmla="*/ 5713 h 89704"/>
              <a:gd name="connsiteX23" fmla="*/ 44564 w 148802"/>
              <a:gd name="connsiteY23" fmla="*/ 6635 h 89704"/>
              <a:gd name="connsiteX24" fmla="*/ 44564 w 148802"/>
              <a:gd name="connsiteY24" fmla="*/ 6635 h 89704"/>
              <a:gd name="connsiteX25" fmla="*/ 49437 w 148802"/>
              <a:gd name="connsiteY25" fmla="*/ 9908 h 89704"/>
              <a:gd name="connsiteX26" fmla="*/ 6694 w 148802"/>
              <a:gd name="connsiteY26" fmla="*/ 28979 h 89704"/>
              <a:gd name="connsiteX27" fmla="*/ 6694 w 148802"/>
              <a:gd name="connsiteY27" fmla="*/ 28979 h 89704"/>
              <a:gd name="connsiteX28" fmla="*/ 7545 w 148802"/>
              <a:gd name="connsiteY28" fmla="*/ 32460 h 8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8802" h="89704">
                <a:moveTo>
                  <a:pt x="0" y="56262"/>
                </a:moveTo>
                <a:lnTo>
                  <a:pt x="0" y="56262"/>
                </a:lnTo>
                <a:cubicBezTo>
                  <a:pt x="2868" y="57750"/>
                  <a:pt x="6180" y="58434"/>
                  <a:pt x="9494" y="58196"/>
                </a:cubicBezTo>
                <a:moveTo>
                  <a:pt x="13832" y="80451"/>
                </a:moveTo>
                <a:cubicBezTo>
                  <a:pt x="15257" y="80303"/>
                  <a:pt x="16656" y="80005"/>
                  <a:pt x="17986" y="79529"/>
                </a:cubicBezTo>
                <a:moveTo>
                  <a:pt x="53841" y="89705"/>
                </a:moveTo>
                <a:cubicBezTo>
                  <a:pt x="52838" y="88396"/>
                  <a:pt x="51999" y="86967"/>
                  <a:pt x="51338" y="85479"/>
                </a:cubicBezTo>
                <a:moveTo>
                  <a:pt x="99097" y="83724"/>
                </a:moveTo>
                <a:lnTo>
                  <a:pt x="99097" y="83724"/>
                </a:lnTo>
                <a:cubicBezTo>
                  <a:pt x="99615" y="82207"/>
                  <a:pt x="99951" y="80660"/>
                  <a:pt x="100097" y="79083"/>
                </a:cubicBezTo>
                <a:moveTo>
                  <a:pt x="132260" y="67598"/>
                </a:moveTo>
                <a:cubicBezTo>
                  <a:pt x="132325" y="60219"/>
                  <a:pt x="127586" y="53436"/>
                  <a:pt x="120073" y="50193"/>
                </a:cubicBezTo>
                <a:moveTo>
                  <a:pt x="148802" y="31657"/>
                </a:moveTo>
                <a:cubicBezTo>
                  <a:pt x="147585" y="34156"/>
                  <a:pt x="145729" y="36388"/>
                  <a:pt x="143375" y="38173"/>
                </a:cubicBezTo>
                <a:moveTo>
                  <a:pt x="135684" y="7528"/>
                </a:moveTo>
                <a:lnTo>
                  <a:pt x="135684" y="7528"/>
                </a:lnTo>
                <a:cubicBezTo>
                  <a:pt x="135893" y="8569"/>
                  <a:pt x="135988" y="9581"/>
                  <a:pt x="135970" y="10622"/>
                </a:cubicBezTo>
                <a:moveTo>
                  <a:pt x="103885" y="0"/>
                </a:moveTo>
                <a:lnTo>
                  <a:pt x="103885" y="0"/>
                </a:lnTo>
                <a:cubicBezTo>
                  <a:pt x="102748" y="1160"/>
                  <a:pt x="101811" y="2499"/>
                  <a:pt x="101106" y="3928"/>
                </a:cubicBezTo>
                <a:moveTo>
                  <a:pt x="76238" y="2321"/>
                </a:moveTo>
                <a:lnTo>
                  <a:pt x="76238" y="2321"/>
                </a:lnTo>
                <a:cubicBezTo>
                  <a:pt x="75632" y="3392"/>
                  <a:pt x="75179" y="4522"/>
                  <a:pt x="74891" y="5713"/>
                </a:cubicBezTo>
                <a:moveTo>
                  <a:pt x="44564" y="6635"/>
                </a:moveTo>
                <a:lnTo>
                  <a:pt x="44564" y="6635"/>
                </a:lnTo>
                <a:cubicBezTo>
                  <a:pt x="46334" y="7557"/>
                  <a:pt x="47970" y="8658"/>
                  <a:pt x="49437" y="9908"/>
                </a:cubicBezTo>
                <a:moveTo>
                  <a:pt x="6694" y="28979"/>
                </a:moveTo>
                <a:lnTo>
                  <a:pt x="6694" y="28979"/>
                </a:lnTo>
                <a:cubicBezTo>
                  <a:pt x="6873" y="30169"/>
                  <a:pt x="7159" y="31330"/>
                  <a:pt x="7545" y="32460"/>
                </a:cubicBezTo>
              </a:path>
            </a:pathLst>
          </a:custGeom>
          <a:noFill/>
          <a:ln w="2972" cap="flat">
            <a:solidFill>
              <a:srgbClr val="000000"/>
            </a:solidFill>
            <a:prstDash val="solid"/>
            <a:round/>
          </a:ln>
        </p:spPr>
        <p:txBody>
          <a:bodyPr rtlCol="0" anchor="ctr"/>
          <a:lstStyle/>
          <a:p>
            <a:endParaRPr lang="en-US" sz="1350"/>
          </a:p>
        </p:txBody>
      </p:sp>
      <p:sp>
        <p:nvSpPr>
          <p:cNvPr id="131" name="Freeform: Shape 1634">
            <a:extLst>
              <a:ext uri="{FF2B5EF4-FFF2-40B4-BE49-F238E27FC236}">
                <a16:creationId xmlns:a16="http://schemas.microsoft.com/office/drawing/2014/main" id="{5AFB6396-B814-0C44-AF7E-53919BBC0D8B}"/>
              </a:ext>
            </a:extLst>
          </p:cNvPr>
          <p:cNvSpPr/>
          <p:nvPr/>
        </p:nvSpPr>
        <p:spPr>
          <a:xfrm>
            <a:off x="6369390" y="4780990"/>
            <a:ext cx="151100" cy="111"/>
          </a:xfrm>
          <a:custGeom>
            <a:avLst/>
            <a:gdLst>
              <a:gd name="connsiteX0" fmla="*/ 0 w 201467"/>
              <a:gd name="connsiteY0" fmla="*/ 149 h 148"/>
              <a:gd name="connsiteX1" fmla="*/ 201468 w 201467"/>
              <a:gd name="connsiteY1" fmla="*/ 0 h 148"/>
            </a:gdLst>
            <a:ahLst/>
            <a:cxnLst>
              <a:cxn ang="0">
                <a:pos x="connsiteX0" y="connsiteY0"/>
              </a:cxn>
              <a:cxn ang="0">
                <a:pos x="connsiteX1" y="connsiteY1"/>
              </a:cxn>
            </a:cxnLst>
            <a:rect l="l" t="t" r="r" b="b"/>
            <a:pathLst>
              <a:path w="201467" h="148">
                <a:moveTo>
                  <a:pt x="0" y="149"/>
                </a:moveTo>
                <a:lnTo>
                  <a:pt x="201468" y="0"/>
                </a:lnTo>
              </a:path>
            </a:pathLst>
          </a:custGeom>
          <a:solidFill>
            <a:srgbClr val="000000">
              <a:alpha val="0"/>
            </a:srgbClr>
          </a:solidFill>
          <a:ln w="2972" cap="sq">
            <a:noFill/>
            <a:prstDash val="solid"/>
            <a:miter/>
          </a:ln>
        </p:spPr>
        <p:txBody>
          <a:bodyPr rtlCol="0" anchor="ctr"/>
          <a:lstStyle/>
          <a:p>
            <a:endParaRPr lang="en-US" sz="1350"/>
          </a:p>
        </p:txBody>
      </p:sp>
      <p:sp>
        <p:nvSpPr>
          <p:cNvPr id="132" name="Freeform: Shape 1635">
            <a:extLst>
              <a:ext uri="{FF2B5EF4-FFF2-40B4-BE49-F238E27FC236}">
                <a16:creationId xmlns:a16="http://schemas.microsoft.com/office/drawing/2014/main" id="{562B2600-DDE1-AA41-BD19-6B3EE8392609}"/>
              </a:ext>
            </a:extLst>
          </p:cNvPr>
          <p:cNvSpPr/>
          <p:nvPr/>
        </p:nvSpPr>
        <p:spPr>
          <a:xfrm>
            <a:off x="6369390" y="4780990"/>
            <a:ext cx="151100" cy="111"/>
          </a:xfrm>
          <a:custGeom>
            <a:avLst/>
            <a:gdLst>
              <a:gd name="connsiteX0" fmla="*/ 0 w 201467"/>
              <a:gd name="connsiteY0" fmla="*/ 149 h 148"/>
              <a:gd name="connsiteX1" fmla="*/ 201468 w 201467"/>
              <a:gd name="connsiteY1" fmla="*/ 0 h 148"/>
            </a:gdLst>
            <a:ahLst/>
            <a:cxnLst>
              <a:cxn ang="0">
                <a:pos x="connsiteX0" y="connsiteY0"/>
              </a:cxn>
              <a:cxn ang="0">
                <a:pos x="connsiteX1" y="connsiteY1"/>
              </a:cxn>
            </a:cxnLst>
            <a:rect l="l" t="t" r="r" b="b"/>
            <a:pathLst>
              <a:path w="201467" h="148">
                <a:moveTo>
                  <a:pt x="0" y="149"/>
                </a:moveTo>
                <a:lnTo>
                  <a:pt x="201468" y="0"/>
                </a:lnTo>
              </a:path>
            </a:pathLst>
          </a:custGeom>
          <a:noFill/>
          <a:ln w="5945" cap="flat">
            <a:solidFill>
              <a:srgbClr val="000000"/>
            </a:solidFill>
            <a:prstDash val="solid"/>
            <a:round/>
          </a:ln>
        </p:spPr>
        <p:txBody>
          <a:bodyPr rtlCol="0" anchor="ctr"/>
          <a:lstStyle/>
          <a:p>
            <a:endParaRPr lang="en-US" sz="1350"/>
          </a:p>
        </p:txBody>
      </p:sp>
      <p:sp>
        <p:nvSpPr>
          <p:cNvPr id="133" name="Freeform: Shape 1636">
            <a:extLst>
              <a:ext uri="{FF2B5EF4-FFF2-40B4-BE49-F238E27FC236}">
                <a16:creationId xmlns:a16="http://schemas.microsoft.com/office/drawing/2014/main" id="{74F3113F-C6E2-C94B-A603-2A06D3F29FA5}"/>
              </a:ext>
            </a:extLst>
          </p:cNvPr>
          <p:cNvSpPr/>
          <p:nvPr/>
        </p:nvSpPr>
        <p:spPr>
          <a:xfrm>
            <a:off x="5608430" y="4741472"/>
            <a:ext cx="76427" cy="79060"/>
          </a:xfrm>
          <a:custGeom>
            <a:avLst/>
            <a:gdLst>
              <a:gd name="connsiteX0" fmla="*/ 0 w 101903"/>
              <a:gd name="connsiteY0" fmla="*/ 40255 h 105413"/>
              <a:gd name="connsiteX1" fmla="*/ 38923 w 101903"/>
              <a:gd name="connsiteY1" fmla="*/ 40255 h 105413"/>
              <a:gd name="connsiteX2" fmla="*/ 50952 w 101903"/>
              <a:gd name="connsiteY2" fmla="*/ 0 h 105413"/>
              <a:gd name="connsiteX3" fmla="*/ 62978 w 101903"/>
              <a:gd name="connsiteY3" fmla="*/ 40255 h 105413"/>
              <a:gd name="connsiteX4" fmla="*/ 101903 w 101903"/>
              <a:gd name="connsiteY4" fmla="*/ 40255 h 105413"/>
              <a:gd name="connsiteX5" fmla="*/ 70413 w 101903"/>
              <a:gd name="connsiteY5" fmla="*/ 65129 h 105413"/>
              <a:gd name="connsiteX6" fmla="*/ 82439 w 101903"/>
              <a:gd name="connsiteY6" fmla="*/ 105414 h 105413"/>
              <a:gd name="connsiteX7" fmla="*/ 50952 w 101903"/>
              <a:gd name="connsiteY7" fmla="*/ 80511 h 105413"/>
              <a:gd name="connsiteX8" fmla="*/ 19461 w 101903"/>
              <a:gd name="connsiteY8" fmla="*/ 105414 h 105413"/>
              <a:gd name="connsiteX9" fmla="*/ 31490 w 101903"/>
              <a:gd name="connsiteY9" fmla="*/ 65129 h 105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903" h="105413">
                <a:moveTo>
                  <a:pt x="0" y="40255"/>
                </a:moveTo>
                <a:lnTo>
                  <a:pt x="38923" y="40255"/>
                </a:lnTo>
                <a:lnTo>
                  <a:pt x="50952" y="0"/>
                </a:lnTo>
                <a:lnTo>
                  <a:pt x="62978" y="40255"/>
                </a:lnTo>
                <a:lnTo>
                  <a:pt x="101903" y="40255"/>
                </a:lnTo>
                <a:lnTo>
                  <a:pt x="70413" y="65129"/>
                </a:lnTo>
                <a:lnTo>
                  <a:pt x="82439" y="105414"/>
                </a:lnTo>
                <a:lnTo>
                  <a:pt x="50952" y="80511"/>
                </a:lnTo>
                <a:lnTo>
                  <a:pt x="19461" y="105414"/>
                </a:lnTo>
                <a:lnTo>
                  <a:pt x="31490" y="65129"/>
                </a:lnTo>
                <a:close/>
              </a:path>
            </a:pathLst>
          </a:custGeom>
          <a:solidFill>
            <a:srgbClr val="CC0000"/>
          </a:solidFill>
          <a:ln w="2972" cap="sq">
            <a:noFill/>
            <a:prstDash val="solid"/>
            <a:miter/>
          </a:ln>
        </p:spPr>
        <p:txBody>
          <a:bodyPr rtlCol="0" anchor="ctr"/>
          <a:lstStyle/>
          <a:p>
            <a:endParaRPr lang="en-US" sz="1350"/>
          </a:p>
        </p:txBody>
      </p:sp>
      <p:sp>
        <p:nvSpPr>
          <p:cNvPr id="134" name="Freeform: Shape 1637">
            <a:extLst>
              <a:ext uri="{FF2B5EF4-FFF2-40B4-BE49-F238E27FC236}">
                <a16:creationId xmlns:a16="http://schemas.microsoft.com/office/drawing/2014/main" id="{E4966E0A-999F-E149-8E8F-658E52539F7F}"/>
              </a:ext>
            </a:extLst>
          </p:cNvPr>
          <p:cNvSpPr/>
          <p:nvPr/>
        </p:nvSpPr>
        <p:spPr>
          <a:xfrm>
            <a:off x="5608430" y="4741472"/>
            <a:ext cx="76427" cy="79060"/>
          </a:xfrm>
          <a:custGeom>
            <a:avLst/>
            <a:gdLst>
              <a:gd name="connsiteX0" fmla="*/ 0 w 101903"/>
              <a:gd name="connsiteY0" fmla="*/ 40255 h 105413"/>
              <a:gd name="connsiteX1" fmla="*/ 38923 w 101903"/>
              <a:gd name="connsiteY1" fmla="*/ 40255 h 105413"/>
              <a:gd name="connsiteX2" fmla="*/ 50952 w 101903"/>
              <a:gd name="connsiteY2" fmla="*/ 0 h 105413"/>
              <a:gd name="connsiteX3" fmla="*/ 62978 w 101903"/>
              <a:gd name="connsiteY3" fmla="*/ 40255 h 105413"/>
              <a:gd name="connsiteX4" fmla="*/ 101903 w 101903"/>
              <a:gd name="connsiteY4" fmla="*/ 40255 h 105413"/>
              <a:gd name="connsiteX5" fmla="*/ 70413 w 101903"/>
              <a:gd name="connsiteY5" fmla="*/ 65129 h 105413"/>
              <a:gd name="connsiteX6" fmla="*/ 82439 w 101903"/>
              <a:gd name="connsiteY6" fmla="*/ 105414 h 105413"/>
              <a:gd name="connsiteX7" fmla="*/ 50952 w 101903"/>
              <a:gd name="connsiteY7" fmla="*/ 80511 h 105413"/>
              <a:gd name="connsiteX8" fmla="*/ 19461 w 101903"/>
              <a:gd name="connsiteY8" fmla="*/ 105414 h 105413"/>
              <a:gd name="connsiteX9" fmla="*/ 31490 w 101903"/>
              <a:gd name="connsiteY9" fmla="*/ 65129 h 105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903" h="105413">
                <a:moveTo>
                  <a:pt x="0" y="40255"/>
                </a:moveTo>
                <a:lnTo>
                  <a:pt x="38923" y="40255"/>
                </a:lnTo>
                <a:lnTo>
                  <a:pt x="50952" y="0"/>
                </a:lnTo>
                <a:lnTo>
                  <a:pt x="62978" y="40255"/>
                </a:lnTo>
                <a:lnTo>
                  <a:pt x="101903" y="40255"/>
                </a:lnTo>
                <a:lnTo>
                  <a:pt x="70413" y="65129"/>
                </a:lnTo>
                <a:lnTo>
                  <a:pt x="82439" y="105414"/>
                </a:lnTo>
                <a:lnTo>
                  <a:pt x="50952" y="80511"/>
                </a:lnTo>
                <a:lnTo>
                  <a:pt x="19461" y="105414"/>
                </a:lnTo>
                <a:lnTo>
                  <a:pt x="31490" y="65129"/>
                </a:lnTo>
                <a:close/>
              </a:path>
            </a:pathLst>
          </a:custGeom>
          <a:noFill/>
          <a:ln w="2972" cap="flat">
            <a:solidFill>
              <a:srgbClr val="000000"/>
            </a:solidFill>
            <a:prstDash val="solid"/>
            <a:round/>
          </a:ln>
        </p:spPr>
        <p:txBody>
          <a:bodyPr rtlCol="0" anchor="ctr"/>
          <a:lstStyle/>
          <a:p>
            <a:endParaRPr lang="en-US" sz="1350"/>
          </a:p>
        </p:txBody>
      </p:sp>
      <p:sp>
        <p:nvSpPr>
          <p:cNvPr id="136" name="Freeform: Shape 1641">
            <a:extLst>
              <a:ext uri="{FF2B5EF4-FFF2-40B4-BE49-F238E27FC236}">
                <a16:creationId xmlns:a16="http://schemas.microsoft.com/office/drawing/2014/main" id="{6C62460A-EDCD-9040-B998-5C798F3F6015}"/>
              </a:ext>
            </a:extLst>
          </p:cNvPr>
          <p:cNvSpPr/>
          <p:nvPr/>
        </p:nvSpPr>
        <p:spPr>
          <a:xfrm>
            <a:off x="6331002" y="4891335"/>
            <a:ext cx="47931" cy="52997"/>
          </a:xfrm>
          <a:custGeom>
            <a:avLst/>
            <a:gdLst>
              <a:gd name="connsiteX0" fmla="*/ 0 w 63908"/>
              <a:gd name="connsiteY0" fmla="*/ 0 h 70662"/>
              <a:gd name="connsiteX1" fmla="*/ 63909 w 63908"/>
              <a:gd name="connsiteY1" fmla="*/ 0 h 70662"/>
              <a:gd name="connsiteX2" fmla="*/ 63909 w 63908"/>
              <a:gd name="connsiteY2" fmla="*/ 70663 h 70662"/>
              <a:gd name="connsiteX3" fmla="*/ 0 w 63908"/>
              <a:gd name="connsiteY3" fmla="*/ 70663 h 70662"/>
            </a:gdLst>
            <a:ahLst/>
            <a:cxnLst>
              <a:cxn ang="0">
                <a:pos x="connsiteX0" y="connsiteY0"/>
              </a:cxn>
              <a:cxn ang="0">
                <a:pos x="connsiteX1" y="connsiteY1"/>
              </a:cxn>
              <a:cxn ang="0">
                <a:pos x="connsiteX2" y="connsiteY2"/>
              </a:cxn>
              <a:cxn ang="0">
                <a:pos x="connsiteX3" y="connsiteY3"/>
              </a:cxn>
            </a:cxnLst>
            <a:rect l="l" t="t" r="r" b="b"/>
            <a:pathLst>
              <a:path w="63908" h="70662">
                <a:moveTo>
                  <a:pt x="0" y="0"/>
                </a:moveTo>
                <a:lnTo>
                  <a:pt x="63909" y="0"/>
                </a:lnTo>
                <a:lnTo>
                  <a:pt x="63909" y="70663"/>
                </a:lnTo>
                <a:lnTo>
                  <a:pt x="0" y="70663"/>
                </a:lnTo>
                <a:close/>
              </a:path>
            </a:pathLst>
          </a:custGeom>
          <a:solidFill>
            <a:schemeClr val="accent6">
              <a:lumMod val="75000"/>
            </a:schemeClr>
          </a:solidFill>
          <a:ln w="2972" cap="flat">
            <a:solidFill>
              <a:srgbClr val="000000"/>
            </a:solidFill>
            <a:prstDash val="solid"/>
            <a:round/>
          </a:ln>
        </p:spPr>
        <p:txBody>
          <a:bodyPr rtlCol="0" anchor="ctr"/>
          <a:lstStyle/>
          <a:p>
            <a:endParaRPr lang="en-US" sz="1350"/>
          </a:p>
        </p:txBody>
      </p:sp>
      <p:sp>
        <p:nvSpPr>
          <p:cNvPr id="137" name="Freeform: Shape 1643">
            <a:extLst>
              <a:ext uri="{FF2B5EF4-FFF2-40B4-BE49-F238E27FC236}">
                <a16:creationId xmlns:a16="http://schemas.microsoft.com/office/drawing/2014/main" id="{B73A8387-2B82-0947-A3FE-1E5FFC986A59}"/>
              </a:ext>
            </a:extLst>
          </p:cNvPr>
          <p:cNvSpPr/>
          <p:nvPr/>
        </p:nvSpPr>
        <p:spPr>
          <a:xfrm>
            <a:off x="5845103" y="4883950"/>
            <a:ext cx="76427" cy="67791"/>
          </a:xfrm>
          <a:custGeom>
            <a:avLst/>
            <a:gdLst>
              <a:gd name="connsiteX0" fmla="*/ 0 w 101903"/>
              <a:gd name="connsiteY0" fmla="*/ 90389 h 90388"/>
              <a:gd name="connsiteX1" fmla="*/ 51535 w 101903"/>
              <a:gd name="connsiteY1" fmla="*/ 0 h 90388"/>
              <a:gd name="connsiteX2" fmla="*/ 101903 w 101903"/>
              <a:gd name="connsiteY2" fmla="*/ 90389 h 90388"/>
            </a:gdLst>
            <a:ahLst/>
            <a:cxnLst>
              <a:cxn ang="0">
                <a:pos x="connsiteX0" y="connsiteY0"/>
              </a:cxn>
              <a:cxn ang="0">
                <a:pos x="connsiteX1" y="connsiteY1"/>
              </a:cxn>
              <a:cxn ang="0">
                <a:pos x="connsiteX2" y="connsiteY2"/>
              </a:cxn>
            </a:cxnLst>
            <a:rect l="l" t="t" r="r" b="b"/>
            <a:pathLst>
              <a:path w="101903" h="90388">
                <a:moveTo>
                  <a:pt x="0" y="90389"/>
                </a:moveTo>
                <a:lnTo>
                  <a:pt x="51535" y="0"/>
                </a:lnTo>
                <a:lnTo>
                  <a:pt x="101903" y="90389"/>
                </a:lnTo>
                <a:close/>
              </a:path>
            </a:pathLst>
          </a:custGeom>
          <a:solidFill>
            <a:schemeClr val="accent1">
              <a:lumMod val="60000"/>
              <a:lumOff val="40000"/>
            </a:schemeClr>
          </a:solidFill>
          <a:ln w="2972" cap="flat">
            <a:solidFill>
              <a:srgbClr val="000000"/>
            </a:solidFill>
            <a:prstDash val="solid"/>
            <a:round/>
          </a:ln>
        </p:spPr>
        <p:txBody>
          <a:bodyPr rtlCol="0" anchor="ctr"/>
          <a:lstStyle/>
          <a:p>
            <a:endParaRPr lang="en-US" sz="1350"/>
          </a:p>
        </p:txBody>
      </p:sp>
      <p:sp>
        <p:nvSpPr>
          <p:cNvPr id="138" name="Freeform: Shape 1644">
            <a:extLst>
              <a:ext uri="{FF2B5EF4-FFF2-40B4-BE49-F238E27FC236}">
                <a16:creationId xmlns:a16="http://schemas.microsoft.com/office/drawing/2014/main" id="{0089C0C6-782A-EE45-A16E-8214031269AC}"/>
              </a:ext>
            </a:extLst>
          </p:cNvPr>
          <p:cNvSpPr/>
          <p:nvPr/>
        </p:nvSpPr>
        <p:spPr>
          <a:xfrm>
            <a:off x="5648132" y="4917645"/>
            <a:ext cx="216295" cy="200"/>
          </a:xfrm>
          <a:custGeom>
            <a:avLst/>
            <a:gdLst>
              <a:gd name="connsiteX0" fmla="*/ 0 w 288393"/>
              <a:gd name="connsiteY0" fmla="*/ 0 h 267"/>
              <a:gd name="connsiteX1" fmla="*/ 288393 w 288393"/>
              <a:gd name="connsiteY1" fmla="*/ 268 h 267"/>
            </a:gdLst>
            <a:ahLst/>
            <a:cxnLst>
              <a:cxn ang="0">
                <a:pos x="connsiteX0" y="connsiteY0"/>
              </a:cxn>
              <a:cxn ang="0">
                <a:pos x="connsiteX1" y="connsiteY1"/>
              </a:cxn>
            </a:cxnLst>
            <a:rect l="l" t="t" r="r" b="b"/>
            <a:pathLst>
              <a:path w="288393" h="267">
                <a:moveTo>
                  <a:pt x="0" y="0"/>
                </a:moveTo>
                <a:lnTo>
                  <a:pt x="288393" y="268"/>
                </a:lnTo>
              </a:path>
            </a:pathLst>
          </a:custGeom>
          <a:solidFill>
            <a:srgbClr val="000000">
              <a:alpha val="0"/>
            </a:srgbClr>
          </a:solidFill>
          <a:ln w="2972" cap="sq">
            <a:noFill/>
            <a:prstDash val="solid"/>
            <a:miter/>
          </a:ln>
        </p:spPr>
        <p:txBody>
          <a:bodyPr rtlCol="0" anchor="ctr"/>
          <a:lstStyle/>
          <a:p>
            <a:endParaRPr lang="en-US" sz="1350"/>
          </a:p>
        </p:txBody>
      </p:sp>
      <p:sp>
        <p:nvSpPr>
          <p:cNvPr id="139" name="Freeform: Shape 1645">
            <a:extLst>
              <a:ext uri="{FF2B5EF4-FFF2-40B4-BE49-F238E27FC236}">
                <a16:creationId xmlns:a16="http://schemas.microsoft.com/office/drawing/2014/main" id="{CDC9D2C4-2112-D44C-B9CA-C63AB2C52B21}"/>
              </a:ext>
            </a:extLst>
          </p:cNvPr>
          <p:cNvSpPr/>
          <p:nvPr/>
        </p:nvSpPr>
        <p:spPr>
          <a:xfrm>
            <a:off x="5648132" y="4917645"/>
            <a:ext cx="216295" cy="200"/>
          </a:xfrm>
          <a:custGeom>
            <a:avLst/>
            <a:gdLst>
              <a:gd name="connsiteX0" fmla="*/ 0 w 288393"/>
              <a:gd name="connsiteY0" fmla="*/ 0 h 267"/>
              <a:gd name="connsiteX1" fmla="*/ 288393 w 288393"/>
              <a:gd name="connsiteY1" fmla="*/ 268 h 267"/>
            </a:gdLst>
            <a:ahLst/>
            <a:cxnLst>
              <a:cxn ang="0">
                <a:pos x="connsiteX0" y="connsiteY0"/>
              </a:cxn>
              <a:cxn ang="0">
                <a:pos x="connsiteX1" y="connsiteY1"/>
              </a:cxn>
            </a:cxnLst>
            <a:rect l="l" t="t" r="r" b="b"/>
            <a:pathLst>
              <a:path w="288393" h="267">
                <a:moveTo>
                  <a:pt x="0" y="0"/>
                </a:moveTo>
                <a:lnTo>
                  <a:pt x="288393" y="268"/>
                </a:lnTo>
              </a:path>
            </a:pathLst>
          </a:custGeom>
          <a:noFill/>
          <a:ln w="5945" cap="flat">
            <a:solidFill>
              <a:srgbClr val="000000"/>
            </a:solidFill>
            <a:prstDash val="lgDash"/>
            <a:round/>
          </a:ln>
        </p:spPr>
        <p:txBody>
          <a:bodyPr rtlCol="0" anchor="ctr"/>
          <a:lstStyle/>
          <a:p>
            <a:endParaRPr lang="en-US" sz="1350"/>
          </a:p>
        </p:txBody>
      </p:sp>
      <p:sp>
        <p:nvSpPr>
          <p:cNvPr id="140" name="Freeform: Shape 1646">
            <a:extLst>
              <a:ext uri="{FF2B5EF4-FFF2-40B4-BE49-F238E27FC236}">
                <a16:creationId xmlns:a16="http://schemas.microsoft.com/office/drawing/2014/main" id="{8ED7AA3E-B5A4-8D48-8FCD-8E2E4A8FC371}"/>
              </a:ext>
            </a:extLst>
          </p:cNvPr>
          <p:cNvSpPr/>
          <p:nvPr/>
        </p:nvSpPr>
        <p:spPr>
          <a:xfrm>
            <a:off x="5902640" y="4917846"/>
            <a:ext cx="428381" cy="2231"/>
          </a:xfrm>
          <a:custGeom>
            <a:avLst/>
            <a:gdLst>
              <a:gd name="connsiteX0" fmla="*/ 0 w 571174"/>
              <a:gd name="connsiteY0" fmla="*/ 0 h 2975"/>
              <a:gd name="connsiteX1" fmla="*/ 571175 w 571174"/>
              <a:gd name="connsiteY1" fmla="*/ 0 h 2975"/>
            </a:gdLst>
            <a:ahLst/>
            <a:cxnLst>
              <a:cxn ang="0">
                <a:pos x="connsiteX0" y="connsiteY0"/>
              </a:cxn>
              <a:cxn ang="0">
                <a:pos x="connsiteX1" y="connsiteY1"/>
              </a:cxn>
            </a:cxnLst>
            <a:rect l="l" t="t" r="r" b="b"/>
            <a:pathLst>
              <a:path w="571174" h="2975">
                <a:moveTo>
                  <a:pt x="0" y="0"/>
                </a:moveTo>
                <a:lnTo>
                  <a:pt x="571175" y="0"/>
                </a:lnTo>
              </a:path>
            </a:pathLst>
          </a:custGeom>
          <a:solidFill>
            <a:srgbClr val="000000">
              <a:alpha val="0"/>
            </a:srgbClr>
          </a:solidFill>
          <a:ln w="2972" cap="sq">
            <a:noFill/>
            <a:prstDash val="solid"/>
            <a:miter/>
          </a:ln>
        </p:spPr>
        <p:txBody>
          <a:bodyPr rtlCol="0" anchor="ctr"/>
          <a:lstStyle/>
          <a:p>
            <a:endParaRPr lang="en-US" sz="1350"/>
          </a:p>
        </p:txBody>
      </p:sp>
      <p:sp>
        <p:nvSpPr>
          <p:cNvPr id="141" name="Freeform: Shape 1647">
            <a:extLst>
              <a:ext uri="{FF2B5EF4-FFF2-40B4-BE49-F238E27FC236}">
                <a16:creationId xmlns:a16="http://schemas.microsoft.com/office/drawing/2014/main" id="{40E752DE-D421-2C44-9CE8-6AAC1E5CB15D}"/>
              </a:ext>
            </a:extLst>
          </p:cNvPr>
          <p:cNvSpPr/>
          <p:nvPr/>
        </p:nvSpPr>
        <p:spPr>
          <a:xfrm>
            <a:off x="5902641" y="4917846"/>
            <a:ext cx="401603" cy="2231"/>
          </a:xfrm>
          <a:custGeom>
            <a:avLst/>
            <a:gdLst>
              <a:gd name="connsiteX0" fmla="*/ 0 w 535471"/>
              <a:gd name="connsiteY0" fmla="*/ 0 h 2975"/>
              <a:gd name="connsiteX1" fmla="*/ 535472 w 535471"/>
              <a:gd name="connsiteY1" fmla="*/ 0 h 2975"/>
            </a:gdLst>
            <a:ahLst/>
            <a:cxnLst>
              <a:cxn ang="0">
                <a:pos x="connsiteX0" y="connsiteY0"/>
              </a:cxn>
              <a:cxn ang="0">
                <a:pos x="connsiteX1" y="connsiteY1"/>
              </a:cxn>
            </a:cxnLst>
            <a:rect l="l" t="t" r="r" b="b"/>
            <a:pathLst>
              <a:path w="535471" h="2975">
                <a:moveTo>
                  <a:pt x="0" y="0"/>
                </a:moveTo>
                <a:lnTo>
                  <a:pt x="535472" y="0"/>
                </a:lnTo>
              </a:path>
            </a:pathLst>
          </a:custGeom>
          <a:noFill/>
          <a:ln w="5945" cap="flat">
            <a:solidFill>
              <a:srgbClr val="0000FF"/>
            </a:solidFill>
            <a:prstDash val="solid"/>
            <a:round/>
          </a:ln>
        </p:spPr>
        <p:txBody>
          <a:bodyPr rtlCol="0" anchor="ctr"/>
          <a:lstStyle/>
          <a:p>
            <a:endParaRPr lang="en-US" sz="1350"/>
          </a:p>
        </p:txBody>
      </p:sp>
      <p:sp>
        <p:nvSpPr>
          <p:cNvPr id="142" name="Freeform: Shape 1648">
            <a:extLst>
              <a:ext uri="{FF2B5EF4-FFF2-40B4-BE49-F238E27FC236}">
                <a16:creationId xmlns:a16="http://schemas.microsoft.com/office/drawing/2014/main" id="{B273A303-DB13-C444-85AA-45A75F7729CB}"/>
              </a:ext>
            </a:extLst>
          </p:cNvPr>
          <p:cNvSpPr/>
          <p:nvPr/>
        </p:nvSpPr>
        <p:spPr>
          <a:xfrm>
            <a:off x="6304244" y="4910459"/>
            <a:ext cx="20255" cy="14750"/>
          </a:xfrm>
          <a:custGeom>
            <a:avLst/>
            <a:gdLst>
              <a:gd name="connsiteX0" fmla="*/ 0 w 27006"/>
              <a:gd name="connsiteY0" fmla="*/ 19666 h 19666"/>
              <a:gd name="connsiteX1" fmla="*/ 27007 w 27006"/>
              <a:gd name="connsiteY1" fmla="*/ 9848 h 19666"/>
              <a:gd name="connsiteX2" fmla="*/ 0 w 27006"/>
              <a:gd name="connsiteY2" fmla="*/ 0 h 19666"/>
            </a:gdLst>
            <a:ahLst/>
            <a:cxnLst>
              <a:cxn ang="0">
                <a:pos x="connsiteX0" y="connsiteY0"/>
              </a:cxn>
              <a:cxn ang="0">
                <a:pos x="connsiteX1" y="connsiteY1"/>
              </a:cxn>
              <a:cxn ang="0">
                <a:pos x="connsiteX2" y="connsiteY2"/>
              </a:cxn>
            </a:cxnLst>
            <a:rect l="l" t="t" r="r" b="b"/>
            <a:pathLst>
              <a:path w="27006" h="19666">
                <a:moveTo>
                  <a:pt x="0" y="19666"/>
                </a:moveTo>
                <a:lnTo>
                  <a:pt x="27007" y="9848"/>
                </a:lnTo>
                <a:lnTo>
                  <a:pt x="0" y="0"/>
                </a:lnTo>
                <a:close/>
              </a:path>
            </a:pathLst>
          </a:custGeom>
          <a:solidFill>
            <a:srgbClr val="0000FF"/>
          </a:solidFill>
          <a:ln w="5945" cap="flat">
            <a:solidFill>
              <a:srgbClr val="0000FF"/>
            </a:solidFill>
            <a:prstDash val="solid"/>
            <a:miter/>
          </a:ln>
        </p:spPr>
        <p:txBody>
          <a:bodyPr rtlCol="0" anchor="ctr"/>
          <a:lstStyle/>
          <a:p>
            <a:endParaRPr lang="en-US" sz="1350"/>
          </a:p>
        </p:txBody>
      </p:sp>
      <p:sp>
        <p:nvSpPr>
          <p:cNvPr id="143" name="Freeform: Shape 1649">
            <a:extLst>
              <a:ext uri="{FF2B5EF4-FFF2-40B4-BE49-F238E27FC236}">
                <a16:creationId xmlns:a16="http://schemas.microsoft.com/office/drawing/2014/main" id="{83B7DECE-3E4C-EC42-B262-326C6CC686C5}"/>
              </a:ext>
            </a:extLst>
          </p:cNvPr>
          <p:cNvSpPr/>
          <p:nvPr/>
        </p:nvSpPr>
        <p:spPr>
          <a:xfrm>
            <a:off x="6529538" y="4878477"/>
            <a:ext cx="121586" cy="79070"/>
          </a:xfrm>
          <a:custGeom>
            <a:avLst/>
            <a:gdLst>
              <a:gd name="connsiteX0" fmla="*/ 14750 w 162114"/>
              <a:gd name="connsiteY0" fmla="*/ 34727 h 105426"/>
              <a:gd name="connsiteX1" fmla="*/ 14750 w 162114"/>
              <a:gd name="connsiteY1" fmla="*/ 34727 h 105426"/>
              <a:gd name="connsiteX2" fmla="*/ 25791 w 162114"/>
              <a:gd name="connsiteY2" fmla="*/ 13038 h 105426"/>
              <a:gd name="connsiteX3" fmla="*/ 52622 w 162114"/>
              <a:gd name="connsiteY3" fmla="*/ 12353 h 105426"/>
              <a:gd name="connsiteX4" fmla="*/ 52622 w 162114"/>
              <a:gd name="connsiteY4" fmla="*/ 12353 h 105426"/>
              <a:gd name="connsiteX5" fmla="*/ 67237 w 162114"/>
              <a:gd name="connsiteY5" fmla="*/ 3160 h 105426"/>
              <a:gd name="connsiteX6" fmla="*/ 84294 w 162114"/>
              <a:gd name="connsiteY6" fmla="*/ 8039 h 105426"/>
              <a:gd name="connsiteX7" fmla="*/ 84294 w 162114"/>
              <a:gd name="connsiteY7" fmla="*/ 8039 h 105426"/>
              <a:gd name="connsiteX8" fmla="*/ 97391 w 162114"/>
              <a:gd name="connsiteY8" fmla="*/ 65 h 105426"/>
              <a:gd name="connsiteX9" fmla="*/ 111943 w 162114"/>
              <a:gd name="connsiteY9" fmla="*/ 5719 h 105426"/>
              <a:gd name="connsiteX10" fmla="*/ 111943 w 162114"/>
              <a:gd name="connsiteY10" fmla="*/ 5719 h 105426"/>
              <a:gd name="connsiteX11" fmla="*/ 130550 w 162114"/>
              <a:gd name="connsiteY11" fmla="*/ 571 h 105426"/>
              <a:gd name="connsiteX12" fmla="*/ 143743 w 162114"/>
              <a:gd name="connsiteY12" fmla="*/ 13276 h 105426"/>
              <a:gd name="connsiteX13" fmla="*/ 143743 w 162114"/>
              <a:gd name="connsiteY13" fmla="*/ 13276 h 105426"/>
              <a:gd name="connsiteX14" fmla="*/ 156489 w 162114"/>
              <a:gd name="connsiteY14" fmla="*/ 22677 h 105426"/>
              <a:gd name="connsiteX15" fmla="*/ 156861 w 162114"/>
              <a:gd name="connsiteY15" fmla="*/ 37375 h 105426"/>
              <a:gd name="connsiteX16" fmla="*/ 156861 w 162114"/>
              <a:gd name="connsiteY16" fmla="*/ 37375 h 105426"/>
              <a:gd name="connsiteX17" fmla="*/ 160238 w 162114"/>
              <a:gd name="connsiteY17" fmla="*/ 59571 h 105426"/>
              <a:gd name="connsiteX18" fmla="*/ 140318 w 162114"/>
              <a:gd name="connsiteY18" fmla="*/ 73346 h 105426"/>
              <a:gd name="connsiteX19" fmla="*/ 129077 w 162114"/>
              <a:gd name="connsiteY19" fmla="*/ 90008 h 105426"/>
              <a:gd name="connsiteX20" fmla="*/ 107156 w 162114"/>
              <a:gd name="connsiteY20" fmla="*/ 89472 h 105426"/>
              <a:gd name="connsiteX21" fmla="*/ 86659 w 162114"/>
              <a:gd name="connsiteY21" fmla="*/ 105182 h 105426"/>
              <a:gd name="connsiteX22" fmla="*/ 61899 w 162114"/>
              <a:gd name="connsiteY22" fmla="*/ 95453 h 105426"/>
              <a:gd name="connsiteX23" fmla="*/ 39706 w 162114"/>
              <a:gd name="connsiteY23" fmla="*/ 98279 h 105426"/>
              <a:gd name="connsiteX24" fmla="*/ 21890 w 162114"/>
              <a:gd name="connsiteY24" fmla="*/ 86200 h 105426"/>
              <a:gd name="connsiteX25" fmla="*/ 21890 w 162114"/>
              <a:gd name="connsiteY25" fmla="*/ 86200 h 105426"/>
              <a:gd name="connsiteX26" fmla="*/ 5398 w 162114"/>
              <a:gd name="connsiteY26" fmla="*/ 78345 h 105426"/>
              <a:gd name="connsiteX27" fmla="*/ 8055 w 162114"/>
              <a:gd name="connsiteY27" fmla="*/ 61981 h 105426"/>
              <a:gd name="connsiteX28" fmla="*/ 8055 w 162114"/>
              <a:gd name="connsiteY28" fmla="*/ 61981 h 105426"/>
              <a:gd name="connsiteX29" fmla="*/ 370 w 162114"/>
              <a:gd name="connsiteY29" fmla="*/ 46391 h 105426"/>
              <a:gd name="connsiteX30" fmla="*/ 14616 w 162114"/>
              <a:gd name="connsiteY30" fmla="*/ 35055 h 105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2114" h="105426">
                <a:moveTo>
                  <a:pt x="14750" y="34727"/>
                </a:moveTo>
                <a:lnTo>
                  <a:pt x="14750" y="34727"/>
                </a:lnTo>
                <a:cubicBezTo>
                  <a:pt x="13446" y="26218"/>
                  <a:pt x="17731" y="17798"/>
                  <a:pt x="25791" y="13038"/>
                </a:cubicBezTo>
                <a:cubicBezTo>
                  <a:pt x="33848" y="8277"/>
                  <a:pt x="44267" y="8010"/>
                  <a:pt x="52622" y="12353"/>
                </a:cubicBezTo>
                <a:lnTo>
                  <a:pt x="52622" y="12353"/>
                </a:lnTo>
                <a:cubicBezTo>
                  <a:pt x="55582" y="7415"/>
                  <a:pt x="61000" y="3993"/>
                  <a:pt x="67237" y="3160"/>
                </a:cubicBezTo>
                <a:cubicBezTo>
                  <a:pt x="73476" y="2297"/>
                  <a:pt x="79798" y="4112"/>
                  <a:pt x="84294" y="8039"/>
                </a:cubicBezTo>
                <a:lnTo>
                  <a:pt x="84294" y="8039"/>
                </a:lnTo>
                <a:cubicBezTo>
                  <a:pt x="86817" y="3547"/>
                  <a:pt x="91768" y="542"/>
                  <a:pt x="97391" y="65"/>
                </a:cubicBezTo>
                <a:cubicBezTo>
                  <a:pt x="103014" y="-410"/>
                  <a:pt x="108515" y="1732"/>
                  <a:pt x="111943" y="5719"/>
                </a:cubicBezTo>
                <a:lnTo>
                  <a:pt x="111943" y="5719"/>
                </a:lnTo>
                <a:cubicBezTo>
                  <a:pt x="116498" y="958"/>
                  <a:pt x="123746" y="-1035"/>
                  <a:pt x="130550" y="571"/>
                </a:cubicBezTo>
                <a:cubicBezTo>
                  <a:pt x="137355" y="2208"/>
                  <a:pt x="142493" y="7147"/>
                  <a:pt x="143743" y="13276"/>
                </a:cubicBezTo>
                <a:lnTo>
                  <a:pt x="143743" y="13276"/>
                </a:lnTo>
                <a:cubicBezTo>
                  <a:pt x="149324" y="14615"/>
                  <a:pt x="153972" y="18036"/>
                  <a:pt x="156489" y="22677"/>
                </a:cubicBezTo>
                <a:cubicBezTo>
                  <a:pt x="159006" y="27289"/>
                  <a:pt x="159140" y="32645"/>
                  <a:pt x="156861" y="37375"/>
                </a:cubicBezTo>
                <a:lnTo>
                  <a:pt x="156861" y="37375"/>
                </a:lnTo>
                <a:cubicBezTo>
                  <a:pt x="162356" y="43713"/>
                  <a:pt x="163641" y="52162"/>
                  <a:pt x="160238" y="59571"/>
                </a:cubicBezTo>
                <a:cubicBezTo>
                  <a:pt x="156834" y="66949"/>
                  <a:pt x="149250" y="72216"/>
                  <a:pt x="140318" y="73346"/>
                </a:cubicBezTo>
                <a:cubicBezTo>
                  <a:pt x="140256" y="80279"/>
                  <a:pt x="135956" y="86646"/>
                  <a:pt x="129077" y="90008"/>
                </a:cubicBezTo>
                <a:cubicBezTo>
                  <a:pt x="122199" y="93340"/>
                  <a:pt x="113814" y="93132"/>
                  <a:pt x="107156" y="89472"/>
                </a:cubicBezTo>
                <a:cubicBezTo>
                  <a:pt x="104320" y="97774"/>
                  <a:pt x="96337" y="103902"/>
                  <a:pt x="86659" y="105182"/>
                </a:cubicBezTo>
                <a:cubicBezTo>
                  <a:pt x="76980" y="106461"/>
                  <a:pt x="67338" y="102653"/>
                  <a:pt x="61899" y="95453"/>
                </a:cubicBezTo>
                <a:cubicBezTo>
                  <a:pt x="55234" y="98993"/>
                  <a:pt x="47234" y="100034"/>
                  <a:pt x="39706" y="98279"/>
                </a:cubicBezTo>
                <a:cubicBezTo>
                  <a:pt x="32179" y="96554"/>
                  <a:pt x="25758" y="92180"/>
                  <a:pt x="21890" y="86200"/>
                </a:cubicBezTo>
                <a:lnTo>
                  <a:pt x="21890" y="86200"/>
                </a:lnTo>
                <a:cubicBezTo>
                  <a:pt x="15077" y="86884"/>
                  <a:pt x="8493" y="83760"/>
                  <a:pt x="5398" y="78345"/>
                </a:cubicBezTo>
                <a:cubicBezTo>
                  <a:pt x="2307" y="72960"/>
                  <a:pt x="3369" y="66414"/>
                  <a:pt x="8055" y="61981"/>
                </a:cubicBezTo>
                <a:lnTo>
                  <a:pt x="8055" y="61981"/>
                </a:lnTo>
                <a:cubicBezTo>
                  <a:pt x="1980" y="58827"/>
                  <a:pt x="-1120" y="52519"/>
                  <a:pt x="370" y="46391"/>
                </a:cubicBezTo>
                <a:cubicBezTo>
                  <a:pt x="1864" y="40261"/>
                  <a:pt x="7609" y="35680"/>
                  <a:pt x="14616" y="35055"/>
                </a:cubicBezTo>
                <a:close/>
              </a:path>
            </a:pathLst>
          </a:custGeom>
          <a:solidFill>
            <a:schemeClr val="accent1">
              <a:lumMod val="20000"/>
              <a:lumOff val="80000"/>
            </a:schemeClr>
          </a:solidFill>
          <a:ln w="2972" cap="sq">
            <a:noFill/>
            <a:prstDash val="solid"/>
            <a:miter/>
          </a:ln>
        </p:spPr>
        <p:txBody>
          <a:bodyPr rtlCol="0" anchor="ctr"/>
          <a:lstStyle/>
          <a:p>
            <a:endParaRPr lang="en-US" sz="1350"/>
          </a:p>
        </p:txBody>
      </p:sp>
      <p:sp>
        <p:nvSpPr>
          <p:cNvPr id="144" name="Freeform: Shape 1650">
            <a:extLst>
              <a:ext uri="{FF2B5EF4-FFF2-40B4-BE49-F238E27FC236}">
                <a16:creationId xmlns:a16="http://schemas.microsoft.com/office/drawing/2014/main" id="{DFAA634D-19EA-4B4C-B4C5-9B03B3ECC5D7}"/>
              </a:ext>
            </a:extLst>
          </p:cNvPr>
          <p:cNvSpPr/>
          <p:nvPr/>
        </p:nvSpPr>
        <p:spPr>
          <a:xfrm>
            <a:off x="6535582" y="4882767"/>
            <a:ext cx="111599" cy="67301"/>
          </a:xfrm>
          <a:custGeom>
            <a:avLst/>
            <a:gdLst>
              <a:gd name="connsiteX0" fmla="*/ 0 w 148799"/>
              <a:gd name="connsiteY0" fmla="*/ 56262 h 89734"/>
              <a:gd name="connsiteX1" fmla="*/ 0 w 148799"/>
              <a:gd name="connsiteY1" fmla="*/ 56262 h 89734"/>
              <a:gd name="connsiteX2" fmla="*/ 9491 w 148799"/>
              <a:gd name="connsiteY2" fmla="*/ 58196 h 89734"/>
              <a:gd name="connsiteX3" fmla="*/ 13832 w 148799"/>
              <a:gd name="connsiteY3" fmla="*/ 80481 h 89734"/>
              <a:gd name="connsiteX4" fmla="*/ 17985 w 148799"/>
              <a:gd name="connsiteY4" fmla="*/ 79529 h 89734"/>
              <a:gd name="connsiteX5" fmla="*/ 53841 w 148799"/>
              <a:gd name="connsiteY5" fmla="*/ 89734 h 89734"/>
              <a:gd name="connsiteX6" fmla="*/ 51335 w 148799"/>
              <a:gd name="connsiteY6" fmla="*/ 85479 h 89734"/>
              <a:gd name="connsiteX7" fmla="*/ 99097 w 148799"/>
              <a:gd name="connsiteY7" fmla="*/ 83754 h 89734"/>
              <a:gd name="connsiteX8" fmla="*/ 99097 w 148799"/>
              <a:gd name="connsiteY8" fmla="*/ 83754 h 89734"/>
              <a:gd name="connsiteX9" fmla="*/ 100097 w 148799"/>
              <a:gd name="connsiteY9" fmla="*/ 79083 h 89734"/>
              <a:gd name="connsiteX10" fmla="*/ 132257 w 148799"/>
              <a:gd name="connsiteY10" fmla="*/ 67628 h 89734"/>
              <a:gd name="connsiteX11" fmla="*/ 120073 w 148799"/>
              <a:gd name="connsiteY11" fmla="*/ 50223 h 89734"/>
              <a:gd name="connsiteX12" fmla="*/ 148799 w 148799"/>
              <a:gd name="connsiteY12" fmla="*/ 31657 h 89734"/>
              <a:gd name="connsiteX13" fmla="*/ 143375 w 148799"/>
              <a:gd name="connsiteY13" fmla="*/ 38173 h 89734"/>
              <a:gd name="connsiteX14" fmla="*/ 135684 w 148799"/>
              <a:gd name="connsiteY14" fmla="*/ 7557 h 89734"/>
              <a:gd name="connsiteX15" fmla="*/ 135684 w 148799"/>
              <a:gd name="connsiteY15" fmla="*/ 7557 h 89734"/>
              <a:gd name="connsiteX16" fmla="*/ 135970 w 148799"/>
              <a:gd name="connsiteY16" fmla="*/ 10622 h 89734"/>
              <a:gd name="connsiteX17" fmla="*/ 103885 w 148799"/>
              <a:gd name="connsiteY17" fmla="*/ 0 h 89734"/>
              <a:gd name="connsiteX18" fmla="*/ 103885 w 148799"/>
              <a:gd name="connsiteY18" fmla="*/ 0 h 89734"/>
              <a:gd name="connsiteX19" fmla="*/ 101103 w 148799"/>
              <a:gd name="connsiteY19" fmla="*/ 3928 h 89734"/>
              <a:gd name="connsiteX20" fmla="*/ 76235 w 148799"/>
              <a:gd name="connsiteY20" fmla="*/ 2321 h 89734"/>
              <a:gd name="connsiteX21" fmla="*/ 76235 w 148799"/>
              <a:gd name="connsiteY21" fmla="*/ 2321 h 89734"/>
              <a:gd name="connsiteX22" fmla="*/ 74890 w 148799"/>
              <a:gd name="connsiteY22" fmla="*/ 5713 h 89734"/>
              <a:gd name="connsiteX23" fmla="*/ 44564 w 148799"/>
              <a:gd name="connsiteY23" fmla="*/ 6635 h 89734"/>
              <a:gd name="connsiteX24" fmla="*/ 44564 w 148799"/>
              <a:gd name="connsiteY24" fmla="*/ 6635 h 89734"/>
              <a:gd name="connsiteX25" fmla="*/ 49434 w 148799"/>
              <a:gd name="connsiteY25" fmla="*/ 9937 h 89734"/>
              <a:gd name="connsiteX26" fmla="*/ 6691 w 148799"/>
              <a:gd name="connsiteY26" fmla="*/ 29009 h 89734"/>
              <a:gd name="connsiteX27" fmla="*/ 6691 w 148799"/>
              <a:gd name="connsiteY27" fmla="*/ 29009 h 89734"/>
              <a:gd name="connsiteX28" fmla="*/ 7542 w 148799"/>
              <a:gd name="connsiteY28" fmla="*/ 32460 h 89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8799" h="89734">
                <a:moveTo>
                  <a:pt x="0" y="56262"/>
                </a:moveTo>
                <a:lnTo>
                  <a:pt x="0" y="56262"/>
                </a:lnTo>
                <a:cubicBezTo>
                  <a:pt x="2865" y="57750"/>
                  <a:pt x="6180" y="58434"/>
                  <a:pt x="9491" y="58196"/>
                </a:cubicBezTo>
                <a:moveTo>
                  <a:pt x="13832" y="80481"/>
                </a:moveTo>
                <a:cubicBezTo>
                  <a:pt x="15257" y="80332"/>
                  <a:pt x="16653" y="80005"/>
                  <a:pt x="17985" y="79529"/>
                </a:cubicBezTo>
                <a:moveTo>
                  <a:pt x="53841" y="89734"/>
                </a:moveTo>
                <a:cubicBezTo>
                  <a:pt x="52838" y="88395"/>
                  <a:pt x="51999" y="86967"/>
                  <a:pt x="51335" y="85479"/>
                </a:cubicBezTo>
                <a:moveTo>
                  <a:pt x="99097" y="83754"/>
                </a:moveTo>
                <a:lnTo>
                  <a:pt x="99097" y="83754"/>
                </a:lnTo>
                <a:cubicBezTo>
                  <a:pt x="99615" y="82237"/>
                  <a:pt x="99948" y="80660"/>
                  <a:pt x="100097" y="79083"/>
                </a:cubicBezTo>
                <a:moveTo>
                  <a:pt x="132257" y="67628"/>
                </a:moveTo>
                <a:cubicBezTo>
                  <a:pt x="132325" y="60219"/>
                  <a:pt x="127585" y="53466"/>
                  <a:pt x="120073" y="50223"/>
                </a:cubicBezTo>
                <a:moveTo>
                  <a:pt x="148799" y="31657"/>
                </a:moveTo>
                <a:cubicBezTo>
                  <a:pt x="147585" y="34186"/>
                  <a:pt x="145726" y="36417"/>
                  <a:pt x="143375" y="38173"/>
                </a:cubicBezTo>
                <a:moveTo>
                  <a:pt x="135684" y="7557"/>
                </a:moveTo>
                <a:lnTo>
                  <a:pt x="135684" y="7557"/>
                </a:lnTo>
                <a:cubicBezTo>
                  <a:pt x="135890" y="8569"/>
                  <a:pt x="135988" y="9610"/>
                  <a:pt x="135970" y="10622"/>
                </a:cubicBezTo>
                <a:moveTo>
                  <a:pt x="103885" y="0"/>
                </a:moveTo>
                <a:lnTo>
                  <a:pt x="103885" y="0"/>
                </a:lnTo>
                <a:cubicBezTo>
                  <a:pt x="102748" y="1190"/>
                  <a:pt x="101811" y="2499"/>
                  <a:pt x="101103" y="3928"/>
                </a:cubicBezTo>
                <a:moveTo>
                  <a:pt x="76235" y="2321"/>
                </a:moveTo>
                <a:lnTo>
                  <a:pt x="76235" y="2321"/>
                </a:lnTo>
                <a:cubicBezTo>
                  <a:pt x="75631" y="3392"/>
                  <a:pt x="75179" y="4522"/>
                  <a:pt x="74890" y="5713"/>
                </a:cubicBezTo>
                <a:moveTo>
                  <a:pt x="44564" y="6635"/>
                </a:moveTo>
                <a:lnTo>
                  <a:pt x="44564" y="6635"/>
                </a:lnTo>
                <a:cubicBezTo>
                  <a:pt x="46331" y="7557"/>
                  <a:pt x="47967" y="8658"/>
                  <a:pt x="49434" y="9937"/>
                </a:cubicBezTo>
                <a:moveTo>
                  <a:pt x="6691" y="29009"/>
                </a:moveTo>
                <a:lnTo>
                  <a:pt x="6691" y="29009"/>
                </a:lnTo>
                <a:cubicBezTo>
                  <a:pt x="6873" y="30169"/>
                  <a:pt x="7155" y="31330"/>
                  <a:pt x="7542" y="32460"/>
                </a:cubicBezTo>
              </a:path>
            </a:pathLst>
          </a:custGeom>
          <a:solidFill>
            <a:srgbClr val="000000">
              <a:alpha val="0"/>
            </a:srgbClr>
          </a:solidFill>
          <a:ln w="2972" cap="sq">
            <a:noFill/>
            <a:prstDash val="solid"/>
            <a:miter/>
          </a:ln>
        </p:spPr>
        <p:txBody>
          <a:bodyPr rtlCol="0" anchor="ctr"/>
          <a:lstStyle/>
          <a:p>
            <a:endParaRPr lang="en-US" sz="1350"/>
          </a:p>
        </p:txBody>
      </p:sp>
      <p:sp>
        <p:nvSpPr>
          <p:cNvPr id="145" name="Freeform: Shape 1651">
            <a:extLst>
              <a:ext uri="{FF2B5EF4-FFF2-40B4-BE49-F238E27FC236}">
                <a16:creationId xmlns:a16="http://schemas.microsoft.com/office/drawing/2014/main" id="{A4017EFC-D969-1A49-AEF3-F6AE57DE6802}"/>
              </a:ext>
            </a:extLst>
          </p:cNvPr>
          <p:cNvSpPr/>
          <p:nvPr/>
        </p:nvSpPr>
        <p:spPr>
          <a:xfrm>
            <a:off x="6529538" y="4878477"/>
            <a:ext cx="121586" cy="79070"/>
          </a:xfrm>
          <a:custGeom>
            <a:avLst/>
            <a:gdLst>
              <a:gd name="connsiteX0" fmla="*/ 14750 w 162114"/>
              <a:gd name="connsiteY0" fmla="*/ 34727 h 105426"/>
              <a:gd name="connsiteX1" fmla="*/ 14750 w 162114"/>
              <a:gd name="connsiteY1" fmla="*/ 34727 h 105426"/>
              <a:gd name="connsiteX2" fmla="*/ 25791 w 162114"/>
              <a:gd name="connsiteY2" fmla="*/ 13038 h 105426"/>
              <a:gd name="connsiteX3" fmla="*/ 52622 w 162114"/>
              <a:gd name="connsiteY3" fmla="*/ 12353 h 105426"/>
              <a:gd name="connsiteX4" fmla="*/ 52622 w 162114"/>
              <a:gd name="connsiteY4" fmla="*/ 12353 h 105426"/>
              <a:gd name="connsiteX5" fmla="*/ 67237 w 162114"/>
              <a:gd name="connsiteY5" fmla="*/ 3160 h 105426"/>
              <a:gd name="connsiteX6" fmla="*/ 84294 w 162114"/>
              <a:gd name="connsiteY6" fmla="*/ 8039 h 105426"/>
              <a:gd name="connsiteX7" fmla="*/ 84294 w 162114"/>
              <a:gd name="connsiteY7" fmla="*/ 8039 h 105426"/>
              <a:gd name="connsiteX8" fmla="*/ 97391 w 162114"/>
              <a:gd name="connsiteY8" fmla="*/ 65 h 105426"/>
              <a:gd name="connsiteX9" fmla="*/ 111943 w 162114"/>
              <a:gd name="connsiteY9" fmla="*/ 5719 h 105426"/>
              <a:gd name="connsiteX10" fmla="*/ 111943 w 162114"/>
              <a:gd name="connsiteY10" fmla="*/ 5719 h 105426"/>
              <a:gd name="connsiteX11" fmla="*/ 130550 w 162114"/>
              <a:gd name="connsiteY11" fmla="*/ 571 h 105426"/>
              <a:gd name="connsiteX12" fmla="*/ 143743 w 162114"/>
              <a:gd name="connsiteY12" fmla="*/ 13276 h 105426"/>
              <a:gd name="connsiteX13" fmla="*/ 143743 w 162114"/>
              <a:gd name="connsiteY13" fmla="*/ 13276 h 105426"/>
              <a:gd name="connsiteX14" fmla="*/ 156489 w 162114"/>
              <a:gd name="connsiteY14" fmla="*/ 22677 h 105426"/>
              <a:gd name="connsiteX15" fmla="*/ 156861 w 162114"/>
              <a:gd name="connsiteY15" fmla="*/ 37375 h 105426"/>
              <a:gd name="connsiteX16" fmla="*/ 156861 w 162114"/>
              <a:gd name="connsiteY16" fmla="*/ 37375 h 105426"/>
              <a:gd name="connsiteX17" fmla="*/ 160238 w 162114"/>
              <a:gd name="connsiteY17" fmla="*/ 59571 h 105426"/>
              <a:gd name="connsiteX18" fmla="*/ 140318 w 162114"/>
              <a:gd name="connsiteY18" fmla="*/ 73346 h 105426"/>
              <a:gd name="connsiteX19" fmla="*/ 129077 w 162114"/>
              <a:gd name="connsiteY19" fmla="*/ 90008 h 105426"/>
              <a:gd name="connsiteX20" fmla="*/ 107156 w 162114"/>
              <a:gd name="connsiteY20" fmla="*/ 89472 h 105426"/>
              <a:gd name="connsiteX21" fmla="*/ 86659 w 162114"/>
              <a:gd name="connsiteY21" fmla="*/ 105182 h 105426"/>
              <a:gd name="connsiteX22" fmla="*/ 61899 w 162114"/>
              <a:gd name="connsiteY22" fmla="*/ 95453 h 105426"/>
              <a:gd name="connsiteX23" fmla="*/ 39706 w 162114"/>
              <a:gd name="connsiteY23" fmla="*/ 98279 h 105426"/>
              <a:gd name="connsiteX24" fmla="*/ 21890 w 162114"/>
              <a:gd name="connsiteY24" fmla="*/ 86200 h 105426"/>
              <a:gd name="connsiteX25" fmla="*/ 21890 w 162114"/>
              <a:gd name="connsiteY25" fmla="*/ 86200 h 105426"/>
              <a:gd name="connsiteX26" fmla="*/ 5398 w 162114"/>
              <a:gd name="connsiteY26" fmla="*/ 78345 h 105426"/>
              <a:gd name="connsiteX27" fmla="*/ 8055 w 162114"/>
              <a:gd name="connsiteY27" fmla="*/ 61981 h 105426"/>
              <a:gd name="connsiteX28" fmla="*/ 8055 w 162114"/>
              <a:gd name="connsiteY28" fmla="*/ 61981 h 105426"/>
              <a:gd name="connsiteX29" fmla="*/ 370 w 162114"/>
              <a:gd name="connsiteY29" fmla="*/ 46391 h 105426"/>
              <a:gd name="connsiteX30" fmla="*/ 14616 w 162114"/>
              <a:gd name="connsiteY30" fmla="*/ 35055 h 105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2114" h="105426">
                <a:moveTo>
                  <a:pt x="14750" y="34727"/>
                </a:moveTo>
                <a:lnTo>
                  <a:pt x="14750" y="34727"/>
                </a:lnTo>
                <a:cubicBezTo>
                  <a:pt x="13446" y="26218"/>
                  <a:pt x="17731" y="17798"/>
                  <a:pt x="25791" y="13038"/>
                </a:cubicBezTo>
                <a:cubicBezTo>
                  <a:pt x="33848" y="8277"/>
                  <a:pt x="44267" y="8010"/>
                  <a:pt x="52622" y="12353"/>
                </a:cubicBezTo>
                <a:lnTo>
                  <a:pt x="52622" y="12353"/>
                </a:lnTo>
                <a:cubicBezTo>
                  <a:pt x="55582" y="7415"/>
                  <a:pt x="61000" y="3993"/>
                  <a:pt x="67237" y="3160"/>
                </a:cubicBezTo>
                <a:cubicBezTo>
                  <a:pt x="73476" y="2297"/>
                  <a:pt x="79798" y="4112"/>
                  <a:pt x="84294" y="8039"/>
                </a:cubicBezTo>
                <a:lnTo>
                  <a:pt x="84294" y="8039"/>
                </a:lnTo>
                <a:cubicBezTo>
                  <a:pt x="86817" y="3547"/>
                  <a:pt x="91768" y="542"/>
                  <a:pt x="97391" y="65"/>
                </a:cubicBezTo>
                <a:cubicBezTo>
                  <a:pt x="103014" y="-410"/>
                  <a:pt x="108515" y="1732"/>
                  <a:pt x="111943" y="5719"/>
                </a:cubicBezTo>
                <a:lnTo>
                  <a:pt x="111943" y="5719"/>
                </a:lnTo>
                <a:cubicBezTo>
                  <a:pt x="116498" y="958"/>
                  <a:pt x="123746" y="-1035"/>
                  <a:pt x="130550" y="571"/>
                </a:cubicBezTo>
                <a:cubicBezTo>
                  <a:pt x="137355" y="2208"/>
                  <a:pt x="142493" y="7147"/>
                  <a:pt x="143743" y="13276"/>
                </a:cubicBezTo>
                <a:lnTo>
                  <a:pt x="143743" y="13276"/>
                </a:lnTo>
                <a:cubicBezTo>
                  <a:pt x="149324" y="14615"/>
                  <a:pt x="153972" y="18036"/>
                  <a:pt x="156489" y="22677"/>
                </a:cubicBezTo>
                <a:cubicBezTo>
                  <a:pt x="159006" y="27289"/>
                  <a:pt x="159140" y="32645"/>
                  <a:pt x="156861" y="37375"/>
                </a:cubicBezTo>
                <a:lnTo>
                  <a:pt x="156861" y="37375"/>
                </a:lnTo>
                <a:cubicBezTo>
                  <a:pt x="162356" y="43713"/>
                  <a:pt x="163641" y="52162"/>
                  <a:pt x="160238" y="59571"/>
                </a:cubicBezTo>
                <a:cubicBezTo>
                  <a:pt x="156834" y="66949"/>
                  <a:pt x="149250" y="72216"/>
                  <a:pt x="140318" y="73346"/>
                </a:cubicBezTo>
                <a:cubicBezTo>
                  <a:pt x="140256" y="80279"/>
                  <a:pt x="135956" y="86646"/>
                  <a:pt x="129077" y="90008"/>
                </a:cubicBezTo>
                <a:cubicBezTo>
                  <a:pt x="122199" y="93340"/>
                  <a:pt x="113814" y="93132"/>
                  <a:pt x="107156" y="89472"/>
                </a:cubicBezTo>
                <a:cubicBezTo>
                  <a:pt x="104320" y="97774"/>
                  <a:pt x="96337" y="103902"/>
                  <a:pt x="86659" y="105182"/>
                </a:cubicBezTo>
                <a:cubicBezTo>
                  <a:pt x="76980" y="106461"/>
                  <a:pt x="67338" y="102653"/>
                  <a:pt x="61899" y="95453"/>
                </a:cubicBezTo>
                <a:cubicBezTo>
                  <a:pt x="55234" y="98993"/>
                  <a:pt x="47234" y="100034"/>
                  <a:pt x="39706" y="98279"/>
                </a:cubicBezTo>
                <a:cubicBezTo>
                  <a:pt x="32179" y="96554"/>
                  <a:pt x="25758" y="92180"/>
                  <a:pt x="21890" y="86200"/>
                </a:cubicBezTo>
                <a:lnTo>
                  <a:pt x="21890" y="86200"/>
                </a:lnTo>
                <a:cubicBezTo>
                  <a:pt x="15077" y="86884"/>
                  <a:pt x="8493" y="83760"/>
                  <a:pt x="5398" y="78345"/>
                </a:cubicBezTo>
                <a:cubicBezTo>
                  <a:pt x="2307" y="72960"/>
                  <a:pt x="3369" y="66414"/>
                  <a:pt x="8055" y="61981"/>
                </a:cubicBezTo>
                <a:lnTo>
                  <a:pt x="8055" y="61981"/>
                </a:lnTo>
                <a:cubicBezTo>
                  <a:pt x="1980" y="58827"/>
                  <a:pt x="-1120" y="52519"/>
                  <a:pt x="370" y="46391"/>
                </a:cubicBezTo>
                <a:cubicBezTo>
                  <a:pt x="1864" y="40261"/>
                  <a:pt x="7609" y="35680"/>
                  <a:pt x="14616" y="35055"/>
                </a:cubicBezTo>
                <a:close/>
              </a:path>
            </a:pathLst>
          </a:custGeom>
          <a:noFill/>
          <a:ln w="2972" cap="flat">
            <a:solidFill>
              <a:srgbClr val="000000"/>
            </a:solidFill>
            <a:prstDash val="solid"/>
            <a:round/>
          </a:ln>
        </p:spPr>
        <p:txBody>
          <a:bodyPr rtlCol="0" anchor="ctr"/>
          <a:lstStyle/>
          <a:p>
            <a:endParaRPr lang="en-US" sz="1350"/>
          </a:p>
        </p:txBody>
      </p:sp>
      <p:sp>
        <p:nvSpPr>
          <p:cNvPr id="146" name="Freeform: Shape 1652">
            <a:extLst>
              <a:ext uri="{FF2B5EF4-FFF2-40B4-BE49-F238E27FC236}">
                <a16:creationId xmlns:a16="http://schemas.microsoft.com/office/drawing/2014/main" id="{134B3F39-3C0B-344C-860E-2EEF478BB3EC}"/>
              </a:ext>
            </a:extLst>
          </p:cNvPr>
          <p:cNvSpPr/>
          <p:nvPr/>
        </p:nvSpPr>
        <p:spPr>
          <a:xfrm>
            <a:off x="6535582" y="4882767"/>
            <a:ext cx="111599" cy="67301"/>
          </a:xfrm>
          <a:custGeom>
            <a:avLst/>
            <a:gdLst>
              <a:gd name="connsiteX0" fmla="*/ 0 w 148799"/>
              <a:gd name="connsiteY0" fmla="*/ 56262 h 89734"/>
              <a:gd name="connsiteX1" fmla="*/ 0 w 148799"/>
              <a:gd name="connsiteY1" fmla="*/ 56262 h 89734"/>
              <a:gd name="connsiteX2" fmla="*/ 9491 w 148799"/>
              <a:gd name="connsiteY2" fmla="*/ 58196 h 89734"/>
              <a:gd name="connsiteX3" fmla="*/ 13832 w 148799"/>
              <a:gd name="connsiteY3" fmla="*/ 80481 h 89734"/>
              <a:gd name="connsiteX4" fmla="*/ 17985 w 148799"/>
              <a:gd name="connsiteY4" fmla="*/ 79529 h 89734"/>
              <a:gd name="connsiteX5" fmla="*/ 53841 w 148799"/>
              <a:gd name="connsiteY5" fmla="*/ 89734 h 89734"/>
              <a:gd name="connsiteX6" fmla="*/ 51335 w 148799"/>
              <a:gd name="connsiteY6" fmla="*/ 85479 h 89734"/>
              <a:gd name="connsiteX7" fmla="*/ 99097 w 148799"/>
              <a:gd name="connsiteY7" fmla="*/ 83754 h 89734"/>
              <a:gd name="connsiteX8" fmla="*/ 99097 w 148799"/>
              <a:gd name="connsiteY8" fmla="*/ 83754 h 89734"/>
              <a:gd name="connsiteX9" fmla="*/ 100097 w 148799"/>
              <a:gd name="connsiteY9" fmla="*/ 79083 h 89734"/>
              <a:gd name="connsiteX10" fmla="*/ 132257 w 148799"/>
              <a:gd name="connsiteY10" fmla="*/ 67628 h 89734"/>
              <a:gd name="connsiteX11" fmla="*/ 120073 w 148799"/>
              <a:gd name="connsiteY11" fmla="*/ 50223 h 89734"/>
              <a:gd name="connsiteX12" fmla="*/ 148799 w 148799"/>
              <a:gd name="connsiteY12" fmla="*/ 31657 h 89734"/>
              <a:gd name="connsiteX13" fmla="*/ 143375 w 148799"/>
              <a:gd name="connsiteY13" fmla="*/ 38173 h 89734"/>
              <a:gd name="connsiteX14" fmla="*/ 135684 w 148799"/>
              <a:gd name="connsiteY14" fmla="*/ 7557 h 89734"/>
              <a:gd name="connsiteX15" fmla="*/ 135684 w 148799"/>
              <a:gd name="connsiteY15" fmla="*/ 7557 h 89734"/>
              <a:gd name="connsiteX16" fmla="*/ 135970 w 148799"/>
              <a:gd name="connsiteY16" fmla="*/ 10622 h 89734"/>
              <a:gd name="connsiteX17" fmla="*/ 103885 w 148799"/>
              <a:gd name="connsiteY17" fmla="*/ 0 h 89734"/>
              <a:gd name="connsiteX18" fmla="*/ 103885 w 148799"/>
              <a:gd name="connsiteY18" fmla="*/ 0 h 89734"/>
              <a:gd name="connsiteX19" fmla="*/ 101103 w 148799"/>
              <a:gd name="connsiteY19" fmla="*/ 3928 h 89734"/>
              <a:gd name="connsiteX20" fmla="*/ 76235 w 148799"/>
              <a:gd name="connsiteY20" fmla="*/ 2321 h 89734"/>
              <a:gd name="connsiteX21" fmla="*/ 76235 w 148799"/>
              <a:gd name="connsiteY21" fmla="*/ 2321 h 89734"/>
              <a:gd name="connsiteX22" fmla="*/ 74890 w 148799"/>
              <a:gd name="connsiteY22" fmla="*/ 5713 h 89734"/>
              <a:gd name="connsiteX23" fmla="*/ 44564 w 148799"/>
              <a:gd name="connsiteY23" fmla="*/ 6635 h 89734"/>
              <a:gd name="connsiteX24" fmla="*/ 44564 w 148799"/>
              <a:gd name="connsiteY24" fmla="*/ 6635 h 89734"/>
              <a:gd name="connsiteX25" fmla="*/ 49434 w 148799"/>
              <a:gd name="connsiteY25" fmla="*/ 9937 h 89734"/>
              <a:gd name="connsiteX26" fmla="*/ 6691 w 148799"/>
              <a:gd name="connsiteY26" fmla="*/ 29009 h 89734"/>
              <a:gd name="connsiteX27" fmla="*/ 6691 w 148799"/>
              <a:gd name="connsiteY27" fmla="*/ 29009 h 89734"/>
              <a:gd name="connsiteX28" fmla="*/ 7542 w 148799"/>
              <a:gd name="connsiteY28" fmla="*/ 32460 h 89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8799" h="89734">
                <a:moveTo>
                  <a:pt x="0" y="56262"/>
                </a:moveTo>
                <a:lnTo>
                  <a:pt x="0" y="56262"/>
                </a:lnTo>
                <a:cubicBezTo>
                  <a:pt x="2865" y="57750"/>
                  <a:pt x="6180" y="58434"/>
                  <a:pt x="9491" y="58196"/>
                </a:cubicBezTo>
                <a:moveTo>
                  <a:pt x="13832" y="80481"/>
                </a:moveTo>
                <a:cubicBezTo>
                  <a:pt x="15257" y="80332"/>
                  <a:pt x="16653" y="80005"/>
                  <a:pt x="17985" y="79529"/>
                </a:cubicBezTo>
                <a:moveTo>
                  <a:pt x="53841" y="89734"/>
                </a:moveTo>
                <a:cubicBezTo>
                  <a:pt x="52838" y="88395"/>
                  <a:pt x="51999" y="86967"/>
                  <a:pt x="51335" y="85479"/>
                </a:cubicBezTo>
                <a:moveTo>
                  <a:pt x="99097" y="83754"/>
                </a:moveTo>
                <a:lnTo>
                  <a:pt x="99097" y="83754"/>
                </a:lnTo>
                <a:cubicBezTo>
                  <a:pt x="99615" y="82237"/>
                  <a:pt x="99948" y="80660"/>
                  <a:pt x="100097" y="79083"/>
                </a:cubicBezTo>
                <a:moveTo>
                  <a:pt x="132257" y="67628"/>
                </a:moveTo>
                <a:cubicBezTo>
                  <a:pt x="132325" y="60219"/>
                  <a:pt x="127585" y="53466"/>
                  <a:pt x="120073" y="50223"/>
                </a:cubicBezTo>
                <a:moveTo>
                  <a:pt x="148799" y="31657"/>
                </a:moveTo>
                <a:cubicBezTo>
                  <a:pt x="147585" y="34186"/>
                  <a:pt x="145726" y="36417"/>
                  <a:pt x="143375" y="38173"/>
                </a:cubicBezTo>
                <a:moveTo>
                  <a:pt x="135684" y="7557"/>
                </a:moveTo>
                <a:lnTo>
                  <a:pt x="135684" y="7557"/>
                </a:lnTo>
                <a:cubicBezTo>
                  <a:pt x="135890" y="8569"/>
                  <a:pt x="135988" y="9610"/>
                  <a:pt x="135970" y="10622"/>
                </a:cubicBezTo>
                <a:moveTo>
                  <a:pt x="103885" y="0"/>
                </a:moveTo>
                <a:lnTo>
                  <a:pt x="103885" y="0"/>
                </a:lnTo>
                <a:cubicBezTo>
                  <a:pt x="102748" y="1190"/>
                  <a:pt x="101811" y="2499"/>
                  <a:pt x="101103" y="3928"/>
                </a:cubicBezTo>
                <a:moveTo>
                  <a:pt x="76235" y="2321"/>
                </a:moveTo>
                <a:lnTo>
                  <a:pt x="76235" y="2321"/>
                </a:lnTo>
                <a:cubicBezTo>
                  <a:pt x="75631" y="3392"/>
                  <a:pt x="75179" y="4522"/>
                  <a:pt x="74890" y="5713"/>
                </a:cubicBezTo>
                <a:moveTo>
                  <a:pt x="44564" y="6635"/>
                </a:moveTo>
                <a:lnTo>
                  <a:pt x="44564" y="6635"/>
                </a:lnTo>
                <a:cubicBezTo>
                  <a:pt x="46331" y="7557"/>
                  <a:pt x="47967" y="8658"/>
                  <a:pt x="49434" y="9937"/>
                </a:cubicBezTo>
                <a:moveTo>
                  <a:pt x="6691" y="29009"/>
                </a:moveTo>
                <a:lnTo>
                  <a:pt x="6691" y="29009"/>
                </a:lnTo>
                <a:cubicBezTo>
                  <a:pt x="6873" y="30169"/>
                  <a:pt x="7155" y="31330"/>
                  <a:pt x="7542" y="32460"/>
                </a:cubicBezTo>
              </a:path>
            </a:pathLst>
          </a:custGeom>
          <a:noFill/>
          <a:ln w="2972" cap="flat">
            <a:solidFill>
              <a:srgbClr val="000000"/>
            </a:solidFill>
            <a:prstDash val="solid"/>
            <a:round/>
          </a:ln>
        </p:spPr>
        <p:txBody>
          <a:bodyPr rtlCol="0" anchor="ctr"/>
          <a:lstStyle/>
          <a:p>
            <a:endParaRPr lang="en-US" sz="1350"/>
          </a:p>
        </p:txBody>
      </p:sp>
      <p:sp>
        <p:nvSpPr>
          <p:cNvPr id="147" name="Freeform: Shape 1653">
            <a:extLst>
              <a:ext uri="{FF2B5EF4-FFF2-40B4-BE49-F238E27FC236}">
                <a16:creationId xmlns:a16="http://schemas.microsoft.com/office/drawing/2014/main" id="{439F70F6-C121-124F-8025-B61ACEB5BCEA}"/>
              </a:ext>
            </a:extLst>
          </p:cNvPr>
          <p:cNvSpPr/>
          <p:nvPr/>
        </p:nvSpPr>
        <p:spPr>
          <a:xfrm>
            <a:off x="6378934" y="4917756"/>
            <a:ext cx="151100" cy="89"/>
          </a:xfrm>
          <a:custGeom>
            <a:avLst/>
            <a:gdLst>
              <a:gd name="connsiteX0" fmla="*/ 0 w 201467"/>
              <a:gd name="connsiteY0" fmla="*/ 119 h 118"/>
              <a:gd name="connsiteX1" fmla="*/ 201468 w 201467"/>
              <a:gd name="connsiteY1" fmla="*/ 0 h 118"/>
            </a:gdLst>
            <a:ahLst/>
            <a:cxnLst>
              <a:cxn ang="0">
                <a:pos x="connsiteX0" y="connsiteY0"/>
              </a:cxn>
              <a:cxn ang="0">
                <a:pos x="connsiteX1" y="connsiteY1"/>
              </a:cxn>
            </a:cxnLst>
            <a:rect l="l" t="t" r="r" b="b"/>
            <a:pathLst>
              <a:path w="201467" h="118">
                <a:moveTo>
                  <a:pt x="0" y="119"/>
                </a:moveTo>
                <a:lnTo>
                  <a:pt x="201468" y="0"/>
                </a:lnTo>
              </a:path>
            </a:pathLst>
          </a:custGeom>
          <a:solidFill>
            <a:srgbClr val="000000">
              <a:alpha val="0"/>
            </a:srgbClr>
          </a:solidFill>
          <a:ln w="2972" cap="sq">
            <a:noFill/>
            <a:prstDash val="solid"/>
            <a:miter/>
          </a:ln>
        </p:spPr>
        <p:txBody>
          <a:bodyPr rtlCol="0" anchor="ctr"/>
          <a:lstStyle/>
          <a:p>
            <a:endParaRPr lang="en-US" sz="1350"/>
          </a:p>
        </p:txBody>
      </p:sp>
      <p:sp>
        <p:nvSpPr>
          <p:cNvPr id="148" name="Freeform: Shape 1654">
            <a:extLst>
              <a:ext uri="{FF2B5EF4-FFF2-40B4-BE49-F238E27FC236}">
                <a16:creationId xmlns:a16="http://schemas.microsoft.com/office/drawing/2014/main" id="{7E063C76-2241-6D41-B902-3FAF745548B0}"/>
              </a:ext>
            </a:extLst>
          </p:cNvPr>
          <p:cNvSpPr/>
          <p:nvPr/>
        </p:nvSpPr>
        <p:spPr>
          <a:xfrm>
            <a:off x="6378934" y="4917756"/>
            <a:ext cx="151100" cy="89"/>
          </a:xfrm>
          <a:custGeom>
            <a:avLst/>
            <a:gdLst>
              <a:gd name="connsiteX0" fmla="*/ 0 w 201467"/>
              <a:gd name="connsiteY0" fmla="*/ 119 h 118"/>
              <a:gd name="connsiteX1" fmla="*/ 201468 w 201467"/>
              <a:gd name="connsiteY1" fmla="*/ 0 h 118"/>
            </a:gdLst>
            <a:ahLst/>
            <a:cxnLst>
              <a:cxn ang="0">
                <a:pos x="connsiteX0" y="connsiteY0"/>
              </a:cxn>
              <a:cxn ang="0">
                <a:pos x="connsiteX1" y="connsiteY1"/>
              </a:cxn>
            </a:cxnLst>
            <a:rect l="l" t="t" r="r" b="b"/>
            <a:pathLst>
              <a:path w="201467" h="118">
                <a:moveTo>
                  <a:pt x="0" y="119"/>
                </a:moveTo>
                <a:lnTo>
                  <a:pt x="201468" y="0"/>
                </a:lnTo>
              </a:path>
            </a:pathLst>
          </a:custGeom>
          <a:noFill/>
          <a:ln w="5945" cap="flat">
            <a:solidFill>
              <a:srgbClr val="000000"/>
            </a:solidFill>
            <a:prstDash val="solid"/>
            <a:round/>
          </a:ln>
        </p:spPr>
        <p:txBody>
          <a:bodyPr rtlCol="0" anchor="ctr"/>
          <a:lstStyle/>
          <a:p>
            <a:endParaRPr lang="en-US" sz="1350"/>
          </a:p>
        </p:txBody>
      </p:sp>
      <p:sp>
        <p:nvSpPr>
          <p:cNvPr id="149" name="Freeform: Shape 1655">
            <a:extLst>
              <a:ext uri="{FF2B5EF4-FFF2-40B4-BE49-F238E27FC236}">
                <a16:creationId xmlns:a16="http://schemas.microsoft.com/office/drawing/2014/main" id="{28116CEF-EBF0-5045-86BB-AB0A861854EC}"/>
              </a:ext>
            </a:extLst>
          </p:cNvPr>
          <p:cNvSpPr/>
          <p:nvPr/>
        </p:nvSpPr>
        <p:spPr>
          <a:xfrm>
            <a:off x="5617950" y="4878214"/>
            <a:ext cx="76427" cy="79061"/>
          </a:xfrm>
          <a:custGeom>
            <a:avLst/>
            <a:gdLst>
              <a:gd name="connsiteX0" fmla="*/ 0 w 101903"/>
              <a:gd name="connsiteY0" fmla="*/ 40256 h 105414"/>
              <a:gd name="connsiteX1" fmla="*/ 38926 w 101903"/>
              <a:gd name="connsiteY1" fmla="*/ 40256 h 105414"/>
              <a:gd name="connsiteX2" fmla="*/ 50952 w 101903"/>
              <a:gd name="connsiteY2" fmla="*/ 0 h 105414"/>
              <a:gd name="connsiteX3" fmla="*/ 62981 w 101903"/>
              <a:gd name="connsiteY3" fmla="*/ 40256 h 105414"/>
              <a:gd name="connsiteX4" fmla="*/ 101903 w 101903"/>
              <a:gd name="connsiteY4" fmla="*/ 40256 h 105414"/>
              <a:gd name="connsiteX5" fmla="*/ 70413 w 101903"/>
              <a:gd name="connsiteY5" fmla="*/ 65159 h 105414"/>
              <a:gd name="connsiteX6" fmla="*/ 82442 w 101903"/>
              <a:gd name="connsiteY6" fmla="*/ 105414 h 105414"/>
              <a:gd name="connsiteX7" fmla="*/ 50952 w 101903"/>
              <a:gd name="connsiteY7" fmla="*/ 80511 h 105414"/>
              <a:gd name="connsiteX8" fmla="*/ 19461 w 101903"/>
              <a:gd name="connsiteY8" fmla="*/ 105414 h 105414"/>
              <a:gd name="connsiteX9" fmla="*/ 31490 w 101903"/>
              <a:gd name="connsiteY9" fmla="*/ 65159 h 105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903" h="105414">
                <a:moveTo>
                  <a:pt x="0" y="40256"/>
                </a:moveTo>
                <a:lnTo>
                  <a:pt x="38926" y="40256"/>
                </a:lnTo>
                <a:lnTo>
                  <a:pt x="50952" y="0"/>
                </a:lnTo>
                <a:lnTo>
                  <a:pt x="62981" y="40256"/>
                </a:lnTo>
                <a:lnTo>
                  <a:pt x="101903" y="40256"/>
                </a:lnTo>
                <a:lnTo>
                  <a:pt x="70413" y="65159"/>
                </a:lnTo>
                <a:lnTo>
                  <a:pt x="82442" y="105414"/>
                </a:lnTo>
                <a:lnTo>
                  <a:pt x="50952" y="80511"/>
                </a:lnTo>
                <a:lnTo>
                  <a:pt x="19461" y="105414"/>
                </a:lnTo>
                <a:lnTo>
                  <a:pt x="31490" y="65159"/>
                </a:lnTo>
                <a:close/>
              </a:path>
            </a:pathLst>
          </a:custGeom>
          <a:solidFill>
            <a:srgbClr val="CC0000"/>
          </a:solidFill>
          <a:ln w="2972" cap="sq">
            <a:noFill/>
            <a:prstDash val="solid"/>
            <a:miter/>
          </a:ln>
        </p:spPr>
        <p:txBody>
          <a:bodyPr rtlCol="0" anchor="ctr"/>
          <a:lstStyle/>
          <a:p>
            <a:endParaRPr lang="en-US" sz="1350"/>
          </a:p>
        </p:txBody>
      </p:sp>
      <p:sp>
        <p:nvSpPr>
          <p:cNvPr id="150" name="Freeform: Shape 1656">
            <a:extLst>
              <a:ext uri="{FF2B5EF4-FFF2-40B4-BE49-F238E27FC236}">
                <a16:creationId xmlns:a16="http://schemas.microsoft.com/office/drawing/2014/main" id="{466C0E26-5C3A-DD40-9737-398C0EF55476}"/>
              </a:ext>
            </a:extLst>
          </p:cNvPr>
          <p:cNvSpPr/>
          <p:nvPr/>
        </p:nvSpPr>
        <p:spPr>
          <a:xfrm>
            <a:off x="5617950" y="4878214"/>
            <a:ext cx="76427" cy="79061"/>
          </a:xfrm>
          <a:custGeom>
            <a:avLst/>
            <a:gdLst>
              <a:gd name="connsiteX0" fmla="*/ 0 w 101903"/>
              <a:gd name="connsiteY0" fmla="*/ 40256 h 105414"/>
              <a:gd name="connsiteX1" fmla="*/ 38926 w 101903"/>
              <a:gd name="connsiteY1" fmla="*/ 40256 h 105414"/>
              <a:gd name="connsiteX2" fmla="*/ 50952 w 101903"/>
              <a:gd name="connsiteY2" fmla="*/ 0 h 105414"/>
              <a:gd name="connsiteX3" fmla="*/ 62981 w 101903"/>
              <a:gd name="connsiteY3" fmla="*/ 40256 h 105414"/>
              <a:gd name="connsiteX4" fmla="*/ 101903 w 101903"/>
              <a:gd name="connsiteY4" fmla="*/ 40256 h 105414"/>
              <a:gd name="connsiteX5" fmla="*/ 70413 w 101903"/>
              <a:gd name="connsiteY5" fmla="*/ 65159 h 105414"/>
              <a:gd name="connsiteX6" fmla="*/ 82442 w 101903"/>
              <a:gd name="connsiteY6" fmla="*/ 105414 h 105414"/>
              <a:gd name="connsiteX7" fmla="*/ 50952 w 101903"/>
              <a:gd name="connsiteY7" fmla="*/ 80511 h 105414"/>
              <a:gd name="connsiteX8" fmla="*/ 19461 w 101903"/>
              <a:gd name="connsiteY8" fmla="*/ 105414 h 105414"/>
              <a:gd name="connsiteX9" fmla="*/ 31490 w 101903"/>
              <a:gd name="connsiteY9" fmla="*/ 65159 h 105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903" h="105414">
                <a:moveTo>
                  <a:pt x="0" y="40256"/>
                </a:moveTo>
                <a:lnTo>
                  <a:pt x="38926" y="40256"/>
                </a:lnTo>
                <a:lnTo>
                  <a:pt x="50952" y="0"/>
                </a:lnTo>
                <a:lnTo>
                  <a:pt x="62981" y="40256"/>
                </a:lnTo>
                <a:lnTo>
                  <a:pt x="101903" y="40256"/>
                </a:lnTo>
                <a:lnTo>
                  <a:pt x="70413" y="65159"/>
                </a:lnTo>
                <a:lnTo>
                  <a:pt x="82442" y="105414"/>
                </a:lnTo>
                <a:lnTo>
                  <a:pt x="50952" y="80511"/>
                </a:lnTo>
                <a:lnTo>
                  <a:pt x="19461" y="105414"/>
                </a:lnTo>
                <a:lnTo>
                  <a:pt x="31490" y="65159"/>
                </a:lnTo>
                <a:close/>
              </a:path>
            </a:pathLst>
          </a:custGeom>
          <a:noFill/>
          <a:ln w="2972" cap="flat">
            <a:solidFill>
              <a:srgbClr val="000000"/>
            </a:solidFill>
            <a:prstDash val="solid"/>
            <a:round/>
          </a:ln>
        </p:spPr>
        <p:txBody>
          <a:bodyPr rtlCol="0" anchor="ctr"/>
          <a:lstStyle/>
          <a:p>
            <a:endParaRPr lang="en-US" sz="1350"/>
          </a:p>
        </p:txBody>
      </p:sp>
      <p:sp>
        <p:nvSpPr>
          <p:cNvPr id="297" name="Freeform: Shape 1847">
            <a:extLst>
              <a:ext uri="{FF2B5EF4-FFF2-40B4-BE49-F238E27FC236}">
                <a16:creationId xmlns:a16="http://schemas.microsoft.com/office/drawing/2014/main" id="{44FDADDE-F0B4-9E46-8258-18EA8E29E63A}"/>
              </a:ext>
            </a:extLst>
          </p:cNvPr>
          <p:cNvSpPr/>
          <p:nvPr/>
        </p:nvSpPr>
        <p:spPr>
          <a:xfrm>
            <a:off x="6067376" y="3107852"/>
            <a:ext cx="2158565" cy="1016501"/>
          </a:xfrm>
          <a:custGeom>
            <a:avLst/>
            <a:gdLst>
              <a:gd name="connsiteX0" fmla="*/ 0 w 2878086"/>
              <a:gd name="connsiteY0" fmla="*/ 2 h 1406847"/>
              <a:gd name="connsiteX1" fmla="*/ 2878087 w 2878086"/>
              <a:gd name="connsiteY1" fmla="*/ 2 h 1406847"/>
              <a:gd name="connsiteX2" fmla="*/ 2878087 w 2878086"/>
              <a:gd name="connsiteY2" fmla="*/ 1406850 h 1406847"/>
              <a:gd name="connsiteX3" fmla="*/ 0 w 2878086"/>
              <a:gd name="connsiteY3" fmla="*/ 1406850 h 1406847"/>
            </a:gdLst>
            <a:ahLst/>
            <a:cxnLst>
              <a:cxn ang="0">
                <a:pos x="connsiteX0" y="connsiteY0"/>
              </a:cxn>
              <a:cxn ang="0">
                <a:pos x="connsiteX1" y="connsiteY1"/>
              </a:cxn>
              <a:cxn ang="0">
                <a:pos x="connsiteX2" y="connsiteY2"/>
              </a:cxn>
              <a:cxn ang="0">
                <a:pos x="connsiteX3" y="connsiteY3"/>
              </a:cxn>
            </a:cxnLst>
            <a:rect l="l" t="t" r="r" b="b"/>
            <a:pathLst>
              <a:path w="2878086" h="1406847">
                <a:moveTo>
                  <a:pt x="0" y="2"/>
                </a:moveTo>
                <a:lnTo>
                  <a:pt x="2878087" y="2"/>
                </a:lnTo>
                <a:lnTo>
                  <a:pt x="2878087" y="1406850"/>
                </a:lnTo>
                <a:lnTo>
                  <a:pt x="0" y="1406850"/>
                </a:lnTo>
                <a:close/>
              </a:path>
            </a:pathLst>
          </a:custGeom>
          <a:noFill/>
          <a:ln w="8917" cap="flat">
            <a:solidFill>
              <a:srgbClr val="000000"/>
            </a:solidFill>
            <a:prstDash val="solid"/>
            <a:round/>
          </a:ln>
        </p:spPr>
        <p:txBody>
          <a:bodyPr rtlCol="0" anchor="ctr"/>
          <a:lstStyle/>
          <a:p>
            <a:endParaRPr lang="en-US" sz="1350"/>
          </a:p>
        </p:txBody>
      </p:sp>
      <p:sp>
        <p:nvSpPr>
          <p:cNvPr id="299" name="Freeform: Shape 1853">
            <a:extLst>
              <a:ext uri="{FF2B5EF4-FFF2-40B4-BE49-F238E27FC236}">
                <a16:creationId xmlns:a16="http://schemas.microsoft.com/office/drawing/2014/main" id="{C1FB7AC1-E36F-A749-871A-C16D72CC8AC3}"/>
              </a:ext>
            </a:extLst>
          </p:cNvPr>
          <p:cNvSpPr/>
          <p:nvPr/>
        </p:nvSpPr>
        <p:spPr>
          <a:xfrm>
            <a:off x="6409626" y="3438694"/>
            <a:ext cx="1778184" cy="465169"/>
          </a:xfrm>
          <a:custGeom>
            <a:avLst/>
            <a:gdLst>
              <a:gd name="connsiteX0" fmla="*/ 2170764 w 2370912"/>
              <a:gd name="connsiteY0" fmla="*/ 62778 h 620225"/>
              <a:gd name="connsiteX1" fmla="*/ 470896 w 2370912"/>
              <a:gd name="connsiteY1" fmla="*/ 35462 h 620225"/>
              <a:gd name="connsiteX2" fmla="*/ 20910 w 2370912"/>
              <a:gd name="connsiteY2" fmla="*/ 309693 h 620225"/>
              <a:gd name="connsiteX3" fmla="*/ 292594 w 2370912"/>
              <a:gd name="connsiteY3" fmla="*/ 566227 h 620225"/>
              <a:gd name="connsiteX4" fmla="*/ 2128366 w 2370912"/>
              <a:gd name="connsiteY4" fmla="*/ 574052 h 620225"/>
              <a:gd name="connsiteX5" fmla="*/ 2170764 w 2370912"/>
              <a:gd name="connsiteY5" fmla="*/ 62778 h 62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70912" h="620225">
                <a:moveTo>
                  <a:pt x="2170764" y="62778"/>
                </a:moveTo>
                <a:cubicBezTo>
                  <a:pt x="1894539" y="-26986"/>
                  <a:pt x="829208" y="-5692"/>
                  <a:pt x="470896" y="35462"/>
                </a:cubicBezTo>
                <a:cubicBezTo>
                  <a:pt x="112587" y="76613"/>
                  <a:pt x="50627" y="221232"/>
                  <a:pt x="20910" y="309693"/>
                </a:cubicBezTo>
                <a:cubicBezTo>
                  <a:pt x="-8807" y="398151"/>
                  <a:pt x="-58646" y="522163"/>
                  <a:pt x="292594" y="566227"/>
                </a:cubicBezTo>
                <a:cubicBezTo>
                  <a:pt x="643836" y="610261"/>
                  <a:pt x="1815338" y="657955"/>
                  <a:pt x="2128366" y="574052"/>
                </a:cubicBezTo>
                <a:cubicBezTo>
                  <a:pt x="2441394" y="490137"/>
                  <a:pt x="2447018" y="152542"/>
                  <a:pt x="2170764" y="62778"/>
                </a:cubicBezTo>
                <a:close/>
              </a:path>
            </a:pathLst>
          </a:custGeom>
          <a:solidFill>
            <a:srgbClr val="000000">
              <a:alpha val="0"/>
            </a:srgbClr>
          </a:solidFill>
          <a:ln w="2972" cap="sq">
            <a:noFill/>
            <a:prstDash val="solid"/>
            <a:miter/>
          </a:ln>
        </p:spPr>
        <p:txBody>
          <a:bodyPr rtlCol="0" anchor="ctr"/>
          <a:lstStyle/>
          <a:p>
            <a:endParaRPr lang="en-US" sz="1350"/>
          </a:p>
        </p:txBody>
      </p:sp>
      <p:sp>
        <p:nvSpPr>
          <p:cNvPr id="300" name="Freeform: Shape 1854">
            <a:extLst>
              <a:ext uri="{FF2B5EF4-FFF2-40B4-BE49-F238E27FC236}">
                <a16:creationId xmlns:a16="http://schemas.microsoft.com/office/drawing/2014/main" id="{AC16BFAC-B3CB-8244-8A9D-520EBEF4FC38}"/>
              </a:ext>
            </a:extLst>
          </p:cNvPr>
          <p:cNvSpPr/>
          <p:nvPr/>
        </p:nvSpPr>
        <p:spPr>
          <a:xfrm>
            <a:off x="6409626" y="3438694"/>
            <a:ext cx="1778184" cy="465169"/>
          </a:xfrm>
          <a:custGeom>
            <a:avLst/>
            <a:gdLst>
              <a:gd name="connsiteX0" fmla="*/ 2170764 w 2370912"/>
              <a:gd name="connsiteY0" fmla="*/ 62778 h 620225"/>
              <a:gd name="connsiteX1" fmla="*/ 470896 w 2370912"/>
              <a:gd name="connsiteY1" fmla="*/ 35462 h 620225"/>
              <a:gd name="connsiteX2" fmla="*/ 20910 w 2370912"/>
              <a:gd name="connsiteY2" fmla="*/ 309693 h 620225"/>
              <a:gd name="connsiteX3" fmla="*/ 292594 w 2370912"/>
              <a:gd name="connsiteY3" fmla="*/ 566227 h 620225"/>
              <a:gd name="connsiteX4" fmla="*/ 2128366 w 2370912"/>
              <a:gd name="connsiteY4" fmla="*/ 574052 h 620225"/>
              <a:gd name="connsiteX5" fmla="*/ 2170764 w 2370912"/>
              <a:gd name="connsiteY5" fmla="*/ 62778 h 62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70912" h="620225">
                <a:moveTo>
                  <a:pt x="2170764" y="62778"/>
                </a:moveTo>
                <a:cubicBezTo>
                  <a:pt x="1894539" y="-26986"/>
                  <a:pt x="829208" y="-5692"/>
                  <a:pt x="470896" y="35462"/>
                </a:cubicBezTo>
                <a:cubicBezTo>
                  <a:pt x="112587" y="76613"/>
                  <a:pt x="50627" y="221232"/>
                  <a:pt x="20910" y="309693"/>
                </a:cubicBezTo>
                <a:cubicBezTo>
                  <a:pt x="-8807" y="398151"/>
                  <a:pt x="-58646" y="522163"/>
                  <a:pt x="292594" y="566227"/>
                </a:cubicBezTo>
                <a:cubicBezTo>
                  <a:pt x="643836" y="610261"/>
                  <a:pt x="1815338" y="657955"/>
                  <a:pt x="2128366" y="574052"/>
                </a:cubicBezTo>
                <a:cubicBezTo>
                  <a:pt x="2441394" y="490137"/>
                  <a:pt x="2447018" y="152542"/>
                  <a:pt x="2170764" y="62778"/>
                </a:cubicBezTo>
                <a:close/>
              </a:path>
            </a:pathLst>
          </a:custGeom>
          <a:noFill/>
          <a:ln w="2972" cap="flat">
            <a:solidFill>
              <a:srgbClr val="000000"/>
            </a:solidFill>
            <a:prstDash val="solid"/>
            <a:round/>
          </a:ln>
        </p:spPr>
        <p:txBody>
          <a:bodyPr rtlCol="0" anchor="ctr"/>
          <a:lstStyle/>
          <a:p>
            <a:endParaRPr lang="en-US" sz="1350"/>
          </a:p>
        </p:txBody>
      </p:sp>
      <p:sp>
        <p:nvSpPr>
          <p:cNvPr id="301" name="Freeform: Shape 1855">
            <a:extLst>
              <a:ext uri="{FF2B5EF4-FFF2-40B4-BE49-F238E27FC236}">
                <a16:creationId xmlns:a16="http://schemas.microsoft.com/office/drawing/2014/main" id="{6EDFDE51-794B-B046-A293-549370B97464}"/>
              </a:ext>
            </a:extLst>
          </p:cNvPr>
          <p:cNvSpPr/>
          <p:nvPr/>
        </p:nvSpPr>
        <p:spPr>
          <a:xfrm>
            <a:off x="6177185" y="3294954"/>
            <a:ext cx="1361834" cy="818801"/>
          </a:xfrm>
          <a:custGeom>
            <a:avLst/>
            <a:gdLst>
              <a:gd name="connsiteX0" fmla="*/ 0 w 1815778"/>
              <a:gd name="connsiteY0" fmla="*/ 0 h 1091734"/>
              <a:gd name="connsiteX1" fmla="*/ 1815778 w 1815778"/>
              <a:gd name="connsiteY1" fmla="*/ 0 h 1091734"/>
              <a:gd name="connsiteX2" fmla="*/ 1815778 w 1815778"/>
              <a:gd name="connsiteY2" fmla="*/ 1091734 h 1091734"/>
              <a:gd name="connsiteX3" fmla="*/ 0 w 1815778"/>
              <a:gd name="connsiteY3" fmla="*/ 1091734 h 1091734"/>
            </a:gdLst>
            <a:ahLst/>
            <a:cxnLst>
              <a:cxn ang="0">
                <a:pos x="connsiteX0" y="connsiteY0"/>
              </a:cxn>
              <a:cxn ang="0">
                <a:pos x="connsiteX1" y="connsiteY1"/>
              </a:cxn>
              <a:cxn ang="0">
                <a:pos x="connsiteX2" y="connsiteY2"/>
              </a:cxn>
              <a:cxn ang="0">
                <a:pos x="connsiteX3" y="connsiteY3"/>
              </a:cxn>
            </a:cxnLst>
            <a:rect l="l" t="t" r="r" b="b"/>
            <a:pathLst>
              <a:path w="1815778" h="1091734">
                <a:moveTo>
                  <a:pt x="0" y="0"/>
                </a:moveTo>
                <a:lnTo>
                  <a:pt x="1815778" y="0"/>
                </a:lnTo>
                <a:lnTo>
                  <a:pt x="1815778" y="1091734"/>
                </a:lnTo>
                <a:lnTo>
                  <a:pt x="0" y="1091734"/>
                </a:lnTo>
                <a:close/>
              </a:path>
            </a:pathLst>
          </a:custGeom>
          <a:solidFill>
            <a:srgbClr val="FFFFFF"/>
          </a:solidFill>
          <a:ln w="2972" cap="sq">
            <a:noFill/>
            <a:prstDash val="solid"/>
            <a:miter/>
          </a:ln>
        </p:spPr>
        <p:txBody>
          <a:bodyPr rtlCol="0" anchor="ctr"/>
          <a:lstStyle/>
          <a:p>
            <a:endParaRPr lang="en-US" sz="1350"/>
          </a:p>
        </p:txBody>
      </p:sp>
      <p:sp>
        <p:nvSpPr>
          <p:cNvPr id="302" name="Freeform: Shape 1856">
            <a:extLst>
              <a:ext uri="{FF2B5EF4-FFF2-40B4-BE49-F238E27FC236}">
                <a16:creationId xmlns:a16="http://schemas.microsoft.com/office/drawing/2014/main" id="{2EC0BA4F-7F2C-4949-B982-E37DF9684A58}"/>
              </a:ext>
            </a:extLst>
          </p:cNvPr>
          <p:cNvSpPr/>
          <p:nvPr/>
        </p:nvSpPr>
        <p:spPr>
          <a:xfrm>
            <a:off x="6112926" y="3251957"/>
            <a:ext cx="548594" cy="189225"/>
          </a:xfrm>
          <a:custGeom>
            <a:avLst/>
            <a:gdLst>
              <a:gd name="connsiteX0" fmla="*/ 0 w 731458"/>
              <a:gd name="connsiteY0" fmla="*/ 0 h 252300"/>
              <a:gd name="connsiteX1" fmla="*/ 234440 w 731458"/>
              <a:gd name="connsiteY1" fmla="*/ 126151 h 252300"/>
              <a:gd name="connsiteX2" fmla="*/ 731459 w 731458"/>
              <a:gd name="connsiteY2" fmla="*/ 252300 h 252300"/>
            </a:gdLst>
            <a:ahLst/>
            <a:cxnLst>
              <a:cxn ang="0">
                <a:pos x="connsiteX0" y="connsiteY0"/>
              </a:cxn>
              <a:cxn ang="0">
                <a:pos x="connsiteX1" y="connsiteY1"/>
              </a:cxn>
              <a:cxn ang="0">
                <a:pos x="connsiteX2" y="connsiteY2"/>
              </a:cxn>
            </a:cxnLst>
            <a:rect l="l" t="t" r="r" b="b"/>
            <a:pathLst>
              <a:path w="731458" h="252300">
                <a:moveTo>
                  <a:pt x="0" y="0"/>
                </a:moveTo>
                <a:cubicBezTo>
                  <a:pt x="117220" y="0"/>
                  <a:pt x="143006" y="63076"/>
                  <a:pt x="234440" y="126151"/>
                </a:cubicBezTo>
                <a:cubicBezTo>
                  <a:pt x="325873" y="189224"/>
                  <a:pt x="482949" y="252300"/>
                  <a:pt x="731459" y="252300"/>
                </a:cubicBezTo>
              </a:path>
            </a:pathLst>
          </a:custGeom>
          <a:solidFill>
            <a:srgbClr val="000000">
              <a:alpha val="0"/>
            </a:srgbClr>
          </a:solidFill>
          <a:ln w="2972" cap="sq">
            <a:noFill/>
            <a:prstDash val="solid"/>
            <a:miter/>
          </a:ln>
        </p:spPr>
        <p:txBody>
          <a:bodyPr rtlCol="0" anchor="ctr"/>
          <a:lstStyle/>
          <a:p>
            <a:endParaRPr lang="en-US" sz="1350"/>
          </a:p>
        </p:txBody>
      </p:sp>
      <p:sp>
        <p:nvSpPr>
          <p:cNvPr id="303" name="Freeform: Shape 1857">
            <a:extLst>
              <a:ext uri="{FF2B5EF4-FFF2-40B4-BE49-F238E27FC236}">
                <a16:creationId xmlns:a16="http://schemas.microsoft.com/office/drawing/2014/main" id="{9FA02975-B8EF-154A-AA7F-E8346B4754CB}"/>
              </a:ext>
            </a:extLst>
          </p:cNvPr>
          <p:cNvSpPr/>
          <p:nvPr/>
        </p:nvSpPr>
        <p:spPr>
          <a:xfrm>
            <a:off x="6112926" y="3251957"/>
            <a:ext cx="548594" cy="189225"/>
          </a:xfrm>
          <a:custGeom>
            <a:avLst/>
            <a:gdLst>
              <a:gd name="connsiteX0" fmla="*/ 0 w 731458"/>
              <a:gd name="connsiteY0" fmla="*/ 0 h 252300"/>
              <a:gd name="connsiteX1" fmla="*/ 234440 w 731458"/>
              <a:gd name="connsiteY1" fmla="*/ 126151 h 252300"/>
              <a:gd name="connsiteX2" fmla="*/ 731459 w 731458"/>
              <a:gd name="connsiteY2" fmla="*/ 252300 h 252300"/>
            </a:gdLst>
            <a:ahLst/>
            <a:cxnLst>
              <a:cxn ang="0">
                <a:pos x="connsiteX0" y="connsiteY0"/>
              </a:cxn>
              <a:cxn ang="0">
                <a:pos x="connsiteX1" y="connsiteY1"/>
              </a:cxn>
              <a:cxn ang="0">
                <a:pos x="connsiteX2" y="connsiteY2"/>
              </a:cxn>
            </a:cxnLst>
            <a:rect l="l" t="t" r="r" b="b"/>
            <a:pathLst>
              <a:path w="731458" h="252300">
                <a:moveTo>
                  <a:pt x="0" y="0"/>
                </a:moveTo>
                <a:cubicBezTo>
                  <a:pt x="117220" y="0"/>
                  <a:pt x="143006" y="63076"/>
                  <a:pt x="234440" y="126151"/>
                </a:cubicBezTo>
                <a:cubicBezTo>
                  <a:pt x="325873" y="189224"/>
                  <a:pt x="482949" y="252300"/>
                  <a:pt x="731459" y="252300"/>
                </a:cubicBezTo>
              </a:path>
            </a:pathLst>
          </a:custGeom>
          <a:noFill/>
          <a:ln w="2972" cap="flat">
            <a:solidFill>
              <a:srgbClr val="000000"/>
            </a:solidFill>
            <a:prstDash val="solid"/>
            <a:round/>
          </a:ln>
        </p:spPr>
        <p:txBody>
          <a:bodyPr rtlCol="0" anchor="ctr"/>
          <a:lstStyle/>
          <a:p>
            <a:endParaRPr lang="en-US" sz="1350"/>
          </a:p>
        </p:txBody>
      </p:sp>
      <p:sp>
        <p:nvSpPr>
          <p:cNvPr id="304" name="Freeform: Shape 1858">
            <a:extLst>
              <a:ext uri="{FF2B5EF4-FFF2-40B4-BE49-F238E27FC236}">
                <a16:creationId xmlns:a16="http://schemas.microsoft.com/office/drawing/2014/main" id="{CBC6A2C1-F9C4-D54B-8829-C466BBFF7B70}"/>
              </a:ext>
            </a:extLst>
          </p:cNvPr>
          <p:cNvSpPr/>
          <p:nvPr/>
        </p:nvSpPr>
        <p:spPr>
          <a:xfrm>
            <a:off x="6655871" y="3441078"/>
            <a:ext cx="884579" cy="182"/>
          </a:xfrm>
          <a:custGeom>
            <a:avLst/>
            <a:gdLst>
              <a:gd name="connsiteX0" fmla="*/ 0 w 1179439"/>
              <a:gd name="connsiteY0" fmla="*/ 0 h 243"/>
              <a:gd name="connsiteX1" fmla="*/ 589720 w 1179439"/>
              <a:gd name="connsiteY1" fmla="*/ 122 h 243"/>
              <a:gd name="connsiteX2" fmla="*/ 1179439 w 1179439"/>
              <a:gd name="connsiteY2" fmla="*/ 244 h 243"/>
            </a:gdLst>
            <a:ahLst/>
            <a:cxnLst>
              <a:cxn ang="0">
                <a:pos x="connsiteX0" y="connsiteY0"/>
              </a:cxn>
              <a:cxn ang="0">
                <a:pos x="connsiteX1" y="connsiteY1"/>
              </a:cxn>
              <a:cxn ang="0">
                <a:pos x="connsiteX2" y="connsiteY2"/>
              </a:cxn>
            </a:cxnLst>
            <a:rect l="l" t="t" r="r" b="b"/>
            <a:pathLst>
              <a:path w="1179439" h="243">
                <a:moveTo>
                  <a:pt x="0" y="0"/>
                </a:moveTo>
                <a:cubicBezTo>
                  <a:pt x="294861" y="0"/>
                  <a:pt x="442292" y="59"/>
                  <a:pt x="589720" y="122"/>
                </a:cubicBezTo>
                <a:cubicBezTo>
                  <a:pt x="737150" y="181"/>
                  <a:pt x="884581" y="244"/>
                  <a:pt x="1179439" y="244"/>
                </a:cubicBezTo>
              </a:path>
            </a:pathLst>
          </a:custGeom>
          <a:solidFill>
            <a:srgbClr val="000000">
              <a:alpha val="0"/>
            </a:srgbClr>
          </a:solidFill>
          <a:ln w="2972" cap="sq">
            <a:noFill/>
            <a:prstDash val="solid"/>
            <a:miter/>
          </a:ln>
        </p:spPr>
        <p:txBody>
          <a:bodyPr rtlCol="0" anchor="ctr"/>
          <a:lstStyle/>
          <a:p>
            <a:endParaRPr lang="en-US" sz="1350"/>
          </a:p>
        </p:txBody>
      </p:sp>
      <p:sp>
        <p:nvSpPr>
          <p:cNvPr id="305" name="Freeform: Shape 1859">
            <a:extLst>
              <a:ext uri="{FF2B5EF4-FFF2-40B4-BE49-F238E27FC236}">
                <a16:creationId xmlns:a16="http://schemas.microsoft.com/office/drawing/2014/main" id="{F9AE87BB-3CF9-D54B-8270-15CAA25D243B}"/>
              </a:ext>
            </a:extLst>
          </p:cNvPr>
          <p:cNvSpPr/>
          <p:nvPr/>
        </p:nvSpPr>
        <p:spPr>
          <a:xfrm>
            <a:off x="6655871" y="3441078"/>
            <a:ext cx="884579" cy="182"/>
          </a:xfrm>
          <a:custGeom>
            <a:avLst/>
            <a:gdLst>
              <a:gd name="connsiteX0" fmla="*/ 0 w 1179439"/>
              <a:gd name="connsiteY0" fmla="*/ 0 h 243"/>
              <a:gd name="connsiteX1" fmla="*/ 589720 w 1179439"/>
              <a:gd name="connsiteY1" fmla="*/ 122 h 243"/>
              <a:gd name="connsiteX2" fmla="*/ 1179439 w 1179439"/>
              <a:gd name="connsiteY2" fmla="*/ 244 h 243"/>
            </a:gdLst>
            <a:ahLst/>
            <a:cxnLst>
              <a:cxn ang="0">
                <a:pos x="connsiteX0" y="connsiteY0"/>
              </a:cxn>
              <a:cxn ang="0">
                <a:pos x="connsiteX1" y="connsiteY1"/>
              </a:cxn>
              <a:cxn ang="0">
                <a:pos x="connsiteX2" y="connsiteY2"/>
              </a:cxn>
            </a:cxnLst>
            <a:rect l="l" t="t" r="r" b="b"/>
            <a:pathLst>
              <a:path w="1179439" h="243">
                <a:moveTo>
                  <a:pt x="0" y="0"/>
                </a:moveTo>
                <a:cubicBezTo>
                  <a:pt x="294861" y="0"/>
                  <a:pt x="442292" y="59"/>
                  <a:pt x="589720" y="122"/>
                </a:cubicBezTo>
                <a:cubicBezTo>
                  <a:pt x="737150" y="181"/>
                  <a:pt x="884581" y="244"/>
                  <a:pt x="1179439" y="244"/>
                </a:cubicBezTo>
              </a:path>
            </a:pathLst>
          </a:custGeom>
          <a:noFill/>
          <a:ln w="2972" cap="flat">
            <a:solidFill>
              <a:srgbClr val="000000"/>
            </a:solidFill>
            <a:prstDash val="solid"/>
            <a:round/>
          </a:ln>
        </p:spPr>
        <p:txBody>
          <a:bodyPr rtlCol="0" anchor="ctr"/>
          <a:lstStyle/>
          <a:p>
            <a:endParaRPr lang="en-US" sz="1350"/>
          </a:p>
        </p:txBody>
      </p:sp>
      <p:sp>
        <p:nvSpPr>
          <p:cNvPr id="306" name="Freeform: Shape 1860">
            <a:extLst>
              <a:ext uri="{FF2B5EF4-FFF2-40B4-BE49-F238E27FC236}">
                <a16:creationId xmlns:a16="http://schemas.microsoft.com/office/drawing/2014/main" id="{7B156F6E-D600-2D4B-BD70-AAFFC825ADBA}"/>
              </a:ext>
            </a:extLst>
          </p:cNvPr>
          <p:cNvSpPr/>
          <p:nvPr/>
        </p:nvSpPr>
        <p:spPr>
          <a:xfrm>
            <a:off x="6116669" y="3906989"/>
            <a:ext cx="544820" cy="207279"/>
          </a:xfrm>
          <a:custGeom>
            <a:avLst/>
            <a:gdLst>
              <a:gd name="connsiteX0" fmla="*/ 0 w 726427"/>
              <a:gd name="connsiteY0" fmla="*/ 276373 h 276372"/>
              <a:gd name="connsiteX1" fmla="*/ 254389 w 726427"/>
              <a:gd name="connsiteY1" fmla="*/ 138201 h 276372"/>
              <a:gd name="connsiteX2" fmla="*/ 726427 w 726427"/>
              <a:gd name="connsiteY2" fmla="*/ 0 h 276372"/>
            </a:gdLst>
            <a:ahLst/>
            <a:cxnLst>
              <a:cxn ang="0">
                <a:pos x="connsiteX0" y="connsiteY0"/>
              </a:cxn>
              <a:cxn ang="0">
                <a:pos x="connsiteX1" y="connsiteY1"/>
              </a:cxn>
              <a:cxn ang="0">
                <a:pos x="connsiteX2" y="connsiteY2"/>
              </a:cxn>
            </a:cxnLst>
            <a:rect l="l" t="t" r="r" b="b"/>
            <a:pathLst>
              <a:path w="726427" h="276372">
                <a:moveTo>
                  <a:pt x="0" y="276373"/>
                </a:moveTo>
                <a:cubicBezTo>
                  <a:pt x="127193" y="276373"/>
                  <a:pt x="163583" y="207287"/>
                  <a:pt x="254389" y="138201"/>
                </a:cubicBezTo>
                <a:cubicBezTo>
                  <a:pt x="345191" y="69086"/>
                  <a:pt x="490408" y="0"/>
                  <a:pt x="726427" y="0"/>
                </a:cubicBezTo>
              </a:path>
            </a:pathLst>
          </a:custGeom>
          <a:solidFill>
            <a:srgbClr val="000000">
              <a:alpha val="0"/>
            </a:srgbClr>
          </a:solidFill>
          <a:ln w="2972" cap="sq">
            <a:noFill/>
            <a:prstDash val="solid"/>
            <a:miter/>
          </a:ln>
        </p:spPr>
        <p:txBody>
          <a:bodyPr rtlCol="0" anchor="ctr"/>
          <a:lstStyle/>
          <a:p>
            <a:endParaRPr lang="en-US" sz="1350"/>
          </a:p>
        </p:txBody>
      </p:sp>
      <p:sp>
        <p:nvSpPr>
          <p:cNvPr id="307" name="Freeform: Shape 1861">
            <a:extLst>
              <a:ext uri="{FF2B5EF4-FFF2-40B4-BE49-F238E27FC236}">
                <a16:creationId xmlns:a16="http://schemas.microsoft.com/office/drawing/2014/main" id="{9838433F-F803-0243-A262-70882D19B8C7}"/>
              </a:ext>
            </a:extLst>
          </p:cNvPr>
          <p:cNvSpPr/>
          <p:nvPr/>
        </p:nvSpPr>
        <p:spPr>
          <a:xfrm>
            <a:off x="6116669" y="3906989"/>
            <a:ext cx="544820" cy="207279"/>
          </a:xfrm>
          <a:custGeom>
            <a:avLst/>
            <a:gdLst>
              <a:gd name="connsiteX0" fmla="*/ 0 w 726427"/>
              <a:gd name="connsiteY0" fmla="*/ 276373 h 276372"/>
              <a:gd name="connsiteX1" fmla="*/ 254389 w 726427"/>
              <a:gd name="connsiteY1" fmla="*/ 138201 h 276372"/>
              <a:gd name="connsiteX2" fmla="*/ 726427 w 726427"/>
              <a:gd name="connsiteY2" fmla="*/ 0 h 276372"/>
            </a:gdLst>
            <a:ahLst/>
            <a:cxnLst>
              <a:cxn ang="0">
                <a:pos x="connsiteX0" y="connsiteY0"/>
              </a:cxn>
              <a:cxn ang="0">
                <a:pos x="connsiteX1" y="connsiteY1"/>
              </a:cxn>
              <a:cxn ang="0">
                <a:pos x="connsiteX2" y="connsiteY2"/>
              </a:cxn>
            </a:cxnLst>
            <a:rect l="l" t="t" r="r" b="b"/>
            <a:pathLst>
              <a:path w="726427" h="276372">
                <a:moveTo>
                  <a:pt x="0" y="276373"/>
                </a:moveTo>
                <a:cubicBezTo>
                  <a:pt x="127193" y="276373"/>
                  <a:pt x="163583" y="207287"/>
                  <a:pt x="254389" y="138201"/>
                </a:cubicBezTo>
                <a:cubicBezTo>
                  <a:pt x="345191" y="69086"/>
                  <a:pt x="490408" y="0"/>
                  <a:pt x="726427" y="0"/>
                </a:cubicBezTo>
              </a:path>
            </a:pathLst>
          </a:custGeom>
          <a:noFill/>
          <a:ln w="2972" cap="flat">
            <a:solidFill>
              <a:srgbClr val="000000"/>
            </a:solidFill>
            <a:prstDash val="solid"/>
            <a:round/>
          </a:ln>
        </p:spPr>
        <p:txBody>
          <a:bodyPr rtlCol="0" anchor="ctr"/>
          <a:lstStyle/>
          <a:p>
            <a:endParaRPr lang="en-US" sz="1350"/>
          </a:p>
        </p:txBody>
      </p:sp>
      <p:sp>
        <p:nvSpPr>
          <p:cNvPr id="308" name="Freeform: Shape 1862">
            <a:extLst>
              <a:ext uri="{FF2B5EF4-FFF2-40B4-BE49-F238E27FC236}">
                <a16:creationId xmlns:a16="http://schemas.microsoft.com/office/drawing/2014/main" id="{34221F04-F18F-1D4D-85BC-F2057F64F30A}"/>
              </a:ext>
            </a:extLst>
          </p:cNvPr>
          <p:cNvSpPr/>
          <p:nvPr/>
        </p:nvSpPr>
        <p:spPr>
          <a:xfrm>
            <a:off x="6654443" y="3906811"/>
            <a:ext cx="884577" cy="178"/>
          </a:xfrm>
          <a:custGeom>
            <a:avLst/>
            <a:gdLst>
              <a:gd name="connsiteX0" fmla="*/ 0 w 1179436"/>
              <a:gd name="connsiteY0" fmla="*/ 238 h 237"/>
              <a:gd name="connsiteX1" fmla="*/ 589720 w 1179436"/>
              <a:gd name="connsiteY1" fmla="*/ 119 h 237"/>
              <a:gd name="connsiteX2" fmla="*/ 1179436 w 1179436"/>
              <a:gd name="connsiteY2" fmla="*/ 0 h 237"/>
            </a:gdLst>
            <a:ahLst/>
            <a:cxnLst>
              <a:cxn ang="0">
                <a:pos x="connsiteX0" y="connsiteY0"/>
              </a:cxn>
              <a:cxn ang="0">
                <a:pos x="connsiteX1" y="connsiteY1"/>
              </a:cxn>
              <a:cxn ang="0">
                <a:pos x="connsiteX2" y="connsiteY2"/>
              </a:cxn>
            </a:cxnLst>
            <a:rect l="l" t="t" r="r" b="b"/>
            <a:pathLst>
              <a:path w="1179436" h="237">
                <a:moveTo>
                  <a:pt x="0" y="238"/>
                </a:moveTo>
                <a:cubicBezTo>
                  <a:pt x="294858" y="238"/>
                  <a:pt x="442289" y="178"/>
                  <a:pt x="589720" y="119"/>
                </a:cubicBezTo>
                <a:cubicBezTo>
                  <a:pt x="737147" y="60"/>
                  <a:pt x="884578" y="0"/>
                  <a:pt x="1179436" y="0"/>
                </a:cubicBezTo>
              </a:path>
            </a:pathLst>
          </a:custGeom>
          <a:solidFill>
            <a:srgbClr val="000000">
              <a:alpha val="0"/>
            </a:srgbClr>
          </a:solidFill>
          <a:ln w="2972" cap="sq">
            <a:noFill/>
            <a:prstDash val="solid"/>
            <a:miter/>
          </a:ln>
        </p:spPr>
        <p:txBody>
          <a:bodyPr rtlCol="0" anchor="ctr"/>
          <a:lstStyle/>
          <a:p>
            <a:endParaRPr lang="en-US" sz="1350"/>
          </a:p>
        </p:txBody>
      </p:sp>
      <p:sp>
        <p:nvSpPr>
          <p:cNvPr id="309" name="Freeform: Shape 1863">
            <a:extLst>
              <a:ext uri="{FF2B5EF4-FFF2-40B4-BE49-F238E27FC236}">
                <a16:creationId xmlns:a16="http://schemas.microsoft.com/office/drawing/2014/main" id="{7690EA1A-C0B5-5144-BAAE-41E847C5A30C}"/>
              </a:ext>
            </a:extLst>
          </p:cNvPr>
          <p:cNvSpPr/>
          <p:nvPr/>
        </p:nvSpPr>
        <p:spPr>
          <a:xfrm>
            <a:off x="6654443" y="3906811"/>
            <a:ext cx="884577" cy="178"/>
          </a:xfrm>
          <a:custGeom>
            <a:avLst/>
            <a:gdLst>
              <a:gd name="connsiteX0" fmla="*/ 0 w 1179436"/>
              <a:gd name="connsiteY0" fmla="*/ 238 h 237"/>
              <a:gd name="connsiteX1" fmla="*/ 589720 w 1179436"/>
              <a:gd name="connsiteY1" fmla="*/ 119 h 237"/>
              <a:gd name="connsiteX2" fmla="*/ 1179436 w 1179436"/>
              <a:gd name="connsiteY2" fmla="*/ 0 h 237"/>
            </a:gdLst>
            <a:ahLst/>
            <a:cxnLst>
              <a:cxn ang="0">
                <a:pos x="connsiteX0" y="connsiteY0"/>
              </a:cxn>
              <a:cxn ang="0">
                <a:pos x="connsiteX1" y="connsiteY1"/>
              </a:cxn>
              <a:cxn ang="0">
                <a:pos x="connsiteX2" y="connsiteY2"/>
              </a:cxn>
            </a:cxnLst>
            <a:rect l="l" t="t" r="r" b="b"/>
            <a:pathLst>
              <a:path w="1179436" h="237">
                <a:moveTo>
                  <a:pt x="0" y="238"/>
                </a:moveTo>
                <a:cubicBezTo>
                  <a:pt x="294858" y="238"/>
                  <a:pt x="442289" y="178"/>
                  <a:pt x="589720" y="119"/>
                </a:cubicBezTo>
                <a:cubicBezTo>
                  <a:pt x="737147" y="60"/>
                  <a:pt x="884578" y="0"/>
                  <a:pt x="1179436" y="0"/>
                </a:cubicBezTo>
              </a:path>
            </a:pathLst>
          </a:custGeom>
          <a:noFill/>
          <a:ln w="2972" cap="flat">
            <a:solidFill>
              <a:srgbClr val="000000"/>
            </a:solidFill>
            <a:prstDash val="solid"/>
            <a:round/>
          </a:ln>
        </p:spPr>
        <p:txBody>
          <a:bodyPr rtlCol="0" anchor="ctr"/>
          <a:lstStyle/>
          <a:p>
            <a:endParaRPr lang="en-US" sz="1350"/>
          </a:p>
        </p:txBody>
      </p:sp>
      <p:sp>
        <p:nvSpPr>
          <p:cNvPr id="310" name="Freeform: Shape 1865">
            <a:extLst>
              <a:ext uri="{FF2B5EF4-FFF2-40B4-BE49-F238E27FC236}">
                <a16:creationId xmlns:a16="http://schemas.microsoft.com/office/drawing/2014/main" id="{B54D06D1-6124-884B-88FD-F9DAB6B0A225}"/>
              </a:ext>
            </a:extLst>
          </p:cNvPr>
          <p:cNvSpPr/>
          <p:nvPr/>
        </p:nvSpPr>
        <p:spPr>
          <a:xfrm>
            <a:off x="6531003" y="3799212"/>
            <a:ext cx="1197393" cy="207456"/>
          </a:xfrm>
          <a:custGeom>
            <a:avLst/>
            <a:gdLst>
              <a:gd name="connsiteX0" fmla="*/ 0 w 1596524"/>
              <a:gd name="connsiteY0" fmla="*/ 0 h 276608"/>
              <a:gd name="connsiteX1" fmla="*/ 1596525 w 1596524"/>
              <a:gd name="connsiteY1" fmla="*/ 0 h 276608"/>
              <a:gd name="connsiteX2" fmla="*/ 1596525 w 1596524"/>
              <a:gd name="connsiteY2" fmla="*/ 276608 h 276608"/>
              <a:gd name="connsiteX3" fmla="*/ 0 w 1596524"/>
              <a:gd name="connsiteY3" fmla="*/ 276608 h 276608"/>
            </a:gdLst>
            <a:ahLst/>
            <a:cxnLst>
              <a:cxn ang="0">
                <a:pos x="connsiteX0" y="connsiteY0"/>
              </a:cxn>
              <a:cxn ang="0">
                <a:pos x="connsiteX1" y="connsiteY1"/>
              </a:cxn>
              <a:cxn ang="0">
                <a:pos x="connsiteX2" y="connsiteY2"/>
              </a:cxn>
              <a:cxn ang="0">
                <a:pos x="connsiteX3" y="connsiteY3"/>
              </a:cxn>
            </a:cxnLst>
            <a:rect l="l" t="t" r="r" b="b"/>
            <a:pathLst>
              <a:path w="1596524" h="276608">
                <a:moveTo>
                  <a:pt x="0" y="0"/>
                </a:moveTo>
                <a:lnTo>
                  <a:pt x="1596525" y="0"/>
                </a:lnTo>
                <a:lnTo>
                  <a:pt x="1596525" y="276608"/>
                </a:lnTo>
                <a:lnTo>
                  <a:pt x="0" y="276608"/>
                </a:lnTo>
                <a:close/>
              </a:path>
            </a:pathLst>
          </a:custGeom>
          <a:solidFill>
            <a:schemeClr val="accent6">
              <a:lumMod val="75000"/>
            </a:schemeClr>
          </a:solidFill>
          <a:ln w="2972" cap="flat">
            <a:solidFill>
              <a:srgbClr val="000000"/>
            </a:solidFill>
            <a:prstDash val="solid"/>
            <a:round/>
          </a:ln>
        </p:spPr>
        <p:txBody>
          <a:bodyPr rtlCol="0" anchor="ctr"/>
          <a:lstStyle/>
          <a:p>
            <a:endParaRPr lang="en-US" sz="1350"/>
          </a:p>
        </p:txBody>
      </p:sp>
      <p:sp>
        <p:nvSpPr>
          <p:cNvPr id="311" name="Freeform: Shape 1866">
            <a:extLst>
              <a:ext uri="{FF2B5EF4-FFF2-40B4-BE49-F238E27FC236}">
                <a16:creationId xmlns:a16="http://schemas.microsoft.com/office/drawing/2014/main" id="{3AC87469-878B-8742-8414-DDF7560F3A23}"/>
              </a:ext>
            </a:extLst>
          </p:cNvPr>
          <p:cNvSpPr/>
          <p:nvPr/>
        </p:nvSpPr>
        <p:spPr>
          <a:xfrm>
            <a:off x="6917094" y="3875570"/>
            <a:ext cx="423857" cy="69800"/>
          </a:xfrm>
          <a:custGeom>
            <a:avLst/>
            <a:gdLst>
              <a:gd name="connsiteX0" fmla="*/ 21059 w 565143"/>
              <a:gd name="connsiteY0" fmla="*/ 72210 h 93066"/>
              <a:gd name="connsiteX1" fmla="*/ 21059 w 565143"/>
              <a:gd name="connsiteY1" fmla="*/ 13210 h 93066"/>
              <a:gd name="connsiteX2" fmla="*/ 0 w 565143"/>
              <a:gd name="connsiteY2" fmla="*/ 13210 h 93066"/>
              <a:gd name="connsiteX3" fmla="*/ 0 w 565143"/>
              <a:gd name="connsiteY3" fmla="*/ 1220 h 93066"/>
              <a:gd name="connsiteX4" fmla="*/ 56390 w 565143"/>
              <a:gd name="connsiteY4" fmla="*/ 1220 h 93066"/>
              <a:gd name="connsiteX5" fmla="*/ 56390 w 565143"/>
              <a:gd name="connsiteY5" fmla="*/ 13210 h 93066"/>
              <a:gd name="connsiteX6" fmla="*/ 35376 w 565143"/>
              <a:gd name="connsiteY6" fmla="*/ 13210 h 93066"/>
              <a:gd name="connsiteX7" fmla="*/ 35376 w 565143"/>
              <a:gd name="connsiteY7" fmla="*/ 72210 h 93066"/>
              <a:gd name="connsiteX8" fmla="*/ 21059 w 565143"/>
              <a:gd name="connsiteY8" fmla="*/ 72210 h 93066"/>
              <a:gd name="connsiteX9" fmla="*/ 68366 w 565143"/>
              <a:gd name="connsiteY9" fmla="*/ 36447 h 93066"/>
              <a:gd name="connsiteX10" fmla="*/ 55998 w 565143"/>
              <a:gd name="connsiteY10" fmla="*/ 34216 h 93066"/>
              <a:gd name="connsiteX11" fmla="*/ 63159 w 565143"/>
              <a:gd name="connsiteY11" fmla="*/ 23207 h 93066"/>
              <a:gd name="connsiteX12" fmla="*/ 78267 w 565143"/>
              <a:gd name="connsiteY12" fmla="*/ 19637 h 93066"/>
              <a:gd name="connsiteX13" fmla="*/ 91841 w 565143"/>
              <a:gd name="connsiteY13" fmla="*/ 21809 h 93066"/>
              <a:gd name="connsiteX14" fmla="*/ 98118 w 565143"/>
              <a:gd name="connsiteY14" fmla="*/ 27253 h 93066"/>
              <a:gd name="connsiteX15" fmla="*/ 99930 w 565143"/>
              <a:gd name="connsiteY15" fmla="*/ 39422 h 93066"/>
              <a:gd name="connsiteX16" fmla="*/ 99791 w 565143"/>
              <a:gd name="connsiteY16" fmla="*/ 55340 h 93066"/>
              <a:gd name="connsiteX17" fmla="*/ 100442 w 565143"/>
              <a:gd name="connsiteY17" fmla="*/ 65337 h 93066"/>
              <a:gd name="connsiteX18" fmla="*/ 102858 w 565143"/>
              <a:gd name="connsiteY18" fmla="*/ 72210 h 93066"/>
              <a:gd name="connsiteX19" fmla="*/ 89425 w 565143"/>
              <a:gd name="connsiteY19" fmla="*/ 72210 h 93066"/>
              <a:gd name="connsiteX20" fmla="*/ 88122 w 565143"/>
              <a:gd name="connsiteY20" fmla="*/ 68193 h 93066"/>
              <a:gd name="connsiteX21" fmla="*/ 87610 w 565143"/>
              <a:gd name="connsiteY21" fmla="*/ 66587 h 93066"/>
              <a:gd name="connsiteX22" fmla="*/ 80172 w 565143"/>
              <a:gd name="connsiteY22" fmla="*/ 71704 h 93066"/>
              <a:gd name="connsiteX23" fmla="*/ 71713 w 565143"/>
              <a:gd name="connsiteY23" fmla="*/ 73370 h 93066"/>
              <a:gd name="connsiteX24" fmla="*/ 59160 w 565143"/>
              <a:gd name="connsiteY24" fmla="*/ 69086 h 93066"/>
              <a:gd name="connsiteX25" fmla="*/ 54605 w 565143"/>
              <a:gd name="connsiteY25" fmla="*/ 58166 h 93066"/>
              <a:gd name="connsiteX26" fmla="*/ 56697 w 565143"/>
              <a:gd name="connsiteY26" fmla="*/ 50401 h 93066"/>
              <a:gd name="connsiteX27" fmla="*/ 62507 w 565143"/>
              <a:gd name="connsiteY27" fmla="*/ 45135 h 93066"/>
              <a:gd name="connsiteX28" fmla="*/ 73337 w 565143"/>
              <a:gd name="connsiteY28" fmla="*/ 41981 h 93066"/>
              <a:gd name="connsiteX29" fmla="*/ 86542 w 565143"/>
              <a:gd name="connsiteY29" fmla="*/ 38649 h 93066"/>
              <a:gd name="connsiteX30" fmla="*/ 86542 w 565143"/>
              <a:gd name="connsiteY30" fmla="*/ 37280 h 93066"/>
              <a:gd name="connsiteX31" fmla="*/ 84590 w 565143"/>
              <a:gd name="connsiteY31" fmla="*/ 31716 h 93066"/>
              <a:gd name="connsiteX32" fmla="*/ 77292 w 565143"/>
              <a:gd name="connsiteY32" fmla="*/ 30050 h 93066"/>
              <a:gd name="connsiteX33" fmla="*/ 71618 w 565143"/>
              <a:gd name="connsiteY33" fmla="*/ 31478 h 93066"/>
              <a:gd name="connsiteX34" fmla="*/ 68366 w 565143"/>
              <a:gd name="connsiteY34" fmla="*/ 36447 h 93066"/>
              <a:gd name="connsiteX35" fmla="*/ 86542 w 565143"/>
              <a:gd name="connsiteY35" fmla="*/ 47515 h 93066"/>
              <a:gd name="connsiteX36" fmla="*/ 78267 w 565143"/>
              <a:gd name="connsiteY36" fmla="*/ 49598 h 93066"/>
              <a:gd name="connsiteX37" fmla="*/ 70874 w 565143"/>
              <a:gd name="connsiteY37" fmla="*/ 51978 h 93066"/>
              <a:gd name="connsiteX38" fmla="*/ 68226 w 565143"/>
              <a:gd name="connsiteY38" fmla="*/ 56768 h 93066"/>
              <a:gd name="connsiteX39" fmla="*/ 70317 w 565143"/>
              <a:gd name="connsiteY39" fmla="*/ 61707 h 93066"/>
              <a:gd name="connsiteX40" fmla="*/ 75756 w 565143"/>
              <a:gd name="connsiteY40" fmla="*/ 63790 h 93066"/>
              <a:gd name="connsiteX41" fmla="*/ 82775 w 565143"/>
              <a:gd name="connsiteY41" fmla="*/ 61380 h 93066"/>
              <a:gd name="connsiteX42" fmla="*/ 86030 w 565143"/>
              <a:gd name="connsiteY42" fmla="*/ 56857 h 93066"/>
              <a:gd name="connsiteX43" fmla="*/ 86542 w 565143"/>
              <a:gd name="connsiteY43" fmla="*/ 50223 h 93066"/>
              <a:gd name="connsiteX44" fmla="*/ 86542 w 565143"/>
              <a:gd name="connsiteY44" fmla="*/ 47515 h 93066"/>
              <a:gd name="connsiteX45" fmla="*/ 126348 w 565143"/>
              <a:gd name="connsiteY45" fmla="*/ 72210 h 93066"/>
              <a:gd name="connsiteX46" fmla="*/ 112775 w 565143"/>
              <a:gd name="connsiteY46" fmla="*/ 72210 h 93066"/>
              <a:gd name="connsiteX47" fmla="*/ 112775 w 565143"/>
              <a:gd name="connsiteY47" fmla="*/ 20797 h 93066"/>
              <a:gd name="connsiteX48" fmla="*/ 125372 w 565143"/>
              <a:gd name="connsiteY48" fmla="*/ 20797 h 93066"/>
              <a:gd name="connsiteX49" fmla="*/ 125372 w 565143"/>
              <a:gd name="connsiteY49" fmla="*/ 28086 h 93066"/>
              <a:gd name="connsiteX50" fmla="*/ 131230 w 565143"/>
              <a:gd name="connsiteY50" fmla="*/ 21303 h 93066"/>
              <a:gd name="connsiteX51" fmla="*/ 137089 w 565143"/>
              <a:gd name="connsiteY51" fmla="*/ 19637 h 93066"/>
              <a:gd name="connsiteX52" fmla="*/ 146059 w 565143"/>
              <a:gd name="connsiteY52" fmla="*/ 22195 h 93066"/>
              <a:gd name="connsiteX53" fmla="*/ 141876 w 565143"/>
              <a:gd name="connsiteY53" fmla="*/ 34037 h 93066"/>
              <a:gd name="connsiteX54" fmla="*/ 135461 w 565143"/>
              <a:gd name="connsiteY54" fmla="*/ 31805 h 93066"/>
              <a:gd name="connsiteX55" fmla="*/ 130626 w 565143"/>
              <a:gd name="connsiteY55" fmla="*/ 33382 h 93066"/>
              <a:gd name="connsiteX56" fmla="*/ 127464 w 565143"/>
              <a:gd name="connsiteY56" fmla="*/ 39095 h 93066"/>
              <a:gd name="connsiteX57" fmla="*/ 126348 w 565143"/>
              <a:gd name="connsiteY57" fmla="*/ 56292 h 93066"/>
              <a:gd name="connsiteX58" fmla="*/ 126348 w 565143"/>
              <a:gd name="connsiteY58" fmla="*/ 72210 h 93066"/>
              <a:gd name="connsiteX59" fmla="*/ 150665 w 565143"/>
              <a:gd name="connsiteY59" fmla="*/ 75601 h 93066"/>
              <a:gd name="connsiteX60" fmla="*/ 166193 w 565143"/>
              <a:gd name="connsiteY60" fmla="*/ 77506 h 93066"/>
              <a:gd name="connsiteX61" fmla="*/ 168008 w 565143"/>
              <a:gd name="connsiteY61" fmla="*/ 81225 h 93066"/>
              <a:gd name="connsiteX62" fmla="*/ 174095 w 565143"/>
              <a:gd name="connsiteY62" fmla="*/ 82653 h 93066"/>
              <a:gd name="connsiteX63" fmla="*/ 182092 w 565143"/>
              <a:gd name="connsiteY63" fmla="*/ 81076 h 93066"/>
              <a:gd name="connsiteX64" fmla="*/ 184788 w 565143"/>
              <a:gd name="connsiteY64" fmla="*/ 77655 h 93066"/>
              <a:gd name="connsiteX65" fmla="*/ 185440 w 565143"/>
              <a:gd name="connsiteY65" fmla="*/ 71377 h 93066"/>
              <a:gd name="connsiteX66" fmla="*/ 185440 w 565143"/>
              <a:gd name="connsiteY66" fmla="*/ 63879 h 93066"/>
              <a:gd name="connsiteX67" fmla="*/ 170052 w 565143"/>
              <a:gd name="connsiteY67" fmla="*/ 72210 h 93066"/>
              <a:gd name="connsiteX68" fmla="*/ 153640 w 565143"/>
              <a:gd name="connsiteY68" fmla="*/ 63403 h 93066"/>
              <a:gd name="connsiteX69" fmla="*/ 148853 w 565143"/>
              <a:gd name="connsiteY69" fmla="*/ 46206 h 93066"/>
              <a:gd name="connsiteX70" fmla="*/ 155083 w 565143"/>
              <a:gd name="connsiteY70" fmla="*/ 26450 h 93066"/>
              <a:gd name="connsiteX71" fmla="*/ 170563 w 565143"/>
              <a:gd name="connsiteY71" fmla="*/ 19637 h 93066"/>
              <a:gd name="connsiteX72" fmla="*/ 186323 w 565143"/>
              <a:gd name="connsiteY72" fmla="*/ 27997 h 93066"/>
              <a:gd name="connsiteX73" fmla="*/ 186323 w 565143"/>
              <a:gd name="connsiteY73" fmla="*/ 20797 h 93066"/>
              <a:gd name="connsiteX74" fmla="*/ 199013 w 565143"/>
              <a:gd name="connsiteY74" fmla="*/ 20797 h 93066"/>
              <a:gd name="connsiteX75" fmla="*/ 199013 w 565143"/>
              <a:gd name="connsiteY75" fmla="*/ 66914 h 93066"/>
              <a:gd name="connsiteX76" fmla="*/ 197525 w 565143"/>
              <a:gd name="connsiteY76" fmla="*/ 80511 h 93066"/>
              <a:gd name="connsiteX77" fmla="*/ 193297 w 565143"/>
              <a:gd name="connsiteY77" fmla="*/ 87592 h 93066"/>
              <a:gd name="connsiteX78" fmla="*/ 186091 w 565143"/>
              <a:gd name="connsiteY78" fmla="*/ 91579 h 93066"/>
              <a:gd name="connsiteX79" fmla="*/ 174654 w 565143"/>
              <a:gd name="connsiteY79" fmla="*/ 93066 h 93066"/>
              <a:gd name="connsiteX80" fmla="*/ 156059 w 565143"/>
              <a:gd name="connsiteY80" fmla="*/ 88574 h 93066"/>
              <a:gd name="connsiteX81" fmla="*/ 150620 w 565143"/>
              <a:gd name="connsiteY81" fmla="*/ 77238 h 93066"/>
              <a:gd name="connsiteX82" fmla="*/ 150665 w 565143"/>
              <a:gd name="connsiteY82" fmla="*/ 75601 h 93066"/>
              <a:gd name="connsiteX83" fmla="*/ 162801 w 565143"/>
              <a:gd name="connsiteY83" fmla="*/ 45432 h 93066"/>
              <a:gd name="connsiteX84" fmla="*/ 165961 w 565143"/>
              <a:gd name="connsiteY84" fmla="*/ 57423 h 93066"/>
              <a:gd name="connsiteX85" fmla="*/ 173818 w 565143"/>
              <a:gd name="connsiteY85" fmla="*/ 61231 h 93066"/>
              <a:gd name="connsiteX86" fmla="*/ 182232 w 565143"/>
              <a:gd name="connsiteY86" fmla="*/ 57334 h 93066"/>
              <a:gd name="connsiteX87" fmla="*/ 185672 w 565143"/>
              <a:gd name="connsiteY87" fmla="*/ 45760 h 93066"/>
              <a:gd name="connsiteX88" fmla="*/ 182372 w 565143"/>
              <a:gd name="connsiteY88" fmla="*/ 33888 h 93066"/>
              <a:gd name="connsiteX89" fmla="*/ 174050 w 565143"/>
              <a:gd name="connsiteY89" fmla="*/ 30050 h 93066"/>
              <a:gd name="connsiteX90" fmla="*/ 165961 w 565143"/>
              <a:gd name="connsiteY90" fmla="*/ 33859 h 93066"/>
              <a:gd name="connsiteX91" fmla="*/ 162801 w 565143"/>
              <a:gd name="connsiteY91" fmla="*/ 45432 h 93066"/>
              <a:gd name="connsiteX92" fmla="*/ 242291 w 565143"/>
              <a:gd name="connsiteY92" fmla="*/ 55846 h 93066"/>
              <a:gd name="connsiteX93" fmla="*/ 255820 w 565143"/>
              <a:gd name="connsiteY93" fmla="*/ 58107 h 93066"/>
              <a:gd name="connsiteX94" fmla="*/ 247546 w 565143"/>
              <a:gd name="connsiteY94" fmla="*/ 69473 h 93066"/>
              <a:gd name="connsiteX95" fmla="*/ 233458 w 565143"/>
              <a:gd name="connsiteY95" fmla="*/ 73370 h 93066"/>
              <a:gd name="connsiteX96" fmla="*/ 213607 w 565143"/>
              <a:gd name="connsiteY96" fmla="*/ 64593 h 93066"/>
              <a:gd name="connsiteX97" fmla="*/ 208540 w 565143"/>
              <a:gd name="connsiteY97" fmla="*/ 46861 h 93066"/>
              <a:gd name="connsiteX98" fmla="*/ 215189 w 565143"/>
              <a:gd name="connsiteY98" fmla="*/ 26866 h 93066"/>
              <a:gd name="connsiteX99" fmla="*/ 232110 w 565143"/>
              <a:gd name="connsiteY99" fmla="*/ 19637 h 93066"/>
              <a:gd name="connsiteX100" fmla="*/ 250194 w 565143"/>
              <a:gd name="connsiteY100" fmla="*/ 27194 h 93066"/>
              <a:gd name="connsiteX101" fmla="*/ 256564 w 565143"/>
              <a:gd name="connsiteY101" fmla="*/ 50401 h 93066"/>
              <a:gd name="connsiteX102" fmla="*/ 222488 w 565143"/>
              <a:gd name="connsiteY102" fmla="*/ 50401 h 93066"/>
              <a:gd name="connsiteX103" fmla="*/ 225743 w 565143"/>
              <a:gd name="connsiteY103" fmla="*/ 59833 h 93066"/>
              <a:gd name="connsiteX104" fmla="*/ 233597 w 565143"/>
              <a:gd name="connsiteY104" fmla="*/ 63195 h 93066"/>
              <a:gd name="connsiteX105" fmla="*/ 238992 w 565143"/>
              <a:gd name="connsiteY105" fmla="*/ 61469 h 93066"/>
              <a:gd name="connsiteX106" fmla="*/ 242291 w 565143"/>
              <a:gd name="connsiteY106" fmla="*/ 55846 h 93066"/>
              <a:gd name="connsiteX107" fmla="*/ 243035 w 565143"/>
              <a:gd name="connsiteY107" fmla="*/ 42070 h 93066"/>
              <a:gd name="connsiteX108" fmla="*/ 239968 w 565143"/>
              <a:gd name="connsiteY108" fmla="*/ 33115 h 93066"/>
              <a:gd name="connsiteX109" fmla="*/ 232946 w 565143"/>
              <a:gd name="connsiteY109" fmla="*/ 30050 h 93066"/>
              <a:gd name="connsiteX110" fmla="*/ 225555 w 565143"/>
              <a:gd name="connsiteY110" fmla="*/ 33293 h 93066"/>
              <a:gd name="connsiteX111" fmla="*/ 222720 w 565143"/>
              <a:gd name="connsiteY111" fmla="*/ 42070 h 93066"/>
              <a:gd name="connsiteX112" fmla="*/ 243035 w 565143"/>
              <a:gd name="connsiteY112" fmla="*/ 42070 h 93066"/>
              <a:gd name="connsiteX113" fmla="*/ 291211 w 565143"/>
              <a:gd name="connsiteY113" fmla="*/ 20797 h 93066"/>
              <a:gd name="connsiteX114" fmla="*/ 291211 w 565143"/>
              <a:gd name="connsiteY114" fmla="*/ 31627 h 93066"/>
              <a:gd name="connsiteX115" fmla="*/ 281913 w 565143"/>
              <a:gd name="connsiteY115" fmla="*/ 31627 h 93066"/>
              <a:gd name="connsiteX116" fmla="*/ 281913 w 565143"/>
              <a:gd name="connsiteY116" fmla="*/ 52365 h 93066"/>
              <a:gd name="connsiteX117" fmla="*/ 282193 w 565143"/>
              <a:gd name="connsiteY117" fmla="*/ 59684 h 93066"/>
              <a:gd name="connsiteX118" fmla="*/ 283401 w 565143"/>
              <a:gd name="connsiteY118" fmla="*/ 61410 h 93066"/>
              <a:gd name="connsiteX119" fmla="*/ 285724 w 565143"/>
              <a:gd name="connsiteY119" fmla="*/ 62064 h 93066"/>
              <a:gd name="connsiteX120" fmla="*/ 291163 w 565143"/>
              <a:gd name="connsiteY120" fmla="*/ 60755 h 93066"/>
              <a:gd name="connsiteX121" fmla="*/ 292326 w 565143"/>
              <a:gd name="connsiteY121" fmla="*/ 71317 h 93066"/>
              <a:gd name="connsiteX122" fmla="*/ 281586 w 565143"/>
              <a:gd name="connsiteY122" fmla="*/ 73370 h 93066"/>
              <a:gd name="connsiteX123" fmla="*/ 274939 w 565143"/>
              <a:gd name="connsiteY123" fmla="*/ 72150 h 93066"/>
              <a:gd name="connsiteX124" fmla="*/ 270616 w 565143"/>
              <a:gd name="connsiteY124" fmla="*/ 68937 h 93066"/>
              <a:gd name="connsiteX125" fmla="*/ 268709 w 565143"/>
              <a:gd name="connsiteY125" fmla="*/ 63641 h 93066"/>
              <a:gd name="connsiteX126" fmla="*/ 268292 w 565143"/>
              <a:gd name="connsiteY126" fmla="*/ 54031 h 93066"/>
              <a:gd name="connsiteX127" fmla="*/ 268292 w 565143"/>
              <a:gd name="connsiteY127" fmla="*/ 31627 h 93066"/>
              <a:gd name="connsiteX128" fmla="*/ 262014 w 565143"/>
              <a:gd name="connsiteY128" fmla="*/ 31627 h 93066"/>
              <a:gd name="connsiteX129" fmla="*/ 262014 w 565143"/>
              <a:gd name="connsiteY129" fmla="*/ 20797 h 93066"/>
              <a:gd name="connsiteX130" fmla="*/ 268292 w 565143"/>
              <a:gd name="connsiteY130" fmla="*/ 20797 h 93066"/>
              <a:gd name="connsiteX131" fmla="*/ 268292 w 565143"/>
              <a:gd name="connsiteY131" fmla="*/ 10562 h 93066"/>
              <a:gd name="connsiteX132" fmla="*/ 281913 w 565143"/>
              <a:gd name="connsiteY132" fmla="*/ 2618 h 93066"/>
              <a:gd name="connsiteX133" fmla="*/ 281913 w 565143"/>
              <a:gd name="connsiteY133" fmla="*/ 20797 h 93066"/>
              <a:gd name="connsiteX134" fmla="*/ 291211 w 565143"/>
              <a:gd name="connsiteY134" fmla="*/ 20797 h 93066"/>
              <a:gd name="connsiteX135" fmla="*/ 361311 w 565143"/>
              <a:gd name="connsiteY135" fmla="*/ 46117 h 93066"/>
              <a:gd name="connsiteX136" fmla="*/ 361311 w 565143"/>
              <a:gd name="connsiteY136" fmla="*/ 34126 h 93066"/>
              <a:gd name="connsiteX137" fmla="*/ 392227 w 565143"/>
              <a:gd name="connsiteY137" fmla="*/ 34126 h 93066"/>
              <a:gd name="connsiteX138" fmla="*/ 392227 w 565143"/>
              <a:gd name="connsiteY138" fmla="*/ 62451 h 93066"/>
              <a:gd name="connsiteX139" fmla="*/ 379163 w 565143"/>
              <a:gd name="connsiteY139" fmla="*/ 70097 h 93066"/>
              <a:gd name="connsiteX140" fmla="*/ 361870 w 565143"/>
              <a:gd name="connsiteY140" fmla="*/ 73400 h 93066"/>
              <a:gd name="connsiteX141" fmla="*/ 342436 w 565143"/>
              <a:gd name="connsiteY141" fmla="*/ 68758 h 93066"/>
              <a:gd name="connsiteX142" fmla="*/ 329978 w 565143"/>
              <a:gd name="connsiteY142" fmla="*/ 55370 h 93066"/>
              <a:gd name="connsiteX143" fmla="*/ 325840 w 565143"/>
              <a:gd name="connsiteY143" fmla="*/ 36447 h 93066"/>
              <a:gd name="connsiteX144" fmla="*/ 330490 w 565143"/>
              <a:gd name="connsiteY144" fmla="*/ 16781 h 93066"/>
              <a:gd name="connsiteX145" fmla="*/ 344111 w 565143"/>
              <a:gd name="connsiteY145" fmla="*/ 3540 h 93066"/>
              <a:gd name="connsiteX146" fmla="*/ 361079 w 565143"/>
              <a:gd name="connsiteY146" fmla="*/ 0 h 93066"/>
              <a:gd name="connsiteX147" fmla="*/ 381718 w 565143"/>
              <a:gd name="connsiteY147" fmla="*/ 5594 h 93066"/>
              <a:gd name="connsiteX148" fmla="*/ 391296 w 565143"/>
              <a:gd name="connsiteY148" fmla="*/ 20886 h 93066"/>
              <a:gd name="connsiteX149" fmla="*/ 377071 w 565143"/>
              <a:gd name="connsiteY149" fmla="*/ 23534 h 93066"/>
              <a:gd name="connsiteX150" fmla="*/ 371445 w 565143"/>
              <a:gd name="connsiteY150" fmla="*/ 15293 h 93066"/>
              <a:gd name="connsiteX151" fmla="*/ 361079 w 565143"/>
              <a:gd name="connsiteY151" fmla="*/ 12288 h 93066"/>
              <a:gd name="connsiteX152" fmla="*/ 346155 w 565143"/>
              <a:gd name="connsiteY152" fmla="*/ 18238 h 93066"/>
              <a:gd name="connsiteX153" fmla="*/ 340624 w 565143"/>
              <a:gd name="connsiteY153" fmla="*/ 35882 h 93066"/>
              <a:gd name="connsiteX154" fmla="*/ 346203 w 565143"/>
              <a:gd name="connsiteY154" fmla="*/ 54864 h 93066"/>
              <a:gd name="connsiteX155" fmla="*/ 360939 w 565143"/>
              <a:gd name="connsiteY155" fmla="*/ 61171 h 93066"/>
              <a:gd name="connsiteX156" fmla="*/ 369957 w 565143"/>
              <a:gd name="connsiteY156" fmla="*/ 59416 h 93066"/>
              <a:gd name="connsiteX157" fmla="*/ 377767 w 565143"/>
              <a:gd name="connsiteY157" fmla="*/ 55102 h 93066"/>
              <a:gd name="connsiteX158" fmla="*/ 377767 w 565143"/>
              <a:gd name="connsiteY158" fmla="*/ 46117 h 93066"/>
              <a:gd name="connsiteX159" fmla="*/ 361311 w 565143"/>
              <a:gd name="connsiteY159" fmla="*/ 46117 h 93066"/>
              <a:gd name="connsiteX160" fmla="*/ 435139 w 565143"/>
              <a:gd name="connsiteY160" fmla="*/ 55846 h 93066"/>
              <a:gd name="connsiteX161" fmla="*/ 448668 w 565143"/>
              <a:gd name="connsiteY161" fmla="*/ 58107 h 93066"/>
              <a:gd name="connsiteX162" fmla="*/ 440394 w 565143"/>
              <a:gd name="connsiteY162" fmla="*/ 69473 h 93066"/>
              <a:gd name="connsiteX163" fmla="*/ 426309 w 565143"/>
              <a:gd name="connsiteY163" fmla="*/ 73370 h 93066"/>
              <a:gd name="connsiteX164" fmla="*/ 406458 w 565143"/>
              <a:gd name="connsiteY164" fmla="*/ 64593 h 93066"/>
              <a:gd name="connsiteX165" fmla="*/ 401391 w 565143"/>
              <a:gd name="connsiteY165" fmla="*/ 46861 h 93066"/>
              <a:gd name="connsiteX166" fmla="*/ 408038 w 565143"/>
              <a:gd name="connsiteY166" fmla="*/ 26866 h 93066"/>
              <a:gd name="connsiteX167" fmla="*/ 424961 w 565143"/>
              <a:gd name="connsiteY167" fmla="*/ 19637 h 93066"/>
              <a:gd name="connsiteX168" fmla="*/ 443045 w 565143"/>
              <a:gd name="connsiteY168" fmla="*/ 27194 h 93066"/>
              <a:gd name="connsiteX169" fmla="*/ 449412 w 565143"/>
              <a:gd name="connsiteY169" fmla="*/ 50401 h 93066"/>
              <a:gd name="connsiteX170" fmla="*/ 415336 w 565143"/>
              <a:gd name="connsiteY170" fmla="*/ 50401 h 93066"/>
              <a:gd name="connsiteX171" fmla="*/ 418591 w 565143"/>
              <a:gd name="connsiteY171" fmla="*/ 59833 h 93066"/>
              <a:gd name="connsiteX172" fmla="*/ 426449 w 565143"/>
              <a:gd name="connsiteY172" fmla="*/ 63195 h 93066"/>
              <a:gd name="connsiteX173" fmla="*/ 431840 w 565143"/>
              <a:gd name="connsiteY173" fmla="*/ 61469 h 93066"/>
              <a:gd name="connsiteX174" fmla="*/ 435139 w 565143"/>
              <a:gd name="connsiteY174" fmla="*/ 55846 h 93066"/>
              <a:gd name="connsiteX175" fmla="*/ 435883 w 565143"/>
              <a:gd name="connsiteY175" fmla="*/ 42070 h 93066"/>
              <a:gd name="connsiteX176" fmla="*/ 432816 w 565143"/>
              <a:gd name="connsiteY176" fmla="*/ 33115 h 93066"/>
              <a:gd name="connsiteX177" fmla="*/ 425797 w 565143"/>
              <a:gd name="connsiteY177" fmla="*/ 30050 h 93066"/>
              <a:gd name="connsiteX178" fmla="*/ 418404 w 565143"/>
              <a:gd name="connsiteY178" fmla="*/ 33293 h 93066"/>
              <a:gd name="connsiteX179" fmla="*/ 415568 w 565143"/>
              <a:gd name="connsiteY179" fmla="*/ 42070 h 93066"/>
              <a:gd name="connsiteX180" fmla="*/ 435883 w 565143"/>
              <a:gd name="connsiteY180" fmla="*/ 42070 h 93066"/>
              <a:gd name="connsiteX181" fmla="*/ 507257 w 565143"/>
              <a:gd name="connsiteY181" fmla="*/ 72210 h 93066"/>
              <a:gd name="connsiteX182" fmla="*/ 493684 w 565143"/>
              <a:gd name="connsiteY182" fmla="*/ 72210 h 93066"/>
              <a:gd name="connsiteX183" fmla="*/ 493684 w 565143"/>
              <a:gd name="connsiteY183" fmla="*/ 45998 h 93066"/>
              <a:gd name="connsiteX184" fmla="*/ 492800 w 565143"/>
              <a:gd name="connsiteY184" fmla="*/ 35197 h 93066"/>
              <a:gd name="connsiteX185" fmla="*/ 489965 w 565143"/>
              <a:gd name="connsiteY185" fmla="*/ 31389 h 93066"/>
              <a:gd name="connsiteX186" fmla="*/ 485222 w 565143"/>
              <a:gd name="connsiteY186" fmla="*/ 30050 h 93066"/>
              <a:gd name="connsiteX187" fmla="*/ 478852 w 565143"/>
              <a:gd name="connsiteY187" fmla="*/ 31984 h 93066"/>
              <a:gd name="connsiteX188" fmla="*/ 475041 w 565143"/>
              <a:gd name="connsiteY188" fmla="*/ 37102 h 93066"/>
              <a:gd name="connsiteX189" fmla="*/ 474017 w 565143"/>
              <a:gd name="connsiteY189" fmla="*/ 48913 h 93066"/>
              <a:gd name="connsiteX190" fmla="*/ 474017 w 565143"/>
              <a:gd name="connsiteY190" fmla="*/ 72210 h 93066"/>
              <a:gd name="connsiteX191" fmla="*/ 460396 w 565143"/>
              <a:gd name="connsiteY191" fmla="*/ 72210 h 93066"/>
              <a:gd name="connsiteX192" fmla="*/ 460396 w 565143"/>
              <a:gd name="connsiteY192" fmla="*/ 20797 h 93066"/>
              <a:gd name="connsiteX193" fmla="*/ 473041 w 565143"/>
              <a:gd name="connsiteY193" fmla="*/ 20797 h 93066"/>
              <a:gd name="connsiteX194" fmla="*/ 473041 w 565143"/>
              <a:gd name="connsiteY194" fmla="*/ 28325 h 93066"/>
              <a:gd name="connsiteX195" fmla="*/ 489965 w 565143"/>
              <a:gd name="connsiteY195" fmla="*/ 19637 h 93066"/>
              <a:gd name="connsiteX196" fmla="*/ 498191 w 565143"/>
              <a:gd name="connsiteY196" fmla="*/ 21243 h 93066"/>
              <a:gd name="connsiteX197" fmla="*/ 503862 w 565143"/>
              <a:gd name="connsiteY197" fmla="*/ 25379 h 93066"/>
              <a:gd name="connsiteX198" fmla="*/ 506513 w 565143"/>
              <a:gd name="connsiteY198" fmla="*/ 31121 h 93066"/>
              <a:gd name="connsiteX199" fmla="*/ 507257 w 565143"/>
              <a:gd name="connsiteY199" fmla="*/ 40255 h 93066"/>
              <a:gd name="connsiteX200" fmla="*/ 507257 w 565143"/>
              <a:gd name="connsiteY200" fmla="*/ 72210 h 93066"/>
              <a:gd name="connsiteX201" fmla="*/ 550860 w 565143"/>
              <a:gd name="connsiteY201" fmla="*/ 55846 h 93066"/>
              <a:gd name="connsiteX202" fmla="*/ 564388 w 565143"/>
              <a:gd name="connsiteY202" fmla="*/ 58107 h 93066"/>
              <a:gd name="connsiteX203" fmla="*/ 556114 w 565143"/>
              <a:gd name="connsiteY203" fmla="*/ 69473 h 93066"/>
              <a:gd name="connsiteX204" fmla="*/ 542026 w 565143"/>
              <a:gd name="connsiteY204" fmla="*/ 73370 h 93066"/>
              <a:gd name="connsiteX205" fmla="*/ 522178 w 565143"/>
              <a:gd name="connsiteY205" fmla="*/ 64593 h 93066"/>
              <a:gd name="connsiteX206" fmla="*/ 517108 w 565143"/>
              <a:gd name="connsiteY206" fmla="*/ 46861 h 93066"/>
              <a:gd name="connsiteX207" fmla="*/ 523758 w 565143"/>
              <a:gd name="connsiteY207" fmla="*/ 26866 h 93066"/>
              <a:gd name="connsiteX208" fmla="*/ 540678 w 565143"/>
              <a:gd name="connsiteY208" fmla="*/ 19637 h 93066"/>
              <a:gd name="connsiteX209" fmla="*/ 558762 w 565143"/>
              <a:gd name="connsiteY209" fmla="*/ 27194 h 93066"/>
              <a:gd name="connsiteX210" fmla="*/ 565132 w 565143"/>
              <a:gd name="connsiteY210" fmla="*/ 50401 h 93066"/>
              <a:gd name="connsiteX211" fmla="*/ 531056 w 565143"/>
              <a:gd name="connsiteY211" fmla="*/ 50401 h 93066"/>
              <a:gd name="connsiteX212" fmla="*/ 534311 w 565143"/>
              <a:gd name="connsiteY212" fmla="*/ 59833 h 93066"/>
              <a:gd name="connsiteX213" fmla="*/ 542166 w 565143"/>
              <a:gd name="connsiteY213" fmla="*/ 63195 h 93066"/>
              <a:gd name="connsiteX214" fmla="*/ 547560 w 565143"/>
              <a:gd name="connsiteY214" fmla="*/ 61469 h 93066"/>
              <a:gd name="connsiteX215" fmla="*/ 550860 w 565143"/>
              <a:gd name="connsiteY215" fmla="*/ 55846 h 93066"/>
              <a:gd name="connsiteX216" fmla="*/ 551603 w 565143"/>
              <a:gd name="connsiteY216" fmla="*/ 42070 h 93066"/>
              <a:gd name="connsiteX217" fmla="*/ 548536 w 565143"/>
              <a:gd name="connsiteY217" fmla="*/ 33115 h 93066"/>
              <a:gd name="connsiteX218" fmla="*/ 541517 w 565143"/>
              <a:gd name="connsiteY218" fmla="*/ 30050 h 93066"/>
              <a:gd name="connsiteX219" fmla="*/ 534124 w 565143"/>
              <a:gd name="connsiteY219" fmla="*/ 33293 h 93066"/>
              <a:gd name="connsiteX220" fmla="*/ 531288 w 565143"/>
              <a:gd name="connsiteY220" fmla="*/ 42070 h 93066"/>
              <a:gd name="connsiteX221" fmla="*/ 551603 w 565143"/>
              <a:gd name="connsiteY221" fmla="*/ 42070 h 93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565143" h="93066">
                <a:moveTo>
                  <a:pt x="21059" y="72210"/>
                </a:moveTo>
                <a:lnTo>
                  <a:pt x="21059" y="13210"/>
                </a:lnTo>
                <a:lnTo>
                  <a:pt x="0" y="13210"/>
                </a:lnTo>
                <a:lnTo>
                  <a:pt x="0" y="1220"/>
                </a:lnTo>
                <a:lnTo>
                  <a:pt x="56390" y="1220"/>
                </a:lnTo>
                <a:lnTo>
                  <a:pt x="56390" y="13210"/>
                </a:lnTo>
                <a:lnTo>
                  <a:pt x="35376" y="13210"/>
                </a:lnTo>
                <a:lnTo>
                  <a:pt x="35376" y="72210"/>
                </a:lnTo>
                <a:lnTo>
                  <a:pt x="21059" y="72210"/>
                </a:lnTo>
                <a:close/>
                <a:moveTo>
                  <a:pt x="68366" y="36447"/>
                </a:moveTo>
                <a:lnTo>
                  <a:pt x="55998" y="34216"/>
                </a:lnTo>
                <a:cubicBezTo>
                  <a:pt x="57393" y="29277"/>
                  <a:pt x="59779" y="25587"/>
                  <a:pt x="63159" y="23207"/>
                </a:cubicBezTo>
                <a:cubicBezTo>
                  <a:pt x="66566" y="20827"/>
                  <a:pt x="71603" y="19637"/>
                  <a:pt x="78267" y="19637"/>
                </a:cubicBezTo>
                <a:cubicBezTo>
                  <a:pt x="84340" y="19637"/>
                  <a:pt x="88865" y="20351"/>
                  <a:pt x="91841" y="21809"/>
                </a:cubicBezTo>
                <a:cubicBezTo>
                  <a:pt x="94816" y="23237"/>
                  <a:pt x="96908" y="25052"/>
                  <a:pt x="98118" y="27253"/>
                </a:cubicBezTo>
                <a:cubicBezTo>
                  <a:pt x="99326" y="29455"/>
                  <a:pt x="99930" y="33502"/>
                  <a:pt x="99930" y="39422"/>
                </a:cubicBezTo>
                <a:lnTo>
                  <a:pt x="99791" y="55340"/>
                </a:lnTo>
                <a:cubicBezTo>
                  <a:pt x="99791" y="59833"/>
                  <a:pt x="100008" y="63165"/>
                  <a:pt x="100442" y="65337"/>
                </a:cubicBezTo>
                <a:cubicBezTo>
                  <a:pt x="100876" y="67449"/>
                  <a:pt x="101680" y="69770"/>
                  <a:pt x="102858" y="72210"/>
                </a:cubicBezTo>
                <a:lnTo>
                  <a:pt x="89425" y="72210"/>
                </a:lnTo>
                <a:cubicBezTo>
                  <a:pt x="89053" y="71317"/>
                  <a:pt x="88618" y="69978"/>
                  <a:pt x="88122" y="68193"/>
                </a:cubicBezTo>
                <a:cubicBezTo>
                  <a:pt x="87875" y="67390"/>
                  <a:pt x="87705" y="66854"/>
                  <a:pt x="87610" y="66587"/>
                </a:cubicBezTo>
                <a:cubicBezTo>
                  <a:pt x="85286" y="68848"/>
                  <a:pt x="82808" y="70544"/>
                  <a:pt x="80172" y="71704"/>
                </a:cubicBezTo>
                <a:cubicBezTo>
                  <a:pt x="77538" y="72805"/>
                  <a:pt x="74718" y="73370"/>
                  <a:pt x="71713" y="73370"/>
                </a:cubicBezTo>
                <a:cubicBezTo>
                  <a:pt x="66411" y="73370"/>
                  <a:pt x="62228" y="71942"/>
                  <a:pt x="59160" y="69086"/>
                </a:cubicBezTo>
                <a:cubicBezTo>
                  <a:pt x="56122" y="66200"/>
                  <a:pt x="54605" y="62570"/>
                  <a:pt x="54605" y="58166"/>
                </a:cubicBezTo>
                <a:cubicBezTo>
                  <a:pt x="54605" y="55251"/>
                  <a:pt x="55301" y="52662"/>
                  <a:pt x="56697" y="50401"/>
                </a:cubicBezTo>
                <a:cubicBezTo>
                  <a:pt x="58089" y="48110"/>
                  <a:pt x="60026" y="46355"/>
                  <a:pt x="62507" y="45135"/>
                </a:cubicBezTo>
                <a:cubicBezTo>
                  <a:pt x="65019" y="43945"/>
                  <a:pt x="68628" y="42873"/>
                  <a:pt x="73337" y="41981"/>
                </a:cubicBezTo>
                <a:cubicBezTo>
                  <a:pt x="79693" y="40821"/>
                  <a:pt x="84093" y="39690"/>
                  <a:pt x="86542" y="38649"/>
                </a:cubicBezTo>
                <a:lnTo>
                  <a:pt x="86542" y="37280"/>
                </a:lnTo>
                <a:cubicBezTo>
                  <a:pt x="86542" y="34691"/>
                  <a:pt x="85890" y="32817"/>
                  <a:pt x="84590" y="31716"/>
                </a:cubicBezTo>
                <a:cubicBezTo>
                  <a:pt x="83319" y="30586"/>
                  <a:pt x="80886" y="30050"/>
                  <a:pt x="77292" y="30050"/>
                </a:cubicBezTo>
                <a:cubicBezTo>
                  <a:pt x="74873" y="30050"/>
                  <a:pt x="72983" y="30526"/>
                  <a:pt x="71618" y="31478"/>
                </a:cubicBezTo>
                <a:cubicBezTo>
                  <a:pt x="70285" y="32401"/>
                  <a:pt x="69202" y="34067"/>
                  <a:pt x="68366" y="36447"/>
                </a:cubicBezTo>
                <a:close/>
                <a:moveTo>
                  <a:pt x="86542" y="47515"/>
                </a:moveTo>
                <a:cubicBezTo>
                  <a:pt x="84807" y="48110"/>
                  <a:pt x="82049" y="48794"/>
                  <a:pt x="78267" y="49598"/>
                </a:cubicBezTo>
                <a:cubicBezTo>
                  <a:pt x="74486" y="50431"/>
                  <a:pt x="72022" y="51204"/>
                  <a:pt x="70874" y="51978"/>
                </a:cubicBezTo>
                <a:cubicBezTo>
                  <a:pt x="69110" y="53228"/>
                  <a:pt x="68226" y="54804"/>
                  <a:pt x="68226" y="56768"/>
                </a:cubicBezTo>
                <a:cubicBezTo>
                  <a:pt x="68226" y="58672"/>
                  <a:pt x="68922" y="60309"/>
                  <a:pt x="70317" y="61707"/>
                </a:cubicBezTo>
                <a:cubicBezTo>
                  <a:pt x="71743" y="63105"/>
                  <a:pt x="73555" y="63790"/>
                  <a:pt x="75756" y="63790"/>
                </a:cubicBezTo>
                <a:cubicBezTo>
                  <a:pt x="78205" y="63790"/>
                  <a:pt x="80544" y="62986"/>
                  <a:pt x="82775" y="61380"/>
                </a:cubicBezTo>
                <a:cubicBezTo>
                  <a:pt x="84417" y="60130"/>
                  <a:pt x="85503" y="58642"/>
                  <a:pt x="86030" y="56857"/>
                </a:cubicBezTo>
                <a:cubicBezTo>
                  <a:pt x="86372" y="55697"/>
                  <a:pt x="86542" y="53466"/>
                  <a:pt x="86542" y="50223"/>
                </a:cubicBezTo>
                <a:lnTo>
                  <a:pt x="86542" y="47515"/>
                </a:lnTo>
                <a:close/>
                <a:moveTo>
                  <a:pt x="126348" y="72210"/>
                </a:moveTo>
                <a:lnTo>
                  <a:pt x="112775" y="72210"/>
                </a:lnTo>
                <a:lnTo>
                  <a:pt x="112775" y="20797"/>
                </a:lnTo>
                <a:lnTo>
                  <a:pt x="125372" y="20797"/>
                </a:lnTo>
                <a:lnTo>
                  <a:pt x="125372" y="28086"/>
                </a:lnTo>
                <a:cubicBezTo>
                  <a:pt x="127541" y="24635"/>
                  <a:pt x="129496" y="22374"/>
                  <a:pt x="131230" y="21303"/>
                </a:cubicBezTo>
                <a:cubicBezTo>
                  <a:pt x="132965" y="20172"/>
                  <a:pt x="134917" y="19637"/>
                  <a:pt x="137089" y="19637"/>
                </a:cubicBezTo>
                <a:cubicBezTo>
                  <a:pt x="140186" y="19637"/>
                  <a:pt x="143179" y="20470"/>
                  <a:pt x="146059" y="22195"/>
                </a:cubicBezTo>
                <a:lnTo>
                  <a:pt x="141876" y="34037"/>
                </a:lnTo>
                <a:cubicBezTo>
                  <a:pt x="139582" y="32549"/>
                  <a:pt x="137443" y="31805"/>
                  <a:pt x="135461" y="31805"/>
                </a:cubicBezTo>
                <a:cubicBezTo>
                  <a:pt x="133569" y="31805"/>
                  <a:pt x="131959" y="32341"/>
                  <a:pt x="130626" y="33382"/>
                </a:cubicBezTo>
                <a:cubicBezTo>
                  <a:pt x="129293" y="34454"/>
                  <a:pt x="128240" y="36358"/>
                  <a:pt x="127464" y="39095"/>
                </a:cubicBezTo>
                <a:cubicBezTo>
                  <a:pt x="126720" y="41832"/>
                  <a:pt x="126348" y="47575"/>
                  <a:pt x="126348" y="56292"/>
                </a:cubicBezTo>
                <a:lnTo>
                  <a:pt x="126348" y="72210"/>
                </a:lnTo>
                <a:close/>
                <a:moveTo>
                  <a:pt x="150665" y="75601"/>
                </a:moveTo>
                <a:lnTo>
                  <a:pt x="166193" y="77506"/>
                </a:lnTo>
                <a:cubicBezTo>
                  <a:pt x="166472" y="79291"/>
                  <a:pt x="167076" y="80540"/>
                  <a:pt x="168008" y="81225"/>
                </a:cubicBezTo>
                <a:cubicBezTo>
                  <a:pt x="169308" y="82177"/>
                  <a:pt x="171337" y="82653"/>
                  <a:pt x="174095" y="82653"/>
                </a:cubicBezTo>
                <a:cubicBezTo>
                  <a:pt x="177659" y="82653"/>
                  <a:pt x="180325" y="82147"/>
                  <a:pt x="182092" y="81076"/>
                </a:cubicBezTo>
                <a:cubicBezTo>
                  <a:pt x="183271" y="80362"/>
                  <a:pt x="184169" y="79231"/>
                  <a:pt x="184788" y="77655"/>
                </a:cubicBezTo>
                <a:cubicBezTo>
                  <a:pt x="185222" y="76494"/>
                  <a:pt x="185440" y="74412"/>
                  <a:pt x="185440" y="71377"/>
                </a:cubicBezTo>
                <a:lnTo>
                  <a:pt x="185440" y="63879"/>
                </a:lnTo>
                <a:cubicBezTo>
                  <a:pt x="181378" y="69443"/>
                  <a:pt x="176249" y="72210"/>
                  <a:pt x="170052" y="72210"/>
                </a:cubicBezTo>
                <a:cubicBezTo>
                  <a:pt x="163140" y="72210"/>
                  <a:pt x="157672" y="69264"/>
                  <a:pt x="153640" y="63403"/>
                </a:cubicBezTo>
                <a:cubicBezTo>
                  <a:pt x="150448" y="58821"/>
                  <a:pt x="148853" y="53109"/>
                  <a:pt x="148853" y="46206"/>
                </a:cubicBezTo>
                <a:cubicBezTo>
                  <a:pt x="148853" y="37607"/>
                  <a:pt x="150929" y="31002"/>
                  <a:pt x="155083" y="26450"/>
                </a:cubicBezTo>
                <a:cubicBezTo>
                  <a:pt x="159237" y="21898"/>
                  <a:pt x="164396" y="19637"/>
                  <a:pt x="170563" y="19637"/>
                </a:cubicBezTo>
                <a:cubicBezTo>
                  <a:pt x="176916" y="19637"/>
                  <a:pt x="182170" y="22404"/>
                  <a:pt x="186323" y="27997"/>
                </a:cubicBezTo>
                <a:lnTo>
                  <a:pt x="186323" y="20797"/>
                </a:lnTo>
                <a:lnTo>
                  <a:pt x="199013" y="20797"/>
                </a:lnTo>
                <a:lnTo>
                  <a:pt x="199013" y="66914"/>
                </a:lnTo>
                <a:cubicBezTo>
                  <a:pt x="199013" y="72983"/>
                  <a:pt x="198519" y="77506"/>
                  <a:pt x="197525" y="80511"/>
                </a:cubicBezTo>
                <a:cubicBezTo>
                  <a:pt x="196534" y="83545"/>
                  <a:pt x="195124" y="85896"/>
                  <a:pt x="193297" y="87592"/>
                </a:cubicBezTo>
                <a:cubicBezTo>
                  <a:pt x="191497" y="89288"/>
                  <a:pt x="189096" y="90627"/>
                  <a:pt x="186091" y="91579"/>
                </a:cubicBezTo>
                <a:cubicBezTo>
                  <a:pt x="183083" y="92590"/>
                  <a:pt x="179272" y="93066"/>
                  <a:pt x="174654" y="93066"/>
                </a:cubicBezTo>
                <a:cubicBezTo>
                  <a:pt x="165913" y="93066"/>
                  <a:pt x="159715" y="91579"/>
                  <a:pt x="156059" y="88574"/>
                </a:cubicBezTo>
                <a:cubicBezTo>
                  <a:pt x="152432" y="85599"/>
                  <a:pt x="150620" y="81820"/>
                  <a:pt x="150620" y="77238"/>
                </a:cubicBezTo>
                <a:cubicBezTo>
                  <a:pt x="150620" y="76792"/>
                  <a:pt x="150635" y="76256"/>
                  <a:pt x="150665" y="75601"/>
                </a:cubicBezTo>
                <a:close/>
                <a:moveTo>
                  <a:pt x="162801" y="45432"/>
                </a:moveTo>
                <a:cubicBezTo>
                  <a:pt x="162801" y="50877"/>
                  <a:pt x="163854" y="54894"/>
                  <a:pt x="165961" y="57423"/>
                </a:cubicBezTo>
                <a:cubicBezTo>
                  <a:pt x="168100" y="59951"/>
                  <a:pt x="170718" y="61231"/>
                  <a:pt x="173818" y="61231"/>
                </a:cubicBezTo>
                <a:cubicBezTo>
                  <a:pt x="177133" y="61231"/>
                  <a:pt x="179938" y="59922"/>
                  <a:pt x="182232" y="57334"/>
                </a:cubicBezTo>
                <a:cubicBezTo>
                  <a:pt x="184526" y="54715"/>
                  <a:pt x="185672" y="50877"/>
                  <a:pt x="185672" y="45760"/>
                </a:cubicBezTo>
                <a:cubicBezTo>
                  <a:pt x="185672" y="40434"/>
                  <a:pt x="184571" y="36477"/>
                  <a:pt x="182372" y="33888"/>
                </a:cubicBezTo>
                <a:cubicBezTo>
                  <a:pt x="180170" y="31329"/>
                  <a:pt x="177397" y="30050"/>
                  <a:pt x="174050" y="30050"/>
                </a:cubicBezTo>
                <a:cubicBezTo>
                  <a:pt x="170795" y="30050"/>
                  <a:pt x="168100" y="31300"/>
                  <a:pt x="165961" y="33859"/>
                </a:cubicBezTo>
                <a:cubicBezTo>
                  <a:pt x="163854" y="36358"/>
                  <a:pt x="162801" y="40226"/>
                  <a:pt x="162801" y="45432"/>
                </a:cubicBezTo>
                <a:close/>
                <a:moveTo>
                  <a:pt x="242291" y="55846"/>
                </a:moveTo>
                <a:lnTo>
                  <a:pt x="255820" y="58107"/>
                </a:lnTo>
                <a:cubicBezTo>
                  <a:pt x="254085" y="63076"/>
                  <a:pt x="251327" y="66854"/>
                  <a:pt x="247546" y="69473"/>
                </a:cubicBezTo>
                <a:cubicBezTo>
                  <a:pt x="243794" y="72061"/>
                  <a:pt x="239099" y="73370"/>
                  <a:pt x="233458" y="73370"/>
                </a:cubicBezTo>
                <a:cubicBezTo>
                  <a:pt x="224532" y="73370"/>
                  <a:pt x="217915" y="70424"/>
                  <a:pt x="213607" y="64593"/>
                </a:cubicBezTo>
                <a:cubicBezTo>
                  <a:pt x="210230" y="59892"/>
                  <a:pt x="208540" y="54001"/>
                  <a:pt x="208540" y="46861"/>
                </a:cubicBezTo>
                <a:cubicBezTo>
                  <a:pt x="208540" y="38351"/>
                  <a:pt x="210756" y="31686"/>
                  <a:pt x="215189" y="26866"/>
                </a:cubicBezTo>
                <a:cubicBezTo>
                  <a:pt x="219652" y="22046"/>
                  <a:pt x="225293" y="19637"/>
                  <a:pt x="232110" y="19637"/>
                </a:cubicBezTo>
                <a:cubicBezTo>
                  <a:pt x="239765" y="19637"/>
                  <a:pt x="245793" y="22166"/>
                  <a:pt x="250194" y="27194"/>
                </a:cubicBezTo>
                <a:cubicBezTo>
                  <a:pt x="254627" y="32252"/>
                  <a:pt x="256748" y="39987"/>
                  <a:pt x="256564" y="50401"/>
                </a:cubicBezTo>
                <a:lnTo>
                  <a:pt x="222488" y="50401"/>
                </a:lnTo>
                <a:cubicBezTo>
                  <a:pt x="222580" y="54447"/>
                  <a:pt x="223666" y="57601"/>
                  <a:pt x="225743" y="59833"/>
                </a:cubicBezTo>
                <a:cubicBezTo>
                  <a:pt x="227849" y="62064"/>
                  <a:pt x="230468" y="63195"/>
                  <a:pt x="233597" y="63195"/>
                </a:cubicBezTo>
                <a:cubicBezTo>
                  <a:pt x="235737" y="63195"/>
                  <a:pt x="237534" y="62599"/>
                  <a:pt x="238992" y="61469"/>
                </a:cubicBezTo>
                <a:cubicBezTo>
                  <a:pt x="240447" y="60279"/>
                  <a:pt x="241547" y="58405"/>
                  <a:pt x="242291" y="55846"/>
                </a:cubicBezTo>
                <a:close/>
                <a:moveTo>
                  <a:pt x="243035" y="42070"/>
                </a:moveTo>
                <a:cubicBezTo>
                  <a:pt x="242943" y="38143"/>
                  <a:pt x="241919" y="35138"/>
                  <a:pt x="239968" y="33115"/>
                </a:cubicBezTo>
                <a:cubicBezTo>
                  <a:pt x="238046" y="31062"/>
                  <a:pt x="235707" y="30050"/>
                  <a:pt x="232946" y="30050"/>
                </a:cubicBezTo>
                <a:cubicBezTo>
                  <a:pt x="229971" y="30050"/>
                  <a:pt x="227507" y="31121"/>
                  <a:pt x="225555" y="33293"/>
                </a:cubicBezTo>
                <a:cubicBezTo>
                  <a:pt x="223633" y="35435"/>
                  <a:pt x="222690" y="38351"/>
                  <a:pt x="222720" y="42070"/>
                </a:cubicBezTo>
                <a:lnTo>
                  <a:pt x="243035" y="42070"/>
                </a:lnTo>
                <a:close/>
                <a:moveTo>
                  <a:pt x="291211" y="20797"/>
                </a:moveTo>
                <a:lnTo>
                  <a:pt x="291211" y="31627"/>
                </a:lnTo>
                <a:lnTo>
                  <a:pt x="281913" y="31627"/>
                </a:lnTo>
                <a:lnTo>
                  <a:pt x="281913" y="52365"/>
                </a:lnTo>
                <a:cubicBezTo>
                  <a:pt x="281913" y="56530"/>
                  <a:pt x="282005" y="58999"/>
                  <a:pt x="282193" y="59684"/>
                </a:cubicBezTo>
                <a:cubicBezTo>
                  <a:pt x="282377" y="60368"/>
                  <a:pt x="282779" y="60963"/>
                  <a:pt x="283401" y="61410"/>
                </a:cubicBezTo>
                <a:cubicBezTo>
                  <a:pt x="284019" y="61856"/>
                  <a:pt x="284796" y="62064"/>
                  <a:pt x="285724" y="62064"/>
                </a:cubicBezTo>
                <a:cubicBezTo>
                  <a:pt x="286965" y="62064"/>
                  <a:pt x="288777" y="61648"/>
                  <a:pt x="291163" y="60755"/>
                </a:cubicBezTo>
                <a:lnTo>
                  <a:pt x="292326" y="71317"/>
                </a:lnTo>
                <a:cubicBezTo>
                  <a:pt x="289164" y="72686"/>
                  <a:pt x="285584" y="73370"/>
                  <a:pt x="281586" y="73370"/>
                </a:cubicBezTo>
                <a:cubicBezTo>
                  <a:pt x="279140" y="73370"/>
                  <a:pt x="276923" y="72954"/>
                  <a:pt x="274939" y="72150"/>
                </a:cubicBezTo>
                <a:cubicBezTo>
                  <a:pt x="272987" y="71317"/>
                  <a:pt x="271544" y="70246"/>
                  <a:pt x="270616" y="68937"/>
                </a:cubicBezTo>
                <a:cubicBezTo>
                  <a:pt x="269684" y="67658"/>
                  <a:pt x="269051" y="65873"/>
                  <a:pt x="268709" y="63641"/>
                </a:cubicBezTo>
                <a:cubicBezTo>
                  <a:pt x="268432" y="62064"/>
                  <a:pt x="268292" y="58851"/>
                  <a:pt x="268292" y="54031"/>
                </a:cubicBezTo>
                <a:lnTo>
                  <a:pt x="268292" y="31627"/>
                </a:lnTo>
                <a:lnTo>
                  <a:pt x="262014" y="31627"/>
                </a:lnTo>
                <a:lnTo>
                  <a:pt x="262014" y="20797"/>
                </a:lnTo>
                <a:lnTo>
                  <a:pt x="268292" y="20797"/>
                </a:lnTo>
                <a:lnTo>
                  <a:pt x="268292" y="10562"/>
                </a:lnTo>
                <a:lnTo>
                  <a:pt x="281913" y="2618"/>
                </a:lnTo>
                <a:lnTo>
                  <a:pt x="281913" y="20797"/>
                </a:lnTo>
                <a:lnTo>
                  <a:pt x="291211" y="20797"/>
                </a:lnTo>
                <a:close/>
                <a:moveTo>
                  <a:pt x="361311" y="46117"/>
                </a:moveTo>
                <a:lnTo>
                  <a:pt x="361311" y="34126"/>
                </a:lnTo>
                <a:lnTo>
                  <a:pt x="392227" y="34126"/>
                </a:lnTo>
                <a:lnTo>
                  <a:pt x="392227" y="62451"/>
                </a:lnTo>
                <a:cubicBezTo>
                  <a:pt x="389219" y="65337"/>
                  <a:pt x="384866" y="67866"/>
                  <a:pt x="379163" y="70097"/>
                </a:cubicBezTo>
                <a:cubicBezTo>
                  <a:pt x="373459" y="72299"/>
                  <a:pt x="367696" y="73400"/>
                  <a:pt x="361870" y="73400"/>
                </a:cubicBezTo>
                <a:cubicBezTo>
                  <a:pt x="354432" y="73400"/>
                  <a:pt x="347952" y="71853"/>
                  <a:pt x="342436" y="68758"/>
                </a:cubicBezTo>
                <a:cubicBezTo>
                  <a:pt x="336920" y="65634"/>
                  <a:pt x="332766" y="61171"/>
                  <a:pt x="329978" y="55370"/>
                </a:cubicBezTo>
                <a:cubicBezTo>
                  <a:pt x="327220" y="49568"/>
                  <a:pt x="325840" y="43260"/>
                  <a:pt x="325840" y="36447"/>
                </a:cubicBezTo>
                <a:cubicBezTo>
                  <a:pt x="325840" y="29068"/>
                  <a:pt x="327390" y="22523"/>
                  <a:pt x="330490" y="16781"/>
                </a:cubicBezTo>
                <a:cubicBezTo>
                  <a:pt x="333587" y="11038"/>
                  <a:pt x="338128" y="6605"/>
                  <a:pt x="344111" y="3540"/>
                </a:cubicBezTo>
                <a:cubicBezTo>
                  <a:pt x="348666" y="1190"/>
                  <a:pt x="354322" y="0"/>
                  <a:pt x="361079" y="0"/>
                </a:cubicBezTo>
                <a:cubicBezTo>
                  <a:pt x="369912" y="0"/>
                  <a:pt x="376791" y="1874"/>
                  <a:pt x="381718" y="5594"/>
                </a:cubicBezTo>
                <a:cubicBezTo>
                  <a:pt x="386678" y="9283"/>
                  <a:pt x="389871" y="14370"/>
                  <a:pt x="391296" y="20886"/>
                </a:cubicBezTo>
                <a:lnTo>
                  <a:pt x="377071" y="23534"/>
                </a:lnTo>
                <a:cubicBezTo>
                  <a:pt x="376080" y="20053"/>
                  <a:pt x="374203" y="17316"/>
                  <a:pt x="371445" y="15293"/>
                </a:cubicBezTo>
                <a:cubicBezTo>
                  <a:pt x="368687" y="13299"/>
                  <a:pt x="365232" y="12288"/>
                  <a:pt x="361079" y="12288"/>
                </a:cubicBezTo>
                <a:cubicBezTo>
                  <a:pt x="354819" y="12288"/>
                  <a:pt x="349844" y="14251"/>
                  <a:pt x="346155" y="18238"/>
                </a:cubicBezTo>
                <a:cubicBezTo>
                  <a:pt x="342469" y="22195"/>
                  <a:pt x="340624" y="28086"/>
                  <a:pt x="340624" y="35882"/>
                </a:cubicBezTo>
                <a:cubicBezTo>
                  <a:pt x="340624" y="44331"/>
                  <a:pt x="342483" y="50639"/>
                  <a:pt x="346203" y="54864"/>
                </a:cubicBezTo>
                <a:cubicBezTo>
                  <a:pt x="349951" y="59089"/>
                  <a:pt x="354864" y="61171"/>
                  <a:pt x="360939" y="61171"/>
                </a:cubicBezTo>
                <a:cubicBezTo>
                  <a:pt x="363944" y="61171"/>
                  <a:pt x="366952" y="60606"/>
                  <a:pt x="369957" y="59416"/>
                </a:cubicBezTo>
                <a:cubicBezTo>
                  <a:pt x="372995" y="58256"/>
                  <a:pt x="375598" y="56798"/>
                  <a:pt x="377767" y="55102"/>
                </a:cubicBezTo>
                <a:lnTo>
                  <a:pt x="377767" y="46117"/>
                </a:lnTo>
                <a:lnTo>
                  <a:pt x="361311" y="46117"/>
                </a:lnTo>
                <a:close/>
                <a:moveTo>
                  <a:pt x="435139" y="55846"/>
                </a:moveTo>
                <a:lnTo>
                  <a:pt x="448668" y="58107"/>
                </a:lnTo>
                <a:cubicBezTo>
                  <a:pt x="446933" y="63076"/>
                  <a:pt x="444175" y="66854"/>
                  <a:pt x="440394" y="69473"/>
                </a:cubicBezTo>
                <a:cubicBezTo>
                  <a:pt x="436645" y="72061"/>
                  <a:pt x="431950" y="73370"/>
                  <a:pt x="426309" y="73370"/>
                </a:cubicBezTo>
                <a:cubicBezTo>
                  <a:pt x="417383" y="73370"/>
                  <a:pt x="410766" y="70424"/>
                  <a:pt x="406458" y="64593"/>
                </a:cubicBezTo>
                <a:cubicBezTo>
                  <a:pt x="403078" y="59892"/>
                  <a:pt x="401391" y="54001"/>
                  <a:pt x="401391" y="46861"/>
                </a:cubicBezTo>
                <a:cubicBezTo>
                  <a:pt x="401391" y="38351"/>
                  <a:pt x="403605" y="31686"/>
                  <a:pt x="408038" y="26866"/>
                </a:cubicBezTo>
                <a:cubicBezTo>
                  <a:pt x="412501" y="22046"/>
                  <a:pt x="418142" y="19637"/>
                  <a:pt x="424961" y="19637"/>
                </a:cubicBezTo>
                <a:cubicBezTo>
                  <a:pt x="432613" y="19637"/>
                  <a:pt x="438644" y="22166"/>
                  <a:pt x="443045" y="27194"/>
                </a:cubicBezTo>
                <a:cubicBezTo>
                  <a:pt x="447475" y="32252"/>
                  <a:pt x="449599" y="39987"/>
                  <a:pt x="449412" y="50401"/>
                </a:cubicBezTo>
                <a:lnTo>
                  <a:pt x="415336" y="50401"/>
                </a:lnTo>
                <a:cubicBezTo>
                  <a:pt x="415428" y="54447"/>
                  <a:pt x="416514" y="57601"/>
                  <a:pt x="418591" y="59833"/>
                </a:cubicBezTo>
                <a:cubicBezTo>
                  <a:pt x="420697" y="62064"/>
                  <a:pt x="423316" y="63195"/>
                  <a:pt x="426449" y="63195"/>
                </a:cubicBezTo>
                <a:cubicBezTo>
                  <a:pt x="428585" y="63195"/>
                  <a:pt x="430382" y="62599"/>
                  <a:pt x="431840" y="61469"/>
                </a:cubicBezTo>
                <a:cubicBezTo>
                  <a:pt x="433298" y="60279"/>
                  <a:pt x="434396" y="58405"/>
                  <a:pt x="435139" y="55846"/>
                </a:cubicBezTo>
                <a:close/>
                <a:moveTo>
                  <a:pt x="435883" y="42070"/>
                </a:moveTo>
                <a:cubicBezTo>
                  <a:pt x="435791" y="38143"/>
                  <a:pt x="434768" y="35138"/>
                  <a:pt x="432816" y="33115"/>
                </a:cubicBezTo>
                <a:cubicBezTo>
                  <a:pt x="430894" y="31062"/>
                  <a:pt x="428555" y="30050"/>
                  <a:pt x="425797" y="30050"/>
                </a:cubicBezTo>
                <a:cubicBezTo>
                  <a:pt x="422822" y="30050"/>
                  <a:pt x="420358" y="31121"/>
                  <a:pt x="418404" y="33293"/>
                </a:cubicBezTo>
                <a:cubicBezTo>
                  <a:pt x="416484" y="35435"/>
                  <a:pt x="415538" y="38351"/>
                  <a:pt x="415568" y="42070"/>
                </a:cubicBezTo>
                <a:lnTo>
                  <a:pt x="435883" y="42070"/>
                </a:lnTo>
                <a:close/>
                <a:moveTo>
                  <a:pt x="507257" y="72210"/>
                </a:moveTo>
                <a:lnTo>
                  <a:pt x="493684" y="72210"/>
                </a:lnTo>
                <a:lnTo>
                  <a:pt x="493684" y="45998"/>
                </a:lnTo>
                <a:cubicBezTo>
                  <a:pt x="493684" y="40404"/>
                  <a:pt x="493389" y="36804"/>
                  <a:pt x="492800" y="35197"/>
                </a:cubicBezTo>
                <a:cubicBezTo>
                  <a:pt x="492211" y="33561"/>
                  <a:pt x="491265" y="32282"/>
                  <a:pt x="489965" y="31389"/>
                </a:cubicBezTo>
                <a:cubicBezTo>
                  <a:pt x="488661" y="30497"/>
                  <a:pt x="487082" y="30050"/>
                  <a:pt x="485222" y="30050"/>
                </a:cubicBezTo>
                <a:cubicBezTo>
                  <a:pt x="482866" y="30050"/>
                  <a:pt x="480744" y="30675"/>
                  <a:pt x="478852" y="31984"/>
                </a:cubicBezTo>
                <a:cubicBezTo>
                  <a:pt x="476992" y="33263"/>
                  <a:pt x="475722" y="34959"/>
                  <a:pt x="475041" y="37102"/>
                </a:cubicBezTo>
                <a:cubicBezTo>
                  <a:pt x="474360" y="39244"/>
                  <a:pt x="474017" y="43171"/>
                  <a:pt x="474017" y="48913"/>
                </a:cubicBezTo>
                <a:lnTo>
                  <a:pt x="474017" y="72210"/>
                </a:lnTo>
                <a:lnTo>
                  <a:pt x="460396" y="72210"/>
                </a:lnTo>
                <a:lnTo>
                  <a:pt x="460396" y="20797"/>
                </a:lnTo>
                <a:lnTo>
                  <a:pt x="473041" y="20797"/>
                </a:lnTo>
                <a:lnTo>
                  <a:pt x="473041" y="28325"/>
                </a:lnTo>
                <a:cubicBezTo>
                  <a:pt x="477534" y="22523"/>
                  <a:pt x="483175" y="19637"/>
                  <a:pt x="489965" y="19637"/>
                </a:cubicBezTo>
                <a:cubicBezTo>
                  <a:pt x="492970" y="19637"/>
                  <a:pt x="495713" y="20172"/>
                  <a:pt x="498191" y="21243"/>
                </a:cubicBezTo>
                <a:cubicBezTo>
                  <a:pt x="500702" y="22344"/>
                  <a:pt x="502592" y="23713"/>
                  <a:pt x="503862" y="25379"/>
                </a:cubicBezTo>
                <a:cubicBezTo>
                  <a:pt x="505136" y="27075"/>
                  <a:pt x="506016" y="28979"/>
                  <a:pt x="506513" y="31121"/>
                </a:cubicBezTo>
                <a:cubicBezTo>
                  <a:pt x="507010" y="33234"/>
                  <a:pt x="507257" y="36298"/>
                  <a:pt x="507257" y="40255"/>
                </a:cubicBezTo>
                <a:lnTo>
                  <a:pt x="507257" y="72210"/>
                </a:lnTo>
                <a:close/>
                <a:moveTo>
                  <a:pt x="550860" y="55846"/>
                </a:moveTo>
                <a:lnTo>
                  <a:pt x="564388" y="58107"/>
                </a:lnTo>
                <a:cubicBezTo>
                  <a:pt x="562654" y="63076"/>
                  <a:pt x="559895" y="66854"/>
                  <a:pt x="556114" y="69473"/>
                </a:cubicBezTo>
                <a:cubicBezTo>
                  <a:pt x="552362" y="72061"/>
                  <a:pt x="547667" y="73370"/>
                  <a:pt x="542026" y="73370"/>
                </a:cubicBezTo>
                <a:cubicBezTo>
                  <a:pt x="533100" y="73370"/>
                  <a:pt x="526483" y="70424"/>
                  <a:pt x="522178" y="64593"/>
                </a:cubicBezTo>
                <a:cubicBezTo>
                  <a:pt x="518798" y="59892"/>
                  <a:pt x="517108" y="54001"/>
                  <a:pt x="517108" y="46861"/>
                </a:cubicBezTo>
                <a:cubicBezTo>
                  <a:pt x="517108" y="38351"/>
                  <a:pt x="519325" y="31686"/>
                  <a:pt x="523758" y="26866"/>
                </a:cubicBezTo>
                <a:cubicBezTo>
                  <a:pt x="528221" y="22046"/>
                  <a:pt x="533862" y="19637"/>
                  <a:pt x="540678" y="19637"/>
                </a:cubicBezTo>
                <a:cubicBezTo>
                  <a:pt x="548334" y="19637"/>
                  <a:pt x="554362" y="22166"/>
                  <a:pt x="558762" y="27194"/>
                </a:cubicBezTo>
                <a:cubicBezTo>
                  <a:pt x="563195" y="32252"/>
                  <a:pt x="565319" y="39987"/>
                  <a:pt x="565132" y="50401"/>
                </a:cubicBezTo>
                <a:lnTo>
                  <a:pt x="531056" y="50401"/>
                </a:lnTo>
                <a:cubicBezTo>
                  <a:pt x="531148" y="54447"/>
                  <a:pt x="532234" y="57601"/>
                  <a:pt x="534311" y="59833"/>
                </a:cubicBezTo>
                <a:cubicBezTo>
                  <a:pt x="536418" y="62064"/>
                  <a:pt x="539036" y="63195"/>
                  <a:pt x="542166" y="63195"/>
                </a:cubicBezTo>
                <a:cubicBezTo>
                  <a:pt x="544305" y="63195"/>
                  <a:pt x="546102" y="62599"/>
                  <a:pt x="547560" y="61469"/>
                </a:cubicBezTo>
                <a:cubicBezTo>
                  <a:pt x="549015" y="60279"/>
                  <a:pt x="550116" y="58405"/>
                  <a:pt x="550860" y="55846"/>
                </a:cubicBezTo>
                <a:close/>
                <a:moveTo>
                  <a:pt x="551603" y="42070"/>
                </a:moveTo>
                <a:cubicBezTo>
                  <a:pt x="551511" y="38143"/>
                  <a:pt x="550488" y="35138"/>
                  <a:pt x="548536" y="33115"/>
                </a:cubicBezTo>
                <a:cubicBezTo>
                  <a:pt x="546614" y="31062"/>
                  <a:pt x="544275" y="30050"/>
                  <a:pt x="541517" y="30050"/>
                </a:cubicBezTo>
                <a:cubicBezTo>
                  <a:pt x="538542" y="30050"/>
                  <a:pt x="536076" y="31121"/>
                  <a:pt x="534124" y="33293"/>
                </a:cubicBezTo>
                <a:cubicBezTo>
                  <a:pt x="532202" y="35435"/>
                  <a:pt x="531258" y="38351"/>
                  <a:pt x="531288" y="42070"/>
                </a:cubicBezTo>
                <a:lnTo>
                  <a:pt x="551603" y="42070"/>
                </a:lnTo>
                <a:close/>
              </a:path>
            </a:pathLst>
          </a:custGeom>
          <a:solidFill>
            <a:srgbClr val="000000"/>
          </a:solidFill>
          <a:ln w="2972" cap="sq">
            <a:noFill/>
            <a:prstDash val="solid"/>
            <a:miter/>
          </a:ln>
        </p:spPr>
        <p:txBody>
          <a:bodyPr rtlCol="0" anchor="ctr"/>
          <a:lstStyle/>
          <a:p>
            <a:endParaRPr lang="en-US" sz="1350"/>
          </a:p>
        </p:txBody>
      </p:sp>
      <p:sp>
        <p:nvSpPr>
          <p:cNvPr id="312" name="Freeform: Shape 1868">
            <a:extLst>
              <a:ext uri="{FF2B5EF4-FFF2-40B4-BE49-F238E27FC236}">
                <a16:creationId xmlns:a16="http://schemas.microsoft.com/office/drawing/2014/main" id="{D3B558D0-4E4D-4B4B-96F9-2A2D06FD2DF6}"/>
              </a:ext>
            </a:extLst>
          </p:cNvPr>
          <p:cNvSpPr/>
          <p:nvPr/>
        </p:nvSpPr>
        <p:spPr>
          <a:xfrm>
            <a:off x="6754539" y="3340338"/>
            <a:ext cx="807976" cy="207467"/>
          </a:xfrm>
          <a:custGeom>
            <a:avLst/>
            <a:gdLst>
              <a:gd name="connsiteX0" fmla="*/ 0 w 1077301"/>
              <a:gd name="connsiteY0" fmla="*/ 138311 h 276622"/>
              <a:gd name="connsiteX1" fmla="*/ 0 w 1077301"/>
              <a:gd name="connsiteY1" fmla="*/ 138311 h 276622"/>
              <a:gd name="connsiteX2" fmla="*/ 538652 w 1077301"/>
              <a:gd name="connsiteY2" fmla="*/ 0 h 276622"/>
              <a:gd name="connsiteX3" fmla="*/ 538652 w 1077301"/>
              <a:gd name="connsiteY3" fmla="*/ 0 h 276622"/>
              <a:gd name="connsiteX4" fmla="*/ 1077301 w 1077301"/>
              <a:gd name="connsiteY4" fmla="*/ 138311 h 276622"/>
              <a:gd name="connsiteX5" fmla="*/ 1077301 w 1077301"/>
              <a:gd name="connsiteY5" fmla="*/ 138311 h 276622"/>
              <a:gd name="connsiteX6" fmla="*/ 538652 w 1077301"/>
              <a:gd name="connsiteY6" fmla="*/ 276623 h 276622"/>
              <a:gd name="connsiteX7" fmla="*/ 538652 w 1077301"/>
              <a:gd name="connsiteY7" fmla="*/ 276623 h 276622"/>
              <a:gd name="connsiteX8" fmla="*/ 0 w 1077301"/>
              <a:gd name="connsiteY8" fmla="*/ 138311 h 276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301" h="276622">
                <a:moveTo>
                  <a:pt x="0" y="138311"/>
                </a:moveTo>
                <a:lnTo>
                  <a:pt x="0" y="138311"/>
                </a:lnTo>
                <a:cubicBezTo>
                  <a:pt x="0" y="61924"/>
                  <a:pt x="241164" y="0"/>
                  <a:pt x="538652" y="0"/>
                </a:cubicBezTo>
                <a:lnTo>
                  <a:pt x="538652" y="0"/>
                </a:lnTo>
                <a:cubicBezTo>
                  <a:pt x="836140" y="0"/>
                  <a:pt x="1077301" y="61924"/>
                  <a:pt x="1077301" y="138311"/>
                </a:cubicBezTo>
                <a:lnTo>
                  <a:pt x="1077301" y="138311"/>
                </a:lnTo>
                <a:cubicBezTo>
                  <a:pt x="1077301" y="214699"/>
                  <a:pt x="836140" y="276623"/>
                  <a:pt x="538652" y="276623"/>
                </a:cubicBezTo>
                <a:lnTo>
                  <a:pt x="538652" y="276623"/>
                </a:lnTo>
                <a:cubicBezTo>
                  <a:pt x="241164" y="276623"/>
                  <a:pt x="0" y="214699"/>
                  <a:pt x="0" y="138311"/>
                </a:cubicBezTo>
                <a:close/>
              </a:path>
            </a:pathLst>
          </a:custGeom>
          <a:solidFill>
            <a:srgbClr val="CC99FF"/>
          </a:solidFill>
          <a:ln w="2972" cap="flat">
            <a:solidFill>
              <a:srgbClr val="000000"/>
            </a:solidFill>
            <a:prstDash val="solid"/>
            <a:round/>
          </a:ln>
        </p:spPr>
        <p:txBody>
          <a:bodyPr rtlCol="0" anchor="ctr"/>
          <a:lstStyle/>
          <a:p>
            <a:endParaRPr lang="en-US" sz="1350"/>
          </a:p>
        </p:txBody>
      </p:sp>
      <p:sp>
        <p:nvSpPr>
          <p:cNvPr id="313" name="Freeform: Shape 1869">
            <a:extLst>
              <a:ext uri="{FF2B5EF4-FFF2-40B4-BE49-F238E27FC236}">
                <a16:creationId xmlns:a16="http://schemas.microsoft.com/office/drawing/2014/main" id="{4AC3DCE3-90C1-8E4F-9B7D-F6D643D3E8C8}"/>
              </a:ext>
            </a:extLst>
          </p:cNvPr>
          <p:cNvSpPr/>
          <p:nvPr/>
        </p:nvSpPr>
        <p:spPr>
          <a:xfrm>
            <a:off x="6994474" y="3417609"/>
            <a:ext cx="334450" cy="54113"/>
          </a:xfrm>
          <a:custGeom>
            <a:avLst/>
            <a:gdLst>
              <a:gd name="connsiteX0" fmla="*/ 0 w 445933"/>
              <a:gd name="connsiteY0" fmla="*/ 70987 h 72150"/>
              <a:gd name="connsiteX1" fmla="*/ 0 w 445933"/>
              <a:gd name="connsiteY1" fmla="*/ 0 h 72150"/>
              <a:gd name="connsiteX2" fmla="*/ 52627 w 445933"/>
              <a:gd name="connsiteY2" fmla="*/ 0 h 72150"/>
              <a:gd name="connsiteX3" fmla="*/ 52627 w 445933"/>
              <a:gd name="connsiteY3" fmla="*/ 11993 h 72150"/>
              <a:gd name="connsiteX4" fmla="*/ 14320 w 445933"/>
              <a:gd name="connsiteY4" fmla="*/ 11993 h 72150"/>
              <a:gd name="connsiteX5" fmla="*/ 14320 w 445933"/>
              <a:gd name="connsiteY5" fmla="*/ 27753 h 72150"/>
              <a:gd name="connsiteX6" fmla="*/ 49976 w 445933"/>
              <a:gd name="connsiteY6" fmla="*/ 27753 h 72150"/>
              <a:gd name="connsiteX7" fmla="*/ 49976 w 445933"/>
              <a:gd name="connsiteY7" fmla="*/ 39702 h 72150"/>
              <a:gd name="connsiteX8" fmla="*/ 14320 w 445933"/>
              <a:gd name="connsiteY8" fmla="*/ 39702 h 72150"/>
              <a:gd name="connsiteX9" fmla="*/ 14320 w 445933"/>
              <a:gd name="connsiteY9" fmla="*/ 59041 h 72150"/>
              <a:gd name="connsiteX10" fmla="*/ 53974 w 445933"/>
              <a:gd name="connsiteY10" fmla="*/ 59041 h 72150"/>
              <a:gd name="connsiteX11" fmla="*/ 53974 w 445933"/>
              <a:gd name="connsiteY11" fmla="*/ 70987 h 72150"/>
              <a:gd name="connsiteX12" fmla="*/ 0 w 445933"/>
              <a:gd name="connsiteY12" fmla="*/ 70987 h 72150"/>
              <a:gd name="connsiteX13" fmla="*/ 112813 w 445933"/>
              <a:gd name="connsiteY13" fmla="*/ 70987 h 72150"/>
              <a:gd name="connsiteX14" fmla="*/ 99240 w 445933"/>
              <a:gd name="connsiteY14" fmla="*/ 70987 h 72150"/>
              <a:gd name="connsiteX15" fmla="*/ 99240 w 445933"/>
              <a:gd name="connsiteY15" fmla="*/ 44769 h 72150"/>
              <a:gd name="connsiteX16" fmla="*/ 98356 w 445933"/>
              <a:gd name="connsiteY16" fmla="*/ 33984 h 72150"/>
              <a:gd name="connsiteX17" fmla="*/ 95521 w 445933"/>
              <a:gd name="connsiteY17" fmla="*/ 30172 h 72150"/>
              <a:gd name="connsiteX18" fmla="*/ 90778 w 445933"/>
              <a:gd name="connsiteY18" fmla="*/ 28821 h 72150"/>
              <a:gd name="connsiteX19" fmla="*/ 84408 w 445933"/>
              <a:gd name="connsiteY19" fmla="*/ 30776 h 72150"/>
              <a:gd name="connsiteX20" fmla="*/ 80597 w 445933"/>
              <a:gd name="connsiteY20" fmla="*/ 35888 h 72150"/>
              <a:gd name="connsiteX21" fmla="*/ 79574 w 445933"/>
              <a:gd name="connsiteY21" fmla="*/ 47697 h 72150"/>
              <a:gd name="connsiteX22" fmla="*/ 79574 w 445933"/>
              <a:gd name="connsiteY22" fmla="*/ 70987 h 72150"/>
              <a:gd name="connsiteX23" fmla="*/ 65953 w 445933"/>
              <a:gd name="connsiteY23" fmla="*/ 70987 h 72150"/>
              <a:gd name="connsiteX24" fmla="*/ 65953 w 445933"/>
              <a:gd name="connsiteY24" fmla="*/ 19571 h 72150"/>
              <a:gd name="connsiteX25" fmla="*/ 78598 w 445933"/>
              <a:gd name="connsiteY25" fmla="*/ 19571 h 72150"/>
              <a:gd name="connsiteX26" fmla="*/ 78598 w 445933"/>
              <a:gd name="connsiteY26" fmla="*/ 27102 h 72150"/>
              <a:gd name="connsiteX27" fmla="*/ 95521 w 445933"/>
              <a:gd name="connsiteY27" fmla="*/ 18408 h 72150"/>
              <a:gd name="connsiteX28" fmla="*/ 103748 w 445933"/>
              <a:gd name="connsiteY28" fmla="*/ 20036 h 72150"/>
              <a:gd name="connsiteX29" fmla="*/ 109421 w 445933"/>
              <a:gd name="connsiteY29" fmla="*/ 24174 h 72150"/>
              <a:gd name="connsiteX30" fmla="*/ 112070 w 445933"/>
              <a:gd name="connsiteY30" fmla="*/ 29893 h 72150"/>
              <a:gd name="connsiteX31" fmla="*/ 112813 w 445933"/>
              <a:gd name="connsiteY31" fmla="*/ 39050 h 72150"/>
              <a:gd name="connsiteX32" fmla="*/ 112813 w 445933"/>
              <a:gd name="connsiteY32" fmla="*/ 70987 h 72150"/>
              <a:gd name="connsiteX33" fmla="*/ 140192 w 445933"/>
              <a:gd name="connsiteY33" fmla="*/ 0 h 72150"/>
              <a:gd name="connsiteX34" fmla="*/ 140192 w 445933"/>
              <a:gd name="connsiteY34" fmla="*/ 26126 h 72150"/>
              <a:gd name="connsiteX35" fmla="*/ 155907 w 445933"/>
              <a:gd name="connsiteY35" fmla="*/ 18408 h 72150"/>
              <a:gd name="connsiteX36" fmla="*/ 164366 w 445933"/>
              <a:gd name="connsiteY36" fmla="*/ 20175 h 72150"/>
              <a:gd name="connsiteX37" fmla="*/ 170084 w 445933"/>
              <a:gd name="connsiteY37" fmla="*/ 24638 h 72150"/>
              <a:gd name="connsiteX38" fmla="*/ 172688 w 445933"/>
              <a:gd name="connsiteY38" fmla="*/ 30636 h 72150"/>
              <a:gd name="connsiteX39" fmla="*/ 173387 w 445933"/>
              <a:gd name="connsiteY39" fmla="*/ 40818 h 72150"/>
              <a:gd name="connsiteX40" fmla="*/ 173387 w 445933"/>
              <a:gd name="connsiteY40" fmla="*/ 70987 h 72150"/>
              <a:gd name="connsiteX41" fmla="*/ 159811 w 445933"/>
              <a:gd name="connsiteY41" fmla="*/ 70987 h 72150"/>
              <a:gd name="connsiteX42" fmla="*/ 159811 w 445933"/>
              <a:gd name="connsiteY42" fmla="*/ 43838 h 72150"/>
              <a:gd name="connsiteX43" fmla="*/ 159019 w 445933"/>
              <a:gd name="connsiteY43" fmla="*/ 33564 h 72150"/>
              <a:gd name="connsiteX44" fmla="*/ 156279 w 445933"/>
              <a:gd name="connsiteY44" fmla="*/ 30125 h 72150"/>
              <a:gd name="connsiteX45" fmla="*/ 151349 w 445933"/>
              <a:gd name="connsiteY45" fmla="*/ 28821 h 72150"/>
              <a:gd name="connsiteX46" fmla="*/ 145306 w 445933"/>
              <a:gd name="connsiteY46" fmla="*/ 30497 h 72150"/>
              <a:gd name="connsiteX47" fmla="*/ 141403 w 445933"/>
              <a:gd name="connsiteY47" fmla="*/ 35424 h 72150"/>
              <a:gd name="connsiteX48" fmla="*/ 140192 w 445933"/>
              <a:gd name="connsiteY48" fmla="*/ 45233 h 72150"/>
              <a:gd name="connsiteX49" fmla="*/ 140192 w 445933"/>
              <a:gd name="connsiteY49" fmla="*/ 70987 h 72150"/>
              <a:gd name="connsiteX50" fmla="*/ 126571 w 445933"/>
              <a:gd name="connsiteY50" fmla="*/ 70987 h 72150"/>
              <a:gd name="connsiteX51" fmla="*/ 126571 w 445933"/>
              <a:gd name="connsiteY51" fmla="*/ 0 h 72150"/>
              <a:gd name="connsiteX52" fmla="*/ 140192 w 445933"/>
              <a:gd name="connsiteY52" fmla="*/ 0 h 72150"/>
              <a:gd name="connsiteX53" fmla="*/ 197371 w 445933"/>
              <a:gd name="connsiteY53" fmla="*/ 35239 h 72150"/>
              <a:gd name="connsiteX54" fmla="*/ 185005 w 445933"/>
              <a:gd name="connsiteY54" fmla="*/ 33008 h 72150"/>
              <a:gd name="connsiteX55" fmla="*/ 192164 w 445933"/>
              <a:gd name="connsiteY55" fmla="*/ 21990 h 72150"/>
              <a:gd name="connsiteX56" fmla="*/ 207272 w 445933"/>
              <a:gd name="connsiteY56" fmla="*/ 18408 h 72150"/>
              <a:gd name="connsiteX57" fmla="*/ 220845 w 445933"/>
              <a:gd name="connsiteY57" fmla="*/ 20595 h 72150"/>
              <a:gd name="connsiteX58" fmla="*/ 227123 w 445933"/>
              <a:gd name="connsiteY58" fmla="*/ 26034 h 72150"/>
              <a:gd name="connsiteX59" fmla="*/ 228935 w 445933"/>
              <a:gd name="connsiteY59" fmla="*/ 38214 h 72150"/>
              <a:gd name="connsiteX60" fmla="*/ 228795 w 445933"/>
              <a:gd name="connsiteY60" fmla="*/ 54111 h 72150"/>
              <a:gd name="connsiteX61" fmla="*/ 229447 w 445933"/>
              <a:gd name="connsiteY61" fmla="*/ 64108 h 72150"/>
              <a:gd name="connsiteX62" fmla="*/ 231866 w 445933"/>
              <a:gd name="connsiteY62" fmla="*/ 70987 h 72150"/>
              <a:gd name="connsiteX63" fmla="*/ 218429 w 445933"/>
              <a:gd name="connsiteY63" fmla="*/ 70987 h 72150"/>
              <a:gd name="connsiteX64" fmla="*/ 217126 w 445933"/>
              <a:gd name="connsiteY64" fmla="*/ 66991 h 72150"/>
              <a:gd name="connsiteX65" fmla="*/ 216618 w 445933"/>
              <a:gd name="connsiteY65" fmla="*/ 65364 h 72150"/>
              <a:gd name="connsiteX66" fmla="*/ 209179 w 445933"/>
              <a:gd name="connsiteY66" fmla="*/ 70475 h 72150"/>
              <a:gd name="connsiteX67" fmla="*/ 200718 w 445933"/>
              <a:gd name="connsiteY67" fmla="*/ 72150 h 72150"/>
              <a:gd name="connsiteX68" fmla="*/ 188165 w 445933"/>
              <a:gd name="connsiteY68" fmla="*/ 67872 h 72150"/>
              <a:gd name="connsiteX69" fmla="*/ 183610 w 445933"/>
              <a:gd name="connsiteY69" fmla="*/ 56950 h 72150"/>
              <a:gd name="connsiteX70" fmla="*/ 185702 w 445933"/>
              <a:gd name="connsiteY70" fmla="*/ 49184 h 72150"/>
              <a:gd name="connsiteX71" fmla="*/ 191512 w 445933"/>
              <a:gd name="connsiteY71" fmla="*/ 43933 h 72150"/>
              <a:gd name="connsiteX72" fmla="*/ 202345 w 445933"/>
              <a:gd name="connsiteY72" fmla="*/ 40770 h 72150"/>
              <a:gd name="connsiteX73" fmla="*/ 215546 w 445933"/>
              <a:gd name="connsiteY73" fmla="*/ 37423 h 72150"/>
              <a:gd name="connsiteX74" fmla="*/ 215546 w 445933"/>
              <a:gd name="connsiteY74" fmla="*/ 36075 h 72150"/>
              <a:gd name="connsiteX75" fmla="*/ 213595 w 445933"/>
              <a:gd name="connsiteY75" fmla="*/ 30497 h 72150"/>
              <a:gd name="connsiteX76" fmla="*/ 206296 w 445933"/>
              <a:gd name="connsiteY76" fmla="*/ 28821 h 72150"/>
              <a:gd name="connsiteX77" fmla="*/ 200625 w 445933"/>
              <a:gd name="connsiteY77" fmla="*/ 30264 h 72150"/>
              <a:gd name="connsiteX78" fmla="*/ 197371 w 445933"/>
              <a:gd name="connsiteY78" fmla="*/ 35239 h 72150"/>
              <a:gd name="connsiteX79" fmla="*/ 215546 w 445933"/>
              <a:gd name="connsiteY79" fmla="*/ 46301 h 72150"/>
              <a:gd name="connsiteX80" fmla="*/ 207272 w 445933"/>
              <a:gd name="connsiteY80" fmla="*/ 48396 h 72150"/>
              <a:gd name="connsiteX81" fmla="*/ 199882 w 445933"/>
              <a:gd name="connsiteY81" fmla="*/ 50764 h 72150"/>
              <a:gd name="connsiteX82" fmla="*/ 197231 w 445933"/>
              <a:gd name="connsiteY82" fmla="*/ 55554 h 72150"/>
              <a:gd name="connsiteX83" fmla="*/ 199322 w 445933"/>
              <a:gd name="connsiteY83" fmla="*/ 60481 h 72150"/>
              <a:gd name="connsiteX84" fmla="*/ 204761 w 445933"/>
              <a:gd name="connsiteY84" fmla="*/ 62573 h 72150"/>
              <a:gd name="connsiteX85" fmla="*/ 211783 w 445933"/>
              <a:gd name="connsiteY85" fmla="*/ 60157 h 72150"/>
              <a:gd name="connsiteX86" fmla="*/ 215035 w 445933"/>
              <a:gd name="connsiteY86" fmla="*/ 55647 h 72150"/>
              <a:gd name="connsiteX87" fmla="*/ 215546 w 445933"/>
              <a:gd name="connsiteY87" fmla="*/ 49000 h 72150"/>
              <a:gd name="connsiteX88" fmla="*/ 215546 w 445933"/>
              <a:gd name="connsiteY88" fmla="*/ 46301 h 72150"/>
              <a:gd name="connsiteX89" fmla="*/ 289104 w 445933"/>
              <a:gd name="connsiteY89" fmla="*/ 70987 h 72150"/>
              <a:gd name="connsiteX90" fmla="*/ 275531 w 445933"/>
              <a:gd name="connsiteY90" fmla="*/ 70987 h 72150"/>
              <a:gd name="connsiteX91" fmla="*/ 275531 w 445933"/>
              <a:gd name="connsiteY91" fmla="*/ 44769 h 72150"/>
              <a:gd name="connsiteX92" fmla="*/ 274647 w 445933"/>
              <a:gd name="connsiteY92" fmla="*/ 33984 h 72150"/>
              <a:gd name="connsiteX93" fmla="*/ 271812 w 445933"/>
              <a:gd name="connsiteY93" fmla="*/ 30172 h 72150"/>
              <a:gd name="connsiteX94" fmla="*/ 267069 w 445933"/>
              <a:gd name="connsiteY94" fmla="*/ 28821 h 72150"/>
              <a:gd name="connsiteX95" fmla="*/ 260699 w 445933"/>
              <a:gd name="connsiteY95" fmla="*/ 30776 h 72150"/>
              <a:gd name="connsiteX96" fmla="*/ 256888 w 445933"/>
              <a:gd name="connsiteY96" fmla="*/ 35888 h 72150"/>
              <a:gd name="connsiteX97" fmla="*/ 255864 w 445933"/>
              <a:gd name="connsiteY97" fmla="*/ 47697 h 72150"/>
              <a:gd name="connsiteX98" fmla="*/ 255864 w 445933"/>
              <a:gd name="connsiteY98" fmla="*/ 70987 h 72150"/>
              <a:gd name="connsiteX99" fmla="*/ 242244 w 445933"/>
              <a:gd name="connsiteY99" fmla="*/ 70987 h 72150"/>
              <a:gd name="connsiteX100" fmla="*/ 242244 w 445933"/>
              <a:gd name="connsiteY100" fmla="*/ 19571 h 72150"/>
              <a:gd name="connsiteX101" fmla="*/ 254889 w 445933"/>
              <a:gd name="connsiteY101" fmla="*/ 19571 h 72150"/>
              <a:gd name="connsiteX102" fmla="*/ 254889 w 445933"/>
              <a:gd name="connsiteY102" fmla="*/ 27102 h 72150"/>
              <a:gd name="connsiteX103" fmla="*/ 271812 w 445933"/>
              <a:gd name="connsiteY103" fmla="*/ 18408 h 72150"/>
              <a:gd name="connsiteX104" fmla="*/ 280039 w 445933"/>
              <a:gd name="connsiteY104" fmla="*/ 20036 h 72150"/>
              <a:gd name="connsiteX105" fmla="*/ 285712 w 445933"/>
              <a:gd name="connsiteY105" fmla="*/ 24174 h 72150"/>
              <a:gd name="connsiteX106" fmla="*/ 288360 w 445933"/>
              <a:gd name="connsiteY106" fmla="*/ 29893 h 72150"/>
              <a:gd name="connsiteX107" fmla="*/ 289104 w 445933"/>
              <a:gd name="connsiteY107" fmla="*/ 39050 h 72150"/>
              <a:gd name="connsiteX108" fmla="*/ 289104 w 445933"/>
              <a:gd name="connsiteY108" fmla="*/ 70987 h 72150"/>
              <a:gd name="connsiteX109" fmla="*/ 347770 w 445933"/>
              <a:gd name="connsiteY109" fmla="*/ 34772 h 72150"/>
              <a:gd name="connsiteX110" fmla="*/ 334334 w 445933"/>
              <a:gd name="connsiteY110" fmla="*/ 37191 h 72150"/>
              <a:gd name="connsiteX111" fmla="*/ 331219 w 445933"/>
              <a:gd name="connsiteY111" fmla="*/ 31148 h 72150"/>
              <a:gd name="connsiteX112" fmla="*/ 325036 w 445933"/>
              <a:gd name="connsiteY112" fmla="*/ 29101 h 72150"/>
              <a:gd name="connsiteX113" fmla="*/ 316947 w 445933"/>
              <a:gd name="connsiteY113" fmla="*/ 32636 h 72150"/>
              <a:gd name="connsiteX114" fmla="*/ 313927 w 445933"/>
              <a:gd name="connsiteY114" fmla="*/ 44349 h 72150"/>
              <a:gd name="connsiteX115" fmla="*/ 316994 w 445933"/>
              <a:gd name="connsiteY115" fmla="*/ 57274 h 72150"/>
              <a:gd name="connsiteX116" fmla="*/ 325224 w 445933"/>
              <a:gd name="connsiteY116" fmla="*/ 61041 h 72150"/>
              <a:gd name="connsiteX117" fmla="*/ 331591 w 445933"/>
              <a:gd name="connsiteY117" fmla="*/ 58854 h 72150"/>
              <a:gd name="connsiteX118" fmla="*/ 335078 w 445933"/>
              <a:gd name="connsiteY118" fmla="*/ 51276 h 72150"/>
              <a:gd name="connsiteX119" fmla="*/ 348419 w 445933"/>
              <a:gd name="connsiteY119" fmla="*/ 53555 h 72150"/>
              <a:gd name="connsiteX120" fmla="*/ 340425 w 445933"/>
              <a:gd name="connsiteY120" fmla="*/ 67455 h 72150"/>
              <a:gd name="connsiteX121" fmla="*/ 324617 w 445933"/>
              <a:gd name="connsiteY121" fmla="*/ 72150 h 72150"/>
              <a:gd name="connsiteX122" fmla="*/ 306628 w 445933"/>
              <a:gd name="connsiteY122" fmla="*/ 65036 h 72150"/>
              <a:gd name="connsiteX123" fmla="*/ 299934 w 445933"/>
              <a:gd name="connsiteY123" fmla="*/ 45325 h 72150"/>
              <a:gd name="connsiteX124" fmla="*/ 306628 w 445933"/>
              <a:gd name="connsiteY124" fmla="*/ 25522 h 72150"/>
              <a:gd name="connsiteX125" fmla="*/ 324852 w 445933"/>
              <a:gd name="connsiteY125" fmla="*/ 18408 h 72150"/>
              <a:gd name="connsiteX126" fmla="*/ 339773 w 445933"/>
              <a:gd name="connsiteY126" fmla="*/ 22454 h 72150"/>
              <a:gd name="connsiteX127" fmla="*/ 347770 w 445933"/>
              <a:gd name="connsiteY127" fmla="*/ 34772 h 72150"/>
              <a:gd name="connsiteX128" fmla="*/ 387856 w 445933"/>
              <a:gd name="connsiteY128" fmla="*/ 54623 h 72150"/>
              <a:gd name="connsiteX129" fmla="*/ 401385 w 445933"/>
              <a:gd name="connsiteY129" fmla="*/ 56902 h 72150"/>
              <a:gd name="connsiteX130" fmla="*/ 393108 w 445933"/>
              <a:gd name="connsiteY130" fmla="*/ 68244 h 72150"/>
              <a:gd name="connsiteX131" fmla="*/ 379023 w 445933"/>
              <a:gd name="connsiteY131" fmla="*/ 72150 h 72150"/>
              <a:gd name="connsiteX132" fmla="*/ 359172 w 445933"/>
              <a:gd name="connsiteY132" fmla="*/ 63364 h 72150"/>
              <a:gd name="connsiteX133" fmla="*/ 354105 w 445933"/>
              <a:gd name="connsiteY133" fmla="*/ 45653 h 72150"/>
              <a:gd name="connsiteX134" fmla="*/ 360752 w 445933"/>
              <a:gd name="connsiteY134" fmla="*/ 25662 h 72150"/>
              <a:gd name="connsiteX135" fmla="*/ 377675 w 445933"/>
              <a:gd name="connsiteY135" fmla="*/ 18408 h 72150"/>
              <a:gd name="connsiteX136" fmla="*/ 395759 w 445933"/>
              <a:gd name="connsiteY136" fmla="*/ 25986 h 72150"/>
              <a:gd name="connsiteX137" fmla="*/ 402129 w 445933"/>
              <a:gd name="connsiteY137" fmla="*/ 49184 h 72150"/>
              <a:gd name="connsiteX138" fmla="*/ 368053 w 445933"/>
              <a:gd name="connsiteY138" fmla="*/ 49184 h 72150"/>
              <a:gd name="connsiteX139" fmla="*/ 371305 w 445933"/>
              <a:gd name="connsiteY139" fmla="*/ 58622 h 72150"/>
              <a:gd name="connsiteX140" fmla="*/ 379163 w 445933"/>
              <a:gd name="connsiteY140" fmla="*/ 61969 h 72150"/>
              <a:gd name="connsiteX141" fmla="*/ 384554 w 445933"/>
              <a:gd name="connsiteY141" fmla="*/ 60249 h 72150"/>
              <a:gd name="connsiteX142" fmla="*/ 387856 w 445933"/>
              <a:gd name="connsiteY142" fmla="*/ 54623 h 72150"/>
              <a:gd name="connsiteX143" fmla="*/ 388600 w 445933"/>
              <a:gd name="connsiteY143" fmla="*/ 40862 h 72150"/>
              <a:gd name="connsiteX144" fmla="*/ 385533 w 445933"/>
              <a:gd name="connsiteY144" fmla="*/ 31892 h 72150"/>
              <a:gd name="connsiteX145" fmla="*/ 378511 w 445933"/>
              <a:gd name="connsiteY145" fmla="*/ 28821 h 72150"/>
              <a:gd name="connsiteX146" fmla="*/ 371120 w 445933"/>
              <a:gd name="connsiteY146" fmla="*/ 32076 h 72150"/>
              <a:gd name="connsiteX147" fmla="*/ 368285 w 445933"/>
              <a:gd name="connsiteY147" fmla="*/ 40862 h 72150"/>
              <a:gd name="connsiteX148" fmla="*/ 388600 w 445933"/>
              <a:gd name="connsiteY148" fmla="*/ 40862 h 72150"/>
              <a:gd name="connsiteX149" fmla="*/ 426223 w 445933"/>
              <a:gd name="connsiteY149" fmla="*/ 70987 h 72150"/>
              <a:gd name="connsiteX150" fmla="*/ 412646 w 445933"/>
              <a:gd name="connsiteY150" fmla="*/ 70987 h 72150"/>
              <a:gd name="connsiteX151" fmla="*/ 412646 w 445933"/>
              <a:gd name="connsiteY151" fmla="*/ 19571 h 72150"/>
              <a:gd name="connsiteX152" fmla="*/ 425247 w 445933"/>
              <a:gd name="connsiteY152" fmla="*/ 19571 h 72150"/>
              <a:gd name="connsiteX153" fmla="*/ 425247 w 445933"/>
              <a:gd name="connsiteY153" fmla="*/ 26870 h 72150"/>
              <a:gd name="connsiteX154" fmla="*/ 431102 w 445933"/>
              <a:gd name="connsiteY154" fmla="*/ 20083 h 72150"/>
              <a:gd name="connsiteX155" fmla="*/ 436960 w 445933"/>
              <a:gd name="connsiteY155" fmla="*/ 18408 h 72150"/>
              <a:gd name="connsiteX156" fmla="*/ 445934 w 445933"/>
              <a:gd name="connsiteY156" fmla="*/ 20967 h 72150"/>
              <a:gd name="connsiteX157" fmla="*/ 441747 w 445933"/>
              <a:gd name="connsiteY157" fmla="*/ 32820 h 72150"/>
              <a:gd name="connsiteX158" fmla="*/ 435333 w 445933"/>
              <a:gd name="connsiteY158" fmla="*/ 30589 h 72150"/>
              <a:gd name="connsiteX159" fmla="*/ 430498 w 445933"/>
              <a:gd name="connsiteY159" fmla="*/ 32169 h 72150"/>
              <a:gd name="connsiteX160" fmla="*/ 427338 w 445933"/>
              <a:gd name="connsiteY160" fmla="*/ 37887 h 72150"/>
              <a:gd name="connsiteX161" fmla="*/ 426223 w 445933"/>
              <a:gd name="connsiteY161" fmla="*/ 55090 h 72150"/>
              <a:gd name="connsiteX162" fmla="*/ 426223 w 445933"/>
              <a:gd name="connsiteY162" fmla="*/ 70987 h 7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445933" h="72150">
                <a:moveTo>
                  <a:pt x="0" y="70987"/>
                </a:moveTo>
                <a:lnTo>
                  <a:pt x="0" y="0"/>
                </a:lnTo>
                <a:lnTo>
                  <a:pt x="52627" y="0"/>
                </a:lnTo>
                <a:lnTo>
                  <a:pt x="52627" y="11993"/>
                </a:lnTo>
                <a:lnTo>
                  <a:pt x="14320" y="11993"/>
                </a:lnTo>
                <a:lnTo>
                  <a:pt x="14320" y="27753"/>
                </a:lnTo>
                <a:lnTo>
                  <a:pt x="49976" y="27753"/>
                </a:lnTo>
                <a:lnTo>
                  <a:pt x="49976" y="39702"/>
                </a:lnTo>
                <a:lnTo>
                  <a:pt x="14320" y="39702"/>
                </a:lnTo>
                <a:lnTo>
                  <a:pt x="14320" y="59041"/>
                </a:lnTo>
                <a:lnTo>
                  <a:pt x="53974" y="59041"/>
                </a:lnTo>
                <a:lnTo>
                  <a:pt x="53974" y="70987"/>
                </a:lnTo>
                <a:lnTo>
                  <a:pt x="0" y="70987"/>
                </a:lnTo>
                <a:close/>
                <a:moveTo>
                  <a:pt x="112813" y="70987"/>
                </a:moveTo>
                <a:lnTo>
                  <a:pt x="99240" y="70987"/>
                </a:lnTo>
                <a:lnTo>
                  <a:pt x="99240" y="44769"/>
                </a:lnTo>
                <a:cubicBezTo>
                  <a:pt x="99240" y="39190"/>
                  <a:pt x="98946" y="35593"/>
                  <a:pt x="98356" y="33984"/>
                </a:cubicBezTo>
                <a:cubicBezTo>
                  <a:pt x="97767" y="32341"/>
                  <a:pt x="96821" y="31071"/>
                  <a:pt x="95521" y="30172"/>
                </a:cubicBezTo>
                <a:cubicBezTo>
                  <a:pt x="94218" y="29271"/>
                  <a:pt x="92638" y="28821"/>
                  <a:pt x="90778" y="28821"/>
                </a:cubicBezTo>
                <a:cubicBezTo>
                  <a:pt x="88422" y="28821"/>
                  <a:pt x="86301" y="29473"/>
                  <a:pt x="84408" y="30776"/>
                </a:cubicBezTo>
                <a:cubicBezTo>
                  <a:pt x="82549" y="32047"/>
                  <a:pt x="81278" y="33751"/>
                  <a:pt x="80597" y="35888"/>
                </a:cubicBezTo>
                <a:cubicBezTo>
                  <a:pt x="79916" y="38027"/>
                  <a:pt x="79574" y="41963"/>
                  <a:pt x="79574" y="47697"/>
                </a:cubicBezTo>
                <a:lnTo>
                  <a:pt x="79574" y="70987"/>
                </a:lnTo>
                <a:lnTo>
                  <a:pt x="65953" y="70987"/>
                </a:lnTo>
                <a:lnTo>
                  <a:pt x="65953" y="19571"/>
                </a:lnTo>
                <a:lnTo>
                  <a:pt x="78598" y="19571"/>
                </a:lnTo>
                <a:lnTo>
                  <a:pt x="78598" y="27102"/>
                </a:lnTo>
                <a:cubicBezTo>
                  <a:pt x="83093" y="21306"/>
                  <a:pt x="88734" y="18408"/>
                  <a:pt x="95521" y="18408"/>
                </a:cubicBezTo>
                <a:cubicBezTo>
                  <a:pt x="98526" y="18408"/>
                  <a:pt x="101269" y="18952"/>
                  <a:pt x="103748" y="20036"/>
                </a:cubicBezTo>
                <a:cubicBezTo>
                  <a:pt x="106259" y="21121"/>
                  <a:pt x="108151" y="22499"/>
                  <a:pt x="109421" y="24174"/>
                </a:cubicBezTo>
                <a:cubicBezTo>
                  <a:pt x="110692" y="25846"/>
                  <a:pt x="111576" y="27753"/>
                  <a:pt x="112070" y="29893"/>
                </a:cubicBezTo>
                <a:cubicBezTo>
                  <a:pt x="112566" y="32032"/>
                  <a:pt x="112813" y="35084"/>
                  <a:pt x="112813" y="39050"/>
                </a:cubicBezTo>
                <a:lnTo>
                  <a:pt x="112813" y="70987"/>
                </a:lnTo>
                <a:close/>
                <a:moveTo>
                  <a:pt x="140192" y="0"/>
                </a:moveTo>
                <a:lnTo>
                  <a:pt x="140192" y="26126"/>
                </a:lnTo>
                <a:cubicBezTo>
                  <a:pt x="144563" y="20982"/>
                  <a:pt x="149799" y="18408"/>
                  <a:pt x="155907" y="18408"/>
                </a:cubicBezTo>
                <a:cubicBezTo>
                  <a:pt x="159037" y="18408"/>
                  <a:pt x="161858" y="18997"/>
                  <a:pt x="164366" y="20175"/>
                </a:cubicBezTo>
                <a:cubicBezTo>
                  <a:pt x="166907" y="21324"/>
                  <a:pt x="168814" y="22811"/>
                  <a:pt x="170084" y="24638"/>
                </a:cubicBezTo>
                <a:cubicBezTo>
                  <a:pt x="171355" y="26435"/>
                  <a:pt x="172224" y="28435"/>
                  <a:pt x="172688" y="30636"/>
                </a:cubicBezTo>
                <a:cubicBezTo>
                  <a:pt x="173152" y="32805"/>
                  <a:pt x="173387" y="36200"/>
                  <a:pt x="173387" y="40818"/>
                </a:cubicBezTo>
                <a:lnTo>
                  <a:pt x="173387" y="70987"/>
                </a:lnTo>
                <a:lnTo>
                  <a:pt x="159811" y="70987"/>
                </a:lnTo>
                <a:lnTo>
                  <a:pt x="159811" y="43838"/>
                </a:lnTo>
                <a:cubicBezTo>
                  <a:pt x="159811" y="38446"/>
                  <a:pt x="159546" y="35022"/>
                  <a:pt x="159019" y="33564"/>
                </a:cubicBezTo>
                <a:cubicBezTo>
                  <a:pt x="158493" y="32109"/>
                  <a:pt x="157579" y="30961"/>
                  <a:pt x="156279" y="30125"/>
                </a:cubicBezTo>
                <a:cubicBezTo>
                  <a:pt x="154976" y="29256"/>
                  <a:pt x="153334" y="28821"/>
                  <a:pt x="151349" y="28821"/>
                </a:cubicBezTo>
                <a:cubicBezTo>
                  <a:pt x="149088" y="28821"/>
                  <a:pt x="147074" y="29381"/>
                  <a:pt x="145306" y="30497"/>
                </a:cubicBezTo>
                <a:cubicBezTo>
                  <a:pt x="143539" y="31580"/>
                  <a:pt x="142239" y="33225"/>
                  <a:pt x="141403" y="35424"/>
                </a:cubicBezTo>
                <a:cubicBezTo>
                  <a:pt x="140596" y="37625"/>
                  <a:pt x="140192" y="40895"/>
                  <a:pt x="140192" y="45233"/>
                </a:cubicBezTo>
                <a:lnTo>
                  <a:pt x="140192" y="70987"/>
                </a:lnTo>
                <a:lnTo>
                  <a:pt x="126571" y="70987"/>
                </a:lnTo>
                <a:lnTo>
                  <a:pt x="126571" y="0"/>
                </a:lnTo>
                <a:lnTo>
                  <a:pt x="140192" y="0"/>
                </a:lnTo>
                <a:close/>
                <a:moveTo>
                  <a:pt x="197371" y="35239"/>
                </a:moveTo>
                <a:lnTo>
                  <a:pt x="185005" y="33008"/>
                </a:lnTo>
                <a:cubicBezTo>
                  <a:pt x="186398" y="28048"/>
                  <a:pt x="188784" y="24376"/>
                  <a:pt x="192164" y="21990"/>
                </a:cubicBezTo>
                <a:cubicBezTo>
                  <a:pt x="195573" y="19601"/>
                  <a:pt x="200608" y="18408"/>
                  <a:pt x="207272" y="18408"/>
                </a:cubicBezTo>
                <a:cubicBezTo>
                  <a:pt x="213348" y="18408"/>
                  <a:pt x="217870" y="19137"/>
                  <a:pt x="220845" y="20595"/>
                </a:cubicBezTo>
                <a:cubicBezTo>
                  <a:pt x="223821" y="22020"/>
                  <a:pt x="225915" y="23832"/>
                  <a:pt x="227123" y="26034"/>
                </a:cubicBezTo>
                <a:cubicBezTo>
                  <a:pt x="228331" y="28232"/>
                  <a:pt x="228935" y="32294"/>
                  <a:pt x="228935" y="38214"/>
                </a:cubicBezTo>
                <a:lnTo>
                  <a:pt x="228795" y="54111"/>
                </a:lnTo>
                <a:cubicBezTo>
                  <a:pt x="228795" y="58607"/>
                  <a:pt x="229013" y="61939"/>
                  <a:pt x="229447" y="64108"/>
                </a:cubicBezTo>
                <a:cubicBezTo>
                  <a:pt x="229881" y="66247"/>
                  <a:pt x="230688" y="68538"/>
                  <a:pt x="231866" y="70987"/>
                </a:cubicBezTo>
                <a:lnTo>
                  <a:pt x="218429" y="70987"/>
                </a:lnTo>
                <a:cubicBezTo>
                  <a:pt x="218058" y="70088"/>
                  <a:pt x="217623" y="68756"/>
                  <a:pt x="217126" y="66991"/>
                </a:cubicBezTo>
                <a:cubicBezTo>
                  <a:pt x="216879" y="66185"/>
                  <a:pt x="216710" y="65640"/>
                  <a:pt x="216618" y="65364"/>
                </a:cubicBezTo>
                <a:cubicBezTo>
                  <a:pt x="214291" y="67625"/>
                  <a:pt x="211812" y="69330"/>
                  <a:pt x="209179" y="70475"/>
                </a:cubicBezTo>
                <a:cubicBezTo>
                  <a:pt x="206543" y="71591"/>
                  <a:pt x="203723" y="72150"/>
                  <a:pt x="200718" y="72150"/>
                </a:cubicBezTo>
                <a:cubicBezTo>
                  <a:pt x="195419" y="72150"/>
                  <a:pt x="191233" y="70725"/>
                  <a:pt x="188165" y="67872"/>
                </a:cubicBezTo>
                <a:cubicBezTo>
                  <a:pt x="185127" y="64992"/>
                  <a:pt x="183610" y="61350"/>
                  <a:pt x="183610" y="56950"/>
                </a:cubicBezTo>
                <a:cubicBezTo>
                  <a:pt x="183610" y="54034"/>
                  <a:pt x="184306" y="51448"/>
                  <a:pt x="185702" y="49184"/>
                </a:cubicBezTo>
                <a:cubicBezTo>
                  <a:pt x="187097" y="46890"/>
                  <a:pt x="189034" y="45141"/>
                  <a:pt x="191512" y="43933"/>
                </a:cubicBezTo>
                <a:cubicBezTo>
                  <a:pt x="194023" y="42722"/>
                  <a:pt x="197632" y="41669"/>
                  <a:pt x="202345" y="40770"/>
                </a:cubicBezTo>
                <a:cubicBezTo>
                  <a:pt x="208697" y="39592"/>
                  <a:pt x="213098" y="38476"/>
                  <a:pt x="215546" y="37423"/>
                </a:cubicBezTo>
                <a:lnTo>
                  <a:pt x="215546" y="36075"/>
                </a:lnTo>
                <a:cubicBezTo>
                  <a:pt x="215546" y="33472"/>
                  <a:pt x="214895" y="31612"/>
                  <a:pt x="213595" y="30497"/>
                </a:cubicBezTo>
                <a:cubicBezTo>
                  <a:pt x="212324" y="29381"/>
                  <a:pt x="209890" y="28821"/>
                  <a:pt x="206296" y="28821"/>
                </a:cubicBezTo>
                <a:cubicBezTo>
                  <a:pt x="203877" y="28821"/>
                  <a:pt x="201988" y="29303"/>
                  <a:pt x="200625" y="30264"/>
                </a:cubicBezTo>
                <a:cubicBezTo>
                  <a:pt x="199293" y="31193"/>
                  <a:pt x="198207" y="32853"/>
                  <a:pt x="197371" y="35239"/>
                </a:cubicBezTo>
                <a:close/>
                <a:moveTo>
                  <a:pt x="215546" y="46301"/>
                </a:moveTo>
                <a:cubicBezTo>
                  <a:pt x="213812" y="46890"/>
                  <a:pt x="211054" y="47589"/>
                  <a:pt x="207272" y="48396"/>
                </a:cubicBezTo>
                <a:cubicBezTo>
                  <a:pt x="203491" y="49199"/>
                  <a:pt x="201027" y="49991"/>
                  <a:pt x="199882" y="50764"/>
                </a:cubicBezTo>
                <a:cubicBezTo>
                  <a:pt x="198114" y="52005"/>
                  <a:pt x="197231" y="53602"/>
                  <a:pt x="197231" y="55554"/>
                </a:cubicBezTo>
                <a:cubicBezTo>
                  <a:pt x="197231" y="57444"/>
                  <a:pt x="197927" y="59086"/>
                  <a:pt x="199322" y="60481"/>
                </a:cubicBezTo>
                <a:cubicBezTo>
                  <a:pt x="200747" y="61877"/>
                  <a:pt x="202562" y="62573"/>
                  <a:pt x="204761" y="62573"/>
                </a:cubicBezTo>
                <a:cubicBezTo>
                  <a:pt x="207210" y="62573"/>
                  <a:pt x="209551" y="61767"/>
                  <a:pt x="211783" y="60157"/>
                </a:cubicBezTo>
                <a:cubicBezTo>
                  <a:pt x="213425" y="58916"/>
                  <a:pt x="214508" y="57414"/>
                  <a:pt x="215035" y="55647"/>
                </a:cubicBezTo>
                <a:cubicBezTo>
                  <a:pt x="215377" y="54468"/>
                  <a:pt x="215546" y="52252"/>
                  <a:pt x="215546" y="49000"/>
                </a:cubicBezTo>
                <a:lnTo>
                  <a:pt x="215546" y="46301"/>
                </a:lnTo>
                <a:close/>
                <a:moveTo>
                  <a:pt x="289104" y="70987"/>
                </a:moveTo>
                <a:lnTo>
                  <a:pt x="275531" y="70987"/>
                </a:lnTo>
                <a:lnTo>
                  <a:pt x="275531" y="44769"/>
                </a:lnTo>
                <a:cubicBezTo>
                  <a:pt x="275531" y="39190"/>
                  <a:pt x="275236" y="35593"/>
                  <a:pt x="274647" y="33984"/>
                </a:cubicBezTo>
                <a:cubicBezTo>
                  <a:pt x="274058" y="32341"/>
                  <a:pt x="273112" y="31071"/>
                  <a:pt x="271812" y="30172"/>
                </a:cubicBezTo>
                <a:cubicBezTo>
                  <a:pt x="270509" y="29271"/>
                  <a:pt x="268929" y="28821"/>
                  <a:pt x="267069" y="28821"/>
                </a:cubicBezTo>
                <a:cubicBezTo>
                  <a:pt x="264713" y="28821"/>
                  <a:pt x="262592" y="29473"/>
                  <a:pt x="260699" y="30776"/>
                </a:cubicBezTo>
                <a:cubicBezTo>
                  <a:pt x="258840" y="32047"/>
                  <a:pt x="257569" y="33751"/>
                  <a:pt x="256888" y="35888"/>
                </a:cubicBezTo>
                <a:cubicBezTo>
                  <a:pt x="256207" y="38027"/>
                  <a:pt x="255864" y="41963"/>
                  <a:pt x="255864" y="47697"/>
                </a:cubicBezTo>
                <a:lnTo>
                  <a:pt x="255864" y="70987"/>
                </a:lnTo>
                <a:lnTo>
                  <a:pt x="242244" y="70987"/>
                </a:lnTo>
                <a:lnTo>
                  <a:pt x="242244" y="19571"/>
                </a:lnTo>
                <a:lnTo>
                  <a:pt x="254889" y="19571"/>
                </a:lnTo>
                <a:lnTo>
                  <a:pt x="254889" y="27102"/>
                </a:lnTo>
                <a:cubicBezTo>
                  <a:pt x="259384" y="21306"/>
                  <a:pt x="265022" y="18408"/>
                  <a:pt x="271812" y="18408"/>
                </a:cubicBezTo>
                <a:cubicBezTo>
                  <a:pt x="274817" y="18408"/>
                  <a:pt x="277560" y="18952"/>
                  <a:pt x="280039" y="20036"/>
                </a:cubicBezTo>
                <a:cubicBezTo>
                  <a:pt x="282550" y="21121"/>
                  <a:pt x="284442" y="22499"/>
                  <a:pt x="285712" y="24174"/>
                </a:cubicBezTo>
                <a:cubicBezTo>
                  <a:pt x="286983" y="25846"/>
                  <a:pt x="287866" y="27753"/>
                  <a:pt x="288360" y="29893"/>
                </a:cubicBezTo>
                <a:cubicBezTo>
                  <a:pt x="288857" y="32032"/>
                  <a:pt x="289104" y="35084"/>
                  <a:pt x="289104" y="39050"/>
                </a:cubicBezTo>
                <a:lnTo>
                  <a:pt x="289104" y="70987"/>
                </a:lnTo>
                <a:close/>
                <a:moveTo>
                  <a:pt x="347770" y="34772"/>
                </a:moveTo>
                <a:lnTo>
                  <a:pt x="334334" y="37191"/>
                </a:lnTo>
                <a:cubicBezTo>
                  <a:pt x="333870" y="34525"/>
                  <a:pt x="332832" y="32511"/>
                  <a:pt x="331219" y="31148"/>
                </a:cubicBezTo>
                <a:cubicBezTo>
                  <a:pt x="329639" y="29782"/>
                  <a:pt x="327577" y="29101"/>
                  <a:pt x="325036" y="29101"/>
                </a:cubicBezTo>
                <a:cubicBezTo>
                  <a:pt x="321659" y="29101"/>
                  <a:pt x="318961" y="30279"/>
                  <a:pt x="316947" y="32636"/>
                </a:cubicBezTo>
                <a:cubicBezTo>
                  <a:pt x="314932" y="34959"/>
                  <a:pt x="313927" y="38863"/>
                  <a:pt x="313927" y="44349"/>
                </a:cubicBezTo>
                <a:cubicBezTo>
                  <a:pt x="313927" y="50455"/>
                  <a:pt x="314947" y="54763"/>
                  <a:pt x="316994" y="57274"/>
                </a:cubicBezTo>
                <a:cubicBezTo>
                  <a:pt x="319038" y="59785"/>
                  <a:pt x="321782" y="61041"/>
                  <a:pt x="325224" y="61041"/>
                </a:cubicBezTo>
                <a:cubicBezTo>
                  <a:pt x="327827" y="61041"/>
                  <a:pt x="329949" y="60312"/>
                  <a:pt x="331591" y="58854"/>
                </a:cubicBezTo>
                <a:cubicBezTo>
                  <a:pt x="333233" y="57399"/>
                  <a:pt x="334397" y="54873"/>
                  <a:pt x="335078" y="51276"/>
                </a:cubicBezTo>
                <a:lnTo>
                  <a:pt x="348419" y="53555"/>
                </a:lnTo>
                <a:cubicBezTo>
                  <a:pt x="347027" y="59690"/>
                  <a:pt x="344361" y="64325"/>
                  <a:pt x="340425" y="67455"/>
                </a:cubicBezTo>
                <a:cubicBezTo>
                  <a:pt x="336488" y="70585"/>
                  <a:pt x="331219" y="72150"/>
                  <a:pt x="324617" y="72150"/>
                </a:cubicBezTo>
                <a:cubicBezTo>
                  <a:pt x="317087" y="72150"/>
                  <a:pt x="311091" y="69779"/>
                  <a:pt x="306628" y="65036"/>
                </a:cubicBezTo>
                <a:cubicBezTo>
                  <a:pt x="302165" y="60297"/>
                  <a:pt x="299934" y="53724"/>
                  <a:pt x="299934" y="45325"/>
                </a:cubicBezTo>
                <a:cubicBezTo>
                  <a:pt x="299934" y="36834"/>
                  <a:pt x="302165" y="30232"/>
                  <a:pt x="306628" y="25522"/>
                </a:cubicBezTo>
                <a:cubicBezTo>
                  <a:pt x="311121" y="20779"/>
                  <a:pt x="317197" y="18408"/>
                  <a:pt x="324852" y="18408"/>
                </a:cubicBezTo>
                <a:cubicBezTo>
                  <a:pt x="331112" y="18408"/>
                  <a:pt x="336087" y="19759"/>
                  <a:pt x="339773" y="22454"/>
                </a:cubicBezTo>
                <a:cubicBezTo>
                  <a:pt x="343462" y="25150"/>
                  <a:pt x="346128" y="29256"/>
                  <a:pt x="347770" y="34772"/>
                </a:cubicBezTo>
                <a:close/>
                <a:moveTo>
                  <a:pt x="387856" y="54623"/>
                </a:moveTo>
                <a:lnTo>
                  <a:pt x="401385" y="56902"/>
                </a:lnTo>
                <a:cubicBezTo>
                  <a:pt x="399647" y="61862"/>
                  <a:pt x="396889" y="65640"/>
                  <a:pt x="393108" y="68244"/>
                </a:cubicBezTo>
                <a:cubicBezTo>
                  <a:pt x="389359" y="70847"/>
                  <a:pt x="384664" y="72150"/>
                  <a:pt x="379023" y="72150"/>
                </a:cubicBezTo>
                <a:cubicBezTo>
                  <a:pt x="370097" y="72150"/>
                  <a:pt x="363480" y="69223"/>
                  <a:pt x="359172" y="63364"/>
                </a:cubicBezTo>
                <a:cubicBezTo>
                  <a:pt x="355795" y="58684"/>
                  <a:pt x="354105" y="52778"/>
                  <a:pt x="354105" y="45653"/>
                </a:cubicBezTo>
                <a:cubicBezTo>
                  <a:pt x="354105" y="37128"/>
                  <a:pt x="356321" y="30464"/>
                  <a:pt x="360752" y="25662"/>
                </a:cubicBezTo>
                <a:cubicBezTo>
                  <a:pt x="365215" y="20827"/>
                  <a:pt x="370856" y="18408"/>
                  <a:pt x="377675" y="18408"/>
                </a:cubicBezTo>
                <a:cubicBezTo>
                  <a:pt x="385330" y="18408"/>
                  <a:pt x="391358" y="20934"/>
                  <a:pt x="395759" y="25986"/>
                </a:cubicBezTo>
                <a:cubicBezTo>
                  <a:pt x="400192" y="31038"/>
                  <a:pt x="402313" y="38771"/>
                  <a:pt x="402129" y="49184"/>
                </a:cubicBezTo>
                <a:lnTo>
                  <a:pt x="368053" y="49184"/>
                </a:lnTo>
                <a:cubicBezTo>
                  <a:pt x="368145" y="53245"/>
                  <a:pt x="369228" y="56390"/>
                  <a:pt x="371305" y="58622"/>
                </a:cubicBezTo>
                <a:cubicBezTo>
                  <a:pt x="373414" y="60853"/>
                  <a:pt x="376033" y="61969"/>
                  <a:pt x="379163" y="61969"/>
                </a:cubicBezTo>
                <a:cubicBezTo>
                  <a:pt x="381302" y="61969"/>
                  <a:pt x="383099" y="61395"/>
                  <a:pt x="384554" y="60249"/>
                </a:cubicBezTo>
                <a:cubicBezTo>
                  <a:pt x="386012" y="59071"/>
                  <a:pt x="387113" y="57197"/>
                  <a:pt x="387856" y="54623"/>
                </a:cubicBezTo>
                <a:close/>
                <a:moveTo>
                  <a:pt x="388600" y="40862"/>
                </a:moveTo>
                <a:cubicBezTo>
                  <a:pt x="388508" y="36926"/>
                  <a:pt x="387484" y="33936"/>
                  <a:pt x="385533" y="31892"/>
                </a:cubicBezTo>
                <a:cubicBezTo>
                  <a:pt x="383611" y="29845"/>
                  <a:pt x="381269" y="28821"/>
                  <a:pt x="378511" y="28821"/>
                </a:cubicBezTo>
                <a:cubicBezTo>
                  <a:pt x="375536" y="28821"/>
                  <a:pt x="373072" y="29907"/>
                  <a:pt x="371120" y="32076"/>
                </a:cubicBezTo>
                <a:cubicBezTo>
                  <a:pt x="369198" y="34216"/>
                  <a:pt x="368252" y="37143"/>
                  <a:pt x="368285" y="40862"/>
                </a:cubicBezTo>
                <a:lnTo>
                  <a:pt x="388600" y="40862"/>
                </a:lnTo>
                <a:close/>
                <a:moveTo>
                  <a:pt x="426223" y="70987"/>
                </a:moveTo>
                <a:lnTo>
                  <a:pt x="412646" y="70987"/>
                </a:lnTo>
                <a:lnTo>
                  <a:pt x="412646" y="19571"/>
                </a:lnTo>
                <a:lnTo>
                  <a:pt x="425247" y="19571"/>
                </a:lnTo>
                <a:lnTo>
                  <a:pt x="425247" y="26870"/>
                </a:lnTo>
                <a:cubicBezTo>
                  <a:pt x="427416" y="23430"/>
                  <a:pt x="429367" y="21166"/>
                  <a:pt x="431102" y="20083"/>
                </a:cubicBezTo>
                <a:cubicBezTo>
                  <a:pt x="432840" y="18967"/>
                  <a:pt x="434791" y="18408"/>
                  <a:pt x="436960" y="18408"/>
                </a:cubicBezTo>
                <a:cubicBezTo>
                  <a:pt x="440061" y="18408"/>
                  <a:pt x="443051" y="19262"/>
                  <a:pt x="445934" y="20967"/>
                </a:cubicBezTo>
                <a:lnTo>
                  <a:pt x="441747" y="32820"/>
                </a:lnTo>
                <a:cubicBezTo>
                  <a:pt x="439457" y="31333"/>
                  <a:pt x="437317" y="30589"/>
                  <a:pt x="435333" y="30589"/>
                </a:cubicBezTo>
                <a:cubicBezTo>
                  <a:pt x="433444" y="30589"/>
                  <a:pt x="431831" y="31115"/>
                  <a:pt x="430498" y="32169"/>
                </a:cubicBezTo>
                <a:cubicBezTo>
                  <a:pt x="429165" y="33225"/>
                  <a:pt x="428112" y="35129"/>
                  <a:pt x="427338" y="37887"/>
                </a:cubicBezTo>
                <a:cubicBezTo>
                  <a:pt x="426594" y="40615"/>
                  <a:pt x="426223" y="46349"/>
                  <a:pt x="426223" y="55090"/>
                </a:cubicBezTo>
                <a:lnTo>
                  <a:pt x="426223" y="70987"/>
                </a:lnTo>
                <a:close/>
              </a:path>
            </a:pathLst>
          </a:custGeom>
          <a:solidFill>
            <a:srgbClr val="000000"/>
          </a:solidFill>
          <a:ln w="2972" cap="sq">
            <a:noFill/>
            <a:prstDash val="solid"/>
            <a:miter/>
          </a:ln>
        </p:spPr>
        <p:txBody>
          <a:bodyPr rtlCol="0" anchor="ctr"/>
          <a:lstStyle/>
          <a:p>
            <a:endParaRPr lang="en-US" sz="1350"/>
          </a:p>
        </p:txBody>
      </p:sp>
      <p:sp>
        <p:nvSpPr>
          <p:cNvPr id="314" name="Freeform: Shape 1871">
            <a:extLst>
              <a:ext uri="{FF2B5EF4-FFF2-40B4-BE49-F238E27FC236}">
                <a16:creationId xmlns:a16="http://schemas.microsoft.com/office/drawing/2014/main" id="{10A8FF3D-6087-0441-9F38-837E2F89DBC4}"/>
              </a:ext>
            </a:extLst>
          </p:cNvPr>
          <p:cNvSpPr/>
          <p:nvPr/>
        </p:nvSpPr>
        <p:spPr>
          <a:xfrm>
            <a:off x="6483642" y="3378516"/>
            <a:ext cx="76427" cy="79049"/>
          </a:xfrm>
          <a:custGeom>
            <a:avLst/>
            <a:gdLst>
              <a:gd name="connsiteX0" fmla="*/ 0 w 101902"/>
              <a:gd name="connsiteY0" fmla="*/ 40258 h 105398"/>
              <a:gd name="connsiteX1" fmla="*/ 38923 w 101902"/>
              <a:gd name="connsiteY1" fmla="*/ 40258 h 105398"/>
              <a:gd name="connsiteX2" fmla="*/ 50951 w 101902"/>
              <a:gd name="connsiteY2" fmla="*/ 0 h 105398"/>
              <a:gd name="connsiteX3" fmla="*/ 62981 w 101902"/>
              <a:gd name="connsiteY3" fmla="*/ 40258 h 105398"/>
              <a:gd name="connsiteX4" fmla="*/ 101903 w 101902"/>
              <a:gd name="connsiteY4" fmla="*/ 40258 h 105398"/>
              <a:gd name="connsiteX5" fmla="*/ 70413 w 101902"/>
              <a:gd name="connsiteY5" fmla="*/ 65141 h 105398"/>
              <a:gd name="connsiteX6" fmla="*/ 82442 w 101902"/>
              <a:gd name="connsiteY6" fmla="*/ 105399 h 105398"/>
              <a:gd name="connsiteX7" fmla="*/ 50951 w 101902"/>
              <a:gd name="connsiteY7" fmla="*/ 80517 h 105398"/>
              <a:gd name="connsiteX8" fmla="*/ 19461 w 101902"/>
              <a:gd name="connsiteY8" fmla="*/ 105399 h 105398"/>
              <a:gd name="connsiteX9" fmla="*/ 31490 w 101902"/>
              <a:gd name="connsiteY9" fmla="*/ 65141 h 105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902" h="105398">
                <a:moveTo>
                  <a:pt x="0" y="40258"/>
                </a:moveTo>
                <a:lnTo>
                  <a:pt x="38923" y="40258"/>
                </a:lnTo>
                <a:lnTo>
                  <a:pt x="50951" y="0"/>
                </a:lnTo>
                <a:lnTo>
                  <a:pt x="62981" y="40258"/>
                </a:lnTo>
                <a:lnTo>
                  <a:pt x="101903" y="40258"/>
                </a:lnTo>
                <a:lnTo>
                  <a:pt x="70413" y="65141"/>
                </a:lnTo>
                <a:lnTo>
                  <a:pt x="82442" y="105399"/>
                </a:lnTo>
                <a:lnTo>
                  <a:pt x="50951" y="80517"/>
                </a:lnTo>
                <a:lnTo>
                  <a:pt x="19461" y="105399"/>
                </a:lnTo>
                <a:lnTo>
                  <a:pt x="31490" y="65141"/>
                </a:lnTo>
                <a:close/>
              </a:path>
            </a:pathLst>
          </a:custGeom>
          <a:solidFill>
            <a:srgbClr val="C00000"/>
          </a:solidFill>
          <a:ln w="2972" cap="flat">
            <a:solidFill>
              <a:srgbClr val="000000"/>
            </a:solidFill>
            <a:prstDash val="solid"/>
            <a:round/>
          </a:ln>
        </p:spPr>
        <p:txBody>
          <a:bodyPr rtlCol="0" anchor="ctr"/>
          <a:lstStyle/>
          <a:p>
            <a:endParaRPr lang="en-US" sz="1350"/>
          </a:p>
        </p:txBody>
      </p:sp>
      <p:sp>
        <p:nvSpPr>
          <p:cNvPr id="315" name="Freeform: Shape 1873">
            <a:extLst>
              <a:ext uri="{FF2B5EF4-FFF2-40B4-BE49-F238E27FC236}">
                <a16:creationId xmlns:a16="http://schemas.microsoft.com/office/drawing/2014/main" id="{D94C018D-9478-4B43-8D7C-BA513CCD34B1}"/>
              </a:ext>
            </a:extLst>
          </p:cNvPr>
          <p:cNvSpPr/>
          <p:nvPr/>
        </p:nvSpPr>
        <p:spPr>
          <a:xfrm>
            <a:off x="6619092" y="3390142"/>
            <a:ext cx="76427" cy="79047"/>
          </a:xfrm>
          <a:custGeom>
            <a:avLst/>
            <a:gdLst>
              <a:gd name="connsiteX0" fmla="*/ 0 w 101903"/>
              <a:gd name="connsiteY0" fmla="*/ 40256 h 105396"/>
              <a:gd name="connsiteX1" fmla="*/ 38923 w 101903"/>
              <a:gd name="connsiteY1" fmla="*/ 40258 h 105396"/>
              <a:gd name="connsiteX2" fmla="*/ 50952 w 101903"/>
              <a:gd name="connsiteY2" fmla="*/ 0 h 105396"/>
              <a:gd name="connsiteX3" fmla="*/ 62978 w 101903"/>
              <a:gd name="connsiteY3" fmla="*/ 40258 h 105396"/>
              <a:gd name="connsiteX4" fmla="*/ 101903 w 101903"/>
              <a:gd name="connsiteY4" fmla="*/ 40256 h 105396"/>
              <a:gd name="connsiteX5" fmla="*/ 70413 w 101903"/>
              <a:gd name="connsiteY5" fmla="*/ 65138 h 105396"/>
              <a:gd name="connsiteX6" fmla="*/ 82442 w 101903"/>
              <a:gd name="connsiteY6" fmla="*/ 105396 h 105396"/>
              <a:gd name="connsiteX7" fmla="*/ 50952 w 101903"/>
              <a:gd name="connsiteY7" fmla="*/ 80514 h 105396"/>
              <a:gd name="connsiteX8" fmla="*/ 19461 w 101903"/>
              <a:gd name="connsiteY8" fmla="*/ 105396 h 105396"/>
              <a:gd name="connsiteX9" fmla="*/ 31490 w 101903"/>
              <a:gd name="connsiteY9" fmla="*/ 65138 h 105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903" h="105396">
                <a:moveTo>
                  <a:pt x="0" y="40256"/>
                </a:moveTo>
                <a:lnTo>
                  <a:pt x="38923" y="40258"/>
                </a:lnTo>
                <a:lnTo>
                  <a:pt x="50952" y="0"/>
                </a:lnTo>
                <a:lnTo>
                  <a:pt x="62978" y="40258"/>
                </a:lnTo>
                <a:lnTo>
                  <a:pt x="101903" y="40256"/>
                </a:lnTo>
                <a:lnTo>
                  <a:pt x="70413" y="65138"/>
                </a:lnTo>
                <a:lnTo>
                  <a:pt x="82442" y="105396"/>
                </a:lnTo>
                <a:lnTo>
                  <a:pt x="50952" y="80514"/>
                </a:lnTo>
                <a:lnTo>
                  <a:pt x="19461" y="105396"/>
                </a:lnTo>
                <a:lnTo>
                  <a:pt x="31490" y="65138"/>
                </a:lnTo>
                <a:close/>
              </a:path>
            </a:pathLst>
          </a:custGeom>
          <a:solidFill>
            <a:srgbClr val="C00000"/>
          </a:solidFill>
          <a:ln w="2972" cap="flat">
            <a:solidFill>
              <a:srgbClr val="000000"/>
            </a:solidFill>
            <a:prstDash val="solid"/>
            <a:round/>
          </a:ln>
        </p:spPr>
        <p:txBody>
          <a:bodyPr rtlCol="0" anchor="ctr"/>
          <a:lstStyle/>
          <a:p>
            <a:endParaRPr lang="en-US" sz="1350"/>
          </a:p>
        </p:txBody>
      </p:sp>
      <p:sp>
        <p:nvSpPr>
          <p:cNvPr id="316" name="Freeform: Shape 1875">
            <a:extLst>
              <a:ext uri="{FF2B5EF4-FFF2-40B4-BE49-F238E27FC236}">
                <a16:creationId xmlns:a16="http://schemas.microsoft.com/office/drawing/2014/main" id="{A00ADDBA-21DD-AB46-B940-A7FD82968A94}"/>
              </a:ext>
            </a:extLst>
          </p:cNvPr>
          <p:cNvSpPr/>
          <p:nvPr/>
        </p:nvSpPr>
        <p:spPr>
          <a:xfrm>
            <a:off x="6804686" y="3390142"/>
            <a:ext cx="76430" cy="79047"/>
          </a:xfrm>
          <a:custGeom>
            <a:avLst/>
            <a:gdLst>
              <a:gd name="connsiteX0" fmla="*/ 0 w 101906"/>
              <a:gd name="connsiteY0" fmla="*/ 40256 h 105396"/>
              <a:gd name="connsiteX1" fmla="*/ 38926 w 101906"/>
              <a:gd name="connsiteY1" fmla="*/ 40258 h 105396"/>
              <a:gd name="connsiteX2" fmla="*/ 50952 w 101906"/>
              <a:gd name="connsiteY2" fmla="*/ 0 h 105396"/>
              <a:gd name="connsiteX3" fmla="*/ 62981 w 101906"/>
              <a:gd name="connsiteY3" fmla="*/ 40258 h 105396"/>
              <a:gd name="connsiteX4" fmla="*/ 101906 w 101906"/>
              <a:gd name="connsiteY4" fmla="*/ 40256 h 105396"/>
              <a:gd name="connsiteX5" fmla="*/ 70416 w 101906"/>
              <a:gd name="connsiteY5" fmla="*/ 65138 h 105396"/>
              <a:gd name="connsiteX6" fmla="*/ 82442 w 101906"/>
              <a:gd name="connsiteY6" fmla="*/ 105396 h 105396"/>
              <a:gd name="connsiteX7" fmla="*/ 50952 w 101906"/>
              <a:gd name="connsiteY7" fmla="*/ 80514 h 105396"/>
              <a:gd name="connsiteX8" fmla="*/ 19464 w 101906"/>
              <a:gd name="connsiteY8" fmla="*/ 105396 h 105396"/>
              <a:gd name="connsiteX9" fmla="*/ 31490 w 101906"/>
              <a:gd name="connsiteY9" fmla="*/ 65138 h 105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906" h="105396">
                <a:moveTo>
                  <a:pt x="0" y="40256"/>
                </a:moveTo>
                <a:lnTo>
                  <a:pt x="38926" y="40258"/>
                </a:lnTo>
                <a:lnTo>
                  <a:pt x="50952" y="0"/>
                </a:lnTo>
                <a:lnTo>
                  <a:pt x="62981" y="40258"/>
                </a:lnTo>
                <a:lnTo>
                  <a:pt x="101906" y="40256"/>
                </a:lnTo>
                <a:lnTo>
                  <a:pt x="70416" y="65138"/>
                </a:lnTo>
                <a:lnTo>
                  <a:pt x="82442" y="105396"/>
                </a:lnTo>
                <a:lnTo>
                  <a:pt x="50952" y="80514"/>
                </a:lnTo>
                <a:lnTo>
                  <a:pt x="19464" y="105396"/>
                </a:lnTo>
                <a:lnTo>
                  <a:pt x="31490" y="65138"/>
                </a:lnTo>
                <a:close/>
              </a:path>
            </a:pathLst>
          </a:custGeom>
          <a:solidFill>
            <a:srgbClr val="C00000"/>
          </a:solidFill>
          <a:ln w="2972" cap="flat">
            <a:solidFill>
              <a:srgbClr val="000000"/>
            </a:solidFill>
            <a:prstDash val="solid"/>
            <a:round/>
          </a:ln>
        </p:spPr>
        <p:txBody>
          <a:bodyPr rtlCol="0" anchor="ctr"/>
          <a:lstStyle/>
          <a:p>
            <a:endParaRPr lang="en-US" sz="1350"/>
          </a:p>
        </p:txBody>
      </p:sp>
      <p:sp>
        <p:nvSpPr>
          <p:cNvPr id="317" name="Freeform: Shape 1877">
            <a:extLst>
              <a:ext uri="{FF2B5EF4-FFF2-40B4-BE49-F238E27FC236}">
                <a16:creationId xmlns:a16="http://schemas.microsoft.com/office/drawing/2014/main" id="{181A3619-5F6F-8347-B3A0-AA39037DD076}"/>
              </a:ext>
            </a:extLst>
          </p:cNvPr>
          <p:cNvSpPr/>
          <p:nvPr/>
        </p:nvSpPr>
        <p:spPr>
          <a:xfrm>
            <a:off x="7408585" y="3390142"/>
            <a:ext cx="76427" cy="79047"/>
          </a:xfrm>
          <a:custGeom>
            <a:avLst/>
            <a:gdLst>
              <a:gd name="connsiteX0" fmla="*/ 0 w 101903"/>
              <a:gd name="connsiteY0" fmla="*/ 40256 h 105396"/>
              <a:gd name="connsiteX1" fmla="*/ 38923 w 101903"/>
              <a:gd name="connsiteY1" fmla="*/ 40258 h 105396"/>
              <a:gd name="connsiteX2" fmla="*/ 50952 w 101903"/>
              <a:gd name="connsiteY2" fmla="*/ 0 h 105396"/>
              <a:gd name="connsiteX3" fmla="*/ 62981 w 101903"/>
              <a:gd name="connsiteY3" fmla="*/ 40258 h 105396"/>
              <a:gd name="connsiteX4" fmla="*/ 101903 w 101903"/>
              <a:gd name="connsiteY4" fmla="*/ 40256 h 105396"/>
              <a:gd name="connsiteX5" fmla="*/ 70413 w 101903"/>
              <a:gd name="connsiteY5" fmla="*/ 65138 h 105396"/>
              <a:gd name="connsiteX6" fmla="*/ 82442 w 101903"/>
              <a:gd name="connsiteY6" fmla="*/ 105396 h 105396"/>
              <a:gd name="connsiteX7" fmla="*/ 50952 w 101903"/>
              <a:gd name="connsiteY7" fmla="*/ 80514 h 105396"/>
              <a:gd name="connsiteX8" fmla="*/ 19461 w 101903"/>
              <a:gd name="connsiteY8" fmla="*/ 105396 h 105396"/>
              <a:gd name="connsiteX9" fmla="*/ 31490 w 101903"/>
              <a:gd name="connsiteY9" fmla="*/ 65138 h 105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903" h="105396">
                <a:moveTo>
                  <a:pt x="0" y="40256"/>
                </a:moveTo>
                <a:lnTo>
                  <a:pt x="38923" y="40258"/>
                </a:lnTo>
                <a:lnTo>
                  <a:pt x="50952" y="0"/>
                </a:lnTo>
                <a:lnTo>
                  <a:pt x="62981" y="40258"/>
                </a:lnTo>
                <a:lnTo>
                  <a:pt x="101903" y="40256"/>
                </a:lnTo>
                <a:lnTo>
                  <a:pt x="70413" y="65138"/>
                </a:lnTo>
                <a:lnTo>
                  <a:pt x="82442" y="105396"/>
                </a:lnTo>
                <a:lnTo>
                  <a:pt x="50952" y="80514"/>
                </a:lnTo>
                <a:lnTo>
                  <a:pt x="19461" y="105396"/>
                </a:lnTo>
                <a:lnTo>
                  <a:pt x="31490" y="65138"/>
                </a:lnTo>
                <a:close/>
              </a:path>
            </a:pathLst>
          </a:custGeom>
          <a:solidFill>
            <a:srgbClr val="C00000"/>
          </a:solidFill>
          <a:ln w="2972" cap="flat">
            <a:solidFill>
              <a:srgbClr val="000000"/>
            </a:solidFill>
            <a:prstDash val="solid"/>
            <a:round/>
          </a:ln>
        </p:spPr>
        <p:txBody>
          <a:bodyPr rtlCol="0" anchor="ctr"/>
          <a:lstStyle/>
          <a:p>
            <a:endParaRPr lang="en-US" sz="1350"/>
          </a:p>
        </p:txBody>
      </p:sp>
      <p:sp>
        <p:nvSpPr>
          <p:cNvPr id="318" name="Freeform: Shape 1879">
            <a:extLst>
              <a:ext uri="{FF2B5EF4-FFF2-40B4-BE49-F238E27FC236}">
                <a16:creationId xmlns:a16="http://schemas.microsoft.com/office/drawing/2014/main" id="{546001B1-F33D-4A41-BCA1-3450A44AA047}"/>
              </a:ext>
            </a:extLst>
          </p:cNvPr>
          <p:cNvSpPr/>
          <p:nvPr/>
        </p:nvSpPr>
        <p:spPr>
          <a:xfrm>
            <a:off x="7563889" y="3390142"/>
            <a:ext cx="76431" cy="79047"/>
          </a:xfrm>
          <a:custGeom>
            <a:avLst/>
            <a:gdLst>
              <a:gd name="connsiteX0" fmla="*/ 0 w 101908"/>
              <a:gd name="connsiteY0" fmla="*/ 40256 h 105396"/>
              <a:gd name="connsiteX1" fmla="*/ 38922 w 101908"/>
              <a:gd name="connsiteY1" fmla="*/ 40258 h 105396"/>
              <a:gd name="connsiteX2" fmla="*/ 50943 w 101908"/>
              <a:gd name="connsiteY2" fmla="*/ 0 h 105396"/>
              <a:gd name="connsiteX3" fmla="*/ 62992 w 101908"/>
              <a:gd name="connsiteY3" fmla="*/ 40258 h 105396"/>
              <a:gd name="connsiteX4" fmla="*/ 101909 w 101908"/>
              <a:gd name="connsiteY4" fmla="*/ 40256 h 105396"/>
              <a:gd name="connsiteX5" fmla="*/ 70401 w 101908"/>
              <a:gd name="connsiteY5" fmla="*/ 65138 h 105396"/>
              <a:gd name="connsiteX6" fmla="*/ 82451 w 101908"/>
              <a:gd name="connsiteY6" fmla="*/ 105396 h 105396"/>
              <a:gd name="connsiteX7" fmla="*/ 50943 w 101908"/>
              <a:gd name="connsiteY7" fmla="*/ 80514 h 105396"/>
              <a:gd name="connsiteX8" fmla="*/ 19464 w 101908"/>
              <a:gd name="connsiteY8" fmla="*/ 105396 h 105396"/>
              <a:gd name="connsiteX9" fmla="*/ 31484 w 101908"/>
              <a:gd name="connsiteY9" fmla="*/ 65138 h 105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908" h="105396">
                <a:moveTo>
                  <a:pt x="0" y="40256"/>
                </a:moveTo>
                <a:lnTo>
                  <a:pt x="38922" y="40258"/>
                </a:lnTo>
                <a:lnTo>
                  <a:pt x="50943" y="0"/>
                </a:lnTo>
                <a:lnTo>
                  <a:pt x="62992" y="40258"/>
                </a:lnTo>
                <a:lnTo>
                  <a:pt x="101909" y="40256"/>
                </a:lnTo>
                <a:lnTo>
                  <a:pt x="70401" y="65138"/>
                </a:lnTo>
                <a:lnTo>
                  <a:pt x="82451" y="105396"/>
                </a:lnTo>
                <a:lnTo>
                  <a:pt x="50943" y="80514"/>
                </a:lnTo>
                <a:lnTo>
                  <a:pt x="19464" y="105396"/>
                </a:lnTo>
                <a:lnTo>
                  <a:pt x="31484" y="65138"/>
                </a:lnTo>
                <a:close/>
              </a:path>
            </a:pathLst>
          </a:custGeom>
          <a:solidFill>
            <a:srgbClr val="C00000"/>
          </a:solidFill>
          <a:ln w="2972" cap="flat">
            <a:solidFill>
              <a:srgbClr val="000000"/>
            </a:solidFill>
            <a:prstDash val="solid"/>
            <a:round/>
          </a:ln>
        </p:spPr>
        <p:txBody>
          <a:bodyPr rtlCol="0" anchor="ctr"/>
          <a:lstStyle/>
          <a:p>
            <a:endParaRPr lang="en-US" sz="1350"/>
          </a:p>
        </p:txBody>
      </p:sp>
      <p:sp>
        <p:nvSpPr>
          <p:cNvPr id="319" name="Freeform: Shape 1881">
            <a:extLst>
              <a:ext uri="{FF2B5EF4-FFF2-40B4-BE49-F238E27FC236}">
                <a16:creationId xmlns:a16="http://schemas.microsoft.com/office/drawing/2014/main" id="{6BE06864-0EBA-4643-A2B3-CF39CF668CA5}"/>
              </a:ext>
            </a:extLst>
          </p:cNvPr>
          <p:cNvSpPr/>
          <p:nvPr/>
        </p:nvSpPr>
        <p:spPr>
          <a:xfrm>
            <a:off x="7179696" y="3469189"/>
            <a:ext cx="413385" cy="367553"/>
          </a:xfrm>
          <a:custGeom>
            <a:avLst/>
            <a:gdLst>
              <a:gd name="connsiteX0" fmla="*/ 0 w 551180"/>
              <a:gd name="connsiteY0" fmla="*/ 490072 h 490071"/>
              <a:gd name="connsiteX1" fmla="*/ 275585 w 551180"/>
              <a:gd name="connsiteY1" fmla="*/ 0 h 490071"/>
              <a:gd name="connsiteX2" fmla="*/ 551181 w 551180"/>
              <a:gd name="connsiteY2" fmla="*/ 490072 h 490071"/>
            </a:gdLst>
            <a:ahLst/>
            <a:cxnLst>
              <a:cxn ang="0">
                <a:pos x="connsiteX0" y="connsiteY0"/>
              </a:cxn>
              <a:cxn ang="0">
                <a:pos x="connsiteX1" y="connsiteY1"/>
              </a:cxn>
              <a:cxn ang="0">
                <a:pos x="connsiteX2" y="connsiteY2"/>
              </a:cxn>
            </a:cxnLst>
            <a:rect l="l" t="t" r="r" b="b"/>
            <a:pathLst>
              <a:path w="551180" h="490071">
                <a:moveTo>
                  <a:pt x="0" y="490072"/>
                </a:moveTo>
                <a:lnTo>
                  <a:pt x="275585" y="0"/>
                </a:lnTo>
                <a:lnTo>
                  <a:pt x="551181" y="490072"/>
                </a:lnTo>
                <a:close/>
              </a:path>
            </a:pathLst>
          </a:custGeom>
          <a:solidFill>
            <a:schemeClr val="accent1">
              <a:lumMod val="60000"/>
              <a:lumOff val="40000"/>
            </a:schemeClr>
          </a:solidFill>
          <a:ln w="2972" cap="flat">
            <a:solidFill>
              <a:srgbClr val="000000"/>
            </a:solidFill>
            <a:prstDash val="solid"/>
            <a:round/>
          </a:ln>
        </p:spPr>
        <p:txBody>
          <a:bodyPr rtlCol="0" anchor="ctr"/>
          <a:lstStyle/>
          <a:p>
            <a:endParaRPr lang="en-US" sz="1350"/>
          </a:p>
        </p:txBody>
      </p:sp>
      <p:sp>
        <p:nvSpPr>
          <p:cNvPr id="320" name="Freeform: Shape 1882">
            <a:extLst>
              <a:ext uri="{FF2B5EF4-FFF2-40B4-BE49-F238E27FC236}">
                <a16:creationId xmlns:a16="http://schemas.microsoft.com/office/drawing/2014/main" id="{7F9666CB-A808-C54A-AEEA-C8473E9C03AC}"/>
              </a:ext>
            </a:extLst>
          </p:cNvPr>
          <p:cNvSpPr/>
          <p:nvPr/>
        </p:nvSpPr>
        <p:spPr>
          <a:xfrm>
            <a:off x="7342561" y="3718396"/>
            <a:ext cx="85804" cy="53240"/>
          </a:xfrm>
          <a:custGeom>
            <a:avLst/>
            <a:gdLst>
              <a:gd name="connsiteX0" fmla="*/ 21059 w 114405"/>
              <a:gd name="connsiteY0" fmla="*/ 70987 h 70987"/>
              <a:gd name="connsiteX1" fmla="*/ 21059 w 114405"/>
              <a:gd name="connsiteY1" fmla="*/ 11993 h 70987"/>
              <a:gd name="connsiteX2" fmla="*/ 0 w 114405"/>
              <a:gd name="connsiteY2" fmla="*/ 11993 h 70987"/>
              <a:gd name="connsiteX3" fmla="*/ 0 w 114405"/>
              <a:gd name="connsiteY3" fmla="*/ 0 h 70987"/>
              <a:gd name="connsiteX4" fmla="*/ 56390 w 114405"/>
              <a:gd name="connsiteY4" fmla="*/ 0 h 70987"/>
              <a:gd name="connsiteX5" fmla="*/ 56390 w 114405"/>
              <a:gd name="connsiteY5" fmla="*/ 11993 h 70987"/>
              <a:gd name="connsiteX6" fmla="*/ 35376 w 114405"/>
              <a:gd name="connsiteY6" fmla="*/ 11993 h 70987"/>
              <a:gd name="connsiteX7" fmla="*/ 35376 w 114405"/>
              <a:gd name="connsiteY7" fmla="*/ 70987 h 70987"/>
              <a:gd name="connsiteX8" fmla="*/ 21059 w 114405"/>
              <a:gd name="connsiteY8" fmla="*/ 70987 h 70987"/>
              <a:gd name="connsiteX9" fmla="*/ 65730 w 114405"/>
              <a:gd name="connsiteY9" fmla="*/ 70987 h 70987"/>
              <a:gd name="connsiteX10" fmla="*/ 65730 w 114405"/>
              <a:gd name="connsiteY10" fmla="*/ 0 h 70987"/>
              <a:gd name="connsiteX11" fmla="*/ 114405 w 114405"/>
              <a:gd name="connsiteY11" fmla="*/ 0 h 70987"/>
              <a:gd name="connsiteX12" fmla="*/ 114405 w 114405"/>
              <a:gd name="connsiteY12" fmla="*/ 11993 h 70987"/>
              <a:gd name="connsiteX13" fmla="*/ 80097 w 114405"/>
              <a:gd name="connsiteY13" fmla="*/ 11993 h 70987"/>
              <a:gd name="connsiteX14" fmla="*/ 80097 w 114405"/>
              <a:gd name="connsiteY14" fmla="*/ 28821 h 70987"/>
              <a:gd name="connsiteX15" fmla="*/ 109710 w 114405"/>
              <a:gd name="connsiteY15" fmla="*/ 28821 h 70987"/>
              <a:gd name="connsiteX16" fmla="*/ 109710 w 114405"/>
              <a:gd name="connsiteY16" fmla="*/ 40815 h 70987"/>
              <a:gd name="connsiteX17" fmla="*/ 80097 w 114405"/>
              <a:gd name="connsiteY17" fmla="*/ 40815 h 70987"/>
              <a:gd name="connsiteX18" fmla="*/ 80097 w 114405"/>
              <a:gd name="connsiteY18" fmla="*/ 70987 h 70987"/>
              <a:gd name="connsiteX19" fmla="*/ 65730 w 114405"/>
              <a:gd name="connsiteY19" fmla="*/ 70987 h 70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405" h="70987">
                <a:moveTo>
                  <a:pt x="21059" y="70987"/>
                </a:moveTo>
                <a:lnTo>
                  <a:pt x="21059" y="11993"/>
                </a:lnTo>
                <a:lnTo>
                  <a:pt x="0" y="11993"/>
                </a:lnTo>
                <a:lnTo>
                  <a:pt x="0" y="0"/>
                </a:lnTo>
                <a:lnTo>
                  <a:pt x="56390" y="0"/>
                </a:lnTo>
                <a:lnTo>
                  <a:pt x="56390" y="11993"/>
                </a:lnTo>
                <a:lnTo>
                  <a:pt x="35376" y="11993"/>
                </a:lnTo>
                <a:lnTo>
                  <a:pt x="35376" y="70987"/>
                </a:lnTo>
                <a:lnTo>
                  <a:pt x="21059" y="70987"/>
                </a:lnTo>
                <a:close/>
                <a:moveTo>
                  <a:pt x="65730" y="70987"/>
                </a:moveTo>
                <a:lnTo>
                  <a:pt x="65730" y="0"/>
                </a:lnTo>
                <a:lnTo>
                  <a:pt x="114405" y="0"/>
                </a:lnTo>
                <a:lnTo>
                  <a:pt x="114405" y="11993"/>
                </a:lnTo>
                <a:lnTo>
                  <a:pt x="80097" y="11993"/>
                </a:lnTo>
                <a:lnTo>
                  <a:pt x="80097" y="28821"/>
                </a:lnTo>
                <a:lnTo>
                  <a:pt x="109710" y="28821"/>
                </a:lnTo>
                <a:lnTo>
                  <a:pt x="109710" y="40815"/>
                </a:lnTo>
                <a:lnTo>
                  <a:pt x="80097" y="40815"/>
                </a:lnTo>
                <a:lnTo>
                  <a:pt x="80097" y="70987"/>
                </a:lnTo>
                <a:lnTo>
                  <a:pt x="65730" y="70987"/>
                </a:lnTo>
                <a:close/>
              </a:path>
            </a:pathLst>
          </a:custGeom>
          <a:solidFill>
            <a:srgbClr val="000000"/>
          </a:solidFill>
          <a:ln w="2972" cap="sq">
            <a:noFill/>
            <a:prstDash val="solid"/>
            <a:miter/>
          </a:ln>
        </p:spPr>
        <p:txBody>
          <a:bodyPr rtlCol="0" anchor="ctr"/>
          <a:lstStyle/>
          <a:p>
            <a:endParaRPr lang="en-US" sz="1350"/>
          </a:p>
        </p:txBody>
      </p:sp>
      <p:sp>
        <p:nvSpPr>
          <p:cNvPr id="321" name="Freeform: Shape 1884">
            <a:extLst>
              <a:ext uri="{FF2B5EF4-FFF2-40B4-BE49-F238E27FC236}">
                <a16:creationId xmlns:a16="http://schemas.microsoft.com/office/drawing/2014/main" id="{B037E565-D7E3-8A45-98AE-47993C54F133}"/>
              </a:ext>
            </a:extLst>
          </p:cNvPr>
          <p:cNvSpPr/>
          <p:nvPr/>
        </p:nvSpPr>
        <p:spPr>
          <a:xfrm>
            <a:off x="6726679" y="3469189"/>
            <a:ext cx="338179" cy="367553"/>
          </a:xfrm>
          <a:custGeom>
            <a:avLst/>
            <a:gdLst>
              <a:gd name="connsiteX0" fmla="*/ 0 w 450905"/>
              <a:gd name="connsiteY0" fmla="*/ 490072 h 490071"/>
              <a:gd name="connsiteX1" fmla="*/ 225451 w 450905"/>
              <a:gd name="connsiteY1" fmla="*/ 0 h 490071"/>
              <a:gd name="connsiteX2" fmla="*/ 450905 w 450905"/>
              <a:gd name="connsiteY2" fmla="*/ 490072 h 490071"/>
            </a:gdLst>
            <a:ahLst/>
            <a:cxnLst>
              <a:cxn ang="0">
                <a:pos x="connsiteX0" y="connsiteY0"/>
              </a:cxn>
              <a:cxn ang="0">
                <a:pos x="connsiteX1" y="connsiteY1"/>
              </a:cxn>
              <a:cxn ang="0">
                <a:pos x="connsiteX2" y="connsiteY2"/>
              </a:cxn>
            </a:cxnLst>
            <a:rect l="l" t="t" r="r" b="b"/>
            <a:pathLst>
              <a:path w="450905" h="490071">
                <a:moveTo>
                  <a:pt x="0" y="490072"/>
                </a:moveTo>
                <a:lnTo>
                  <a:pt x="225451" y="0"/>
                </a:lnTo>
                <a:lnTo>
                  <a:pt x="450905" y="490072"/>
                </a:lnTo>
                <a:close/>
              </a:path>
            </a:pathLst>
          </a:custGeom>
          <a:solidFill>
            <a:schemeClr val="accent1">
              <a:lumMod val="60000"/>
              <a:lumOff val="40000"/>
            </a:schemeClr>
          </a:solidFill>
          <a:ln w="2972" cap="flat">
            <a:solidFill>
              <a:srgbClr val="000000"/>
            </a:solidFill>
            <a:prstDash val="solid"/>
            <a:round/>
          </a:ln>
        </p:spPr>
        <p:txBody>
          <a:bodyPr rtlCol="0" anchor="ctr"/>
          <a:lstStyle/>
          <a:p>
            <a:endParaRPr lang="en-US" sz="1350" dirty="0"/>
          </a:p>
        </p:txBody>
      </p:sp>
      <p:sp>
        <p:nvSpPr>
          <p:cNvPr id="322" name="Freeform: Shape 1885">
            <a:extLst>
              <a:ext uri="{FF2B5EF4-FFF2-40B4-BE49-F238E27FC236}">
                <a16:creationId xmlns:a16="http://schemas.microsoft.com/office/drawing/2014/main" id="{B97931C2-F59C-4A43-B41C-557685EDA17A}"/>
              </a:ext>
            </a:extLst>
          </p:cNvPr>
          <p:cNvSpPr/>
          <p:nvPr/>
        </p:nvSpPr>
        <p:spPr>
          <a:xfrm>
            <a:off x="6851944" y="3718394"/>
            <a:ext cx="85804" cy="53242"/>
          </a:xfrm>
          <a:custGeom>
            <a:avLst/>
            <a:gdLst>
              <a:gd name="connsiteX0" fmla="*/ 21059 w 114405"/>
              <a:gd name="connsiteY0" fmla="*/ 70990 h 70989"/>
              <a:gd name="connsiteX1" fmla="*/ 21059 w 114405"/>
              <a:gd name="connsiteY1" fmla="*/ 11996 h 70989"/>
              <a:gd name="connsiteX2" fmla="*/ 0 w 114405"/>
              <a:gd name="connsiteY2" fmla="*/ 11996 h 70989"/>
              <a:gd name="connsiteX3" fmla="*/ 0 w 114405"/>
              <a:gd name="connsiteY3" fmla="*/ 0 h 70989"/>
              <a:gd name="connsiteX4" fmla="*/ 56390 w 114405"/>
              <a:gd name="connsiteY4" fmla="*/ 0 h 70989"/>
              <a:gd name="connsiteX5" fmla="*/ 56390 w 114405"/>
              <a:gd name="connsiteY5" fmla="*/ 11996 h 70989"/>
              <a:gd name="connsiteX6" fmla="*/ 35379 w 114405"/>
              <a:gd name="connsiteY6" fmla="*/ 11996 h 70989"/>
              <a:gd name="connsiteX7" fmla="*/ 35379 w 114405"/>
              <a:gd name="connsiteY7" fmla="*/ 70990 h 70989"/>
              <a:gd name="connsiteX8" fmla="*/ 21059 w 114405"/>
              <a:gd name="connsiteY8" fmla="*/ 70990 h 70989"/>
              <a:gd name="connsiteX9" fmla="*/ 65733 w 114405"/>
              <a:gd name="connsiteY9" fmla="*/ 70990 h 70989"/>
              <a:gd name="connsiteX10" fmla="*/ 65733 w 114405"/>
              <a:gd name="connsiteY10" fmla="*/ 0 h 70989"/>
              <a:gd name="connsiteX11" fmla="*/ 114405 w 114405"/>
              <a:gd name="connsiteY11" fmla="*/ 0 h 70989"/>
              <a:gd name="connsiteX12" fmla="*/ 114405 w 114405"/>
              <a:gd name="connsiteY12" fmla="*/ 11996 h 70989"/>
              <a:gd name="connsiteX13" fmla="*/ 80097 w 114405"/>
              <a:gd name="connsiteY13" fmla="*/ 11996 h 70989"/>
              <a:gd name="connsiteX14" fmla="*/ 80097 w 114405"/>
              <a:gd name="connsiteY14" fmla="*/ 28824 h 70989"/>
              <a:gd name="connsiteX15" fmla="*/ 109710 w 114405"/>
              <a:gd name="connsiteY15" fmla="*/ 28824 h 70989"/>
              <a:gd name="connsiteX16" fmla="*/ 109710 w 114405"/>
              <a:gd name="connsiteY16" fmla="*/ 40818 h 70989"/>
              <a:gd name="connsiteX17" fmla="*/ 80097 w 114405"/>
              <a:gd name="connsiteY17" fmla="*/ 40818 h 70989"/>
              <a:gd name="connsiteX18" fmla="*/ 80097 w 114405"/>
              <a:gd name="connsiteY18" fmla="*/ 70990 h 70989"/>
              <a:gd name="connsiteX19" fmla="*/ 65733 w 114405"/>
              <a:gd name="connsiteY19" fmla="*/ 70990 h 70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405" h="70989">
                <a:moveTo>
                  <a:pt x="21059" y="70990"/>
                </a:moveTo>
                <a:lnTo>
                  <a:pt x="21059" y="11996"/>
                </a:lnTo>
                <a:lnTo>
                  <a:pt x="0" y="11996"/>
                </a:lnTo>
                <a:lnTo>
                  <a:pt x="0" y="0"/>
                </a:lnTo>
                <a:lnTo>
                  <a:pt x="56390" y="0"/>
                </a:lnTo>
                <a:lnTo>
                  <a:pt x="56390" y="11996"/>
                </a:lnTo>
                <a:lnTo>
                  <a:pt x="35379" y="11996"/>
                </a:lnTo>
                <a:lnTo>
                  <a:pt x="35379" y="70990"/>
                </a:lnTo>
                <a:lnTo>
                  <a:pt x="21059" y="70990"/>
                </a:lnTo>
                <a:close/>
                <a:moveTo>
                  <a:pt x="65733" y="70990"/>
                </a:moveTo>
                <a:lnTo>
                  <a:pt x="65733" y="0"/>
                </a:lnTo>
                <a:lnTo>
                  <a:pt x="114405" y="0"/>
                </a:lnTo>
                <a:lnTo>
                  <a:pt x="114405" y="11996"/>
                </a:lnTo>
                <a:lnTo>
                  <a:pt x="80097" y="11996"/>
                </a:lnTo>
                <a:lnTo>
                  <a:pt x="80097" y="28824"/>
                </a:lnTo>
                <a:lnTo>
                  <a:pt x="109710" y="28824"/>
                </a:lnTo>
                <a:lnTo>
                  <a:pt x="109710" y="40818"/>
                </a:lnTo>
                <a:lnTo>
                  <a:pt x="80097" y="40818"/>
                </a:lnTo>
                <a:lnTo>
                  <a:pt x="80097" y="70990"/>
                </a:lnTo>
                <a:lnTo>
                  <a:pt x="65733" y="70990"/>
                </a:lnTo>
                <a:close/>
              </a:path>
            </a:pathLst>
          </a:custGeom>
          <a:solidFill>
            <a:srgbClr val="000000"/>
          </a:solidFill>
          <a:ln w="2972" cap="sq">
            <a:noFill/>
            <a:prstDash val="solid"/>
            <a:miter/>
          </a:ln>
        </p:spPr>
        <p:txBody>
          <a:bodyPr rtlCol="0" anchor="ctr"/>
          <a:lstStyle/>
          <a:p>
            <a:endParaRPr lang="en-US" sz="1350"/>
          </a:p>
        </p:txBody>
      </p:sp>
      <p:sp>
        <p:nvSpPr>
          <p:cNvPr id="323" name="Freeform: Shape 1886">
            <a:extLst>
              <a:ext uri="{FF2B5EF4-FFF2-40B4-BE49-F238E27FC236}">
                <a16:creationId xmlns:a16="http://schemas.microsoft.com/office/drawing/2014/main" id="{0EDB557A-1210-4D46-90AA-AF362D407855}"/>
              </a:ext>
            </a:extLst>
          </p:cNvPr>
          <p:cNvSpPr/>
          <p:nvPr/>
        </p:nvSpPr>
        <p:spPr>
          <a:xfrm>
            <a:off x="6633324" y="4066516"/>
            <a:ext cx="328789" cy="1450"/>
          </a:xfrm>
          <a:custGeom>
            <a:avLst/>
            <a:gdLst>
              <a:gd name="connsiteX0" fmla="*/ 0 w 438385"/>
              <a:gd name="connsiteY0" fmla="*/ 0 h 1933"/>
              <a:gd name="connsiteX1" fmla="*/ 438385 w 438385"/>
              <a:gd name="connsiteY1" fmla="*/ 1934 h 1933"/>
            </a:gdLst>
            <a:ahLst/>
            <a:cxnLst>
              <a:cxn ang="0">
                <a:pos x="connsiteX0" y="connsiteY0"/>
              </a:cxn>
              <a:cxn ang="0">
                <a:pos x="connsiteX1" y="connsiteY1"/>
              </a:cxn>
            </a:cxnLst>
            <a:rect l="l" t="t" r="r" b="b"/>
            <a:pathLst>
              <a:path w="438385" h="1933">
                <a:moveTo>
                  <a:pt x="0" y="0"/>
                </a:moveTo>
                <a:lnTo>
                  <a:pt x="438385" y="1934"/>
                </a:lnTo>
              </a:path>
            </a:pathLst>
          </a:custGeom>
          <a:solidFill>
            <a:srgbClr val="000000">
              <a:alpha val="0"/>
            </a:srgbClr>
          </a:solidFill>
          <a:ln w="2972" cap="sq">
            <a:noFill/>
            <a:prstDash val="solid"/>
            <a:miter/>
          </a:ln>
        </p:spPr>
        <p:txBody>
          <a:bodyPr rtlCol="0" anchor="ctr"/>
          <a:lstStyle/>
          <a:p>
            <a:endParaRPr lang="en-US" sz="1350"/>
          </a:p>
        </p:txBody>
      </p:sp>
      <p:sp>
        <p:nvSpPr>
          <p:cNvPr id="324" name="Freeform: Shape 1887">
            <a:extLst>
              <a:ext uri="{FF2B5EF4-FFF2-40B4-BE49-F238E27FC236}">
                <a16:creationId xmlns:a16="http://schemas.microsoft.com/office/drawing/2014/main" id="{094E1FA4-733B-9246-B13A-8C110E6F391E}"/>
              </a:ext>
            </a:extLst>
          </p:cNvPr>
          <p:cNvSpPr/>
          <p:nvPr/>
        </p:nvSpPr>
        <p:spPr>
          <a:xfrm>
            <a:off x="6633324" y="4066516"/>
            <a:ext cx="328789" cy="1450"/>
          </a:xfrm>
          <a:custGeom>
            <a:avLst/>
            <a:gdLst>
              <a:gd name="connsiteX0" fmla="*/ 0 w 438385"/>
              <a:gd name="connsiteY0" fmla="*/ 0 h 1933"/>
              <a:gd name="connsiteX1" fmla="*/ 438385 w 438385"/>
              <a:gd name="connsiteY1" fmla="*/ 1934 h 1933"/>
            </a:gdLst>
            <a:ahLst/>
            <a:cxnLst>
              <a:cxn ang="0">
                <a:pos x="connsiteX0" y="connsiteY0"/>
              </a:cxn>
              <a:cxn ang="0">
                <a:pos x="connsiteX1" y="connsiteY1"/>
              </a:cxn>
            </a:cxnLst>
            <a:rect l="l" t="t" r="r" b="b"/>
            <a:pathLst>
              <a:path w="438385" h="1933">
                <a:moveTo>
                  <a:pt x="0" y="0"/>
                </a:moveTo>
                <a:lnTo>
                  <a:pt x="438385" y="1934"/>
                </a:lnTo>
              </a:path>
            </a:pathLst>
          </a:custGeom>
          <a:noFill/>
          <a:ln w="2972" cap="flat">
            <a:solidFill>
              <a:srgbClr val="000000"/>
            </a:solidFill>
            <a:prstDash val="solid"/>
            <a:round/>
          </a:ln>
        </p:spPr>
        <p:txBody>
          <a:bodyPr rtlCol="0" anchor="ctr"/>
          <a:lstStyle/>
          <a:p>
            <a:endParaRPr lang="en-US" sz="1350"/>
          </a:p>
        </p:txBody>
      </p:sp>
      <p:sp>
        <p:nvSpPr>
          <p:cNvPr id="325" name="Freeform: Shape 1889">
            <a:extLst>
              <a:ext uri="{FF2B5EF4-FFF2-40B4-BE49-F238E27FC236}">
                <a16:creationId xmlns:a16="http://schemas.microsoft.com/office/drawing/2014/main" id="{E9ED3718-E57F-584E-86EF-97330EDA3985}"/>
              </a:ext>
            </a:extLst>
          </p:cNvPr>
          <p:cNvSpPr/>
          <p:nvPr/>
        </p:nvSpPr>
        <p:spPr>
          <a:xfrm>
            <a:off x="6759504" y="4022466"/>
            <a:ext cx="76429" cy="79061"/>
          </a:xfrm>
          <a:custGeom>
            <a:avLst/>
            <a:gdLst>
              <a:gd name="connsiteX0" fmla="*/ 0 w 101905"/>
              <a:gd name="connsiteY0" fmla="*/ 40256 h 105414"/>
              <a:gd name="connsiteX1" fmla="*/ 38926 w 101905"/>
              <a:gd name="connsiteY1" fmla="*/ 40256 h 105414"/>
              <a:gd name="connsiteX2" fmla="*/ 50952 w 101905"/>
              <a:gd name="connsiteY2" fmla="*/ 0 h 105414"/>
              <a:gd name="connsiteX3" fmla="*/ 62981 w 101905"/>
              <a:gd name="connsiteY3" fmla="*/ 40256 h 105414"/>
              <a:gd name="connsiteX4" fmla="*/ 101906 w 101905"/>
              <a:gd name="connsiteY4" fmla="*/ 40256 h 105414"/>
              <a:gd name="connsiteX5" fmla="*/ 70416 w 101905"/>
              <a:gd name="connsiteY5" fmla="*/ 65159 h 105414"/>
              <a:gd name="connsiteX6" fmla="*/ 82442 w 101905"/>
              <a:gd name="connsiteY6" fmla="*/ 105414 h 105414"/>
              <a:gd name="connsiteX7" fmla="*/ 50952 w 101905"/>
              <a:gd name="connsiteY7" fmla="*/ 80511 h 105414"/>
              <a:gd name="connsiteX8" fmla="*/ 19464 w 101905"/>
              <a:gd name="connsiteY8" fmla="*/ 105414 h 105414"/>
              <a:gd name="connsiteX9" fmla="*/ 31490 w 101905"/>
              <a:gd name="connsiteY9" fmla="*/ 65159 h 105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905" h="105414">
                <a:moveTo>
                  <a:pt x="0" y="40256"/>
                </a:moveTo>
                <a:lnTo>
                  <a:pt x="38926" y="40256"/>
                </a:lnTo>
                <a:lnTo>
                  <a:pt x="50952" y="0"/>
                </a:lnTo>
                <a:lnTo>
                  <a:pt x="62981" y="40256"/>
                </a:lnTo>
                <a:lnTo>
                  <a:pt x="101906" y="40256"/>
                </a:lnTo>
                <a:lnTo>
                  <a:pt x="70416" y="65159"/>
                </a:lnTo>
                <a:lnTo>
                  <a:pt x="82442" y="105414"/>
                </a:lnTo>
                <a:lnTo>
                  <a:pt x="50952" y="80511"/>
                </a:lnTo>
                <a:lnTo>
                  <a:pt x="19464" y="105414"/>
                </a:lnTo>
                <a:lnTo>
                  <a:pt x="31490" y="65159"/>
                </a:lnTo>
                <a:close/>
              </a:path>
            </a:pathLst>
          </a:custGeom>
          <a:solidFill>
            <a:srgbClr val="C00000"/>
          </a:solidFill>
          <a:ln w="2972" cap="flat">
            <a:solidFill>
              <a:srgbClr val="000000"/>
            </a:solidFill>
            <a:prstDash val="solid"/>
            <a:round/>
          </a:ln>
        </p:spPr>
        <p:txBody>
          <a:bodyPr rtlCol="0" anchor="ctr"/>
          <a:lstStyle/>
          <a:p>
            <a:endParaRPr lang="en-US" sz="1350"/>
          </a:p>
        </p:txBody>
      </p:sp>
      <p:sp>
        <p:nvSpPr>
          <p:cNvPr id="326" name="Freeform: Shape 1891">
            <a:extLst>
              <a:ext uri="{FF2B5EF4-FFF2-40B4-BE49-F238E27FC236}">
                <a16:creationId xmlns:a16="http://schemas.microsoft.com/office/drawing/2014/main" id="{AC03417C-1C45-1E48-B163-9D41592FF6A0}"/>
              </a:ext>
            </a:extLst>
          </p:cNvPr>
          <p:cNvSpPr/>
          <p:nvPr/>
        </p:nvSpPr>
        <p:spPr>
          <a:xfrm>
            <a:off x="7054252" y="4050582"/>
            <a:ext cx="406546" cy="32468"/>
          </a:xfrm>
          <a:custGeom>
            <a:avLst/>
            <a:gdLst>
              <a:gd name="connsiteX0" fmla="*/ 0 w 542061"/>
              <a:gd name="connsiteY0" fmla="*/ 42606 h 43290"/>
              <a:gd name="connsiteX1" fmla="*/ 0 w 542061"/>
              <a:gd name="connsiteY1" fmla="*/ 0 h 43290"/>
              <a:gd name="connsiteX2" fmla="*/ 14644 w 542061"/>
              <a:gd name="connsiteY2" fmla="*/ 0 h 43290"/>
              <a:gd name="connsiteX3" fmla="*/ 22267 w 542061"/>
              <a:gd name="connsiteY3" fmla="*/ 625 h 43290"/>
              <a:gd name="connsiteX4" fmla="*/ 28497 w 542061"/>
              <a:gd name="connsiteY4" fmla="*/ 3630 h 43290"/>
              <a:gd name="connsiteX5" fmla="*/ 33519 w 542061"/>
              <a:gd name="connsiteY5" fmla="*/ 10949 h 43290"/>
              <a:gd name="connsiteX6" fmla="*/ 35192 w 542061"/>
              <a:gd name="connsiteY6" fmla="*/ 21065 h 43290"/>
              <a:gd name="connsiteX7" fmla="*/ 34076 w 542061"/>
              <a:gd name="connsiteY7" fmla="*/ 29663 h 43290"/>
              <a:gd name="connsiteX8" fmla="*/ 31148 w 542061"/>
              <a:gd name="connsiteY8" fmla="*/ 35852 h 43290"/>
              <a:gd name="connsiteX9" fmla="*/ 27289 w 542061"/>
              <a:gd name="connsiteY9" fmla="*/ 39750 h 43290"/>
              <a:gd name="connsiteX10" fmla="*/ 22222 w 542061"/>
              <a:gd name="connsiteY10" fmla="*/ 41892 h 43290"/>
              <a:gd name="connsiteX11" fmla="*/ 15341 w 542061"/>
              <a:gd name="connsiteY11" fmla="*/ 42606 h 43290"/>
              <a:gd name="connsiteX12" fmla="*/ 0 w 542061"/>
              <a:gd name="connsiteY12" fmla="*/ 42606 h 43290"/>
              <a:gd name="connsiteX13" fmla="*/ 5626 w 542061"/>
              <a:gd name="connsiteY13" fmla="*/ 37578 h 43290"/>
              <a:gd name="connsiteX14" fmla="*/ 14737 w 542061"/>
              <a:gd name="connsiteY14" fmla="*/ 37578 h 43290"/>
              <a:gd name="connsiteX15" fmla="*/ 21291 w 542061"/>
              <a:gd name="connsiteY15" fmla="*/ 36774 h 43290"/>
              <a:gd name="connsiteX16" fmla="*/ 25150 w 542061"/>
              <a:gd name="connsiteY16" fmla="*/ 34543 h 43290"/>
              <a:gd name="connsiteX17" fmla="*/ 28265 w 542061"/>
              <a:gd name="connsiteY17" fmla="*/ 29217 h 43290"/>
              <a:gd name="connsiteX18" fmla="*/ 29381 w 542061"/>
              <a:gd name="connsiteY18" fmla="*/ 20976 h 43290"/>
              <a:gd name="connsiteX19" fmla="*/ 27197 w 542061"/>
              <a:gd name="connsiteY19" fmla="*/ 10711 h 43290"/>
              <a:gd name="connsiteX20" fmla="*/ 21850 w 542061"/>
              <a:gd name="connsiteY20" fmla="*/ 5921 h 43290"/>
              <a:gd name="connsiteX21" fmla="*/ 14597 w 542061"/>
              <a:gd name="connsiteY21" fmla="*/ 5028 h 43290"/>
              <a:gd name="connsiteX22" fmla="*/ 5626 w 542061"/>
              <a:gd name="connsiteY22" fmla="*/ 5028 h 43290"/>
              <a:gd name="connsiteX23" fmla="*/ 5626 w 542061"/>
              <a:gd name="connsiteY23" fmla="*/ 37578 h 43290"/>
              <a:gd name="connsiteX24" fmla="*/ 42323 w 542061"/>
              <a:gd name="connsiteY24" fmla="*/ 6010 h 43290"/>
              <a:gd name="connsiteX25" fmla="*/ 42323 w 542061"/>
              <a:gd name="connsiteY25" fmla="*/ 0 h 43290"/>
              <a:gd name="connsiteX26" fmla="*/ 47575 w 542061"/>
              <a:gd name="connsiteY26" fmla="*/ 0 h 43290"/>
              <a:gd name="connsiteX27" fmla="*/ 47575 w 542061"/>
              <a:gd name="connsiteY27" fmla="*/ 6010 h 43290"/>
              <a:gd name="connsiteX28" fmla="*/ 42323 w 542061"/>
              <a:gd name="connsiteY28" fmla="*/ 6010 h 43290"/>
              <a:gd name="connsiteX29" fmla="*/ 42323 w 542061"/>
              <a:gd name="connsiteY29" fmla="*/ 42606 h 43290"/>
              <a:gd name="connsiteX30" fmla="*/ 42323 w 542061"/>
              <a:gd name="connsiteY30" fmla="*/ 11723 h 43290"/>
              <a:gd name="connsiteX31" fmla="*/ 47575 w 542061"/>
              <a:gd name="connsiteY31" fmla="*/ 11723 h 43290"/>
              <a:gd name="connsiteX32" fmla="*/ 47575 w 542061"/>
              <a:gd name="connsiteY32" fmla="*/ 42606 h 43290"/>
              <a:gd name="connsiteX33" fmla="*/ 42323 w 542061"/>
              <a:gd name="connsiteY33" fmla="*/ 42606 h 43290"/>
              <a:gd name="connsiteX34" fmla="*/ 53403 w 542061"/>
              <a:gd name="connsiteY34" fmla="*/ 33382 h 43290"/>
              <a:gd name="connsiteX35" fmla="*/ 58610 w 542061"/>
              <a:gd name="connsiteY35" fmla="*/ 32550 h 43290"/>
              <a:gd name="connsiteX36" fmla="*/ 61029 w 542061"/>
              <a:gd name="connsiteY36" fmla="*/ 37340 h 43290"/>
              <a:gd name="connsiteX37" fmla="*/ 66607 w 542061"/>
              <a:gd name="connsiteY37" fmla="*/ 38976 h 43290"/>
              <a:gd name="connsiteX38" fmla="*/ 71906 w 542061"/>
              <a:gd name="connsiteY38" fmla="*/ 37518 h 43290"/>
              <a:gd name="connsiteX39" fmla="*/ 73674 w 542061"/>
              <a:gd name="connsiteY39" fmla="*/ 34097 h 43290"/>
              <a:gd name="connsiteX40" fmla="*/ 72138 w 542061"/>
              <a:gd name="connsiteY40" fmla="*/ 31300 h 43290"/>
              <a:gd name="connsiteX41" fmla="*/ 66792 w 542061"/>
              <a:gd name="connsiteY41" fmla="*/ 29545 h 43290"/>
              <a:gd name="connsiteX42" fmla="*/ 58797 w 542061"/>
              <a:gd name="connsiteY42" fmla="*/ 27016 h 43290"/>
              <a:gd name="connsiteX43" fmla="*/ 55450 w 542061"/>
              <a:gd name="connsiteY43" fmla="*/ 24100 h 43290"/>
              <a:gd name="connsiteX44" fmla="*/ 54287 w 542061"/>
              <a:gd name="connsiteY44" fmla="*/ 19905 h 43290"/>
              <a:gd name="connsiteX45" fmla="*/ 55218 w 542061"/>
              <a:gd name="connsiteY45" fmla="*/ 16096 h 43290"/>
              <a:gd name="connsiteX46" fmla="*/ 57821 w 542061"/>
              <a:gd name="connsiteY46" fmla="*/ 13181 h 43290"/>
              <a:gd name="connsiteX47" fmla="*/ 61121 w 542061"/>
              <a:gd name="connsiteY47" fmla="*/ 11693 h 43290"/>
              <a:gd name="connsiteX48" fmla="*/ 65676 w 542061"/>
              <a:gd name="connsiteY48" fmla="*/ 11039 h 43290"/>
              <a:gd name="connsiteX49" fmla="*/ 72046 w 542061"/>
              <a:gd name="connsiteY49" fmla="*/ 12110 h 43290"/>
              <a:gd name="connsiteX50" fmla="*/ 76090 w 542061"/>
              <a:gd name="connsiteY50" fmla="*/ 14936 h 43290"/>
              <a:gd name="connsiteX51" fmla="*/ 77904 w 542061"/>
              <a:gd name="connsiteY51" fmla="*/ 19666 h 43290"/>
              <a:gd name="connsiteX52" fmla="*/ 72790 w 542061"/>
              <a:gd name="connsiteY52" fmla="*/ 20381 h 43290"/>
              <a:gd name="connsiteX53" fmla="*/ 70743 w 542061"/>
              <a:gd name="connsiteY53" fmla="*/ 16691 h 43290"/>
              <a:gd name="connsiteX54" fmla="*/ 66048 w 542061"/>
              <a:gd name="connsiteY54" fmla="*/ 15353 h 43290"/>
              <a:gd name="connsiteX55" fmla="*/ 60889 w 542061"/>
              <a:gd name="connsiteY55" fmla="*/ 16572 h 43290"/>
              <a:gd name="connsiteX56" fmla="*/ 59354 w 542061"/>
              <a:gd name="connsiteY56" fmla="*/ 19309 h 43290"/>
              <a:gd name="connsiteX57" fmla="*/ 60005 w 542061"/>
              <a:gd name="connsiteY57" fmla="*/ 21154 h 43290"/>
              <a:gd name="connsiteX58" fmla="*/ 62005 w 542061"/>
              <a:gd name="connsiteY58" fmla="*/ 22553 h 43290"/>
              <a:gd name="connsiteX59" fmla="*/ 66607 w 542061"/>
              <a:gd name="connsiteY59" fmla="*/ 23862 h 43290"/>
              <a:gd name="connsiteX60" fmla="*/ 74370 w 542061"/>
              <a:gd name="connsiteY60" fmla="*/ 26331 h 43290"/>
              <a:gd name="connsiteX61" fmla="*/ 77809 w 542061"/>
              <a:gd name="connsiteY61" fmla="*/ 29068 h 43290"/>
              <a:gd name="connsiteX62" fmla="*/ 79065 w 542061"/>
              <a:gd name="connsiteY62" fmla="*/ 33531 h 43290"/>
              <a:gd name="connsiteX63" fmla="*/ 77532 w 542061"/>
              <a:gd name="connsiteY63" fmla="*/ 38470 h 43290"/>
              <a:gd name="connsiteX64" fmla="*/ 73114 w 542061"/>
              <a:gd name="connsiteY64" fmla="*/ 42041 h 43290"/>
              <a:gd name="connsiteX65" fmla="*/ 66607 w 542061"/>
              <a:gd name="connsiteY65" fmla="*/ 43290 h 43290"/>
              <a:gd name="connsiteX66" fmla="*/ 57449 w 542061"/>
              <a:gd name="connsiteY66" fmla="*/ 40791 h 43290"/>
              <a:gd name="connsiteX67" fmla="*/ 53403 w 542061"/>
              <a:gd name="connsiteY67" fmla="*/ 33382 h 43290"/>
              <a:gd name="connsiteX68" fmla="*/ 106402 w 542061"/>
              <a:gd name="connsiteY68" fmla="*/ 32639 h 43290"/>
              <a:gd name="connsiteX69" fmla="*/ 111793 w 542061"/>
              <a:gd name="connsiteY69" fmla="*/ 33353 h 43290"/>
              <a:gd name="connsiteX70" fmla="*/ 107050 w 542061"/>
              <a:gd name="connsiteY70" fmla="*/ 40702 h 43290"/>
              <a:gd name="connsiteX71" fmla="*/ 98220 w 542061"/>
              <a:gd name="connsiteY71" fmla="*/ 43290 h 43290"/>
              <a:gd name="connsiteX72" fmla="*/ 87479 w 542061"/>
              <a:gd name="connsiteY72" fmla="*/ 39155 h 43290"/>
              <a:gd name="connsiteX73" fmla="*/ 83528 w 542061"/>
              <a:gd name="connsiteY73" fmla="*/ 27432 h 43290"/>
              <a:gd name="connsiteX74" fmla="*/ 87526 w 542061"/>
              <a:gd name="connsiteY74" fmla="*/ 15353 h 43290"/>
              <a:gd name="connsiteX75" fmla="*/ 97940 w 542061"/>
              <a:gd name="connsiteY75" fmla="*/ 11039 h 43290"/>
              <a:gd name="connsiteX76" fmla="*/ 108029 w 542061"/>
              <a:gd name="connsiteY76" fmla="*/ 15263 h 43290"/>
              <a:gd name="connsiteX77" fmla="*/ 111980 w 542061"/>
              <a:gd name="connsiteY77" fmla="*/ 27105 h 43290"/>
              <a:gd name="connsiteX78" fmla="*/ 111933 w 542061"/>
              <a:gd name="connsiteY78" fmla="*/ 28503 h 43290"/>
              <a:gd name="connsiteX79" fmla="*/ 88922 w 542061"/>
              <a:gd name="connsiteY79" fmla="*/ 28503 h 43290"/>
              <a:gd name="connsiteX80" fmla="*/ 91802 w 542061"/>
              <a:gd name="connsiteY80" fmla="*/ 36269 h 43290"/>
              <a:gd name="connsiteX81" fmla="*/ 98264 w 542061"/>
              <a:gd name="connsiteY81" fmla="*/ 38976 h 43290"/>
              <a:gd name="connsiteX82" fmla="*/ 103147 w 542061"/>
              <a:gd name="connsiteY82" fmla="*/ 37488 h 43290"/>
              <a:gd name="connsiteX83" fmla="*/ 106402 w 542061"/>
              <a:gd name="connsiteY83" fmla="*/ 32639 h 43290"/>
              <a:gd name="connsiteX84" fmla="*/ 89199 w 542061"/>
              <a:gd name="connsiteY84" fmla="*/ 24189 h 43290"/>
              <a:gd name="connsiteX85" fmla="*/ 106446 w 542061"/>
              <a:gd name="connsiteY85" fmla="*/ 24189 h 43290"/>
              <a:gd name="connsiteX86" fmla="*/ 104494 w 542061"/>
              <a:gd name="connsiteY86" fmla="*/ 18387 h 43290"/>
              <a:gd name="connsiteX87" fmla="*/ 97987 w 542061"/>
              <a:gd name="connsiteY87" fmla="*/ 15353 h 43290"/>
              <a:gd name="connsiteX88" fmla="*/ 91942 w 542061"/>
              <a:gd name="connsiteY88" fmla="*/ 17762 h 43290"/>
              <a:gd name="connsiteX89" fmla="*/ 89199 w 542061"/>
              <a:gd name="connsiteY89" fmla="*/ 24189 h 43290"/>
              <a:gd name="connsiteX90" fmla="*/ 138520 w 542061"/>
              <a:gd name="connsiteY90" fmla="*/ 38798 h 43290"/>
              <a:gd name="connsiteX91" fmla="*/ 132894 w 542061"/>
              <a:gd name="connsiteY91" fmla="*/ 42279 h 43290"/>
              <a:gd name="connsiteX92" fmla="*/ 127130 w 542061"/>
              <a:gd name="connsiteY92" fmla="*/ 43290 h 43290"/>
              <a:gd name="connsiteX93" fmla="*/ 119320 w 542061"/>
              <a:gd name="connsiteY93" fmla="*/ 40821 h 43290"/>
              <a:gd name="connsiteX94" fmla="*/ 116577 w 542061"/>
              <a:gd name="connsiteY94" fmla="*/ 34454 h 43290"/>
              <a:gd name="connsiteX95" fmla="*/ 117597 w 542061"/>
              <a:gd name="connsiteY95" fmla="*/ 30318 h 43290"/>
              <a:gd name="connsiteX96" fmla="*/ 120341 w 542061"/>
              <a:gd name="connsiteY96" fmla="*/ 27343 h 43290"/>
              <a:gd name="connsiteX97" fmla="*/ 124108 w 542061"/>
              <a:gd name="connsiteY97" fmla="*/ 25587 h 43290"/>
              <a:gd name="connsiteX98" fmla="*/ 128755 w 542061"/>
              <a:gd name="connsiteY98" fmla="*/ 24784 h 43290"/>
              <a:gd name="connsiteX99" fmla="*/ 138052 w 542061"/>
              <a:gd name="connsiteY99" fmla="*/ 23029 h 43290"/>
              <a:gd name="connsiteX100" fmla="*/ 138100 w 542061"/>
              <a:gd name="connsiteY100" fmla="*/ 21630 h 43290"/>
              <a:gd name="connsiteX101" fmla="*/ 136613 w 542061"/>
              <a:gd name="connsiteY101" fmla="*/ 17108 h 43290"/>
              <a:gd name="connsiteX102" fmla="*/ 130662 w 542061"/>
              <a:gd name="connsiteY102" fmla="*/ 15353 h 43290"/>
              <a:gd name="connsiteX103" fmla="*/ 125176 w 542061"/>
              <a:gd name="connsiteY103" fmla="*/ 16661 h 43290"/>
              <a:gd name="connsiteX104" fmla="*/ 122620 w 542061"/>
              <a:gd name="connsiteY104" fmla="*/ 21243 h 43290"/>
              <a:gd name="connsiteX105" fmla="*/ 117505 w 542061"/>
              <a:gd name="connsiteY105" fmla="*/ 20559 h 43290"/>
              <a:gd name="connsiteX106" fmla="*/ 119784 w 542061"/>
              <a:gd name="connsiteY106" fmla="*/ 15263 h 43290"/>
              <a:gd name="connsiteX107" fmla="*/ 124387 w 542061"/>
              <a:gd name="connsiteY107" fmla="*/ 12139 h 43290"/>
              <a:gd name="connsiteX108" fmla="*/ 131406 w 542061"/>
              <a:gd name="connsiteY108" fmla="*/ 11039 h 43290"/>
              <a:gd name="connsiteX109" fmla="*/ 137820 w 542061"/>
              <a:gd name="connsiteY109" fmla="*/ 11961 h 43290"/>
              <a:gd name="connsiteX110" fmla="*/ 141447 w 542061"/>
              <a:gd name="connsiteY110" fmla="*/ 14341 h 43290"/>
              <a:gd name="connsiteX111" fmla="*/ 143075 w 542061"/>
              <a:gd name="connsiteY111" fmla="*/ 17852 h 43290"/>
              <a:gd name="connsiteX112" fmla="*/ 143355 w 542061"/>
              <a:gd name="connsiteY112" fmla="*/ 22701 h 43290"/>
              <a:gd name="connsiteX113" fmla="*/ 143355 w 542061"/>
              <a:gd name="connsiteY113" fmla="*/ 29663 h 43290"/>
              <a:gd name="connsiteX114" fmla="*/ 143679 w 542061"/>
              <a:gd name="connsiteY114" fmla="*/ 38917 h 43290"/>
              <a:gd name="connsiteX115" fmla="*/ 145027 w 542061"/>
              <a:gd name="connsiteY115" fmla="*/ 42606 h 43290"/>
              <a:gd name="connsiteX116" fmla="*/ 139540 w 542061"/>
              <a:gd name="connsiteY116" fmla="*/ 42606 h 43290"/>
              <a:gd name="connsiteX117" fmla="*/ 138520 w 542061"/>
              <a:gd name="connsiteY117" fmla="*/ 38798 h 43290"/>
              <a:gd name="connsiteX118" fmla="*/ 138052 w 542061"/>
              <a:gd name="connsiteY118" fmla="*/ 27105 h 43290"/>
              <a:gd name="connsiteX119" fmla="*/ 129499 w 542061"/>
              <a:gd name="connsiteY119" fmla="*/ 29068 h 43290"/>
              <a:gd name="connsiteX120" fmla="*/ 124943 w 542061"/>
              <a:gd name="connsiteY120" fmla="*/ 30140 h 43290"/>
              <a:gd name="connsiteX121" fmla="*/ 122900 w 542061"/>
              <a:gd name="connsiteY121" fmla="*/ 31806 h 43290"/>
              <a:gd name="connsiteX122" fmla="*/ 122156 w 542061"/>
              <a:gd name="connsiteY122" fmla="*/ 34335 h 43290"/>
              <a:gd name="connsiteX123" fmla="*/ 123736 w 542061"/>
              <a:gd name="connsiteY123" fmla="*/ 37816 h 43290"/>
              <a:gd name="connsiteX124" fmla="*/ 128383 w 542061"/>
              <a:gd name="connsiteY124" fmla="*/ 39214 h 43290"/>
              <a:gd name="connsiteX125" fmla="*/ 133729 w 542061"/>
              <a:gd name="connsiteY125" fmla="*/ 37905 h 43290"/>
              <a:gd name="connsiteX126" fmla="*/ 137216 w 542061"/>
              <a:gd name="connsiteY126" fmla="*/ 34275 h 43290"/>
              <a:gd name="connsiteX127" fmla="*/ 138052 w 542061"/>
              <a:gd name="connsiteY127" fmla="*/ 29009 h 43290"/>
              <a:gd name="connsiteX128" fmla="*/ 138052 w 542061"/>
              <a:gd name="connsiteY128" fmla="*/ 27105 h 43290"/>
              <a:gd name="connsiteX129" fmla="*/ 149344 w 542061"/>
              <a:gd name="connsiteY129" fmla="*/ 33382 h 43290"/>
              <a:gd name="connsiteX130" fmla="*/ 154551 w 542061"/>
              <a:gd name="connsiteY130" fmla="*/ 32550 h 43290"/>
              <a:gd name="connsiteX131" fmla="*/ 156969 w 542061"/>
              <a:gd name="connsiteY131" fmla="*/ 37340 h 43290"/>
              <a:gd name="connsiteX132" fmla="*/ 162548 w 542061"/>
              <a:gd name="connsiteY132" fmla="*/ 38976 h 43290"/>
              <a:gd name="connsiteX133" fmla="*/ 167847 w 542061"/>
              <a:gd name="connsiteY133" fmla="*/ 37518 h 43290"/>
              <a:gd name="connsiteX134" fmla="*/ 169614 w 542061"/>
              <a:gd name="connsiteY134" fmla="*/ 34097 h 43290"/>
              <a:gd name="connsiteX135" fmla="*/ 168079 w 542061"/>
              <a:gd name="connsiteY135" fmla="*/ 31300 h 43290"/>
              <a:gd name="connsiteX136" fmla="*/ 162733 w 542061"/>
              <a:gd name="connsiteY136" fmla="*/ 29545 h 43290"/>
              <a:gd name="connsiteX137" fmla="*/ 154738 w 542061"/>
              <a:gd name="connsiteY137" fmla="*/ 27016 h 43290"/>
              <a:gd name="connsiteX138" fmla="*/ 151391 w 542061"/>
              <a:gd name="connsiteY138" fmla="*/ 24100 h 43290"/>
              <a:gd name="connsiteX139" fmla="*/ 150227 w 542061"/>
              <a:gd name="connsiteY139" fmla="*/ 19905 h 43290"/>
              <a:gd name="connsiteX140" fmla="*/ 151159 w 542061"/>
              <a:gd name="connsiteY140" fmla="*/ 16096 h 43290"/>
              <a:gd name="connsiteX141" fmla="*/ 153762 w 542061"/>
              <a:gd name="connsiteY141" fmla="*/ 13181 h 43290"/>
              <a:gd name="connsiteX142" fmla="*/ 157062 w 542061"/>
              <a:gd name="connsiteY142" fmla="*/ 11693 h 43290"/>
              <a:gd name="connsiteX143" fmla="*/ 161617 w 542061"/>
              <a:gd name="connsiteY143" fmla="*/ 11039 h 43290"/>
              <a:gd name="connsiteX144" fmla="*/ 167987 w 542061"/>
              <a:gd name="connsiteY144" fmla="*/ 12110 h 43290"/>
              <a:gd name="connsiteX145" fmla="*/ 172030 w 542061"/>
              <a:gd name="connsiteY145" fmla="*/ 14936 h 43290"/>
              <a:gd name="connsiteX146" fmla="*/ 173845 w 542061"/>
              <a:gd name="connsiteY146" fmla="*/ 19666 h 43290"/>
              <a:gd name="connsiteX147" fmla="*/ 168731 w 542061"/>
              <a:gd name="connsiteY147" fmla="*/ 20381 h 43290"/>
              <a:gd name="connsiteX148" fmla="*/ 166684 w 542061"/>
              <a:gd name="connsiteY148" fmla="*/ 16691 h 43290"/>
              <a:gd name="connsiteX149" fmla="*/ 161989 w 542061"/>
              <a:gd name="connsiteY149" fmla="*/ 15353 h 43290"/>
              <a:gd name="connsiteX150" fmla="*/ 156830 w 542061"/>
              <a:gd name="connsiteY150" fmla="*/ 16572 h 43290"/>
              <a:gd name="connsiteX151" fmla="*/ 155294 w 542061"/>
              <a:gd name="connsiteY151" fmla="*/ 19309 h 43290"/>
              <a:gd name="connsiteX152" fmla="*/ 155946 w 542061"/>
              <a:gd name="connsiteY152" fmla="*/ 21154 h 43290"/>
              <a:gd name="connsiteX153" fmla="*/ 157945 w 542061"/>
              <a:gd name="connsiteY153" fmla="*/ 22553 h 43290"/>
              <a:gd name="connsiteX154" fmla="*/ 162548 w 542061"/>
              <a:gd name="connsiteY154" fmla="*/ 23862 h 43290"/>
              <a:gd name="connsiteX155" fmla="*/ 170311 w 542061"/>
              <a:gd name="connsiteY155" fmla="*/ 26331 h 43290"/>
              <a:gd name="connsiteX156" fmla="*/ 173750 w 542061"/>
              <a:gd name="connsiteY156" fmla="*/ 29068 h 43290"/>
              <a:gd name="connsiteX157" fmla="*/ 175005 w 542061"/>
              <a:gd name="connsiteY157" fmla="*/ 33531 h 43290"/>
              <a:gd name="connsiteX158" fmla="*/ 173473 w 542061"/>
              <a:gd name="connsiteY158" fmla="*/ 38470 h 43290"/>
              <a:gd name="connsiteX159" fmla="*/ 169055 w 542061"/>
              <a:gd name="connsiteY159" fmla="*/ 42041 h 43290"/>
              <a:gd name="connsiteX160" fmla="*/ 162548 w 542061"/>
              <a:gd name="connsiteY160" fmla="*/ 43290 h 43290"/>
              <a:gd name="connsiteX161" fmla="*/ 153390 w 542061"/>
              <a:gd name="connsiteY161" fmla="*/ 40791 h 43290"/>
              <a:gd name="connsiteX162" fmla="*/ 149344 w 542061"/>
              <a:gd name="connsiteY162" fmla="*/ 33382 h 43290"/>
              <a:gd name="connsiteX163" fmla="*/ 202342 w 542061"/>
              <a:gd name="connsiteY163" fmla="*/ 32639 h 43290"/>
              <a:gd name="connsiteX164" fmla="*/ 207733 w 542061"/>
              <a:gd name="connsiteY164" fmla="*/ 33353 h 43290"/>
              <a:gd name="connsiteX165" fmla="*/ 202994 w 542061"/>
              <a:gd name="connsiteY165" fmla="*/ 40702 h 43290"/>
              <a:gd name="connsiteX166" fmla="*/ 194160 w 542061"/>
              <a:gd name="connsiteY166" fmla="*/ 43290 h 43290"/>
              <a:gd name="connsiteX167" fmla="*/ 183420 w 542061"/>
              <a:gd name="connsiteY167" fmla="*/ 39155 h 43290"/>
              <a:gd name="connsiteX168" fmla="*/ 179468 w 542061"/>
              <a:gd name="connsiteY168" fmla="*/ 27432 h 43290"/>
              <a:gd name="connsiteX169" fmla="*/ 183467 w 542061"/>
              <a:gd name="connsiteY169" fmla="*/ 15353 h 43290"/>
              <a:gd name="connsiteX170" fmla="*/ 193881 w 542061"/>
              <a:gd name="connsiteY170" fmla="*/ 11039 h 43290"/>
              <a:gd name="connsiteX171" fmla="*/ 203970 w 542061"/>
              <a:gd name="connsiteY171" fmla="*/ 15263 h 43290"/>
              <a:gd name="connsiteX172" fmla="*/ 207921 w 542061"/>
              <a:gd name="connsiteY172" fmla="*/ 27105 h 43290"/>
              <a:gd name="connsiteX173" fmla="*/ 207873 w 542061"/>
              <a:gd name="connsiteY173" fmla="*/ 28503 h 43290"/>
              <a:gd name="connsiteX174" fmla="*/ 184863 w 542061"/>
              <a:gd name="connsiteY174" fmla="*/ 28503 h 43290"/>
              <a:gd name="connsiteX175" fmla="*/ 187746 w 542061"/>
              <a:gd name="connsiteY175" fmla="*/ 36269 h 43290"/>
              <a:gd name="connsiteX176" fmla="*/ 194205 w 542061"/>
              <a:gd name="connsiteY176" fmla="*/ 38976 h 43290"/>
              <a:gd name="connsiteX177" fmla="*/ 199087 w 542061"/>
              <a:gd name="connsiteY177" fmla="*/ 37488 h 43290"/>
              <a:gd name="connsiteX178" fmla="*/ 202342 w 542061"/>
              <a:gd name="connsiteY178" fmla="*/ 32639 h 43290"/>
              <a:gd name="connsiteX179" fmla="*/ 185142 w 542061"/>
              <a:gd name="connsiteY179" fmla="*/ 24189 h 43290"/>
              <a:gd name="connsiteX180" fmla="*/ 202387 w 542061"/>
              <a:gd name="connsiteY180" fmla="*/ 24189 h 43290"/>
              <a:gd name="connsiteX181" fmla="*/ 200435 w 542061"/>
              <a:gd name="connsiteY181" fmla="*/ 18387 h 43290"/>
              <a:gd name="connsiteX182" fmla="*/ 193928 w 542061"/>
              <a:gd name="connsiteY182" fmla="*/ 15353 h 43290"/>
              <a:gd name="connsiteX183" fmla="*/ 187882 w 542061"/>
              <a:gd name="connsiteY183" fmla="*/ 17762 h 43290"/>
              <a:gd name="connsiteX184" fmla="*/ 185142 w 542061"/>
              <a:gd name="connsiteY184" fmla="*/ 24189 h 43290"/>
              <a:gd name="connsiteX185" fmla="*/ 230771 w 542061"/>
              <a:gd name="connsiteY185" fmla="*/ 42606 h 43290"/>
              <a:gd name="connsiteX186" fmla="*/ 230771 w 542061"/>
              <a:gd name="connsiteY186" fmla="*/ 11723 h 43290"/>
              <a:gd name="connsiteX187" fmla="*/ 235466 w 542061"/>
              <a:gd name="connsiteY187" fmla="*/ 11723 h 43290"/>
              <a:gd name="connsiteX188" fmla="*/ 235466 w 542061"/>
              <a:gd name="connsiteY188" fmla="*/ 16424 h 43290"/>
              <a:gd name="connsiteX189" fmla="*/ 238813 w 542061"/>
              <a:gd name="connsiteY189" fmla="*/ 12110 h 43290"/>
              <a:gd name="connsiteX190" fmla="*/ 242160 w 542061"/>
              <a:gd name="connsiteY190" fmla="*/ 11039 h 43290"/>
              <a:gd name="connsiteX191" fmla="*/ 247552 w 542061"/>
              <a:gd name="connsiteY191" fmla="*/ 12704 h 43290"/>
              <a:gd name="connsiteX192" fmla="*/ 245740 w 542061"/>
              <a:gd name="connsiteY192" fmla="*/ 17584 h 43290"/>
              <a:gd name="connsiteX193" fmla="*/ 241928 w 542061"/>
              <a:gd name="connsiteY193" fmla="*/ 16424 h 43290"/>
              <a:gd name="connsiteX194" fmla="*/ 238813 w 542061"/>
              <a:gd name="connsiteY194" fmla="*/ 17495 h 43290"/>
              <a:gd name="connsiteX195" fmla="*/ 236858 w 542061"/>
              <a:gd name="connsiteY195" fmla="*/ 20321 h 43290"/>
              <a:gd name="connsiteX196" fmla="*/ 236022 w 542061"/>
              <a:gd name="connsiteY196" fmla="*/ 26420 h 43290"/>
              <a:gd name="connsiteX197" fmla="*/ 236022 w 542061"/>
              <a:gd name="connsiteY197" fmla="*/ 42606 h 43290"/>
              <a:gd name="connsiteX198" fmla="*/ 230771 w 542061"/>
              <a:gd name="connsiteY198" fmla="*/ 42606 h 43290"/>
              <a:gd name="connsiteX199" fmla="*/ 250678 w 542061"/>
              <a:gd name="connsiteY199" fmla="*/ 6010 h 43290"/>
              <a:gd name="connsiteX200" fmla="*/ 250678 w 542061"/>
              <a:gd name="connsiteY200" fmla="*/ 0 h 43290"/>
              <a:gd name="connsiteX201" fmla="*/ 255933 w 542061"/>
              <a:gd name="connsiteY201" fmla="*/ 0 h 43290"/>
              <a:gd name="connsiteX202" fmla="*/ 255933 w 542061"/>
              <a:gd name="connsiteY202" fmla="*/ 6010 h 43290"/>
              <a:gd name="connsiteX203" fmla="*/ 250678 w 542061"/>
              <a:gd name="connsiteY203" fmla="*/ 6010 h 43290"/>
              <a:gd name="connsiteX204" fmla="*/ 250678 w 542061"/>
              <a:gd name="connsiteY204" fmla="*/ 42606 h 43290"/>
              <a:gd name="connsiteX205" fmla="*/ 250678 w 542061"/>
              <a:gd name="connsiteY205" fmla="*/ 11723 h 43290"/>
              <a:gd name="connsiteX206" fmla="*/ 255933 w 542061"/>
              <a:gd name="connsiteY206" fmla="*/ 11723 h 43290"/>
              <a:gd name="connsiteX207" fmla="*/ 255933 w 542061"/>
              <a:gd name="connsiteY207" fmla="*/ 42606 h 43290"/>
              <a:gd name="connsiteX208" fmla="*/ 250678 w 542061"/>
              <a:gd name="connsiteY208" fmla="*/ 42606 h 43290"/>
              <a:gd name="connsiteX209" fmla="*/ 261761 w 542061"/>
              <a:gd name="connsiteY209" fmla="*/ 33382 h 43290"/>
              <a:gd name="connsiteX210" fmla="*/ 266968 w 542061"/>
              <a:gd name="connsiteY210" fmla="*/ 32550 h 43290"/>
              <a:gd name="connsiteX211" fmla="*/ 269384 w 542061"/>
              <a:gd name="connsiteY211" fmla="*/ 37340 h 43290"/>
              <a:gd name="connsiteX212" fmla="*/ 274963 w 542061"/>
              <a:gd name="connsiteY212" fmla="*/ 38976 h 43290"/>
              <a:gd name="connsiteX213" fmla="*/ 280262 w 542061"/>
              <a:gd name="connsiteY213" fmla="*/ 37518 h 43290"/>
              <a:gd name="connsiteX214" fmla="*/ 282029 w 542061"/>
              <a:gd name="connsiteY214" fmla="*/ 34097 h 43290"/>
              <a:gd name="connsiteX215" fmla="*/ 280494 w 542061"/>
              <a:gd name="connsiteY215" fmla="*/ 31300 h 43290"/>
              <a:gd name="connsiteX216" fmla="*/ 275150 w 542061"/>
              <a:gd name="connsiteY216" fmla="*/ 29545 h 43290"/>
              <a:gd name="connsiteX217" fmla="*/ 267153 w 542061"/>
              <a:gd name="connsiteY217" fmla="*/ 27016 h 43290"/>
              <a:gd name="connsiteX218" fmla="*/ 263805 w 542061"/>
              <a:gd name="connsiteY218" fmla="*/ 24100 h 43290"/>
              <a:gd name="connsiteX219" fmla="*/ 262642 w 542061"/>
              <a:gd name="connsiteY219" fmla="*/ 19905 h 43290"/>
              <a:gd name="connsiteX220" fmla="*/ 263573 w 542061"/>
              <a:gd name="connsiteY220" fmla="*/ 16096 h 43290"/>
              <a:gd name="connsiteX221" fmla="*/ 266177 w 542061"/>
              <a:gd name="connsiteY221" fmla="*/ 13181 h 43290"/>
              <a:gd name="connsiteX222" fmla="*/ 269476 w 542061"/>
              <a:gd name="connsiteY222" fmla="*/ 11693 h 43290"/>
              <a:gd name="connsiteX223" fmla="*/ 274034 w 542061"/>
              <a:gd name="connsiteY223" fmla="*/ 11039 h 43290"/>
              <a:gd name="connsiteX224" fmla="*/ 280401 w 542061"/>
              <a:gd name="connsiteY224" fmla="*/ 12110 h 43290"/>
              <a:gd name="connsiteX225" fmla="*/ 284448 w 542061"/>
              <a:gd name="connsiteY225" fmla="*/ 14936 h 43290"/>
              <a:gd name="connsiteX226" fmla="*/ 286260 w 542061"/>
              <a:gd name="connsiteY226" fmla="*/ 19666 h 43290"/>
              <a:gd name="connsiteX227" fmla="*/ 281145 w 542061"/>
              <a:gd name="connsiteY227" fmla="*/ 20381 h 43290"/>
              <a:gd name="connsiteX228" fmla="*/ 279101 w 542061"/>
              <a:gd name="connsiteY228" fmla="*/ 16691 h 43290"/>
              <a:gd name="connsiteX229" fmla="*/ 274406 w 542061"/>
              <a:gd name="connsiteY229" fmla="*/ 15353 h 43290"/>
              <a:gd name="connsiteX230" fmla="*/ 269244 w 542061"/>
              <a:gd name="connsiteY230" fmla="*/ 16572 h 43290"/>
              <a:gd name="connsiteX231" fmla="*/ 267712 w 542061"/>
              <a:gd name="connsiteY231" fmla="*/ 19309 h 43290"/>
              <a:gd name="connsiteX232" fmla="*/ 268360 w 542061"/>
              <a:gd name="connsiteY232" fmla="*/ 21154 h 43290"/>
              <a:gd name="connsiteX233" fmla="*/ 270360 w 542061"/>
              <a:gd name="connsiteY233" fmla="*/ 22553 h 43290"/>
              <a:gd name="connsiteX234" fmla="*/ 274963 w 542061"/>
              <a:gd name="connsiteY234" fmla="*/ 23862 h 43290"/>
              <a:gd name="connsiteX235" fmla="*/ 282725 w 542061"/>
              <a:gd name="connsiteY235" fmla="*/ 26331 h 43290"/>
              <a:gd name="connsiteX236" fmla="*/ 286168 w 542061"/>
              <a:gd name="connsiteY236" fmla="*/ 29068 h 43290"/>
              <a:gd name="connsiteX237" fmla="*/ 287423 w 542061"/>
              <a:gd name="connsiteY237" fmla="*/ 33531 h 43290"/>
              <a:gd name="connsiteX238" fmla="*/ 285888 w 542061"/>
              <a:gd name="connsiteY238" fmla="*/ 38470 h 43290"/>
              <a:gd name="connsiteX239" fmla="*/ 281473 w 542061"/>
              <a:gd name="connsiteY239" fmla="*/ 42041 h 43290"/>
              <a:gd name="connsiteX240" fmla="*/ 274963 w 542061"/>
              <a:gd name="connsiteY240" fmla="*/ 43290 h 43290"/>
              <a:gd name="connsiteX241" fmla="*/ 265805 w 542061"/>
              <a:gd name="connsiteY241" fmla="*/ 40791 h 43290"/>
              <a:gd name="connsiteX242" fmla="*/ 261761 w 542061"/>
              <a:gd name="connsiteY242" fmla="*/ 33382 h 43290"/>
              <a:gd name="connsiteX243" fmla="*/ 293650 w 542061"/>
              <a:gd name="connsiteY243" fmla="*/ 42606 h 43290"/>
              <a:gd name="connsiteX244" fmla="*/ 293650 w 542061"/>
              <a:gd name="connsiteY244" fmla="*/ 0 h 43290"/>
              <a:gd name="connsiteX245" fmla="*/ 298905 w 542061"/>
              <a:gd name="connsiteY245" fmla="*/ 0 h 43290"/>
              <a:gd name="connsiteX246" fmla="*/ 298905 w 542061"/>
              <a:gd name="connsiteY246" fmla="*/ 24278 h 43290"/>
              <a:gd name="connsiteX247" fmla="*/ 311270 w 542061"/>
              <a:gd name="connsiteY247" fmla="*/ 11723 h 43290"/>
              <a:gd name="connsiteX248" fmla="*/ 318012 w 542061"/>
              <a:gd name="connsiteY248" fmla="*/ 11723 h 43290"/>
              <a:gd name="connsiteX249" fmla="*/ 306251 w 542061"/>
              <a:gd name="connsiteY249" fmla="*/ 23177 h 43290"/>
              <a:gd name="connsiteX250" fmla="*/ 319220 w 542061"/>
              <a:gd name="connsiteY250" fmla="*/ 42606 h 43290"/>
              <a:gd name="connsiteX251" fmla="*/ 312757 w 542061"/>
              <a:gd name="connsiteY251" fmla="*/ 42606 h 43290"/>
              <a:gd name="connsiteX252" fmla="*/ 302576 w 542061"/>
              <a:gd name="connsiteY252" fmla="*/ 26837 h 43290"/>
              <a:gd name="connsiteX253" fmla="*/ 298905 w 542061"/>
              <a:gd name="connsiteY253" fmla="*/ 30378 h 43290"/>
              <a:gd name="connsiteX254" fmla="*/ 298905 w 542061"/>
              <a:gd name="connsiteY254" fmla="*/ 42606 h 43290"/>
              <a:gd name="connsiteX255" fmla="*/ 293650 w 542061"/>
              <a:gd name="connsiteY255" fmla="*/ 42606 h 43290"/>
              <a:gd name="connsiteX256" fmla="*/ 348490 w 542061"/>
              <a:gd name="connsiteY256" fmla="*/ 42606 h 43290"/>
              <a:gd name="connsiteX257" fmla="*/ 336729 w 542061"/>
              <a:gd name="connsiteY257" fmla="*/ 11723 h 43290"/>
              <a:gd name="connsiteX258" fmla="*/ 342260 w 542061"/>
              <a:gd name="connsiteY258" fmla="*/ 11723 h 43290"/>
              <a:gd name="connsiteX259" fmla="*/ 348910 w 542061"/>
              <a:gd name="connsiteY259" fmla="*/ 30229 h 43290"/>
              <a:gd name="connsiteX260" fmla="*/ 350862 w 542061"/>
              <a:gd name="connsiteY260" fmla="*/ 36417 h 43290"/>
              <a:gd name="connsiteX261" fmla="*/ 352814 w 542061"/>
              <a:gd name="connsiteY261" fmla="*/ 30556 h 43290"/>
              <a:gd name="connsiteX262" fmla="*/ 359648 w 542061"/>
              <a:gd name="connsiteY262" fmla="*/ 11723 h 43290"/>
              <a:gd name="connsiteX263" fmla="*/ 365039 w 542061"/>
              <a:gd name="connsiteY263" fmla="*/ 11723 h 43290"/>
              <a:gd name="connsiteX264" fmla="*/ 353373 w 542061"/>
              <a:gd name="connsiteY264" fmla="*/ 42606 h 43290"/>
              <a:gd name="connsiteX265" fmla="*/ 348490 w 542061"/>
              <a:gd name="connsiteY265" fmla="*/ 42606 h 43290"/>
              <a:gd name="connsiteX266" fmla="*/ 389820 w 542061"/>
              <a:gd name="connsiteY266" fmla="*/ 38798 h 43290"/>
              <a:gd name="connsiteX267" fmla="*/ 384194 w 542061"/>
              <a:gd name="connsiteY267" fmla="*/ 42279 h 43290"/>
              <a:gd name="connsiteX268" fmla="*/ 378428 w 542061"/>
              <a:gd name="connsiteY268" fmla="*/ 43290 h 43290"/>
              <a:gd name="connsiteX269" fmla="*/ 370618 w 542061"/>
              <a:gd name="connsiteY269" fmla="*/ 40821 h 43290"/>
              <a:gd name="connsiteX270" fmla="*/ 367877 w 542061"/>
              <a:gd name="connsiteY270" fmla="*/ 34454 h 43290"/>
              <a:gd name="connsiteX271" fmla="*/ 368898 w 542061"/>
              <a:gd name="connsiteY271" fmla="*/ 30318 h 43290"/>
              <a:gd name="connsiteX272" fmla="*/ 371641 w 542061"/>
              <a:gd name="connsiteY272" fmla="*/ 27343 h 43290"/>
              <a:gd name="connsiteX273" fmla="*/ 375408 w 542061"/>
              <a:gd name="connsiteY273" fmla="*/ 25587 h 43290"/>
              <a:gd name="connsiteX274" fmla="*/ 380055 w 542061"/>
              <a:gd name="connsiteY274" fmla="*/ 24784 h 43290"/>
              <a:gd name="connsiteX275" fmla="*/ 389353 w 542061"/>
              <a:gd name="connsiteY275" fmla="*/ 23029 h 43290"/>
              <a:gd name="connsiteX276" fmla="*/ 389400 w 542061"/>
              <a:gd name="connsiteY276" fmla="*/ 21630 h 43290"/>
              <a:gd name="connsiteX277" fmla="*/ 387913 w 542061"/>
              <a:gd name="connsiteY277" fmla="*/ 17108 h 43290"/>
              <a:gd name="connsiteX278" fmla="*/ 381962 w 542061"/>
              <a:gd name="connsiteY278" fmla="*/ 15353 h 43290"/>
              <a:gd name="connsiteX279" fmla="*/ 376476 w 542061"/>
              <a:gd name="connsiteY279" fmla="*/ 16661 h 43290"/>
              <a:gd name="connsiteX280" fmla="*/ 373920 w 542061"/>
              <a:gd name="connsiteY280" fmla="*/ 21243 h 43290"/>
              <a:gd name="connsiteX281" fmla="*/ 368806 w 542061"/>
              <a:gd name="connsiteY281" fmla="*/ 20559 h 43290"/>
              <a:gd name="connsiteX282" fmla="*/ 371085 w 542061"/>
              <a:gd name="connsiteY282" fmla="*/ 15263 h 43290"/>
              <a:gd name="connsiteX283" fmla="*/ 375687 w 542061"/>
              <a:gd name="connsiteY283" fmla="*/ 12139 h 43290"/>
              <a:gd name="connsiteX284" fmla="*/ 382706 w 542061"/>
              <a:gd name="connsiteY284" fmla="*/ 11039 h 43290"/>
              <a:gd name="connsiteX285" fmla="*/ 389121 w 542061"/>
              <a:gd name="connsiteY285" fmla="*/ 11961 h 43290"/>
              <a:gd name="connsiteX286" fmla="*/ 392748 w 542061"/>
              <a:gd name="connsiteY286" fmla="*/ 14341 h 43290"/>
              <a:gd name="connsiteX287" fmla="*/ 394375 w 542061"/>
              <a:gd name="connsiteY287" fmla="*/ 17852 h 43290"/>
              <a:gd name="connsiteX288" fmla="*/ 394655 w 542061"/>
              <a:gd name="connsiteY288" fmla="*/ 22701 h 43290"/>
              <a:gd name="connsiteX289" fmla="*/ 394655 w 542061"/>
              <a:gd name="connsiteY289" fmla="*/ 29663 h 43290"/>
              <a:gd name="connsiteX290" fmla="*/ 394979 w 542061"/>
              <a:gd name="connsiteY290" fmla="*/ 38917 h 43290"/>
              <a:gd name="connsiteX291" fmla="*/ 396327 w 542061"/>
              <a:gd name="connsiteY291" fmla="*/ 42606 h 43290"/>
              <a:gd name="connsiteX292" fmla="*/ 390841 w 542061"/>
              <a:gd name="connsiteY292" fmla="*/ 42606 h 43290"/>
              <a:gd name="connsiteX293" fmla="*/ 389820 w 542061"/>
              <a:gd name="connsiteY293" fmla="*/ 38798 h 43290"/>
              <a:gd name="connsiteX294" fmla="*/ 389353 w 542061"/>
              <a:gd name="connsiteY294" fmla="*/ 27105 h 43290"/>
              <a:gd name="connsiteX295" fmla="*/ 380799 w 542061"/>
              <a:gd name="connsiteY295" fmla="*/ 29068 h 43290"/>
              <a:gd name="connsiteX296" fmla="*/ 376244 w 542061"/>
              <a:gd name="connsiteY296" fmla="*/ 30140 h 43290"/>
              <a:gd name="connsiteX297" fmla="*/ 374200 w 542061"/>
              <a:gd name="connsiteY297" fmla="*/ 31806 h 43290"/>
              <a:gd name="connsiteX298" fmla="*/ 373456 w 542061"/>
              <a:gd name="connsiteY298" fmla="*/ 34335 h 43290"/>
              <a:gd name="connsiteX299" fmla="*/ 375036 w 542061"/>
              <a:gd name="connsiteY299" fmla="*/ 37816 h 43290"/>
              <a:gd name="connsiteX300" fmla="*/ 379683 w 542061"/>
              <a:gd name="connsiteY300" fmla="*/ 39214 h 43290"/>
              <a:gd name="connsiteX301" fmla="*/ 385030 w 542061"/>
              <a:gd name="connsiteY301" fmla="*/ 37905 h 43290"/>
              <a:gd name="connsiteX302" fmla="*/ 388517 w 542061"/>
              <a:gd name="connsiteY302" fmla="*/ 34275 h 43290"/>
              <a:gd name="connsiteX303" fmla="*/ 389353 w 542061"/>
              <a:gd name="connsiteY303" fmla="*/ 29009 h 43290"/>
              <a:gd name="connsiteX304" fmla="*/ 389353 w 542061"/>
              <a:gd name="connsiteY304" fmla="*/ 27105 h 43290"/>
              <a:gd name="connsiteX305" fmla="*/ 402691 w 542061"/>
              <a:gd name="connsiteY305" fmla="*/ 42606 h 43290"/>
              <a:gd name="connsiteX306" fmla="*/ 402691 w 542061"/>
              <a:gd name="connsiteY306" fmla="*/ 11723 h 43290"/>
              <a:gd name="connsiteX307" fmla="*/ 407386 w 542061"/>
              <a:gd name="connsiteY307" fmla="*/ 11723 h 43290"/>
              <a:gd name="connsiteX308" fmla="*/ 407386 w 542061"/>
              <a:gd name="connsiteY308" fmla="*/ 16424 h 43290"/>
              <a:gd name="connsiteX309" fmla="*/ 410733 w 542061"/>
              <a:gd name="connsiteY309" fmla="*/ 12110 h 43290"/>
              <a:gd name="connsiteX310" fmla="*/ 414080 w 542061"/>
              <a:gd name="connsiteY310" fmla="*/ 11039 h 43290"/>
              <a:gd name="connsiteX311" fmla="*/ 419472 w 542061"/>
              <a:gd name="connsiteY311" fmla="*/ 12704 h 43290"/>
              <a:gd name="connsiteX312" fmla="*/ 417660 w 542061"/>
              <a:gd name="connsiteY312" fmla="*/ 17584 h 43290"/>
              <a:gd name="connsiteX313" fmla="*/ 413848 w 542061"/>
              <a:gd name="connsiteY313" fmla="*/ 16424 h 43290"/>
              <a:gd name="connsiteX314" fmla="*/ 410733 w 542061"/>
              <a:gd name="connsiteY314" fmla="*/ 17495 h 43290"/>
              <a:gd name="connsiteX315" fmla="*/ 408782 w 542061"/>
              <a:gd name="connsiteY315" fmla="*/ 20321 h 43290"/>
              <a:gd name="connsiteX316" fmla="*/ 407942 w 542061"/>
              <a:gd name="connsiteY316" fmla="*/ 26420 h 43290"/>
              <a:gd name="connsiteX317" fmla="*/ 407942 w 542061"/>
              <a:gd name="connsiteY317" fmla="*/ 42606 h 43290"/>
              <a:gd name="connsiteX318" fmla="*/ 402691 w 542061"/>
              <a:gd name="connsiteY318" fmla="*/ 42606 h 43290"/>
              <a:gd name="connsiteX319" fmla="*/ 422599 w 542061"/>
              <a:gd name="connsiteY319" fmla="*/ 6010 h 43290"/>
              <a:gd name="connsiteX320" fmla="*/ 422599 w 542061"/>
              <a:gd name="connsiteY320" fmla="*/ 0 h 43290"/>
              <a:gd name="connsiteX321" fmla="*/ 427853 w 542061"/>
              <a:gd name="connsiteY321" fmla="*/ 0 h 43290"/>
              <a:gd name="connsiteX322" fmla="*/ 427853 w 542061"/>
              <a:gd name="connsiteY322" fmla="*/ 6010 h 43290"/>
              <a:gd name="connsiteX323" fmla="*/ 422599 w 542061"/>
              <a:gd name="connsiteY323" fmla="*/ 6010 h 43290"/>
              <a:gd name="connsiteX324" fmla="*/ 422599 w 542061"/>
              <a:gd name="connsiteY324" fmla="*/ 42606 h 43290"/>
              <a:gd name="connsiteX325" fmla="*/ 422599 w 542061"/>
              <a:gd name="connsiteY325" fmla="*/ 11723 h 43290"/>
              <a:gd name="connsiteX326" fmla="*/ 427853 w 542061"/>
              <a:gd name="connsiteY326" fmla="*/ 11723 h 43290"/>
              <a:gd name="connsiteX327" fmla="*/ 427853 w 542061"/>
              <a:gd name="connsiteY327" fmla="*/ 42606 h 43290"/>
              <a:gd name="connsiteX328" fmla="*/ 422599 w 542061"/>
              <a:gd name="connsiteY328" fmla="*/ 42606 h 43290"/>
              <a:gd name="connsiteX329" fmla="*/ 455948 w 542061"/>
              <a:gd name="connsiteY329" fmla="*/ 38798 h 43290"/>
              <a:gd name="connsiteX330" fmla="*/ 450322 w 542061"/>
              <a:gd name="connsiteY330" fmla="*/ 42279 h 43290"/>
              <a:gd name="connsiteX331" fmla="*/ 444559 w 542061"/>
              <a:gd name="connsiteY331" fmla="*/ 43290 h 43290"/>
              <a:gd name="connsiteX332" fmla="*/ 436749 w 542061"/>
              <a:gd name="connsiteY332" fmla="*/ 40821 h 43290"/>
              <a:gd name="connsiteX333" fmla="*/ 434006 w 542061"/>
              <a:gd name="connsiteY333" fmla="*/ 34454 h 43290"/>
              <a:gd name="connsiteX334" fmla="*/ 435029 w 542061"/>
              <a:gd name="connsiteY334" fmla="*/ 30318 h 43290"/>
              <a:gd name="connsiteX335" fmla="*/ 437772 w 542061"/>
              <a:gd name="connsiteY335" fmla="*/ 27343 h 43290"/>
              <a:gd name="connsiteX336" fmla="*/ 441536 w 542061"/>
              <a:gd name="connsiteY336" fmla="*/ 25587 h 43290"/>
              <a:gd name="connsiteX337" fmla="*/ 446186 w 542061"/>
              <a:gd name="connsiteY337" fmla="*/ 24784 h 43290"/>
              <a:gd name="connsiteX338" fmla="*/ 455484 w 542061"/>
              <a:gd name="connsiteY338" fmla="*/ 23029 h 43290"/>
              <a:gd name="connsiteX339" fmla="*/ 455529 w 542061"/>
              <a:gd name="connsiteY339" fmla="*/ 21630 h 43290"/>
              <a:gd name="connsiteX340" fmla="*/ 454041 w 542061"/>
              <a:gd name="connsiteY340" fmla="*/ 17108 h 43290"/>
              <a:gd name="connsiteX341" fmla="*/ 448091 w 542061"/>
              <a:gd name="connsiteY341" fmla="*/ 15353 h 43290"/>
              <a:gd name="connsiteX342" fmla="*/ 442607 w 542061"/>
              <a:gd name="connsiteY342" fmla="*/ 16661 h 43290"/>
              <a:gd name="connsiteX343" fmla="*/ 440049 w 542061"/>
              <a:gd name="connsiteY343" fmla="*/ 21243 h 43290"/>
              <a:gd name="connsiteX344" fmla="*/ 434937 w 542061"/>
              <a:gd name="connsiteY344" fmla="*/ 20559 h 43290"/>
              <a:gd name="connsiteX345" fmla="*/ 437213 w 542061"/>
              <a:gd name="connsiteY345" fmla="*/ 15263 h 43290"/>
              <a:gd name="connsiteX346" fmla="*/ 441816 w 542061"/>
              <a:gd name="connsiteY346" fmla="*/ 12139 h 43290"/>
              <a:gd name="connsiteX347" fmla="*/ 448835 w 542061"/>
              <a:gd name="connsiteY347" fmla="*/ 11039 h 43290"/>
              <a:gd name="connsiteX348" fmla="*/ 455252 w 542061"/>
              <a:gd name="connsiteY348" fmla="*/ 11961 h 43290"/>
              <a:gd name="connsiteX349" fmla="*/ 458876 w 542061"/>
              <a:gd name="connsiteY349" fmla="*/ 14341 h 43290"/>
              <a:gd name="connsiteX350" fmla="*/ 460504 w 542061"/>
              <a:gd name="connsiteY350" fmla="*/ 17852 h 43290"/>
              <a:gd name="connsiteX351" fmla="*/ 460783 w 542061"/>
              <a:gd name="connsiteY351" fmla="*/ 22701 h 43290"/>
              <a:gd name="connsiteX352" fmla="*/ 460783 w 542061"/>
              <a:gd name="connsiteY352" fmla="*/ 29663 h 43290"/>
              <a:gd name="connsiteX353" fmla="*/ 461108 w 542061"/>
              <a:gd name="connsiteY353" fmla="*/ 38917 h 43290"/>
              <a:gd name="connsiteX354" fmla="*/ 462458 w 542061"/>
              <a:gd name="connsiteY354" fmla="*/ 42606 h 43290"/>
              <a:gd name="connsiteX355" fmla="*/ 456972 w 542061"/>
              <a:gd name="connsiteY355" fmla="*/ 42606 h 43290"/>
              <a:gd name="connsiteX356" fmla="*/ 455948 w 542061"/>
              <a:gd name="connsiteY356" fmla="*/ 38798 h 43290"/>
              <a:gd name="connsiteX357" fmla="*/ 455484 w 542061"/>
              <a:gd name="connsiteY357" fmla="*/ 27105 h 43290"/>
              <a:gd name="connsiteX358" fmla="*/ 446930 w 542061"/>
              <a:gd name="connsiteY358" fmla="*/ 29068 h 43290"/>
              <a:gd name="connsiteX359" fmla="*/ 442375 w 542061"/>
              <a:gd name="connsiteY359" fmla="*/ 30140 h 43290"/>
              <a:gd name="connsiteX360" fmla="*/ 440328 w 542061"/>
              <a:gd name="connsiteY360" fmla="*/ 31806 h 43290"/>
              <a:gd name="connsiteX361" fmla="*/ 439584 w 542061"/>
              <a:gd name="connsiteY361" fmla="*/ 34335 h 43290"/>
              <a:gd name="connsiteX362" fmla="*/ 441164 w 542061"/>
              <a:gd name="connsiteY362" fmla="*/ 37816 h 43290"/>
              <a:gd name="connsiteX363" fmla="*/ 445815 w 542061"/>
              <a:gd name="connsiteY363" fmla="*/ 39214 h 43290"/>
              <a:gd name="connsiteX364" fmla="*/ 451161 w 542061"/>
              <a:gd name="connsiteY364" fmla="*/ 37905 h 43290"/>
              <a:gd name="connsiteX365" fmla="*/ 454648 w 542061"/>
              <a:gd name="connsiteY365" fmla="*/ 34275 h 43290"/>
              <a:gd name="connsiteX366" fmla="*/ 455484 w 542061"/>
              <a:gd name="connsiteY366" fmla="*/ 29009 h 43290"/>
              <a:gd name="connsiteX367" fmla="*/ 455484 w 542061"/>
              <a:gd name="connsiteY367" fmla="*/ 27105 h 43290"/>
              <a:gd name="connsiteX368" fmla="*/ 468867 w 542061"/>
              <a:gd name="connsiteY368" fmla="*/ 42606 h 43290"/>
              <a:gd name="connsiteX369" fmla="*/ 468867 w 542061"/>
              <a:gd name="connsiteY369" fmla="*/ 11723 h 43290"/>
              <a:gd name="connsiteX370" fmla="*/ 473610 w 542061"/>
              <a:gd name="connsiteY370" fmla="*/ 11723 h 43290"/>
              <a:gd name="connsiteX371" fmla="*/ 473610 w 542061"/>
              <a:gd name="connsiteY371" fmla="*/ 16156 h 43290"/>
              <a:gd name="connsiteX372" fmla="*/ 483419 w 542061"/>
              <a:gd name="connsiteY372" fmla="*/ 11039 h 43290"/>
              <a:gd name="connsiteX373" fmla="*/ 488531 w 542061"/>
              <a:gd name="connsiteY373" fmla="*/ 12050 h 43290"/>
              <a:gd name="connsiteX374" fmla="*/ 492065 w 542061"/>
              <a:gd name="connsiteY374" fmla="*/ 14668 h 43290"/>
              <a:gd name="connsiteX375" fmla="*/ 493693 w 542061"/>
              <a:gd name="connsiteY375" fmla="*/ 18506 h 43290"/>
              <a:gd name="connsiteX376" fmla="*/ 493969 w 542061"/>
              <a:gd name="connsiteY376" fmla="*/ 23624 h 43290"/>
              <a:gd name="connsiteX377" fmla="*/ 493969 w 542061"/>
              <a:gd name="connsiteY377" fmla="*/ 42606 h 43290"/>
              <a:gd name="connsiteX378" fmla="*/ 488718 w 542061"/>
              <a:gd name="connsiteY378" fmla="*/ 42606 h 43290"/>
              <a:gd name="connsiteX379" fmla="*/ 488718 w 542061"/>
              <a:gd name="connsiteY379" fmla="*/ 23802 h 43290"/>
              <a:gd name="connsiteX380" fmla="*/ 488114 w 542061"/>
              <a:gd name="connsiteY380" fmla="*/ 19012 h 43290"/>
              <a:gd name="connsiteX381" fmla="*/ 485927 w 542061"/>
              <a:gd name="connsiteY381" fmla="*/ 16513 h 43290"/>
              <a:gd name="connsiteX382" fmla="*/ 482303 w 542061"/>
              <a:gd name="connsiteY382" fmla="*/ 15590 h 43290"/>
              <a:gd name="connsiteX383" fmla="*/ 476537 w 542061"/>
              <a:gd name="connsiteY383" fmla="*/ 17733 h 43290"/>
              <a:gd name="connsiteX384" fmla="*/ 474121 w 542061"/>
              <a:gd name="connsiteY384" fmla="*/ 25706 h 43290"/>
              <a:gd name="connsiteX385" fmla="*/ 474121 w 542061"/>
              <a:gd name="connsiteY385" fmla="*/ 42606 h 43290"/>
              <a:gd name="connsiteX386" fmla="*/ 468867 w 542061"/>
              <a:gd name="connsiteY386" fmla="*/ 42606 h 43290"/>
              <a:gd name="connsiteX387" fmla="*/ 513398 w 542061"/>
              <a:gd name="connsiteY387" fmla="*/ 37905 h 43290"/>
              <a:gd name="connsiteX388" fmla="*/ 514142 w 542061"/>
              <a:gd name="connsiteY388" fmla="*/ 42547 h 43290"/>
              <a:gd name="connsiteX389" fmla="*/ 510191 w 542061"/>
              <a:gd name="connsiteY389" fmla="*/ 43023 h 43290"/>
              <a:gd name="connsiteX390" fmla="*/ 505772 w 542061"/>
              <a:gd name="connsiteY390" fmla="*/ 42130 h 43290"/>
              <a:gd name="connsiteX391" fmla="*/ 503588 w 542061"/>
              <a:gd name="connsiteY391" fmla="*/ 39750 h 43290"/>
              <a:gd name="connsiteX392" fmla="*/ 502937 w 542061"/>
              <a:gd name="connsiteY392" fmla="*/ 33591 h 43290"/>
              <a:gd name="connsiteX393" fmla="*/ 502937 w 542061"/>
              <a:gd name="connsiteY393" fmla="*/ 15829 h 43290"/>
              <a:gd name="connsiteX394" fmla="*/ 499126 w 542061"/>
              <a:gd name="connsiteY394" fmla="*/ 15829 h 43290"/>
              <a:gd name="connsiteX395" fmla="*/ 499126 w 542061"/>
              <a:gd name="connsiteY395" fmla="*/ 11723 h 43290"/>
              <a:gd name="connsiteX396" fmla="*/ 502937 w 542061"/>
              <a:gd name="connsiteY396" fmla="*/ 11723 h 43290"/>
              <a:gd name="connsiteX397" fmla="*/ 502937 w 542061"/>
              <a:gd name="connsiteY397" fmla="*/ 4106 h 43290"/>
              <a:gd name="connsiteX398" fmla="*/ 508144 w 542061"/>
              <a:gd name="connsiteY398" fmla="*/ 952 h 43290"/>
              <a:gd name="connsiteX399" fmla="*/ 508144 w 542061"/>
              <a:gd name="connsiteY399" fmla="*/ 11723 h 43290"/>
              <a:gd name="connsiteX400" fmla="*/ 513398 w 542061"/>
              <a:gd name="connsiteY400" fmla="*/ 11723 h 43290"/>
              <a:gd name="connsiteX401" fmla="*/ 513398 w 542061"/>
              <a:gd name="connsiteY401" fmla="*/ 15829 h 43290"/>
              <a:gd name="connsiteX402" fmla="*/ 508144 w 542061"/>
              <a:gd name="connsiteY402" fmla="*/ 15829 h 43290"/>
              <a:gd name="connsiteX403" fmla="*/ 508144 w 542061"/>
              <a:gd name="connsiteY403" fmla="*/ 33859 h 43290"/>
              <a:gd name="connsiteX404" fmla="*/ 508423 w 542061"/>
              <a:gd name="connsiteY404" fmla="*/ 36745 h 43290"/>
              <a:gd name="connsiteX405" fmla="*/ 509307 w 542061"/>
              <a:gd name="connsiteY405" fmla="*/ 37756 h 43290"/>
              <a:gd name="connsiteX406" fmla="*/ 511119 w 542061"/>
              <a:gd name="connsiteY406" fmla="*/ 38143 h 43290"/>
              <a:gd name="connsiteX407" fmla="*/ 513398 w 542061"/>
              <a:gd name="connsiteY407" fmla="*/ 37905 h 43290"/>
              <a:gd name="connsiteX408" fmla="*/ 516400 w 542061"/>
              <a:gd name="connsiteY408" fmla="*/ 33382 h 43290"/>
              <a:gd name="connsiteX409" fmla="*/ 521607 w 542061"/>
              <a:gd name="connsiteY409" fmla="*/ 32550 h 43290"/>
              <a:gd name="connsiteX410" fmla="*/ 524026 w 542061"/>
              <a:gd name="connsiteY410" fmla="*/ 37340 h 43290"/>
              <a:gd name="connsiteX411" fmla="*/ 529604 w 542061"/>
              <a:gd name="connsiteY411" fmla="*/ 38976 h 43290"/>
              <a:gd name="connsiteX412" fmla="*/ 534903 w 542061"/>
              <a:gd name="connsiteY412" fmla="*/ 37518 h 43290"/>
              <a:gd name="connsiteX413" fmla="*/ 536671 w 542061"/>
              <a:gd name="connsiteY413" fmla="*/ 34097 h 43290"/>
              <a:gd name="connsiteX414" fmla="*/ 535135 w 542061"/>
              <a:gd name="connsiteY414" fmla="*/ 31300 h 43290"/>
              <a:gd name="connsiteX415" fmla="*/ 529789 w 542061"/>
              <a:gd name="connsiteY415" fmla="*/ 29545 h 43290"/>
              <a:gd name="connsiteX416" fmla="*/ 521794 w 542061"/>
              <a:gd name="connsiteY416" fmla="*/ 27016 h 43290"/>
              <a:gd name="connsiteX417" fmla="*/ 518447 w 542061"/>
              <a:gd name="connsiteY417" fmla="*/ 24100 h 43290"/>
              <a:gd name="connsiteX418" fmla="*/ 517284 w 542061"/>
              <a:gd name="connsiteY418" fmla="*/ 19905 h 43290"/>
              <a:gd name="connsiteX419" fmla="*/ 518215 w 542061"/>
              <a:gd name="connsiteY419" fmla="*/ 16096 h 43290"/>
              <a:gd name="connsiteX420" fmla="*/ 520818 w 542061"/>
              <a:gd name="connsiteY420" fmla="*/ 13181 h 43290"/>
              <a:gd name="connsiteX421" fmla="*/ 524118 w 542061"/>
              <a:gd name="connsiteY421" fmla="*/ 11693 h 43290"/>
              <a:gd name="connsiteX422" fmla="*/ 528673 w 542061"/>
              <a:gd name="connsiteY422" fmla="*/ 11039 h 43290"/>
              <a:gd name="connsiteX423" fmla="*/ 535043 w 542061"/>
              <a:gd name="connsiteY423" fmla="*/ 12110 h 43290"/>
              <a:gd name="connsiteX424" fmla="*/ 539086 w 542061"/>
              <a:gd name="connsiteY424" fmla="*/ 14936 h 43290"/>
              <a:gd name="connsiteX425" fmla="*/ 540901 w 542061"/>
              <a:gd name="connsiteY425" fmla="*/ 19666 h 43290"/>
              <a:gd name="connsiteX426" fmla="*/ 535787 w 542061"/>
              <a:gd name="connsiteY426" fmla="*/ 20381 h 43290"/>
              <a:gd name="connsiteX427" fmla="*/ 533743 w 542061"/>
              <a:gd name="connsiteY427" fmla="*/ 16691 h 43290"/>
              <a:gd name="connsiteX428" fmla="*/ 529045 w 542061"/>
              <a:gd name="connsiteY428" fmla="*/ 15353 h 43290"/>
              <a:gd name="connsiteX429" fmla="*/ 523886 w 542061"/>
              <a:gd name="connsiteY429" fmla="*/ 16572 h 43290"/>
              <a:gd name="connsiteX430" fmla="*/ 522350 w 542061"/>
              <a:gd name="connsiteY430" fmla="*/ 19309 h 43290"/>
              <a:gd name="connsiteX431" fmla="*/ 523002 w 542061"/>
              <a:gd name="connsiteY431" fmla="*/ 21154 h 43290"/>
              <a:gd name="connsiteX432" fmla="*/ 525002 w 542061"/>
              <a:gd name="connsiteY432" fmla="*/ 22553 h 43290"/>
              <a:gd name="connsiteX433" fmla="*/ 529604 w 542061"/>
              <a:gd name="connsiteY433" fmla="*/ 23862 h 43290"/>
              <a:gd name="connsiteX434" fmla="*/ 537367 w 542061"/>
              <a:gd name="connsiteY434" fmla="*/ 26331 h 43290"/>
              <a:gd name="connsiteX435" fmla="*/ 540809 w 542061"/>
              <a:gd name="connsiteY435" fmla="*/ 29068 h 43290"/>
              <a:gd name="connsiteX436" fmla="*/ 542062 w 542061"/>
              <a:gd name="connsiteY436" fmla="*/ 33531 h 43290"/>
              <a:gd name="connsiteX437" fmla="*/ 540530 w 542061"/>
              <a:gd name="connsiteY437" fmla="*/ 38470 h 43290"/>
              <a:gd name="connsiteX438" fmla="*/ 536111 w 542061"/>
              <a:gd name="connsiteY438" fmla="*/ 42041 h 43290"/>
              <a:gd name="connsiteX439" fmla="*/ 529604 w 542061"/>
              <a:gd name="connsiteY439" fmla="*/ 43290 h 43290"/>
              <a:gd name="connsiteX440" fmla="*/ 520446 w 542061"/>
              <a:gd name="connsiteY440" fmla="*/ 40791 h 43290"/>
              <a:gd name="connsiteX441" fmla="*/ 516400 w 542061"/>
              <a:gd name="connsiteY441" fmla="*/ 33382 h 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Lst>
            <a:rect l="l" t="t" r="r" b="b"/>
            <a:pathLst>
              <a:path w="542061" h="43290">
                <a:moveTo>
                  <a:pt x="0" y="42606"/>
                </a:moveTo>
                <a:lnTo>
                  <a:pt x="0" y="0"/>
                </a:lnTo>
                <a:lnTo>
                  <a:pt x="14644" y="0"/>
                </a:lnTo>
                <a:cubicBezTo>
                  <a:pt x="17959" y="0"/>
                  <a:pt x="20503" y="208"/>
                  <a:pt x="22267" y="625"/>
                </a:cubicBezTo>
                <a:cubicBezTo>
                  <a:pt x="24686" y="1160"/>
                  <a:pt x="26763" y="2172"/>
                  <a:pt x="28497" y="3630"/>
                </a:cubicBezTo>
                <a:cubicBezTo>
                  <a:pt x="30729" y="5564"/>
                  <a:pt x="32404" y="8004"/>
                  <a:pt x="33519" y="10949"/>
                </a:cubicBezTo>
                <a:cubicBezTo>
                  <a:pt x="34635" y="13895"/>
                  <a:pt x="35192" y="17257"/>
                  <a:pt x="35192" y="21065"/>
                </a:cubicBezTo>
                <a:cubicBezTo>
                  <a:pt x="35192" y="24308"/>
                  <a:pt x="34820" y="27164"/>
                  <a:pt x="34076" y="29663"/>
                </a:cubicBezTo>
                <a:cubicBezTo>
                  <a:pt x="33332" y="32163"/>
                  <a:pt x="32356" y="34216"/>
                  <a:pt x="31148" y="35852"/>
                </a:cubicBezTo>
                <a:cubicBezTo>
                  <a:pt x="29970" y="37488"/>
                  <a:pt x="28685" y="38798"/>
                  <a:pt x="27289" y="39750"/>
                </a:cubicBezTo>
                <a:cubicBezTo>
                  <a:pt x="25894" y="40702"/>
                  <a:pt x="24204" y="41416"/>
                  <a:pt x="22222" y="41892"/>
                </a:cubicBezTo>
                <a:cubicBezTo>
                  <a:pt x="20238" y="42368"/>
                  <a:pt x="17944" y="42606"/>
                  <a:pt x="15341" y="42606"/>
                </a:cubicBezTo>
                <a:lnTo>
                  <a:pt x="0" y="42606"/>
                </a:lnTo>
                <a:close/>
                <a:moveTo>
                  <a:pt x="5626" y="37578"/>
                </a:moveTo>
                <a:lnTo>
                  <a:pt x="14737" y="37578"/>
                </a:lnTo>
                <a:cubicBezTo>
                  <a:pt x="17527" y="37578"/>
                  <a:pt x="19711" y="37310"/>
                  <a:pt x="21291" y="36774"/>
                </a:cubicBezTo>
                <a:cubicBezTo>
                  <a:pt x="22904" y="36269"/>
                  <a:pt x="24189" y="35525"/>
                  <a:pt x="25150" y="34543"/>
                </a:cubicBezTo>
                <a:cubicBezTo>
                  <a:pt x="26483" y="33234"/>
                  <a:pt x="27521" y="31449"/>
                  <a:pt x="28265" y="29217"/>
                </a:cubicBezTo>
                <a:cubicBezTo>
                  <a:pt x="29009" y="26956"/>
                  <a:pt x="29381" y="24189"/>
                  <a:pt x="29381" y="20976"/>
                </a:cubicBezTo>
                <a:cubicBezTo>
                  <a:pt x="29381" y="16513"/>
                  <a:pt x="28652" y="13091"/>
                  <a:pt x="27197" y="10711"/>
                </a:cubicBezTo>
                <a:cubicBezTo>
                  <a:pt x="25739" y="8331"/>
                  <a:pt x="23957" y="6724"/>
                  <a:pt x="21850" y="5921"/>
                </a:cubicBezTo>
                <a:cubicBezTo>
                  <a:pt x="20363" y="5326"/>
                  <a:pt x="17944" y="5028"/>
                  <a:pt x="14597" y="5028"/>
                </a:cubicBezTo>
                <a:lnTo>
                  <a:pt x="5626" y="5028"/>
                </a:lnTo>
                <a:lnTo>
                  <a:pt x="5626" y="37578"/>
                </a:lnTo>
                <a:close/>
                <a:moveTo>
                  <a:pt x="42323" y="6010"/>
                </a:moveTo>
                <a:lnTo>
                  <a:pt x="42323" y="0"/>
                </a:lnTo>
                <a:lnTo>
                  <a:pt x="47575" y="0"/>
                </a:lnTo>
                <a:lnTo>
                  <a:pt x="47575" y="6010"/>
                </a:lnTo>
                <a:lnTo>
                  <a:pt x="42323" y="6010"/>
                </a:lnTo>
                <a:close/>
                <a:moveTo>
                  <a:pt x="42323" y="42606"/>
                </a:moveTo>
                <a:lnTo>
                  <a:pt x="42323" y="11723"/>
                </a:lnTo>
                <a:lnTo>
                  <a:pt x="47575" y="11723"/>
                </a:lnTo>
                <a:lnTo>
                  <a:pt x="47575" y="42606"/>
                </a:lnTo>
                <a:lnTo>
                  <a:pt x="42323" y="42606"/>
                </a:lnTo>
                <a:close/>
                <a:moveTo>
                  <a:pt x="53403" y="33382"/>
                </a:moveTo>
                <a:lnTo>
                  <a:pt x="58610" y="32550"/>
                </a:lnTo>
                <a:cubicBezTo>
                  <a:pt x="58889" y="34632"/>
                  <a:pt x="59696" y="36239"/>
                  <a:pt x="61029" y="37340"/>
                </a:cubicBezTo>
                <a:cubicBezTo>
                  <a:pt x="62362" y="38441"/>
                  <a:pt x="64221" y="38976"/>
                  <a:pt x="66607" y="38976"/>
                </a:cubicBezTo>
                <a:cubicBezTo>
                  <a:pt x="68993" y="38976"/>
                  <a:pt x="70761" y="38500"/>
                  <a:pt x="71906" y="37518"/>
                </a:cubicBezTo>
                <a:cubicBezTo>
                  <a:pt x="73084" y="36536"/>
                  <a:pt x="73674" y="35376"/>
                  <a:pt x="73674" y="34097"/>
                </a:cubicBezTo>
                <a:cubicBezTo>
                  <a:pt x="73674" y="32907"/>
                  <a:pt x="73162" y="31984"/>
                  <a:pt x="72138" y="31300"/>
                </a:cubicBezTo>
                <a:cubicBezTo>
                  <a:pt x="71427" y="30824"/>
                  <a:pt x="69645" y="30259"/>
                  <a:pt x="66792" y="29545"/>
                </a:cubicBezTo>
                <a:cubicBezTo>
                  <a:pt x="62951" y="28533"/>
                  <a:pt x="60285" y="27700"/>
                  <a:pt x="58797" y="27016"/>
                </a:cubicBezTo>
                <a:cubicBezTo>
                  <a:pt x="57339" y="26302"/>
                  <a:pt x="56224" y="25320"/>
                  <a:pt x="55450" y="24100"/>
                </a:cubicBezTo>
                <a:cubicBezTo>
                  <a:pt x="54674" y="22820"/>
                  <a:pt x="54287" y="21422"/>
                  <a:pt x="54287" y="19905"/>
                </a:cubicBezTo>
                <a:cubicBezTo>
                  <a:pt x="54287" y="18536"/>
                  <a:pt x="54596" y="17287"/>
                  <a:pt x="55218" y="16096"/>
                </a:cubicBezTo>
                <a:cubicBezTo>
                  <a:pt x="55867" y="14906"/>
                  <a:pt x="56735" y="13954"/>
                  <a:pt x="57821" y="13181"/>
                </a:cubicBezTo>
                <a:cubicBezTo>
                  <a:pt x="58625" y="12585"/>
                  <a:pt x="59726" y="12080"/>
                  <a:pt x="61121" y="11693"/>
                </a:cubicBezTo>
                <a:cubicBezTo>
                  <a:pt x="62546" y="11247"/>
                  <a:pt x="64066" y="11039"/>
                  <a:pt x="65676" y="11039"/>
                </a:cubicBezTo>
                <a:cubicBezTo>
                  <a:pt x="68095" y="11039"/>
                  <a:pt x="70216" y="11396"/>
                  <a:pt x="72046" y="12110"/>
                </a:cubicBezTo>
                <a:cubicBezTo>
                  <a:pt x="73873" y="12794"/>
                  <a:pt x="75224" y="13716"/>
                  <a:pt x="76090" y="14936"/>
                </a:cubicBezTo>
                <a:cubicBezTo>
                  <a:pt x="76958" y="16126"/>
                  <a:pt x="77562" y="17703"/>
                  <a:pt x="77904" y="19666"/>
                </a:cubicBezTo>
                <a:lnTo>
                  <a:pt x="72790" y="20381"/>
                </a:lnTo>
                <a:cubicBezTo>
                  <a:pt x="72543" y="18804"/>
                  <a:pt x="71859" y="17584"/>
                  <a:pt x="70743" y="16691"/>
                </a:cubicBezTo>
                <a:cubicBezTo>
                  <a:pt x="69627" y="15799"/>
                  <a:pt x="68062" y="15353"/>
                  <a:pt x="66048" y="15353"/>
                </a:cubicBezTo>
                <a:cubicBezTo>
                  <a:pt x="63632" y="15353"/>
                  <a:pt x="61912" y="15769"/>
                  <a:pt x="60889" y="16572"/>
                </a:cubicBezTo>
                <a:cubicBezTo>
                  <a:pt x="59865" y="17346"/>
                  <a:pt x="59354" y="18238"/>
                  <a:pt x="59354" y="19309"/>
                </a:cubicBezTo>
                <a:cubicBezTo>
                  <a:pt x="59354" y="19994"/>
                  <a:pt x="59571" y="20619"/>
                  <a:pt x="60005" y="21154"/>
                </a:cubicBezTo>
                <a:cubicBezTo>
                  <a:pt x="60407" y="21720"/>
                  <a:pt x="61073" y="22196"/>
                  <a:pt x="62005" y="22553"/>
                </a:cubicBezTo>
                <a:cubicBezTo>
                  <a:pt x="62531" y="22731"/>
                  <a:pt x="64066" y="23177"/>
                  <a:pt x="66607" y="23862"/>
                </a:cubicBezTo>
                <a:cubicBezTo>
                  <a:pt x="70326" y="24843"/>
                  <a:pt x="72912" y="25677"/>
                  <a:pt x="74370" y="26331"/>
                </a:cubicBezTo>
                <a:cubicBezTo>
                  <a:pt x="75828" y="26956"/>
                  <a:pt x="76973" y="27848"/>
                  <a:pt x="77809" y="29068"/>
                </a:cubicBezTo>
                <a:cubicBezTo>
                  <a:pt x="78648" y="30259"/>
                  <a:pt x="79065" y="31746"/>
                  <a:pt x="79065" y="33531"/>
                </a:cubicBezTo>
                <a:cubicBezTo>
                  <a:pt x="79065" y="35257"/>
                  <a:pt x="78553" y="36923"/>
                  <a:pt x="77532" y="38470"/>
                </a:cubicBezTo>
                <a:cubicBezTo>
                  <a:pt x="76509" y="40018"/>
                  <a:pt x="75036" y="41207"/>
                  <a:pt x="73114" y="42041"/>
                </a:cubicBezTo>
                <a:cubicBezTo>
                  <a:pt x="71192" y="42874"/>
                  <a:pt x="69023" y="43290"/>
                  <a:pt x="66607" y="43290"/>
                </a:cubicBezTo>
                <a:cubicBezTo>
                  <a:pt x="62609" y="43290"/>
                  <a:pt x="59556" y="42457"/>
                  <a:pt x="57449" y="40791"/>
                </a:cubicBezTo>
                <a:cubicBezTo>
                  <a:pt x="55340" y="39095"/>
                  <a:pt x="53992" y="36656"/>
                  <a:pt x="53403" y="33382"/>
                </a:cubicBezTo>
                <a:close/>
                <a:moveTo>
                  <a:pt x="106402" y="32639"/>
                </a:moveTo>
                <a:lnTo>
                  <a:pt x="111793" y="33353"/>
                </a:lnTo>
                <a:cubicBezTo>
                  <a:pt x="110957" y="36477"/>
                  <a:pt x="109377" y="38917"/>
                  <a:pt x="107050" y="40702"/>
                </a:cubicBezTo>
                <a:cubicBezTo>
                  <a:pt x="104759" y="42427"/>
                  <a:pt x="101814" y="43290"/>
                  <a:pt x="98220" y="43290"/>
                </a:cubicBezTo>
                <a:cubicBezTo>
                  <a:pt x="93724" y="43290"/>
                  <a:pt x="90145" y="41922"/>
                  <a:pt x="87479" y="39155"/>
                </a:cubicBezTo>
                <a:cubicBezTo>
                  <a:pt x="84846" y="36358"/>
                  <a:pt x="83528" y="32460"/>
                  <a:pt x="83528" y="27432"/>
                </a:cubicBezTo>
                <a:cubicBezTo>
                  <a:pt x="83528" y="22225"/>
                  <a:pt x="84861" y="18209"/>
                  <a:pt x="87526" y="15353"/>
                </a:cubicBezTo>
                <a:cubicBezTo>
                  <a:pt x="90192" y="12467"/>
                  <a:pt x="93661" y="11039"/>
                  <a:pt x="97940" y="11039"/>
                </a:cubicBezTo>
                <a:cubicBezTo>
                  <a:pt x="102061" y="11039"/>
                  <a:pt x="105426" y="12437"/>
                  <a:pt x="108029" y="15263"/>
                </a:cubicBezTo>
                <a:cubicBezTo>
                  <a:pt x="110662" y="18060"/>
                  <a:pt x="111980" y="21987"/>
                  <a:pt x="111980" y="27105"/>
                </a:cubicBezTo>
                <a:cubicBezTo>
                  <a:pt x="111980" y="27432"/>
                  <a:pt x="111962" y="27878"/>
                  <a:pt x="111933" y="28503"/>
                </a:cubicBezTo>
                <a:lnTo>
                  <a:pt x="88922" y="28503"/>
                </a:lnTo>
                <a:cubicBezTo>
                  <a:pt x="89106" y="31895"/>
                  <a:pt x="90067" y="34484"/>
                  <a:pt x="91802" y="36269"/>
                </a:cubicBezTo>
                <a:cubicBezTo>
                  <a:pt x="93539" y="38084"/>
                  <a:pt x="95694" y="38976"/>
                  <a:pt x="98264" y="38976"/>
                </a:cubicBezTo>
                <a:cubicBezTo>
                  <a:pt x="100186" y="38976"/>
                  <a:pt x="101814" y="38470"/>
                  <a:pt x="103147" y="37488"/>
                </a:cubicBezTo>
                <a:cubicBezTo>
                  <a:pt x="104509" y="36447"/>
                  <a:pt x="105595" y="34841"/>
                  <a:pt x="106402" y="32639"/>
                </a:cubicBezTo>
                <a:close/>
                <a:moveTo>
                  <a:pt x="89199" y="24189"/>
                </a:moveTo>
                <a:lnTo>
                  <a:pt x="106446" y="24189"/>
                </a:lnTo>
                <a:cubicBezTo>
                  <a:pt x="106229" y="21600"/>
                  <a:pt x="105580" y="19666"/>
                  <a:pt x="104494" y="18387"/>
                </a:cubicBezTo>
                <a:cubicBezTo>
                  <a:pt x="102822" y="16364"/>
                  <a:pt x="100650" y="15353"/>
                  <a:pt x="97987" y="15353"/>
                </a:cubicBezTo>
                <a:cubicBezTo>
                  <a:pt x="95601" y="15353"/>
                  <a:pt x="93584" y="16156"/>
                  <a:pt x="91942" y="17762"/>
                </a:cubicBezTo>
                <a:cubicBezTo>
                  <a:pt x="90299" y="19339"/>
                  <a:pt x="89386" y="21481"/>
                  <a:pt x="89199" y="24189"/>
                </a:cubicBezTo>
                <a:close/>
                <a:moveTo>
                  <a:pt x="138520" y="38798"/>
                </a:moveTo>
                <a:cubicBezTo>
                  <a:pt x="136565" y="40434"/>
                  <a:pt x="134690" y="41594"/>
                  <a:pt x="132894" y="42279"/>
                </a:cubicBezTo>
                <a:cubicBezTo>
                  <a:pt x="131096" y="42963"/>
                  <a:pt x="129174" y="43290"/>
                  <a:pt x="127130" y="43290"/>
                </a:cubicBezTo>
                <a:cubicBezTo>
                  <a:pt x="123751" y="43290"/>
                  <a:pt x="121147" y="42457"/>
                  <a:pt x="119320" y="40821"/>
                </a:cubicBezTo>
                <a:cubicBezTo>
                  <a:pt x="117491" y="39155"/>
                  <a:pt x="116577" y="37042"/>
                  <a:pt x="116577" y="34454"/>
                </a:cubicBezTo>
                <a:cubicBezTo>
                  <a:pt x="116577" y="32936"/>
                  <a:pt x="116916" y="31568"/>
                  <a:pt x="117597" y="30318"/>
                </a:cubicBezTo>
                <a:cubicBezTo>
                  <a:pt x="118312" y="29068"/>
                  <a:pt x="119225" y="28087"/>
                  <a:pt x="120341" y="27343"/>
                </a:cubicBezTo>
                <a:cubicBezTo>
                  <a:pt x="121456" y="26569"/>
                  <a:pt x="122712" y="25974"/>
                  <a:pt x="124108" y="25587"/>
                </a:cubicBezTo>
                <a:cubicBezTo>
                  <a:pt x="125131" y="25320"/>
                  <a:pt x="126678" y="25082"/>
                  <a:pt x="128755" y="24784"/>
                </a:cubicBezTo>
                <a:cubicBezTo>
                  <a:pt x="132971" y="24308"/>
                  <a:pt x="136071" y="23713"/>
                  <a:pt x="138052" y="23029"/>
                </a:cubicBezTo>
                <a:cubicBezTo>
                  <a:pt x="138085" y="22315"/>
                  <a:pt x="138100" y="21839"/>
                  <a:pt x="138100" y="21630"/>
                </a:cubicBezTo>
                <a:cubicBezTo>
                  <a:pt x="138100" y="19518"/>
                  <a:pt x="137603" y="18030"/>
                  <a:pt x="136613" y="17108"/>
                </a:cubicBezTo>
                <a:cubicBezTo>
                  <a:pt x="135280" y="15947"/>
                  <a:pt x="133295" y="15353"/>
                  <a:pt x="130662" y="15353"/>
                </a:cubicBezTo>
                <a:cubicBezTo>
                  <a:pt x="128184" y="15353"/>
                  <a:pt x="126354" y="15799"/>
                  <a:pt x="125176" y="16661"/>
                </a:cubicBezTo>
                <a:cubicBezTo>
                  <a:pt x="124030" y="17524"/>
                  <a:pt x="123176" y="19072"/>
                  <a:pt x="122620" y="21243"/>
                </a:cubicBezTo>
                <a:lnTo>
                  <a:pt x="117505" y="20559"/>
                </a:lnTo>
                <a:cubicBezTo>
                  <a:pt x="117969" y="18358"/>
                  <a:pt x="118731" y="16602"/>
                  <a:pt x="119784" y="15263"/>
                </a:cubicBezTo>
                <a:cubicBezTo>
                  <a:pt x="120838" y="13895"/>
                  <a:pt x="122373" y="12853"/>
                  <a:pt x="124387" y="12139"/>
                </a:cubicBezTo>
                <a:cubicBezTo>
                  <a:pt x="126401" y="11396"/>
                  <a:pt x="128740" y="11039"/>
                  <a:pt x="131406" y="11039"/>
                </a:cubicBezTo>
                <a:cubicBezTo>
                  <a:pt x="134039" y="11039"/>
                  <a:pt x="136178" y="11336"/>
                  <a:pt x="137820" y="11961"/>
                </a:cubicBezTo>
                <a:cubicBezTo>
                  <a:pt x="139463" y="12585"/>
                  <a:pt x="140674" y="13359"/>
                  <a:pt x="141447" y="14341"/>
                </a:cubicBezTo>
                <a:cubicBezTo>
                  <a:pt x="142221" y="15263"/>
                  <a:pt x="142765" y="16424"/>
                  <a:pt x="143075" y="17852"/>
                </a:cubicBezTo>
                <a:cubicBezTo>
                  <a:pt x="143259" y="18774"/>
                  <a:pt x="143355" y="20381"/>
                  <a:pt x="143355" y="22701"/>
                </a:cubicBezTo>
                <a:lnTo>
                  <a:pt x="143355" y="29663"/>
                </a:lnTo>
                <a:cubicBezTo>
                  <a:pt x="143355" y="34543"/>
                  <a:pt x="143462" y="37607"/>
                  <a:pt x="143679" y="38917"/>
                </a:cubicBezTo>
                <a:cubicBezTo>
                  <a:pt x="143896" y="40196"/>
                  <a:pt x="144345" y="41416"/>
                  <a:pt x="145027" y="42606"/>
                </a:cubicBezTo>
                <a:lnTo>
                  <a:pt x="139540" y="42606"/>
                </a:lnTo>
                <a:cubicBezTo>
                  <a:pt x="139014" y="41505"/>
                  <a:pt x="138674" y="40226"/>
                  <a:pt x="138520" y="38798"/>
                </a:cubicBezTo>
                <a:close/>
                <a:moveTo>
                  <a:pt x="138052" y="27105"/>
                </a:moveTo>
                <a:cubicBezTo>
                  <a:pt x="136163" y="27878"/>
                  <a:pt x="133313" y="28533"/>
                  <a:pt x="129499" y="29068"/>
                </a:cubicBezTo>
                <a:cubicBezTo>
                  <a:pt x="127362" y="29366"/>
                  <a:pt x="125842" y="29723"/>
                  <a:pt x="124943" y="30140"/>
                </a:cubicBezTo>
                <a:cubicBezTo>
                  <a:pt x="124075" y="30497"/>
                  <a:pt x="123393" y="31062"/>
                  <a:pt x="122900" y="31806"/>
                </a:cubicBezTo>
                <a:cubicBezTo>
                  <a:pt x="122403" y="32550"/>
                  <a:pt x="122156" y="33382"/>
                  <a:pt x="122156" y="34335"/>
                </a:cubicBezTo>
                <a:cubicBezTo>
                  <a:pt x="122156" y="35703"/>
                  <a:pt x="122682" y="36864"/>
                  <a:pt x="123736" y="37816"/>
                </a:cubicBezTo>
                <a:cubicBezTo>
                  <a:pt x="124789" y="38738"/>
                  <a:pt x="126339" y="39214"/>
                  <a:pt x="128383" y="39214"/>
                </a:cubicBezTo>
                <a:cubicBezTo>
                  <a:pt x="130397" y="39214"/>
                  <a:pt x="132179" y="38768"/>
                  <a:pt x="133729" y="37905"/>
                </a:cubicBezTo>
                <a:cubicBezTo>
                  <a:pt x="135312" y="37013"/>
                  <a:pt x="136473" y="35793"/>
                  <a:pt x="137216" y="34275"/>
                </a:cubicBezTo>
                <a:cubicBezTo>
                  <a:pt x="137776" y="33055"/>
                  <a:pt x="138052" y="31300"/>
                  <a:pt x="138052" y="29009"/>
                </a:cubicBezTo>
                <a:lnTo>
                  <a:pt x="138052" y="27105"/>
                </a:lnTo>
                <a:close/>
                <a:moveTo>
                  <a:pt x="149344" y="33382"/>
                </a:moveTo>
                <a:lnTo>
                  <a:pt x="154551" y="32550"/>
                </a:lnTo>
                <a:cubicBezTo>
                  <a:pt x="154830" y="34632"/>
                  <a:pt x="155636" y="36239"/>
                  <a:pt x="156969" y="37340"/>
                </a:cubicBezTo>
                <a:cubicBezTo>
                  <a:pt x="158302" y="38441"/>
                  <a:pt x="160162" y="38976"/>
                  <a:pt x="162548" y="38976"/>
                </a:cubicBezTo>
                <a:cubicBezTo>
                  <a:pt x="164934" y="38976"/>
                  <a:pt x="166701" y="38500"/>
                  <a:pt x="167847" y="37518"/>
                </a:cubicBezTo>
                <a:cubicBezTo>
                  <a:pt x="169025" y="36536"/>
                  <a:pt x="169614" y="35376"/>
                  <a:pt x="169614" y="34097"/>
                </a:cubicBezTo>
                <a:cubicBezTo>
                  <a:pt x="169614" y="32907"/>
                  <a:pt x="169103" y="31984"/>
                  <a:pt x="168079" y="31300"/>
                </a:cubicBezTo>
                <a:cubicBezTo>
                  <a:pt x="167368" y="30824"/>
                  <a:pt x="165586" y="30259"/>
                  <a:pt x="162733" y="29545"/>
                </a:cubicBezTo>
                <a:cubicBezTo>
                  <a:pt x="158891" y="28533"/>
                  <a:pt x="156226" y="27700"/>
                  <a:pt x="154738" y="27016"/>
                </a:cubicBezTo>
                <a:cubicBezTo>
                  <a:pt x="153280" y="26302"/>
                  <a:pt x="152164" y="25320"/>
                  <a:pt x="151391" y="24100"/>
                </a:cubicBezTo>
                <a:cubicBezTo>
                  <a:pt x="150614" y="22820"/>
                  <a:pt x="150227" y="21422"/>
                  <a:pt x="150227" y="19905"/>
                </a:cubicBezTo>
                <a:cubicBezTo>
                  <a:pt x="150227" y="18536"/>
                  <a:pt x="150537" y="17287"/>
                  <a:pt x="151159" y="16096"/>
                </a:cubicBezTo>
                <a:cubicBezTo>
                  <a:pt x="151807" y="14906"/>
                  <a:pt x="152676" y="13954"/>
                  <a:pt x="153762" y="13181"/>
                </a:cubicBezTo>
                <a:cubicBezTo>
                  <a:pt x="154568" y="12585"/>
                  <a:pt x="155666" y="12080"/>
                  <a:pt x="157062" y="11693"/>
                </a:cubicBezTo>
                <a:cubicBezTo>
                  <a:pt x="158487" y="11247"/>
                  <a:pt x="160007" y="11039"/>
                  <a:pt x="161617" y="11039"/>
                </a:cubicBezTo>
                <a:cubicBezTo>
                  <a:pt x="164036" y="11039"/>
                  <a:pt x="166157" y="11396"/>
                  <a:pt x="167987" y="12110"/>
                </a:cubicBezTo>
                <a:cubicBezTo>
                  <a:pt x="169817" y="12794"/>
                  <a:pt x="171164" y="13716"/>
                  <a:pt x="172030" y="14936"/>
                </a:cubicBezTo>
                <a:cubicBezTo>
                  <a:pt x="172899" y="16126"/>
                  <a:pt x="173503" y="17703"/>
                  <a:pt x="173845" y="19666"/>
                </a:cubicBezTo>
                <a:lnTo>
                  <a:pt x="168731" y="20381"/>
                </a:lnTo>
                <a:cubicBezTo>
                  <a:pt x="168484" y="18804"/>
                  <a:pt x="167799" y="17584"/>
                  <a:pt x="166684" y="16691"/>
                </a:cubicBezTo>
                <a:cubicBezTo>
                  <a:pt x="165568" y="15799"/>
                  <a:pt x="164003" y="15353"/>
                  <a:pt x="161989" y="15353"/>
                </a:cubicBezTo>
                <a:cubicBezTo>
                  <a:pt x="159573" y="15353"/>
                  <a:pt x="157853" y="15769"/>
                  <a:pt x="156830" y="16572"/>
                </a:cubicBezTo>
                <a:cubicBezTo>
                  <a:pt x="155806" y="17346"/>
                  <a:pt x="155294" y="18238"/>
                  <a:pt x="155294" y="19309"/>
                </a:cubicBezTo>
                <a:cubicBezTo>
                  <a:pt x="155294" y="19994"/>
                  <a:pt x="155512" y="20619"/>
                  <a:pt x="155946" y="21154"/>
                </a:cubicBezTo>
                <a:cubicBezTo>
                  <a:pt x="156350" y="21720"/>
                  <a:pt x="157014" y="22196"/>
                  <a:pt x="157945" y="22553"/>
                </a:cubicBezTo>
                <a:cubicBezTo>
                  <a:pt x="158472" y="22731"/>
                  <a:pt x="160007" y="23177"/>
                  <a:pt x="162548" y="23862"/>
                </a:cubicBezTo>
                <a:cubicBezTo>
                  <a:pt x="166267" y="24843"/>
                  <a:pt x="168856" y="25677"/>
                  <a:pt x="170311" y="26331"/>
                </a:cubicBezTo>
                <a:cubicBezTo>
                  <a:pt x="171768" y="26956"/>
                  <a:pt x="172914" y="27848"/>
                  <a:pt x="173750" y="29068"/>
                </a:cubicBezTo>
                <a:cubicBezTo>
                  <a:pt x="174589" y="30259"/>
                  <a:pt x="175005" y="31746"/>
                  <a:pt x="175005" y="33531"/>
                </a:cubicBezTo>
                <a:cubicBezTo>
                  <a:pt x="175005" y="35257"/>
                  <a:pt x="174494" y="36923"/>
                  <a:pt x="173473" y="38470"/>
                </a:cubicBezTo>
                <a:cubicBezTo>
                  <a:pt x="172450" y="40018"/>
                  <a:pt x="170977" y="41207"/>
                  <a:pt x="169055" y="42041"/>
                </a:cubicBezTo>
                <a:cubicBezTo>
                  <a:pt x="167136" y="42874"/>
                  <a:pt x="164964" y="43290"/>
                  <a:pt x="162548" y="43290"/>
                </a:cubicBezTo>
                <a:cubicBezTo>
                  <a:pt x="158549" y="43290"/>
                  <a:pt x="155497" y="42457"/>
                  <a:pt x="153390" y="40791"/>
                </a:cubicBezTo>
                <a:cubicBezTo>
                  <a:pt x="151281" y="39095"/>
                  <a:pt x="149933" y="36656"/>
                  <a:pt x="149344" y="33382"/>
                </a:cubicBezTo>
                <a:close/>
                <a:moveTo>
                  <a:pt x="202342" y="32639"/>
                </a:moveTo>
                <a:lnTo>
                  <a:pt x="207733" y="33353"/>
                </a:lnTo>
                <a:cubicBezTo>
                  <a:pt x="206897" y="36477"/>
                  <a:pt x="205318" y="38917"/>
                  <a:pt x="202994" y="40702"/>
                </a:cubicBezTo>
                <a:cubicBezTo>
                  <a:pt x="200700" y="42427"/>
                  <a:pt x="197754" y="43290"/>
                  <a:pt x="194160" y="43290"/>
                </a:cubicBezTo>
                <a:cubicBezTo>
                  <a:pt x="189665" y="43290"/>
                  <a:pt x="186085" y="41922"/>
                  <a:pt x="183420" y="39155"/>
                </a:cubicBezTo>
                <a:cubicBezTo>
                  <a:pt x="180786" y="36358"/>
                  <a:pt x="179468" y="32460"/>
                  <a:pt x="179468" y="27432"/>
                </a:cubicBezTo>
                <a:cubicBezTo>
                  <a:pt x="179468" y="22225"/>
                  <a:pt x="180801" y="18209"/>
                  <a:pt x="183467" y="15353"/>
                </a:cubicBezTo>
                <a:cubicBezTo>
                  <a:pt x="186133" y="12467"/>
                  <a:pt x="189605" y="11039"/>
                  <a:pt x="193881" y="11039"/>
                </a:cubicBezTo>
                <a:cubicBezTo>
                  <a:pt x="198004" y="11039"/>
                  <a:pt x="201366" y="12437"/>
                  <a:pt x="203970" y="15263"/>
                </a:cubicBezTo>
                <a:cubicBezTo>
                  <a:pt x="206603" y="18060"/>
                  <a:pt x="207921" y="21987"/>
                  <a:pt x="207921" y="27105"/>
                </a:cubicBezTo>
                <a:cubicBezTo>
                  <a:pt x="207921" y="27432"/>
                  <a:pt x="207906" y="27878"/>
                  <a:pt x="207873" y="28503"/>
                </a:cubicBezTo>
                <a:lnTo>
                  <a:pt x="184863" y="28503"/>
                </a:lnTo>
                <a:cubicBezTo>
                  <a:pt x="185047" y="31895"/>
                  <a:pt x="186008" y="34484"/>
                  <a:pt x="187746" y="36269"/>
                </a:cubicBezTo>
                <a:cubicBezTo>
                  <a:pt x="189480" y="38084"/>
                  <a:pt x="191634" y="38976"/>
                  <a:pt x="194205" y="38976"/>
                </a:cubicBezTo>
                <a:cubicBezTo>
                  <a:pt x="196127" y="38976"/>
                  <a:pt x="197754" y="38470"/>
                  <a:pt x="199087" y="37488"/>
                </a:cubicBezTo>
                <a:cubicBezTo>
                  <a:pt x="200450" y="36447"/>
                  <a:pt x="201536" y="34841"/>
                  <a:pt x="202342" y="32639"/>
                </a:cubicBezTo>
                <a:close/>
                <a:moveTo>
                  <a:pt x="185142" y="24189"/>
                </a:moveTo>
                <a:lnTo>
                  <a:pt x="202387" y="24189"/>
                </a:lnTo>
                <a:cubicBezTo>
                  <a:pt x="202173" y="21600"/>
                  <a:pt x="201521" y="19666"/>
                  <a:pt x="200435" y="18387"/>
                </a:cubicBezTo>
                <a:cubicBezTo>
                  <a:pt x="198763" y="16364"/>
                  <a:pt x="196594" y="15353"/>
                  <a:pt x="193928" y="15353"/>
                </a:cubicBezTo>
                <a:cubicBezTo>
                  <a:pt x="191542" y="15353"/>
                  <a:pt x="189528" y="16156"/>
                  <a:pt x="187882" y="17762"/>
                </a:cubicBezTo>
                <a:cubicBezTo>
                  <a:pt x="186240" y="19339"/>
                  <a:pt x="185327" y="21481"/>
                  <a:pt x="185142" y="24189"/>
                </a:cubicBezTo>
                <a:close/>
                <a:moveTo>
                  <a:pt x="230771" y="42606"/>
                </a:moveTo>
                <a:lnTo>
                  <a:pt x="230771" y="11723"/>
                </a:lnTo>
                <a:lnTo>
                  <a:pt x="235466" y="11723"/>
                </a:lnTo>
                <a:lnTo>
                  <a:pt x="235466" y="16424"/>
                </a:lnTo>
                <a:cubicBezTo>
                  <a:pt x="236674" y="14222"/>
                  <a:pt x="237790" y="12794"/>
                  <a:pt x="238813" y="12110"/>
                </a:cubicBezTo>
                <a:cubicBezTo>
                  <a:pt x="239834" y="11396"/>
                  <a:pt x="240949" y="11039"/>
                  <a:pt x="242160" y="11039"/>
                </a:cubicBezTo>
                <a:cubicBezTo>
                  <a:pt x="243925" y="11039"/>
                  <a:pt x="245725" y="11574"/>
                  <a:pt x="247552" y="12704"/>
                </a:cubicBezTo>
                <a:lnTo>
                  <a:pt x="245740" y="17584"/>
                </a:lnTo>
                <a:cubicBezTo>
                  <a:pt x="244469" y="16810"/>
                  <a:pt x="243199" y="16424"/>
                  <a:pt x="241928" y="16424"/>
                </a:cubicBezTo>
                <a:cubicBezTo>
                  <a:pt x="240780" y="16424"/>
                  <a:pt x="239741" y="16781"/>
                  <a:pt x="238813" y="17495"/>
                </a:cubicBezTo>
                <a:cubicBezTo>
                  <a:pt x="237915" y="18179"/>
                  <a:pt x="237263" y="19131"/>
                  <a:pt x="236858" y="20321"/>
                </a:cubicBezTo>
                <a:cubicBezTo>
                  <a:pt x="236302" y="22196"/>
                  <a:pt x="236022" y="24219"/>
                  <a:pt x="236022" y="26420"/>
                </a:cubicBezTo>
                <a:lnTo>
                  <a:pt x="236022" y="42606"/>
                </a:lnTo>
                <a:lnTo>
                  <a:pt x="230771" y="42606"/>
                </a:lnTo>
                <a:close/>
                <a:moveTo>
                  <a:pt x="250678" y="6010"/>
                </a:moveTo>
                <a:lnTo>
                  <a:pt x="250678" y="0"/>
                </a:lnTo>
                <a:lnTo>
                  <a:pt x="255933" y="0"/>
                </a:lnTo>
                <a:lnTo>
                  <a:pt x="255933" y="6010"/>
                </a:lnTo>
                <a:lnTo>
                  <a:pt x="250678" y="6010"/>
                </a:lnTo>
                <a:close/>
                <a:moveTo>
                  <a:pt x="250678" y="42606"/>
                </a:moveTo>
                <a:lnTo>
                  <a:pt x="250678" y="11723"/>
                </a:lnTo>
                <a:lnTo>
                  <a:pt x="255933" y="11723"/>
                </a:lnTo>
                <a:lnTo>
                  <a:pt x="255933" y="42606"/>
                </a:lnTo>
                <a:lnTo>
                  <a:pt x="250678" y="42606"/>
                </a:lnTo>
                <a:close/>
                <a:moveTo>
                  <a:pt x="261761" y="33382"/>
                </a:moveTo>
                <a:lnTo>
                  <a:pt x="266968" y="32550"/>
                </a:lnTo>
                <a:cubicBezTo>
                  <a:pt x="267245" y="34632"/>
                  <a:pt x="268051" y="36239"/>
                  <a:pt x="269384" y="37340"/>
                </a:cubicBezTo>
                <a:cubicBezTo>
                  <a:pt x="270717" y="38441"/>
                  <a:pt x="272577" y="38976"/>
                  <a:pt x="274963" y="38976"/>
                </a:cubicBezTo>
                <a:cubicBezTo>
                  <a:pt x="277349" y="38976"/>
                  <a:pt x="279116" y="38500"/>
                  <a:pt x="280262" y="37518"/>
                </a:cubicBezTo>
                <a:cubicBezTo>
                  <a:pt x="281440" y="36536"/>
                  <a:pt x="282029" y="35376"/>
                  <a:pt x="282029" y="34097"/>
                </a:cubicBezTo>
                <a:cubicBezTo>
                  <a:pt x="282029" y="32907"/>
                  <a:pt x="281517" y="31984"/>
                  <a:pt x="280494" y="31300"/>
                </a:cubicBezTo>
                <a:cubicBezTo>
                  <a:pt x="279783" y="30824"/>
                  <a:pt x="278000" y="30259"/>
                  <a:pt x="275150" y="29545"/>
                </a:cubicBezTo>
                <a:cubicBezTo>
                  <a:pt x="271306" y="28533"/>
                  <a:pt x="268640" y="27700"/>
                  <a:pt x="267153" y="27016"/>
                </a:cubicBezTo>
                <a:cubicBezTo>
                  <a:pt x="265695" y="26302"/>
                  <a:pt x="264579" y="25320"/>
                  <a:pt x="263805" y="24100"/>
                </a:cubicBezTo>
                <a:cubicBezTo>
                  <a:pt x="263032" y="22820"/>
                  <a:pt x="262642" y="21422"/>
                  <a:pt x="262642" y="19905"/>
                </a:cubicBezTo>
                <a:cubicBezTo>
                  <a:pt x="262642" y="18536"/>
                  <a:pt x="262955" y="17287"/>
                  <a:pt x="263573" y="16096"/>
                </a:cubicBezTo>
                <a:cubicBezTo>
                  <a:pt x="264225" y="14906"/>
                  <a:pt x="265091" y="13954"/>
                  <a:pt x="266177" y="13181"/>
                </a:cubicBezTo>
                <a:cubicBezTo>
                  <a:pt x="266983" y="12585"/>
                  <a:pt x="268084" y="12080"/>
                  <a:pt x="269476" y="11693"/>
                </a:cubicBezTo>
                <a:cubicBezTo>
                  <a:pt x="270901" y="11247"/>
                  <a:pt x="272422" y="11039"/>
                  <a:pt x="274034" y="11039"/>
                </a:cubicBezTo>
                <a:cubicBezTo>
                  <a:pt x="276450" y="11039"/>
                  <a:pt x="278575" y="11396"/>
                  <a:pt x="280401" y="12110"/>
                </a:cubicBezTo>
                <a:cubicBezTo>
                  <a:pt x="282231" y="12794"/>
                  <a:pt x="283579" y="13716"/>
                  <a:pt x="284448" y="14936"/>
                </a:cubicBezTo>
                <a:cubicBezTo>
                  <a:pt x="285314" y="16126"/>
                  <a:pt x="285918" y="17703"/>
                  <a:pt x="286260" y="19666"/>
                </a:cubicBezTo>
                <a:lnTo>
                  <a:pt x="281145" y="20381"/>
                </a:lnTo>
                <a:cubicBezTo>
                  <a:pt x="280898" y="18804"/>
                  <a:pt x="280217" y="17584"/>
                  <a:pt x="279101" y="16691"/>
                </a:cubicBezTo>
                <a:cubicBezTo>
                  <a:pt x="277986" y="15799"/>
                  <a:pt x="276421" y="15353"/>
                  <a:pt x="274406" y="15353"/>
                </a:cubicBezTo>
                <a:cubicBezTo>
                  <a:pt x="271987" y="15353"/>
                  <a:pt x="270268" y="15769"/>
                  <a:pt x="269244" y="16572"/>
                </a:cubicBezTo>
                <a:cubicBezTo>
                  <a:pt x="268221" y="17346"/>
                  <a:pt x="267712" y="18238"/>
                  <a:pt x="267712" y="19309"/>
                </a:cubicBezTo>
                <a:cubicBezTo>
                  <a:pt x="267712" y="19994"/>
                  <a:pt x="267926" y="20619"/>
                  <a:pt x="268360" y="21154"/>
                </a:cubicBezTo>
                <a:cubicBezTo>
                  <a:pt x="268765" y="21720"/>
                  <a:pt x="269432" y="22196"/>
                  <a:pt x="270360" y="22553"/>
                </a:cubicBezTo>
                <a:cubicBezTo>
                  <a:pt x="270886" y="22731"/>
                  <a:pt x="272422" y="23177"/>
                  <a:pt x="274963" y="23862"/>
                </a:cubicBezTo>
                <a:cubicBezTo>
                  <a:pt x="278682" y="24843"/>
                  <a:pt x="281270" y="25677"/>
                  <a:pt x="282725" y="26331"/>
                </a:cubicBezTo>
                <a:cubicBezTo>
                  <a:pt x="284183" y="26956"/>
                  <a:pt x="285328" y="27848"/>
                  <a:pt x="286168" y="29068"/>
                </a:cubicBezTo>
                <a:cubicBezTo>
                  <a:pt x="287004" y="30259"/>
                  <a:pt x="287423" y="31746"/>
                  <a:pt x="287423" y="33531"/>
                </a:cubicBezTo>
                <a:cubicBezTo>
                  <a:pt x="287423" y="35257"/>
                  <a:pt x="286911" y="36923"/>
                  <a:pt x="285888" y="38470"/>
                </a:cubicBezTo>
                <a:cubicBezTo>
                  <a:pt x="284864" y="40018"/>
                  <a:pt x="283392" y="41207"/>
                  <a:pt x="281473" y="42041"/>
                </a:cubicBezTo>
                <a:cubicBezTo>
                  <a:pt x="279551" y="42874"/>
                  <a:pt x="277382" y="43290"/>
                  <a:pt x="274963" y="43290"/>
                </a:cubicBezTo>
                <a:cubicBezTo>
                  <a:pt x="270964" y="43290"/>
                  <a:pt x="267911" y="42457"/>
                  <a:pt x="265805" y="40791"/>
                </a:cubicBezTo>
                <a:cubicBezTo>
                  <a:pt x="263698" y="39095"/>
                  <a:pt x="262347" y="36656"/>
                  <a:pt x="261761" y="33382"/>
                </a:cubicBezTo>
                <a:close/>
                <a:moveTo>
                  <a:pt x="293650" y="42606"/>
                </a:moveTo>
                <a:lnTo>
                  <a:pt x="293650" y="0"/>
                </a:lnTo>
                <a:lnTo>
                  <a:pt x="298905" y="0"/>
                </a:lnTo>
                <a:lnTo>
                  <a:pt x="298905" y="24278"/>
                </a:lnTo>
                <a:lnTo>
                  <a:pt x="311270" y="11723"/>
                </a:lnTo>
                <a:lnTo>
                  <a:pt x="318012" y="11723"/>
                </a:lnTo>
                <a:lnTo>
                  <a:pt x="306251" y="23177"/>
                </a:lnTo>
                <a:lnTo>
                  <a:pt x="319220" y="42606"/>
                </a:lnTo>
                <a:lnTo>
                  <a:pt x="312757" y="42606"/>
                </a:lnTo>
                <a:lnTo>
                  <a:pt x="302576" y="26837"/>
                </a:lnTo>
                <a:lnTo>
                  <a:pt x="298905" y="30378"/>
                </a:lnTo>
                <a:lnTo>
                  <a:pt x="298905" y="42606"/>
                </a:lnTo>
                <a:lnTo>
                  <a:pt x="293650" y="42606"/>
                </a:lnTo>
                <a:close/>
                <a:moveTo>
                  <a:pt x="348490" y="42606"/>
                </a:moveTo>
                <a:lnTo>
                  <a:pt x="336729" y="11723"/>
                </a:lnTo>
                <a:lnTo>
                  <a:pt x="342260" y="11723"/>
                </a:lnTo>
                <a:lnTo>
                  <a:pt x="348910" y="30229"/>
                </a:lnTo>
                <a:cubicBezTo>
                  <a:pt x="349621" y="32222"/>
                  <a:pt x="350273" y="34275"/>
                  <a:pt x="350862" y="36417"/>
                </a:cubicBezTo>
                <a:cubicBezTo>
                  <a:pt x="351326" y="34811"/>
                  <a:pt x="351977" y="32847"/>
                  <a:pt x="352814" y="30556"/>
                </a:cubicBezTo>
                <a:lnTo>
                  <a:pt x="359648" y="11723"/>
                </a:lnTo>
                <a:lnTo>
                  <a:pt x="365039" y="11723"/>
                </a:lnTo>
                <a:lnTo>
                  <a:pt x="353373" y="42606"/>
                </a:lnTo>
                <a:lnTo>
                  <a:pt x="348490" y="42606"/>
                </a:lnTo>
                <a:close/>
                <a:moveTo>
                  <a:pt x="389820" y="38798"/>
                </a:moveTo>
                <a:cubicBezTo>
                  <a:pt x="387865" y="40434"/>
                  <a:pt x="385991" y="41594"/>
                  <a:pt x="384194" y="42279"/>
                </a:cubicBezTo>
                <a:cubicBezTo>
                  <a:pt x="382397" y="42963"/>
                  <a:pt x="380475" y="43290"/>
                  <a:pt x="378428" y="43290"/>
                </a:cubicBezTo>
                <a:cubicBezTo>
                  <a:pt x="375051" y="43290"/>
                  <a:pt x="372447" y="42457"/>
                  <a:pt x="370618" y="40821"/>
                </a:cubicBezTo>
                <a:cubicBezTo>
                  <a:pt x="368791" y="39155"/>
                  <a:pt x="367877" y="37042"/>
                  <a:pt x="367877" y="34454"/>
                </a:cubicBezTo>
                <a:cubicBezTo>
                  <a:pt x="367877" y="32936"/>
                  <a:pt x="368217" y="31568"/>
                  <a:pt x="368898" y="30318"/>
                </a:cubicBezTo>
                <a:cubicBezTo>
                  <a:pt x="369612" y="29068"/>
                  <a:pt x="370525" y="28087"/>
                  <a:pt x="371641" y="27343"/>
                </a:cubicBezTo>
                <a:cubicBezTo>
                  <a:pt x="372757" y="26569"/>
                  <a:pt x="374012" y="25974"/>
                  <a:pt x="375408" y="25587"/>
                </a:cubicBezTo>
                <a:cubicBezTo>
                  <a:pt x="376431" y="25320"/>
                  <a:pt x="377978" y="25082"/>
                  <a:pt x="380055" y="24784"/>
                </a:cubicBezTo>
                <a:cubicBezTo>
                  <a:pt x="384271" y="24308"/>
                  <a:pt x="387371" y="23713"/>
                  <a:pt x="389353" y="23029"/>
                </a:cubicBezTo>
                <a:cubicBezTo>
                  <a:pt x="389386" y="22315"/>
                  <a:pt x="389400" y="21839"/>
                  <a:pt x="389400" y="21630"/>
                </a:cubicBezTo>
                <a:cubicBezTo>
                  <a:pt x="389400" y="19518"/>
                  <a:pt x="388904" y="18030"/>
                  <a:pt x="387913" y="17108"/>
                </a:cubicBezTo>
                <a:cubicBezTo>
                  <a:pt x="386580" y="15947"/>
                  <a:pt x="384595" y="15353"/>
                  <a:pt x="381962" y="15353"/>
                </a:cubicBezTo>
                <a:cubicBezTo>
                  <a:pt x="379484" y="15353"/>
                  <a:pt x="377654" y="15799"/>
                  <a:pt x="376476" y="16661"/>
                </a:cubicBezTo>
                <a:cubicBezTo>
                  <a:pt x="375330" y="17524"/>
                  <a:pt x="374477" y="19072"/>
                  <a:pt x="373920" y="21243"/>
                </a:cubicBezTo>
                <a:lnTo>
                  <a:pt x="368806" y="20559"/>
                </a:lnTo>
                <a:cubicBezTo>
                  <a:pt x="369270" y="18358"/>
                  <a:pt x="370029" y="16602"/>
                  <a:pt x="371085" y="15263"/>
                </a:cubicBezTo>
                <a:cubicBezTo>
                  <a:pt x="372138" y="13895"/>
                  <a:pt x="373670" y="12853"/>
                  <a:pt x="375687" y="12139"/>
                </a:cubicBezTo>
                <a:cubicBezTo>
                  <a:pt x="377702" y="11396"/>
                  <a:pt x="380040" y="11039"/>
                  <a:pt x="382706" y="11039"/>
                </a:cubicBezTo>
                <a:cubicBezTo>
                  <a:pt x="385339" y="11039"/>
                  <a:pt x="387478" y="11336"/>
                  <a:pt x="389121" y="11961"/>
                </a:cubicBezTo>
                <a:cubicBezTo>
                  <a:pt x="390763" y="12585"/>
                  <a:pt x="391971" y="13359"/>
                  <a:pt x="392748" y="14341"/>
                </a:cubicBezTo>
                <a:cubicBezTo>
                  <a:pt x="393521" y="15263"/>
                  <a:pt x="394066" y="16424"/>
                  <a:pt x="394375" y="17852"/>
                </a:cubicBezTo>
                <a:cubicBezTo>
                  <a:pt x="394560" y="18774"/>
                  <a:pt x="394655" y="20381"/>
                  <a:pt x="394655" y="22701"/>
                </a:cubicBezTo>
                <a:lnTo>
                  <a:pt x="394655" y="29663"/>
                </a:lnTo>
                <a:cubicBezTo>
                  <a:pt x="394655" y="34543"/>
                  <a:pt x="394762" y="37607"/>
                  <a:pt x="394979" y="38917"/>
                </a:cubicBezTo>
                <a:cubicBezTo>
                  <a:pt x="395196" y="40196"/>
                  <a:pt x="395646" y="41416"/>
                  <a:pt x="396327" y="42606"/>
                </a:cubicBezTo>
                <a:lnTo>
                  <a:pt x="390841" y="42606"/>
                </a:lnTo>
                <a:cubicBezTo>
                  <a:pt x="390314" y="41505"/>
                  <a:pt x="389975" y="40226"/>
                  <a:pt x="389820" y="38798"/>
                </a:cubicBezTo>
                <a:close/>
                <a:moveTo>
                  <a:pt x="389353" y="27105"/>
                </a:moveTo>
                <a:cubicBezTo>
                  <a:pt x="387464" y="27878"/>
                  <a:pt x="384613" y="28533"/>
                  <a:pt x="380799" y="29068"/>
                </a:cubicBezTo>
                <a:cubicBezTo>
                  <a:pt x="378663" y="29366"/>
                  <a:pt x="377142" y="29723"/>
                  <a:pt x="376244" y="30140"/>
                </a:cubicBezTo>
                <a:cubicBezTo>
                  <a:pt x="375375" y="30497"/>
                  <a:pt x="374694" y="31062"/>
                  <a:pt x="374200" y="31806"/>
                </a:cubicBezTo>
                <a:cubicBezTo>
                  <a:pt x="373703" y="32550"/>
                  <a:pt x="373456" y="33382"/>
                  <a:pt x="373456" y="34335"/>
                </a:cubicBezTo>
                <a:cubicBezTo>
                  <a:pt x="373456" y="35703"/>
                  <a:pt x="373983" y="36864"/>
                  <a:pt x="375036" y="37816"/>
                </a:cubicBezTo>
                <a:cubicBezTo>
                  <a:pt x="376089" y="38738"/>
                  <a:pt x="377639" y="39214"/>
                  <a:pt x="379683" y="39214"/>
                </a:cubicBezTo>
                <a:cubicBezTo>
                  <a:pt x="381698" y="39214"/>
                  <a:pt x="383480" y="38768"/>
                  <a:pt x="385030" y="37905"/>
                </a:cubicBezTo>
                <a:cubicBezTo>
                  <a:pt x="386610" y="37013"/>
                  <a:pt x="387773" y="35793"/>
                  <a:pt x="388517" y="34275"/>
                </a:cubicBezTo>
                <a:cubicBezTo>
                  <a:pt x="389076" y="33055"/>
                  <a:pt x="389353" y="31300"/>
                  <a:pt x="389353" y="29009"/>
                </a:cubicBezTo>
                <a:lnTo>
                  <a:pt x="389353" y="27105"/>
                </a:lnTo>
                <a:close/>
                <a:moveTo>
                  <a:pt x="402691" y="42606"/>
                </a:moveTo>
                <a:lnTo>
                  <a:pt x="402691" y="11723"/>
                </a:lnTo>
                <a:lnTo>
                  <a:pt x="407386" y="11723"/>
                </a:lnTo>
                <a:lnTo>
                  <a:pt x="407386" y="16424"/>
                </a:lnTo>
                <a:cubicBezTo>
                  <a:pt x="408594" y="14222"/>
                  <a:pt x="409710" y="12794"/>
                  <a:pt x="410733" y="12110"/>
                </a:cubicBezTo>
                <a:cubicBezTo>
                  <a:pt x="411757" y="11396"/>
                  <a:pt x="412872" y="11039"/>
                  <a:pt x="414080" y="11039"/>
                </a:cubicBezTo>
                <a:cubicBezTo>
                  <a:pt x="415848" y="11039"/>
                  <a:pt x="417645" y="11574"/>
                  <a:pt x="419472" y="12704"/>
                </a:cubicBezTo>
                <a:lnTo>
                  <a:pt x="417660" y="17584"/>
                </a:lnTo>
                <a:cubicBezTo>
                  <a:pt x="416389" y="16810"/>
                  <a:pt x="415119" y="16424"/>
                  <a:pt x="413848" y="16424"/>
                </a:cubicBezTo>
                <a:cubicBezTo>
                  <a:pt x="412700" y="16424"/>
                  <a:pt x="411661" y="16781"/>
                  <a:pt x="410733" y="17495"/>
                </a:cubicBezTo>
                <a:cubicBezTo>
                  <a:pt x="409835" y="18179"/>
                  <a:pt x="409183" y="19131"/>
                  <a:pt x="408782" y="20321"/>
                </a:cubicBezTo>
                <a:cubicBezTo>
                  <a:pt x="408222" y="22196"/>
                  <a:pt x="407942" y="24219"/>
                  <a:pt x="407942" y="26420"/>
                </a:cubicBezTo>
                <a:lnTo>
                  <a:pt x="407942" y="42606"/>
                </a:lnTo>
                <a:lnTo>
                  <a:pt x="402691" y="42606"/>
                </a:lnTo>
                <a:close/>
                <a:moveTo>
                  <a:pt x="422599" y="6010"/>
                </a:moveTo>
                <a:lnTo>
                  <a:pt x="422599" y="0"/>
                </a:lnTo>
                <a:lnTo>
                  <a:pt x="427853" y="0"/>
                </a:lnTo>
                <a:lnTo>
                  <a:pt x="427853" y="6010"/>
                </a:lnTo>
                <a:lnTo>
                  <a:pt x="422599" y="6010"/>
                </a:lnTo>
                <a:close/>
                <a:moveTo>
                  <a:pt x="422599" y="42606"/>
                </a:moveTo>
                <a:lnTo>
                  <a:pt x="422599" y="11723"/>
                </a:lnTo>
                <a:lnTo>
                  <a:pt x="427853" y="11723"/>
                </a:lnTo>
                <a:lnTo>
                  <a:pt x="427853" y="42606"/>
                </a:lnTo>
                <a:lnTo>
                  <a:pt x="422599" y="42606"/>
                </a:lnTo>
                <a:close/>
                <a:moveTo>
                  <a:pt x="455948" y="38798"/>
                </a:moveTo>
                <a:cubicBezTo>
                  <a:pt x="453997" y="40434"/>
                  <a:pt x="452122" y="41594"/>
                  <a:pt x="450322" y="42279"/>
                </a:cubicBezTo>
                <a:cubicBezTo>
                  <a:pt x="448525" y="42963"/>
                  <a:pt x="446603" y="43290"/>
                  <a:pt x="444559" y="43290"/>
                </a:cubicBezTo>
                <a:cubicBezTo>
                  <a:pt x="441182" y="43290"/>
                  <a:pt x="438579" y="42457"/>
                  <a:pt x="436749" y="40821"/>
                </a:cubicBezTo>
                <a:cubicBezTo>
                  <a:pt x="434919" y="39155"/>
                  <a:pt x="434006" y="37042"/>
                  <a:pt x="434006" y="34454"/>
                </a:cubicBezTo>
                <a:cubicBezTo>
                  <a:pt x="434006" y="32936"/>
                  <a:pt x="434348" y="31568"/>
                  <a:pt x="435029" y="30318"/>
                </a:cubicBezTo>
                <a:cubicBezTo>
                  <a:pt x="435740" y="29068"/>
                  <a:pt x="436657" y="28087"/>
                  <a:pt x="437772" y="27343"/>
                </a:cubicBezTo>
                <a:cubicBezTo>
                  <a:pt x="438888" y="26569"/>
                  <a:pt x="440144" y="25974"/>
                  <a:pt x="441536" y="25587"/>
                </a:cubicBezTo>
                <a:cubicBezTo>
                  <a:pt x="442560" y="25320"/>
                  <a:pt x="444110" y="25082"/>
                  <a:pt x="446186" y="24784"/>
                </a:cubicBezTo>
                <a:cubicBezTo>
                  <a:pt x="450402" y="24308"/>
                  <a:pt x="453500" y="23713"/>
                  <a:pt x="455484" y="23029"/>
                </a:cubicBezTo>
                <a:cubicBezTo>
                  <a:pt x="455514" y="22315"/>
                  <a:pt x="455529" y="21839"/>
                  <a:pt x="455529" y="21630"/>
                </a:cubicBezTo>
                <a:cubicBezTo>
                  <a:pt x="455529" y="19518"/>
                  <a:pt x="455035" y="18030"/>
                  <a:pt x="454041" y="17108"/>
                </a:cubicBezTo>
                <a:cubicBezTo>
                  <a:pt x="452711" y="15947"/>
                  <a:pt x="450727" y="15353"/>
                  <a:pt x="448091" y="15353"/>
                </a:cubicBezTo>
                <a:cubicBezTo>
                  <a:pt x="445612" y="15353"/>
                  <a:pt x="443785" y="15799"/>
                  <a:pt x="442607" y="16661"/>
                </a:cubicBezTo>
                <a:cubicBezTo>
                  <a:pt x="441459" y="17524"/>
                  <a:pt x="440608" y="19072"/>
                  <a:pt x="440049" y="21243"/>
                </a:cubicBezTo>
                <a:lnTo>
                  <a:pt x="434937" y="20559"/>
                </a:lnTo>
                <a:cubicBezTo>
                  <a:pt x="435401" y="18358"/>
                  <a:pt x="436160" y="16602"/>
                  <a:pt x="437213" y="15263"/>
                </a:cubicBezTo>
                <a:cubicBezTo>
                  <a:pt x="438266" y="13895"/>
                  <a:pt x="439802" y="12853"/>
                  <a:pt x="441816" y="12139"/>
                </a:cubicBezTo>
                <a:cubicBezTo>
                  <a:pt x="443830" y="11396"/>
                  <a:pt x="446172" y="11039"/>
                  <a:pt x="448835" y="11039"/>
                </a:cubicBezTo>
                <a:cubicBezTo>
                  <a:pt x="451471" y="11039"/>
                  <a:pt x="453610" y="11336"/>
                  <a:pt x="455252" y="11961"/>
                </a:cubicBezTo>
                <a:cubicBezTo>
                  <a:pt x="456894" y="12585"/>
                  <a:pt x="458102" y="13359"/>
                  <a:pt x="458876" y="14341"/>
                </a:cubicBezTo>
                <a:cubicBezTo>
                  <a:pt x="459653" y="15263"/>
                  <a:pt x="460194" y="16424"/>
                  <a:pt x="460504" y="17852"/>
                </a:cubicBezTo>
                <a:cubicBezTo>
                  <a:pt x="460691" y="18774"/>
                  <a:pt x="460783" y="20381"/>
                  <a:pt x="460783" y="22701"/>
                </a:cubicBezTo>
                <a:lnTo>
                  <a:pt x="460783" y="29663"/>
                </a:lnTo>
                <a:cubicBezTo>
                  <a:pt x="460783" y="34543"/>
                  <a:pt x="460893" y="37607"/>
                  <a:pt x="461108" y="38917"/>
                </a:cubicBezTo>
                <a:cubicBezTo>
                  <a:pt x="461325" y="40196"/>
                  <a:pt x="461774" y="41416"/>
                  <a:pt x="462458" y="42606"/>
                </a:cubicBezTo>
                <a:lnTo>
                  <a:pt x="456972" y="42606"/>
                </a:lnTo>
                <a:cubicBezTo>
                  <a:pt x="456445" y="41505"/>
                  <a:pt x="456103" y="40226"/>
                  <a:pt x="455948" y="38798"/>
                </a:cubicBezTo>
                <a:close/>
                <a:moveTo>
                  <a:pt x="455484" y="27105"/>
                </a:moveTo>
                <a:cubicBezTo>
                  <a:pt x="453592" y="27878"/>
                  <a:pt x="450742" y="28533"/>
                  <a:pt x="446930" y="29068"/>
                </a:cubicBezTo>
                <a:cubicBezTo>
                  <a:pt x="444791" y="29366"/>
                  <a:pt x="443274" y="29723"/>
                  <a:pt x="442375" y="30140"/>
                </a:cubicBezTo>
                <a:cubicBezTo>
                  <a:pt x="441506" y="30497"/>
                  <a:pt x="440825" y="31062"/>
                  <a:pt x="440328" y="31806"/>
                </a:cubicBezTo>
                <a:cubicBezTo>
                  <a:pt x="439831" y="32550"/>
                  <a:pt x="439584" y="33382"/>
                  <a:pt x="439584" y="34335"/>
                </a:cubicBezTo>
                <a:cubicBezTo>
                  <a:pt x="439584" y="35703"/>
                  <a:pt x="440111" y="36864"/>
                  <a:pt x="441164" y="37816"/>
                </a:cubicBezTo>
                <a:cubicBezTo>
                  <a:pt x="442220" y="38738"/>
                  <a:pt x="443768" y="39214"/>
                  <a:pt x="445815" y="39214"/>
                </a:cubicBezTo>
                <a:cubicBezTo>
                  <a:pt x="447829" y="39214"/>
                  <a:pt x="449611" y="38768"/>
                  <a:pt x="451161" y="37905"/>
                </a:cubicBezTo>
                <a:cubicBezTo>
                  <a:pt x="452741" y="37013"/>
                  <a:pt x="453904" y="35793"/>
                  <a:pt x="454648" y="34275"/>
                </a:cubicBezTo>
                <a:cubicBezTo>
                  <a:pt x="455205" y="33055"/>
                  <a:pt x="455484" y="31300"/>
                  <a:pt x="455484" y="29009"/>
                </a:cubicBezTo>
                <a:lnTo>
                  <a:pt x="455484" y="27105"/>
                </a:lnTo>
                <a:close/>
                <a:moveTo>
                  <a:pt x="468867" y="42606"/>
                </a:moveTo>
                <a:lnTo>
                  <a:pt x="468867" y="11723"/>
                </a:lnTo>
                <a:lnTo>
                  <a:pt x="473610" y="11723"/>
                </a:lnTo>
                <a:lnTo>
                  <a:pt x="473610" y="16156"/>
                </a:lnTo>
                <a:cubicBezTo>
                  <a:pt x="475871" y="12734"/>
                  <a:pt x="479141" y="11039"/>
                  <a:pt x="483419" y="11039"/>
                </a:cubicBezTo>
                <a:cubicBezTo>
                  <a:pt x="485279" y="11039"/>
                  <a:pt x="486980" y="11366"/>
                  <a:pt x="488531" y="12050"/>
                </a:cubicBezTo>
                <a:cubicBezTo>
                  <a:pt x="490114" y="12704"/>
                  <a:pt x="491289" y="13567"/>
                  <a:pt x="492065" y="14668"/>
                </a:cubicBezTo>
                <a:cubicBezTo>
                  <a:pt x="492839" y="15739"/>
                  <a:pt x="493380" y="17018"/>
                  <a:pt x="493693" y="18506"/>
                </a:cubicBezTo>
                <a:cubicBezTo>
                  <a:pt x="493877" y="19518"/>
                  <a:pt x="493969" y="21214"/>
                  <a:pt x="493969" y="23624"/>
                </a:cubicBezTo>
                <a:lnTo>
                  <a:pt x="493969" y="42606"/>
                </a:lnTo>
                <a:lnTo>
                  <a:pt x="488718" y="42606"/>
                </a:lnTo>
                <a:lnTo>
                  <a:pt x="488718" y="23802"/>
                </a:lnTo>
                <a:cubicBezTo>
                  <a:pt x="488718" y="21690"/>
                  <a:pt x="488516" y="20083"/>
                  <a:pt x="488114" y="19012"/>
                </a:cubicBezTo>
                <a:cubicBezTo>
                  <a:pt x="487709" y="17971"/>
                  <a:pt x="486980" y="17138"/>
                  <a:pt x="485927" y="16513"/>
                </a:cubicBezTo>
                <a:cubicBezTo>
                  <a:pt x="484907" y="15888"/>
                  <a:pt x="483696" y="15590"/>
                  <a:pt x="482303" y="15590"/>
                </a:cubicBezTo>
                <a:cubicBezTo>
                  <a:pt x="480072" y="15590"/>
                  <a:pt x="478150" y="16304"/>
                  <a:pt x="476537" y="17733"/>
                </a:cubicBezTo>
                <a:cubicBezTo>
                  <a:pt x="474925" y="19131"/>
                  <a:pt x="474121" y="21779"/>
                  <a:pt x="474121" y="25706"/>
                </a:cubicBezTo>
                <a:lnTo>
                  <a:pt x="474121" y="42606"/>
                </a:lnTo>
                <a:lnTo>
                  <a:pt x="468867" y="42606"/>
                </a:lnTo>
                <a:close/>
                <a:moveTo>
                  <a:pt x="513398" y="37905"/>
                </a:moveTo>
                <a:lnTo>
                  <a:pt x="514142" y="42547"/>
                </a:lnTo>
                <a:cubicBezTo>
                  <a:pt x="512684" y="42874"/>
                  <a:pt x="511366" y="43023"/>
                  <a:pt x="510191" y="43023"/>
                </a:cubicBezTo>
                <a:cubicBezTo>
                  <a:pt x="508298" y="43023"/>
                  <a:pt x="506826" y="42725"/>
                  <a:pt x="505772" y="42130"/>
                </a:cubicBezTo>
                <a:cubicBezTo>
                  <a:pt x="504749" y="41505"/>
                  <a:pt x="504023" y="40732"/>
                  <a:pt x="503588" y="39750"/>
                </a:cubicBezTo>
                <a:cubicBezTo>
                  <a:pt x="503154" y="38768"/>
                  <a:pt x="502937" y="36715"/>
                  <a:pt x="502937" y="33591"/>
                </a:cubicBezTo>
                <a:lnTo>
                  <a:pt x="502937" y="15829"/>
                </a:lnTo>
                <a:lnTo>
                  <a:pt x="499126" y="15829"/>
                </a:lnTo>
                <a:lnTo>
                  <a:pt x="499126" y="11723"/>
                </a:lnTo>
                <a:lnTo>
                  <a:pt x="502937" y="11723"/>
                </a:lnTo>
                <a:lnTo>
                  <a:pt x="502937" y="4106"/>
                </a:lnTo>
                <a:lnTo>
                  <a:pt x="508144" y="952"/>
                </a:lnTo>
                <a:lnTo>
                  <a:pt x="508144" y="11723"/>
                </a:lnTo>
                <a:lnTo>
                  <a:pt x="513398" y="11723"/>
                </a:lnTo>
                <a:lnTo>
                  <a:pt x="513398" y="15829"/>
                </a:lnTo>
                <a:lnTo>
                  <a:pt x="508144" y="15829"/>
                </a:lnTo>
                <a:lnTo>
                  <a:pt x="508144" y="33859"/>
                </a:lnTo>
                <a:cubicBezTo>
                  <a:pt x="508144" y="35346"/>
                  <a:pt x="508236" y="36299"/>
                  <a:pt x="508423" y="36745"/>
                </a:cubicBezTo>
                <a:cubicBezTo>
                  <a:pt x="508608" y="37131"/>
                  <a:pt x="508902" y="37488"/>
                  <a:pt x="509307" y="37756"/>
                </a:cubicBezTo>
                <a:cubicBezTo>
                  <a:pt x="509741" y="37994"/>
                  <a:pt x="510345" y="38143"/>
                  <a:pt x="511119" y="38143"/>
                </a:cubicBezTo>
                <a:cubicBezTo>
                  <a:pt x="511678" y="38143"/>
                  <a:pt x="512437" y="38054"/>
                  <a:pt x="513398" y="37905"/>
                </a:cubicBezTo>
                <a:close/>
                <a:moveTo>
                  <a:pt x="516400" y="33382"/>
                </a:moveTo>
                <a:lnTo>
                  <a:pt x="521607" y="32550"/>
                </a:lnTo>
                <a:cubicBezTo>
                  <a:pt x="521886" y="34632"/>
                  <a:pt x="522693" y="36239"/>
                  <a:pt x="524026" y="37340"/>
                </a:cubicBezTo>
                <a:cubicBezTo>
                  <a:pt x="525359" y="38441"/>
                  <a:pt x="527218" y="38976"/>
                  <a:pt x="529604" y="38976"/>
                </a:cubicBezTo>
                <a:cubicBezTo>
                  <a:pt x="531991" y="38976"/>
                  <a:pt x="533758" y="38500"/>
                  <a:pt x="534903" y="37518"/>
                </a:cubicBezTo>
                <a:cubicBezTo>
                  <a:pt x="536082" y="36536"/>
                  <a:pt x="536671" y="35376"/>
                  <a:pt x="536671" y="34097"/>
                </a:cubicBezTo>
                <a:cubicBezTo>
                  <a:pt x="536671" y="32907"/>
                  <a:pt x="536159" y="31984"/>
                  <a:pt x="535135" y="31300"/>
                </a:cubicBezTo>
                <a:cubicBezTo>
                  <a:pt x="534424" y="30824"/>
                  <a:pt x="532642" y="30259"/>
                  <a:pt x="529789" y="29545"/>
                </a:cubicBezTo>
                <a:cubicBezTo>
                  <a:pt x="525948" y="28533"/>
                  <a:pt x="523282" y="27700"/>
                  <a:pt x="521794" y="27016"/>
                </a:cubicBezTo>
                <a:cubicBezTo>
                  <a:pt x="520336" y="26302"/>
                  <a:pt x="519220" y="25320"/>
                  <a:pt x="518447" y="24100"/>
                </a:cubicBezTo>
                <a:cubicBezTo>
                  <a:pt x="517673" y="22820"/>
                  <a:pt x="517284" y="21422"/>
                  <a:pt x="517284" y="19905"/>
                </a:cubicBezTo>
                <a:cubicBezTo>
                  <a:pt x="517284" y="18536"/>
                  <a:pt x="517593" y="17287"/>
                  <a:pt x="518215" y="16096"/>
                </a:cubicBezTo>
                <a:cubicBezTo>
                  <a:pt x="518867" y="14906"/>
                  <a:pt x="519732" y="13954"/>
                  <a:pt x="520818" y="13181"/>
                </a:cubicBezTo>
                <a:cubicBezTo>
                  <a:pt x="521625" y="12585"/>
                  <a:pt x="522722" y="12080"/>
                  <a:pt x="524118" y="11693"/>
                </a:cubicBezTo>
                <a:cubicBezTo>
                  <a:pt x="525543" y="11247"/>
                  <a:pt x="527063" y="11039"/>
                  <a:pt x="528673" y="11039"/>
                </a:cubicBezTo>
                <a:cubicBezTo>
                  <a:pt x="531092" y="11039"/>
                  <a:pt x="533213" y="11396"/>
                  <a:pt x="535043" y="12110"/>
                </a:cubicBezTo>
                <a:cubicBezTo>
                  <a:pt x="536873" y="12794"/>
                  <a:pt x="538221" y="13716"/>
                  <a:pt x="539086" y="14936"/>
                </a:cubicBezTo>
                <a:cubicBezTo>
                  <a:pt x="539955" y="16126"/>
                  <a:pt x="540559" y="17703"/>
                  <a:pt x="540901" y="19666"/>
                </a:cubicBezTo>
                <a:lnTo>
                  <a:pt x="535787" y="20381"/>
                </a:lnTo>
                <a:cubicBezTo>
                  <a:pt x="535540" y="18804"/>
                  <a:pt x="534859" y="17584"/>
                  <a:pt x="533743" y="16691"/>
                </a:cubicBezTo>
                <a:cubicBezTo>
                  <a:pt x="532627" y="15799"/>
                  <a:pt x="531062" y="15353"/>
                  <a:pt x="529045" y="15353"/>
                </a:cubicBezTo>
                <a:cubicBezTo>
                  <a:pt x="526629" y="15353"/>
                  <a:pt x="524909" y="15769"/>
                  <a:pt x="523886" y="16572"/>
                </a:cubicBezTo>
                <a:cubicBezTo>
                  <a:pt x="522862" y="17346"/>
                  <a:pt x="522350" y="18238"/>
                  <a:pt x="522350" y="19309"/>
                </a:cubicBezTo>
                <a:cubicBezTo>
                  <a:pt x="522350" y="19994"/>
                  <a:pt x="522568" y="20619"/>
                  <a:pt x="523002" y="21154"/>
                </a:cubicBezTo>
                <a:cubicBezTo>
                  <a:pt x="523407" y="21720"/>
                  <a:pt x="524073" y="22196"/>
                  <a:pt x="525002" y="22553"/>
                </a:cubicBezTo>
                <a:cubicBezTo>
                  <a:pt x="525528" y="22731"/>
                  <a:pt x="527063" y="23177"/>
                  <a:pt x="529604" y="23862"/>
                </a:cubicBezTo>
                <a:cubicBezTo>
                  <a:pt x="533323" y="24843"/>
                  <a:pt x="535912" y="25677"/>
                  <a:pt x="537367" y="26331"/>
                </a:cubicBezTo>
                <a:cubicBezTo>
                  <a:pt x="538825" y="26956"/>
                  <a:pt x="539970" y="27848"/>
                  <a:pt x="540809" y="29068"/>
                </a:cubicBezTo>
                <a:cubicBezTo>
                  <a:pt x="541645" y="30259"/>
                  <a:pt x="542062" y="31746"/>
                  <a:pt x="542062" y="33531"/>
                </a:cubicBezTo>
                <a:cubicBezTo>
                  <a:pt x="542062" y="35257"/>
                  <a:pt x="541553" y="36923"/>
                  <a:pt x="540530" y="38470"/>
                </a:cubicBezTo>
                <a:cubicBezTo>
                  <a:pt x="539506" y="40018"/>
                  <a:pt x="538033" y="41207"/>
                  <a:pt x="536111" y="42041"/>
                </a:cubicBezTo>
                <a:cubicBezTo>
                  <a:pt x="534192" y="42874"/>
                  <a:pt x="532020" y="43290"/>
                  <a:pt x="529604" y="43290"/>
                </a:cubicBezTo>
                <a:cubicBezTo>
                  <a:pt x="525605" y="43290"/>
                  <a:pt x="522553" y="42457"/>
                  <a:pt x="520446" y="40791"/>
                </a:cubicBezTo>
                <a:cubicBezTo>
                  <a:pt x="518340" y="39095"/>
                  <a:pt x="516989" y="36656"/>
                  <a:pt x="516400" y="33382"/>
                </a:cubicBezTo>
                <a:close/>
              </a:path>
            </a:pathLst>
          </a:custGeom>
          <a:solidFill>
            <a:srgbClr val="000000"/>
          </a:solidFill>
          <a:ln w="2972" cap="sq">
            <a:noFill/>
            <a:prstDash val="solid"/>
            <a:miter/>
          </a:ln>
        </p:spPr>
        <p:txBody>
          <a:bodyPr rtlCol="0" anchor="ctr"/>
          <a:lstStyle/>
          <a:p>
            <a:endParaRPr lang="en-US" sz="1350"/>
          </a:p>
        </p:txBody>
      </p:sp>
      <p:sp>
        <p:nvSpPr>
          <p:cNvPr id="82" name="TextBox 81">
            <a:extLst>
              <a:ext uri="{FF2B5EF4-FFF2-40B4-BE49-F238E27FC236}">
                <a16:creationId xmlns:a16="http://schemas.microsoft.com/office/drawing/2014/main" id="{1E70D267-4B8C-5E46-A0EE-11C4CC2BCF4D}"/>
              </a:ext>
            </a:extLst>
          </p:cNvPr>
          <p:cNvSpPr txBox="1"/>
          <p:nvPr/>
        </p:nvSpPr>
        <p:spPr>
          <a:xfrm>
            <a:off x="5613781" y="1741356"/>
            <a:ext cx="1358804" cy="346249"/>
          </a:xfrm>
          <a:prstGeom prst="rect">
            <a:avLst/>
          </a:prstGeom>
          <a:solidFill>
            <a:schemeClr val="bg1"/>
          </a:solidFill>
        </p:spPr>
        <p:txBody>
          <a:bodyPr wrap="square" rtlCol="0">
            <a:spAutoFit/>
          </a:bodyPr>
          <a:lstStyle/>
          <a:p>
            <a:r>
              <a:rPr lang="en-US" sz="825" b="1" dirty="0">
                <a:latin typeface="Arial" panose="020B0604020202020204" pitchFamily="34" charset="0"/>
                <a:cs typeface="Arial" panose="020B0604020202020204" pitchFamily="34" charset="0"/>
              </a:rPr>
              <a:t>GWAS SNPs for AD/SCZ</a:t>
            </a:r>
          </a:p>
        </p:txBody>
      </p:sp>
      <p:sp>
        <p:nvSpPr>
          <p:cNvPr id="328" name="TextBox 327">
            <a:extLst>
              <a:ext uri="{FF2B5EF4-FFF2-40B4-BE49-F238E27FC236}">
                <a16:creationId xmlns:a16="http://schemas.microsoft.com/office/drawing/2014/main" id="{56462A65-5DCB-294D-8B34-7BCBE9F20F0B}"/>
              </a:ext>
            </a:extLst>
          </p:cNvPr>
          <p:cNvSpPr txBox="1"/>
          <p:nvPr/>
        </p:nvSpPr>
        <p:spPr>
          <a:xfrm>
            <a:off x="7651353" y="1735910"/>
            <a:ext cx="890727" cy="219291"/>
          </a:xfrm>
          <a:prstGeom prst="rect">
            <a:avLst/>
          </a:prstGeom>
          <a:solidFill>
            <a:schemeClr val="bg1"/>
          </a:solidFill>
        </p:spPr>
        <p:txBody>
          <a:bodyPr wrap="square" rtlCol="0">
            <a:spAutoFit/>
          </a:bodyPr>
          <a:lstStyle/>
          <a:p>
            <a:pPr algn="ctr"/>
            <a:r>
              <a:rPr lang="en-US" sz="825" b="1" dirty="0">
                <a:latin typeface="Arial" panose="020B0604020202020204" pitchFamily="34" charset="0"/>
                <a:cs typeface="Arial" panose="020B0604020202020204" pitchFamily="34" charset="0"/>
              </a:rPr>
              <a:t>Cell-type GRN</a:t>
            </a:r>
          </a:p>
        </p:txBody>
      </p:sp>
      <p:sp>
        <p:nvSpPr>
          <p:cNvPr id="329" name="TextBox 328">
            <a:extLst>
              <a:ext uri="{FF2B5EF4-FFF2-40B4-BE49-F238E27FC236}">
                <a16:creationId xmlns:a16="http://schemas.microsoft.com/office/drawing/2014/main" id="{C39050D1-97C5-2348-B3D6-2F4A5ECDB96D}"/>
              </a:ext>
            </a:extLst>
          </p:cNvPr>
          <p:cNvSpPr txBox="1"/>
          <p:nvPr/>
        </p:nvSpPr>
        <p:spPr>
          <a:xfrm>
            <a:off x="6692555" y="3090375"/>
            <a:ext cx="1552340" cy="334835"/>
          </a:xfrm>
          <a:prstGeom prst="rect">
            <a:avLst/>
          </a:prstGeom>
          <a:noFill/>
        </p:spPr>
        <p:txBody>
          <a:bodyPr wrap="square" rtlCol="0">
            <a:spAutoFit/>
          </a:bodyPr>
          <a:lstStyle/>
          <a:p>
            <a:pPr algn="r"/>
            <a:r>
              <a:rPr lang="en-US" sz="788" b="1" dirty="0">
                <a:latin typeface="Arial" panose="020B0604020202020204" pitchFamily="34" charset="0"/>
                <a:cs typeface="Arial" panose="020B0604020202020204" pitchFamily="34" charset="0"/>
              </a:rPr>
              <a:t>GWAS SNPs interrupt TFBSs in Cell-type GRN</a:t>
            </a:r>
          </a:p>
        </p:txBody>
      </p:sp>
      <p:sp>
        <p:nvSpPr>
          <p:cNvPr id="330" name="TextBox 329">
            <a:extLst>
              <a:ext uri="{FF2B5EF4-FFF2-40B4-BE49-F238E27FC236}">
                <a16:creationId xmlns:a16="http://schemas.microsoft.com/office/drawing/2014/main" id="{38756A81-CA22-0A49-B22C-AE805FE5784F}"/>
              </a:ext>
            </a:extLst>
          </p:cNvPr>
          <p:cNvSpPr txBox="1"/>
          <p:nvPr/>
        </p:nvSpPr>
        <p:spPr>
          <a:xfrm>
            <a:off x="5843515" y="4469409"/>
            <a:ext cx="3223781" cy="219291"/>
          </a:xfrm>
          <a:prstGeom prst="rect">
            <a:avLst/>
          </a:prstGeom>
          <a:noFill/>
        </p:spPr>
        <p:txBody>
          <a:bodyPr wrap="square" rtlCol="0">
            <a:spAutoFit/>
          </a:bodyPr>
          <a:lstStyle/>
          <a:p>
            <a:r>
              <a:rPr lang="en-US" sz="825" b="1" dirty="0">
                <a:latin typeface="Arial" panose="020B0604020202020204" pitchFamily="34" charset="0"/>
                <a:cs typeface="Arial" panose="020B0604020202020204" pitchFamily="34" charset="0"/>
              </a:rPr>
              <a:t>Output: Cell-type disease genes, networks and functions</a:t>
            </a:r>
          </a:p>
        </p:txBody>
      </p:sp>
      <p:sp>
        <p:nvSpPr>
          <p:cNvPr id="331" name="Freeform: Shape 1604">
            <a:extLst>
              <a:ext uri="{FF2B5EF4-FFF2-40B4-BE49-F238E27FC236}">
                <a16:creationId xmlns:a16="http://schemas.microsoft.com/office/drawing/2014/main" id="{95D75870-3C7B-FB4F-A0A9-D94A14265A22}"/>
              </a:ext>
            </a:extLst>
          </p:cNvPr>
          <p:cNvSpPr/>
          <p:nvPr/>
        </p:nvSpPr>
        <p:spPr>
          <a:xfrm>
            <a:off x="6215514" y="2794055"/>
            <a:ext cx="147231" cy="293512"/>
          </a:xfrm>
          <a:custGeom>
            <a:avLst/>
            <a:gdLst>
              <a:gd name="connsiteX0" fmla="*/ 0 w 196308"/>
              <a:gd name="connsiteY0" fmla="*/ 290014 h 468920"/>
              <a:gd name="connsiteX1" fmla="*/ 70841 w 196308"/>
              <a:gd name="connsiteY1" fmla="*/ 290014 h 468920"/>
              <a:gd name="connsiteX2" fmla="*/ 70841 w 196308"/>
              <a:gd name="connsiteY2" fmla="*/ 0 h 468920"/>
              <a:gd name="connsiteX3" fmla="*/ 125467 w 196308"/>
              <a:gd name="connsiteY3" fmla="*/ 0 h 468920"/>
              <a:gd name="connsiteX4" fmla="*/ 125467 w 196308"/>
              <a:gd name="connsiteY4" fmla="*/ 290014 h 468920"/>
              <a:gd name="connsiteX5" fmla="*/ 196308 w 196308"/>
              <a:gd name="connsiteY5" fmla="*/ 290014 h 468920"/>
              <a:gd name="connsiteX6" fmla="*/ 98154 w 196308"/>
              <a:gd name="connsiteY6" fmla="*/ 468921 h 468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308" h="468920">
                <a:moveTo>
                  <a:pt x="0" y="290014"/>
                </a:moveTo>
                <a:lnTo>
                  <a:pt x="70841" y="290014"/>
                </a:lnTo>
                <a:lnTo>
                  <a:pt x="70841" y="0"/>
                </a:lnTo>
                <a:lnTo>
                  <a:pt x="125467" y="0"/>
                </a:lnTo>
                <a:lnTo>
                  <a:pt x="125467" y="290014"/>
                </a:lnTo>
                <a:lnTo>
                  <a:pt x="196308" y="290014"/>
                </a:lnTo>
                <a:lnTo>
                  <a:pt x="98154" y="468921"/>
                </a:lnTo>
                <a:close/>
              </a:path>
            </a:pathLst>
          </a:custGeom>
          <a:noFill/>
          <a:ln w="2972" cap="flat">
            <a:solidFill>
              <a:srgbClr val="000000"/>
            </a:solidFill>
            <a:prstDash val="solid"/>
            <a:round/>
          </a:ln>
        </p:spPr>
        <p:txBody>
          <a:bodyPr rtlCol="0" anchor="ctr"/>
          <a:lstStyle/>
          <a:p>
            <a:endParaRPr lang="en-US" sz="1350"/>
          </a:p>
        </p:txBody>
      </p:sp>
      <p:sp>
        <p:nvSpPr>
          <p:cNvPr id="333" name="TextBox 332">
            <a:extLst>
              <a:ext uri="{FF2B5EF4-FFF2-40B4-BE49-F238E27FC236}">
                <a16:creationId xmlns:a16="http://schemas.microsoft.com/office/drawing/2014/main" id="{F7FC9DAB-5F87-4E4C-BB9E-EA6FA2C00B54}"/>
              </a:ext>
            </a:extLst>
          </p:cNvPr>
          <p:cNvSpPr txBox="1"/>
          <p:nvPr/>
        </p:nvSpPr>
        <p:spPr>
          <a:xfrm>
            <a:off x="6633323" y="4692126"/>
            <a:ext cx="2499791" cy="196208"/>
          </a:xfrm>
          <a:prstGeom prst="rect">
            <a:avLst/>
          </a:prstGeom>
          <a:noFill/>
        </p:spPr>
        <p:txBody>
          <a:bodyPr wrap="square" rtlCol="0">
            <a:spAutoFit/>
          </a:bodyPr>
          <a:lstStyle/>
          <a:p>
            <a:r>
              <a:rPr lang="en-US" sz="675" dirty="0">
                <a:latin typeface="Arial" panose="020B0604020202020204" pitchFamily="34" charset="0"/>
                <a:cs typeface="Arial" panose="020B0604020202020204" pitchFamily="34" charset="0"/>
              </a:rPr>
              <a:t>SNP -&gt; TF -&gt; enhancer -&gt; cell-type disease gene -&gt; function</a:t>
            </a:r>
          </a:p>
        </p:txBody>
      </p:sp>
      <p:sp>
        <p:nvSpPr>
          <p:cNvPr id="334" name="TextBox 333">
            <a:extLst>
              <a:ext uri="{FF2B5EF4-FFF2-40B4-BE49-F238E27FC236}">
                <a16:creationId xmlns:a16="http://schemas.microsoft.com/office/drawing/2014/main" id="{85218A0D-0824-7446-92DD-64524736ABFD}"/>
              </a:ext>
            </a:extLst>
          </p:cNvPr>
          <p:cNvSpPr txBox="1"/>
          <p:nvPr/>
        </p:nvSpPr>
        <p:spPr>
          <a:xfrm>
            <a:off x="6641603" y="4838647"/>
            <a:ext cx="2433972" cy="196208"/>
          </a:xfrm>
          <a:prstGeom prst="rect">
            <a:avLst/>
          </a:prstGeom>
          <a:noFill/>
        </p:spPr>
        <p:txBody>
          <a:bodyPr wrap="square" rtlCol="0">
            <a:spAutoFit/>
          </a:bodyPr>
          <a:lstStyle/>
          <a:p>
            <a:r>
              <a:rPr lang="en-US" sz="675" dirty="0">
                <a:latin typeface="Arial" panose="020B0604020202020204" pitchFamily="34" charset="0"/>
                <a:cs typeface="Arial" panose="020B0604020202020204" pitchFamily="34" charset="0"/>
              </a:rPr>
              <a:t>SNP -&gt; TF -&gt; cell-type disease gene -&gt; function</a:t>
            </a:r>
          </a:p>
        </p:txBody>
      </p:sp>
      <p:sp>
        <p:nvSpPr>
          <p:cNvPr id="335" name="TextBox 334">
            <a:extLst>
              <a:ext uri="{FF2B5EF4-FFF2-40B4-BE49-F238E27FC236}">
                <a16:creationId xmlns:a16="http://schemas.microsoft.com/office/drawing/2014/main" id="{8F93AA15-E348-E347-81BB-454AD792CC39}"/>
              </a:ext>
            </a:extLst>
          </p:cNvPr>
          <p:cNvSpPr txBox="1"/>
          <p:nvPr/>
        </p:nvSpPr>
        <p:spPr>
          <a:xfrm>
            <a:off x="5622046" y="1219200"/>
            <a:ext cx="2847732" cy="523220"/>
          </a:xfrm>
          <a:prstGeom prst="rect">
            <a:avLst/>
          </a:prstGeom>
          <a:noFill/>
        </p:spPr>
        <p:txBody>
          <a:bodyPr wrap="square" rtlCol="0">
            <a:spAutoFit/>
          </a:bodyPr>
          <a:lstStyle/>
          <a:p>
            <a:r>
              <a:rPr lang="en-US" sz="1400" dirty="0">
                <a:solidFill>
                  <a:srgbClr val="000000"/>
                </a:solidFill>
                <a:latin typeface="Times New Roman" panose="02020603050405020304" pitchFamily="18" charset="0"/>
                <a:cs typeface="Times New Roman" panose="02020603050405020304" pitchFamily="18" charset="0"/>
              </a:rPr>
              <a:t>2. Identifying cell-type disease genes via GWAS and cell-type GRNs</a:t>
            </a:r>
          </a:p>
        </p:txBody>
      </p:sp>
      <p:sp>
        <p:nvSpPr>
          <p:cNvPr id="336" name="Freeform: Shape 1847">
            <a:extLst>
              <a:ext uri="{FF2B5EF4-FFF2-40B4-BE49-F238E27FC236}">
                <a16:creationId xmlns:a16="http://schemas.microsoft.com/office/drawing/2014/main" id="{03CCC842-DAA9-BE44-AF8E-418FA3A8EAEF}"/>
              </a:ext>
            </a:extLst>
          </p:cNvPr>
          <p:cNvSpPr/>
          <p:nvPr/>
        </p:nvSpPr>
        <p:spPr>
          <a:xfrm>
            <a:off x="5567898" y="4664107"/>
            <a:ext cx="3507677" cy="374356"/>
          </a:xfrm>
          <a:custGeom>
            <a:avLst/>
            <a:gdLst>
              <a:gd name="connsiteX0" fmla="*/ 0 w 2878086"/>
              <a:gd name="connsiteY0" fmla="*/ 2 h 1406847"/>
              <a:gd name="connsiteX1" fmla="*/ 2878087 w 2878086"/>
              <a:gd name="connsiteY1" fmla="*/ 2 h 1406847"/>
              <a:gd name="connsiteX2" fmla="*/ 2878087 w 2878086"/>
              <a:gd name="connsiteY2" fmla="*/ 1406850 h 1406847"/>
              <a:gd name="connsiteX3" fmla="*/ 0 w 2878086"/>
              <a:gd name="connsiteY3" fmla="*/ 1406850 h 1406847"/>
            </a:gdLst>
            <a:ahLst/>
            <a:cxnLst>
              <a:cxn ang="0">
                <a:pos x="connsiteX0" y="connsiteY0"/>
              </a:cxn>
              <a:cxn ang="0">
                <a:pos x="connsiteX1" y="connsiteY1"/>
              </a:cxn>
              <a:cxn ang="0">
                <a:pos x="connsiteX2" y="connsiteY2"/>
              </a:cxn>
              <a:cxn ang="0">
                <a:pos x="connsiteX3" y="connsiteY3"/>
              </a:cxn>
            </a:cxnLst>
            <a:rect l="l" t="t" r="r" b="b"/>
            <a:pathLst>
              <a:path w="2878086" h="1406847">
                <a:moveTo>
                  <a:pt x="0" y="2"/>
                </a:moveTo>
                <a:lnTo>
                  <a:pt x="2878087" y="2"/>
                </a:lnTo>
                <a:lnTo>
                  <a:pt x="2878087" y="1406850"/>
                </a:lnTo>
                <a:lnTo>
                  <a:pt x="0" y="1406850"/>
                </a:lnTo>
                <a:close/>
              </a:path>
            </a:pathLst>
          </a:custGeom>
          <a:noFill/>
          <a:ln w="8917" cap="flat">
            <a:solidFill>
              <a:srgbClr val="000000"/>
            </a:solidFill>
            <a:prstDash val="solid"/>
            <a:round/>
          </a:ln>
        </p:spPr>
        <p:txBody>
          <a:bodyPr rtlCol="0" anchor="ctr"/>
          <a:lstStyle/>
          <a:p>
            <a:endParaRPr lang="en-US" sz="1350"/>
          </a:p>
        </p:txBody>
      </p:sp>
      <p:pic>
        <p:nvPicPr>
          <p:cNvPr id="337" name="Picture 336">
            <a:extLst>
              <a:ext uri="{FF2B5EF4-FFF2-40B4-BE49-F238E27FC236}">
                <a16:creationId xmlns:a16="http://schemas.microsoft.com/office/drawing/2014/main" id="{60D023F6-DAAB-3043-B006-3AF73155A302}"/>
              </a:ext>
            </a:extLst>
          </p:cNvPr>
          <p:cNvPicPr/>
          <p:nvPr/>
        </p:nvPicPr>
        <p:blipFill>
          <a:blip r:embed="rId6">
            <a:extLst>
              <a:ext uri="{28A0092B-C50C-407E-A947-70E740481C1C}">
                <a14:useLocalDpi xmlns:a14="http://schemas.microsoft.com/office/drawing/2010/main" val="0"/>
              </a:ext>
            </a:extLst>
          </a:blip>
          <a:stretch>
            <a:fillRect/>
          </a:stretch>
        </p:blipFill>
        <p:spPr>
          <a:xfrm>
            <a:off x="1799013" y="4621052"/>
            <a:ext cx="3586912" cy="1792211"/>
          </a:xfrm>
          <a:prstGeom prst="rect">
            <a:avLst/>
          </a:prstGeom>
        </p:spPr>
      </p:pic>
      <p:pic>
        <p:nvPicPr>
          <p:cNvPr id="1025" name="Picture 1024">
            <a:extLst>
              <a:ext uri="{FF2B5EF4-FFF2-40B4-BE49-F238E27FC236}">
                <a16:creationId xmlns:a16="http://schemas.microsoft.com/office/drawing/2014/main" id="{3C509C3C-7D7D-4546-BFC6-6FCD379FABA5}"/>
              </a:ext>
            </a:extLst>
          </p:cNvPr>
          <p:cNvPicPr>
            <a:picLocks noChangeAspect="1"/>
          </p:cNvPicPr>
          <p:nvPr/>
        </p:nvPicPr>
        <p:blipFill rotWithShape="1">
          <a:blip r:embed="rId7">
            <a:extLst>
              <a:ext uri="{28A0092B-C50C-407E-A947-70E740481C1C}">
                <a14:useLocalDpi xmlns:a14="http://schemas.microsoft.com/office/drawing/2010/main" val="0"/>
              </a:ext>
            </a:extLst>
          </a:blip>
          <a:srcRect l="7710" t="16416" r="54646" b="50315"/>
          <a:stretch/>
        </p:blipFill>
        <p:spPr>
          <a:xfrm>
            <a:off x="181469" y="4608668"/>
            <a:ext cx="1496167" cy="1711165"/>
          </a:xfrm>
          <a:prstGeom prst="rect">
            <a:avLst/>
          </a:prstGeom>
        </p:spPr>
      </p:pic>
      <p:sp>
        <p:nvSpPr>
          <p:cNvPr id="340" name="TextBox 339">
            <a:extLst>
              <a:ext uri="{FF2B5EF4-FFF2-40B4-BE49-F238E27FC236}">
                <a16:creationId xmlns:a16="http://schemas.microsoft.com/office/drawing/2014/main" id="{3D154830-31FD-4043-822D-80DBDCB446B9}"/>
              </a:ext>
            </a:extLst>
          </p:cNvPr>
          <p:cNvSpPr txBox="1"/>
          <p:nvPr/>
        </p:nvSpPr>
        <p:spPr>
          <a:xfrm>
            <a:off x="139154" y="4271277"/>
            <a:ext cx="5047180" cy="307777"/>
          </a:xfrm>
          <a:prstGeom prst="rect">
            <a:avLst/>
          </a:prstGeom>
          <a:noFill/>
        </p:spPr>
        <p:txBody>
          <a:bodyPr wrap="square" rtlCol="0">
            <a:spAutoFit/>
          </a:bodyPr>
          <a:lstStyle/>
          <a:p>
            <a:r>
              <a:rPr lang="en-US" sz="1400" dirty="0">
                <a:solidFill>
                  <a:srgbClr val="000000"/>
                </a:solidFill>
                <a:latin typeface="Times New Roman" panose="02020603050405020304" pitchFamily="18" charset="0"/>
                <a:cs typeface="Times New Roman" panose="02020603050405020304" pitchFamily="18" charset="0"/>
              </a:rPr>
              <a:t>3. Microglia GRN, cell-type disease gene functions</a:t>
            </a:r>
          </a:p>
        </p:txBody>
      </p:sp>
      <p:pic>
        <p:nvPicPr>
          <p:cNvPr id="2050" name="Picture 2">
            <a:extLst>
              <a:ext uri="{FF2B5EF4-FFF2-40B4-BE49-F238E27FC236}">
                <a16:creationId xmlns:a16="http://schemas.microsoft.com/office/drawing/2014/main" id="{D9BED23B-6AD3-104B-B9D2-31FF779786E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47848" y="5152686"/>
            <a:ext cx="1237016" cy="123302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C70C90FE-7FD8-EE48-9196-801D8BC655F2}"/>
              </a:ext>
            </a:extLst>
          </p:cNvPr>
          <p:cNvSpPr/>
          <p:nvPr/>
        </p:nvSpPr>
        <p:spPr>
          <a:xfrm>
            <a:off x="6842901" y="5410723"/>
            <a:ext cx="2301099" cy="523220"/>
          </a:xfrm>
          <a:prstGeom prst="rect">
            <a:avLst/>
          </a:prstGeom>
        </p:spPr>
        <p:txBody>
          <a:bodyPr wrap="square">
            <a:spAutoFit/>
          </a:bodyPr>
          <a:lstStyle/>
          <a:p>
            <a:r>
              <a:rPr lang="en-US" sz="1400" dirty="0">
                <a:latin typeface="Arial" panose="020B0604020202020204" pitchFamily="34" charset="0"/>
                <a:cs typeface="Arial" panose="020B0604020202020204" pitchFamily="34" charset="0"/>
              </a:rPr>
              <a:t>Ting </a:t>
            </a:r>
            <a:r>
              <a:rPr lang="en-US" sz="1400" dirty="0" err="1">
                <a:latin typeface="Arial" panose="020B0604020202020204" pitchFamily="34" charset="0"/>
                <a:cs typeface="Arial" panose="020B0604020202020204" pitchFamily="34" charset="0"/>
              </a:rPr>
              <a:t>Jin</a:t>
            </a:r>
            <a:r>
              <a:rPr lang="en-US" sz="1400" dirty="0">
                <a:latin typeface="Arial" panose="020B0604020202020204" pitchFamily="34" charset="0"/>
                <a:cs typeface="Arial" panose="020B0604020202020204" pitchFamily="34" charset="0"/>
              </a:rPr>
              <a:t> (Ph.D. student, Biomedical Data Science)</a:t>
            </a:r>
          </a:p>
        </p:txBody>
      </p:sp>
    </p:spTree>
    <p:extLst>
      <p:ext uri="{BB962C8B-B14F-4D97-AF65-F5344CB8AC3E}">
        <p14:creationId xmlns:p14="http://schemas.microsoft.com/office/powerpoint/2010/main" val="33756120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EDACA-A783-6343-8D71-0A510468F29A}"/>
              </a:ext>
            </a:extLst>
          </p:cNvPr>
          <p:cNvSpPr>
            <a:spLocks noGrp="1"/>
          </p:cNvSpPr>
          <p:nvPr>
            <p:ph type="title"/>
          </p:nvPr>
        </p:nvSpPr>
        <p:spPr/>
        <p:txBody>
          <a:bodyPr/>
          <a:lstStyle/>
          <a:p>
            <a:r>
              <a:rPr lang="en-US" dirty="0"/>
              <a:t>Machine learning for multi-omics analysis, prediction and interpretation</a:t>
            </a:r>
          </a:p>
        </p:txBody>
      </p:sp>
      <p:pic>
        <p:nvPicPr>
          <p:cNvPr id="5" name="Picture 2" descr="Fig. 1">
            <a:extLst>
              <a:ext uri="{FF2B5EF4-FFF2-40B4-BE49-F238E27FC236}">
                <a16:creationId xmlns:a16="http://schemas.microsoft.com/office/drawing/2014/main" id="{2919B7E4-0F1A-C446-8282-3FFFABB8B68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tretch/>
        </p:blipFill>
        <p:spPr bwMode="auto">
          <a:xfrm>
            <a:off x="1197769" y="2519363"/>
            <a:ext cx="6753225" cy="28956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9A2501EA-9315-CD4C-9C2C-3825B6D95BB6}"/>
              </a:ext>
            </a:extLst>
          </p:cNvPr>
          <p:cNvSpPr/>
          <p:nvPr/>
        </p:nvSpPr>
        <p:spPr>
          <a:xfrm>
            <a:off x="5899181" y="3716400"/>
            <a:ext cx="673069" cy="430068"/>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CB11A31E-A42F-6648-86FA-8D5A04314229}"/>
              </a:ext>
            </a:extLst>
          </p:cNvPr>
          <p:cNvSpPr/>
          <p:nvPr/>
        </p:nvSpPr>
        <p:spPr>
          <a:xfrm>
            <a:off x="5513611" y="2469580"/>
            <a:ext cx="1802340" cy="951528"/>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4CD20321-EDCC-8142-87FD-0AACBD87253E}"/>
              </a:ext>
            </a:extLst>
          </p:cNvPr>
          <p:cNvSpPr/>
          <p:nvPr/>
        </p:nvSpPr>
        <p:spPr>
          <a:xfrm>
            <a:off x="1116454" y="2409825"/>
            <a:ext cx="4358881" cy="3076576"/>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a:extLst>
              <a:ext uri="{FF2B5EF4-FFF2-40B4-BE49-F238E27FC236}">
                <a16:creationId xmlns:a16="http://schemas.microsoft.com/office/drawing/2014/main" id="{FEBCDE46-64EB-7442-809C-B1DE64BCD6C6}"/>
              </a:ext>
            </a:extLst>
          </p:cNvPr>
          <p:cNvSpPr/>
          <p:nvPr/>
        </p:nvSpPr>
        <p:spPr>
          <a:xfrm>
            <a:off x="7112134" y="3601373"/>
            <a:ext cx="915413" cy="25167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C9BE2547-1768-704D-B52E-7765E7DD1586}"/>
              </a:ext>
            </a:extLst>
          </p:cNvPr>
          <p:cNvSpPr/>
          <p:nvPr/>
        </p:nvSpPr>
        <p:spPr>
          <a:xfrm>
            <a:off x="7112134" y="3940389"/>
            <a:ext cx="915413" cy="25167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TextBox 10">
            <a:extLst>
              <a:ext uri="{FF2B5EF4-FFF2-40B4-BE49-F238E27FC236}">
                <a16:creationId xmlns:a16="http://schemas.microsoft.com/office/drawing/2014/main" id="{F303F369-841D-EF4A-B5D5-DDE5E955575E}"/>
              </a:ext>
            </a:extLst>
          </p:cNvPr>
          <p:cNvSpPr txBox="1"/>
          <p:nvPr/>
        </p:nvSpPr>
        <p:spPr>
          <a:xfrm>
            <a:off x="5580738" y="4166579"/>
            <a:ext cx="1524776" cy="507831"/>
          </a:xfrm>
          <a:prstGeom prst="rect">
            <a:avLst/>
          </a:prstGeom>
          <a:noFill/>
        </p:spPr>
        <p:txBody>
          <a:bodyPr wrap="none" rtlCol="0">
            <a:spAutoFit/>
          </a:bodyPr>
          <a:lstStyle/>
          <a:p>
            <a:r>
              <a:rPr lang="en-US" sz="1350" dirty="0">
                <a:solidFill>
                  <a:srgbClr val="C00000"/>
                </a:solidFill>
              </a:rPr>
              <a:t>Machine learning</a:t>
            </a:r>
          </a:p>
          <a:p>
            <a:pPr algn="ctr"/>
            <a:r>
              <a:rPr lang="en-US" sz="1350" dirty="0">
                <a:solidFill>
                  <a:srgbClr val="C00000"/>
                </a:solidFill>
              </a:rPr>
              <a:t>algorithm</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974906D1-B067-3A41-9E8B-C4B4CDB536E1}"/>
                  </a:ext>
                </a:extLst>
              </p:cNvPr>
              <p:cNvSpPr txBox="1"/>
              <p:nvPr/>
            </p:nvSpPr>
            <p:spPr>
              <a:xfrm>
                <a:off x="7276254" y="2702094"/>
                <a:ext cx="1305165" cy="507831"/>
              </a:xfrm>
              <a:prstGeom prst="rect">
                <a:avLst/>
              </a:prstGeom>
              <a:noFill/>
            </p:spPr>
            <p:txBody>
              <a:bodyPr wrap="none" rtlCol="0">
                <a:spAutoFit/>
              </a:bodyPr>
              <a:lstStyle/>
              <a:p>
                <a:r>
                  <a:rPr lang="en-US" sz="1350" dirty="0">
                    <a:solidFill>
                      <a:srgbClr val="C00000"/>
                    </a:solidFill>
                  </a:rPr>
                  <a:t>Regularization</a:t>
                </a:r>
              </a:p>
              <a:p>
                <a:pPr/>
                <a14:m>
                  <m:oMathPara xmlns:m="http://schemas.openxmlformats.org/officeDocument/2006/math">
                    <m:oMathParaPr>
                      <m:jc m:val="centerGroup"/>
                    </m:oMathParaPr>
                    <m:oMath xmlns:m="http://schemas.openxmlformats.org/officeDocument/2006/math">
                      <m:r>
                        <m:rPr>
                          <m:sty m:val="p"/>
                        </m:rPr>
                        <a:rPr lang="en-US" sz="1350">
                          <a:solidFill>
                            <a:srgbClr val="C00000"/>
                          </a:solidFill>
                          <a:latin typeface="Cambria Math" panose="02040503050406030204" pitchFamily="18" charset="0"/>
                        </a:rPr>
                        <m:t>Ω</m:t>
                      </m:r>
                      <m:r>
                        <a:rPr lang="en-US" sz="1350" i="1">
                          <a:solidFill>
                            <a:srgbClr val="C00000"/>
                          </a:solidFill>
                          <a:latin typeface="Cambria Math" panose="02040503050406030204" pitchFamily="18" charset="0"/>
                        </a:rPr>
                        <m:t>(⋅)</m:t>
                      </m:r>
                    </m:oMath>
                  </m:oMathPara>
                </a14:m>
                <a:endParaRPr lang="en-US" sz="1350" dirty="0">
                  <a:solidFill>
                    <a:srgbClr val="C00000"/>
                  </a:solidFill>
                </a:endParaRPr>
              </a:p>
            </p:txBody>
          </p:sp>
        </mc:Choice>
        <mc:Fallback xmlns="">
          <p:sp>
            <p:nvSpPr>
              <p:cNvPr id="12" name="TextBox 11">
                <a:extLst>
                  <a:ext uri="{FF2B5EF4-FFF2-40B4-BE49-F238E27FC236}">
                    <a16:creationId xmlns:a16="http://schemas.microsoft.com/office/drawing/2014/main" id="{974906D1-B067-3A41-9E8B-C4B4CDB536E1}"/>
                  </a:ext>
                </a:extLst>
              </p:cNvPr>
              <p:cNvSpPr txBox="1">
                <a:spLocks noRot="1" noChangeAspect="1" noMove="1" noResize="1" noEditPoints="1" noAdjustHandles="1" noChangeArrowheads="1" noChangeShapeType="1" noTextEdit="1"/>
              </p:cNvSpPr>
              <p:nvPr/>
            </p:nvSpPr>
            <p:spPr>
              <a:xfrm>
                <a:off x="7276254" y="2702094"/>
                <a:ext cx="1305165" cy="507831"/>
              </a:xfrm>
              <a:prstGeom prst="rect">
                <a:avLst/>
              </a:prstGeom>
              <a:blipFill>
                <a:blip r:embed="rId4"/>
                <a:stretch>
                  <a:fillRect l="-1942" b="-48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B2B9826B-7596-F44E-A94B-011B9DACB88C}"/>
                  </a:ext>
                </a:extLst>
              </p:cNvPr>
              <p:cNvSpPr txBox="1"/>
              <p:nvPr/>
            </p:nvSpPr>
            <p:spPr>
              <a:xfrm>
                <a:off x="3887913" y="3162582"/>
                <a:ext cx="684087" cy="28950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sz="1200" i="1">
                              <a:solidFill>
                                <a:srgbClr val="C00000"/>
                              </a:solidFill>
                              <a:latin typeface="Cambria Math" panose="02040503050406030204" pitchFamily="18" charset="0"/>
                            </a:rPr>
                          </m:ctrlPr>
                        </m:sSupPr>
                        <m:e>
                          <m:r>
                            <a:rPr lang="en-US" sz="1200" i="1">
                              <a:solidFill>
                                <a:srgbClr val="C00000"/>
                              </a:solidFill>
                              <a:latin typeface="Cambria Math" panose="02040503050406030204" pitchFamily="18" charset="0"/>
                            </a:rPr>
                            <m:t>𝑋</m:t>
                          </m:r>
                        </m:e>
                        <m:sup>
                          <m:r>
                            <a:rPr lang="en-US" sz="1200" i="1">
                              <a:solidFill>
                                <a:srgbClr val="C00000"/>
                              </a:solidFill>
                              <a:latin typeface="Cambria Math" panose="02040503050406030204" pitchFamily="18" charset="0"/>
                            </a:rPr>
                            <m:t>(1)</m:t>
                          </m:r>
                        </m:sup>
                      </m:sSup>
                      <m:r>
                        <a:rPr lang="en-US" sz="1200" i="1">
                          <a:solidFill>
                            <a:srgbClr val="C00000"/>
                          </a:solidFill>
                          <a:latin typeface="Cambria Math" panose="02040503050406030204" pitchFamily="18" charset="0"/>
                        </a:rPr>
                        <m:t>…</m:t>
                      </m:r>
                      <m:sSup>
                        <m:sSupPr>
                          <m:ctrlPr>
                            <a:rPr lang="en-US" sz="1200" i="1">
                              <a:solidFill>
                                <a:srgbClr val="C00000"/>
                              </a:solidFill>
                              <a:latin typeface="Cambria Math" panose="02040503050406030204" pitchFamily="18" charset="0"/>
                            </a:rPr>
                          </m:ctrlPr>
                        </m:sSupPr>
                        <m:e>
                          <m:r>
                            <a:rPr lang="en-US" sz="1200" i="1">
                              <a:solidFill>
                                <a:srgbClr val="C00000"/>
                              </a:solidFill>
                              <a:latin typeface="Cambria Math" panose="02040503050406030204" pitchFamily="18" charset="0"/>
                            </a:rPr>
                            <m:t>𝑋</m:t>
                          </m:r>
                        </m:e>
                        <m:sup>
                          <m:d>
                            <m:dPr>
                              <m:ctrlPr>
                                <a:rPr lang="en-US" sz="1200" i="1">
                                  <a:solidFill>
                                    <a:srgbClr val="C00000"/>
                                  </a:solidFill>
                                  <a:latin typeface="Cambria Math" panose="02040503050406030204" pitchFamily="18" charset="0"/>
                                </a:rPr>
                              </m:ctrlPr>
                            </m:dPr>
                            <m:e>
                              <m:r>
                                <a:rPr lang="en-US" sz="1200" i="1">
                                  <a:solidFill>
                                    <a:srgbClr val="C00000"/>
                                  </a:solidFill>
                                  <a:latin typeface="Cambria Math" panose="02040503050406030204" pitchFamily="18" charset="0"/>
                                </a:rPr>
                                <m:t>𝑛</m:t>
                              </m:r>
                            </m:e>
                          </m:d>
                        </m:sup>
                      </m:sSup>
                    </m:oMath>
                  </m:oMathPara>
                </a14:m>
                <a:endParaRPr lang="en-US" sz="1200" dirty="0">
                  <a:solidFill>
                    <a:srgbClr val="C00000"/>
                  </a:solidFill>
                </a:endParaRPr>
              </a:p>
            </p:txBody>
          </p:sp>
        </mc:Choice>
        <mc:Fallback xmlns="">
          <p:sp>
            <p:nvSpPr>
              <p:cNvPr id="13" name="TextBox 12">
                <a:extLst>
                  <a:ext uri="{FF2B5EF4-FFF2-40B4-BE49-F238E27FC236}">
                    <a16:creationId xmlns:a16="http://schemas.microsoft.com/office/drawing/2014/main" id="{B2B9826B-7596-F44E-A94B-011B9DACB88C}"/>
                  </a:ext>
                </a:extLst>
              </p:cNvPr>
              <p:cNvSpPr txBox="1">
                <a:spLocks noRot="1" noChangeAspect="1" noMove="1" noResize="1" noEditPoints="1" noAdjustHandles="1" noChangeArrowheads="1" noChangeShapeType="1" noTextEdit="1"/>
              </p:cNvSpPr>
              <p:nvPr/>
            </p:nvSpPr>
            <p:spPr>
              <a:xfrm>
                <a:off x="3887913" y="3162582"/>
                <a:ext cx="684087" cy="289503"/>
              </a:xfrm>
              <a:prstGeom prst="rect">
                <a:avLst/>
              </a:prstGeom>
              <a:blipFill>
                <a:blip r:embed="rId5"/>
                <a:stretch>
                  <a:fillRect r="-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9F3D37EB-FD89-1B41-9C97-484E3F54511B}"/>
                  </a:ext>
                </a:extLst>
              </p:cNvPr>
              <p:cNvSpPr txBox="1"/>
              <p:nvPr/>
            </p:nvSpPr>
            <p:spPr>
              <a:xfrm>
                <a:off x="8011583" y="3584608"/>
                <a:ext cx="584584" cy="30008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sz="1350" i="1">
                              <a:solidFill>
                                <a:srgbClr val="C00000"/>
                              </a:solidFill>
                              <a:latin typeface="Cambria Math" panose="02040503050406030204" pitchFamily="18" charset="0"/>
                            </a:rPr>
                          </m:ctrlPr>
                        </m:sSupPr>
                        <m:e>
                          <m:r>
                            <a:rPr lang="en-US" sz="1350" b="1" i="1">
                              <a:solidFill>
                                <a:srgbClr val="C00000"/>
                              </a:solidFill>
                              <a:latin typeface="Cambria Math" panose="02040503050406030204" pitchFamily="18" charset="0"/>
                            </a:rPr>
                            <m:t>𝒇</m:t>
                          </m:r>
                        </m:e>
                        <m:sup>
                          <m:r>
                            <a:rPr lang="en-US" sz="1350" i="1">
                              <a:solidFill>
                                <a:srgbClr val="C00000"/>
                              </a:solidFill>
                              <a:latin typeface="Cambria Math" panose="02040503050406030204" pitchFamily="18" charset="0"/>
                            </a:rPr>
                            <m:t>∗</m:t>
                          </m:r>
                        </m:sup>
                      </m:sSup>
                      <m:r>
                        <a:rPr lang="en-US" sz="1350" i="1">
                          <a:solidFill>
                            <a:srgbClr val="C00000"/>
                          </a:solidFill>
                          <a:latin typeface="Cambria Math" panose="02040503050406030204" pitchFamily="18" charset="0"/>
                        </a:rPr>
                        <m:t>(⋅)</m:t>
                      </m:r>
                    </m:oMath>
                  </m:oMathPara>
                </a14:m>
                <a:endParaRPr lang="en-US" sz="1350" dirty="0">
                  <a:solidFill>
                    <a:srgbClr val="C00000"/>
                  </a:solidFill>
                </a:endParaRPr>
              </a:p>
            </p:txBody>
          </p:sp>
        </mc:Choice>
        <mc:Fallback xmlns="">
          <p:sp>
            <p:nvSpPr>
              <p:cNvPr id="14" name="TextBox 13">
                <a:extLst>
                  <a:ext uri="{FF2B5EF4-FFF2-40B4-BE49-F238E27FC236}">
                    <a16:creationId xmlns:a16="http://schemas.microsoft.com/office/drawing/2014/main" id="{9F3D37EB-FD89-1B41-9C97-484E3F54511B}"/>
                  </a:ext>
                </a:extLst>
              </p:cNvPr>
              <p:cNvSpPr txBox="1">
                <a:spLocks noRot="1" noChangeAspect="1" noMove="1" noResize="1" noEditPoints="1" noAdjustHandles="1" noChangeArrowheads="1" noChangeShapeType="1" noTextEdit="1"/>
              </p:cNvSpPr>
              <p:nvPr/>
            </p:nvSpPr>
            <p:spPr>
              <a:xfrm>
                <a:off x="8011583" y="3584608"/>
                <a:ext cx="584584" cy="300082"/>
              </a:xfrm>
              <a:prstGeom prst="rect">
                <a:avLst/>
              </a:prstGeom>
              <a:blipFill>
                <a:blip r:embed="rId6"/>
                <a:stretch>
                  <a:fillRect b="-12500"/>
                </a:stretch>
              </a:blipFill>
            </p:spPr>
            <p:txBody>
              <a:bodyPr/>
              <a:lstStyle/>
              <a:p>
                <a:r>
                  <a:rPr lang="en-US">
                    <a:noFill/>
                  </a:rPr>
                  <a:t> </a:t>
                </a:r>
              </a:p>
            </p:txBody>
          </p:sp>
        </mc:Fallback>
      </mc:AlternateContent>
      <p:cxnSp>
        <p:nvCxnSpPr>
          <p:cNvPr id="15" name="Straight Arrow Connector 14">
            <a:extLst>
              <a:ext uri="{FF2B5EF4-FFF2-40B4-BE49-F238E27FC236}">
                <a16:creationId xmlns:a16="http://schemas.microsoft.com/office/drawing/2014/main" id="{9E5E1BCE-19E4-C848-BC91-7A49744DB490}"/>
              </a:ext>
            </a:extLst>
          </p:cNvPr>
          <p:cNvCxnSpPr>
            <a:cxnSpLocks/>
            <a:stCxn id="10" idx="2"/>
          </p:cNvCxnSpPr>
          <p:nvPr/>
        </p:nvCxnSpPr>
        <p:spPr>
          <a:xfrm>
            <a:off x="7569840" y="4192061"/>
            <a:ext cx="0" cy="390172"/>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8AA31846-643C-2043-BA63-49725A16A99A}"/>
              </a:ext>
            </a:extLst>
          </p:cNvPr>
          <p:cNvSpPr txBox="1"/>
          <p:nvPr/>
        </p:nvSpPr>
        <p:spPr>
          <a:xfrm>
            <a:off x="7102970" y="4536374"/>
            <a:ext cx="1359668" cy="300082"/>
          </a:xfrm>
          <a:prstGeom prst="rect">
            <a:avLst/>
          </a:prstGeom>
          <a:noFill/>
        </p:spPr>
        <p:txBody>
          <a:bodyPr wrap="none" rtlCol="0">
            <a:spAutoFit/>
          </a:bodyPr>
          <a:lstStyle/>
          <a:p>
            <a:r>
              <a:rPr lang="en-US" sz="1350" dirty="0">
                <a:solidFill>
                  <a:srgbClr val="C00000"/>
                </a:solidFill>
              </a:rPr>
              <a:t>Interpretability</a:t>
            </a: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A27074E2-7062-5E40-BFBE-53EB2BFA4ED6}"/>
                  </a:ext>
                </a:extLst>
              </p:cNvPr>
              <p:cNvSpPr txBox="1"/>
              <p:nvPr/>
            </p:nvSpPr>
            <p:spPr>
              <a:xfrm>
                <a:off x="5564653" y="4586043"/>
                <a:ext cx="1440907" cy="38920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unc>
                        <m:funcPr>
                          <m:ctrlPr>
                            <a:rPr lang="en-US" sz="1350" i="1">
                              <a:solidFill>
                                <a:srgbClr val="C00000"/>
                              </a:solidFill>
                              <a:latin typeface="Cambria Math" panose="02040503050406030204" pitchFamily="18" charset="0"/>
                            </a:rPr>
                          </m:ctrlPr>
                        </m:funcPr>
                        <m:fName>
                          <m:limLow>
                            <m:limLowPr>
                              <m:ctrlPr>
                                <a:rPr lang="en-US" sz="1350" i="1">
                                  <a:solidFill>
                                    <a:srgbClr val="C00000"/>
                                  </a:solidFill>
                                  <a:latin typeface="Cambria Math" panose="02040503050406030204" pitchFamily="18" charset="0"/>
                                </a:rPr>
                              </m:ctrlPr>
                            </m:limLowPr>
                            <m:e>
                              <m:r>
                                <m:rPr>
                                  <m:sty m:val="p"/>
                                </m:rPr>
                                <a:rPr lang="en-US" sz="1350">
                                  <a:solidFill>
                                    <a:srgbClr val="C00000"/>
                                  </a:solidFill>
                                  <a:latin typeface="Cambria Math" panose="02040503050406030204" pitchFamily="18" charset="0"/>
                                </a:rPr>
                                <m:t>min</m:t>
                              </m:r>
                            </m:e>
                            <m:lim>
                              <m:r>
                                <a:rPr lang="en-US" sz="1350" b="1" i="1">
                                  <a:solidFill>
                                    <a:srgbClr val="C00000"/>
                                  </a:solidFill>
                                  <a:latin typeface="Cambria Math" panose="02040503050406030204" pitchFamily="18" charset="0"/>
                                </a:rPr>
                                <m:t>𝒇</m:t>
                              </m:r>
                            </m:lim>
                          </m:limLow>
                        </m:fName>
                        <m:e>
                          <m:r>
                            <a:rPr lang="en-US" sz="1350" i="1">
                              <a:solidFill>
                                <a:srgbClr val="C00000"/>
                              </a:solidFill>
                              <a:latin typeface="Cambria Math" panose="02040503050406030204" pitchFamily="18" charset="0"/>
                            </a:rPr>
                            <m:t>ℓ</m:t>
                          </m:r>
                          <m:d>
                            <m:dPr>
                              <m:ctrlPr>
                                <a:rPr lang="en-US" sz="1350" i="1">
                                  <a:solidFill>
                                    <a:srgbClr val="C00000"/>
                                  </a:solidFill>
                                  <a:latin typeface="Cambria Math" panose="02040503050406030204" pitchFamily="18" charset="0"/>
                                </a:rPr>
                              </m:ctrlPr>
                            </m:dPr>
                            <m:e>
                              <m:r>
                                <a:rPr lang="en-US" sz="1350" b="1" i="1">
                                  <a:solidFill>
                                    <a:srgbClr val="C00000"/>
                                  </a:solidFill>
                                  <a:latin typeface="Cambria Math" panose="02040503050406030204" pitchFamily="18" charset="0"/>
                                </a:rPr>
                                <m:t>𝒇</m:t>
                              </m:r>
                            </m:e>
                          </m:d>
                          <m:r>
                            <a:rPr lang="en-US" sz="1350" i="1">
                              <a:solidFill>
                                <a:srgbClr val="C00000"/>
                              </a:solidFill>
                              <a:latin typeface="Cambria Math" panose="02040503050406030204" pitchFamily="18" charset="0"/>
                            </a:rPr>
                            <m:t>+</m:t>
                          </m:r>
                          <m:r>
                            <m:rPr>
                              <m:sty m:val="p"/>
                            </m:rPr>
                            <a:rPr lang="en-US" sz="1350">
                              <a:solidFill>
                                <a:srgbClr val="C00000"/>
                              </a:solidFill>
                              <a:latin typeface="Cambria Math" panose="02040503050406030204" pitchFamily="18" charset="0"/>
                            </a:rPr>
                            <m:t>Ω</m:t>
                          </m:r>
                          <m:r>
                            <a:rPr lang="en-US" sz="1350" i="1">
                              <a:solidFill>
                                <a:srgbClr val="C00000"/>
                              </a:solidFill>
                              <a:latin typeface="Cambria Math" panose="02040503050406030204" pitchFamily="18" charset="0"/>
                            </a:rPr>
                            <m:t>(</m:t>
                          </m:r>
                          <m:r>
                            <a:rPr lang="en-US" sz="1350" b="1" i="1">
                              <a:solidFill>
                                <a:srgbClr val="C00000"/>
                              </a:solidFill>
                              <a:latin typeface="Cambria Math" panose="02040503050406030204" pitchFamily="18" charset="0"/>
                            </a:rPr>
                            <m:t>𝒇</m:t>
                          </m:r>
                          <m:r>
                            <a:rPr lang="en-US" sz="1350" i="1">
                              <a:solidFill>
                                <a:srgbClr val="C00000"/>
                              </a:solidFill>
                              <a:latin typeface="Cambria Math" panose="02040503050406030204" pitchFamily="18" charset="0"/>
                            </a:rPr>
                            <m:t>)</m:t>
                          </m:r>
                        </m:e>
                      </m:func>
                    </m:oMath>
                  </m:oMathPara>
                </a14:m>
                <a:endParaRPr lang="en-US" sz="1350" dirty="0">
                  <a:solidFill>
                    <a:srgbClr val="C00000"/>
                  </a:solidFill>
                </a:endParaRPr>
              </a:p>
            </p:txBody>
          </p:sp>
        </mc:Choice>
        <mc:Fallback xmlns="">
          <p:sp>
            <p:nvSpPr>
              <p:cNvPr id="17" name="TextBox 16">
                <a:extLst>
                  <a:ext uri="{FF2B5EF4-FFF2-40B4-BE49-F238E27FC236}">
                    <a16:creationId xmlns:a16="http://schemas.microsoft.com/office/drawing/2014/main" id="{A27074E2-7062-5E40-BFBE-53EB2BFA4ED6}"/>
                  </a:ext>
                </a:extLst>
              </p:cNvPr>
              <p:cNvSpPr txBox="1">
                <a:spLocks noRot="1" noChangeAspect="1" noMove="1" noResize="1" noEditPoints="1" noAdjustHandles="1" noChangeArrowheads="1" noChangeShapeType="1" noTextEdit="1"/>
              </p:cNvSpPr>
              <p:nvPr/>
            </p:nvSpPr>
            <p:spPr>
              <a:xfrm>
                <a:off x="5564653" y="4586043"/>
                <a:ext cx="1440907" cy="389209"/>
              </a:xfrm>
              <a:prstGeom prst="rect">
                <a:avLst/>
              </a:prstGeom>
              <a:blipFill>
                <a:blip r:embed="rId7"/>
                <a:stretch>
                  <a:fillRect b="-3125"/>
                </a:stretch>
              </a:blipFill>
            </p:spPr>
            <p:txBody>
              <a:bodyPr/>
              <a:lstStyle/>
              <a:p>
                <a:r>
                  <a:rPr lang="en-US">
                    <a:noFill/>
                  </a:rPr>
                  <a:t> </a:t>
                </a:r>
              </a:p>
            </p:txBody>
          </p:sp>
        </mc:Fallback>
      </mc:AlternateContent>
      <p:sp>
        <p:nvSpPr>
          <p:cNvPr id="18" name="TextBox 17">
            <a:extLst>
              <a:ext uri="{FF2B5EF4-FFF2-40B4-BE49-F238E27FC236}">
                <a16:creationId xmlns:a16="http://schemas.microsoft.com/office/drawing/2014/main" id="{152C2777-27EB-2045-ACDC-F933EB9CFCEC}"/>
              </a:ext>
            </a:extLst>
          </p:cNvPr>
          <p:cNvSpPr txBox="1"/>
          <p:nvPr/>
        </p:nvSpPr>
        <p:spPr>
          <a:xfrm>
            <a:off x="2733676" y="5625180"/>
            <a:ext cx="947695" cy="184666"/>
          </a:xfrm>
          <a:prstGeom prst="rect">
            <a:avLst/>
          </a:prstGeom>
          <a:noFill/>
        </p:spPr>
        <p:txBody>
          <a:bodyPr wrap="none" rtlCol="0">
            <a:spAutoFit/>
          </a:bodyPr>
          <a:lstStyle/>
          <a:p>
            <a:r>
              <a:rPr lang="en-US" sz="600" dirty="0"/>
              <a:t>Xu. Genome Bio. 2019</a:t>
            </a: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5CD0CF14-DEA4-BB41-9E48-7C24D569B684}"/>
                  </a:ext>
                </a:extLst>
              </p:cNvPr>
              <p:cNvSpPr txBox="1"/>
              <p:nvPr/>
            </p:nvSpPr>
            <p:spPr>
              <a:xfrm>
                <a:off x="4002065" y="4270453"/>
                <a:ext cx="334772" cy="30008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350" i="1">
                          <a:solidFill>
                            <a:srgbClr val="C00000"/>
                          </a:solidFill>
                          <a:latin typeface="Cambria Math" panose="02040503050406030204" pitchFamily="18" charset="0"/>
                        </a:rPr>
                        <m:t>𝑌</m:t>
                      </m:r>
                    </m:oMath>
                  </m:oMathPara>
                </a14:m>
                <a:endParaRPr lang="en-US" sz="1350" dirty="0"/>
              </a:p>
            </p:txBody>
          </p:sp>
        </mc:Choice>
        <mc:Fallback xmlns="">
          <p:sp>
            <p:nvSpPr>
              <p:cNvPr id="19" name="TextBox 18">
                <a:extLst>
                  <a:ext uri="{FF2B5EF4-FFF2-40B4-BE49-F238E27FC236}">
                    <a16:creationId xmlns:a16="http://schemas.microsoft.com/office/drawing/2014/main" id="{5CD0CF14-DEA4-BB41-9E48-7C24D569B684}"/>
                  </a:ext>
                </a:extLst>
              </p:cNvPr>
              <p:cNvSpPr txBox="1">
                <a:spLocks noRot="1" noChangeAspect="1" noMove="1" noResize="1" noEditPoints="1" noAdjustHandles="1" noChangeArrowheads="1" noChangeShapeType="1" noTextEdit="1"/>
              </p:cNvSpPr>
              <p:nvPr/>
            </p:nvSpPr>
            <p:spPr>
              <a:xfrm>
                <a:off x="4002065" y="4270453"/>
                <a:ext cx="334772" cy="300082"/>
              </a:xfrm>
              <a:prstGeom prst="rect">
                <a:avLst/>
              </a:prstGeom>
              <a:blipFill>
                <a:blip r:embed="rId8"/>
                <a:stretch>
                  <a:fillRect/>
                </a:stretch>
              </a:blipFill>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E6F55D28-800F-CE4C-BA5B-9BCBE0D3A8E3}"/>
              </a:ext>
            </a:extLst>
          </p:cNvPr>
          <p:cNvSpPr>
            <a:spLocks noGrp="1"/>
          </p:cNvSpPr>
          <p:nvPr>
            <p:ph type="sldNum" sz="quarter" idx="12"/>
          </p:nvPr>
        </p:nvSpPr>
        <p:spPr/>
        <p:txBody>
          <a:bodyPr/>
          <a:lstStyle/>
          <a:p>
            <a:fld id="{8A1C79C9-48CD-544B-91DF-57C1A15BA8C8}" type="slidenum">
              <a:rPr lang="en-US" smtClean="0"/>
              <a:t>16</a:t>
            </a:fld>
            <a:endParaRPr lang="en-US"/>
          </a:p>
        </p:txBody>
      </p:sp>
    </p:spTree>
    <p:extLst>
      <p:ext uri="{BB962C8B-B14F-4D97-AF65-F5344CB8AC3E}">
        <p14:creationId xmlns:p14="http://schemas.microsoft.com/office/powerpoint/2010/main" val="2410507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p:bldP spid="12" grpId="0"/>
      <p:bldP spid="13" grpId="0"/>
      <p:bldP spid="14" grpId="0"/>
      <p:bldP spid="16" grpId="0"/>
      <p:bldP spid="17" grpId="0"/>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38571-9F5F-AB45-831C-31257F5D2BED}"/>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E17AF799-90A3-7D45-A555-87D0EA16B991}"/>
              </a:ext>
            </a:extLst>
          </p:cNvPr>
          <p:cNvSpPr>
            <a:spLocks noGrp="1"/>
          </p:cNvSpPr>
          <p:nvPr>
            <p:ph idx="1"/>
          </p:nvPr>
        </p:nvSpPr>
        <p:spPr/>
        <p:txBody>
          <a:bodyPr/>
          <a:lstStyle/>
          <a:p>
            <a:r>
              <a:rPr lang="en-US" sz="1800" dirty="0">
                <a:solidFill>
                  <a:schemeClr val="tx2">
                    <a:lumMod val="20000"/>
                    <a:lumOff val="80000"/>
                  </a:schemeClr>
                </a:solidFill>
              </a:rPr>
              <a:t>Background</a:t>
            </a:r>
          </a:p>
          <a:p>
            <a:pPr lvl="1"/>
            <a:r>
              <a:rPr lang="en-US" sz="1600" dirty="0">
                <a:solidFill>
                  <a:schemeClr val="tx2">
                    <a:lumMod val="20000"/>
                    <a:lumOff val="80000"/>
                  </a:schemeClr>
                </a:solidFill>
              </a:rPr>
              <a:t>Functional genomics &amp; multi-omics </a:t>
            </a:r>
          </a:p>
          <a:p>
            <a:pPr lvl="1"/>
            <a:r>
              <a:rPr lang="en-US" sz="1600" dirty="0">
                <a:solidFill>
                  <a:schemeClr val="tx2">
                    <a:lumMod val="20000"/>
                    <a:lumOff val="80000"/>
                  </a:schemeClr>
                </a:solidFill>
              </a:rPr>
              <a:t>Gene regulation</a:t>
            </a:r>
          </a:p>
          <a:p>
            <a:pPr lvl="1"/>
            <a:endParaRPr lang="en-US" sz="1600" dirty="0"/>
          </a:p>
          <a:p>
            <a:r>
              <a:rPr lang="en-US" sz="1800" dirty="0"/>
              <a:t>Multi-view learning for multi-modal data</a:t>
            </a:r>
          </a:p>
          <a:p>
            <a:pPr lvl="1"/>
            <a:r>
              <a:rPr lang="en-US" sz="1600" dirty="0"/>
              <a:t>Multi-view Empirical Risk Minimization (MV-ERM)</a:t>
            </a:r>
          </a:p>
          <a:p>
            <a:pPr lvl="1"/>
            <a:r>
              <a:rPr lang="en-US" sz="1600" dirty="0"/>
              <a:t>Manifold alignment</a:t>
            </a:r>
          </a:p>
          <a:p>
            <a:pPr lvl="1"/>
            <a:endParaRPr lang="en-US" sz="1600" dirty="0"/>
          </a:p>
          <a:p>
            <a:r>
              <a:rPr lang="en-US" sz="1800" dirty="0">
                <a:solidFill>
                  <a:schemeClr val="tx2">
                    <a:lumMod val="20000"/>
                    <a:lumOff val="80000"/>
                  </a:schemeClr>
                </a:solidFill>
              </a:rPr>
              <a:t>App 1: </a:t>
            </a:r>
            <a:r>
              <a:rPr lang="en-US" sz="1800" i="1" dirty="0">
                <a:solidFill>
                  <a:schemeClr val="tx2">
                    <a:lumMod val="20000"/>
                    <a:lumOff val="80000"/>
                  </a:schemeClr>
                </a:solidFill>
              </a:rPr>
              <a:t>single-cell multi-modal data integration</a:t>
            </a:r>
          </a:p>
          <a:p>
            <a:pPr lvl="1"/>
            <a:r>
              <a:rPr lang="en-US" sz="1600" dirty="0">
                <a:solidFill>
                  <a:schemeClr val="tx2">
                    <a:lumMod val="20000"/>
                    <a:lumOff val="80000"/>
                  </a:schemeClr>
                </a:solidFill>
              </a:rPr>
              <a:t>Predicting neuronal electrophysiology from gene expression</a:t>
            </a:r>
          </a:p>
          <a:p>
            <a:r>
              <a:rPr lang="en-US" sz="1800" dirty="0">
                <a:solidFill>
                  <a:schemeClr val="tx2">
                    <a:lumMod val="20000"/>
                    <a:lumOff val="80000"/>
                  </a:schemeClr>
                </a:solidFill>
              </a:rPr>
              <a:t>App 2: </a:t>
            </a:r>
            <a:r>
              <a:rPr lang="en-US" sz="1800" i="1" dirty="0">
                <a:solidFill>
                  <a:schemeClr val="tx2">
                    <a:lumMod val="20000"/>
                    <a:lumOff val="80000"/>
                  </a:schemeClr>
                </a:solidFill>
              </a:rPr>
              <a:t>deep manifold-regularized classification</a:t>
            </a:r>
          </a:p>
          <a:p>
            <a:pPr lvl="1"/>
            <a:r>
              <a:rPr lang="en-US" sz="1600" dirty="0">
                <a:solidFill>
                  <a:schemeClr val="tx2">
                    <a:lumMod val="20000"/>
                    <a:lumOff val="80000"/>
                  </a:schemeClr>
                </a:solidFill>
              </a:rPr>
              <a:t>Predicting cortical layers of neurons from multi-modalities</a:t>
            </a:r>
          </a:p>
          <a:p>
            <a:r>
              <a:rPr lang="en-US" sz="1800" dirty="0">
                <a:solidFill>
                  <a:schemeClr val="tx2">
                    <a:lumMod val="20000"/>
                    <a:lumOff val="80000"/>
                  </a:schemeClr>
                </a:solidFill>
              </a:rPr>
              <a:t>App 3: </a:t>
            </a:r>
            <a:r>
              <a:rPr lang="en-US" sz="1800" i="1" dirty="0">
                <a:solidFill>
                  <a:schemeClr val="tx2">
                    <a:lumMod val="20000"/>
                    <a:lumOff val="80000"/>
                  </a:schemeClr>
                </a:solidFill>
              </a:rPr>
              <a:t>biologically interpretable neural network modeling </a:t>
            </a:r>
          </a:p>
          <a:p>
            <a:pPr lvl="1"/>
            <a:r>
              <a:rPr lang="en-US" sz="1600" dirty="0">
                <a:solidFill>
                  <a:schemeClr val="tx2">
                    <a:lumMod val="20000"/>
                    <a:lumOff val="80000"/>
                  </a:schemeClr>
                </a:solidFill>
              </a:rPr>
              <a:t>Disease prediction and functional prioritization</a:t>
            </a:r>
          </a:p>
        </p:txBody>
      </p:sp>
    </p:spTree>
    <p:extLst>
      <p:ext uri="{BB962C8B-B14F-4D97-AF65-F5344CB8AC3E}">
        <p14:creationId xmlns:p14="http://schemas.microsoft.com/office/powerpoint/2010/main" val="20880958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E0067-7B5A-A244-A020-D59DC28F21D8}"/>
              </a:ext>
            </a:extLst>
          </p:cNvPr>
          <p:cNvSpPr>
            <a:spLocks noGrp="1"/>
          </p:cNvSpPr>
          <p:nvPr>
            <p:ph type="title"/>
          </p:nvPr>
        </p:nvSpPr>
        <p:spPr/>
        <p:txBody>
          <a:bodyPr/>
          <a:lstStyle/>
          <a:p>
            <a:r>
              <a:rPr lang="en-US" dirty="0"/>
              <a:t>Empirical Risk Minimization (ERM)</a:t>
            </a:r>
          </a:p>
        </p:txBody>
      </p:sp>
      <p:pic>
        <p:nvPicPr>
          <p:cNvPr id="10" name="Content Placeholder 9" descr="A picture containing text, clipart&#10;&#10;Description automatically generated">
            <a:extLst>
              <a:ext uri="{FF2B5EF4-FFF2-40B4-BE49-F238E27FC236}">
                <a16:creationId xmlns:a16="http://schemas.microsoft.com/office/drawing/2014/main" id="{EFBBDC84-4DD5-9749-9FE7-B500DE27D565}"/>
              </a:ext>
            </a:extLst>
          </p:cNvPr>
          <p:cNvPicPr>
            <a:picLocks noGrp="1" noChangeAspect="1"/>
          </p:cNvPicPr>
          <p:nvPr>
            <p:ph idx="1"/>
          </p:nvPr>
        </p:nvPicPr>
        <p:blipFill>
          <a:blip r:embed="rId3"/>
          <a:stretch>
            <a:fillRect/>
          </a:stretch>
        </p:blipFill>
        <p:spPr>
          <a:xfrm>
            <a:off x="6900326" y="2125266"/>
            <a:ext cx="584449" cy="579883"/>
          </a:xfrm>
        </p:spPr>
      </p:pic>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4B03A252-875A-A742-BB0C-78DC8F92CD75}"/>
                  </a:ext>
                </a:extLst>
              </p:cNvPr>
              <p:cNvSpPr/>
              <p:nvPr/>
            </p:nvSpPr>
            <p:spPr>
              <a:xfrm>
                <a:off x="3228203" y="2972452"/>
                <a:ext cx="2687594" cy="1405758"/>
              </a:xfrm>
              <a:prstGeom prst="rect">
                <a:avLst/>
              </a:prstGeom>
              <a:solidFill>
                <a:srgbClr val="C1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unc>
                        <m:funcPr>
                          <m:ctrlPr>
                            <a:rPr lang="en-US" sz="1350" i="1">
                              <a:solidFill>
                                <a:schemeClr val="bg1"/>
                              </a:solidFill>
                              <a:latin typeface="Cambria Math" panose="02040503050406030204" pitchFamily="18" charset="0"/>
                            </a:rPr>
                          </m:ctrlPr>
                        </m:funcPr>
                        <m:fName>
                          <m:limLow>
                            <m:limLowPr>
                              <m:ctrlPr>
                                <a:rPr lang="en-US" sz="1350" i="1">
                                  <a:solidFill>
                                    <a:schemeClr val="bg1"/>
                                  </a:solidFill>
                                  <a:latin typeface="Cambria Math" panose="02040503050406030204" pitchFamily="18" charset="0"/>
                                </a:rPr>
                              </m:ctrlPr>
                            </m:limLowPr>
                            <m:e>
                              <m:r>
                                <m:rPr>
                                  <m:sty m:val="p"/>
                                </m:rPr>
                                <a:rPr lang="en-US" sz="1350">
                                  <a:solidFill>
                                    <a:schemeClr val="bg1"/>
                                  </a:solidFill>
                                  <a:latin typeface="Cambria Math" panose="02040503050406030204" pitchFamily="18" charset="0"/>
                                </a:rPr>
                                <m:t>min</m:t>
                              </m:r>
                            </m:e>
                            <m:lim>
                              <m:r>
                                <a:rPr lang="en-US" sz="1350" i="1">
                                  <a:solidFill>
                                    <a:schemeClr val="bg1"/>
                                  </a:solidFill>
                                  <a:latin typeface="Cambria Math" panose="02040503050406030204" pitchFamily="18" charset="0"/>
                                </a:rPr>
                                <m:t>𝑓</m:t>
                              </m:r>
                              <m:r>
                                <a:rPr lang="en-US" sz="1350" i="1">
                                  <a:solidFill>
                                    <a:schemeClr val="bg1"/>
                                  </a:solidFill>
                                  <a:latin typeface="Cambria Math" panose="02040503050406030204" pitchFamily="18" charset="0"/>
                                </a:rPr>
                                <m:t>∈</m:t>
                              </m:r>
                              <m:r>
                                <a:rPr lang="en-US" sz="1350" i="1">
                                  <a:solidFill>
                                    <a:schemeClr val="bg1"/>
                                  </a:solidFill>
                                  <a:latin typeface="Cambria Math" panose="02040503050406030204" pitchFamily="18" charset="0"/>
                                </a:rPr>
                                <m:t>𝐹</m:t>
                              </m:r>
                            </m:lim>
                          </m:limLow>
                        </m:fName>
                        <m:e>
                          <m:f>
                            <m:fPr>
                              <m:ctrlPr>
                                <a:rPr lang="en-US" sz="1350" i="1">
                                  <a:solidFill>
                                    <a:schemeClr val="bg1"/>
                                  </a:solidFill>
                                  <a:latin typeface="Cambria Math" panose="02040503050406030204" pitchFamily="18" charset="0"/>
                                </a:rPr>
                              </m:ctrlPr>
                            </m:fPr>
                            <m:num>
                              <m:r>
                                <a:rPr lang="en-US" sz="1350" i="1">
                                  <a:solidFill>
                                    <a:schemeClr val="bg1"/>
                                  </a:solidFill>
                                  <a:latin typeface="Cambria Math" panose="02040503050406030204" pitchFamily="18" charset="0"/>
                                </a:rPr>
                                <m:t>1</m:t>
                              </m:r>
                            </m:num>
                            <m:den>
                              <m:r>
                                <a:rPr lang="en-US" sz="1350" i="1">
                                  <a:solidFill>
                                    <a:schemeClr val="bg1"/>
                                  </a:solidFill>
                                  <a:latin typeface="Cambria Math" panose="02040503050406030204" pitchFamily="18" charset="0"/>
                                </a:rPr>
                                <m:t>|</m:t>
                              </m:r>
                              <m:r>
                                <a:rPr lang="en-US" sz="1350" i="1">
                                  <a:solidFill>
                                    <a:schemeClr val="bg1"/>
                                  </a:solidFill>
                                  <a:latin typeface="Cambria Math" panose="02040503050406030204" pitchFamily="18" charset="0"/>
                                </a:rPr>
                                <m:t>𝑆</m:t>
                              </m:r>
                              <m:r>
                                <a:rPr lang="en-US" sz="1350" i="1">
                                  <a:solidFill>
                                    <a:schemeClr val="bg1"/>
                                  </a:solidFill>
                                  <a:latin typeface="Cambria Math" panose="02040503050406030204" pitchFamily="18" charset="0"/>
                                </a:rPr>
                                <m:t>|</m:t>
                              </m:r>
                            </m:den>
                          </m:f>
                          <m:nary>
                            <m:naryPr>
                              <m:chr m:val="∑"/>
                              <m:supHide m:val="on"/>
                              <m:ctrlPr>
                                <a:rPr lang="en-US" sz="1350" i="1">
                                  <a:solidFill>
                                    <a:schemeClr val="bg1"/>
                                  </a:solidFill>
                                  <a:latin typeface="Cambria Math" panose="02040503050406030204" pitchFamily="18" charset="0"/>
                                </a:rPr>
                              </m:ctrlPr>
                            </m:naryPr>
                            <m:sub>
                              <m:d>
                                <m:dPr>
                                  <m:ctrlPr>
                                    <a:rPr lang="en-US" sz="1350" i="1">
                                      <a:solidFill>
                                        <a:schemeClr val="bg1"/>
                                      </a:solidFill>
                                      <a:latin typeface="Cambria Math" panose="02040503050406030204" pitchFamily="18" charset="0"/>
                                    </a:rPr>
                                  </m:ctrlPr>
                                </m:dPr>
                                <m:e>
                                  <m:sSub>
                                    <m:sSubPr>
                                      <m:ctrlPr>
                                        <a:rPr lang="en-US" sz="1350" i="1">
                                          <a:solidFill>
                                            <a:schemeClr val="bg1"/>
                                          </a:solidFill>
                                          <a:latin typeface="Cambria Math" panose="02040503050406030204" pitchFamily="18" charset="0"/>
                                        </a:rPr>
                                      </m:ctrlPr>
                                    </m:sSubPr>
                                    <m:e>
                                      <m:r>
                                        <m:rPr>
                                          <m:brk m:alnAt="7"/>
                                        </m:rPr>
                                        <a:rPr lang="en-US" sz="1350" i="1">
                                          <a:solidFill>
                                            <a:schemeClr val="bg1"/>
                                          </a:solidFill>
                                          <a:latin typeface="Cambria Math" panose="02040503050406030204" pitchFamily="18" charset="0"/>
                                        </a:rPr>
                                        <m:t>𝑥</m:t>
                                      </m:r>
                                    </m:e>
                                    <m:sub>
                                      <m:r>
                                        <m:rPr>
                                          <m:brk m:alnAt="7"/>
                                        </m:rPr>
                                        <a:rPr lang="en-US" sz="1350" i="1">
                                          <a:solidFill>
                                            <a:schemeClr val="bg1"/>
                                          </a:solidFill>
                                          <a:latin typeface="Cambria Math" panose="02040503050406030204" pitchFamily="18" charset="0"/>
                                        </a:rPr>
                                        <m:t>𝑖</m:t>
                                      </m:r>
                                    </m:sub>
                                  </m:sSub>
                                  <m:r>
                                    <m:rPr>
                                      <m:brk m:alnAt="7"/>
                                    </m:rPr>
                                    <a:rPr lang="en-US" sz="1350" i="1">
                                      <a:solidFill>
                                        <a:schemeClr val="bg1"/>
                                      </a:solidFill>
                                      <a:latin typeface="Cambria Math" panose="02040503050406030204" pitchFamily="18" charset="0"/>
                                    </a:rPr>
                                    <m:t>,</m:t>
                                  </m:r>
                                  <m:sSub>
                                    <m:sSubPr>
                                      <m:ctrlPr>
                                        <a:rPr lang="en-US" sz="1350" i="1">
                                          <a:solidFill>
                                            <a:schemeClr val="bg1"/>
                                          </a:solidFill>
                                          <a:latin typeface="Cambria Math" panose="02040503050406030204" pitchFamily="18" charset="0"/>
                                        </a:rPr>
                                      </m:ctrlPr>
                                    </m:sSubPr>
                                    <m:e>
                                      <m:r>
                                        <m:rPr>
                                          <m:brk m:alnAt="7"/>
                                        </m:rPr>
                                        <a:rPr lang="en-US" sz="1350" i="1">
                                          <a:solidFill>
                                            <a:schemeClr val="bg1"/>
                                          </a:solidFill>
                                          <a:latin typeface="Cambria Math" panose="02040503050406030204" pitchFamily="18" charset="0"/>
                                        </a:rPr>
                                        <m:t>𝑦</m:t>
                                      </m:r>
                                    </m:e>
                                    <m:sub>
                                      <m:r>
                                        <m:rPr>
                                          <m:brk m:alnAt="7"/>
                                        </m:rPr>
                                        <a:rPr lang="en-US" sz="1350" i="1">
                                          <a:solidFill>
                                            <a:schemeClr val="bg1"/>
                                          </a:solidFill>
                                          <a:latin typeface="Cambria Math" panose="02040503050406030204" pitchFamily="18" charset="0"/>
                                        </a:rPr>
                                        <m:t>𝑖</m:t>
                                      </m:r>
                                    </m:sub>
                                  </m:sSub>
                                </m:e>
                              </m:d>
                              <m:r>
                                <m:rPr>
                                  <m:brk m:alnAt="7"/>
                                </m:rPr>
                                <a:rPr lang="en-US" sz="1350" i="1">
                                  <a:solidFill>
                                    <a:schemeClr val="bg1"/>
                                  </a:solidFill>
                                  <a:latin typeface="Cambria Math" panose="02040503050406030204" pitchFamily="18" charset="0"/>
                                </a:rPr>
                                <m:t>∈</m:t>
                              </m:r>
                              <m:r>
                                <a:rPr lang="en-US" sz="1350" i="1">
                                  <a:solidFill>
                                    <a:schemeClr val="bg1"/>
                                  </a:solidFill>
                                  <a:latin typeface="Cambria Math" panose="02040503050406030204" pitchFamily="18" charset="0"/>
                                </a:rPr>
                                <m:t>𝑆</m:t>
                              </m:r>
                            </m:sub>
                            <m:sup/>
                            <m:e>
                              <m:r>
                                <a:rPr lang="en-US" sz="1350" i="1">
                                  <a:solidFill>
                                    <a:schemeClr val="bg1"/>
                                  </a:solidFill>
                                  <a:latin typeface="Cambria Math" panose="02040503050406030204" pitchFamily="18" charset="0"/>
                                </a:rPr>
                                <m:t>ℓ</m:t>
                              </m:r>
                              <m:d>
                                <m:dPr>
                                  <m:ctrlPr>
                                    <a:rPr lang="en-US" sz="1350" i="1">
                                      <a:solidFill>
                                        <a:schemeClr val="bg1"/>
                                      </a:solidFill>
                                      <a:latin typeface="Cambria Math" panose="02040503050406030204" pitchFamily="18" charset="0"/>
                                    </a:rPr>
                                  </m:ctrlPr>
                                </m:dPr>
                                <m:e>
                                  <m:r>
                                    <a:rPr lang="en-US" sz="1350" i="1">
                                      <a:solidFill>
                                        <a:schemeClr val="bg1"/>
                                      </a:solidFill>
                                      <a:latin typeface="Cambria Math" panose="02040503050406030204" pitchFamily="18" charset="0"/>
                                    </a:rPr>
                                    <m:t>𝑓</m:t>
                                  </m:r>
                                  <m:d>
                                    <m:dPr>
                                      <m:ctrlPr>
                                        <a:rPr lang="en-US" sz="1350" i="1">
                                          <a:solidFill>
                                            <a:schemeClr val="bg1"/>
                                          </a:solidFill>
                                          <a:latin typeface="Cambria Math" panose="02040503050406030204" pitchFamily="18" charset="0"/>
                                        </a:rPr>
                                      </m:ctrlPr>
                                    </m:dPr>
                                    <m:e>
                                      <m:sSub>
                                        <m:sSubPr>
                                          <m:ctrlPr>
                                            <a:rPr lang="en-US" sz="1350" i="1">
                                              <a:solidFill>
                                                <a:schemeClr val="bg1"/>
                                              </a:solidFill>
                                              <a:latin typeface="Cambria Math" panose="02040503050406030204" pitchFamily="18" charset="0"/>
                                            </a:rPr>
                                          </m:ctrlPr>
                                        </m:sSubPr>
                                        <m:e>
                                          <m:r>
                                            <a:rPr lang="en-US" sz="1350" i="1">
                                              <a:solidFill>
                                                <a:schemeClr val="bg1"/>
                                              </a:solidFill>
                                              <a:latin typeface="Cambria Math" panose="02040503050406030204" pitchFamily="18" charset="0"/>
                                            </a:rPr>
                                            <m:t>𝑥</m:t>
                                          </m:r>
                                        </m:e>
                                        <m:sub>
                                          <m:r>
                                            <a:rPr lang="en-US" sz="1350" i="1">
                                              <a:solidFill>
                                                <a:schemeClr val="bg1"/>
                                              </a:solidFill>
                                              <a:latin typeface="Cambria Math" panose="02040503050406030204" pitchFamily="18" charset="0"/>
                                            </a:rPr>
                                            <m:t>𝑖</m:t>
                                          </m:r>
                                        </m:sub>
                                      </m:sSub>
                                    </m:e>
                                  </m:d>
                                  <m:r>
                                    <a:rPr lang="en-US" sz="1350" i="1">
                                      <a:solidFill>
                                        <a:schemeClr val="bg1"/>
                                      </a:solidFill>
                                      <a:latin typeface="Cambria Math" panose="02040503050406030204" pitchFamily="18" charset="0"/>
                                    </a:rPr>
                                    <m:t>,</m:t>
                                  </m:r>
                                  <m:sSub>
                                    <m:sSubPr>
                                      <m:ctrlPr>
                                        <a:rPr lang="en-US" sz="1350" i="1">
                                          <a:solidFill>
                                            <a:schemeClr val="bg1"/>
                                          </a:solidFill>
                                          <a:latin typeface="Cambria Math" panose="02040503050406030204" pitchFamily="18" charset="0"/>
                                        </a:rPr>
                                      </m:ctrlPr>
                                    </m:sSubPr>
                                    <m:e>
                                      <m:r>
                                        <a:rPr lang="en-US" sz="1350" i="1">
                                          <a:solidFill>
                                            <a:schemeClr val="bg1"/>
                                          </a:solidFill>
                                          <a:latin typeface="Cambria Math" panose="02040503050406030204" pitchFamily="18" charset="0"/>
                                        </a:rPr>
                                        <m:t>𝑦</m:t>
                                      </m:r>
                                    </m:e>
                                    <m:sub>
                                      <m:r>
                                        <a:rPr lang="en-US" sz="1350" i="1">
                                          <a:solidFill>
                                            <a:schemeClr val="bg1"/>
                                          </a:solidFill>
                                          <a:latin typeface="Cambria Math" panose="02040503050406030204" pitchFamily="18" charset="0"/>
                                        </a:rPr>
                                        <m:t>𝑖</m:t>
                                      </m:r>
                                    </m:sub>
                                  </m:sSub>
                                </m:e>
                              </m:d>
                            </m:e>
                          </m:nary>
                          <m:r>
                            <a:rPr lang="en-US" sz="1350" i="1">
                              <a:solidFill>
                                <a:schemeClr val="bg1"/>
                              </a:solidFill>
                              <a:latin typeface="Cambria Math" panose="02040503050406030204" pitchFamily="18" charset="0"/>
                            </a:rPr>
                            <m:t>+</m:t>
                          </m:r>
                          <m:r>
                            <a:rPr lang="en-US" sz="1350" i="1">
                              <a:solidFill>
                                <a:schemeClr val="bg1"/>
                              </a:solidFill>
                              <a:latin typeface="Cambria Math" panose="02040503050406030204" pitchFamily="18" charset="0"/>
                            </a:rPr>
                            <m:t>𝜆</m:t>
                          </m:r>
                          <m:r>
                            <m:rPr>
                              <m:sty m:val="p"/>
                            </m:rPr>
                            <a:rPr lang="en-US" sz="1350">
                              <a:solidFill>
                                <a:srgbClr val="FFC000"/>
                              </a:solidFill>
                              <a:latin typeface="Cambria Math" panose="02040503050406030204" pitchFamily="18" charset="0"/>
                            </a:rPr>
                            <m:t>Ω</m:t>
                          </m:r>
                          <m:r>
                            <a:rPr lang="en-US" sz="1350" i="1">
                              <a:solidFill>
                                <a:schemeClr val="bg1"/>
                              </a:solidFill>
                              <a:latin typeface="Cambria Math" panose="02040503050406030204" pitchFamily="18" charset="0"/>
                            </a:rPr>
                            <m:t>(</m:t>
                          </m:r>
                          <m:r>
                            <a:rPr lang="en-US" sz="1350" i="1">
                              <a:solidFill>
                                <a:schemeClr val="bg1"/>
                              </a:solidFill>
                              <a:latin typeface="Cambria Math" panose="02040503050406030204" pitchFamily="18" charset="0"/>
                            </a:rPr>
                            <m:t>𝑓</m:t>
                          </m:r>
                          <m:r>
                            <a:rPr lang="en-US" sz="1350" i="1">
                              <a:solidFill>
                                <a:schemeClr val="bg1"/>
                              </a:solidFill>
                              <a:latin typeface="Cambria Math" panose="02040503050406030204" pitchFamily="18" charset="0"/>
                            </a:rPr>
                            <m:t>)</m:t>
                          </m:r>
                        </m:e>
                      </m:func>
                    </m:oMath>
                  </m:oMathPara>
                </a14:m>
                <a:endParaRPr lang="en-US" sz="1350" dirty="0">
                  <a:solidFill>
                    <a:schemeClr val="bg1"/>
                  </a:solidFill>
                </a:endParaRPr>
              </a:p>
            </p:txBody>
          </p:sp>
        </mc:Choice>
        <mc:Fallback xmlns="">
          <p:sp>
            <p:nvSpPr>
              <p:cNvPr id="4" name="Rectangle 3">
                <a:extLst>
                  <a:ext uri="{FF2B5EF4-FFF2-40B4-BE49-F238E27FC236}">
                    <a16:creationId xmlns:a16="http://schemas.microsoft.com/office/drawing/2014/main" id="{4B03A252-875A-A742-BB0C-78DC8F92CD75}"/>
                  </a:ext>
                </a:extLst>
              </p:cNvPr>
              <p:cNvSpPr>
                <a:spLocks noRot="1" noChangeAspect="1" noMove="1" noResize="1" noEditPoints="1" noAdjustHandles="1" noChangeArrowheads="1" noChangeShapeType="1" noTextEdit="1"/>
              </p:cNvSpPr>
              <p:nvPr/>
            </p:nvSpPr>
            <p:spPr>
              <a:xfrm>
                <a:off x="3228203" y="2972452"/>
                <a:ext cx="2687594" cy="1405758"/>
              </a:xfrm>
              <a:prstGeom prst="rect">
                <a:avLst/>
              </a:prstGeom>
              <a:blipFill>
                <a:blip r:embed="rId4"/>
                <a:stretch>
                  <a:fillRect l="-943" t="-25225" r="-472" b="-45946"/>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946858B9-9CF4-384D-8A93-31F1291581BA}"/>
                  </a:ext>
                </a:extLst>
              </p:cNvPr>
              <p:cNvSpPr/>
              <p:nvPr/>
            </p:nvSpPr>
            <p:spPr>
              <a:xfrm>
                <a:off x="6506750" y="3239756"/>
                <a:ext cx="1371600" cy="871151"/>
              </a:xfrm>
              <a:prstGeom prst="rect">
                <a:avLst/>
              </a:prstGeom>
              <a:solidFill>
                <a:srgbClr val="C1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p>
                        <m:sSupPr>
                          <m:ctrlPr>
                            <a:rPr lang="en-US" sz="1350" i="1">
                              <a:latin typeface="Cambria Math" panose="02040503050406030204" pitchFamily="18" charset="0"/>
                            </a:rPr>
                          </m:ctrlPr>
                        </m:sSupPr>
                        <m:e>
                          <m:r>
                            <a:rPr lang="en-US" sz="1350" i="1">
                              <a:latin typeface="Cambria Math" panose="02040503050406030204" pitchFamily="18" charset="0"/>
                            </a:rPr>
                            <m:t>𝑓</m:t>
                          </m:r>
                        </m:e>
                        <m:sup>
                          <m:r>
                            <a:rPr lang="en-US" sz="1350" i="1">
                              <a:latin typeface="Cambria Math" panose="02040503050406030204" pitchFamily="18" charset="0"/>
                            </a:rPr>
                            <m:t>∗</m:t>
                          </m:r>
                        </m:sup>
                      </m:sSup>
                      <m:r>
                        <a:rPr lang="en-US" sz="1350" i="1">
                          <a:latin typeface="Cambria Math" panose="02040503050406030204" pitchFamily="18" charset="0"/>
                        </a:rPr>
                        <m:t>(⋅)</m:t>
                      </m:r>
                    </m:oMath>
                  </m:oMathPara>
                </a14:m>
                <a:endParaRPr lang="en-US" sz="1350" dirty="0"/>
              </a:p>
            </p:txBody>
          </p:sp>
        </mc:Choice>
        <mc:Fallback xmlns="">
          <p:sp>
            <p:nvSpPr>
              <p:cNvPr id="5" name="Rectangle 4">
                <a:extLst>
                  <a:ext uri="{FF2B5EF4-FFF2-40B4-BE49-F238E27FC236}">
                    <a16:creationId xmlns:a16="http://schemas.microsoft.com/office/drawing/2014/main" id="{946858B9-9CF4-384D-8A93-31F1291581BA}"/>
                  </a:ext>
                </a:extLst>
              </p:cNvPr>
              <p:cNvSpPr>
                <a:spLocks noRot="1" noChangeAspect="1" noMove="1" noResize="1" noEditPoints="1" noAdjustHandles="1" noChangeArrowheads="1" noChangeShapeType="1" noTextEdit="1"/>
              </p:cNvSpPr>
              <p:nvPr/>
            </p:nvSpPr>
            <p:spPr>
              <a:xfrm>
                <a:off x="6506750" y="3239756"/>
                <a:ext cx="1371600" cy="871151"/>
              </a:xfrm>
              <a:prstGeom prst="rect">
                <a:avLst/>
              </a:prstGeom>
              <a:blipFill>
                <a:blip r:embed="rId5"/>
                <a:stretch>
                  <a:fillRect/>
                </a:stretch>
              </a:blipFill>
              <a:ln>
                <a:noFill/>
              </a:ln>
            </p:spPr>
            <p:txBody>
              <a:bodyPr/>
              <a:lstStyle/>
              <a:p>
                <a:r>
                  <a:rPr lang="en-US">
                    <a:noFill/>
                  </a:rPr>
                  <a:t> </a:t>
                </a:r>
              </a:p>
            </p:txBody>
          </p:sp>
        </mc:Fallback>
      </mc:AlternateContent>
      <p:cxnSp>
        <p:nvCxnSpPr>
          <p:cNvPr id="7" name="Straight Arrow Connector 6">
            <a:extLst>
              <a:ext uri="{FF2B5EF4-FFF2-40B4-BE49-F238E27FC236}">
                <a16:creationId xmlns:a16="http://schemas.microsoft.com/office/drawing/2014/main" id="{ACFC5CB3-8052-6C40-AC78-CFC13AFEDC4B}"/>
              </a:ext>
            </a:extLst>
          </p:cNvPr>
          <p:cNvCxnSpPr>
            <a:endCxn id="5" idx="0"/>
          </p:cNvCxnSpPr>
          <p:nvPr/>
        </p:nvCxnSpPr>
        <p:spPr>
          <a:xfrm>
            <a:off x="7192550" y="2705149"/>
            <a:ext cx="0" cy="5346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3EB09291-C1BA-A548-9CAB-A6A4197495AC}"/>
              </a:ext>
            </a:extLst>
          </p:cNvPr>
          <p:cNvCxnSpPr/>
          <p:nvPr/>
        </p:nvCxnSpPr>
        <p:spPr>
          <a:xfrm>
            <a:off x="7192550" y="4110907"/>
            <a:ext cx="0" cy="5346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5F58847-DAA2-7049-8A99-D007996FFF5A}"/>
              </a:ext>
            </a:extLst>
          </p:cNvPr>
          <p:cNvSpPr txBox="1"/>
          <p:nvPr/>
        </p:nvSpPr>
        <p:spPr>
          <a:xfrm>
            <a:off x="6971175" y="4683095"/>
            <a:ext cx="442750" cy="707886"/>
          </a:xfrm>
          <a:prstGeom prst="rect">
            <a:avLst/>
          </a:prstGeom>
          <a:solidFill>
            <a:schemeClr val="bg1"/>
          </a:solidFill>
        </p:spPr>
        <p:txBody>
          <a:bodyPr wrap="none" rtlCol="0">
            <a:spAutoFit/>
          </a:bodyPr>
          <a:lstStyle/>
          <a:p>
            <a:r>
              <a:rPr lang="en-US" sz="4000" dirty="0"/>
              <a:t>7</a:t>
            </a:r>
          </a:p>
        </p:txBody>
      </p:sp>
      <p:cxnSp>
        <p:nvCxnSpPr>
          <p:cNvPr id="12" name="Straight Arrow Connector 11">
            <a:extLst>
              <a:ext uri="{FF2B5EF4-FFF2-40B4-BE49-F238E27FC236}">
                <a16:creationId xmlns:a16="http://schemas.microsoft.com/office/drawing/2014/main" id="{CAA87B9F-B25D-1047-926F-A584E82023BB}"/>
              </a:ext>
            </a:extLst>
          </p:cNvPr>
          <p:cNvCxnSpPr/>
          <p:nvPr/>
        </p:nvCxnSpPr>
        <p:spPr>
          <a:xfrm>
            <a:off x="4571999" y="2431362"/>
            <a:ext cx="0" cy="5346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FE7BCE8C-57DC-0D4C-AA82-831503ECD3C7}"/>
                  </a:ext>
                </a:extLst>
              </p:cNvPr>
              <p:cNvSpPr txBox="1"/>
              <p:nvPr/>
            </p:nvSpPr>
            <p:spPr>
              <a:xfrm>
                <a:off x="3990590" y="2172898"/>
                <a:ext cx="1293944" cy="300082"/>
              </a:xfrm>
              <a:prstGeom prst="rect">
                <a:avLst/>
              </a:prstGeom>
              <a:noFill/>
            </p:spPr>
            <p:txBody>
              <a:bodyPr wrap="none" rtlCol="0">
                <a:spAutoFit/>
              </a:bodyPr>
              <a:lstStyle/>
              <a:p>
                <a:r>
                  <a:rPr lang="en-US" sz="1350" dirty="0"/>
                  <a:t>loss function </a:t>
                </a:r>
                <a14:m>
                  <m:oMath xmlns:m="http://schemas.openxmlformats.org/officeDocument/2006/math">
                    <m:r>
                      <a:rPr lang="en-US" sz="1350" i="1">
                        <a:solidFill>
                          <a:srgbClr val="C00000"/>
                        </a:solidFill>
                        <a:latin typeface="Cambria Math" panose="02040503050406030204" pitchFamily="18" charset="0"/>
                      </a:rPr>
                      <m:t>ℓ</m:t>
                    </m:r>
                  </m:oMath>
                </a14:m>
                <a:endParaRPr lang="en-US" sz="1350" dirty="0"/>
              </a:p>
            </p:txBody>
          </p:sp>
        </mc:Choice>
        <mc:Fallback xmlns="">
          <p:sp>
            <p:nvSpPr>
              <p:cNvPr id="13" name="TextBox 12">
                <a:extLst>
                  <a:ext uri="{FF2B5EF4-FFF2-40B4-BE49-F238E27FC236}">
                    <a16:creationId xmlns:a16="http://schemas.microsoft.com/office/drawing/2014/main" id="{FE7BCE8C-57DC-0D4C-AA82-831503ECD3C7}"/>
                  </a:ext>
                </a:extLst>
              </p:cNvPr>
              <p:cNvSpPr txBox="1">
                <a:spLocks noRot="1" noChangeAspect="1" noMove="1" noResize="1" noEditPoints="1" noAdjustHandles="1" noChangeArrowheads="1" noChangeShapeType="1" noTextEdit="1"/>
              </p:cNvSpPr>
              <p:nvPr/>
            </p:nvSpPr>
            <p:spPr>
              <a:xfrm>
                <a:off x="3990590" y="2172898"/>
                <a:ext cx="1293944" cy="300082"/>
              </a:xfrm>
              <a:prstGeom prst="rect">
                <a:avLst/>
              </a:prstGeom>
              <a:blipFill>
                <a:blip r:embed="rId6"/>
                <a:stretch>
                  <a:fillRect l="-1942" b="-16000"/>
                </a:stretch>
              </a:blipFill>
            </p:spPr>
            <p:txBody>
              <a:bodyPr/>
              <a:lstStyle/>
              <a:p>
                <a:r>
                  <a:rPr lang="en-US">
                    <a:noFill/>
                  </a:rPr>
                  <a:t> </a:t>
                </a:r>
              </a:p>
            </p:txBody>
          </p:sp>
        </mc:Fallback>
      </mc:AlternateContent>
      <p:sp>
        <p:nvSpPr>
          <p:cNvPr id="14" name="Right Arrow 13">
            <a:extLst>
              <a:ext uri="{FF2B5EF4-FFF2-40B4-BE49-F238E27FC236}">
                <a16:creationId xmlns:a16="http://schemas.microsoft.com/office/drawing/2014/main" id="{32C173AF-0776-C548-817A-27F829278E62}"/>
              </a:ext>
            </a:extLst>
          </p:cNvPr>
          <p:cNvSpPr/>
          <p:nvPr/>
        </p:nvSpPr>
        <p:spPr>
          <a:xfrm>
            <a:off x="2651444" y="3522416"/>
            <a:ext cx="576759" cy="305830"/>
          </a:xfrm>
          <a:prstGeom prst="rightArrow">
            <a:avLst/>
          </a:prstGeom>
          <a:solidFill>
            <a:srgbClr val="C1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    </a:t>
            </a:r>
          </a:p>
        </p:txBody>
      </p:sp>
      <p:pic>
        <p:nvPicPr>
          <p:cNvPr id="16" name="Picture 15" descr="Calendar&#10;&#10;Description automatically generated">
            <a:extLst>
              <a:ext uri="{FF2B5EF4-FFF2-40B4-BE49-F238E27FC236}">
                <a16:creationId xmlns:a16="http://schemas.microsoft.com/office/drawing/2014/main" id="{93E40664-51F9-2547-91D1-DC9A0395781B}"/>
              </a:ext>
            </a:extLst>
          </p:cNvPr>
          <p:cNvPicPr>
            <a:picLocks noChangeAspect="1"/>
          </p:cNvPicPr>
          <p:nvPr/>
        </p:nvPicPr>
        <p:blipFill>
          <a:blip r:embed="rId7"/>
          <a:stretch>
            <a:fillRect/>
          </a:stretch>
        </p:blipFill>
        <p:spPr>
          <a:xfrm rot="5400000">
            <a:off x="746459" y="3156303"/>
            <a:ext cx="2577026" cy="1038053"/>
          </a:xfrm>
          <a:prstGeom prst="rect">
            <a:avLst/>
          </a:prstGeom>
        </p:spPr>
      </p:pic>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9AC2CACE-EADD-C44B-9A55-7D4FCB8A8105}"/>
                  </a:ext>
                </a:extLst>
              </p:cNvPr>
              <p:cNvSpPr txBox="1"/>
              <p:nvPr/>
            </p:nvSpPr>
            <p:spPr>
              <a:xfrm>
                <a:off x="1415050" y="3536830"/>
                <a:ext cx="1316066" cy="300082"/>
              </a:xfrm>
              <a:prstGeom prst="rect">
                <a:avLst/>
              </a:prstGeom>
              <a:noFill/>
            </p:spPr>
            <p:txBody>
              <a:bodyPr wrap="none" rtlCol="0">
                <a:spAutoFit/>
              </a:bodyPr>
              <a:lstStyle/>
              <a:p>
                <a:r>
                  <a:rPr lang="en-US" sz="1350" dirty="0"/>
                  <a:t>data</a:t>
                </a:r>
                <a14:m>
                  <m:oMath xmlns:m="http://schemas.openxmlformats.org/officeDocument/2006/math">
                    <m:d>
                      <m:dPr>
                        <m:ctrlPr>
                          <a:rPr lang="en-US" sz="1350" i="1">
                            <a:latin typeface="Cambria Math" panose="02040503050406030204" pitchFamily="18" charset="0"/>
                          </a:rPr>
                        </m:ctrlPr>
                      </m:dPr>
                      <m:e>
                        <m:sSub>
                          <m:sSubPr>
                            <m:ctrlPr>
                              <a:rPr lang="en-US" sz="1350" i="1">
                                <a:latin typeface="Cambria Math" panose="02040503050406030204" pitchFamily="18" charset="0"/>
                              </a:rPr>
                            </m:ctrlPr>
                          </m:sSubPr>
                          <m:e>
                            <m:r>
                              <m:rPr>
                                <m:brk m:alnAt="7"/>
                              </m:rPr>
                              <a:rPr lang="en-US" sz="1350" i="1">
                                <a:latin typeface="Cambria Math" panose="02040503050406030204" pitchFamily="18" charset="0"/>
                              </a:rPr>
                              <m:t>𝑥</m:t>
                            </m:r>
                          </m:e>
                          <m:sub>
                            <m:r>
                              <m:rPr>
                                <m:brk m:alnAt="7"/>
                              </m:rPr>
                              <a:rPr lang="en-US" sz="1350" i="1">
                                <a:latin typeface="Cambria Math" panose="02040503050406030204" pitchFamily="18" charset="0"/>
                              </a:rPr>
                              <m:t>𝑖</m:t>
                            </m:r>
                          </m:sub>
                        </m:sSub>
                        <m:r>
                          <m:rPr>
                            <m:brk m:alnAt="7"/>
                          </m:rPr>
                          <a:rPr lang="en-US" sz="1350" i="1">
                            <a:latin typeface="Cambria Math" panose="02040503050406030204" pitchFamily="18" charset="0"/>
                          </a:rPr>
                          <m:t>,</m:t>
                        </m:r>
                        <m:sSub>
                          <m:sSubPr>
                            <m:ctrlPr>
                              <a:rPr lang="en-US" sz="1350" i="1">
                                <a:latin typeface="Cambria Math" panose="02040503050406030204" pitchFamily="18" charset="0"/>
                              </a:rPr>
                            </m:ctrlPr>
                          </m:sSubPr>
                          <m:e>
                            <m:r>
                              <m:rPr>
                                <m:brk m:alnAt="7"/>
                              </m:rPr>
                              <a:rPr lang="en-US" sz="1350" i="1">
                                <a:latin typeface="Cambria Math" panose="02040503050406030204" pitchFamily="18" charset="0"/>
                              </a:rPr>
                              <m:t>𝑦</m:t>
                            </m:r>
                          </m:e>
                          <m:sub>
                            <m:r>
                              <m:rPr>
                                <m:brk m:alnAt="7"/>
                              </m:rPr>
                              <a:rPr lang="en-US" sz="1350" i="1">
                                <a:latin typeface="Cambria Math" panose="02040503050406030204" pitchFamily="18" charset="0"/>
                              </a:rPr>
                              <m:t>𝑖</m:t>
                            </m:r>
                          </m:sub>
                        </m:sSub>
                      </m:e>
                    </m:d>
                    <m:r>
                      <m:rPr>
                        <m:brk m:alnAt="7"/>
                      </m:rPr>
                      <a:rPr lang="en-US" sz="1350" i="1">
                        <a:latin typeface="Cambria Math" panose="02040503050406030204" pitchFamily="18" charset="0"/>
                      </a:rPr>
                      <m:t>∈</m:t>
                    </m:r>
                    <m:r>
                      <a:rPr lang="en-US" sz="1350" i="1">
                        <a:latin typeface="Cambria Math" panose="02040503050406030204" pitchFamily="18" charset="0"/>
                      </a:rPr>
                      <m:t>𝑆</m:t>
                    </m:r>
                  </m:oMath>
                </a14:m>
                <a:endParaRPr lang="en-US" sz="1350" dirty="0"/>
              </a:p>
            </p:txBody>
          </p:sp>
        </mc:Choice>
        <mc:Fallback xmlns="">
          <p:sp>
            <p:nvSpPr>
              <p:cNvPr id="17" name="TextBox 16">
                <a:extLst>
                  <a:ext uri="{FF2B5EF4-FFF2-40B4-BE49-F238E27FC236}">
                    <a16:creationId xmlns:a16="http://schemas.microsoft.com/office/drawing/2014/main" id="{9AC2CACE-EADD-C44B-9A55-7D4FCB8A8105}"/>
                  </a:ext>
                </a:extLst>
              </p:cNvPr>
              <p:cNvSpPr txBox="1">
                <a:spLocks noRot="1" noChangeAspect="1" noMove="1" noResize="1" noEditPoints="1" noAdjustHandles="1" noChangeArrowheads="1" noChangeShapeType="1" noTextEdit="1"/>
              </p:cNvSpPr>
              <p:nvPr/>
            </p:nvSpPr>
            <p:spPr>
              <a:xfrm>
                <a:off x="1415050" y="3536830"/>
                <a:ext cx="1316066" cy="300082"/>
              </a:xfrm>
              <a:prstGeom prst="rect">
                <a:avLst/>
              </a:prstGeom>
              <a:blipFill>
                <a:blip r:embed="rId8"/>
                <a:stretch>
                  <a:fillRect l="-952" t="-4167" b="-20833"/>
                </a:stretch>
              </a:blipFill>
            </p:spPr>
            <p:txBody>
              <a:bodyPr/>
              <a:lstStyle/>
              <a:p>
                <a:r>
                  <a:rPr lang="en-US">
                    <a:noFill/>
                  </a:rPr>
                  <a:t> </a:t>
                </a:r>
              </a:p>
            </p:txBody>
          </p:sp>
        </mc:Fallback>
      </mc:AlternateContent>
      <p:sp>
        <p:nvSpPr>
          <p:cNvPr id="18" name="Right Arrow 17">
            <a:extLst>
              <a:ext uri="{FF2B5EF4-FFF2-40B4-BE49-F238E27FC236}">
                <a16:creationId xmlns:a16="http://schemas.microsoft.com/office/drawing/2014/main" id="{C1B00DAF-CCB1-A344-9DD5-5C8E28B1C475}"/>
              </a:ext>
            </a:extLst>
          </p:cNvPr>
          <p:cNvSpPr/>
          <p:nvPr/>
        </p:nvSpPr>
        <p:spPr>
          <a:xfrm rot="16200000">
            <a:off x="4283620" y="4540250"/>
            <a:ext cx="576759" cy="305830"/>
          </a:xfrm>
          <a:prstGeom prst="rightArrow">
            <a:avLst/>
          </a:prstGeom>
          <a:solidFill>
            <a:srgbClr val="C1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            </a:t>
            </a: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5D77F716-F768-6547-A3D7-A4DC80DD4527}"/>
                  </a:ext>
                </a:extLst>
              </p:cNvPr>
              <p:cNvSpPr txBox="1"/>
              <p:nvPr/>
            </p:nvSpPr>
            <p:spPr>
              <a:xfrm>
                <a:off x="3826507" y="4981544"/>
                <a:ext cx="1627690" cy="300082"/>
              </a:xfrm>
              <a:prstGeom prst="rect">
                <a:avLst/>
              </a:prstGeom>
              <a:noFill/>
            </p:spPr>
            <p:txBody>
              <a:bodyPr wrap="none" rtlCol="0">
                <a:spAutoFit/>
              </a:bodyPr>
              <a:lstStyle/>
              <a:p>
                <a:r>
                  <a:rPr lang="en-US" sz="1350" dirty="0"/>
                  <a:t>hypothesis space </a:t>
                </a:r>
                <a14:m>
                  <m:oMath xmlns:m="http://schemas.openxmlformats.org/officeDocument/2006/math">
                    <m:r>
                      <a:rPr lang="en-US" sz="1350" i="1" dirty="0">
                        <a:solidFill>
                          <a:srgbClr val="C00000"/>
                        </a:solidFill>
                        <a:latin typeface="Cambria Math" panose="02040503050406030204" pitchFamily="18" charset="0"/>
                      </a:rPr>
                      <m:t>𝐹</m:t>
                    </m:r>
                  </m:oMath>
                </a14:m>
                <a:endParaRPr lang="en-US" sz="1350" dirty="0"/>
              </a:p>
            </p:txBody>
          </p:sp>
        </mc:Choice>
        <mc:Fallback xmlns="">
          <p:sp>
            <p:nvSpPr>
              <p:cNvPr id="19" name="TextBox 18">
                <a:extLst>
                  <a:ext uri="{FF2B5EF4-FFF2-40B4-BE49-F238E27FC236}">
                    <a16:creationId xmlns:a16="http://schemas.microsoft.com/office/drawing/2014/main" id="{5D77F716-F768-6547-A3D7-A4DC80DD4527}"/>
                  </a:ext>
                </a:extLst>
              </p:cNvPr>
              <p:cNvSpPr txBox="1">
                <a:spLocks noRot="1" noChangeAspect="1" noMove="1" noResize="1" noEditPoints="1" noAdjustHandles="1" noChangeArrowheads="1" noChangeShapeType="1" noTextEdit="1"/>
              </p:cNvSpPr>
              <p:nvPr/>
            </p:nvSpPr>
            <p:spPr>
              <a:xfrm>
                <a:off x="3826507" y="4981544"/>
                <a:ext cx="1627690" cy="300082"/>
              </a:xfrm>
              <a:prstGeom prst="rect">
                <a:avLst/>
              </a:prstGeom>
              <a:blipFill>
                <a:blip r:embed="rId9"/>
                <a:stretch>
                  <a:fillRect l="-775" t="-4167" b="-20833"/>
                </a:stretch>
              </a:blipFill>
            </p:spPr>
            <p:txBody>
              <a:bodyPr/>
              <a:lstStyle/>
              <a:p>
                <a:r>
                  <a:rPr lang="en-US">
                    <a:noFill/>
                  </a:rPr>
                  <a:t> </a:t>
                </a:r>
              </a:p>
            </p:txBody>
          </p:sp>
        </mc:Fallback>
      </mc:AlternateContent>
      <p:cxnSp>
        <p:nvCxnSpPr>
          <p:cNvPr id="20" name="Straight Arrow Connector 19">
            <a:extLst>
              <a:ext uri="{FF2B5EF4-FFF2-40B4-BE49-F238E27FC236}">
                <a16:creationId xmlns:a16="http://schemas.microsoft.com/office/drawing/2014/main" id="{D90D2BE7-DC2B-F841-8048-C8AE0AEDEAE9}"/>
              </a:ext>
            </a:extLst>
          </p:cNvPr>
          <p:cNvCxnSpPr>
            <a:cxnSpLocks/>
          </p:cNvCxnSpPr>
          <p:nvPr/>
        </p:nvCxnSpPr>
        <p:spPr>
          <a:xfrm>
            <a:off x="5915797" y="3684082"/>
            <a:ext cx="57675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F4A9C15F-B4E6-8748-8F8D-DAE810DCBC4C}"/>
                  </a:ext>
                </a:extLst>
              </p:cNvPr>
              <p:cNvSpPr txBox="1"/>
              <p:nvPr/>
            </p:nvSpPr>
            <p:spPr>
              <a:xfrm>
                <a:off x="5382765" y="5400289"/>
                <a:ext cx="2384242" cy="300082"/>
              </a:xfrm>
              <a:prstGeom prst="rect">
                <a:avLst/>
              </a:prstGeom>
              <a:noFill/>
            </p:spPr>
            <p:txBody>
              <a:bodyPr wrap="none" rtlCol="0">
                <a:spAutoFit/>
              </a:bodyPr>
              <a:lstStyle/>
              <a:p>
                <a14:m>
                  <m:oMath xmlns:m="http://schemas.openxmlformats.org/officeDocument/2006/math">
                    <m:r>
                      <m:rPr>
                        <m:sty m:val="p"/>
                      </m:rPr>
                      <a:rPr lang="en-US" sz="1350">
                        <a:solidFill>
                          <a:srgbClr val="FFC000"/>
                        </a:solidFill>
                        <a:latin typeface="Cambria Math" panose="02040503050406030204" pitchFamily="18" charset="0"/>
                      </a:rPr>
                      <m:t>Ω</m:t>
                    </m:r>
                  </m:oMath>
                </a14:m>
                <a:r>
                  <a:rPr lang="en-US" sz="1350" dirty="0"/>
                  <a:t>: regularize </a:t>
                </a:r>
                <a14:m>
                  <m:oMath xmlns:m="http://schemas.openxmlformats.org/officeDocument/2006/math">
                    <m:r>
                      <a:rPr lang="en-US" sz="1350" i="1" dirty="0">
                        <a:latin typeface="Cambria Math" panose="02040503050406030204" pitchFamily="18" charset="0"/>
                      </a:rPr>
                      <m:t>𝑓</m:t>
                    </m:r>
                  </m:oMath>
                </a14:m>
                <a:r>
                  <a:rPr lang="en-US" sz="1350" dirty="0"/>
                  <a:t> by knowledge</a:t>
                </a:r>
              </a:p>
            </p:txBody>
          </p:sp>
        </mc:Choice>
        <mc:Fallback xmlns="">
          <p:sp>
            <p:nvSpPr>
              <p:cNvPr id="24" name="TextBox 23">
                <a:extLst>
                  <a:ext uri="{FF2B5EF4-FFF2-40B4-BE49-F238E27FC236}">
                    <a16:creationId xmlns:a16="http://schemas.microsoft.com/office/drawing/2014/main" id="{F4A9C15F-B4E6-8748-8F8D-DAE810DCBC4C}"/>
                  </a:ext>
                </a:extLst>
              </p:cNvPr>
              <p:cNvSpPr txBox="1">
                <a:spLocks noRot="1" noChangeAspect="1" noMove="1" noResize="1" noEditPoints="1" noAdjustHandles="1" noChangeArrowheads="1" noChangeShapeType="1" noTextEdit="1"/>
              </p:cNvSpPr>
              <p:nvPr/>
            </p:nvSpPr>
            <p:spPr>
              <a:xfrm>
                <a:off x="5382765" y="5400289"/>
                <a:ext cx="2384242" cy="300082"/>
              </a:xfrm>
              <a:prstGeom prst="rect">
                <a:avLst/>
              </a:prstGeom>
              <a:blipFill>
                <a:blip r:embed="rId11"/>
                <a:stretch>
                  <a:fillRect t="-4167" b="-20833"/>
                </a:stretch>
              </a:blipFill>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126B7B46-10B9-D44D-8847-57C3FE7A7933}"/>
              </a:ext>
            </a:extLst>
          </p:cNvPr>
          <p:cNvSpPr>
            <a:spLocks noGrp="1"/>
          </p:cNvSpPr>
          <p:nvPr>
            <p:ph type="sldNum" sz="quarter" idx="12"/>
          </p:nvPr>
        </p:nvSpPr>
        <p:spPr>
          <a:xfrm>
            <a:off x="11311128" y="6272784"/>
            <a:ext cx="640080" cy="365125"/>
          </a:xfrm>
          <a:prstGeom prst="rect">
            <a:avLst/>
          </a:prstGeom>
        </p:spPr>
        <p:txBody>
          <a:bodyPr vert="horz" lIns="91440" tIns="45720" rIns="91440" bIns="45720" rtlCol="0" anchor="ctr"/>
          <a:lstStyle>
            <a:defPPr>
              <a:defRPr lang="en-US"/>
            </a:defPPr>
            <a:lvl1pPr marL="0" algn="ctr" defTabSz="914400" rtl="0" eaLnBrk="1" latinLnBrk="0" hangingPunct="1">
              <a:defRPr sz="1400" b="1" kern="1200">
                <a:solidFill>
                  <a:srgbClr val="FFFFFF"/>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A1C79C9-48CD-544B-91DF-57C1A15BA8C8}" type="slidenum">
              <a:rPr lang="en-US" smtClean="0"/>
              <a:pPr/>
              <a:t>18</a:t>
            </a:fld>
            <a:endParaRPr lang="en-US"/>
          </a:p>
        </p:txBody>
      </p:sp>
      <p:sp>
        <p:nvSpPr>
          <p:cNvPr id="6" name="TextBox 5">
            <a:extLst>
              <a:ext uri="{FF2B5EF4-FFF2-40B4-BE49-F238E27FC236}">
                <a16:creationId xmlns:a16="http://schemas.microsoft.com/office/drawing/2014/main" id="{2D265815-3A6B-C74D-8C50-FAF88213D907}"/>
              </a:ext>
            </a:extLst>
          </p:cNvPr>
          <p:cNvSpPr txBox="1"/>
          <p:nvPr/>
        </p:nvSpPr>
        <p:spPr>
          <a:xfrm>
            <a:off x="3712188" y="4020393"/>
            <a:ext cx="1189749" cy="276999"/>
          </a:xfrm>
          <a:prstGeom prst="rect">
            <a:avLst/>
          </a:prstGeom>
          <a:solidFill>
            <a:srgbClr val="C10000"/>
          </a:solidFill>
        </p:spPr>
        <p:txBody>
          <a:bodyPr wrap="none" rtlCol="0">
            <a:spAutoFit/>
          </a:bodyPr>
          <a:lstStyle/>
          <a:p>
            <a:r>
              <a:rPr lang="en-US" sz="1200" dirty="0">
                <a:solidFill>
                  <a:schemeClr val="bg1"/>
                </a:solidFill>
              </a:rPr>
              <a:t>Empirical Risk</a:t>
            </a:r>
          </a:p>
        </p:txBody>
      </p:sp>
      <p:sp>
        <p:nvSpPr>
          <p:cNvPr id="21" name="Left Brace 20">
            <a:extLst>
              <a:ext uri="{FF2B5EF4-FFF2-40B4-BE49-F238E27FC236}">
                <a16:creationId xmlns:a16="http://schemas.microsoft.com/office/drawing/2014/main" id="{A0538406-08E7-E348-8F27-160D81BB2E59}"/>
              </a:ext>
            </a:extLst>
          </p:cNvPr>
          <p:cNvSpPr/>
          <p:nvPr/>
        </p:nvSpPr>
        <p:spPr>
          <a:xfrm rot="16200000">
            <a:off x="4329193" y="3250608"/>
            <a:ext cx="103643" cy="1544789"/>
          </a:xfrm>
          <a:prstGeom prst="leftBrace">
            <a:avLst/>
          </a:prstGeom>
          <a:solidFill>
            <a:srgbClr val="C10000"/>
          </a:solidFill>
          <a:ln w="952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solidFill>
                <a:srgbClr val="C00000"/>
              </a:solidFill>
            </a:endParaRPr>
          </a:p>
        </p:txBody>
      </p:sp>
    </p:spTree>
    <p:extLst>
      <p:ext uri="{BB962C8B-B14F-4D97-AF65-F5344CB8AC3E}">
        <p14:creationId xmlns:p14="http://schemas.microsoft.com/office/powerpoint/2010/main" val="1650709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1" grpId="0" animBg="1"/>
      <p:bldP spid="13" grpId="0"/>
      <p:bldP spid="14" grpId="0" animBg="1"/>
      <p:bldP spid="17" grpId="0"/>
      <p:bldP spid="18" grpId="0" animBg="1"/>
      <p:bldP spid="19" grpId="0"/>
      <p:bldP spid="24" grpId="0"/>
      <p:bldP spid="6" grpId="0" animBg="1"/>
      <p:bldP spid="2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F4E9C-D274-D744-A626-066997DAB028}"/>
              </a:ext>
            </a:extLst>
          </p:cNvPr>
          <p:cNvSpPr>
            <a:spLocks noGrp="1"/>
          </p:cNvSpPr>
          <p:nvPr>
            <p:ph type="title"/>
          </p:nvPr>
        </p:nvSpPr>
        <p:spPr>
          <a:xfrm>
            <a:off x="538163" y="152400"/>
            <a:ext cx="6167437" cy="914400"/>
          </a:xfrm>
        </p:spPr>
        <p:txBody>
          <a:bodyPr/>
          <a:lstStyle/>
          <a:p>
            <a:r>
              <a:rPr lang="en-US" dirty="0"/>
              <a:t>Machine learning to open “black box” from genotype to phenotype</a:t>
            </a:r>
          </a:p>
        </p:txBody>
      </p:sp>
      <p:sp>
        <p:nvSpPr>
          <p:cNvPr id="3" name="Content Placeholder 2">
            <a:extLst>
              <a:ext uri="{FF2B5EF4-FFF2-40B4-BE49-F238E27FC236}">
                <a16:creationId xmlns:a16="http://schemas.microsoft.com/office/drawing/2014/main" id="{94888ACB-3C82-C24E-AA17-960FE7BC960C}"/>
              </a:ext>
            </a:extLst>
          </p:cNvPr>
          <p:cNvSpPr>
            <a:spLocks noGrp="1"/>
          </p:cNvSpPr>
          <p:nvPr>
            <p:ph idx="1"/>
          </p:nvPr>
        </p:nvSpPr>
        <p:spPr>
          <a:xfrm>
            <a:off x="190500" y="1273341"/>
            <a:ext cx="8762999" cy="1628899"/>
          </a:xfrm>
        </p:spPr>
        <p:txBody>
          <a:bodyPr/>
          <a:lstStyle/>
          <a:p>
            <a:r>
              <a:rPr lang="en-US" sz="2400" dirty="0"/>
              <a:t>Goal</a:t>
            </a:r>
          </a:p>
          <a:p>
            <a:pPr lvl="1"/>
            <a:r>
              <a:rPr lang="en-US" sz="2000" i="1" dirty="0"/>
              <a:t>Advance biological knowledge on genomics in brain diseases</a:t>
            </a:r>
          </a:p>
          <a:p>
            <a:r>
              <a:rPr lang="en-US" sz="2400" dirty="0"/>
              <a:t>Approach</a:t>
            </a:r>
          </a:p>
          <a:p>
            <a:pPr lvl="1"/>
            <a:r>
              <a:rPr lang="en-US" sz="2000" i="1" dirty="0"/>
              <a:t>Machine learning, Bioinformatics, Computational Biology</a:t>
            </a:r>
          </a:p>
          <a:p>
            <a:pPr marL="457200" lvl="1" indent="0">
              <a:buNone/>
            </a:pPr>
            <a:endParaRPr lang="en-US" sz="2000" i="1" dirty="0"/>
          </a:p>
        </p:txBody>
      </p:sp>
      <p:pic>
        <p:nvPicPr>
          <p:cNvPr id="4" name="Picture 3">
            <a:extLst>
              <a:ext uri="{FF2B5EF4-FFF2-40B4-BE49-F238E27FC236}">
                <a16:creationId xmlns:a16="http://schemas.microsoft.com/office/drawing/2014/main" id="{763AA036-9FBC-6F41-A08B-20D65230AD82}"/>
              </a:ext>
            </a:extLst>
          </p:cNvPr>
          <p:cNvPicPr>
            <a:picLocks noChangeAspect="1"/>
          </p:cNvPicPr>
          <p:nvPr/>
        </p:nvPicPr>
        <p:blipFill>
          <a:blip r:embed="rId3"/>
          <a:stretch>
            <a:fillRect/>
          </a:stretch>
        </p:blipFill>
        <p:spPr>
          <a:xfrm>
            <a:off x="224631" y="3006601"/>
            <a:ext cx="8763000" cy="3365500"/>
          </a:xfrm>
          <a:prstGeom prst="rect">
            <a:avLst/>
          </a:prstGeom>
        </p:spPr>
      </p:pic>
      <p:sp>
        <p:nvSpPr>
          <p:cNvPr id="5" name="Rectangle 4">
            <a:extLst>
              <a:ext uri="{FF2B5EF4-FFF2-40B4-BE49-F238E27FC236}">
                <a16:creationId xmlns:a16="http://schemas.microsoft.com/office/drawing/2014/main" id="{427FA464-68E3-CB42-835D-FC94FC05D1A1}"/>
              </a:ext>
            </a:extLst>
          </p:cNvPr>
          <p:cNvSpPr/>
          <p:nvPr/>
        </p:nvSpPr>
        <p:spPr>
          <a:xfrm>
            <a:off x="32657" y="6578642"/>
            <a:ext cx="7315200" cy="253916"/>
          </a:xfrm>
          <a:prstGeom prst="rect">
            <a:avLst/>
          </a:prstGeom>
        </p:spPr>
        <p:txBody>
          <a:bodyPr wrap="square">
            <a:spAutoFit/>
          </a:bodyPr>
          <a:lstStyle/>
          <a:p>
            <a:r>
              <a:rPr lang="en-US" sz="1050" dirty="0"/>
              <a:t>https://</a:t>
            </a:r>
            <a:r>
              <a:rPr lang="en-US" sz="1050" dirty="0" err="1"/>
              <a:t>www.waisman.wisc.edu</a:t>
            </a:r>
            <a:r>
              <a:rPr lang="en-US" sz="1050" dirty="0"/>
              <a:t>/2020/01/07/new-researcher-uses-machine-learning-to-decode-genomic-information/</a:t>
            </a:r>
          </a:p>
        </p:txBody>
      </p:sp>
    </p:spTree>
    <p:extLst>
      <p:ext uri="{BB962C8B-B14F-4D97-AF65-F5344CB8AC3E}">
        <p14:creationId xmlns:p14="http://schemas.microsoft.com/office/powerpoint/2010/main" val="30870669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A307C-9450-BF4A-8905-4F68F9DB8B1A}"/>
              </a:ext>
            </a:extLst>
          </p:cNvPr>
          <p:cNvSpPr>
            <a:spLocks noGrp="1"/>
          </p:cNvSpPr>
          <p:nvPr>
            <p:ph type="title"/>
          </p:nvPr>
        </p:nvSpPr>
        <p:spPr>
          <a:xfrm>
            <a:off x="538163" y="152400"/>
            <a:ext cx="6319837" cy="914400"/>
          </a:xfrm>
        </p:spPr>
        <p:txBody>
          <a:bodyPr/>
          <a:lstStyle/>
          <a:p>
            <a:r>
              <a:rPr lang="en-US" dirty="0"/>
              <a:t>Empirical </a:t>
            </a:r>
            <a:r>
              <a:rPr lang="en-US"/>
              <a:t>Risk Minimization </a:t>
            </a:r>
            <a:r>
              <a:rPr lang="en-US" dirty="0"/>
              <a:t>(ERM) for single-omics (single-view learning) </a:t>
            </a:r>
          </a:p>
        </p:txBody>
      </p:sp>
      <p:pic>
        <p:nvPicPr>
          <p:cNvPr id="5" name="Content Placeholder 4" descr="A close up of text on a white background&#10;&#10;Description automatically generated">
            <a:extLst>
              <a:ext uri="{FF2B5EF4-FFF2-40B4-BE49-F238E27FC236}">
                <a16:creationId xmlns:a16="http://schemas.microsoft.com/office/drawing/2014/main" id="{E6C2132A-0BFB-C047-AB56-BB0FD2060AC1}"/>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3219" r="57072" b="33364"/>
          <a:stretch/>
        </p:blipFill>
        <p:spPr>
          <a:xfrm>
            <a:off x="152400" y="1675977"/>
            <a:ext cx="4114800" cy="2971800"/>
          </a:xfrm>
        </p:spPr>
      </p:pic>
      <p:sp>
        <p:nvSpPr>
          <p:cNvPr id="6" name="Rectangle 5">
            <a:extLst>
              <a:ext uri="{FF2B5EF4-FFF2-40B4-BE49-F238E27FC236}">
                <a16:creationId xmlns:a16="http://schemas.microsoft.com/office/drawing/2014/main" id="{C2BEB0B1-0560-1747-B056-CE4EBC51D525}"/>
              </a:ext>
            </a:extLst>
          </p:cNvPr>
          <p:cNvSpPr/>
          <p:nvPr/>
        </p:nvSpPr>
        <p:spPr>
          <a:xfrm>
            <a:off x="121444" y="1511946"/>
            <a:ext cx="833437" cy="381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2">
            <a:extLst>
              <a:ext uri="{FF2B5EF4-FFF2-40B4-BE49-F238E27FC236}">
                <a16:creationId xmlns:a16="http://schemas.microsoft.com/office/drawing/2014/main" id="{92480ACF-27A1-F04B-B3AA-189978403005}"/>
              </a:ext>
            </a:extLst>
          </p:cNvPr>
          <p:cNvSpPr>
            <a:spLocks noChangeArrowheads="1"/>
          </p:cNvSpPr>
          <p:nvPr/>
        </p:nvSpPr>
        <p:spPr bwMode="auto">
          <a:xfrm>
            <a:off x="762000" y="4953000"/>
            <a:ext cx="10795012"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9" name="Object 8">
            <a:extLst>
              <a:ext uri="{FF2B5EF4-FFF2-40B4-BE49-F238E27FC236}">
                <a16:creationId xmlns:a16="http://schemas.microsoft.com/office/drawing/2014/main" id="{B77FAAB1-6B11-1A49-B1AD-A65943B5E66E}"/>
              </a:ext>
            </a:extLst>
          </p:cNvPr>
          <p:cNvGraphicFramePr>
            <a:graphicFrameLocks noChangeAspect="1"/>
          </p:cNvGraphicFramePr>
          <p:nvPr>
            <p:extLst>
              <p:ext uri="{D42A27DB-BD31-4B8C-83A1-F6EECF244321}">
                <p14:modId xmlns:p14="http://schemas.microsoft.com/office/powerpoint/2010/main" val="745514662"/>
              </p:ext>
            </p:extLst>
          </p:nvPr>
        </p:nvGraphicFramePr>
        <p:xfrm>
          <a:off x="538163" y="4789702"/>
          <a:ext cx="3048000" cy="762000"/>
        </p:xfrm>
        <a:graphic>
          <a:graphicData uri="http://schemas.openxmlformats.org/presentationml/2006/ole">
            <mc:AlternateContent xmlns:mc="http://schemas.openxmlformats.org/markup-compatibility/2006">
              <mc:Choice xmlns:v="urn:schemas-microsoft-com:vml" Requires="v">
                <p:oleObj spid="_x0000_s1955" r:id="rId4" imgW="1828800" imgH="457200" progId="Equation.DSMT4">
                  <p:embed/>
                </p:oleObj>
              </mc:Choice>
              <mc:Fallback>
                <p:oleObj r:id="rId4" imgW="1828800" imgH="457200" progId="Equation.DSMT4">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8163" y="4789702"/>
                        <a:ext cx="3048000" cy="762000"/>
                      </a:xfrm>
                      <a:prstGeom prst="rect">
                        <a:avLst/>
                      </a:prstGeom>
                      <a:noFill/>
                    </p:spPr>
                  </p:pic>
                </p:oleObj>
              </mc:Fallback>
            </mc:AlternateContent>
          </a:graphicData>
        </a:graphic>
      </p:graphicFrame>
      <p:graphicFrame>
        <p:nvGraphicFramePr>
          <p:cNvPr id="11" name="Object 10">
            <a:extLst>
              <a:ext uri="{FF2B5EF4-FFF2-40B4-BE49-F238E27FC236}">
                <a16:creationId xmlns:a16="http://schemas.microsoft.com/office/drawing/2014/main" id="{89A84B2D-6939-F440-BA6E-BF8312AC719C}"/>
              </a:ext>
            </a:extLst>
          </p:cNvPr>
          <p:cNvGraphicFramePr>
            <a:graphicFrameLocks noChangeAspect="1"/>
          </p:cNvGraphicFramePr>
          <p:nvPr>
            <p:extLst>
              <p:ext uri="{D42A27DB-BD31-4B8C-83A1-F6EECF244321}">
                <p14:modId xmlns:p14="http://schemas.microsoft.com/office/powerpoint/2010/main" val="902483518"/>
              </p:ext>
            </p:extLst>
          </p:nvPr>
        </p:nvGraphicFramePr>
        <p:xfrm>
          <a:off x="549049" y="5704102"/>
          <a:ext cx="2808514" cy="530279"/>
        </p:xfrm>
        <a:graphic>
          <a:graphicData uri="http://schemas.openxmlformats.org/presentationml/2006/ole">
            <mc:AlternateContent xmlns:mc="http://schemas.openxmlformats.org/markup-compatibility/2006">
              <mc:Choice xmlns:v="urn:schemas-microsoft-com:vml" Requires="v">
                <p:oleObj spid="_x0000_s1956" r:id="rId6" imgW="1816100" imgH="342900" progId="Equation.DSMT4">
                  <p:embed/>
                </p:oleObj>
              </mc:Choice>
              <mc:Fallback>
                <p:oleObj r:id="rId6" imgW="1816100" imgH="342900" progId="Equation.DSMT4">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9049" y="5704102"/>
                        <a:ext cx="2808514" cy="530279"/>
                      </a:xfrm>
                      <a:prstGeom prst="rect">
                        <a:avLst/>
                      </a:prstGeom>
                      <a:noFill/>
                    </p:spPr>
                  </p:pic>
                </p:oleObj>
              </mc:Fallback>
            </mc:AlternateContent>
          </a:graphicData>
        </a:graphic>
      </p:graphicFrame>
      <p:sp>
        <p:nvSpPr>
          <p:cNvPr id="12" name="Content Placeholder 2">
            <a:extLst>
              <a:ext uri="{FF2B5EF4-FFF2-40B4-BE49-F238E27FC236}">
                <a16:creationId xmlns:a16="http://schemas.microsoft.com/office/drawing/2014/main" id="{E1415631-3C9C-F84A-8271-4A17BB2613CC}"/>
              </a:ext>
            </a:extLst>
          </p:cNvPr>
          <p:cNvSpPr txBox="1">
            <a:spLocks/>
          </p:cNvSpPr>
          <p:nvPr/>
        </p:nvSpPr>
        <p:spPr bwMode="auto">
          <a:xfrm>
            <a:off x="4447828" y="1675977"/>
            <a:ext cx="4627603" cy="144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90000"/>
              </a:lnSpc>
              <a:spcBef>
                <a:spcPct val="30000"/>
              </a:spcBef>
              <a:spcAft>
                <a:spcPct val="0"/>
              </a:spcAft>
              <a:buChar char="•"/>
              <a:defRPr sz="2000">
                <a:solidFill>
                  <a:schemeClr val="tx2"/>
                </a:solidFill>
                <a:latin typeface="+mn-lt"/>
                <a:ea typeface="ＭＳ Ｐゴシック" charset="-128"/>
                <a:cs typeface="ＭＳ Ｐゴシック"/>
              </a:defRPr>
            </a:lvl1pPr>
            <a:lvl2pPr marL="742950" indent="-285750" algn="l" rtl="0" eaLnBrk="1" fontAlgn="base" hangingPunct="1">
              <a:lnSpc>
                <a:spcPct val="90000"/>
              </a:lnSpc>
              <a:spcBef>
                <a:spcPct val="30000"/>
              </a:spcBef>
              <a:spcAft>
                <a:spcPct val="0"/>
              </a:spcAft>
              <a:buChar char="–"/>
              <a:defRPr>
                <a:solidFill>
                  <a:schemeClr val="tx2"/>
                </a:solidFill>
                <a:latin typeface="+mn-lt"/>
                <a:ea typeface="ＭＳ Ｐゴシック" charset="-128"/>
                <a:cs typeface="ＭＳ Ｐゴシック"/>
              </a:defRPr>
            </a:lvl2pPr>
            <a:lvl3pPr marL="11430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3pPr>
            <a:lvl4pPr marL="16002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4pPr>
            <a:lvl5pPr marL="20574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5pPr>
            <a:lvl6pPr marL="25146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6pPr>
            <a:lvl7pPr marL="29718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7pPr>
            <a:lvl8pPr marL="34290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8pPr>
            <a:lvl9pPr marL="38862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9pPr>
          </a:lstStyle>
          <a:p>
            <a:r>
              <a:rPr lang="en-US" kern="0" dirty="0"/>
              <a:t>e.g., Leukemia patient classification</a:t>
            </a:r>
          </a:p>
          <a:p>
            <a:pPr marL="857250" lvl="1" indent="-457200"/>
            <a:r>
              <a:rPr lang="en-US" i="1" kern="0" dirty="0" err="1">
                <a:latin typeface="Times New Roman" panose="02020603050405020304" pitchFamily="18" charset="0"/>
                <a:cs typeface="Times New Roman" panose="02020603050405020304" pitchFamily="18" charset="0"/>
              </a:rPr>
              <a:t>y</a:t>
            </a:r>
            <a:r>
              <a:rPr lang="en-US" i="1" kern="0" baseline="-25000" dirty="0" err="1">
                <a:latin typeface="Times New Roman" panose="02020603050405020304" pitchFamily="18" charset="0"/>
                <a:cs typeface="Times New Roman" panose="02020603050405020304" pitchFamily="18" charset="0"/>
              </a:rPr>
              <a:t>i</a:t>
            </a:r>
            <a:r>
              <a:rPr lang="en-US" kern="0" dirty="0"/>
              <a:t>: Acute lymphoblastic leukemia (ALL) vs. Acute myeloid leukemia (AML)</a:t>
            </a:r>
          </a:p>
          <a:p>
            <a:pPr marL="857250" lvl="1" indent="-457200"/>
            <a:r>
              <a:rPr lang="en-US" i="1" kern="0" dirty="0">
                <a:latin typeface="Times New Roman" panose="02020603050405020304" pitchFamily="18" charset="0"/>
                <a:cs typeface="Times New Roman" panose="02020603050405020304" pitchFamily="18" charset="0"/>
              </a:rPr>
              <a:t>x</a:t>
            </a:r>
            <a:r>
              <a:rPr lang="en-US" i="1" kern="0" baseline="-25000" dirty="0">
                <a:latin typeface="Times New Roman" panose="02020603050405020304" pitchFamily="18" charset="0"/>
                <a:cs typeface="Times New Roman" panose="02020603050405020304" pitchFamily="18" charset="0"/>
              </a:rPr>
              <a:t>i</a:t>
            </a:r>
            <a:r>
              <a:rPr lang="en-US" kern="0" dirty="0"/>
              <a:t>: gene expression</a:t>
            </a:r>
          </a:p>
          <a:p>
            <a:pPr marL="857250" lvl="1" indent="-457200"/>
            <a:r>
              <a:rPr lang="en-US" i="1" kern="0" dirty="0">
                <a:latin typeface="Times New Roman" panose="02020603050405020304" pitchFamily="18" charset="0"/>
                <a:cs typeface="Times New Roman" panose="02020603050405020304" pitchFamily="18" charset="0"/>
              </a:rPr>
              <a:t>f</a:t>
            </a:r>
            <a:r>
              <a:rPr lang="en-US" kern="0" dirty="0"/>
              <a:t>: SVM</a:t>
            </a:r>
          </a:p>
        </p:txBody>
      </p:sp>
      <p:pic>
        <p:nvPicPr>
          <p:cNvPr id="13" name="Picture 3" descr="Screen Shot 2013-10-21 at 5.03.59 PM.png">
            <a:extLst>
              <a:ext uri="{FF2B5EF4-FFF2-40B4-BE49-F238E27FC236}">
                <a16:creationId xmlns:a16="http://schemas.microsoft.com/office/drawing/2014/main" id="{0DC767D6-D1C2-9447-B331-C9A87F2FF6B9}"/>
              </a:ext>
            </a:extLst>
          </p:cNvPr>
          <p:cNvPicPr>
            <a:picLocks noChangeAspect="1"/>
          </p:cNvPicPr>
          <p:nvPr/>
        </p:nvPicPr>
        <p:blipFill rotWithShape="1">
          <a:blip r:embed="rId8">
            <a:extLst>
              <a:ext uri="{28A0092B-C50C-407E-A947-70E740481C1C}">
                <a14:useLocalDpi xmlns:a14="http://schemas.microsoft.com/office/drawing/2010/main" val="0"/>
              </a:ext>
            </a:extLst>
          </a:blip>
          <a:srcRect t="19237"/>
          <a:stretch/>
        </p:blipFill>
        <p:spPr bwMode="auto">
          <a:xfrm>
            <a:off x="4954174" y="3865490"/>
            <a:ext cx="3490913" cy="2175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A1535C62-2859-F949-A690-CB58580BBDEB}"/>
              </a:ext>
            </a:extLst>
          </p:cNvPr>
          <p:cNvSpPr txBox="1"/>
          <p:nvPr/>
        </p:nvSpPr>
        <p:spPr>
          <a:xfrm>
            <a:off x="152400" y="6561710"/>
            <a:ext cx="3384260" cy="261610"/>
          </a:xfrm>
          <a:prstGeom prst="rect">
            <a:avLst/>
          </a:prstGeom>
          <a:noFill/>
        </p:spPr>
        <p:txBody>
          <a:bodyPr wrap="none" rtlCol="0">
            <a:spAutoFit/>
          </a:bodyPr>
          <a:lstStyle/>
          <a:p>
            <a:r>
              <a:rPr lang="en-US" sz="1100" dirty="0">
                <a:latin typeface="Arial" panose="020B0604020202020204" pitchFamily="34" charset="0"/>
                <a:cs typeface="Arial" panose="020B0604020202020204" pitchFamily="34" charset="0"/>
              </a:rPr>
              <a:t>Nguyen, Wang, </a:t>
            </a:r>
            <a:r>
              <a:rPr lang="en-US" sz="1100" dirty="0" err="1">
                <a:latin typeface="Arial" panose="020B0604020202020204" pitchFamily="34" charset="0"/>
                <a:cs typeface="Arial" panose="020B0604020202020204" pitchFamily="34" charset="0"/>
              </a:rPr>
              <a:t>PLoS</a:t>
            </a:r>
            <a:r>
              <a:rPr lang="en-US" sz="1100" dirty="0">
                <a:latin typeface="Arial" panose="020B0604020202020204" pitchFamily="34" charset="0"/>
                <a:cs typeface="Arial" panose="020B0604020202020204" pitchFamily="34" charset="0"/>
              </a:rPr>
              <a:t> Computational Biology, 2020</a:t>
            </a:r>
            <a:endParaRPr lang="en-US" sz="1100" i="1" dirty="0">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8B5DB41C-9050-1643-B6EA-BC79CAC04345}"/>
              </a:ext>
            </a:extLst>
          </p:cNvPr>
          <p:cNvSpPr/>
          <p:nvPr/>
        </p:nvSpPr>
        <p:spPr>
          <a:xfrm>
            <a:off x="6761630" y="5807145"/>
            <a:ext cx="1702710" cy="307777"/>
          </a:xfrm>
          <a:prstGeom prst="rect">
            <a:avLst/>
          </a:prstGeom>
        </p:spPr>
        <p:txBody>
          <a:bodyPr wrap="none">
            <a:spAutoFit/>
          </a:bodyPr>
          <a:lstStyle/>
          <a:p>
            <a:r>
              <a:rPr lang="en-US" altLang="en-US" sz="1400" baseline="30000" dirty="0"/>
              <a:t>Nobel, Nature Biotech, 2006</a:t>
            </a:r>
            <a:endParaRPr lang="en-US" altLang="en-US" sz="1400" dirty="0"/>
          </a:p>
        </p:txBody>
      </p:sp>
      <p:pic>
        <p:nvPicPr>
          <p:cNvPr id="17" name="Picture 5" descr="Screen Shot 2013-10-21 at 4.31.52 PM.png">
            <a:extLst>
              <a:ext uri="{FF2B5EF4-FFF2-40B4-BE49-F238E27FC236}">
                <a16:creationId xmlns:a16="http://schemas.microsoft.com/office/drawing/2014/main" id="{86AF4A5B-A849-D24C-9594-E71D40F50960}"/>
              </a:ext>
            </a:extLst>
          </p:cNvPr>
          <p:cNvPicPr>
            <a:picLocks noChangeAspect="1"/>
          </p:cNvPicPr>
          <p:nvPr/>
        </p:nvPicPr>
        <p:blipFill rotWithShape="1">
          <a:blip r:embed="rId9">
            <a:extLst>
              <a:ext uri="{28A0092B-C50C-407E-A947-70E740481C1C}">
                <a14:useLocalDpi xmlns:a14="http://schemas.microsoft.com/office/drawing/2010/main" val="0"/>
              </a:ext>
            </a:extLst>
          </a:blip>
          <a:srcRect r="45109" b="6195"/>
          <a:stretch/>
        </p:blipFill>
        <p:spPr bwMode="auto">
          <a:xfrm>
            <a:off x="5755981" y="3865635"/>
            <a:ext cx="1329197" cy="255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64751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71DE4FB-D9A9-6648-BF26-BBF2339E8734}"/>
              </a:ext>
            </a:extLst>
          </p:cNvPr>
          <p:cNvSpPr txBox="1"/>
          <p:nvPr/>
        </p:nvSpPr>
        <p:spPr>
          <a:xfrm rot="16200000">
            <a:off x="3230755" y="2137999"/>
            <a:ext cx="1237839" cy="251287"/>
          </a:xfrm>
          <a:prstGeom prst="rect">
            <a:avLst/>
          </a:prstGeom>
          <a:noFill/>
        </p:spPr>
        <p:txBody>
          <a:bodyPr wrap="none" rtlCol="0">
            <a:spAutoFit/>
          </a:bodyPr>
          <a:lstStyle/>
          <a:p>
            <a:r>
              <a:rPr lang="en-US" altLang="zh-CN" sz="1033" b="1" dirty="0">
                <a:latin typeface="Helvetica" charset="0"/>
                <a:ea typeface="Helvetica" charset="0"/>
                <a:cs typeface="Helvetica" charset="0"/>
              </a:rPr>
              <a:t>All</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genes</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a:t>
            </a:r>
            <a:r>
              <a:rPr lang="zh-CN" altLang="en-US" sz="1033" b="1" dirty="0">
                <a:latin typeface="Helvetica" charset="0"/>
                <a:ea typeface="Helvetica" charset="0"/>
                <a:cs typeface="Helvetica" charset="0"/>
              </a:rPr>
              <a:t>∼</a:t>
            </a:r>
            <a:r>
              <a:rPr lang="en-US" altLang="zh-CN" sz="1033" b="1" dirty="0">
                <a:latin typeface="Helvetica" charset="0"/>
                <a:ea typeface="Helvetica" charset="0"/>
                <a:cs typeface="Helvetica" charset="0"/>
              </a:rPr>
              <a:t>20K)</a:t>
            </a:r>
            <a:endParaRPr lang="en-US" sz="1033" b="1" dirty="0">
              <a:latin typeface="Helvetica" charset="0"/>
              <a:ea typeface="Helvetica" charset="0"/>
              <a:cs typeface="Helvetica" charset="0"/>
            </a:endParaRPr>
          </a:p>
        </p:txBody>
      </p:sp>
      <p:sp>
        <p:nvSpPr>
          <p:cNvPr id="5" name="TextBox 4">
            <a:extLst>
              <a:ext uri="{FF2B5EF4-FFF2-40B4-BE49-F238E27FC236}">
                <a16:creationId xmlns:a16="http://schemas.microsoft.com/office/drawing/2014/main" id="{49FD6018-26B7-EB49-A7E6-3E0ACA52AB9C}"/>
              </a:ext>
            </a:extLst>
          </p:cNvPr>
          <p:cNvSpPr txBox="1"/>
          <p:nvPr/>
        </p:nvSpPr>
        <p:spPr>
          <a:xfrm>
            <a:off x="3907963" y="1351754"/>
            <a:ext cx="1205779" cy="251287"/>
          </a:xfrm>
          <a:prstGeom prst="rect">
            <a:avLst/>
          </a:prstGeom>
          <a:noFill/>
        </p:spPr>
        <p:txBody>
          <a:bodyPr wrap="none" rtlCol="0">
            <a:spAutoFit/>
          </a:bodyPr>
          <a:lstStyle/>
          <a:p>
            <a:r>
              <a:rPr lang="en-US" altLang="zh-CN" sz="1033" b="1" dirty="0">
                <a:latin typeface="Helvetica" charset="0"/>
                <a:ea typeface="Helvetica" charset="0"/>
                <a:cs typeface="Helvetica" charset="0"/>
              </a:rPr>
              <a:t>1866</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individuals</a:t>
            </a:r>
            <a:endParaRPr lang="en-US" sz="1033" b="1" dirty="0">
              <a:latin typeface="Helvetica" charset="0"/>
              <a:ea typeface="Helvetica" charset="0"/>
              <a:cs typeface="Helvetica" charset="0"/>
            </a:endParaRPr>
          </a:p>
        </p:txBody>
      </p:sp>
      <p:sp>
        <p:nvSpPr>
          <p:cNvPr id="6" name="TextBox 5">
            <a:extLst>
              <a:ext uri="{FF2B5EF4-FFF2-40B4-BE49-F238E27FC236}">
                <a16:creationId xmlns:a16="http://schemas.microsoft.com/office/drawing/2014/main" id="{52554F0B-36C5-9F47-BAF5-F4DB669E5026}"/>
              </a:ext>
            </a:extLst>
          </p:cNvPr>
          <p:cNvSpPr txBox="1"/>
          <p:nvPr/>
        </p:nvSpPr>
        <p:spPr>
          <a:xfrm>
            <a:off x="3959248" y="1903278"/>
            <a:ext cx="1046546" cy="648639"/>
          </a:xfrm>
          <a:prstGeom prst="rect">
            <a:avLst/>
          </a:prstGeom>
          <a:noFill/>
        </p:spPr>
        <p:txBody>
          <a:bodyPr wrap="square" rtlCol="0">
            <a:spAutoFit/>
          </a:bodyPr>
          <a:lstStyle/>
          <a:p>
            <a:pPr algn="ctr"/>
            <a:r>
              <a:rPr lang="en-US" altLang="zh-CN" sz="1205" b="1" dirty="0">
                <a:latin typeface="Helvetica" charset="0"/>
                <a:ea typeface="Helvetica" charset="0"/>
                <a:cs typeface="Helvetica" charset="0"/>
              </a:rPr>
              <a:t>Bulk</a:t>
            </a:r>
            <a:r>
              <a:rPr lang="zh-CN" altLang="en-US" sz="1205" b="1" dirty="0">
                <a:latin typeface="Helvetica" charset="0"/>
                <a:ea typeface="Helvetica" charset="0"/>
                <a:cs typeface="Helvetica" charset="0"/>
              </a:rPr>
              <a:t> </a:t>
            </a:r>
            <a:endParaRPr lang="en-US" altLang="zh-CN" sz="1205" b="1" dirty="0">
              <a:latin typeface="Helvetica" charset="0"/>
              <a:ea typeface="Helvetica" charset="0"/>
              <a:cs typeface="Helvetica" charset="0"/>
            </a:endParaRPr>
          </a:p>
          <a:p>
            <a:pPr algn="ctr"/>
            <a:r>
              <a:rPr lang="en-US" altLang="zh-CN" sz="1205" b="1" dirty="0">
                <a:latin typeface="Helvetica" charset="0"/>
                <a:ea typeface="Helvetica" charset="0"/>
                <a:cs typeface="Helvetica" charset="0"/>
              </a:rPr>
              <a:t>expression</a:t>
            </a:r>
            <a:r>
              <a:rPr lang="zh-CN" altLang="en-US" sz="1205" b="1" dirty="0">
                <a:latin typeface="Helvetica" charset="0"/>
                <a:ea typeface="Helvetica" charset="0"/>
                <a:cs typeface="Helvetica" charset="0"/>
              </a:rPr>
              <a:t> </a:t>
            </a:r>
            <a:endParaRPr lang="en-US" altLang="zh-CN" sz="1205" b="1" dirty="0">
              <a:latin typeface="Helvetica" charset="0"/>
              <a:ea typeface="Helvetica" charset="0"/>
              <a:cs typeface="Helvetica" charset="0"/>
            </a:endParaRPr>
          </a:p>
          <a:p>
            <a:pPr algn="ctr"/>
            <a:r>
              <a:rPr lang="en-US" altLang="zh-CN" sz="1205" b="1" dirty="0">
                <a:latin typeface="Helvetica" charset="0"/>
                <a:ea typeface="Helvetica" charset="0"/>
                <a:cs typeface="Helvetica" charset="0"/>
              </a:rPr>
              <a:t>(B)</a:t>
            </a:r>
            <a:endParaRPr lang="en-US" sz="1205" b="1" dirty="0">
              <a:latin typeface="Helvetica" charset="0"/>
              <a:ea typeface="Helvetica" charset="0"/>
              <a:cs typeface="Helvetica" charset="0"/>
            </a:endParaRPr>
          </a:p>
        </p:txBody>
      </p:sp>
      <p:sp>
        <p:nvSpPr>
          <p:cNvPr id="7" name="TextBox 6">
            <a:extLst>
              <a:ext uri="{FF2B5EF4-FFF2-40B4-BE49-F238E27FC236}">
                <a16:creationId xmlns:a16="http://schemas.microsoft.com/office/drawing/2014/main" id="{2212E91D-40C6-FA4B-B0CC-74DB2915F0C1}"/>
              </a:ext>
            </a:extLst>
          </p:cNvPr>
          <p:cNvSpPr txBox="1"/>
          <p:nvPr/>
        </p:nvSpPr>
        <p:spPr>
          <a:xfrm>
            <a:off x="8004008" y="1963422"/>
            <a:ext cx="932024" cy="569195"/>
          </a:xfrm>
          <a:prstGeom prst="rect">
            <a:avLst/>
          </a:prstGeom>
          <a:noFill/>
        </p:spPr>
        <p:txBody>
          <a:bodyPr wrap="square" rtlCol="0">
            <a:spAutoFit/>
          </a:bodyPr>
          <a:lstStyle/>
          <a:p>
            <a:pPr algn="ctr"/>
            <a:r>
              <a:rPr lang="en-US" altLang="zh-CN" sz="1033" b="1" dirty="0">
                <a:latin typeface="Helvetica" charset="0"/>
                <a:ea typeface="Helvetica" charset="0"/>
                <a:cs typeface="Helvetica" charset="0"/>
              </a:rPr>
              <a:t>NMF</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comp</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fractions</a:t>
            </a:r>
            <a:r>
              <a:rPr lang="zh-CN" altLang="en-US" sz="1033" b="1" dirty="0">
                <a:latin typeface="Helvetica" charset="0"/>
                <a:ea typeface="Helvetica" charset="0"/>
                <a:cs typeface="Helvetica" charset="0"/>
              </a:rPr>
              <a:t> </a:t>
            </a:r>
            <a:endParaRPr lang="en-US" altLang="zh-CN" sz="1033" b="1" dirty="0">
              <a:latin typeface="Helvetica" charset="0"/>
              <a:ea typeface="Helvetica" charset="0"/>
              <a:cs typeface="Helvetica" charset="0"/>
            </a:endParaRPr>
          </a:p>
          <a:p>
            <a:pPr algn="ctr"/>
            <a:r>
              <a:rPr lang="en-US" altLang="zh-CN" sz="1033" b="1" dirty="0">
                <a:latin typeface="Helvetica" charset="0"/>
                <a:ea typeface="Helvetica" charset="0"/>
                <a:cs typeface="Helvetica" charset="0"/>
              </a:rPr>
              <a:t>(H)</a:t>
            </a:r>
            <a:endParaRPr lang="en-US" sz="1033" b="1" dirty="0">
              <a:latin typeface="Helvetica" charset="0"/>
              <a:ea typeface="Helvetica" charset="0"/>
              <a:cs typeface="Helvetica" charset="0"/>
            </a:endParaRPr>
          </a:p>
        </p:txBody>
      </p:sp>
      <p:sp>
        <p:nvSpPr>
          <p:cNvPr id="8" name="TextBox 7">
            <a:extLst>
              <a:ext uri="{FF2B5EF4-FFF2-40B4-BE49-F238E27FC236}">
                <a16:creationId xmlns:a16="http://schemas.microsoft.com/office/drawing/2014/main" id="{CA1F03E6-1B2E-A542-BE79-77FDDF922CC0}"/>
              </a:ext>
            </a:extLst>
          </p:cNvPr>
          <p:cNvSpPr txBox="1"/>
          <p:nvPr/>
        </p:nvSpPr>
        <p:spPr>
          <a:xfrm>
            <a:off x="6386917" y="2003798"/>
            <a:ext cx="881555" cy="569195"/>
          </a:xfrm>
          <a:prstGeom prst="rect">
            <a:avLst/>
          </a:prstGeom>
          <a:noFill/>
        </p:spPr>
        <p:txBody>
          <a:bodyPr wrap="square" rtlCol="0">
            <a:spAutoFit/>
          </a:bodyPr>
          <a:lstStyle/>
          <a:p>
            <a:pPr algn="ctr"/>
            <a:r>
              <a:rPr lang="en-US" altLang="zh-CN" sz="1033" b="1" dirty="0">
                <a:latin typeface="Helvetica" charset="0"/>
                <a:ea typeface="Helvetica" charset="0"/>
                <a:cs typeface="Helvetica" charset="0"/>
              </a:rPr>
              <a:t>NMF</a:t>
            </a:r>
          </a:p>
          <a:p>
            <a:pPr algn="ctr"/>
            <a:r>
              <a:rPr lang="en-US" altLang="zh-CN" sz="1033" b="1" dirty="0">
                <a:latin typeface="Helvetica" charset="0"/>
                <a:ea typeface="Helvetica" charset="0"/>
                <a:cs typeface="Helvetica" charset="0"/>
              </a:rPr>
              <a:t>comp</a:t>
            </a:r>
            <a:r>
              <a:rPr lang="zh-CN" altLang="en-US" sz="1033" b="1" dirty="0">
                <a:latin typeface="Helvetica" charset="0"/>
                <a:ea typeface="Helvetica" charset="0"/>
                <a:cs typeface="Helvetica" charset="0"/>
              </a:rPr>
              <a:t> </a:t>
            </a:r>
            <a:endParaRPr lang="en-US" altLang="zh-CN" sz="1033" b="1" dirty="0">
              <a:latin typeface="Helvetica" charset="0"/>
              <a:ea typeface="Helvetica" charset="0"/>
              <a:cs typeface="Helvetica" charset="0"/>
            </a:endParaRPr>
          </a:p>
          <a:p>
            <a:pPr algn="ctr"/>
            <a:r>
              <a:rPr lang="en-US" altLang="zh-CN" sz="1033" b="1" dirty="0">
                <a:latin typeface="Helvetica" charset="0"/>
                <a:ea typeface="Helvetica" charset="0"/>
                <a:cs typeface="Helvetica" charset="0"/>
              </a:rPr>
              <a:t>(V)</a:t>
            </a:r>
            <a:endParaRPr lang="en-US" sz="1033" b="1" dirty="0">
              <a:latin typeface="Helvetica" charset="0"/>
              <a:ea typeface="Helvetica" charset="0"/>
              <a:cs typeface="Helvetica" charset="0"/>
            </a:endParaRPr>
          </a:p>
        </p:txBody>
      </p:sp>
      <p:sp>
        <p:nvSpPr>
          <p:cNvPr id="9" name="TextBox 8">
            <a:extLst>
              <a:ext uri="{FF2B5EF4-FFF2-40B4-BE49-F238E27FC236}">
                <a16:creationId xmlns:a16="http://schemas.microsoft.com/office/drawing/2014/main" id="{D7F81EA6-58FA-4247-8221-66038CC7343F}"/>
              </a:ext>
            </a:extLst>
          </p:cNvPr>
          <p:cNvSpPr txBox="1"/>
          <p:nvPr/>
        </p:nvSpPr>
        <p:spPr>
          <a:xfrm>
            <a:off x="6201502" y="1356227"/>
            <a:ext cx="1394934" cy="251287"/>
          </a:xfrm>
          <a:prstGeom prst="rect">
            <a:avLst/>
          </a:prstGeom>
          <a:noFill/>
        </p:spPr>
        <p:txBody>
          <a:bodyPr wrap="none" rtlCol="0">
            <a:spAutoFit/>
          </a:bodyPr>
          <a:lstStyle/>
          <a:p>
            <a:r>
              <a:rPr lang="en-US" altLang="zh-CN" sz="1033" b="1" dirty="0">
                <a:latin typeface="Helvetica" charset="0"/>
                <a:ea typeface="Helvetica" charset="0"/>
                <a:cs typeface="Helvetica" charset="0"/>
              </a:rPr>
              <a:t>25</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top</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components</a:t>
            </a:r>
            <a:endParaRPr lang="en-US" sz="1033" b="1" dirty="0">
              <a:latin typeface="Helvetica" charset="0"/>
              <a:ea typeface="Helvetica" charset="0"/>
              <a:cs typeface="Helvetica" charset="0"/>
            </a:endParaRPr>
          </a:p>
        </p:txBody>
      </p:sp>
      <p:sp>
        <p:nvSpPr>
          <p:cNvPr id="10" name="TextBox 9">
            <a:extLst>
              <a:ext uri="{FF2B5EF4-FFF2-40B4-BE49-F238E27FC236}">
                <a16:creationId xmlns:a16="http://schemas.microsoft.com/office/drawing/2014/main" id="{DE19CF91-9ABE-B04C-89A9-1904F8C2B338}"/>
              </a:ext>
            </a:extLst>
          </p:cNvPr>
          <p:cNvSpPr txBox="1"/>
          <p:nvPr/>
        </p:nvSpPr>
        <p:spPr>
          <a:xfrm>
            <a:off x="7919003" y="1562320"/>
            <a:ext cx="1205779" cy="251287"/>
          </a:xfrm>
          <a:prstGeom prst="rect">
            <a:avLst/>
          </a:prstGeom>
          <a:noFill/>
        </p:spPr>
        <p:txBody>
          <a:bodyPr wrap="none" rtlCol="0">
            <a:spAutoFit/>
          </a:bodyPr>
          <a:lstStyle/>
          <a:p>
            <a:r>
              <a:rPr lang="en-US" altLang="zh-CN" sz="1033" b="1" dirty="0">
                <a:latin typeface="Helvetica" charset="0"/>
                <a:ea typeface="Helvetica" charset="0"/>
                <a:cs typeface="Helvetica" charset="0"/>
              </a:rPr>
              <a:t>1866</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individuals</a:t>
            </a:r>
            <a:endParaRPr lang="en-US" sz="1033" b="1" dirty="0">
              <a:latin typeface="Helvetica" charset="0"/>
              <a:ea typeface="Helvetica" charset="0"/>
              <a:cs typeface="Helvetica" charset="0"/>
            </a:endParaRPr>
          </a:p>
        </p:txBody>
      </p:sp>
      <p:sp>
        <p:nvSpPr>
          <p:cNvPr id="11" name="TextBox 10">
            <a:extLst>
              <a:ext uri="{FF2B5EF4-FFF2-40B4-BE49-F238E27FC236}">
                <a16:creationId xmlns:a16="http://schemas.microsoft.com/office/drawing/2014/main" id="{7A1DDE55-6852-2340-9163-01E33560CE2A}"/>
              </a:ext>
            </a:extLst>
          </p:cNvPr>
          <p:cNvSpPr txBox="1"/>
          <p:nvPr/>
        </p:nvSpPr>
        <p:spPr>
          <a:xfrm rot="16200000">
            <a:off x="7249328" y="2031526"/>
            <a:ext cx="1394934" cy="410241"/>
          </a:xfrm>
          <a:prstGeom prst="rect">
            <a:avLst/>
          </a:prstGeom>
          <a:noFill/>
        </p:spPr>
        <p:txBody>
          <a:bodyPr wrap="none" rtlCol="0">
            <a:spAutoFit/>
          </a:bodyPr>
          <a:lstStyle/>
          <a:p>
            <a:pPr algn="ctr"/>
            <a:r>
              <a:rPr lang="en-US" altLang="zh-CN" sz="1033" b="1" dirty="0">
                <a:latin typeface="Helvetica" charset="0"/>
                <a:ea typeface="Helvetica" charset="0"/>
                <a:cs typeface="Helvetica" charset="0"/>
              </a:rPr>
              <a:t>25</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top</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components</a:t>
            </a:r>
          </a:p>
          <a:p>
            <a:pPr algn="ctr"/>
            <a:endParaRPr lang="en-US" sz="1033" b="1" dirty="0">
              <a:latin typeface="Helvetica" charset="0"/>
              <a:ea typeface="Helvetica" charset="0"/>
              <a:cs typeface="Helvetica" charset="0"/>
            </a:endParaRPr>
          </a:p>
        </p:txBody>
      </p:sp>
      <p:sp>
        <p:nvSpPr>
          <p:cNvPr id="12" name="TextBox 11">
            <a:extLst>
              <a:ext uri="{FF2B5EF4-FFF2-40B4-BE49-F238E27FC236}">
                <a16:creationId xmlns:a16="http://schemas.microsoft.com/office/drawing/2014/main" id="{056C1A6E-D56A-DA4F-A466-1001C1BCFA28}"/>
              </a:ext>
            </a:extLst>
          </p:cNvPr>
          <p:cNvSpPr txBox="1"/>
          <p:nvPr/>
        </p:nvSpPr>
        <p:spPr>
          <a:xfrm>
            <a:off x="4956272" y="1684693"/>
            <a:ext cx="1181734" cy="569195"/>
          </a:xfrm>
          <a:prstGeom prst="rect">
            <a:avLst/>
          </a:prstGeom>
          <a:noFill/>
        </p:spPr>
        <p:txBody>
          <a:bodyPr wrap="none" rtlCol="0">
            <a:spAutoFit/>
          </a:bodyPr>
          <a:lstStyle/>
          <a:p>
            <a:pPr algn="ctr"/>
            <a:r>
              <a:rPr lang="en-US" altLang="zh-CN" sz="1033" b="1" dirty="0">
                <a:latin typeface="Helvetica" charset="0"/>
                <a:ea typeface="Helvetica" charset="0"/>
                <a:cs typeface="Helvetica" charset="0"/>
              </a:rPr>
              <a:t>Unsupervised</a:t>
            </a:r>
          </a:p>
          <a:p>
            <a:r>
              <a:rPr lang="en-US" altLang="zh-CN" sz="1033" b="1" dirty="0">
                <a:latin typeface="Helvetica" charset="0"/>
                <a:ea typeface="Helvetica" charset="0"/>
                <a:cs typeface="Helvetica" charset="0"/>
              </a:rPr>
              <a:t>decomposition</a:t>
            </a:r>
            <a:r>
              <a:rPr lang="zh-CN" altLang="en-US" sz="1033" b="1" dirty="0">
                <a:latin typeface="Helvetica" charset="0"/>
                <a:ea typeface="Helvetica" charset="0"/>
                <a:cs typeface="Helvetica" charset="0"/>
              </a:rPr>
              <a:t> </a:t>
            </a:r>
            <a:endParaRPr lang="en-US" altLang="zh-CN" sz="1033" b="1" dirty="0">
              <a:latin typeface="Helvetica" charset="0"/>
              <a:ea typeface="Helvetica" charset="0"/>
              <a:cs typeface="Helvetica" charset="0"/>
            </a:endParaRPr>
          </a:p>
          <a:p>
            <a:pPr algn="ctr"/>
            <a:r>
              <a:rPr lang="en-US" altLang="zh-CN" sz="1033" b="1" dirty="0">
                <a:latin typeface="Helvetica" charset="0"/>
                <a:ea typeface="Helvetica" charset="0"/>
                <a:cs typeface="Helvetica" charset="0"/>
              </a:rPr>
              <a:t>(NMF)</a:t>
            </a:r>
            <a:endParaRPr lang="en-US" sz="1033" b="1" dirty="0">
              <a:latin typeface="Helvetica" charset="0"/>
              <a:ea typeface="Helvetica" charset="0"/>
              <a:cs typeface="Helvetica" charset="0"/>
            </a:endParaRPr>
          </a:p>
        </p:txBody>
      </p:sp>
      <p:sp>
        <p:nvSpPr>
          <p:cNvPr id="13" name="TextBox 12">
            <a:extLst>
              <a:ext uri="{FF2B5EF4-FFF2-40B4-BE49-F238E27FC236}">
                <a16:creationId xmlns:a16="http://schemas.microsoft.com/office/drawing/2014/main" id="{66A8AEC7-624C-9043-BCF2-C6B2751B8C4E}"/>
              </a:ext>
            </a:extLst>
          </p:cNvPr>
          <p:cNvSpPr txBox="1"/>
          <p:nvPr/>
        </p:nvSpPr>
        <p:spPr>
          <a:xfrm>
            <a:off x="5490937" y="2167952"/>
            <a:ext cx="109004" cy="238527"/>
          </a:xfrm>
          <a:prstGeom prst="rect">
            <a:avLst/>
          </a:prstGeom>
          <a:noFill/>
        </p:spPr>
        <p:txBody>
          <a:bodyPr wrap="none" lIns="0" tIns="0" rIns="0" bIns="0" rtlCol="0">
            <a:spAutoFit/>
          </a:bodyPr>
          <a:lstStyle/>
          <a:p>
            <a:r>
              <a:rPr lang="zh-CN" altLang="en-US" sz="1550" dirty="0">
                <a:latin typeface="Helvetica" charset="0"/>
                <a:ea typeface="Helvetica" charset="0"/>
                <a:cs typeface="Helvetica" charset="0"/>
              </a:rPr>
              <a:t>≈</a:t>
            </a:r>
            <a:endParaRPr lang="en-US" sz="1550" dirty="0">
              <a:latin typeface="Helvetica" charset="0"/>
              <a:ea typeface="Helvetica" charset="0"/>
              <a:cs typeface="Helvetica" charset="0"/>
            </a:endParaRPr>
          </a:p>
        </p:txBody>
      </p:sp>
      <p:sp>
        <p:nvSpPr>
          <p:cNvPr id="14" name="TextBox 13">
            <a:extLst>
              <a:ext uri="{FF2B5EF4-FFF2-40B4-BE49-F238E27FC236}">
                <a16:creationId xmlns:a16="http://schemas.microsoft.com/office/drawing/2014/main" id="{FDF50954-D4CA-5846-954E-1DC5CA21DC8B}"/>
              </a:ext>
            </a:extLst>
          </p:cNvPr>
          <p:cNvSpPr txBox="1"/>
          <p:nvPr/>
        </p:nvSpPr>
        <p:spPr>
          <a:xfrm rot="16200000">
            <a:off x="5853805" y="2126437"/>
            <a:ext cx="772969" cy="251287"/>
          </a:xfrm>
          <a:prstGeom prst="rect">
            <a:avLst/>
          </a:prstGeom>
          <a:noFill/>
        </p:spPr>
        <p:txBody>
          <a:bodyPr wrap="none" rtlCol="0">
            <a:spAutoFit/>
          </a:bodyPr>
          <a:lstStyle/>
          <a:p>
            <a:r>
              <a:rPr lang="en-US" altLang="zh-CN" sz="1033" b="1" dirty="0">
                <a:latin typeface="Helvetica" charset="0"/>
                <a:ea typeface="Helvetica" charset="0"/>
                <a:cs typeface="Helvetica" charset="0"/>
              </a:rPr>
              <a:t>All</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genes</a:t>
            </a:r>
            <a:endParaRPr lang="en-US" sz="1033" b="1" dirty="0">
              <a:latin typeface="Helvetica" charset="0"/>
              <a:ea typeface="Helvetica" charset="0"/>
              <a:cs typeface="Helvetica" charset="0"/>
            </a:endParaRPr>
          </a:p>
        </p:txBody>
      </p:sp>
      <p:sp>
        <p:nvSpPr>
          <p:cNvPr id="15" name="Rectangle 14">
            <a:extLst>
              <a:ext uri="{FF2B5EF4-FFF2-40B4-BE49-F238E27FC236}">
                <a16:creationId xmlns:a16="http://schemas.microsoft.com/office/drawing/2014/main" id="{B2C20A19-1416-094F-A4AA-7B5575E7BE81}"/>
              </a:ext>
            </a:extLst>
          </p:cNvPr>
          <p:cNvSpPr/>
          <p:nvPr/>
        </p:nvSpPr>
        <p:spPr>
          <a:xfrm rot="16200000">
            <a:off x="3784403" y="1753738"/>
            <a:ext cx="1377545" cy="98747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5">
              <a:latin typeface="Helvetica" charset="0"/>
              <a:ea typeface="Helvetica" charset="0"/>
              <a:cs typeface="Helvetica" charset="0"/>
            </a:endParaRPr>
          </a:p>
        </p:txBody>
      </p:sp>
      <p:sp>
        <p:nvSpPr>
          <p:cNvPr id="16" name="Rectangle 15">
            <a:extLst>
              <a:ext uri="{FF2B5EF4-FFF2-40B4-BE49-F238E27FC236}">
                <a16:creationId xmlns:a16="http://schemas.microsoft.com/office/drawing/2014/main" id="{A481A947-AD07-824F-B794-8F898A58CBB4}"/>
              </a:ext>
            </a:extLst>
          </p:cNvPr>
          <p:cNvSpPr/>
          <p:nvPr/>
        </p:nvSpPr>
        <p:spPr>
          <a:xfrm rot="16200000">
            <a:off x="8018846" y="1728014"/>
            <a:ext cx="905244" cy="98747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5" b="1">
              <a:latin typeface="Helvetica" charset="0"/>
              <a:ea typeface="Helvetica" charset="0"/>
              <a:cs typeface="Helvetica" charset="0"/>
            </a:endParaRPr>
          </a:p>
        </p:txBody>
      </p:sp>
      <p:sp>
        <p:nvSpPr>
          <p:cNvPr id="17" name="Rectangle 16">
            <a:extLst>
              <a:ext uri="{FF2B5EF4-FFF2-40B4-BE49-F238E27FC236}">
                <a16:creationId xmlns:a16="http://schemas.microsoft.com/office/drawing/2014/main" id="{DDE4F7D3-EBFD-EA4C-AA1D-4A6832F91BCF}"/>
              </a:ext>
            </a:extLst>
          </p:cNvPr>
          <p:cNvSpPr/>
          <p:nvPr/>
        </p:nvSpPr>
        <p:spPr>
          <a:xfrm rot="16200000">
            <a:off x="6137671" y="1775173"/>
            <a:ext cx="1377545" cy="94460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5">
              <a:latin typeface="Helvetica" charset="0"/>
              <a:ea typeface="Helvetica" charset="0"/>
              <a:cs typeface="Helvetica" charset="0"/>
            </a:endParaRPr>
          </a:p>
        </p:txBody>
      </p:sp>
      <p:sp>
        <p:nvSpPr>
          <p:cNvPr id="18" name="TextBox 17">
            <a:extLst>
              <a:ext uri="{FF2B5EF4-FFF2-40B4-BE49-F238E27FC236}">
                <a16:creationId xmlns:a16="http://schemas.microsoft.com/office/drawing/2014/main" id="{C749A9BD-BC31-AA46-9D0C-FCE8D27314CE}"/>
              </a:ext>
            </a:extLst>
          </p:cNvPr>
          <p:cNvSpPr txBox="1"/>
          <p:nvPr/>
        </p:nvSpPr>
        <p:spPr>
          <a:xfrm>
            <a:off x="7537908" y="2167952"/>
            <a:ext cx="137255" cy="238527"/>
          </a:xfrm>
          <a:prstGeom prst="rect">
            <a:avLst/>
          </a:prstGeom>
          <a:noFill/>
        </p:spPr>
        <p:txBody>
          <a:bodyPr wrap="square" lIns="0" tIns="0" rIns="0" bIns="0" rtlCol="0">
            <a:spAutoFit/>
          </a:bodyPr>
          <a:lstStyle/>
          <a:p>
            <a:r>
              <a:rPr lang="en-US" altLang="zh-CN" sz="1550" dirty="0">
                <a:latin typeface="Helvetica" charset="0"/>
                <a:ea typeface="Helvetica" charset="0"/>
                <a:cs typeface="Helvetica" charset="0"/>
              </a:rPr>
              <a:t>×</a:t>
            </a:r>
            <a:endParaRPr lang="en-US" sz="1550" dirty="0">
              <a:latin typeface="Helvetica" charset="0"/>
              <a:ea typeface="Helvetica" charset="0"/>
              <a:cs typeface="Helvetica" charset="0"/>
            </a:endParaRPr>
          </a:p>
        </p:txBody>
      </p:sp>
      <p:pic>
        <p:nvPicPr>
          <p:cNvPr id="19" name="Picture 18">
            <a:extLst>
              <a:ext uri="{FF2B5EF4-FFF2-40B4-BE49-F238E27FC236}">
                <a16:creationId xmlns:a16="http://schemas.microsoft.com/office/drawing/2014/main" id="{6418A52A-FF21-4F4F-8D75-F7D5D8141B9F}"/>
              </a:ext>
            </a:extLst>
          </p:cNvPr>
          <p:cNvPicPr>
            <a:picLocks noChangeAspect="1"/>
          </p:cNvPicPr>
          <p:nvPr/>
        </p:nvPicPr>
        <p:blipFill>
          <a:blip r:embed="rId2"/>
          <a:stretch>
            <a:fillRect/>
          </a:stretch>
        </p:blipFill>
        <p:spPr>
          <a:xfrm>
            <a:off x="4196160" y="3331215"/>
            <a:ext cx="3679236" cy="2720987"/>
          </a:xfrm>
          <a:prstGeom prst="rect">
            <a:avLst/>
          </a:prstGeom>
        </p:spPr>
      </p:pic>
      <p:pic>
        <p:nvPicPr>
          <p:cNvPr id="20" name="Picture 19">
            <a:extLst>
              <a:ext uri="{FF2B5EF4-FFF2-40B4-BE49-F238E27FC236}">
                <a16:creationId xmlns:a16="http://schemas.microsoft.com/office/drawing/2014/main" id="{82A4FA77-D2DF-3D47-85FB-F479542ABAF2}"/>
              </a:ext>
            </a:extLst>
          </p:cNvPr>
          <p:cNvPicPr>
            <a:picLocks noChangeAspect="1"/>
          </p:cNvPicPr>
          <p:nvPr/>
        </p:nvPicPr>
        <p:blipFill>
          <a:blip r:embed="rId3"/>
          <a:stretch>
            <a:fillRect/>
          </a:stretch>
        </p:blipFill>
        <p:spPr>
          <a:xfrm>
            <a:off x="8140358" y="3474102"/>
            <a:ext cx="572111" cy="1968955"/>
          </a:xfrm>
          <a:prstGeom prst="rect">
            <a:avLst/>
          </a:prstGeom>
        </p:spPr>
      </p:pic>
      <p:sp>
        <p:nvSpPr>
          <p:cNvPr id="22" name="TextBox 21">
            <a:extLst>
              <a:ext uri="{FF2B5EF4-FFF2-40B4-BE49-F238E27FC236}">
                <a16:creationId xmlns:a16="http://schemas.microsoft.com/office/drawing/2014/main" id="{DE1540C9-6A84-0643-9DF5-C0B0EB2552F0}"/>
              </a:ext>
            </a:extLst>
          </p:cNvPr>
          <p:cNvSpPr txBox="1"/>
          <p:nvPr/>
        </p:nvSpPr>
        <p:spPr>
          <a:xfrm>
            <a:off x="741037" y="4477941"/>
            <a:ext cx="2994542" cy="1615827"/>
          </a:xfrm>
          <a:prstGeom prst="rect">
            <a:avLst/>
          </a:prstGeom>
          <a:noFill/>
        </p:spPr>
        <p:txBody>
          <a:bodyPr wrap="square" rtlCol="0">
            <a:spAutoFit/>
          </a:bodyPr>
          <a:lstStyle/>
          <a:p>
            <a:r>
              <a:rPr lang="en-US" sz="1500" dirty="0">
                <a:latin typeface="Arial" panose="020B0604020202020204" pitchFamily="34" charset="0"/>
                <a:cs typeface="Arial" panose="020B0604020202020204" pitchFamily="34" charset="0"/>
              </a:rPr>
              <a:t>Single cell signatures</a:t>
            </a:r>
          </a:p>
          <a:p>
            <a:pPr marL="128588" indent="-128588">
              <a:buFont typeface="Arial" panose="020B0604020202020204" pitchFamily="34" charset="0"/>
              <a:buChar char="•"/>
            </a:pPr>
            <a:r>
              <a:rPr lang="en-US" sz="1500" dirty="0">
                <a:latin typeface="Arial" panose="020B0604020202020204" pitchFamily="34" charset="0"/>
                <a:cs typeface="Arial" panose="020B0604020202020204" pitchFamily="34" charset="0"/>
              </a:rPr>
              <a:t>~14,000 cells (Lake et al., Science, 2016&amp;2018)</a:t>
            </a:r>
          </a:p>
          <a:p>
            <a:pPr marL="128588" indent="-128588">
              <a:buFont typeface="Arial" panose="020B0604020202020204" pitchFamily="34" charset="0"/>
              <a:buChar char="•"/>
            </a:pPr>
            <a:r>
              <a:rPr lang="en-US" sz="1500" dirty="0">
                <a:latin typeface="Arial" panose="020B0604020202020204" pitchFamily="34" charset="0"/>
                <a:cs typeface="Arial" panose="020B0604020202020204" pitchFamily="34" charset="0"/>
              </a:rPr>
              <a:t>~400 cells (</a:t>
            </a:r>
            <a:r>
              <a:rPr lang="en-US" sz="1500" dirty="0" err="1">
                <a:latin typeface="Arial" panose="020B0604020202020204" pitchFamily="34" charset="0"/>
                <a:cs typeface="Arial" panose="020B0604020202020204" pitchFamily="34" charset="0"/>
              </a:rPr>
              <a:t>Darmanis</a:t>
            </a:r>
            <a:r>
              <a:rPr lang="en-US" sz="1500" dirty="0">
                <a:latin typeface="Arial" panose="020B0604020202020204" pitchFamily="34" charset="0"/>
                <a:cs typeface="Arial" panose="020B0604020202020204" pitchFamily="34" charset="0"/>
              </a:rPr>
              <a:t>  et al., PNAS, 2015)</a:t>
            </a:r>
          </a:p>
          <a:p>
            <a:pPr marL="128588" indent="-128588">
              <a:buFont typeface="Arial" panose="020B0604020202020204" pitchFamily="34" charset="0"/>
              <a:buChar char="•"/>
            </a:pPr>
            <a:r>
              <a:rPr lang="en-US" sz="1500" dirty="0">
                <a:latin typeface="Arial" panose="020B0604020202020204" pitchFamily="34" charset="0"/>
                <a:cs typeface="Arial" panose="020B0604020202020204" pitchFamily="34" charset="0"/>
              </a:rPr>
              <a:t>~18,000 cells (</a:t>
            </a:r>
            <a:r>
              <a:rPr lang="en-US" sz="1500" dirty="0" err="1">
                <a:latin typeface="Arial" panose="020B0604020202020204" pitchFamily="34" charset="0"/>
                <a:cs typeface="Arial" panose="020B0604020202020204" pitchFamily="34" charset="0"/>
              </a:rPr>
              <a:t>PsychENCODE</a:t>
            </a:r>
            <a:r>
              <a:rPr lang="en-US" sz="1500" dirty="0">
                <a:latin typeface="Arial" panose="020B0604020202020204" pitchFamily="34" charset="0"/>
                <a:cs typeface="Arial" panose="020B0604020202020204" pitchFamily="34" charset="0"/>
              </a:rPr>
              <a:t>)</a:t>
            </a:r>
          </a:p>
          <a:p>
            <a:pPr marL="128588" indent="-128588">
              <a:buFont typeface="Arial" panose="020B0604020202020204" pitchFamily="34" charset="0"/>
              <a:buChar char="•"/>
            </a:pPr>
            <a:endParaRPr lang="en-US" sz="900" dirty="0"/>
          </a:p>
        </p:txBody>
      </p:sp>
      <p:sp>
        <p:nvSpPr>
          <p:cNvPr id="27" name="Rectangle 26">
            <a:extLst>
              <a:ext uri="{FF2B5EF4-FFF2-40B4-BE49-F238E27FC236}">
                <a16:creationId xmlns:a16="http://schemas.microsoft.com/office/drawing/2014/main" id="{FD23B620-0207-7446-9E30-36EADE8A435D}"/>
              </a:ext>
            </a:extLst>
          </p:cNvPr>
          <p:cNvSpPr/>
          <p:nvPr/>
        </p:nvSpPr>
        <p:spPr>
          <a:xfrm>
            <a:off x="741037" y="4477941"/>
            <a:ext cx="2994542" cy="1641076"/>
          </a:xfrm>
          <a:prstGeom prst="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28" name="Straight Arrow Connector 27">
            <a:extLst>
              <a:ext uri="{FF2B5EF4-FFF2-40B4-BE49-F238E27FC236}">
                <a16:creationId xmlns:a16="http://schemas.microsoft.com/office/drawing/2014/main" id="{0E7258EA-792B-E948-A1EF-4C6D8EFDE1A0}"/>
              </a:ext>
            </a:extLst>
          </p:cNvPr>
          <p:cNvCxnSpPr>
            <a:cxnSpLocks/>
            <a:endCxn id="27" idx="3"/>
          </p:cNvCxnSpPr>
          <p:nvPr/>
        </p:nvCxnSpPr>
        <p:spPr>
          <a:xfrm flipH="1" flipV="1">
            <a:off x="3735579" y="5298479"/>
            <a:ext cx="460583" cy="144579"/>
          </a:xfrm>
          <a:prstGeom prst="straightConnector1">
            <a:avLst/>
          </a:prstGeom>
          <a:ln w="19050">
            <a:solidFill>
              <a:schemeClr val="accent3"/>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746FFDC9-9174-A045-8FDF-D9D3E83E26F1}"/>
              </a:ext>
            </a:extLst>
          </p:cNvPr>
          <p:cNvCxnSpPr>
            <a:cxnSpLocks/>
            <a:endCxn id="17" idx="1"/>
          </p:cNvCxnSpPr>
          <p:nvPr/>
        </p:nvCxnSpPr>
        <p:spPr>
          <a:xfrm flipH="1" flipV="1">
            <a:off x="6826445" y="2936247"/>
            <a:ext cx="780091" cy="390496"/>
          </a:xfrm>
          <a:prstGeom prst="straightConnector1">
            <a:avLst/>
          </a:prstGeom>
          <a:ln w="19050">
            <a:solidFill>
              <a:schemeClr val="accent3"/>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sp>
        <p:nvSpPr>
          <p:cNvPr id="25" name="Title 1">
            <a:extLst>
              <a:ext uri="{FF2B5EF4-FFF2-40B4-BE49-F238E27FC236}">
                <a16:creationId xmlns:a16="http://schemas.microsoft.com/office/drawing/2014/main" id="{EC02A53A-ED42-E64D-863F-E8811B0F67BC}"/>
              </a:ext>
            </a:extLst>
          </p:cNvPr>
          <p:cNvSpPr txBox="1">
            <a:spLocks/>
          </p:cNvSpPr>
          <p:nvPr/>
        </p:nvSpPr>
        <p:spPr bwMode="auto">
          <a:xfrm>
            <a:off x="538163" y="152400"/>
            <a:ext cx="8135937"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2600">
                <a:solidFill>
                  <a:schemeClr val="bg1"/>
                </a:solidFill>
                <a:latin typeface="+mj-lt"/>
                <a:ea typeface="+mj-ea"/>
                <a:cs typeface="+mj-cs"/>
              </a:defRPr>
            </a:lvl1pPr>
            <a:lvl2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2pPr>
            <a:lvl3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3pPr>
            <a:lvl4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4pPr>
            <a:lvl5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5pPr>
            <a:lvl6pPr marL="4572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6pPr>
            <a:lvl7pPr marL="9144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7pPr>
            <a:lvl8pPr marL="13716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8pPr>
            <a:lvl9pPr marL="18288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9pPr>
          </a:lstStyle>
          <a:p>
            <a:r>
              <a:rPr lang="en-US" kern="0" dirty="0"/>
              <a:t>Example: single-view unsupervised learning</a:t>
            </a:r>
          </a:p>
        </p:txBody>
      </p:sp>
      <p:sp>
        <p:nvSpPr>
          <p:cNvPr id="30" name="Title 1">
            <a:extLst>
              <a:ext uri="{FF2B5EF4-FFF2-40B4-BE49-F238E27FC236}">
                <a16:creationId xmlns:a16="http://schemas.microsoft.com/office/drawing/2014/main" id="{D42A77AC-BA79-1547-9097-7CA7EECA8E12}"/>
              </a:ext>
            </a:extLst>
          </p:cNvPr>
          <p:cNvSpPr txBox="1">
            <a:spLocks/>
          </p:cNvSpPr>
          <p:nvPr/>
        </p:nvSpPr>
        <p:spPr bwMode="auto">
          <a:xfrm>
            <a:off x="264688" y="1524000"/>
            <a:ext cx="3160325" cy="121174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fontScale="97500"/>
          </a:bodyPr>
          <a:lstStyle>
            <a:lvl1pPr algn="l" rtl="0" eaLnBrk="1" fontAlgn="base" hangingPunct="1">
              <a:spcBef>
                <a:spcPct val="0"/>
              </a:spcBef>
              <a:spcAft>
                <a:spcPct val="0"/>
              </a:spcAft>
              <a:defRPr sz="2600">
                <a:solidFill>
                  <a:schemeClr val="bg1"/>
                </a:solidFill>
                <a:latin typeface="+mj-lt"/>
                <a:ea typeface="+mj-ea"/>
                <a:cs typeface="+mj-cs"/>
              </a:defRPr>
            </a:lvl1pPr>
            <a:lvl2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2pPr>
            <a:lvl3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3pPr>
            <a:lvl4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4pPr>
            <a:lvl5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5pPr>
            <a:lvl6pPr marL="4572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6pPr>
            <a:lvl7pPr marL="9144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7pPr>
            <a:lvl8pPr marL="13716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8pPr>
            <a:lvl9pPr marL="18288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9pPr>
          </a:lstStyle>
          <a:p>
            <a:r>
              <a:rPr lang="en-US" kern="0" dirty="0">
                <a:solidFill>
                  <a:schemeClr val="tx1"/>
                </a:solidFill>
              </a:rPr>
              <a:t>Non-negative matrix factorization (NMF)</a:t>
            </a:r>
          </a:p>
        </p:txBody>
      </p:sp>
      <p:sp>
        <p:nvSpPr>
          <p:cNvPr id="29" name="TextBox 28">
            <a:extLst>
              <a:ext uri="{FF2B5EF4-FFF2-40B4-BE49-F238E27FC236}">
                <a16:creationId xmlns:a16="http://schemas.microsoft.com/office/drawing/2014/main" id="{C36F4C5A-EA0B-324E-9C5A-1628A8CEC444}"/>
              </a:ext>
            </a:extLst>
          </p:cNvPr>
          <p:cNvSpPr txBox="1"/>
          <p:nvPr/>
        </p:nvSpPr>
        <p:spPr>
          <a:xfrm>
            <a:off x="0" y="6553200"/>
            <a:ext cx="5867400" cy="276999"/>
          </a:xfrm>
          <a:prstGeom prst="rect">
            <a:avLst/>
          </a:prstGeom>
          <a:noFill/>
        </p:spPr>
        <p:txBody>
          <a:bodyPr wrap="square" rtlCol="0">
            <a:spAutoFit/>
          </a:bodyPr>
          <a:lstStyle/>
          <a:p>
            <a:r>
              <a:rPr lang="en-US" sz="1200" b="1" dirty="0"/>
              <a:t>Wang</a:t>
            </a:r>
            <a:r>
              <a:rPr lang="en-US" sz="1200" dirty="0"/>
              <a:t>, et al., </a:t>
            </a:r>
            <a:r>
              <a:rPr lang="en-US" sz="1200" i="1" dirty="0"/>
              <a:t>Science</a:t>
            </a:r>
            <a:r>
              <a:rPr lang="en-US" sz="1200" dirty="0"/>
              <a:t>, 2018</a:t>
            </a:r>
          </a:p>
        </p:txBody>
      </p:sp>
    </p:spTree>
    <p:extLst>
      <p:ext uri="{BB962C8B-B14F-4D97-AF65-F5344CB8AC3E}">
        <p14:creationId xmlns:p14="http://schemas.microsoft.com/office/powerpoint/2010/main" val="30523957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2CBB5-B72D-E74E-8174-66E7B8DABF71}"/>
              </a:ext>
            </a:extLst>
          </p:cNvPr>
          <p:cNvSpPr>
            <a:spLocks noGrp="1"/>
          </p:cNvSpPr>
          <p:nvPr>
            <p:ph type="title"/>
          </p:nvPr>
        </p:nvSpPr>
        <p:spPr>
          <a:xfrm>
            <a:off x="538163" y="152400"/>
            <a:ext cx="7310437" cy="914400"/>
          </a:xfrm>
        </p:spPr>
        <p:txBody>
          <a:bodyPr/>
          <a:lstStyle/>
          <a:p>
            <a:r>
              <a:rPr lang="en-US" dirty="0"/>
              <a:t>Multi-view learning for multi-omics integration</a:t>
            </a:r>
          </a:p>
        </p:txBody>
      </p:sp>
      <p:pic>
        <p:nvPicPr>
          <p:cNvPr id="5" name="Content Placeholder 4" descr="A close up of a map&#10;&#10;Description automatically generated">
            <a:extLst>
              <a:ext uri="{FF2B5EF4-FFF2-40B4-BE49-F238E27FC236}">
                <a16:creationId xmlns:a16="http://schemas.microsoft.com/office/drawing/2014/main" id="{6A1783BC-628E-7848-9356-E9275711B0E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6885" y="1568213"/>
            <a:ext cx="8333772" cy="2438400"/>
          </a:xfrm>
        </p:spPr>
      </p:pic>
      <p:sp>
        <p:nvSpPr>
          <p:cNvPr id="6" name="TextBox 5">
            <a:extLst>
              <a:ext uri="{FF2B5EF4-FFF2-40B4-BE49-F238E27FC236}">
                <a16:creationId xmlns:a16="http://schemas.microsoft.com/office/drawing/2014/main" id="{2B8346ED-FC7A-D444-B2CE-8DE927B80053}"/>
              </a:ext>
            </a:extLst>
          </p:cNvPr>
          <p:cNvSpPr txBox="1"/>
          <p:nvPr/>
        </p:nvSpPr>
        <p:spPr>
          <a:xfrm>
            <a:off x="152400" y="6561710"/>
            <a:ext cx="3384260" cy="261610"/>
          </a:xfrm>
          <a:prstGeom prst="rect">
            <a:avLst/>
          </a:prstGeom>
          <a:noFill/>
        </p:spPr>
        <p:txBody>
          <a:bodyPr wrap="none" rtlCol="0">
            <a:spAutoFit/>
          </a:bodyPr>
          <a:lstStyle/>
          <a:p>
            <a:r>
              <a:rPr lang="en-US" sz="1100" dirty="0">
                <a:latin typeface="Arial" panose="020B0604020202020204" pitchFamily="34" charset="0"/>
                <a:cs typeface="Arial" panose="020B0604020202020204" pitchFamily="34" charset="0"/>
              </a:rPr>
              <a:t>Nguyen, Wang, </a:t>
            </a:r>
            <a:r>
              <a:rPr lang="en-US" sz="1100" dirty="0" err="1">
                <a:latin typeface="Arial" panose="020B0604020202020204" pitchFamily="34" charset="0"/>
                <a:cs typeface="Arial" panose="020B0604020202020204" pitchFamily="34" charset="0"/>
              </a:rPr>
              <a:t>PLoS</a:t>
            </a:r>
            <a:r>
              <a:rPr lang="en-US" sz="1100" dirty="0">
                <a:latin typeface="Arial" panose="020B0604020202020204" pitchFamily="34" charset="0"/>
                <a:cs typeface="Arial" panose="020B0604020202020204" pitchFamily="34" charset="0"/>
              </a:rPr>
              <a:t> Computational Biology, 2020</a:t>
            </a:r>
            <a:endParaRPr lang="en-US" sz="1100" i="1" dirty="0">
              <a:latin typeface="Arial" panose="020B0604020202020204" pitchFamily="34" charset="0"/>
              <a:cs typeface="Arial" panose="020B0604020202020204" pitchFamily="34" charset="0"/>
            </a:endParaRPr>
          </a:p>
        </p:txBody>
      </p:sp>
      <p:sp>
        <p:nvSpPr>
          <p:cNvPr id="8" name="Content Placeholder 2">
            <a:extLst>
              <a:ext uri="{FF2B5EF4-FFF2-40B4-BE49-F238E27FC236}">
                <a16:creationId xmlns:a16="http://schemas.microsoft.com/office/drawing/2014/main" id="{937152A9-0DCC-2547-BC1F-172A4DA83A1B}"/>
              </a:ext>
            </a:extLst>
          </p:cNvPr>
          <p:cNvSpPr txBox="1">
            <a:spLocks/>
          </p:cNvSpPr>
          <p:nvPr/>
        </p:nvSpPr>
        <p:spPr bwMode="auto">
          <a:xfrm>
            <a:off x="1" y="4384152"/>
            <a:ext cx="3986028" cy="144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90000"/>
              </a:lnSpc>
              <a:spcBef>
                <a:spcPct val="30000"/>
              </a:spcBef>
              <a:spcAft>
                <a:spcPct val="0"/>
              </a:spcAft>
              <a:buChar char="•"/>
              <a:defRPr sz="2000">
                <a:solidFill>
                  <a:schemeClr val="tx2"/>
                </a:solidFill>
                <a:latin typeface="+mn-lt"/>
                <a:ea typeface="ＭＳ Ｐゴシック" charset="-128"/>
                <a:cs typeface="ＭＳ Ｐゴシック"/>
              </a:defRPr>
            </a:lvl1pPr>
            <a:lvl2pPr marL="742950" indent="-285750" algn="l" rtl="0" eaLnBrk="1" fontAlgn="base" hangingPunct="1">
              <a:lnSpc>
                <a:spcPct val="90000"/>
              </a:lnSpc>
              <a:spcBef>
                <a:spcPct val="30000"/>
              </a:spcBef>
              <a:spcAft>
                <a:spcPct val="0"/>
              </a:spcAft>
              <a:buChar char="–"/>
              <a:defRPr>
                <a:solidFill>
                  <a:schemeClr val="tx2"/>
                </a:solidFill>
                <a:latin typeface="+mn-lt"/>
                <a:ea typeface="ＭＳ Ｐゴシック" charset="-128"/>
                <a:cs typeface="ＭＳ Ｐゴシック"/>
              </a:defRPr>
            </a:lvl2pPr>
            <a:lvl3pPr marL="11430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3pPr>
            <a:lvl4pPr marL="16002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4pPr>
            <a:lvl5pPr marL="20574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5pPr>
            <a:lvl6pPr marL="25146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6pPr>
            <a:lvl7pPr marL="29718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7pPr>
            <a:lvl8pPr marL="34290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8pPr>
            <a:lvl9pPr marL="38862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9pPr>
          </a:lstStyle>
          <a:p>
            <a:r>
              <a:rPr lang="en-US" kern="0" dirty="0"/>
              <a:t>For example, gene regulation involves</a:t>
            </a:r>
          </a:p>
          <a:p>
            <a:pPr marL="857250" lvl="1" indent="-457200">
              <a:buFont typeface="+mj-lt"/>
              <a:buAutoNum type="arabicPeriod"/>
            </a:pPr>
            <a:r>
              <a:rPr lang="en-US" kern="0" dirty="0"/>
              <a:t>Genomics; e.g., SNPs</a:t>
            </a:r>
          </a:p>
          <a:p>
            <a:pPr marL="857250" lvl="1" indent="-457200">
              <a:buFont typeface="+mj-lt"/>
              <a:buAutoNum type="arabicPeriod"/>
            </a:pPr>
            <a:r>
              <a:rPr lang="en-US" kern="0" dirty="0"/>
              <a:t>Transcriptomics; e.g., genes</a:t>
            </a:r>
          </a:p>
          <a:p>
            <a:pPr marL="857250" lvl="1" indent="-457200">
              <a:buFont typeface="+mj-lt"/>
              <a:buAutoNum type="arabicPeriod"/>
            </a:pPr>
            <a:r>
              <a:rPr lang="en-US" kern="0" dirty="0"/>
              <a:t>Proteomics; e.g., transcription factors (TFs)</a:t>
            </a:r>
          </a:p>
        </p:txBody>
      </p:sp>
      <p:sp>
        <p:nvSpPr>
          <p:cNvPr id="9" name="Right Arrow 8">
            <a:extLst>
              <a:ext uri="{FF2B5EF4-FFF2-40B4-BE49-F238E27FC236}">
                <a16:creationId xmlns:a16="http://schemas.microsoft.com/office/drawing/2014/main" id="{78D7BB26-970C-1A49-8826-BFAFCDD0DDB4}"/>
              </a:ext>
            </a:extLst>
          </p:cNvPr>
          <p:cNvSpPr/>
          <p:nvPr/>
        </p:nvSpPr>
        <p:spPr>
          <a:xfrm>
            <a:off x="3928204" y="4653889"/>
            <a:ext cx="457200" cy="37674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F6D7C13-6611-1341-80FC-FD243AA0D534}"/>
              </a:ext>
            </a:extLst>
          </p:cNvPr>
          <p:cNvSpPr/>
          <p:nvPr/>
        </p:nvSpPr>
        <p:spPr>
          <a:xfrm>
            <a:off x="4593772" y="5131024"/>
            <a:ext cx="3986028" cy="369332"/>
          </a:xfrm>
          <a:prstGeom prst="rect">
            <a:avLst/>
          </a:prstGeom>
        </p:spPr>
        <p:txBody>
          <a:bodyPr wrap="none">
            <a:spAutoFit/>
          </a:bodyPr>
          <a:lstStyle/>
          <a:p>
            <a:r>
              <a:rPr lang="el-GR" dirty="0">
                <a:solidFill>
                  <a:srgbClr val="202020"/>
                </a:solidFill>
                <a:latin typeface="Times New Roman" panose="02020603050405020304" pitchFamily="18" charset="0"/>
                <a:cs typeface="Times New Roman" panose="02020603050405020304" pitchFamily="18" charset="0"/>
              </a:rPr>
              <a:t>Ω</a:t>
            </a:r>
            <a:r>
              <a:rPr lang="en-US" i="1" baseline="-25000" dirty="0">
                <a:solidFill>
                  <a:srgbClr val="202020"/>
                </a:solidFill>
                <a:latin typeface="Times New Roman" panose="02020603050405020304" pitchFamily="18" charset="0"/>
                <a:cs typeface="Times New Roman" panose="02020603050405020304" pitchFamily="18" charset="0"/>
              </a:rPr>
              <a:t>co</a:t>
            </a:r>
            <a:r>
              <a:rPr lang="en-US" dirty="0">
                <a:solidFill>
                  <a:srgbClr val="202020"/>
                </a:solidFill>
                <a:latin typeface="Times New Roman" panose="02020603050405020304" pitchFamily="18" charset="0"/>
                <a:cs typeface="Times New Roman" panose="02020603050405020304" pitchFamily="18" charset="0"/>
              </a:rPr>
              <a:t>(</a:t>
            </a:r>
            <a:r>
              <a:rPr lang="en-US" i="1" dirty="0">
                <a:solidFill>
                  <a:srgbClr val="202020"/>
                </a:solidFill>
                <a:latin typeface="Times New Roman" panose="02020603050405020304" pitchFamily="18" charset="0"/>
                <a:cs typeface="Times New Roman" panose="02020603050405020304" pitchFamily="18" charset="0"/>
              </a:rPr>
              <a:t>f</a:t>
            </a:r>
            <a:r>
              <a:rPr lang="en-US" baseline="30000" dirty="0">
                <a:solidFill>
                  <a:srgbClr val="202020"/>
                </a:solidFill>
                <a:latin typeface="Times New Roman" panose="02020603050405020304" pitchFamily="18" charset="0"/>
                <a:cs typeface="Times New Roman" panose="02020603050405020304" pitchFamily="18" charset="0"/>
              </a:rPr>
              <a:t>(2)</a:t>
            </a:r>
            <a:r>
              <a:rPr lang="en-US" dirty="0">
                <a:solidFill>
                  <a:srgbClr val="202020"/>
                </a:solidFill>
                <a:latin typeface="Times New Roman" panose="02020603050405020304" pitchFamily="18" charset="0"/>
                <a:cs typeface="Times New Roman" panose="02020603050405020304" pitchFamily="18" charset="0"/>
              </a:rPr>
              <a:t>,</a:t>
            </a:r>
            <a:r>
              <a:rPr lang="en-US" i="1" dirty="0">
                <a:solidFill>
                  <a:srgbClr val="202020"/>
                </a:solidFill>
                <a:latin typeface="Times New Roman" panose="02020603050405020304" pitchFamily="18" charset="0"/>
                <a:cs typeface="Times New Roman" panose="02020603050405020304" pitchFamily="18" charset="0"/>
              </a:rPr>
              <a:t>f</a:t>
            </a:r>
            <a:r>
              <a:rPr lang="en-US" baseline="30000" dirty="0">
                <a:solidFill>
                  <a:srgbClr val="202020"/>
                </a:solidFill>
                <a:latin typeface="Times New Roman" panose="02020603050405020304" pitchFamily="18" charset="0"/>
                <a:cs typeface="Times New Roman" panose="02020603050405020304" pitchFamily="18" charset="0"/>
              </a:rPr>
              <a:t>(3)</a:t>
            </a:r>
            <a:r>
              <a:rPr lang="en-US" dirty="0">
                <a:solidFill>
                  <a:srgbClr val="202020"/>
                </a:solidFill>
                <a:latin typeface="Times New Roman" panose="02020603050405020304" pitchFamily="18" charset="0"/>
                <a:cs typeface="Times New Roman" panose="02020603050405020304" pitchFamily="18" charset="0"/>
              </a:rPr>
              <a:t>): TFs control gene expression </a:t>
            </a:r>
            <a:endParaRPr lang="en-US" dirty="0">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ECCC0474-7BEB-F448-A399-CEF40134A23A}"/>
              </a:ext>
            </a:extLst>
          </p:cNvPr>
          <p:cNvSpPr/>
          <p:nvPr/>
        </p:nvSpPr>
        <p:spPr>
          <a:xfrm>
            <a:off x="4600258" y="4710394"/>
            <a:ext cx="3960380" cy="369332"/>
          </a:xfrm>
          <a:prstGeom prst="rect">
            <a:avLst/>
          </a:prstGeom>
        </p:spPr>
        <p:txBody>
          <a:bodyPr wrap="none">
            <a:spAutoFit/>
          </a:bodyPr>
          <a:lstStyle/>
          <a:p>
            <a:r>
              <a:rPr lang="el-GR" dirty="0">
                <a:solidFill>
                  <a:srgbClr val="202020"/>
                </a:solidFill>
                <a:latin typeface="Times New Roman" panose="02020603050405020304" pitchFamily="18" charset="0"/>
                <a:cs typeface="Times New Roman" panose="02020603050405020304" pitchFamily="18" charset="0"/>
              </a:rPr>
              <a:t>Ω</a:t>
            </a:r>
            <a:r>
              <a:rPr lang="en-US" i="1" baseline="-25000" dirty="0">
                <a:solidFill>
                  <a:srgbClr val="202020"/>
                </a:solidFill>
                <a:latin typeface="Times New Roman" panose="02020603050405020304" pitchFamily="18" charset="0"/>
                <a:cs typeface="Times New Roman" panose="02020603050405020304" pitchFamily="18" charset="0"/>
              </a:rPr>
              <a:t>co</a:t>
            </a:r>
            <a:r>
              <a:rPr lang="en-US" dirty="0">
                <a:solidFill>
                  <a:srgbClr val="202020"/>
                </a:solidFill>
                <a:latin typeface="Times New Roman" panose="02020603050405020304" pitchFamily="18" charset="0"/>
                <a:cs typeface="Times New Roman" panose="02020603050405020304" pitchFamily="18" charset="0"/>
              </a:rPr>
              <a:t>(</a:t>
            </a:r>
            <a:r>
              <a:rPr lang="en-US" i="1" dirty="0">
                <a:solidFill>
                  <a:srgbClr val="202020"/>
                </a:solidFill>
                <a:latin typeface="Times New Roman" panose="02020603050405020304" pitchFamily="18" charset="0"/>
                <a:cs typeface="Times New Roman" panose="02020603050405020304" pitchFamily="18" charset="0"/>
              </a:rPr>
              <a:t>f</a:t>
            </a:r>
            <a:r>
              <a:rPr lang="en-US" baseline="30000" dirty="0">
                <a:solidFill>
                  <a:srgbClr val="202020"/>
                </a:solidFill>
                <a:latin typeface="Times New Roman" panose="02020603050405020304" pitchFamily="18" charset="0"/>
                <a:cs typeface="Times New Roman" panose="02020603050405020304" pitchFamily="18" charset="0"/>
              </a:rPr>
              <a:t>(1)</a:t>
            </a:r>
            <a:r>
              <a:rPr lang="en-US" dirty="0">
                <a:solidFill>
                  <a:srgbClr val="202020"/>
                </a:solidFill>
                <a:latin typeface="Times New Roman" panose="02020603050405020304" pitchFamily="18" charset="0"/>
                <a:cs typeface="Times New Roman" panose="02020603050405020304" pitchFamily="18" charset="0"/>
              </a:rPr>
              <a:t>,</a:t>
            </a:r>
            <a:r>
              <a:rPr lang="en-US" i="1" dirty="0">
                <a:solidFill>
                  <a:srgbClr val="202020"/>
                </a:solidFill>
                <a:latin typeface="Times New Roman" panose="02020603050405020304" pitchFamily="18" charset="0"/>
                <a:cs typeface="Times New Roman" panose="02020603050405020304" pitchFamily="18" charset="0"/>
              </a:rPr>
              <a:t>f</a:t>
            </a:r>
            <a:r>
              <a:rPr lang="en-US" baseline="30000" dirty="0">
                <a:solidFill>
                  <a:srgbClr val="202020"/>
                </a:solidFill>
                <a:latin typeface="Times New Roman" panose="02020603050405020304" pitchFamily="18" charset="0"/>
                <a:cs typeface="Times New Roman" panose="02020603050405020304" pitchFamily="18" charset="0"/>
              </a:rPr>
              <a:t>(3)</a:t>
            </a:r>
            <a:r>
              <a:rPr lang="en-US" dirty="0">
                <a:solidFill>
                  <a:srgbClr val="202020"/>
                </a:solidFill>
                <a:latin typeface="Times New Roman" panose="02020603050405020304" pitchFamily="18" charset="0"/>
                <a:cs typeface="Times New Roman" panose="02020603050405020304" pitchFamily="18" charset="0"/>
              </a:rPr>
              <a:t>): SNPs break TF binding sites</a:t>
            </a:r>
            <a:endParaRPr lang="en-US" dirty="0">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5E03D857-7DF9-FD42-934F-F8D9CB2C8C66}"/>
              </a:ext>
            </a:extLst>
          </p:cNvPr>
          <p:cNvSpPr/>
          <p:nvPr/>
        </p:nvSpPr>
        <p:spPr>
          <a:xfrm>
            <a:off x="4593771" y="5531677"/>
            <a:ext cx="3864429" cy="646331"/>
          </a:xfrm>
          <a:prstGeom prst="rect">
            <a:avLst/>
          </a:prstGeom>
        </p:spPr>
        <p:txBody>
          <a:bodyPr wrap="square">
            <a:spAutoFit/>
          </a:bodyPr>
          <a:lstStyle/>
          <a:p>
            <a:r>
              <a:rPr lang="el-GR" dirty="0">
                <a:solidFill>
                  <a:srgbClr val="202020"/>
                </a:solidFill>
                <a:latin typeface="Times New Roman" panose="02020603050405020304" pitchFamily="18" charset="0"/>
                <a:cs typeface="Times New Roman" panose="02020603050405020304" pitchFamily="18" charset="0"/>
              </a:rPr>
              <a:t>Ω</a:t>
            </a:r>
            <a:r>
              <a:rPr lang="en-US" i="1" baseline="-25000" dirty="0">
                <a:solidFill>
                  <a:srgbClr val="202020"/>
                </a:solidFill>
                <a:latin typeface="Times New Roman" panose="02020603050405020304" pitchFamily="18" charset="0"/>
                <a:cs typeface="Times New Roman" panose="02020603050405020304" pitchFamily="18" charset="0"/>
              </a:rPr>
              <a:t>co</a:t>
            </a:r>
            <a:r>
              <a:rPr lang="en-US" dirty="0">
                <a:solidFill>
                  <a:srgbClr val="202020"/>
                </a:solidFill>
                <a:latin typeface="Times New Roman" panose="02020603050405020304" pitchFamily="18" charset="0"/>
                <a:cs typeface="Times New Roman" panose="02020603050405020304" pitchFamily="18" charset="0"/>
              </a:rPr>
              <a:t>(</a:t>
            </a:r>
            <a:r>
              <a:rPr lang="en-US" i="1" dirty="0">
                <a:solidFill>
                  <a:srgbClr val="202020"/>
                </a:solidFill>
                <a:latin typeface="Times New Roman" panose="02020603050405020304" pitchFamily="18" charset="0"/>
                <a:cs typeface="Times New Roman" panose="02020603050405020304" pitchFamily="18" charset="0"/>
              </a:rPr>
              <a:t>f</a:t>
            </a:r>
            <a:r>
              <a:rPr lang="en-US" baseline="30000" dirty="0">
                <a:solidFill>
                  <a:srgbClr val="202020"/>
                </a:solidFill>
                <a:latin typeface="Times New Roman" panose="02020603050405020304" pitchFamily="18" charset="0"/>
                <a:cs typeface="Times New Roman" panose="02020603050405020304" pitchFamily="18" charset="0"/>
              </a:rPr>
              <a:t>(1)</a:t>
            </a:r>
            <a:r>
              <a:rPr lang="en-US" dirty="0">
                <a:solidFill>
                  <a:srgbClr val="202020"/>
                </a:solidFill>
                <a:latin typeface="Times New Roman" panose="02020603050405020304" pitchFamily="18" charset="0"/>
                <a:cs typeface="Times New Roman" panose="02020603050405020304" pitchFamily="18" charset="0"/>
              </a:rPr>
              <a:t>,</a:t>
            </a:r>
            <a:r>
              <a:rPr lang="en-US" i="1" dirty="0">
                <a:solidFill>
                  <a:srgbClr val="202020"/>
                </a:solidFill>
                <a:latin typeface="Times New Roman" panose="02020603050405020304" pitchFamily="18" charset="0"/>
                <a:cs typeface="Times New Roman" panose="02020603050405020304" pitchFamily="18" charset="0"/>
              </a:rPr>
              <a:t>f</a:t>
            </a:r>
            <a:r>
              <a:rPr lang="en-US" baseline="30000" dirty="0">
                <a:solidFill>
                  <a:srgbClr val="202020"/>
                </a:solidFill>
                <a:latin typeface="Times New Roman" panose="02020603050405020304" pitchFamily="18" charset="0"/>
                <a:cs typeface="Times New Roman" panose="02020603050405020304" pitchFamily="18" charset="0"/>
              </a:rPr>
              <a:t>(2)</a:t>
            </a:r>
            <a:r>
              <a:rPr lang="en-US" dirty="0">
                <a:solidFill>
                  <a:srgbClr val="202020"/>
                </a:solidFill>
                <a:latin typeface="Times New Roman" panose="02020603050405020304" pitchFamily="18" charset="0"/>
                <a:cs typeface="Times New Roman" panose="02020603050405020304" pitchFamily="18" charset="0"/>
              </a:rPr>
              <a:t>): SNPs associate with gene expression (</a:t>
            </a:r>
            <a:r>
              <a:rPr lang="en-US" dirty="0" err="1">
                <a:solidFill>
                  <a:srgbClr val="202020"/>
                </a:solidFill>
                <a:latin typeface="Times New Roman" panose="02020603050405020304" pitchFamily="18" charset="0"/>
                <a:cs typeface="Times New Roman" panose="02020603050405020304" pitchFamily="18" charset="0"/>
              </a:rPr>
              <a:t>e.g</a:t>
            </a:r>
            <a:r>
              <a:rPr lang="en-US" dirty="0">
                <a:solidFill>
                  <a:srgbClr val="202020"/>
                </a:solidFill>
                <a:latin typeface="Times New Roman" panose="02020603050405020304" pitchFamily="18" charset="0"/>
                <a:cs typeface="Times New Roman" panose="02020603050405020304" pitchFamily="18" charset="0"/>
              </a:rPr>
              <a:t>, </a:t>
            </a:r>
            <a:r>
              <a:rPr lang="en-US" dirty="0" err="1">
                <a:solidFill>
                  <a:srgbClr val="202020"/>
                </a:solidFill>
                <a:latin typeface="Times New Roman" panose="02020603050405020304" pitchFamily="18" charset="0"/>
                <a:cs typeface="Times New Roman" panose="02020603050405020304" pitchFamily="18" charset="0"/>
              </a:rPr>
              <a:t>eQTLs</a:t>
            </a:r>
            <a:r>
              <a:rPr lang="en-US" dirty="0">
                <a:solidFill>
                  <a:srgbClr val="202020"/>
                </a:solidFill>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D9E7FA7E-23E8-854F-89BD-2CD66136C20A}"/>
              </a:ext>
            </a:extLst>
          </p:cNvPr>
          <p:cNvSpPr txBox="1"/>
          <p:nvPr/>
        </p:nvSpPr>
        <p:spPr>
          <a:xfrm>
            <a:off x="4542753" y="4359865"/>
            <a:ext cx="2712602" cy="369332"/>
          </a:xfrm>
          <a:prstGeom prst="rect">
            <a:avLst/>
          </a:prstGeom>
          <a:noFill/>
        </p:spPr>
        <p:txBody>
          <a:bodyPr wrap="none" rtlCol="0">
            <a:spAutoFit/>
          </a:bodyPr>
          <a:lstStyle/>
          <a:p>
            <a:r>
              <a:rPr lang="en-US" dirty="0"/>
              <a:t>Cross-omics interactions</a:t>
            </a:r>
          </a:p>
        </p:txBody>
      </p:sp>
    </p:spTree>
    <p:extLst>
      <p:ext uri="{BB962C8B-B14F-4D97-AF65-F5344CB8AC3E}">
        <p14:creationId xmlns:p14="http://schemas.microsoft.com/office/powerpoint/2010/main" val="12859162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8B8D0-19A8-0F40-AF7D-F6FF8A263074}"/>
              </a:ext>
            </a:extLst>
          </p:cNvPr>
          <p:cNvSpPr>
            <a:spLocks noGrp="1"/>
          </p:cNvSpPr>
          <p:nvPr>
            <p:ph type="title"/>
          </p:nvPr>
        </p:nvSpPr>
        <p:spPr/>
        <p:txBody>
          <a:bodyPr/>
          <a:lstStyle/>
          <a:p>
            <a:r>
              <a:rPr lang="en-US" dirty="0"/>
              <a:t>Multiview Empirical Risk Minimization (MV-ERM)</a:t>
            </a:r>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AB950B0C-F215-FA45-AC1C-E1F454197320}"/>
                  </a:ext>
                </a:extLst>
              </p:cNvPr>
              <p:cNvSpPr/>
              <p:nvPr/>
            </p:nvSpPr>
            <p:spPr>
              <a:xfrm>
                <a:off x="2456374" y="2362200"/>
                <a:ext cx="4621427" cy="1405758"/>
              </a:xfrm>
              <a:prstGeom prst="rect">
                <a:avLst/>
              </a:prstGeom>
              <a:solidFill>
                <a:srgbClr val="C1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unc>
                        <m:funcPr>
                          <m:ctrlPr>
                            <a:rPr lang="en-US" sz="1350" i="1">
                              <a:solidFill>
                                <a:schemeClr val="bg1"/>
                              </a:solidFill>
                              <a:latin typeface="Cambria Math" panose="02040503050406030204" pitchFamily="18" charset="0"/>
                            </a:rPr>
                          </m:ctrlPr>
                        </m:funcPr>
                        <m:fName>
                          <m:limLow>
                            <m:limLowPr>
                              <m:ctrlPr>
                                <a:rPr lang="en-US" sz="1350" i="1">
                                  <a:solidFill>
                                    <a:schemeClr val="bg1"/>
                                  </a:solidFill>
                                  <a:latin typeface="Cambria Math" panose="02040503050406030204" pitchFamily="18" charset="0"/>
                                </a:rPr>
                              </m:ctrlPr>
                            </m:limLowPr>
                            <m:e>
                              <m:r>
                                <m:rPr>
                                  <m:sty m:val="p"/>
                                </m:rPr>
                                <a:rPr lang="en-US" sz="1350">
                                  <a:solidFill>
                                    <a:schemeClr val="bg1"/>
                                  </a:solidFill>
                                  <a:latin typeface="Cambria Math" panose="02040503050406030204" pitchFamily="18" charset="0"/>
                                </a:rPr>
                                <m:t>min</m:t>
                              </m:r>
                            </m:e>
                            <m:lim>
                              <m:sSup>
                                <m:sSupPr>
                                  <m:ctrlPr>
                                    <a:rPr lang="en-US" sz="1350" i="1">
                                      <a:solidFill>
                                        <a:schemeClr val="bg1"/>
                                      </a:solidFill>
                                      <a:latin typeface="Cambria Math" panose="02040503050406030204" pitchFamily="18" charset="0"/>
                                    </a:rPr>
                                  </m:ctrlPr>
                                </m:sSupPr>
                                <m:e>
                                  <m:r>
                                    <a:rPr lang="en-US" sz="1350" i="1">
                                      <a:solidFill>
                                        <a:schemeClr val="bg1"/>
                                      </a:solidFill>
                                      <a:latin typeface="Cambria Math" panose="02040503050406030204" pitchFamily="18" charset="0"/>
                                    </a:rPr>
                                    <m:t>𝑓</m:t>
                                  </m:r>
                                </m:e>
                                <m:sup>
                                  <m:r>
                                    <a:rPr lang="en-US" sz="1350" i="1">
                                      <a:solidFill>
                                        <a:schemeClr val="bg1"/>
                                      </a:solidFill>
                                      <a:latin typeface="Cambria Math" panose="02040503050406030204" pitchFamily="18" charset="0"/>
                                    </a:rPr>
                                    <m:t>𝑖</m:t>
                                  </m:r>
                                </m:sup>
                              </m:sSup>
                              <m:r>
                                <a:rPr lang="en-US" sz="1350" i="1">
                                  <a:solidFill>
                                    <a:schemeClr val="bg1"/>
                                  </a:solidFill>
                                  <a:latin typeface="Cambria Math" panose="02040503050406030204" pitchFamily="18" charset="0"/>
                                </a:rPr>
                                <m:t>∈</m:t>
                              </m:r>
                              <m:sSup>
                                <m:sSupPr>
                                  <m:ctrlPr>
                                    <a:rPr lang="en-US" sz="1350" i="1">
                                      <a:solidFill>
                                        <a:schemeClr val="bg1"/>
                                      </a:solidFill>
                                      <a:latin typeface="Cambria Math" panose="02040503050406030204" pitchFamily="18" charset="0"/>
                                    </a:rPr>
                                  </m:ctrlPr>
                                </m:sSupPr>
                                <m:e>
                                  <m:r>
                                    <a:rPr lang="en-US" sz="1350" i="1">
                                      <a:solidFill>
                                        <a:schemeClr val="bg1"/>
                                      </a:solidFill>
                                      <a:latin typeface="Cambria Math" panose="02040503050406030204" pitchFamily="18" charset="0"/>
                                    </a:rPr>
                                    <m:t>𝐹</m:t>
                                  </m:r>
                                </m:e>
                                <m:sup>
                                  <m:r>
                                    <a:rPr lang="en-US" sz="1350" i="1">
                                      <a:solidFill>
                                        <a:schemeClr val="bg1"/>
                                      </a:solidFill>
                                      <a:latin typeface="Cambria Math" panose="02040503050406030204" pitchFamily="18" charset="0"/>
                                    </a:rPr>
                                    <m:t>𝑖</m:t>
                                  </m:r>
                                </m:sup>
                              </m:sSup>
                            </m:lim>
                          </m:limLow>
                        </m:fName>
                        <m:e>
                          <m:nary>
                            <m:naryPr>
                              <m:chr m:val="∑"/>
                              <m:supHide m:val="on"/>
                              <m:ctrlPr>
                                <a:rPr lang="en-US" sz="1350" i="1">
                                  <a:solidFill>
                                    <a:schemeClr val="accent3">
                                      <a:lumMod val="60000"/>
                                      <a:lumOff val="40000"/>
                                    </a:schemeClr>
                                  </a:solidFill>
                                  <a:latin typeface="Cambria Math" panose="02040503050406030204" pitchFamily="18" charset="0"/>
                                </a:rPr>
                              </m:ctrlPr>
                            </m:naryPr>
                            <m:sub>
                              <m:r>
                                <m:rPr>
                                  <m:brk m:alnAt="7"/>
                                </m:rPr>
                                <a:rPr lang="en-US" sz="1350" i="1">
                                  <a:solidFill>
                                    <a:schemeClr val="accent3">
                                      <a:lumMod val="60000"/>
                                      <a:lumOff val="40000"/>
                                    </a:schemeClr>
                                  </a:solidFill>
                                  <a:latin typeface="Cambria Math" panose="02040503050406030204" pitchFamily="18" charset="0"/>
                                </a:rPr>
                                <m:t>𝑖</m:t>
                              </m:r>
                            </m:sub>
                            <m:sup/>
                            <m:e>
                              <m:r>
                                <a:rPr lang="en-US" sz="1350" i="1">
                                  <a:solidFill>
                                    <a:schemeClr val="accent3">
                                      <a:lumMod val="60000"/>
                                      <a:lumOff val="40000"/>
                                    </a:schemeClr>
                                  </a:solidFill>
                                  <a:latin typeface="Cambria Math" panose="02040503050406030204" pitchFamily="18" charset="0"/>
                                </a:rPr>
                                <m:t>ℓ</m:t>
                              </m:r>
                              <m:d>
                                <m:dPr>
                                  <m:ctrlPr>
                                    <a:rPr lang="en-US" sz="1350" i="1">
                                      <a:solidFill>
                                        <a:schemeClr val="accent3">
                                          <a:lumMod val="60000"/>
                                          <a:lumOff val="40000"/>
                                        </a:schemeClr>
                                      </a:solidFill>
                                      <a:latin typeface="Cambria Math" panose="02040503050406030204" pitchFamily="18" charset="0"/>
                                    </a:rPr>
                                  </m:ctrlPr>
                                </m:dPr>
                                <m:e>
                                  <m:sSup>
                                    <m:sSupPr>
                                      <m:ctrlPr>
                                        <a:rPr lang="en-US" sz="1350" i="1">
                                          <a:solidFill>
                                            <a:schemeClr val="accent3">
                                              <a:lumMod val="60000"/>
                                              <a:lumOff val="40000"/>
                                            </a:schemeClr>
                                          </a:solidFill>
                                          <a:latin typeface="Cambria Math" panose="02040503050406030204" pitchFamily="18" charset="0"/>
                                        </a:rPr>
                                      </m:ctrlPr>
                                    </m:sSupPr>
                                    <m:e>
                                      <m:r>
                                        <a:rPr lang="en-US" sz="1350" i="1">
                                          <a:solidFill>
                                            <a:schemeClr val="accent3">
                                              <a:lumMod val="60000"/>
                                              <a:lumOff val="40000"/>
                                            </a:schemeClr>
                                          </a:solidFill>
                                          <a:latin typeface="Cambria Math" panose="02040503050406030204" pitchFamily="18" charset="0"/>
                                        </a:rPr>
                                        <m:t>𝑓</m:t>
                                      </m:r>
                                    </m:e>
                                    <m:sup>
                                      <m:r>
                                        <a:rPr lang="en-US" sz="1350" i="1">
                                          <a:solidFill>
                                            <a:schemeClr val="accent3">
                                              <a:lumMod val="60000"/>
                                              <a:lumOff val="40000"/>
                                            </a:schemeClr>
                                          </a:solidFill>
                                          <a:latin typeface="Cambria Math" panose="02040503050406030204" pitchFamily="18" charset="0"/>
                                        </a:rPr>
                                        <m:t>𝑖</m:t>
                                      </m:r>
                                    </m:sup>
                                  </m:sSup>
                                  <m:d>
                                    <m:dPr>
                                      <m:ctrlPr>
                                        <a:rPr lang="en-US" sz="1350" i="1">
                                          <a:solidFill>
                                            <a:schemeClr val="accent3">
                                              <a:lumMod val="60000"/>
                                              <a:lumOff val="40000"/>
                                            </a:schemeClr>
                                          </a:solidFill>
                                          <a:latin typeface="Cambria Math" panose="02040503050406030204" pitchFamily="18" charset="0"/>
                                        </a:rPr>
                                      </m:ctrlPr>
                                    </m:dPr>
                                    <m:e>
                                      <m:sSup>
                                        <m:sSupPr>
                                          <m:ctrlPr>
                                            <a:rPr lang="en-US" sz="1350" i="1">
                                              <a:solidFill>
                                                <a:schemeClr val="accent3">
                                                  <a:lumMod val="60000"/>
                                                  <a:lumOff val="40000"/>
                                                </a:schemeClr>
                                              </a:solidFill>
                                              <a:latin typeface="Cambria Math" panose="02040503050406030204" pitchFamily="18" charset="0"/>
                                            </a:rPr>
                                          </m:ctrlPr>
                                        </m:sSupPr>
                                        <m:e>
                                          <m:r>
                                            <a:rPr lang="en-US" sz="1350" i="1">
                                              <a:solidFill>
                                                <a:schemeClr val="accent3">
                                                  <a:lumMod val="60000"/>
                                                  <a:lumOff val="40000"/>
                                                </a:schemeClr>
                                              </a:solidFill>
                                              <a:latin typeface="Cambria Math" panose="02040503050406030204" pitchFamily="18" charset="0"/>
                                            </a:rPr>
                                            <m:t>𝑋</m:t>
                                          </m:r>
                                        </m:e>
                                        <m:sup>
                                          <m:r>
                                            <a:rPr lang="en-US" sz="1350" i="1">
                                              <a:solidFill>
                                                <a:schemeClr val="accent3">
                                                  <a:lumMod val="60000"/>
                                                  <a:lumOff val="40000"/>
                                                </a:schemeClr>
                                              </a:solidFill>
                                              <a:latin typeface="Cambria Math" panose="02040503050406030204" pitchFamily="18" charset="0"/>
                                            </a:rPr>
                                            <m:t>𝑖</m:t>
                                          </m:r>
                                        </m:sup>
                                      </m:sSup>
                                    </m:e>
                                  </m:d>
                                  <m:r>
                                    <a:rPr lang="en-US" sz="1350" i="1">
                                      <a:solidFill>
                                        <a:schemeClr val="accent3">
                                          <a:lumMod val="60000"/>
                                          <a:lumOff val="40000"/>
                                        </a:schemeClr>
                                      </a:solidFill>
                                      <a:latin typeface="Cambria Math" panose="02040503050406030204" pitchFamily="18" charset="0"/>
                                    </a:rPr>
                                    <m:t>,</m:t>
                                  </m:r>
                                  <m:r>
                                    <a:rPr lang="en-US" sz="1350" i="1">
                                      <a:solidFill>
                                        <a:schemeClr val="accent3">
                                          <a:lumMod val="60000"/>
                                          <a:lumOff val="40000"/>
                                        </a:schemeClr>
                                      </a:solidFill>
                                      <a:latin typeface="Cambria Math" panose="02040503050406030204" pitchFamily="18" charset="0"/>
                                    </a:rPr>
                                    <m:t>𝑌</m:t>
                                  </m:r>
                                  <m:r>
                                    <a:rPr lang="en-US" sz="1350" i="1">
                                      <a:solidFill>
                                        <a:schemeClr val="accent3">
                                          <a:lumMod val="60000"/>
                                          <a:lumOff val="40000"/>
                                        </a:schemeClr>
                                      </a:solidFill>
                                      <a:latin typeface="Cambria Math" panose="02040503050406030204" pitchFamily="18" charset="0"/>
                                    </a:rPr>
                                    <m:t> </m:t>
                                  </m:r>
                                </m:e>
                              </m:d>
                            </m:e>
                          </m:nary>
                          <m:r>
                            <a:rPr lang="en-US" sz="1350" i="1">
                              <a:solidFill>
                                <a:schemeClr val="bg1"/>
                              </a:solidFill>
                              <a:latin typeface="Cambria Math" panose="02040503050406030204" pitchFamily="18" charset="0"/>
                            </a:rPr>
                            <m:t>+</m:t>
                          </m:r>
                          <m:sSub>
                            <m:sSubPr>
                              <m:ctrlPr>
                                <a:rPr lang="en-US" sz="1350" i="1">
                                  <a:solidFill>
                                    <a:schemeClr val="bg1"/>
                                  </a:solidFill>
                                  <a:latin typeface="Cambria Math" panose="02040503050406030204" pitchFamily="18" charset="0"/>
                                </a:rPr>
                              </m:ctrlPr>
                            </m:sSubPr>
                            <m:e>
                              <m:r>
                                <a:rPr lang="en-US" sz="1350" i="1">
                                  <a:solidFill>
                                    <a:schemeClr val="bg1"/>
                                  </a:solidFill>
                                  <a:latin typeface="Cambria Math" panose="02040503050406030204" pitchFamily="18" charset="0"/>
                                </a:rPr>
                                <m:t>𝜆</m:t>
                              </m:r>
                            </m:e>
                            <m:sub>
                              <m:r>
                                <m:rPr>
                                  <m:sty m:val="p"/>
                                </m:rPr>
                                <a:rPr lang="en-US" sz="1350">
                                  <a:solidFill>
                                    <a:schemeClr val="bg1"/>
                                  </a:solidFill>
                                  <a:latin typeface="Cambria Math" panose="02040503050406030204" pitchFamily="18" charset="0"/>
                                </a:rPr>
                                <m:t>co</m:t>
                              </m:r>
                            </m:sub>
                          </m:sSub>
                          <m:nary>
                            <m:naryPr>
                              <m:chr m:val="∑"/>
                              <m:supHide m:val="on"/>
                              <m:ctrlPr>
                                <a:rPr lang="en-US" sz="1350" i="1">
                                  <a:solidFill>
                                    <a:schemeClr val="bg1"/>
                                  </a:solidFill>
                                  <a:latin typeface="Cambria Math" panose="02040503050406030204" pitchFamily="18" charset="0"/>
                                </a:rPr>
                              </m:ctrlPr>
                            </m:naryPr>
                            <m:sub>
                              <m:r>
                                <m:rPr>
                                  <m:brk m:alnAt="7"/>
                                </m:rPr>
                                <a:rPr lang="en-US" sz="1350" i="1">
                                  <a:solidFill>
                                    <a:schemeClr val="bg1"/>
                                  </a:solidFill>
                                  <a:latin typeface="Cambria Math" panose="02040503050406030204" pitchFamily="18" charset="0"/>
                                </a:rPr>
                                <m:t>𝑖</m:t>
                              </m:r>
                              <m:r>
                                <a:rPr lang="en-US" sz="1350" i="1">
                                  <a:solidFill>
                                    <a:schemeClr val="bg1"/>
                                  </a:solidFill>
                                  <a:latin typeface="Cambria Math" panose="02040503050406030204" pitchFamily="18" charset="0"/>
                                </a:rPr>
                                <m:t>,</m:t>
                              </m:r>
                              <m:r>
                                <a:rPr lang="en-US" sz="1350" i="1">
                                  <a:solidFill>
                                    <a:schemeClr val="bg1"/>
                                  </a:solidFill>
                                  <a:latin typeface="Cambria Math" panose="02040503050406030204" pitchFamily="18" charset="0"/>
                                </a:rPr>
                                <m:t>𝑗</m:t>
                              </m:r>
                            </m:sub>
                            <m:sup/>
                            <m:e>
                              <m:sSub>
                                <m:sSubPr>
                                  <m:ctrlPr>
                                    <a:rPr lang="en-US" sz="1350" i="1">
                                      <a:solidFill>
                                        <a:schemeClr val="bg1"/>
                                      </a:solidFill>
                                      <a:latin typeface="Cambria Math" panose="02040503050406030204" pitchFamily="18" charset="0"/>
                                    </a:rPr>
                                  </m:ctrlPr>
                                </m:sSubPr>
                                <m:e>
                                  <m:r>
                                    <m:rPr>
                                      <m:sty m:val="p"/>
                                    </m:rPr>
                                    <a:rPr lang="en-US" sz="1350">
                                      <a:solidFill>
                                        <a:schemeClr val="bg1"/>
                                      </a:solidFill>
                                      <a:latin typeface="Cambria Math" panose="02040503050406030204" pitchFamily="18" charset="0"/>
                                    </a:rPr>
                                    <m:t>Ω</m:t>
                                  </m:r>
                                </m:e>
                                <m:sub>
                                  <m:r>
                                    <a:rPr lang="en-US" sz="1350" i="1">
                                      <a:solidFill>
                                        <a:schemeClr val="bg1"/>
                                      </a:solidFill>
                                      <a:latin typeface="Cambria Math" panose="02040503050406030204" pitchFamily="18" charset="0"/>
                                    </a:rPr>
                                    <m:t>𝑐𝑜</m:t>
                                  </m:r>
                                </m:sub>
                              </m:sSub>
                              <m:r>
                                <a:rPr lang="en-US" sz="1350" i="1">
                                  <a:solidFill>
                                    <a:schemeClr val="bg1"/>
                                  </a:solidFill>
                                  <a:latin typeface="Cambria Math" panose="02040503050406030204" pitchFamily="18" charset="0"/>
                                </a:rPr>
                                <m:t>(</m:t>
                              </m:r>
                              <m:sSup>
                                <m:sSupPr>
                                  <m:ctrlPr>
                                    <a:rPr lang="en-US" sz="1350" i="1">
                                      <a:solidFill>
                                        <a:schemeClr val="bg1"/>
                                      </a:solidFill>
                                      <a:latin typeface="Cambria Math" panose="02040503050406030204" pitchFamily="18" charset="0"/>
                                    </a:rPr>
                                  </m:ctrlPr>
                                </m:sSupPr>
                                <m:e>
                                  <m:r>
                                    <a:rPr lang="en-US" sz="1350" i="1">
                                      <a:solidFill>
                                        <a:schemeClr val="bg1"/>
                                      </a:solidFill>
                                      <a:latin typeface="Cambria Math" panose="02040503050406030204" pitchFamily="18" charset="0"/>
                                    </a:rPr>
                                    <m:t>𝑓</m:t>
                                  </m:r>
                                </m:e>
                                <m:sup>
                                  <m:r>
                                    <a:rPr lang="en-US" sz="1350" i="1">
                                      <a:solidFill>
                                        <a:schemeClr val="bg1"/>
                                      </a:solidFill>
                                      <a:latin typeface="Cambria Math" panose="02040503050406030204" pitchFamily="18" charset="0"/>
                                    </a:rPr>
                                    <m:t>𝑖</m:t>
                                  </m:r>
                                </m:sup>
                              </m:sSup>
                              <m:r>
                                <a:rPr lang="en-US" sz="1350" i="1">
                                  <a:solidFill>
                                    <a:schemeClr val="bg1"/>
                                  </a:solidFill>
                                  <a:latin typeface="Cambria Math" panose="02040503050406030204" pitchFamily="18" charset="0"/>
                                </a:rPr>
                                <m:t>,</m:t>
                              </m:r>
                              <m:sSup>
                                <m:sSupPr>
                                  <m:ctrlPr>
                                    <a:rPr lang="en-US" sz="1350" i="1">
                                      <a:solidFill>
                                        <a:schemeClr val="bg1"/>
                                      </a:solidFill>
                                      <a:latin typeface="Cambria Math" panose="02040503050406030204" pitchFamily="18" charset="0"/>
                                    </a:rPr>
                                  </m:ctrlPr>
                                </m:sSupPr>
                                <m:e>
                                  <m:r>
                                    <a:rPr lang="en-US" sz="1350" i="1">
                                      <a:solidFill>
                                        <a:schemeClr val="bg1"/>
                                      </a:solidFill>
                                      <a:latin typeface="Cambria Math" panose="02040503050406030204" pitchFamily="18" charset="0"/>
                                    </a:rPr>
                                    <m:t>𝑓</m:t>
                                  </m:r>
                                </m:e>
                                <m:sup>
                                  <m:r>
                                    <a:rPr lang="en-US" sz="1350" i="1">
                                      <a:solidFill>
                                        <a:schemeClr val="bg1"/>
                                      </a:solidFill>
                                      <a:latin typeface="Cambria Math" panose="02040503050406030204" pitchFamily="18" charset="0"/>
                                    </a:rPr>
                                    <m:t>𝑗</m:t>
                                  </m:r>
                                </m:sup>
                              </m:sSup>
                              <m:r>
                                <a:rPr lang="en-US" sz="1350" i="1">
                                  <a:solidFill>
                                    <a:schemeClr val="bg1"/>
                                  </a:solidFill>
                                  <a:latin typeface="Cambria Math" panose="02040503050406030204" pitchFamily="18" charset="0"/>
                                </a:rPr>
                                <m:t>)</m:t>
                              </m:r>
                            </m:e>
                          </m:nary>
                          <m:r>
                            <a:rPr lang="en-US" sz="1350" i="1">
                              <a:solidFill>
                                <a:schemeClr val="bg1"/>
                              </a:solidFill>
                              <a:latin typeface="Cambria Math" panose="02040503050406030204" pitchFamily="18" charset="0"/>
                            </a:rPr>
                            <m:t>+</m:t>
                          </m:r>
                          <m:r>
                            <a:rPr lang="en-US" sz="1350" i="1">
                              <a:solidFill>
                                <a:schemeClr val="accent6">
                                  <a:lumMod val="20000"/>
                                  <a:lumOff val="80000"/>
                                </a:schemeClr>
                              </a:solidFill>
                              <a:latin typeface="Cambria Math" panose="02040503050406030204" pitchFamily="18" charset="0"/>
                            </a:rPr>
                            <m:t>𝜆</m:t>
                          </m:r>
                          <m:nary>
                            <m:naryPr>
                              <m:chr m:val="∑"/>
                              <m:supHide m:val="on"/>
                              <m:ctrlPr>
                                <a:rPr lang="en-US" sz="1350" i="1">
                                  <a:solidFill>
                                    <a:schemeClr val="accent6">
                                      <a:lumMod val="20000"/>
                                      <a:lumOff val="80000"/>
                                    </a:schemeClr>
                                  </a:solidFill>
                                  <a:latin typeface="Cambria Math" panose="02040503050406030204" pitchFamily="18" charset="0"/>
                                </a:rPr>
                              </m:ctrlPr>
                            </m:naryPr>
                            <m:sub>
                              <m:r>
                                <m:rPr>
                                  <m:brk m:alnAt="7"/>
                                </m:rPr>
                                <a:rPr lang="en-US" sz="1350" i="1">
                                  <a:solidFill>
                                    <a:schemeClr val="accent6">
                                      <a:lumMod val="20000"/>
                                      <a:lumOff val="80000"/>
                                    </a:schemeClr>
                                  </a:solidFill>
                                  <a:latin typeface="Cambria Math" panose="02040503050406030204" pitchFamily="18" charset="0"/>
                                </a:rPr>
                                <m:t>𝑖</m:t>
                              </m:r>
                            </m:sub>
                            <m:sup/>
                            <m:e>
                              <m:r>
                                <m:rPr>
                                  <m:sty m:val="p"/>
                                </m:rPr>
                                <a:rPr lang="en-US" sz="1350">
                                  <a:solidFill>
                                    <a:schemeClr val="accent6">
                                      <a:lumMod val="20000"/>
                                      <a:lumOff val="80000"/>
                                    </a:schemeClr>
                                  </a:solidFill>
                                  <a:latin typeface="Cambria Math" panose="02040503050406030204" pitchFamily="18" charset="0"/>
                                </a:rPr>
                                <m:t>Ω</m:t>
                              </m:r>
                              <m:r>
                                <a:rPr lang="en-US" sz="1350" i="1">
                                  <a:solidFill>
                                    <a:schemeClr val="accent6">
                                      <a:lumMod val="20000"/>
                                      <a:lumOff val="80000"/>
                                    </a:schemeClr>
                                  </a:solidFill>
                                  <a:latin typeface="Cambria Math" panose="02040503050406030204" pitchFamily="18" charset="0"/>
                                </a:rPr>
                                <m:t>(</m:t>
                              </m:r>
                              <m:sSup>
                                <m:sSupPr>
                                  <m:ctrlPr>
                                    <a:rPr lang="en-US" sz="1350" i="1">
                                      <a:solidFill>
                                        <a:schemeClr val="accent6">
                                          <a:lumMod val="20000"/>
                                          <a:lumOff val="80000"/>
                                        </a:schemeClr>
                                      </a:solidFill>
                                      <a:latin typeface="Cambria Math" panose="02040503050406030204" pitchFamily="18" charset="0"/>
                                    </a:rPr>
                                  </m:ctrlPr>
                                </m:sSupPr>
                                <m:e>
                                  <m:r>
                                    <a:rPr lang="en-US" sz="1350" i="1">
                                      <a:solidFill>
                                        <a:schemeClr val="accent6">
                                          <a:lumMod val="20000"/>
                                          <a:lumOff val="80000"/>
                                        </a:schemeClr>
                                      </a:solidFill>
                                      <a:latin typeface="Cambria Math" panose="02040503050406030204" pitchFamily="18" charset="0"/>
                                    </a:rPr>
                                    <m:t>𝑓</m:t>
                                  </m:r>
                                </m:e>
                                <m:sup>
                                  <m:r>
                                    <a:rPr lang="en-US" sz="1350" i="1">
                                      <a:solidFill>
                                        <a:schemeClr val="accent6">
                                          <a:lumMod val="20000"/>
                                          <a:lumOff val="80000"/>
                                        </a:schemeClr>
                                      </a:solidFill>
                                      <a:latin typeface="Cambria Math" panose="02040503050406030204" pitchFamily="18" charset="0"/>
                                    </a:rPr>
                                    <m:t>𝑖</m:t>
                                  </m:r>
                                </m:sup>
                              </m:sSup>
                              <m:r>
                                <a:rPr lang="en-US" sz="1350" i="1">
                                  <a:solidFill>
                                    <a:schemeClr val="accent6">
                                      <a:lumMod val="20000"/>
                                      <a:lumOff val="80000"/>
                                    </a:schemeClr>
                                  </a:solidFill>
                                  <a:latin typeface="Cambria Math" panose="02040503050406030204" pitchFamily="18" charset="0"/>
                                </a:rPr>
                                <m:t>)</m:t>
                              </m:r>
                            </m:e>
                          </m:nary>
                        </m:e>
                      </m:func>
                    </m:oMath>
                  </m:oMathPara>
                </a14:m>
                <a:endParaRPr lang="en-US" sz="1350" dirty="0">
                  <a:solidFill>
                    <a:schemeClr val="bg1"/>
                  </a:solidFill>
                </a:endParaRPr>
              </a:p>
            </p:txBody>
          </p:sp>
        </mc:Choice>
        <mc:Fallback xmlns="">
          <p:sp>
            <p:nvSpPr>
              <p:cNvPr id="4" name="Rectangle 3">
                <a:extLst>
                  <a:ext uri="{FF2B5EF4-FFF2-40B4-BE49-F238E27FC236}">
                    <a16:creationId xmlns:a16="http://schemas.microsoft.com/office/drawing/2014/main" id="{AB950B0C-F215-FA45-AC1C-E1F454197320}"/>
                  </a:ext>
                </a:extLst>
              </p:cNvPr>
              <p:cNvSpPr>
                <a:spLocks noRot="1" noChangeAspect="1" noMove="1" noResize="1" noEditPoints="1" noAdjustHandles="1" noChangeArrowheads="1" noChangeShapeType="1" noTextEdit="1"/>
              </p:cNvSpPr>
              <p:nvPr/>
            </p:nvSpPr>
            <p:spPr>
              <a:xfrm>
                <a:off x="2456374" y="2362200"/>
                <a:ext cx="4621427" cy="1405758"/>
              </a:xfrm>
              <a:prstGeom prst="rect">
                <a:avLst/>
              </a:prstGeom>
              <a:blipFill>
                <a:blip r:embed="rId3"/>
                <a:stretch>
                  <a:fillRect l="-1918" t="-25225" b="-45946"/>
                </a:stretch>
              </a:blipFill>
              <a:ln>
                <a:noFill/>
              </a:ln>
            </p:spPr>
            <p:txBody>
              <a:bodyPr/>
              <a:lstStyle/>
              <a:p>
                <a:r>
                  <a:rPr lang="en-US">
                    <a:noFill/>
                  </a:rPr>
                  <a:t> </a:t>
                </a:r>
              </a:p>
            </p:txBody>
          </p:sp>
        </mc:Fallback>
      </mc:AlternateContent>
      <p:cxnSp>
        <p:nvCxnSpPr>
          <p:cNvPr id="5" name="Straight Arrow Connector 4">
            <a:extLst>
              <a:ext uri="{FF2B5EF4-FFF2-40B4-BE49-F238E27FC236}">
                <a16:creationId xmlns:a16="http://schemas.microsoft.com/office/drawing/2014/main" id="{2A36E130-A18C-5B47-BDE3-CE860386EF64}"/>
              </a:ext>
            </a:extLst>
          </p:cNvPr>
          <p:cNvCxnSpPr>
            <a:cxnSpLocks/>
            <a:stCxn id="6" idx="2"/>
          </p:cNvCxnSpPr>
          <p:nvPr/>
        </p:nvCxnSpPr>
        <p:spPr>
          <a:xfrm flipH="1">
            <a:off x="3800170" y="2070477"/>
            <a:ext cx="65563" cy="285239"/>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94BD83F4-71D9-1C41-A4AF-095C7CBB4F69}"/>
                  </a:ext>
                </a:extLst>
              </p:cNvPr>
              <p:cNvSpPr txBox="1"/>
              <p:nvPr/>
            </p:nvSpPr>
            <p:spPr>
              <a:xfrm>
                <a:off x="3218761" y="1562646"/>
                <a:ext cx="1293944" cy="507831"/>
              </a:xfrm>
              <a:prstGeom prst="rect">
                <a:avLst/>
              </a:prstGeom>
              <a:noFill/>
            </p:spPr>
            <p:txBody>
              <a:bodyPr wrap="none" rtlCol="0">
                <a:spAutoFit/>
              </a:bodyPr>
              <a:lstStyle/>
              <a:p>
                <a:r>
                  <a:rPr lang="en-US" sz="1350" dirty="0"/>
                  <a:t>loss function </a:t>
                </a:r>
                <a14:m>
                  <m:oMath xmlns:m="http://schemas.openxmlformats.org/officeDocument/2006/math">
                    <m:r>
                      <a:rPr lang="en-US" sz="1350" i="1">
                        <a:latin typeface="Cambria Math" panose="02040503050406030204" pitchFamily="18" charset="0"/>
                      </a:rPr>
                      <m:t>ℓ</m:t>
                    </m:r>
                  </m:oMath>
                </a14:m>
                <a:endParaRPr lang="en-US" sz="1350" dirty="0">
                  <a:solidFill>
                    <a:srgbClr val="C00000"/>
                  </a:solidFill>
                </a:endParaRPr>
              </a:p>
              <a:p>
                <a:pPr algn="ctr"/>
                <a:r>
                  <a:rPr lang="en-US" sz="1350" dirty="0"/>
                  <a:t>(optional)</a:t>
                </a:r>
              </a:p>
            </p:txBody>
          </p:sp>
        </mc:Choice>
        <mc:Fallback xmlns="">
          <p:sp>
            <p:nvSpPr>
              <p:cNvPr id="6" name="TextBox 5">
                <a:extLst>
                  <a:ext uri="{FF2B5EF4-FFF2-40B4-BE49-F238E27FC236}">
                    <a16:creationId xmlns:a16="http://schemas.microsoft.com/office/drawing/2014/main" id="{94BD83F4-71D9-1C41-A4AF-095C7CBB4F69}"/>
                  </a:ext>
                </a:extLst>
              </p:cNvPr>
              <p:cNvSpPr txBox="1">
                <a:spLocks noRot="1" noChangeAspect="1" noMove="1" noResize="1" noEditPoints="1" noAdjustHandles="1" noChangeArrowheads="1" noChangeShapeType="1" noTextEdit="1"/>
              </p:cNvSpPr>
              <p:nvPr/>
            </p:nvSpPr>
            <p:spPr>
              <a:xfrm>
                <a:off x="3218761" y="1562646"/>
                <a:ext cx="1293944" cy="507831"/>
              </a:xfrm>
              <a:prstGeom prst="rect">
                <a:avLst/>
              </a:prstGeom>
              <a:blipFill>
                <a:blip r:embed="rId4"/>
                <a:stretch>
                  <a:fillRect l="-971" b="-9524"/>
                </a:stretch>
              </a:blipFill>
            </p:spPr>
            <p:txBody>
              <a:bodyPr/>
              <a:lstStyle/>
              <a:p>
                <a:r>
                  <a:rPr lang="en-US">
                    <a:noFill/>
                  </a:rPr>
                  <a:t> </a:t>
                </a:r>
              </a:p>
            </p:txBody>
          </p:sp>
        </mc:Fallback>
      </mc:AlternateContent>
      <p:sp>
        <p:nvSpPr>
          <p:cNvPr id="7" name="Right Arrow 6">
            <a:extLst>
              <a:ext uri="{FF2B5EF4-FFF2-40B4-BE49-F238E27FC236}">
                <a16:creationId xmlns:a16="http://schemas.microsoft.com/office/drawing/2014/main" id="{DC994A81-903B-BF4F-882C-887A31DECDD0}"/>
              </a:ext>
            </a:extLst>
          </p:cNvPr>
          <p:cNvSpPr/>
          <p:nvPr/>
        </p:nvSpPr>
        <p:spPr>
          <a:xfrm>
            <a:off x="1879614" y="2355716"/>
            <a:ext cx="576759" cy="305830"/>
          </a:xfrm>
          <a:prstGeom prst="rightArrow">
            <a:avLst/>
          </a:prstGeom>
          <a:solidFill>
            <a:srgbClr val="C1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ight Arrow 9">
            <a:extLst>
              <a:ext uri="{FF2B5EF4-FFF2-40B4-BE49-F238E27FC236}">
                <a16:creationId xmlns:a16="http://schemas.microsoft.com/office/drawing/2014/main" id="{40B7DE9E-B3E5-ED43-BA3D-607007611C5C}"/>
              </a:ext>
            </a:extLst>
          </p:cNvPr>
          <p:cNvSpPr/>
          <p:nvPr/>
        </p:nvSpPr>
        <p:spPr>
          <a:xfrm rot="16200000">
            <a:off x="2613383" y="3909907"/>
            <a:ext cx="576759" cy="305830"/>
          </a:xfrm>
          <a:prstGeom prst="rightArrow">
            <a:avLst/>
          </a:prstGeom>
          <a:solidFill>
            <a:srgbClr val="C1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A9BF7C89-629A-534A-AD00-517F4426CFCC}"/>
                  </a:ext>
                </a:extLst>
              </p:cNvPr>
              <p:cNvSpPr txBox="1"/>
              <p:nvPr/>
            </p:nvSpPr>
            <p:spPr>
              <a:xfrm>
                <a:off x="1234258" y="4357686"/>
                <a:ext cx="1924245" cy="300082"/>
              </a:xfrm>
              <a:prstGeom prst="rect">
                <a:avLst/>
              </a:prstGeom>
              <a:noFill/>
            </p:spPr>
            <p:txBody>
              <a:bodyPr wrap="none" rtlCol="0">
                <a:spAutoFit/>
              </a:bodyPr>
              <a:lstStyle/>
              <a:p>
                <a14:m>
                  <m:oMath xmlns:m="http://schemas.openxmlformats.org/officeDocument/2006/math">
                    <m:r>
                      <a:rPr lang="en-US" sz="1350" i="1">
                        <a:latin typeface="Cambria Math" panose="02040503050406030204" pitchFamily="18" charset="0"/>
                      </a:rPr>
                      <m:t>𝑛</m:t>
                    </m:r>
                  </m:oMath>
                </a14:m>
                <a:r>
                  <a:rPr lang="en-US" sz="1350" dirty="0"/>
                  <a:t> hypothesis spaces </a:t>
                </a:r>
                <a14:m>
                  <m:oMath xmlns:m="http://schemas.openxmlformats.org/officeDocument/2006/math">
                    <m:sSup>
                      <m:sSupPr>
                        <m:ctrlPr>
                          <a:rPr lang="en-US" sz="1350" i="1" dirty="0">
                            <a:latin typeface="Cambria Math" panose="02040503050406030204" pitchFamily="18" charset="0"/>
                          </a:rPr>
                        </m:ctrlPr>
                      </m:sSupPr>
                      <m:e>
                        <m:r>
                          <a:rPr lang="en-US" sz="1350" i="1" dirty="0">
                            <a:latin typeface="Cambria Math" panose="02040503050406030204" pitchFamily="18" charset="0"/>
                          </a:rPr>
                          <m:t>𝐹</m:t>
                        </m:r>
                      </m:e>
                      <m:sup>
                        <m:r>
                          <a:rPr lang="en-US" sz="1350" i="1" dirty="0">
                            <a:latin typeface="Cambria Math" panose="02040503050406030204" pitchFamily="18" charset="0"/>
                          </a:rPr>
                          <m:t>1</m:t>
                        </m:r>
                      </m:sup>
                    </m:sSup>
                  </m:oMath>
                </a14:m>
                <a:endParaRPr lang="en-US" sz="1350" dirty="0"/>
              </a:p>
            </p:txBody>
          </p:sp>
        </mc:Choice>
        <mc:Fallback xmlns="">
          <p:sp>
            <p:nvSpPr>
              <p:cNvPr id="11" name="TextBox 10">
                <a:extLst>
                  <a:ext uri="{FF2B5EF4-FFF2-40B4-BE49-F238E27FC236}">
                    <a16:creationId xmlns:a16="http://schemas.microsoft.com/office/drawing/2014/main" id="{A9BF7C89-629A-534A-AD00-517F4426CFCC}"/>
                  </a:ext>
                </a:extLst>
              </p:cNvPr>
              <p:cNvSpPr txBox="1">
                <a:spLocks noRot="1" noChangeAspect="1" noMove="1" noResize="1" noEditPoints="1" noAdjustHandles="1" noChangeArrowheads="1" noChangeShapeType="1" noTextEdit="1"/>
              </p:cNvSpPr>
              <p:nvPr/>
            </p:nvSpPr>
            <p:spPr>
              <a:xfrm>
                <a:off x="1234258" y="4357686"/>
                <a:ext cx="1924245" cy="300082"/>
              </a:xfrm>
              <a:prstGeom prst="rect">
                <a:avLst/>
              </a:prstGeom>
              <a:blipFill>
                <a:blip r:embed="rId5"/>
                <a:stretch>
                  <a:fillRect t="-4167" b="-20833"/>
                </a:stretch>
              </a:blipFill>
            </p:spPr>
            <p:txBody>
              <a:bodyPr/>
              <a:lstStyle/>
              <a:p>
                <a:r>
                  <a:rPr lang="en-US">
                    <a:noFill/>
                  </a:rPr>
                  <a:t> </a:t>
                </a:r>
              </a:p>
            </p:txBody>
          </p:sp>
        </mc:Fallback>
      </mc:AlternateContent>
      <p:sp>
        <p:nvSpPr>
          <p:cNvPr id="13" name="Right Arrow 12">
            <a:extLst>
              <a:ext uri="{FF2B5EF4-FFF2-40B4-BE49-F238E27FC236}">
                <a16:creationId xmlns:a16="http://schemas.microsoft.com/office/drawing/2014/main" id="{22E8DCF8-2E8D-DF49-9402-3DF9DDFA17F3}"/>
              </a:ext>
            </a:extLst>
          </p:cNvPr>
          <p:cNvSpPr/>
          <p:nvPr/>
        </p:nvSpPr>
        <p:spPr>
          <a:xfrm>
            <a:off x="1879614" y="2762749"/>
            <a:ext cx="576759" cy="305830"/>
          </a:xfrm>
          <a:prstGeom prst="rightArrow">
            <a:avLst/>
          </a:prstGeom>
          <a:solidFill>
            <a:srgbClr val="C1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ight Arrow 13">
            <a:extLst>
              <a:ext uri="{FF2B5EF4-FFF2-40B4-BE49-F238E27FC236}">
                <a16:creationId xmlns:a16="http://schemas.microsoft.com/office/drawing/2014/main" id="{71BE9D46-565E-0A42-A345-5832B84ADEAA}"/>
              </a:ext>
            </a:extLst>
          </p:cNvPr>
          <p:cNvSpPr/>
          <p:nvPr/>
        </p:nvSpPr>
        <p:spPr>
          <a:xfrm>
            <a:off x="1879614" y="3459779"/>
            <a:ext cx="576759" cy="305830"/>
          </a:xfrm>
          <a:prstGeom prst="rightArrow">
            <a:avLst/>
          </a:prstGeom>
          <a:solidFill>
            <a:srgbClr val="C1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DA24D84C-8EAD-664B-8140-46E7DF376F0F}"/>
                  </a:ext>
                </a:extLst>
              </p:cNvPr>
              <p:cNvSpPr txBox="1"/>
              <p:nvPr/>
            </p:nvSpPr>
            <p:spPr>
              <a:xfrm>
                <a:off x="1504561" y="2370131"/>
                <a:ext cx="424027" cy="30008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sz="1350" i="1">
                              <a:latin typeface="Cambria Math" panose="02040503050406030204" pitchFamily="18" charset="0"/>
                            </a:rPr>
                          </m:ctrlPr>
                        </m:sSupPr>
                        <m:e>
                          <m:r>
                            <a:rPr lang="en-US" sz="1350" i="1">
                              <a:latin typeface="Cambria Math" panose="02040503050406030204" pitchFamily="18" charset="0"/>
                            </a:rPr>
                            <m:t>𝑋</m:t>
                          </m:r>
                        </m:e>
                        <m:sup>
                          <m:r>
                            <a:rPr lang="en-US" sz="1350" i="1">
                              <a:latin typeface="Cambria Math" panose="02040503050406030204" pitchFamily="18" charset="0"/>
                            </a:rPr>
                            <m:t>1</m:t>
                          </m:r>
                        </m:sup>
                      </m:sSup>
                    </m:oMath>
                  </m:oMathPara>
                </a14:m>
                <a:endParaRPr lang="en-US" sz="1350" dirty="0"/>
              </a:p>
            </p:txBody>
          </p:sp>
        </mc:Choice>
        <mc:Fallback xmlns="">
          <p:sp>
            <p:nvSpPr>
              <p:cNvPr id="15" name="TextBox 14">
                <a:extLst>
                  <a:ext uri="{FF2B5EF4-FFF2-40B4-BE49-F238E27FC236}">
                    <a16:creationId xmlns:a16="http://schemas.microsoft.com/office/drawing/2014/main" id="{DA24D84C-8EAD-664B-8140-46E7DF376F0F}"/>
                  </a:ext>
                </a:extLst>
              </p:cNvPr>
              <p:cNvSpPr txBox="1">
                <a:spLocks noRot="1" noChangeAspect="1" noMove="1" noResize="1" noEditPoints="1" noAdjustHandles="1" noChangeArrowheads="1" noChangeShapeType="1" noTextEdit="1"/>
              </p:cNvSpPr>
              <p:nvPr/>
            </p:nvSpPr>
            <p:spPr>
              <a:xfrm>
                <a:off x="1504561" y="2370131"/>
                <a:ext cx="424027" cy="30008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69C6199A-0C5B-D643-B9EE-687866DAB30F}"/>
                  </a:ext>
                </a:extLst>
              </p:cNvPr>
              <p:cNvSpPr txBox="1"/>
              <p:nvPr/>
            </p:nvSpPr>
            <p:spPr>
              <a:xfrm>
                <a:off x="1504560" y="2779195"/>
                <a:ext cx="427746" cy="30008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sz="1350" i="1">
                              <a:latin typeface="Cambria Math" panose="02040503050406030204" pitchFamily="18" charset="0"/>
                            </a:rPr>
                          </m:ctrlPr>
                        </m:sSupPr>
                        <m:e>
                          <m:r>
                            <a:rPr lang="en-US" sz="1350" i="1">
                              <a:latin typeface="Cambria Math" panose="02040503050406030204" pitchFamily="18" charset="0"/>
                            </a:rPr>
                            <m:t>𝑋</m:t>
                          </m:r>
                        </m:e>
                        <m:sup>
                          <m:r>
                            <a:rPr lang="en-US" sz="1350" i="1">
                              <a:latin typeface="Cambria Math" panose="02040503050406030204" pitchFamily="18" charset="0"/>
                            </a:rPr>
                            <m:t>2</m:t>
                          </m:r>
                        </m:sup>
                      </m:sSup>
                    </m:oMath>
                  </m:oMathPara>
                </a14:m>
                <a:endParaRPr lang="en-US" sz="1350" dirty="0"/>
              </a:p>
            </p:txBody>
          </p:sp>
        </mc:Choice>
        <mc:Fallback xmlns="">
          <p:sp>
            <p:nvSpPr>
              <p:cNvPr id="16" name="TextBox 15">
                <a:extLst>
                  <a:ext uri="{FF2B5EF4-FFF2-40B4-BE49-F238E27FC236}">
                    <a16:creationId xmlns:a16="http://schemas.microsoft.com/office/drawing/2014/main" id="{69C6199A-0C5B-D643-B9EE-687866DAB30F}"/>
                  </a:ext>
                </a:extLst>
              </p:cNvPr>
              <p:cNvSpPr txBox="1">
                <a:spLocks noRot="1" noChangeAspect="1" noMove="1" noResize="1" noEditPoints="1" noAdjustHandles="1" noChangeArrowheads="1" noChangeShapeType="1" noTextEdit="1"/>
              </p:cNvSpPr>
              <p:nvPr/>
            </p:nvSpPr>
            <p:spPr>
              <a:xfrm>
                <a:off x="1504560" y="2779195"/>
                <a:ext cx="427746" cy="300082"/>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00A2B98C-24EB-7048-9605-7FC5B6FB9FE3}"/>
                  </a:ext>
                </a:extLst>
              </p:cNvPr>
              <p:cNvSpPr txBox="1"/>
              <p:nvPr/>
            </p:nvSpPr>
            <p:spPr>
              <a:xfrm>
                <a:off x="1509194" y="3474193"/>
                <a:ext cx="437940" cy="30008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sz="1350" i="1">
                              <a:latin typeface="Cambria Math" panose="02040503050406030204" pitchFamily="18" charset="0"/>
                            </a:rPr>
                          </m:ctrlPr>
                        </m:sSupPr>
                        <m:e>
                          <m:r>
                            <a:rPr lang="en-US" sz="1350" i="1">
                              <a:latin typeface="Cambria Math" panose="02040503050406030204" pitchFamily="18" charset="0"/>
                            </a:rPr>
                            <m:t>𝑋</m:t>
                          </m:r>
                        </m:e>
                        <m:sup>
                          <m:r>
                            <a:rPr lang="en-US" sz="1350" i="1">
                              <a:latin typeface="Cambria Math" panose="02040503050406030204" pitchFamily="18" charset="0"/>
                            </a:rPr>
                            <m:t>𝑛</m:t>
                          </m:r>
                        </m:sup>
                      </m:sSup>
                    </m:oMath>
                  </m:oMathPara>
                </a14:m>
                <a:endParaRPr lang="en-US" sz="1350" dirty="0"/>
              </a:p>
            </p:txBody>
          </p:sp>
        </mc:Choice>
        <mc:Fallback xmlns="">
          <p:sp>
            <p:nvSpPr>
              <p:cNvPr id="17" name="TextBox 16">
                <a:extLst>
                  <a:ext uri="{FF2B5EF4-FFF2-40B4-BE49-F238E27FC236}">
                    <a16:creationId xmlns:a16="http://schemas.microsoft.com/office/drawing/2014/main" id="{00A2B98C-24EB-7048-9605-7FC5B6FB9FE3}"/>
                  </a:ext>
                </a:extLst>
              </p:cNvPr>
              <p:cNvSpPr txBox="1">
                <a:spLocks noRot="1" noChangeAspect="1" noMove="1" noResize="1" noEditPoints="1" noAdjustHandles="1" noChangeArrowheads="1" noChangeShapeType="1" noTextEdit="1"/>
              </p:cNvSpPr>
              <p:nvPr/>
            </p:nvSpPr>
            <p:spPr>
              <a:xfrm>
                <a:off x="1509194" y="3474193"/>
                <a:ext cx="437940" cy="300082"/>
              </a:xfrm>
              <a:prstGeom prst="rect">
                <a:avLst/>
              </a:prstGeom>
              <a:blipFill>
                <a:blip r:embed="rId8"/>
                <a:stretch>
                  <a:fillRect/>
                </a:stretch>
              </a:blipFill>
            </p:spPr>
            <p:txBody>
              <a:bodyPr/>
              <a:lstStyle/>
              <a:p>
                <a:r>
                  <a:rPr lang="en-US">
                    <a:noFill/>
                  </a:rPr>
                  <a:t> </a:t>
                </a:r>
              </a:p>
            </p:txBody>
          </p:sp>
        </mc:Fallback>
      </mc:AlternateContent>
      <p:sp>
        <p:nvSpPr>
          <p:cNvPr id="18" name="Right Arrow 17">
            <a:extLst>
              <a:ext uri="{FF2B5EF4-FFF2-40B4-BE49-F238E27FC236}">
                <a16:creationId xmlns:a16="http://schemas.microsoft.com/office/drawing/2014/main" id="{8CE27887-943C-CA46-8D79-E4AF7F2B61A0}"/>
              </a:ext>
            </a:extLst>
          </p:cNvPr>
          <p:cNvSpPr/>
          <p:nvPr/>
        </p:nvSpPr>
        <p:spPr>
          <a:xfrm rot="16200000">
            <a:off x="3211152" y="3904784"/>
            <a:ext cx="576759" cy="305830"/>
          </a:xfrm>
          <a:prstGeom prst="rightArrow">
            <a:avLst/>
          </a:prstGeom>
          <a:solidFill>
            <a:srgbClr val="C1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Right Arrow 18">
            <a:extLst>
              <a:ext uri="{FF2B5EF4-FFF2-40B4-BE49-F238E27FC236}">
                <a16:creationId xmlns:a16="http://schemas.microsoft.com/office/drawing/2014/main" id="{57E88FAF-A8F3-354D-BC95-AF0DC45F708D}"/>
              </a:ext>
            </a:extLst>
          </p:cNvPr>
          <p:cNvSpPr/>
          <p:nvPr/>
        </p:nvSpPr>
        <p:spPr>
          <a:xfrm rot="16200000">
            <a:off x="6335310" y="3909907"/>
            <a:ext cx="576759" cy="305830"/>
          </a:xfrm>
          <a:prstGeom prst="rightArrow">
            <a:avLst/>
          </a:prstGeom>
          <a:solidFill>
            <a:srgbClr val="C1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876FE41B-60A4-4C47-8412-5D09E44C6F3A}"/>
                  </a:ext>
                </a:extLst>
              </p:cNvPr>
              <p:cNvSpPr txBox="1"/>
              <p:nvPr/>
            </p:nvSpPr>
            <p:spPr>
              <a:xfrm>
                <a:off x="3313903" y="4351201"/>
                <a:ext cx="419795" cy="30008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sz="1350" i="1">
                              <a:latin typeface="Cambria Math" panose="02040503050406030204" pitchFamily="18" charset="0"/>
                            </a:rPr>
                          </m:ctrlPr>
                        </m:sSupPr>
                        <m:e>
                          <m:r>
                            <a:rPr lang="en-US" sz="1350" i="1">
                              <a:latin typeface="Cambria Math" panose="02040503050406030204" pitchFamily="18" charset="0"/>
                            </a:rPr>
                            <m:t>𝐹</m:t>
                          </m:r>
                        </m:e>
                        <m:sup>
                          <m:r>
                            <a:rPr lang="en-US" sz="1350" i="1">
                              <a:latin typeface="Cambria Math" panose="02040503050406030204" pitchFamily="18" charset="0"/>
                            </a:rPr>
                            <m:t>2</m:t>
                          </m:r>
                        </m:sup>
                      </m:sSup>
                    </m:oMath>
                  </m:oMathPara>
                </a14:m>
                <a:endParaRPr lang="en-US" sz="1350" dirty="0"/>
              </a:p>
            </p:txBody>
          </p:sp>
        </mc:Choice>
        <mc:Fallback xmlns="">
          <p:sp>
            <p:nvSpPr>
              <p:cNvPr id="20" name="TextBox 19">
                <a:extLst>
                  <a:ext uri="{FF2B5EF4-FFF2-40B4-BE49-F238E27FC236}">
                    <a16:creationId xmlns:a16="http://schemas.microsoft.com/office/drawing/2014/main" id="{876FE41B-60A4-4C47-8412-5D09E44C6F3A}"/>
                  </a:ext>
                </a:extLst>
              </p:cNvPr>
              <p:cNvSpPr txBox="1">
                <a:spLocks noRot="1" noChangeAspect="1" noMove="1" noResize="1" noEditPoints="1" noAdjustHandles="1" noChangeArrowheads="1" noChangeShapeType="1" noTextEdit="1"/>
              </p:cNvSpPr>
              <p:nvPr/>
            </p:nvSpPr>
            <p:spPr>
              <a:xfrm>
                <a:off x="3313903" y="4351201"/>
                <a:ext cx="419795" cy="30008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963BADF8-08CD-6842-BFC8-E356DF2BBF09}"/>
                  </a:ext>
                </a:extLst>
              </p:cNvPr>
              <p:cNvSpPr txBox="1"/>
              <p:nvPr/>
            </p:nvSpPr>
            <p:spPr>
              <a:xfrm>
                <a:off x="6435646" y="4338462"/>
                <a:ext cx="429990" cy="30008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sz="1350" i="1">
                              <a:latin typeface="Cambria Math" panose="02040503050406030204" pitchFamily="18" charset="0"/>
                            </a:rPr>
                          </m:ctrlPr>
                        </m:sSupPr>
                        <m:e>
                          <m:r>
                            <a:rPr lang="en-US" sz="1350" i="1">
                              <a:latin typeface="Cambria Math" panose="02040503050406030204" pitchFamily="18" charset="0"/>
                            </a:rPr>
                            <m:t>𝐹</m:t>
                          </m:r>
                        </m:e>
                        <m:sup>
                          <m:r>
                            <a:rPr lang="en-US" sz="1350" i="1">
                              <a:latin typeface="Cambria Math" panose="02040503050406030204" pitchFamily="18" charset="0"/>
                            </a:rPr>
                            <m:t>𝑛</m:t>
                          </m:r>
                        </m:sup>
                      </m:sSup>
                    </m:oMath>
                  </m:oMathPara>
                </a14:m>
                <a:endParaRPr lang="en-US" sz="1350" dirty="0"/>
              </a:p>
            </p:txBody>
          </p:sp>
        </mc:Choice>
        <mc:Fallback xmlns="">
          <p:sp>
            <p:nvSpPr>
              <p:cNvPr id="21" name="TextBox 20">
                <a:extLst>
                  <a:ext uri="{FF2B5EF4-FFF2-40B4-BE49-F238E27FC236}">
                    <a16:creationId xmlns:a16="http://schemas.microsoft.com/office/drawing/2014/main" id="{963BADF8-08CD-6842-BFC8-E356DF2BBF09}"/>
                  </a:ext>
                </a:extLst>
              </p:cNvPr>
              <p:cNvSpPr txBox="1">
                <a:spLocks noRot="1" noChangeAspect="1" noMove="1" noResize="1" noEditPoints="1" noAdjustHandles="1" noChangeArrowheads="1" noChangeShapeType="1" noTextEdit="1"/>
              </p:cNvSpPr>
              <p:nvPr/>
            </p:nvSpPr>
            <p:spPr>
              <a:xfrm>
                <a:off x="6435646" y="4338462"/>
                <a:ext cx="429990" cy="300082"/>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8739ADB9-BC85-A544-82C3-BA61226A83C1}"/>
                  </a:ext>
                </a:extLst>
              </p:cNvPr>
              <p:cNvSpPr txBox="1"/>
              <p:nvPr/>
            </p:nvSpPr>
            <p:spPr>
              <a:xfrm>
                <a:off x="1261585" y="2926579"/>
                <a:ext cx="370038" cy="30008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350" i="1">
                          <a:latin typeface="Cambria Math" panose="02040503050406030204" pitchFamily="18" charset="0"/>
                        </a:rPr>
                        <m:t>𝑌</m:t>
                      </m:r>
                      <m:r>
                        <a:rPr lang="en-US" sz="1350" i="1">
                          <a:latin typeface="Cambria Math" panose="02040503050406030204" pitchFamily="18" charset="0"/>
                        </a:rPr>
                        <m:t>,</m:t>
                      </m:r>
                    </m:oMath>
                  </m:oMathPara>
                </a14:m>
                <a:endParaRPr lang="en-US" sz="1350" dirty="0"/>
              </a:p>
            </p:txBody>
          </p:sp>
        </mc:Choice>
        <mc:Fallback xmlns="">
          <p:sp>
            <p:nvSpPr>
              <p:cNvPr id="22" name="TextBox 21">
                <a:extLst>
                  <a:ext uri="{FF2B5EF4-FFF2-40B4-BE49-F238E27FC236}">
                    <a16:creationId xmlns:a16="http://schemas.microsoft.com/office/drawing/2014/main" id="{8739ADB9-BC85-A544-82C3-BA61226A83C1}"/>
                  </a:ext>
                </a:extLst>
              </p:cNvPr>
              <p:cNvSpPr txBox="1">
                <a:spLocks noRot="1" noChangeAspect="1" noMove="1" noResize="1" noEditPoints="1" noAdjustHandles="1" noChangeArrowheads="1" noChangeShapeType="1" noTextEdit="1"/>
              </p:cNvSpPr>
              <p:nvPr/>
            </p:nvSpPr>
            <p:spPr>
              <a:xfrm>
                <a:off x="1261585" y="2926579"/>
                <a:ext cx="370038" cy="300082"/>
              </a:xfrm>
              <a:prstGeom prst="rect">
                <a:avLst/>
              </a:prstGeom>
              <a:blipFill>
                <a:blip r:embed="rId11"/>
                <a:stretch>
                  <a:fillRect/>
                </a:stretch>
              </a:blipFill>
            </p:spPr>
            <p:txBody>
              <a:bodyPr/>
              <a:lstStyle/>
              <a:p>
                <a:r>
                  <a:rPr lang="en-US">
                    <a:noFill/>
                  </a:rPr>
                  <a:t> </a:t>
                </a:r>
              </a:p>
            </p:txBody>
          </p:sp>
        </mc:Fallback>
      </mc:AlternateContent>
      <p:sp>
        <p:nvSpPr>
          <p:cNvPr id="23" name="Left Brace 22">
            <a:extLst>
              <a:ext uri="{FF2B5EF4-FFF2-40B4-BE49-F238E27FC236}">
                <a16:creationId xmlns:a16="http://schemas.microsoft.com/office/drawing/2014/main" id="{9354A8DA-0DC8-704B-B4C5-3B0D4F53B8D6}"/>
              </a:ext>
            </a:extLst>
          </p:cNvPr>
          <p:cNvSpPr/>
          <p:nvPr/>
        </p:nvSpPr>
        <p:spPr>
          <a:xfrm>
            <a:off x="1504560" y="2370132"/>
            <a:ext cx="80094" cy="1381061"/>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ln>
                <a:solidFill>
                  <a:schemeClr val="tx1"/>
                </a:solidFill>
              </a:ln>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7E5F91D5-F766-914A-8CDE-191C110993D2}"/>
                  </a:ext>
                </a:extLst>
              </p:cNvPr>
              <p:cNvSpPr txBox="1"/>
              <p:nvPr/>
            </p:nvSpPr>
            <p:spPr>
              <a:xfrm>
                <a:off x="511444" y="2813820"/>
                <a:ext cx="930063" cy="507831"/>
              </a:xfrm>
              <a:prstGeom prst="rect">
                <a:avLst/>
              </a:prstGeom>
              <a:noFill/>
            </p:spPr>
            <p:txBody>
              <a:bodyPr wrap="none" rtlCol="0">
                <a:spAutoFit/>
              </a:bodyPr>
              <a:lstStyle/>
              <a:p>
                <a:r>
                  <a:rPr lang="en-US" sz="1350" dirty="0"/>
                  <a:t>data from</a:t>
                </a:r>
              </a:p>
              <a:p>
                <a14:m>
                  <m:oMath xmlns:m="http://schemas.openxmlformats.org/officeDocument/2006/math">
                    <m:r>
                      <a:rPr lang="en-US" sz="1350" i="1" dirty="0">
                        <a:latin typeface="Cambria Math" panose="02040503050406030204" pitchFamily="18" charset="0"/>
                      </a:rPr>
                      <m:t>𝑛</m:t>
                    </m:r>
                  </m:oMath>
                </a14:m>
                <a:r>
                  <a:rPr lang="en-US" sz="1350" dirty="0"/>
                  <a:t> views</a:t>
                </a:r>
              </a:p>
            </p:txBody>
          </p:sp>
        </mc:Choice>
        <mc:Fallback xmlns="">
          <p:sp>
            <p:nvSpPr>
              <p:cNvPr id="24" name="TextBox 23">
                <a:extLst>
                  <a:ext uri="{FF2B5EF4-FFF2-40B4-BE49-F238E27FC236}">
                    <a16:creationId xmlns:a16="http://schemas.microsoft.com/office/drawing/2014/main" id="{7E5F91D5-F766-914A-8CDE-191C110993D2}"/>
                  </a:ext>
                </a:extLst>
              </p:cNvPr>
              <p:cNvSpPr txBox="1">
                <a:spLocks noRot="1" noChangeAspect="1" noMove="1" noResize="1" noEditPoints="1" noAdjustHandles="1" noChangeArrowheads="1" noChangeShapeType="1" noTextEdit="1"/>
              </p:cNvSpPr>
              <p:nvPr/>
            </p:nvSpPr>
            <p:spPr>
              <a:xfrm>
                <a:off x="511444" y="2813820"/>
                <a:ext cx="930063" cy="507831"/>
              </a:xfrm>
              <a:prstGeom prst="rect">
                <a:avLst/>
              </a:prstGeom>
              <a:blipFill>
                <a:blip r:embed="rId12"/>
                <a:stretch>
                  <a:fillRect l="-1351" t="-2439" b="-9756"/>
                </a:stretch>
              </a:blipFill>
            </p:spPr>
            <p:txBody>
              <a:bodyPr/>
              <a:lstStyle/>
              <a:p>
                <a:r>
                  <a:rPr lang="en-US">
                    <a:noFill/>
                  </a:rPr>
                  <a:t> </a:t>
                </a:r>
              </a:p>
            </p:txBody>
          </p:sp>
        </mc:Fallback>
      </mc:AlternateContent>
      <p:cxnSp>
        <p:nvCxnSpPr>
          <p:cNvPr id="25" name="Straight Arrow Connector 24">
            <a:extLst>
              <a:ext uri="{FF2B5EF4-FFF2-40B4-BE49-F238E27FC236}">
                <a16:creationId xmlns:a16="http://schemas.microsoft.com/office/drawing/2014/main" id="{FE1FD080-0580-594F-80FE-7353CCE3C9C0}"/>
              </a:ext>
            </a:extLst>
          </p:cNvPr>
          <p:cNvCxnSpPr>
            <a:cxnSpLocks/>
          </p:cNvCxnSpPr>
          <p:nvPr/>
        </p:nvCxnSpPr>
        <p:spPr>
          <a:xfrm>
            <a:off x="7077800" y="2647130"/>
            <a:ext cx="55784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1544ED97-32F4-5742-B93E-CBD334884F52}"/>
              </a:ext>
            </a:extLst>
          </p:cNvPr>
          <p:cNvCxnSpPr>
            <a:cxnSpLocks/>
          </p:cNvCxnSpPr>
          <p:nvPr/>
        </p:nvCxnSpPr>
        <p:spPr>
          <a:xfrm>
            <a:off x="7077800" y="2901248"/>
            <a:ext cx="55784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914DBBFC-6FCB-5640-A50E-8B4A6E1A66D3}"/>
              </a:ext>
            </a:extLst>
          </p:cNvPr>
          <p:cNvCxnSpPr>
            <a:cxnSpLocks/>
          </p:cNvCxnSpPr>
          <p:nvPr/>
        </p:nvCxnSpPr>
        <p:spPr>
          <a:xfrm>
            <a:off x="7077800" y="3480204"/>
            <a:ext cx="55784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8D0DFC92-CCF1-6D48-8F70-8278F563614A}"/>
                  </a:ext>
                </a:extLst>
              </p:cNvPr>
              <p:cNvSpPr txBox="1"/>
              <p:nvPr/>
            </p:nvSpPr>
            <p:spPr>
              <a:xfrm>
                <a:off x="7589036" y="2489141"/>
                <a:ext cx="408702" cy="30008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sz="1350" i="1">
                              <a:latin typeface="Cambria Math" panose="02040503050406030204" pitchFamily="18" charset="0"/>
                            </a:rPr>
                          </m:ctrlPr>
                        </m:sSupPr>
                        <m:e>
                          <m:r>
                            <a:rPr lang="en-US" sz="1350" i="1">
                              <a:latin typeface="Cambria Math" panose="02040503050406030204" pitchFamily="18" charset="0"/>
                            </a:rPr>
                            <m:t>𝑓</m:t>
                          </m:r>
                        </m:e>
                        <m:sup>
                          <m:r>
                            <a:rPr lang="en-US" sz="1350" i="1">
                              <a:latin typeface="Cambria Math" panose="02040503050406030204" pitchFamily="18" charset="0"/>
                            </a:rPr>
                            <m:t>1</m:t>
                          </m:r>
                        </m:sup>
                      </m:sSup>
                    </m:oMath>
                  </m:oMathPara>
                </a14:m>
                <a:endParaRPr lang="en-US" sz="1350" dirty="0"/>
              </a:p>
            </p:txBody>
          </p:sp>
        </mc:Choice>
        <mc:Fallback xmlns="">
          <p:sp>
            <p:nvSpPr>
              <p:cNvPr id="30" name="TextBox 29">
                <a:extLst>
                  <a:ext uri="{FF2B5EF4-FFF2-40B4-BE49-F238E27FC236}">
                    <a16:creationId xmlns:a16="http://schemas.microsoft.com/office/drawing/2014/main" id="{8D0DFC92-CCF1-6D48-8F70-8278F563614A}"/>
                  </a:ext>
                </a:extLst>
              </p:cNvPr>
              <p:cNvSpPr txBox="1">
                <a:spLocks noRot="1" noChangeAspect="1" noMove="1" noResize="1" noEditPoints="1" noAdjustHandles="1" noChangeArrowheads="1" noChangeShapeType="1" noTextEdit="1"/>
              </p:cNvSpPr>
              <p:nvPr/>
            </p:nvSpPr>
            <p:spPr>
              <a:xfrm>
                <a:off x="7589036" y="2489141"/>
                <a:ext cx="408702" cy="300082"/>
              </a:xfrm>
              <a:prstGeom prst="rect">
                <a:avLst/>
              </a:prstGeom>
              <a:blipFill>
                <a:blip r:embed="rId13"/>
                <a:stretch>
                  <a:fillRect b="-8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68036944-BCC6-404D-A7E0-E307D1061F09}"/>
                  </a:ext>
                </a:extLst>
              </p:cNvPr>
              <p:cNvSpPr txBox="1"/>
              <p:nvPr/>
            </p:nvSpPr>
            <p:spPr>
              <a:xfrm>
                <a:off x="7563279" y="2762748"/>
                <a:ext cx="412421" cy="30008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sz="1350" i="1">
                              <a:latin typeface="Cambria Math" panose="02040503050406030204" pitchFamily="18" charset="0"/>
                            </a:rPr>
                          </m:ctrlPr>
                        </m:sSupPr>
                        <m:e>
                          <m:r>
                            <a:rPr lang="en-US" sz="1350" i="1">
                              <a:latin typeface="Cambria Math" panose="02040503050406030204" pitchFamily="18" charset="0"/>
                            </a:rPr>
                            <m:t>𝑓</m:t>
                          </m:r>
                        </m:e>
                        <m:sup>
                          <m:r>
                            <a:rPr lang="en-US" sz="1350" i="1">
                              <a:latin typeface="Cambria Math" panose="02040503050406030204" pitchFamily="18" charset="0"/>
                            </a:rPr>
                            <m:t>2</m:t>
                          </m:r>
                        </m:sup>
                      </m:sSup>
                    </m:oMath>
                  </m:oMathPara>
                </a14:m>
                <a:endParaRPr lang="en-US" sz="1350" dirty="0"/>
              </a:p>
            </p:txBody>
          </p:sp>
        </mc:Choice>
        <mc:Fallback xmlns="">
          <p:sp>
            <p:nvSpPr>
              <p:cNvPr id="31" name="TextBox 30">
                <a:extLst>
                  <a:ext uri="{FF2B5EF4-FFF2-40B4-BE49-F238E27FC236}">
                    <a16:creationId xmlns:a16="http://schemas.microsoft.com/office/drawing/2014/main" id="{68036944-BCC6-404D-A7E0-E307D1061F09}"/>
                  </a:ext>
                </a:extLst>
              </p:cNvPr>
              <p:cNvSpPr txBox="1">
                <a:spLocks noRot="1" noChangeAspect="1" noMove="1" noResize="1" noEditPoints="1" noAdjustHandles="1" noChangeArrowheads="1" noChangeShapeType="1" noTextEdit="1"/>
              </p:cNvSpPr>
              <p:nvPr/>
            </p:nvSpPr>
            <p:spPr>
              <a:xfrm>
                <a:off x="7563279" y="2762748"/>
                <a:ext cx="412421" cy="300082"/>
              </a:xfrm>
              <a:prstGeom prst="rect">
                <a:avLst/>
              </a:prstGeom>
              <a:blipFill>
                <a:blip r:embed="rId14"/>
                <a:stretch>
                  <a:fillRect b="-1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071E204E-D937-8744-BD99-49941A4FB0BD}"/>
                  </a:ext>
                </a:extLst>
              </p:cNvPr>
              <p:cNvSpPr txBox="1"/>
              <p:nvPr/>
            </p:nvSpPr>
            <p:spPr>
              <a:xfrm>
                <a:off x="7563280" y="3341704"/>
                <a:ext cx="422616" cy="30008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sz="1350" i="1">
                              <a:latin typeface="Cambria Math" panose="02040503050406030204" pitchFamily="18" charset="0"/>
                            </a:rPr>
                          </m:ctrlPr>
                        </m:sSupPr>
                        <m:e>
                          <m:r>
                            <a:rPr lang="en-US" sz="1350" i="1">
                              <a:latin typeface="Cambria Math" panose="02040503050406030204" pitchFamily="18" charset="0"/>
                            </a:rPr>
                            <m:t>𝑓</m:t>
                          </m:r>
                        </m:e>
                        <m:sup>
                          <m:r>
                            <a:rPr lang="en-US" sz="1350" i="1">
                              <a:latin typeface="Cambria Math" panose="02040503050406030204" pitchFamily="18" charset="0"/>
                            </a:rPr>
                            <m:t>𝑛</m:t>
                          </m:r>
                        </m:sup>
                      </m:sSup>
                    </m:oMath>
                  </m:oMathPara>
                </a14:m>
                <a:endParaRPr lang="en-US" sz="1350" dirty="0"/>
              </a:p>
            </p:txBody>
          </p:sp>
        </mc:Choice>
        <mc:Fallback xmlns="">
          <p:sp>
            <p:nvSpPr>
              <p:cNvPr id="32" name="TextBox 31">
                <a:extLst>
                  <a:ext uri="{FF2B5EF4-FFF2-40B4-BE49-F238E27FC236}">
                    <a16:creationId xmlns:a16="http://schemas.microsoft.com/office/drawing/2014/main" id="{071E204E-D937-8744-BD99-49941A4FB0BD}"/>
                  </a:ext>
                </a:extLst>
              </p:cNvPr>
              <p:cNvSpPr txBox="1">
                <a:spLocks noRot="1" noChangeAspect="1" noMove="1" noResize="1" noEditPoints="1" noAdjustHandles="1" noChangeArrowheads="1" noChangeShapeType="1" noTextEdit="1"/>
              </p:cNvSpPr>
              <p:nvPr/>
            </p:nvSpPr>
            <p:spPr>
              <a:xfrm>
                <a:off x="7563280" y="3341704"/>
                <a:ext cx="422616" cy="300082"/>
              </a:xfrm>
              <a:prstGeom prst="rect">
                <a:avLst/>
              </a:prstGeom>
              <a:blipFill>
                <a:blip r:embed="rId15"/>
                <a:stretch>
                  <a:fillRect b="-8333"/>
                </a:stretch>
              </a:blipFill>
            </p:spPr>
            <p:txBody>
              <a:bodyPr/>
              <a:lstStyle/>
              <a:p>
                <a:r>
                  <a:rPr lang="en-US">
                    <a:noFill/>
                  </a:rPr>
                  <a:t> </a:t>
                </a:r>
              </a:p>
            </p:txBody>
          </p:sp>
        </mc:Fallback>
      </mc:AlternateContent>
      <p:sp>
        <p:nvSpPr>
          <p:cNvPr id="34" name="TextBox 33">
            <a:extLst>
              <a:ext uri="{FF2B5EF4-FFF2-40B4-BE49-F238E27FC236}">
                <a16:creationId xmlns:a16="http://schemas.microsoft.com/office/drawing/2014/main" id="{EF8B59A1-C532-A540-A216-2BC673591530}"/>
              </a:ext>
            </a:extLst>
          </p:cNvPr>
          <p:cNvSpPr txBox="1"/>
          <p:nvPr/>
        </p:nvSpPr>
        <p:spPr>
          <a:xfrm>
            <a:off x="3218761" y="3303219"/>
            <a:ext cx="819455" cy="300082"/>
          </a:xfrm>
          <a:prstGeom prst="rect">
            <a:avLst/>
          </a:prstGeom>
          <a:solidFill>
            <a:srgbClr val="C10000"/>
          </a:solidFill>
        </p:spPr>
        <p:txBody>
          <a:bodyPr wrap="none" rtlCol="0">
            <a:spAutoFit/>
          </a:bodyPr>
          <a:lstStyle/>
          <a:p>
            <a:r>
              <a:rPr lang="en-US" sz="1350" dirty="0">
                <a:solidFill>
                  <a:schemeClr val="accent3">
                    <a:lumMod val="60000"/>
                    <a:lumOff val="40000"/>
                  </a:schemeClr>
                </a:solidFill>
              </a:rPr>
              <a:t>optional</a:t>
            </a:r>
          </a:p>
        </p:txBody>
      </p:sp>
      <p:sp>
        <p:nvSpPr>
          <p:cNvPr id="35" name="TextBox 34">
            <a:extLst>
              <a:ext uri="{FF2B5EF4-FFF2-40B4-BE49-F238E27FC236}">
                <a16:creationId xmlns:a16="http://schemas.microsoft.com/office/drawing/2014/main" id="{5C073727-87FD-054C-8D1D-FAA04FBE44A4}"/>
              </a:ext>
            </a:extLst>
          </p:cNvPr>
          <p:cNvSpPr txBox="1"/>
          <p:nvPr/>
        </p:nvSpPr>
        <p:spPr>
          <a:xfrm>
            <a:off x="4767087" y="3298568"/>
            <a:ext cx="970137" cy="300082"/>
          </a:xfrm>
          <a:prstGeom prst="rect">
            <a:avLst/>
          </a:prstGeom>
          <a:solidFill>
            <a:srgbClr val="C10000"/>
          </a:solidFill>
        </p:spPr>
        <p:txBody>
          <a:bodyPr wrap="none" rtlCol="0">
            <a:spAutoFit/>
          </a:bodyPr>
          <a:lstStyle/>
          <a:p>
            <a:r>
              <a:rPr lang="en-US" sz="1350" i="1" dirty="0">
                <a:solidFill>
                  <a:schemeClr val="bg1"/>
                </a:solidFill>
              </a:rPr>
              <a:t>consensus</a:t>
            </a:r>
          </a:p>
        </p:txBody>
      </p:sp>
      <p:sp>
        <p:nvSpPr>
          <p:cNvPr id="36" name="TextBox 35">
            <a:extLst>
              <a:ext uri="{FF2B5EF4-FFF2-40B4-BE49-F238E27FC236}">
                <a16:creationId xmlns:a16="http://schemas.microsoft.com/office/drawing/2014/main" id="{504F7874-D480-9A42-B416-BB0A433D6BEA}"/>
              </a:ext>
            </a:extLst>
          </p:cNvPr>
          <p:cNvSpPr txBox="1"/>
          <p:nvPr/>
        </p:nvSpPr>
        <p:spPr>
          <a:xfrm>
            <a:off x="5658676" y="3312612"/>
            <a:ext cx="1410964" cy="300082"/>
          </a:xfrm>
          <a:prstGeom prst="rect">
            <a:avLst/>
          </a:prstGeom>
          <a:solidFill>
            <a:srgbClr val="C10000"/>
          </a:solidFill>
        </p:spPr>
        <p:txBody>
          <a:bodyPr wrap="none" rtlCol="0">
            <a:spAutoFit/>
          </a:bodyPr>
          <a:lstStyle/>
          <a:p>
            <a:r>
              <a:rPr lang="en-US" sz="1350" i="1" dirty="0">
                <a:solidFill>
                  <a:schemeClr val="accent6">
                    <a:lumMod val="20000"/>
                    <a:lumOff val="80000"/>
                  </a:schemeClr>
                </a:solidFill>
              </a:rPr>
              <a:t>complementary</a:t>
            </a:r>
          </a:p>
        </p:txBody>
      </p:sp>
      <p:sp>
        <p:nvSpPr>
          <p:cNvPr id="37" name="TextBox 36">
            <a:extLst>
              <a:ext uri="{FF2B5EF4-FFF2-40B4-BE49-F238E27FC236}">
                <a16:creationId xmlns:a16="http://schemas.microsoft.com/office/drawing/2014/main" id="{88D26634-D40C-864F-8F42-CEB5C8243871}"/>
              </a:ext>
            </a:extLst>
          </p:cNvPr>
          <p:cNvSpPr txBox="1"/>
          <p:nvPr/>
        </p:nvSpPr>
        <p:spPr>
          <a:xfrm>
            <a:off x="4645299" y="2439740"/>
            <a:ext cx="1107996" cy="369332"/>
          </a:xfrm>
          <a:prstGeom prst="rect">
            <a:avLst/>
          </a:prstGeom>
          <a:solidFill>
            <a:srgbClr val="C10000"/>
          </a:solidFill>
        </p:spPr>
        <p:txBody>
          <a:bodyPr wrap="none" rtlCol="0">
            <a:spAutoFit/>
          </a:bodyPr>
          <a:lstStyle/>
          <a:p>
            <a:pPr algn="ctr"/>
            <a:r>
              <a:rPr lang="en-US" sz="900" dirty="0">
                <a:solidFill>
                  <a:schemeClr val="bg1"/>
                </a:solidFill>
              </a:rPr>
              <a:t>regularization</a:t>
            </a:r>
          </a:p>
          <a:p>
            <a:r>
              <a:rPr lang="en-US" sz="900" dirty="0">
                <a:solidFill>
                  <a:schemeClr val="bg1"/>
                </a:solidFill>
              </a:rPr>
              <a:t>across multiomics</a:t>
            </a:r>
          </a:p>
        </p:txBody>
      </p:sp>
      <p:sp>
        <p:nvSpPr>
          <p:cNvPr id="38" name="TextBox 37">
            <a:extLst>
              <a:ext uri="{FF2B5EF4-FFF2-40B4-BE49-F238E27FC236}">
                <a16:creationId xmlns:a16="http://schemas.microsoft.com/office/drawing/2014/main" id="{FAC99B3F-43F2-B14C-8504-313667CC36D2}"/>
              </a:ext>
            </a:extLst>
          </p:cNvPr>
          <p:cNvSpPr txBox="1"/>
          <p:nvPr/>
        </p:nvSpPr>
        <p:spPr>
          <a:xfrm>
            <a:off x="5753295" y="2419891"/>
            <a:ext cx="1188146" cy="369332"/>
          </a:xfrm>
          <a:prstGeom prst="rect">
            <a:avLst/>
          </a:prstGeom>
          <a:solidFill>
            <a:srgbClr val="C10000"/>
          </a:solidFill>
        </p:spPr>
        <p:txBody>
          <a:bodyPr wrap="none" rtlCol="0">
            <a:spAutoFit/>
          </a:bodyPr>
          <a:lstStyle/>
          <a:p>
            <a:pPr algn="ctr"/>
            <a:r>
              <a:rPr lang="en-US" sz="900" dirty="0">
                <a:solidFill>
                  <a:schemeClr val="accent6">
                    <a:lumMod val="20000"/>
                    <a:lumOff val="80000"/>
                  </a:schemeClr>
                </a:solidFill>
              </a:rPr>
              <a:t>regularization</a:t>
            </a:r>
          </a:p>
          <a:p>
            <a:pPr algn="ctr"/>
            <a:r>
              <a:rPr lang="en-US" sz="900" dirty="0">
                <a:solidFill>
                  <a:schemeClr val="accent6">
                    <a:lumMod val="20000"/>
                    <a:lumOff val="80000"/>
                  </a:schemeClr>
                </a:solidFill>
              </a:rPr>
              <a:t>from a single-omics</a:t>
            </a:r>
          </a:p>
        </p:txBody>
      </p:sp>
      <p:sp>
        <p:nvSpPr>
          <p:cNvPr id="8" name="Slide Number Placeholder 7">
            <a:extLst>
              <a:ext uri="{FF2B5EF4-FFF2-40B4-BE49-F238E27FC236}">
                <a16:creationId xmlns:a16="http://schemas.microsoft.com/office/drawing/2014/main" id="{1DB94C5A-ED44-374B-8079-E68BB03DFAD3}"/>
              </a:ext>
            </a:extLst>
          </p:cNvPr>
          <p:cNvSpPr>
            <a:spLocks noGrp="1"/>
          </p:cNvSpPr>
          <p:nvPr>
            <p:ph type="sldNum" sz="quarter" idx="12"/>
          </p:nvPr>
        </p:nvSpPr>
        <p:spPr>
          <a:xfrm>
            <a:off x="11311128" y="6272784"/>
            <a:ext cx="640080" cy="365125"/>
          </a:xfrm>
          <a:prstGeom prst="rect">
            <a:avLst/>
          </a:prstGeom>
        </p:spPr>
        <p:txBody>
          <a:bodyPr vert="horz" lIns="91440" tIns="45720" rIns="91440" bIns="45720" rtlCol="0" anchor="ctr"/>
          <a:lstStyle>
            <a:defPPr>
              <a:defRPr lang="en-US"/>
            </a:defPPr>
            <a:lvl1pPr marL="0" algn="ctr" defTabSz="914400" rtl="0" eaLnBrk="1" latinLnBrk="0" hangingPunct="1">
              <a:defRPr sz="1400" b="1" kern="1200">
                <a:solidFill>
                  <a:srgbClr val="FFFFFF"/>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A1C79C9-48CD-544B-91DF-57C1A15BA8C8}" type="slidenum">
              <a:rPr lang="en-US" smtClean="0"/>
              <a:pPr/>
              <a:t>22</a:t>
            </a:fld>
            <a:endParaRPr lang="en-US"/>
          </a:p>
        </p:txBody>
      </p:sp>
      <p:sp>
        <p:nvSpPr>
          <p:cNvPr id="9" name="TextBox 8">
            <a:extLst>
              <a:ext uri="{FF2B5EF4-FFF2-40B4-BE49-F238E27FC236}">
                <a16:creationId xmlns:a16="http://schemas.microsoft.com/office/drawing/2014/main" id="{9FCF9445-BE7F-AB42-9972-B48036DD691A}"/>
              </a:ext>
            </a:extLst>
          </p:cNvPr>
          <p:cNvSpPr txBox="1"/>
          <p:nvPr/>
        </p:nvSpPr>
        <p:spPr>
          <a:xfrm>
            <a:off x="4811125" y="3909639"/>
            <a:ext cx="370614" cy="369332"/>
          </a:xfrm>
          <a:prstGeom prst="rect">
            <a:avLst/>
          </a:prstGeom>
          <a:noFill/>
        </p:spPr>
        <p:txBody>
          <a:bodyPr wrap="none" rtlCol="0">
            <a:spAutoFit/>
          </a:bodyPr>
          <a:lstStyle/>
          <a:p>
            <a:r>
              <a:rPr lang="en-US" dirty="0"/>
              <a:t>…</a:t>
            </a:r>
          </a:p>
        </p:txBody>
      </p:sp>
      <p:sp>
        <p:nvSpPr>
          <p:cNvPr id="40" name="TextBox 39">
            <a:extLst>
              <a:ext uri="{FF2B5EF4-FFF2-40B4-BE49-F238E27FC236}">
                <a16:creationId xmlns:a16="http://schemas.microsoft.com/office/drawing/2014/main" id="{120B186A-DA72-9B4A-9BF2-531834AECA5D}"/>
              </a:ext>
            </a:extLst>
          </p:cNvPr>
          <p:cNvSpPr txBox="1"/>
          <p:nvPr/>
        </p:nvSpPr>
        <p:spPr>
          <a:xfrm rot="5400000">
            <a:off x="2011074" y="3088097"/>
            <a:ext cx="370614" cy="369332"/>
          </a:xfrm>
          <a:prstGeom prst="rect">
            <a:avLst/>
          </a:prstGeom>
          <a:noFill/>
        </p:spPr>
        <p:txBody>
          <a:bodyPr wrap="none" rtlCol="0">
            <a:spAutoFit/>
          </a:bodyPr>
          <a:lstStyle/>
          <a:p>
            <a:r>
              <a:rPr lang="en-US" dirty="0"/>
              <a:t>…</a:t>
            </a:r>
          </a:p>
        </p:txBody>
      </p:sp>
      <p:sp>
        <p:nvSpPr>
          <p:cNvPr id="41" name="TextBox 40">
            <a:extLst>
              <a:ext uri="{FF2B5EF4-FFF2-40B4-BE49-F238E27FC236}">
                <a16:creationId xmlns:a16="http://schemas.microsoft.com/office/drawing/2014/main" id="{50B0D4DE-0287-4443-8868-4279A9AFCD42}"/>
              </a:ext>
            </a:extLst>
          </p:cNvPr>
          <p:cNvSpPr txBox="1"/>
          <p:nvPr/>
        </p:nvSpPr>
        <p:spPr>
          <a:xfrm>
            <a:off x="152400" y="6561710"/>
            <a:ext cx="3384260" cy="261610"/>
          </a:xfrm>
          <a:prstGeom prst="rect">
            <a:avLst/>
          </a:prstGeom>
          <a:noFill/>
        </p:spPr>
        <p:txBody>
          <a:bodyPr wrap="none" rtlCol="0">
            <a:spAutoFit/>
          </a:bodyPr>
          <a:lstStyle/>
          <a:p>
            <a:r>
              <a:rPr lang="en-US" sz="1100" dirty="0">
                <a:latin typeface="Arial" panose="020B0604020202020204" pitchFamily="34" charset="0"/>
                <a:cs typeface="Arial" panose="020B0604020202020204" pitchFamily="34" charset="0"/>
              </a:rPr>
              <a:t>Nguyen, Wang, </a:t>
            </a:r>
            <a:r>
              <a:rPr lang="en-US" sz="1100" dirty="0" err="1">
                <a:latin typeface="Arial" panose="020B0604020202020204" pitchFamily="34" charset="0"/>
                <a:cs typeface="Arial" panose="020B0604020202020204" pitchFamily="34" charset="0"/>
              </a:rPr>
              <a:t>PLoS</a:t>
            </a:r>
            <a:r>
              <a:rPr lang="en-US" sz="1100" dirty="0">
                <a:latin typeface="Arial" panose="020B0604020202020204" pitchFamily="34" charset="0"/>
                <a:cs typeface="Arial" panose="020B0604020202020204" pitchFamily="34" charset="0"/>
              </a:rPr>
              <a:t> Computational Biology, 2020</a:t>
            </a:r>
            <a:endParaRPr lang="en-US" sz="1100" i="1" dirty="0">
              <a:latin typeface="Arial" panose="020B0604020202020204" pitchFamily="34" charset="0"/>
              <a:cs typeface="Arial" panose="020B0604020202020204" pitchFamily="34" charset="0"/>
            </a:endParaRPr>
          </a:p>
        </p:txBody>
      </p:sp>
      <p:sp>
        <p:nvSpPr>
          <p:cNvPr id="42" name="TextBox 41">
            <a:extLst>
              <a:ext uri="{FF2B5EF4-FFF2-40B4-BE49-F238E27FC236}">
                <a16:creationId xmlns:a16="http://schemas.microsoft.com/office/drawing/2014/main" id="{699B2F8A-01A6-BD4C-9F3A-2039FE6F62A8}"/>
              </a:ext>
            </a:extLst>
          </p:cNvPr>
          <p:cNvSpPr txBox="1"/>
          <p:nvPr/>
        </p:nvSpPr>
        <p:spPr>
          <a:xfrm>
            <a:off x="4512705" y="4577452"/>
            <a:ext cx="4357297" cy="523220"/>
          </a:xfrm>
          <a:prstGeom prst="rect">
            <a:avLst/>
          </a:prstGeom>
          <a:noFill/>
        </p:spPr>
        <p:txBody>
          <a:bodyPr wrap="square" rtlCol="0">
            <a:spAutoFit/>
          </a:bodyPr>
          <a:lstStyle/>
          <a:p>
            <a:r>
              <a:rPr lang="en-US" sz="1400" i="1" dirty="0"/>
              <a:t>Complementary regularization</a:t>
            </a:r>
          </a:p>
          <a:p>
            <a:pPr marL="285750" indent="-285750">
              <a:buFont typeface="Arial" panose="020B0604020202020204" pitchFamily="34" charset="0"/>
              <a:buChar char="•"/>
            </a:pPr>
            <a:r>
              <a:rPr lang="en-US" sz="1400" dirty="0"/>
              <a:t>Unique information from each view</a:t>
            </a:r>
          </a:p>
        </p:txBody>
      </p:sp>
      <p:sp>
        <p:nvSpPr>
          <p:cNvPr id="43" name="TextBox 42">
            <a:extLst>
              <a:ext uri="{FF2B5EF4-FFF2-40B4-BE49-F238E27FC236}">
                <a16:creationId xmlns:a16="http://schemas.microsoft.com/office/drawing/2014/main" id="{81192B50-171A-BA40-936C-D52941FFA641}"/>
              </a:ext>
            </a:extLst>
          </p:cNvPr>
          <p:cNvSpPr txBox="1"/>
          <p:nvPr/>
        </p:nvSpPr>
        <p:spPr>
          <a:xfrm>
            <a:off x="4517266" y="5059330"/>
            <a:ext cx="4518677" cy="523220"/>
          </a:xfrm>
          <a:prstGeom prst="rect">
            <a:avLst/>
          </a:prstGeom>
          <a:noFill/>
        </p:spPr>
        <p:txBody>
          <a:bodyPr wrap="square" rtlCol="0">
            <a:spAutoFit/>
          </a:bodyPr>
          <a:lstStyle/>
          <a:p>
            <a:r>
              <a:rPr lang="en-US" sz="1400" i="1" dirty="0"/>
              <a:t>Consensus regularization</a:t>
            </a:r>
          </a:p>
          <a:p>
            <a:pPr marL="285750" indent="-285750">
              <a:buFont typeface="Arial" panose="020B0604020202020204" pitchFamily="34" charset="0"/>
              <a:buChar char="•"/>
            </a:pPr>
            <a:r>
              <a:rPr lang="en-US" sz="1400" dirty="0"/>
              <a:t>Relationship information across views</a:t>
            </a:r>
          </a:p>
        </p:txBody>
      </p:sp>
    </p:spTree>
    <p:extLst>
      <p:ext uri="{BB962C8B-B14F-4D97-AF65-F5344CB8AC3E}">
        <p14:creationId xmlns:p14="http://schemas.microsoft.com/office/powerpoint/2010/main" val="18051496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261C5-98EF-8C4C-8BD6-47405FD52F74}"/>
              </a:ext>
            </a:extLst>
          </p:cNvPr>
          <p:cNvSpPr>
            <a:spLocks noGrp="1"/>
          </p:cNvSpPr>
          <p:nvPr>
            <p:ph type="title"/>
          </p:nvPr>
        </p:nvSpPr>
        <p:spPr/>
        <p:txBody>
          <a:bodyPr/>
          <a:lstStyle/>
          <a:p>
            <a:r>
              <a:rPr lang="en-US" dirty="0"/>
              <a:t>Factorization-based MV-ERM</a:t>
            </a:r>
          </a:p>
        </p:txBody>
      </p:sp>
      <p:pic>
        <p:nvPicPr>
          <p:cNvPr id="5" name="Content Placeholder 4" descr="Chart, diagram&#10;&#10;Description automatically generated">
            <a:extLst>
              <a:ext uri="{FF2B5EF4-FFF2-40B4-BE49-F238E27FC236}">
                <a16:creationId xmlns:a16="http://schemas.microsoft.com/office/drawing/2014/main" id="{EE4D5068-3C3E-3F4B-963F-2DEF5FC4D85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38830" t="3269" b="49319"/>
          <a:stretch/>
        </p:blipFill>
        <p:spPr>
          <a:xfrm>
            <a:off x="538163" y="1409700"/>
            <a:ext cx="7767637" cy="4392704"/>
          </a:xfr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354E4A4C-327D-8741-A8B6-F9FBD45820BC}"/>
                  </a:ext>
                </a:extLst>
              </p:cNvPr>
              <p:cNvSpPr txBox="1"/>
              <p:nvPr/>
            </p:nvSpPr>
            <p:spPr>
              <a:xfrm>
                <a:off x="6607134" y="5808716"/>
                <a:ext cx="1547753" cy="374270"/>
              </a:xfrm>
              <a:prstGeom prst="rect">
                <a:avLst/>
              </a:prstGeom>
              <a:noFill/>
            </p:spPr>
            <p:txBody>
              <a:bodyPr wrap="square" rtlCol="0">
                <a:spAutoFit/>
              </a:bodyPr>
              <a:lstStyle/>
              <a:p>
                <a:r>
                  <a:rPr lang="en-US" i="1" dirty="0">
                    <a:solidFill>
                      <a:srgbClr val="C00000"/>
                    </a:solidFill>
                  </a:rPr>
                  <a:t>Consensus </a:t>
                </a:r>
                <a14:m>
                  <m:oMath xmlns:m="http://schemas.openxmlformats.org/officeDocument/2006/math">
                    <m:acc>
                      <m:accPr>
                        <m:chr m:val="̃"/>
                        <m:ctrlPr>
                          <a:rPr lang="en-US" i="1" smtClean="0">
                            <a:solidFill>
                              <a:schemeClr val="tx1"/>
                            </a:solidFill>
                            <a:latin typeface="Cambria Math" panose="02040503050406030204" pitchFamily="18" charset="0"/>
                          </a:rPr>
                        </m:ctrlPr>
                      </m:accPr>
                      <m:e>
                        <m:r>
                          <a:rPr lang="en-US" b="0" i="1" smtClean="0">
                            <a:solidFill>
                              <a:schemeClr val="tx1"/>
                            </a:solidFill>
                            <a:latin typeface="Cambria Math" panose="02040503050406030204" pitchFamily="18" charset="0"/>
                          </a:rPr>
                          <m:t>𝐹</m:t>
                        </m:r>
                      </m:e>
                    </m:acc>
                  </m:oMath>
                </a14:m>
                <a:endParaRPr lang="en-US" dirty="0">
                  <a:solidFill>
                    <a:srgbClr val="C00000"/>
                  </a:solidFill>
                </a:endParaRPr>
              </a:p>
            </p:txBody>
          </p:sp>
        </mc:Choice>
        <mc:Fallback xmlns="">
          <p:sp>
            <p:nvSpPr>
              <p:cNvPr id="6" name="TextBox 5">
                <a:extLst>
                  <a:ext uri="{FF2B5EF4-FFF2-40B4-BE49-F238E27FC236}">
                    <a16:creationId xmlns:a16="http://schemas.microsoft.com/office/drawing/2014/main" id="{354E4A4C-327D-8741-A8B6-F9FBD45820BC}"/>
                  </a:ext>
                </a:extLst>
              </p:cNvPr>
              <p:cNvSpPr txBox="1">
                <a:spLocks noRot="1" noChangeAspect="1" noMove="1" noResize="1" noEditPoints="1" noAdjustHandles="1" noChangeArrowheads="1" noChangeShapeType="1" noTextEdit="1"/>
              </p:cNvSpPr>
              <p:nvPr/>
            </p:nvSpPr>
            <p:spPr>
              <a:xfrm>
                <a:off x="6607134" y="5808716"/>
                <a:ext cx="1547753" cy="374270"/>
              </a:xfrm>
              <a:prstGeom prst="rect">
                <a:avLst/>
              </a:prstGeom>
              <a:blipFill>
                <a:blip r:embed="rId3"/>
                <a:stretch>
                  <a:fillRect l="-3252" t="-3333" b="-26667"/>
                </a:stretch>
              </a:blipFill>
            </p:spPr>
            <p:txBody>
              <a:bodyPr/>
              <a:lstStyle/>
              <a:p>
                <a:r>
                  <a:rPr lang="en-US">
                    <a:noFill/>
                  </a:rPr>
                  <a:t> </a:t>
                </a:r>
              </a:p>
            </p:txBody>
          </p:sp>
        </mc:Fallback>
      </mc:AlternateContent>
      <p:sp>
        <p:nvSpPr>
          <p:cNvPr id="8" name="Title 1">
            <a:extLst>
              <a:ext uri="{FF2B5EF4-FFF2-40B4-BE49-F238E27FC236}">
                <a16:creationId xmlns:a16="http://schemas.microsoft.com/office/drawing/2014/main" id="{7F5BFE30-E6FE-7E40-8689-A2BFA01B591C}"/>
              </a:ext>
            </a:extLst>
          </p:cNvPr>
          <p:cNvSpPr txBox="1">
            <a:spLocks/>
          </p:cNvSpPr>
          <p:nvPr/>
        </p:nvSpPr>
        <p:spPr bwMode="auto">
          <a:xfrm>
            <a:off x="1143000" y="5945474"/>
            <a:ext cx="7315200" cy="72017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fontScale="97500"/>
          </a:bodyPr>
          <a:lstStyle>
            <a:lvl1pPr algn="l" rtl="0" eaLnBrk="1" fontAlgn="base" hangingPunct="1">
              <a:spcBef>
                <a:spcPct val="0"/>
              </a:spcBef>
              <a:spcAft>
                <a:spcPct val="0"/>
              </a:spcAft>
              <a:defRPr sz="2600">
                <a:solidFill>
                  <a:schemeClr val="bg1"/>
                </a:solidFill>
                <a:latin typeface="+mj-lt"/>
                <a:ea typeface="+mj-ea"/>
                <a:cs typeface="+mj-cs"/>
              </a:defRPr>
            </a:lvl1pPr>
            <a:lvl2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2pPr>
            <a:lvl3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3pPr>
            <a:lvl4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4pPr>
            <a:lvl5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5pPr>
            <a:lvl6pPr marL="4572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6pPr>
            <a:lvl7pPr marL="9144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7pPr>
            <a:lvl8pPr marL="13716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8pPr>
            <a:lvl9pPr marL="18288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9pPr>
          </a:lstStyle>
          <a:p>
            <a:pPr marL="285750" indent="-285750">
              <a:buFont typeface="Arial" panose="020B0604020202020204" pitchFamily="34" charset="0"/>
              <a:buChar char="•"/>
            </a:pPr>
            <a:r>
              <a:rPr lang="en-US" sz="1400" kern="0" dirty="0">
                <a:solidFill>
                  <a:schemeClr val="tx1"/>
                </a:solidFill>
              </a:rPr>
              <a:t>e.g., solved by Multi-view NMF (Liu et al., SIAM ICDM, 2013)</a:t>
            </a:r>
          </a:p>
        </p:txBody>
      </p:sp>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998E64B0-97AB-0347-9550-41751BA303BE}"/>
                  </a:ext>
                </a:extLst>
              </p:cNvPr>
              <p:cNvSpPr/>
              <p:nvPr/>
            </p:nvSpPr>
            <p:spPr>
              <a:xfrm>
                <a:off x="3962400" y="5783768"/>
                <a:ext cx="2294795" cy="380810"/>
              </a:xfrm>
              <a:prstGeom prst="rect">
                <a:avLst/>
              </a:prstGeom>
            </p:spPr>
            <p:txBody>
              <a:bodyPr wrap="none">
                <a:spAutoFit/>
              </a:bodyPr>
              <a:lstStyle/>
              <a:p>
                <a:r>
                  <a:rPr lang="en-US" i="1" dirty="0">
                    <a:solidFill>
                      <a:schemeClr val="accent1"/>
                    </a:solidFill>
                  </a:rPr>
                  <a:t>Complementary </a:t>
                </a:r>
                <a14:m>
                  <m:oMath xmlns:m="http://schemas.openxmlformats.org/officeDocument/2006/math">
                    <m:sSup>
                      <m:sSupPr>
                        <m:ctrlPr>
                          <a:rPr lang="en-US" i="1" smtClean="0">
                            <a:solidFill>
                              <a:schemeClr val="tx1"/>
                            </a:solidFill>
                            <a:latin typeface="Cambria Math" panose="02040503050406030204" pitchFamily="18" charset="0"/>
                          </a:rPr>
                        </m:ctrlPr>
                      </m:sSupPr>
                      <m:e>
                        <m:r>
                          <a:rPr lang="en-US" b="0" i="1" smtClean="0">
                            <a:solidFill>
                              <a:schemeClr val="tx1"/>
                            </a:solidFill>
                            <a:latin typeface="Cambria Math" panose="02040503050406030204" pitchFamily="18" charset="0"/>
                          </a:rPr>
                          <m:t>𝐺</m:t>
                        </m:r>
                      </m:e>
                      <m:sup>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𝑖</m:t>
                        </m:r>
                        <m:r>
                          <a:rPr lang="en-US" b="0" i="1" smtClean="0">
                            <a:solidFill>
                              <a:schemeClr val="tx1"/>
                            </a:solidFill>
                            <a:latin typeface="Cambria Math" panose="02040503050406030204" pitchFamily="18" charset="0"/>
                          </a:rPr>
                          <m:t>)</m:t>
                        </m:r>
                      </m:sup>
                    </m:sSup>
                  </m:oMath>
                </a14:m>
                <a:endParaRPr lang="en-US" dirty="0"/>
              </a:p>
            </p:txBody>
          </p:sp>
        </mc:Choice>
        <mc:Fallback xmlns="">
          <p:sp>
            <p:nvSpPr>
              <p:cNvPr id="10" name="Rectangle 9">
                <a:extLst>
                  <a:ext uri="{FF2B5EF4-FFF2-40B4-BE49-F238E27FC236}">
                    <a16:creationId xmlns:a16="http://schemas.microsoft.com/office/drawing/2014/main" id="{998E64B0-97AB-0347-9550-41751BA303BE}"/>
                  </a:ext>
                </a:extLst>
              </p:cNvPr>
              <p:cNvSpPr>
                <a:spLocks noRot="1" noChangeAspect="1" noMove="1" noResize="1" noEditPoints="1" noAdjustHandles="1" noChangeArrowheads="1" noChangeShapeType="1" noTextEdit="1"/>
              </p:cNvSpPr>
              <p:nvPr/>
            </p:nvSpPr>
            <p:spPr>
              <a:xfrm>
                <a:off x="3962400" y="5783768"/>
                <a:ext cx="2294795" cy="380810"/>
              </a:xfrm>
              <a:prstGeom prst="rect">
                <a:avLst/>
              </a:prstGeom>
              <a:blipFill>
                <a:blip r:embed="rId4"/>
                <a:stretch>
                  <a:fillRect l="-2210" t="-3226" b="-22581"/>
                </a:stretch>
              </a:blipFill>
            </p:spPr>
            <p:txBody>
              <a:bodyPr/>
              <a:lstStyle/>
              <a:p>
                <a:r>
                  <a:rPr lang="en-US">
                    <a:noFill/>
                  </a:rPr>
                  <a:t> </a:t>
                </a:r>
              </a:p>
            </p:txBody>
          </p:sp>
        </mc:Fallback>
      </mc:AlternateContent>
      <p:cxnSp>
        <p:nvCxnSpPr>
          <p:cNvPr id="11" name="Straight Arrow Connector 10">
            <a:extLst>
              <a:ext uri="{FF2B5EF4-FFF2-40B4-BE49-F238E27FC236}">
                <a16:creationId xmlns:a16="http://schemas.microsoft.com/office/drawing/2014/main" id="{1A2CF241-89DE-FB40-B8B6-E1E520C3B130}"/>
              </a:ext>
            </a:extLst>
          </p:cNvPr>
          <p:cNvCxnSpPr>
            <a:cxnSpLocks/>
          </p:cNvCxnSpPr>
          <p:nvPr/>
        </p:nvCxnSpPr>
        <p:spPr>
          <a:xfrm>
            <a:off x="5715000" y="5448300"/>
            <a:ext cx="152400" cy="35410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89E6A521-8191-5D4E-9AA3-F27BCD9E10B1}"/>
              </a:ext>
            </a:extLst>
          </p:cNvPr>
          <p:cNvCxnSpPr>
            <a:cxnSpLocks/>
          </p:cNvCxnSpPr>
          <p:nvPr/>
        </p:nvCxnSpPr>
        <p:spPr>
          <a:xfrm>
            <a:off x="7848600" y="5562600"/>
            <a:ext cx="76200" cy="304800"/>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B760226E-AE97-5045-B39A-1628C09BD2EB}"/>
              </a:ext>
            </a:extLst>
          </p:cNvPr>
          <p:cNvSpPr txBox="1"/>
          <p:nvPr/>
        </p:nvSpPr>
        <p:spPr>
          <a:xfrm>
            <a:off x="152400" y="6561710"/>
            <a:ext cx="3384260" cy="261610"/>
          </a:xfrm>
          <a:prstGeom prst="rect">
            <a:avLst/>
          </a:prstGeom>
          <a:noFill/>
        </p:spPr>
        <p:txBody>
          <a:bodyPr wrap="none" rtlCol="0">
            <a:spAutoFit/>
          </a:bodyPr>
          <a:lstStyle/>
          <a:p>
            <a:r>
              <a:rPr lang="en-US" sz="1100" dirty="0">
                <a:latin typeface="Arial" panose="020B0604020202020204" pitchFamily="34" charset="0"/>
                <a:cs typeface="Arial" panose="020B0604020202020204" pitchFamily="34" charset="0"/>
              </a:rPr>
              <a:t>Nguyen, Wang, </a:t>
            </a:r>
            <a:r>
              <a:rPr lang="en-US" sz="1100" dirty="0" err="1">
                <a:latin typeface="Arial" panose="020B0604020202020204" pitchFamily="34" charset="0"/>
                <a:cs typeface="Arial" panose="020B0604020202020204" pitchFamily="34" charset="0"/>
              </a:rPr>
              <a:t>PLoS</a:t>
            </a:r>
            <a:r>
              <a:rPr lang="en-US" sz="1100" dirty="0">
                <a:latin typeface="Arial" panose="020B0604020202020204" pitchFamily="34" charset="0"/>
                <a:cs typeface="Arial" panose="020B0604020202020204" pitchFamily="34" charset="0"/>
              </a:rPr>
              <a:t> Computational Biology, 2020</a:t>
            </a:r>
            <a:endParaRPr lang="en-US" sz="11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24589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30155-2E2D-3240-A0DD-C3A3B59465B8}"/>
              </a:ext>
            </a:extLst>
          </p:cNvPr>
          <p:cNvSpPr>
            <a:spLocks noGrp="1"/>
          </p:cNvSpPr>
          <p:nvPr>
            <p:ph type="title"/>
          </p:nvPr>
        </p:nvSpPr>
        <p:spPr/>
        <p:txBody>
          <a:bodyPr/>
          <a:lstStyle/>
          <a:p>
            <a:r>
              <a:rPr lang="en-US" dirty="0"/>
              <a:t>Alignment-based MV-ERM</a:t>
            </a:r>
          </a:p>
        </p:txBody>
      </p:sp>
      <p:pic>
        <p:nvPicPr>
          <p:cNvPr id="6" name="Content Placeholder 5" descr="Chart, diagram&#10;&#10;Description automatically generated">
            <a:extLst>
              <a:ext uri="{FF2B5EF4-FFF2-40B4-BE49-F238E27FC236}">
                <a16:creationId xmlns:a16="http://schemas.microsoft.com/office/drawing/2014/main" id="{C8990C34-2954-CD4A-B7D5-30612C14D1D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53951"/>
          <a:stretch/>
        </p:blipFill>
        <p:spPr>
          <a:xfrm>
            <a:off x="140923" y="1991707"/>
            <a:ext cx="8862154" cy="2977573"/>
          </a:xfrm>
        </p:spPr>
      </p:pic>
      <p:sp>
        <p:nvSpPr>
          <p:cNvPr id="9" name="Title 1">
            <a:extLst>
              <a:ext uri="{FF2B5EF4-FFF2-40B4-BE49-F238E27FC236}">
                <a16:creationId xmlns:a16="http://schemas.microsoft.com/office/drawing/2014/main" id="{A0FF9F03-4ABA-944C-97A5-C150CCE9F91A}"/>
              </a:ext>
            </a:extLst>
          </p:cNvPr>
          <p:cNvSpPr txBox="1">
            <a:spLocks/>
          </p:cNvSpPr>
          <p:nvPr/>
        </p:nvSpPr>
        <p:spPr bwMode="auto">
          <a:xfrm>
            <a:off x="4876800" y="2971040"/>
            <a:ext cx="1600196" cy="381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fontScale="90000"/>
          </a:bodyPr>
          <a:lstStyle>
            <a:lvl1pPr algn="l" rtl="0" eaLnBrk="1" fontAlgn="base" hangingPunct="1">
              <a:spcBef>
                <a:spcPct val="0"/>
              </a:spcBef>
              <a:spcAft>
                <a:spcPct val="0"/>
              </a:spcAft>
              <a:defRPr sz="2600">
                <a:solidFill>
                  <a:schemeClr val="bg1"/>
                </a:solidFill>
                <a:latin typeface="+mj-lt"/>
                <a:ea typeface="+mj-ea"/>
                <a:cs typeface="+mj-cs"/>
              </a:defRPr>
            </a:lvl1pPr>
            <a:lvl2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2pPr>
            <a:lvl3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3pPr>
            <a:lvl4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4pPr>
            <a:lvl5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5pPr>
            <a:lvl6pPr marL="4572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6pPr>
            <a:lvl7pPr marL="9144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7pPr>
            <a:lvl8pPr marL="13716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8pPr>
            <a:lvl9pPr marL="18288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9pPr>
          </a:lstStyle>
          <a:p>
            <a:r>
              <a:rPr lang="en-US" sz="1200" kern="0" dirty="0">
                <a:solidFill>
                  <a:schemeClr val="tx1"/>
                </a:solidFill>
              </a:rPr>
              <a:t>Common latent space</a:t>
            </a:r>
          </a:p>
        </p:txBody>
      </p:sp>
      <p:sp>
        <p:nvSpPr>
          <p:cNvPr id="11" name="TextBox 10">
            <a:extLst>
              <a:ext uri="{FF2B5EF4-FFF2-40B4-BE49-F238E27FC236}">
                <a16:creationId xmlns:a16="http://schemas.microsoft.com/office/drawing/2014/main" id="{8C4B42F4-0EFC-2D4E-8D39-88DC21C3C111}"/>
              </a:ext>
            </a:extLst>
          </p:cNvPr>
          <p:cNvSpPr txBox="1"/>
          <p:nvPr/>
        </p:nvSpPr>
        <p:spPr>
          <a:xfrm>
            <a:off x="152400" y="6561710"/>
            <a:ext cx="3384260" cy="261610"/>
          </a:xfrm>
          <a:prstGeom prst="rect">
            <a:avLst/>
          </a:prstGeom>
          <a:noFill/>
        </p:spPr>
        <p:txBody>
          <a:bodyPr wrap="none" rtlCol="0">
            <a:spAutoFit/>
          </a:bodyPr>
          <a:lstStyle/>
          <a:p>
            <a:r>
              <a:rPr lang="en-US" sz="1100" dirty="0">
                <a:latin typeface="Arial" panose="020B0604020202020204" pitchFamily="34" charset="0"/>
                <a:cs typeface="Arial" panose="020B0604020202020204" pitchFamily="34" charset="0"/>
              </a:rPr>
              <a:t>Nguyen, Wang, </a:t>
            </a:r>
            <a:r>
              <a:rPr lang="en-US" sz="1100" dirty="0" err="1">
                <a:latin typeface="Arial" panose="020B0604020202020204" pitchFamily="34" charset="0"/>
                <a:cs typeface="Arial" panose="020B0604020202020204" pitchFamily="34" charset="0"/>
              </a:rPr>
              <a:t>PLoS</a:t>
            </a:r>
            <a:r>
              <a:rPr lang="en-US" sz="1100" dirty="0">
                <a:latin typeface="Arial" panose="020B0604020202020204" pitchFamily="34" charset="0"/>
                <a:cs typeface="Arial" panose="020B0604020202020204" pitchFamily="34" charset="0"/>
              </a:rPr>
              <a:t> Computational Biology, 2020</a:t>
            </a:r>
            <a:endParaRPr lang="en-US" sz="1100" i="1"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E14C4AC1-CC1A-E340-9D03-4E071716804F}"/>
              </a:ext>
            </a:extLst>
          </p:cNvPr>
          <p:cNvSpPr txBox="1"/>
          <p:nvPr/>
        </p:nvSpPr>
        <p:spPr>
          <a:xfrm>
            <a:off x="5093923" y="5192106"/>
            <a:ext cx="1547753" cy="374270"/>
          </a:xfrm>
          <a:prstGeom prst="rect">
            <a:avLst/>
          </a:prstGeom>
          <a:noFill/>
        </p:spPr>
        <p:txBody>
          <a:bodyPr wrap="square" rtlCol="0">
            <a:spAutoFit/>
          </a:bodyPr>
          <a:lstStyle/>
          <a:p>
            <a:r>
              <a:rPr lang="en-US" i="1" dirty="0">
                <a:solidFill>
                  <a:srgbClr val="C00000"/>
                </a:solidFill>
              </a:rPr>
              <a:t>Consensus</a:t>
            </a:r>
            <a:endParaRPr lang="en-US" dirty="0">
              <a:solidFill>
                <a:srgbClr val="C00000"/>
              </a:solidFill>
            </a:endParaRPr>
          </a:p>
        </p:txBody>
      </p:sp>
      <p:sp>
        <p:nvSpPr>
          <p:cNvPr id="8" name="Rectangle 7">
            <a:extLst>
              <a:ext uri="{FF2B5EF4-FFF2-40B4-BE49-F238E27FC236}">
                <a16:creationId xmlns:a16="http://schemas.microsoft.com/office/drawing/2014/main" id="{0EAF6BCF-9928-7545-94CF-7E2E89517824}"/>
              </a:ext>
            </a:extLst>
          </p:cNvPr>
          <p:cNvSpPr/>
          <p:nvPr/>
        </p:nvSpPr>
        <p:spPr>
          <a:xfrm>
            <a:off x="3112723" y="5185794"/>
            <a:ext cx="1863011" cy="369332"/>
          </a:xfrm>
          <a:prstGeom prst="rect">
            <a:avLst/>
          </a:prstGeom>
        </p:spPr>
        <p:txBody>
          <a:bodyPr wrap="none">
            <a:spAutoFit/>
          </a:bodyPr>
          <a:lstStyle/>
          <a:p>
            <a:r>
              <a:rPr lang="en-US" i="1" dirty="0">
                <a:solidFill>
                  <a:schemeClr val="accent1"/>
                </a:solidFill>
              </a:rPr>
              <a:t>Complementary</a:t>
            </a:r>
            <a:endParaRPr lang="en-US" dirty="0"/>
          </a:p>
        </p:txBody>
      </p:sp>
      <p:cxnSp>
        <p:nvCxnSpPr>
          <p:cNvPr id="12" name="Straight Arrow Connector 11">
            <a:extLst>
              <a:ext uri="{FF2B5EF4-FFF2-40B4-BE49-F238E27FC236}">
                <a16:creationId xmlns:a16="http://schemas.microsoft.com/office/drawing/2014/main" id="{CADC40A1-B1F7-6E45-9D49-60848647A454}"/>
              </a:ext>
            </a:extLst>
          </p:cNvPr>
          <p:cNvCxnSpPr>
            <a:cxnSpLocks/>
          </p:cNvCxnSpPr>
          <p:nvPr/>
        </p:nvCxnSpPr>
        <p:spPr>
          <a:xfrm>
            <a:off x="4201789" y="4831690"/>
            <a:ext cx="152400" cy="35410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98479F61-8E26-1544-8A38-8AD7379D7F7B}"/>
              </a:ext>
            </a:extLst>
          </p:cNvPr>
          <p:cNvCxnSpPr>
            <a:cxnSpLocks/>
          </p:cNvCxnSpPr>
          <p:nvPr/>
        </p:nvCxnSpPr>
        <p:spPr>
          <a:xfrm>
            <a:off x="5932123" y="4831690"/>
            <a:ext cx="0" cy="442391"/>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60E57FAF-FB7C-6949-9648-4B7760DC0843}"/>
              </a:ext>
            </a:extLst>
          </p:cNvPr>
          <p:cNvSpPr txBox="1"/>
          <p:nvPr/>
        </p:nvSpPr>
        <p:spPr>
          <a:xfrm>
            <a:off x="5161521" y="1262850"/>
            <a:ext cx="2839475" cy="646331"/>
          </a:xfrm>
          <a:prstGeom prst="rect">
            <a:avLst/>
          </a:prstGeom>
          <a:noFill/>
          <a:ln>
            <a:solidFill>
              <a:schemeClr val="tx1"/>
            </a:solidFill>
            <a:prstDash val="dash"/>
          </a:ln>
        </p:spPr>
        <p:txBody>
          <a:bodyPr wrap="square" rtlCol="0">
            <a:spAutoFit/>
          </a:bodyPr>
          <a:lstStyle/>
          <a:p>
            <a:r>
              <a:rPr lang="en-US" dirty="0"/>
              <a:t>Unseen relationships across multi-omics</a:t>
            </a:r>
          </a:p>
        </p:txBody>
      </p:sp>
      <p:cxnSp>
        <p:nvCxnSpPr>
          <p:cNvPr id="5" name="Straight Arrow Connector 4">
            <a:extLst>
              <a:ext uri="{FF2B5EF4-FFF2-40B4-BE49-F238E27FC236}">
                <a16:creationId xmlns:a16="http://schemas.microsoft.com/office/drawing/2014/main" id="{79CCAF6A-032E-C44D-8292-FDB04703A512}"/>
              </a:ext>
            </a:extLst>
          </p:cNvPr>
          <p:cNvCxnSpPr/>
          <p:nvPr/>
        </p:nvCxnSpPr>
        <p:spPr>
          <a:xfrm flipH="1" flipV="1">
            <a:off x="7391400" y="1991707"/>
            <a:ext cx="152400" cy="21809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6191741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AE07DB3E-6B1F-FE48-8300-34ED4307423E}"/>
              </a:ext>
            </a:extLst>
          </p:cNvPr>
          <p:cNvGraphicFramePr>
            <a:graphicFrameLocks noGrp="1"/>
          </p:cNvGraphicFramePr>
          <p:nvPr/>
        </p:nvGraphicFramePr>
        <p:xfrm>
          <a:off x="440459" y="1766912"/>
          <a:ext cx="8249128" cy="1836420"/>
        </p:xfrm>
        <a:graphic>
          <a:graphicData uri="http://schemas.openxmlformats.org/drawingml/2006/table">
            <a:tbl>
              <a:tblPr firstRow="1" bandRow="1">
                <a:tableStyleId>{2D5ABB26-0587-4C30-8999-92F81FD0307C}</a:tableStyleId>
              </a:tblPr>
              <a:tblGrid>
                <a:gridCol w="4124564">
                  <a:extLst>
                    <a:ext uri="{9D8B030D-6E8A-4147-A177-3AD203B41FA5}">
                      <a16:colId xmlns:a16="http://schemas.microsoft.com/office/drawing/2014/main" val="4075086862"/>
                    </a:ext>
                  </a:extLst>
                </a:gridCol>
                <a:gridCol w="4124564">
                  <a:extLst>
                    <a:ext uri="{9D8B030D-6E8A-4147-A177-3AD203B41FA5}">
                      <a16:colId xmlns:a16="http://schemas.microsoft.com/office/drawing/2014/main" val="242146279"/>
                    </a:ext>
                  </a:extLst>
                </a:gridCol>
              </a:tblGrid>
              <a:tr h="274320">
                <a:tc>
                  <a:txBody>
                    <a:bodyPr/>
                    <a:lstStyle/>
                    <a:p>
                      <a:r>
                        <a:rPr lang="en-US" sz="1400" b="1" dirty="0"/>
                        <a:t>Multiple kernel learning</a:t>
                      </a:r>
                    </a:p>
                  </a:txBody>
                  <a:tcPr marL="68580" marR="68580" marT="34290" marB="34290"/>
                </a:tc>
                <a:tc>
                  <a:txBody>
                    <a:bodyPr/>
                    <a:lstStyle/>
                    <a:p>
                      <a:r>
                        <a:rPr lang="en-US" sz="1400" b="1" dirty="0"/>
                        <a:t>Subspace learning</a:t>
                      </a:r>
                    </a:p>
                  </a:txBody>
                  <a:tcPr marL="68580" marR="68580" marT="34290" marB="34290"/>
                </a:tc>
                <a:extLst>
                  <a:ext uri="{0D108BD9-81ED-4DB2-BD59-A6C34878D82A}">
                    <a16:rowId xmlns:a16="http://schemas.microsoft.com/office/drawing/2014/main" val="203651736"/>
                  </a:ext>
                </a:extLst>
              </a:tr>
              <a:tr h="274320">
                <a:tc>
                  <a:txBody>
                    <a:bodyPr/>
                    <a:lstStyle/>
                    <a:p>
                      <a:pPr marL="285750" indent="-285750">
                        <a:buFont typeface="Arial" panose="020B0604020202020204" pitchFamily="34" charset="0"/>
                        <a:buChar char="•"/>
                      </a:pPr>
                      <a:r>
                        <a:rPr lang="en-US" sz="1400" dirty="0"/>
                        <a:t>learn a combination of </a:t>
                      </a:r>
                      <a:r>
                        <a:rPr lang="en-US" sz="1400" b="0" u="sng" dirty="0"/>
                        <a:t>predefined</a:t>
                      </a:r>
                      <a:r>
                        <a:rPr lang="en-US" sz="1400" dirty="0"/>
                        <a:t> kernels</a:t>
                      </a:r>
                    </a:p>
                  </a:txBody>
                  <a:tcPr marL="68580" marR="68580" marT="34290" marB="34290"/>
                </a:tc>
                <a:tc>
                  <a:txBody>
                    <a:bodyPr/>
                    <a:lstStyle/>
                    <a:p>
                      <a:pPr marL="285750" indent="-285750">
                        <a:buFont typeface="Arial" panose="020B0604020202020204" pitchFamily="34" charset="0"/>
                        <a:buChar char="•"/>
                      </a:pPr>
                      <a:r>
                        <a:rPr lang="en-US" sz="1400" dirty="0"/>
                        <a:t>obtains a common latent subspace</a:t>
                      </a:r>
                    </a:p>
                  </a:txBody>
                  <a:tcPr marL="68580" marR="68580" marT="34290" marB="34290"/>
                </a:tc>
                <a:extLst>
                  <a:ext uri="{0D108BD9-81ED-4DB2-BD59-A6C34878D82A}">
                    <a16:rowId xmlns:a16="http://schemas.microsoft.com/office/drawing/2014/main" val="3098773666"/>
                  </a:ext>
                </a:extLst>
              </a:tr>
              <a:tr h="274320">
                <a:tc>
                  <a:txBody>
                    <a:bodyPr/>
                    <a:lstStyle/>
                    <a:p>
                      <a:pPr marL="285750" indent="-285750">
                        <a:buFont typeface="Arial" panose="020B0604020202020204" pitchFamily="34" charset="0"/>
                        <a:buChar char="•"/>
                      </a:pPr>
                      <a:r>
                        <a:rPr lang="en-US" sz="1400" dirty="0"/>
                        <a:t>not data dependent</a:t>
                      </a:r>
                    </a:p>
                  </a:txBody>
                  <a:tcPr marL="68580" marR="68580" marT="34290" marB="34290"/>
                </a:tc>
                <a:tc>
                  <a:txBody>
                    <a:bodyPr/>
                    <a:lstStyle/>
                    <a:p>
                      <a:pPr marL="285750" indent="-285750">
                        <a:buFont typeface="Arial" panose="020B0604020202020204" pitchFamily="34" charset="0"/>
                        <a:buChar char="•"/>
                      </a:pPr>
                      <a:r>
                        <a:rPr lang="en-US" sz="1400" b="1" dirty="0"/>
                        <a:t>data dependent </a:t>
                      </a:r>
                      <a:r>
                        <a:rPr lang="en-US" sz="1400" b="0" dirty="0">
                          <a:sym typeface="Wingdings" pitchFamily="2" charset="2"/>
                        </a:rPr>
                        <a:t> more general</a:t>
                      </a:r>
                      <a:endParaRPr lang="en-US" sz="1400" b="0" dirty="0"/>
                    </a:p>
                  </a:txBody>
                  <a:tcPr marL="68580" marR="68580" marT="34290" marB="34290"/>
                </a:tc>
                <a:extLst>
                  <a:ext uri="{0D108BD9-81ED-4DB2-BD59-A6C34878D82A}">
                    <a16:rowId xmlns:a16="http://schemas.microsoft.com/office/drawing/2014/main" val="1809171133"/>
                  </a:ext>
                </a:extLst>
              </a:tr>
              <a:tr h="274320">
                <a:tc>
                  <a:txBody>
                    <a:bodyPr/>
                    <a:lstStyle/>
                    <a:p>
                      <a:pPr marL="285750" indent="-285750">
                        <a:buFont typeface="Arial" panose="020B0604020202020204" pitchFamily="34" charset="0"/>
                        <a:buChar char="•"/>
                      </a:pPr>
                      <a:r>
                        <a:rPr lang="en-US" sz="1400" dirty="0"/>
                        <a:t>expensive</a:t>
                      </a:r>
                    </a:p>
                  </a:txBody>
                  <a:tcPr marL="68580" marR="68580" marT="34290" marB="34290"/>
                </a:tc>
                <a:tc>
                  <a:txBody>
                    <a:bodyPr/>
                    <a:lstStyle/>
                    <a:p>
                      <a:pPr marL="285750" indent="-285750">
                        <a:buFont typeface="Arial" panose="020B0604020202020204" pitchFamily="34" charset="0"/>
                        <a:buChar char="•"/>
                      </a:pPr>
                      <a:r>
                        <a:rPr lang="en-US" sz="1400" b="1" dirty="0"/>
                        <a:t>non-expensive</a:t>
                      </a:r>
                    </a:p>
                  </a:txBody>
                  <a:tcPr marL="68580" marR="68580" marT="34290" marB="34290"/>
                </a:tc>
                <a:extLst>
                  <a:ext uri="{0D108BD9-81ED-4DB2-BD59-A6C34878D82A}">
                    <a16:rowId xmlns:a16="http://schemas.microsoft.com/office/drawing/2014/main" val="4057154309"/>
                  </a:ext>
                </a:extLst>
              </a:tr>
              <a:tr h="685800">
                <a:tc>
                  <a:txBody>
                    <a:bodyPr/>
                    <a:lstStyle/>
                    <a:p>
                      <a:pPr marL="285750" indent="-285750">
                        <a:buFont typeface="Arial" panose="020B0604020202020204" pitchFamily="34" charset="0"/>
                        <a:buChar char="•"/>
                      </a:pPr>
                      <a:endParaRPr lang="en-US" sz="1400" dirty="0"/>
                    </a:p>
                    <a:p>
                      <a:pPr marL="742950" lvl="1" indent="-285750">
                        <a:buFont typeface="Arial" panose="020B0604020202020204" pitchFamily="34" charset="0"/>
                        <a:buChar char="•"/>
                      </a:pPr>
                      <a:r>
                        <a:rPr lang="en-US" sz="1400" b="0" dirty="0">
                          <a:solidFill>
                            <a:srgbClr val="C00000"/>
                          </a:solidFill>
                        </a:rPr>
                        <a:t>Only support </a:t>
                      </a:r>
                      <a:r>
                        <a:rPr lang="en-US" sz="1400" b="0" u="sng" dirty="0">
                          <a:solidFill>
                            <a:srgbClr val="C00000"/>
                          </a:solidFill>
                        </a:rPr>
                        <a:t>complementary principle</a:t>
                      </a:r>
                    </a:p>
                    <a:p>
                      <a:pPr marL="742950" lvl="1" indent="-285750">
                        <a:buFont typeface="Arial" panose="020B0604020202020204" pitchFamily="34" charset="0"/>
                        <a:buChar char="•"/>
                      </a:pPr>
                      <a:r>
                        <a:rPr lang="en-US" sz="1400" b="1" dirty="0"/>
                        <a:t>non-linear</a:t>
                      </a:r>
                    </a:p>
                  </a:txBody>
                  <a:tcPr marL="68580" marR="68580" marT="34290" marB="34290"/>
                </a:tc>
                <a:tc>
                  <a:txBody>
                    <a:bodyPr/>
                    <a:lstStyle/>
                    <a:p>
                      <a:pPr marL="285750" indent="-285750">
                        <a:buFont typeface="Arial" panose="020B0604020202020204" pitchFamily="34" charset="0"/>
                        <a:buChar char="•"/>
                      </a:pPr>
                      <a:r>
                        <a:rPr lang="en-US" sz="1400" dirty="0"/>
                        <a:t>CCA (Canonical Correlation Analysis)</a:t>
                      </a:r>
                    </a:p>
                    <a:p>
                      <a:pPr marL="742950" lvl="1" indent="-285750">
                        <a:buFont typeface="Arial" panose="020B0604020202020204" pitchFamily="34" charset="0"/>
                        <a:buChar char="•"/>
                      </a:pPr>
                      <a:r>
                        <a:rPr lang="en-US" sz="1400" dirty="0">
                          <a:solidFill>
                            <a:srgbClr val="C00000"/>
                          </a:solidFill>
                        </a:rPr>
                        <a:t>Only support </a:t>
                      </a:r>
                      <a:r>
                        <a:rPr lang="en-US" sz="1400" u="sng" dirty="0">
                          <a:solidFill>
                            <a:srgbClr val="C00000"/>
                          </a:solidFill>
                        </a:rPr>
                        <a:t>consensus principle</a:t>
                      </a:r>
                    </a:p>
                    <a:p>
                      <a:pPr marL="742950" lvl="1" indent="-285750">
                        <a:buFont typeface="Arial" panose="020B0604020202020204" pitchFamily="34" charset="0"/>
                        <a:buChar char="•"/>
                      </a:pPr>
                      <a:r>
                        <a:rPr lang="en-US" sz="1400" dirty="0"/>
                        <a:t>linear</a:t>
                      </a:r>
                    </a:p>
                  </a:txBody>
                  <a:tcPr marL="68580" marR="68580" marT="34290" marB="34290"/>
                </a:tc>
                <a:extLst>
                  <a:ext uri="{0D108BD9-81ED-4DB2-BD59-A6C34878D82A}">
                    <a16:rowId xmlns:a16="http://schemas.microsoft.com/office/drawing/2014/main" val="1445406883"/>
                  </a:ext>
                </a:extLst>
              </a:tr>
            </a:tbl>
          </a:graphicData>
        </a:graphic>
      </p:graphicFrame>
      <p:pic>
        <p:nvPicPr>
          <p:cNvPr id="5" name="Picture 4">
            <a:extLst>
              <a:ext uri="{FF2B5EF4-FFF2-40B4-BE49-F238E27FC236}">
                <a16:creationId xmlns:a16="http://schemas.microsoft.com/office/drawing/2014/main" id="{3C5D4303-2A24-0B45-898F-7B9DEFF97021}"/>
              </a:ext>
            </a:extLst>
          </p:cNvPr>
          <p:cNvPicPr>
            <a:picLocks noChangeAspect="1"/>
          </p:cNvPicPr>
          <p:nvPr/>
        </p:nvPicPr>
        <p:blipFill>
          <a:blip r:embed="rId3"/>
          <a:stretch>
            <a:fillRect/>
          </a:stretch>
        </p:blipFill>
        <p:spPr>
          <a:xfrm>
            <a:off x="440459" y="3709247"/>
            <a:ext cx="4048125" cy="1476375"/>
          </a:xfrm>
          <a:prstGeom prst="rect">
            <a:avLst/>
          </a:prstGeom>
        </p:spPr>
      </p:pic>
      <p:pic>
        <p:nvPicPr>
          <p:cNvPr id="6" name="Picture 5">
            <a:extLst>
              <a:ext uri="{FF2B5EF4-FFF2-40B4-BE49-F238E27FC236}">
                <a16:creationId xmlns:a16="http://schemas.microsoft.com/office/drawing/2014/main" id="{92831F2C-263A-7044-9474-7CB859EE278E}"/>
              </a:ext>
            </a:extLst>
          </p:cNvPr>
          <p:cNvPicPr>
            <a:picLocks noChangeAspect="1"/>
          </p:cNvPicPr>
          <p:nvPr/>
        </p:nvPicPr>
        <p:blipFill>
          <a:blip r:embed="rId4"/>
          <a:stretch>
            <a:fillRect/>
          </a:stretch>
        </p:blipFill>
        <p:spPr>
          <a:xfrm>
            <a:off x="5635440" y="3777054"/>
            <a:ext cx="2760911" cy="1296893"/>
          </a:xfrm>
          <a:prstGeom prst="rect">
            <a:avLst/>
          </a:prstGeom>
        </p:spPr>
      </p:pic>
      <p:cxnSp>
        <p:nvCxnSpPr>
          <p:cNvPr id="7" name="Straight Connector 6">
            <a:extLst>
              <a:ext uri="{FF2B5EF4-FFF2-40B4-BE49-F238E27FC236}">
                <a16:creationId xmlns:a16="http://schemas.microsoft.com/office/drawing/2014/main" id="{7848F602-777B-6C47-8B6F-29B449772B5C}"/>
              </a:ext>
            </a:extLst>
          </p:cNvPr>
          <p:cNvCxnSpPr>
            <a:cxnSpLocks/>
            <a:endCxn id="8" idx="0"/>
          </p:cNvCxnSpPr>
          <p:nvPr/>
        </p:nvCxnSpPr>
        <p:spPr>
          <a:xfrm flipH="1">
            <a:off x="4514851" y="2048452"/>
            <a:ext cx="1" cy="1804131"/>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02B8BF7-BBCA-CA42-B8A8-DC3D890C01A0}"/>
              </a:ext>
            </a:extLst>
          </p:cNvPr>
          <p:cNvSpPr txBox="1"/>
          <p:nvPr/>
        </p:nvSpPr>
        <p:spPr>
          <a:xfrm>
            <a:off x="2637664" y="3852583"/>
            <a:ext cx="3754373" cy="369332"/>
          </a:xfrm>
          <a:prstGeom prst="rect">
            <a:avLst/>
          </a:prstGeom>
          <a:noFill/>
        </p:spPr>
        <p:txBody>
          <a:bodyPr wrap="square" rtlCol="0">
            <a:spAutoFit/>
          </a:bodyPr>
          <a:lstStyle/>
          <a:p>
            <a:r>
              <a:rPr lang="en-US" sz="900" dirty="0">
                <a:solidFill>
                  <a:schemeClr val="tx1">
                    <a:lumMod val="75000"/>
                    <a:lumOff val="25000"/>
                  </a:schemeClr>
                </a:solidFill>
              </a:rPr>
              <a:t>Xu, Chang, </a:t>
            </a:r>
            <a:r>
              <a:rPr lang="en-US" sz="900" dirty="0" err="1">
                <a:solidFill>
                  <a:schemeClr val="tx1">
                    <a:lumMod val="75000"/>
                    <a:lumOff val="25000"/>
                  </a:schemeClr>
                </a:solidFill>
              </a:rPr>
              <a:t>Dacheng</a:t>
            </a:r>
            <a:r>
              <a:rPr lang="en-US" sz="900" dirty="0">
                <a:solidFill>
                  <a:schemeClr val="tx1">
                    <a:lumMod val="75000"/>
                    <a:lumOff val="25000"/>
                  </a:schemeClr>
                </a:solidFill>
              </a:rPr>
              <a:t> Tao, and Chao Xu. "A survey on multi-view learning." </a:t>
            </a:r>
            <a:r>
              <a:rPr lang="en-US" sz="900" i="1" dirty="0" err="1">
                <a:solidFill>
                  <a:schemeClr val="tx1">
                    <a:lumMod val="75000"/>
                    <a:lumOff val="25000"/>
                  </a:schemeClr>
                </a:solidFill>
              </a:rPr>
              <a:t>arXiv</a:t>
            </a:r>
            <a:r>
              <a:rPr lang="en-US" sz="900" i="1" dirty="0">
                <a:solidFill>
                  <a:schemeClr val="tx1">
                    <a:lumMod val="75000"/>
                    <a:lumOff val="25000"/>
                  </a:schemeClr>
                </a:solidFill>
              </a:rPr>
              <a:t> preprint arXiv:1304.5634</a:t>
            </a:r>
            <a:r>
              <a:rPr lang="en-US" sz="900" dirty="0">
                <a:solidFill>
                  <a:schemeClr val="tx1">
                    <a:lumMod val="75000"/>
                    <a:lumOff val="25000"/>
                  </a:schemeClr>
                </a:solidFill>
              </a:rPr>
              <a:t> (2013)</a:t>
            </a:r>
          </a:p>
        </p:txBody>
      </p:sp>
      <p:cxnSp>
        <p:nvCxnSpPr>
          <p:cNvPr id="9" name="Straight Connector 8">
            <a:extLst>
              <a:ext uri="{FF2B5EF4-FFF2-40B4-BE49-F238E27FC236}">
                <a16:creationId xmlns:a16="http://schemas.microsoft.com/office/drawing/2014/main" id="{246793EC-A144-084C-A7A1-BB2F4E85C8D6}"/>
              </a:ext>
            </a:extLst>
          </p:cNvPr>
          <p:cNvCxnSpPr>
            <a:cxnSpLocks/>
            <a:stCxn id="8" idx="2"/>
          </p:cNvCxnSpPr>
          <p:nvPr/>
        </p:nvCxnSpPr>
        <p:spPr>
          <a:xfrm flipH="1">
            <a:off x="4514848" y="4221915"/>
            <a:ext cx="3" cy="1219950"/>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082DCA20-A700-1442-AB03-B01C4682CAE2}"/>
                  </a:ext>
                </a:extLst>
              </p:cNvPr>
              <p:cNvSpPr txBox="1"/>
              <p:nvPr/>
            </p:nvSpPr>
            <p:spPr>
              <a:xfrm>
                <a:off x="5826069" y="3330018"/>
                <a:ext cx="1845442" cy="40267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unc>
                        <m:funcPr>
                          <m:ctrlPr>
                            <a:rPr lang="en-US" sz="1350" i="1">
                              <a:solidFill>
                                <a:srgbClr val="C00000"/>
                              </a:solidFill>
                              <a:latin typeface="Cambria Math" panose="02040503050406030204" pitchFamily="18" charset="0"/>
                            </a:rPr>
                          </m:ctrlPr>
                        </m:funcPr>
                        <m:fName>
                          <m:limLow>
                            <m:limLowPr>
                              <m:ctrlPr>
                                <a:rPr lang="en-US" sz="1350" i="1">
                                  <a:solidFill>
                                    <a:srgbClr val="C00000"/>
                                  </a:solidFill>
                                  <a:latin typeface="Cambria Math" panose="02040503050406030204" pitchFamily="18" charset="0"/>
                                </a:rPr>
                              </m:ctrlPr>
                            </m:limLowPr>
                            <m:e>
                              <m:r>
                                <m:rPr>
                                  <m:sty m:val="p"/>
                                </m:rPr>
                                <a:rPr lang="en-US" sz="1350">
                                  <a:solidFill>
                                    <a:srgbClr val="C00000"/>
                                  </a:solidFill>
                                  <a:latin typeface="Cambria Math" panose="02040503050406030204" pitchFamily="18" charset="0"/>
                                </a:rPr>
                                <m:t>max</m:t>
                              </m:r>
                            </m:e>
                            <m:lim>
                              <m:r>
                                <a:rPr lang="en-US" sz="1350" i="1">
                                  <a:solidFill>
                                    <a:srgbClr val="C00000"/>
                                  </a:solidFill>
                                  <a:latin typeface="Cambria Math" panose="02040503050406030204" pitchFamily="18" charset="0"/>
                                </a:rPr>
                                <m:t>𝑓</m:t>
                              </m:r>
                              <m:r>
                                <a:rPr lang="en-US" sz="1350" i="1">
                                  <a:solidFill>
                                    <a:srgbClr val="C00000"/>
                                  </a:solidFill>
                                  <a:latin typeface="Cambria Math" panose="02040503050406030204" pitchFamily="18" charset="0"/>
                                </a:rPr>
                                <m:t>,</m:t>
                              </m:r>
                              <m:r>
                                <a:rPr lang="en-US" sz="1350" i="1">
                                  <a:solidFill>
                                    <a:srgbClr val="C00000"/>
                                  </a:solidFill>
                                  <a:latin typeface="Cambria Math" panose="02040503050406030204" pitchFamily="18" charset="0"/>
                                </a:rPr>
                                <m:t>𝑔</m:t>
                              </m:r>
                            </m:lim>
                          </m:limLow>
                        </m:fName>
                        <m:e>
                          <m:r>
                            <a:rPr lang="en-US" sz="1350" i="1">
                              <a:solidFill>
                                <a:srgbClr val="C00000"/>
                              </a:solidFill>
                              <a:latin typeface="Cambria Math" panose="02040503050406030204" pitchFamily="18" charset="0"/>
                            </a:rPr>
                            <m:t>𝑐𝑜𝑟𝑟</m:t>
                          </m:r>
                          <m:d>
                            <m:dPr>
                              <m:ctrlPr>
                                <a:rPr lang="en-US" sz="1350" i="1">
                                  <a:solidFill>
                                    <a:srgbClr val="C00000"/>
                                  </a:solidFill>
                                  <a:latin typeface="Cambria Math" panose="02040503050406030204" pitchFamily="18" charset="0"/>
                                </a:rPr>
                              </m:ctrlPr>
                            </m:dPr>
                            <m:e>
                              <m:r>
                                <a:rPr lang="en-US" sz="1350" i="1">
                                  <a:solidFill>
                                    <a:srgbClr val="C00000"/>
                                  </a:solidFill>
                                  <a:latin typeface="Cambria Math" panose="02040503050406030204" pitchFamily="18" charset="0"/>
                                </a:rPr>
                                <m:t>𝑓</m:t>
                              </m:r>
                              <m:d>
                                <m:dPr>
                                  <m:ctrlPr>
                                    <a:rPr lang="en-US" sz="1350" i="1">
                                      <a:solidFill>
                                        <a:srgbClr val="C00000"/>
                                      </a:solidFill>
                                      <a:latin typeface="Cambria Math" panose="02040503050406030204" pitchFamily="18" charset="0"/>
                                    </a:rPr>
                                  </m:ctrlPr>
                                </m:dPr>
                                <m:e>
                                  <m:r>
                                    <a:rPr lang="en-US" sz="1350" i="1">
                                      <a:solidFill>
                                        <a:srgbClr val="C00000"/>
                                      </a:solidFill>
                                      <a:latin typeface="Cambria Math" panose="02040503050406030204" pitchFamily="18" charset="0"/>
                                    </a:rPr>
                                    <m:t>𝑋</m:t>
                                  </m:r>
                                </m:e>
                              </m:d>
                              <m:r>
                                <a:rPr lang="en-US" sz="1350" i="1">
                                  <a:solidFill>
                                    <a:srgbClr val="C00000"/>
                                  </a:solidFill>
                                  <a:latin typeface="Cambria Math" panose="02040503050406030204" pitchFamily="18" charset="0"/>
                                </a:rPr>
                                <m:t>,</m:t>
                              </m:r>
                              <m:r>
                                <a:rPr lang="en-US" sz="1350" i="1">
                                  <a:solidFill>
                                    <a:srgbClr val="C00000"/>
                                  </a:solidFill>
                                  <a:latin typeface="Cambria Math" panose="02040503050406030204" pitchFamily="18" charset="0"/>
                                </a:rPr>
                                <m:t>𝑔</m:t>
                              </m:r>
                              <m:d>
                                <m:dPr>
                                  <m:ctrlPr>
                                    <a:rPr lang="en-US" sz="1350" i="1">
                                      <a:solidFill>
                                        <a:srgbClr val="C00000"/>
                                      </a:solidFill>
                                      <a:latin typeface="Cambria Math" panose="02040503050406030204" pitchFamily="18" charset="0"/>
                                    </a:rPr>
                                  </m:ctrlPr>
                                </m:dPr>
                                <m:e>
                                  <m:r>
                                    <a:rPr lang="en-US" sz="1350" i="1">
                                      <a:solidFill>
                                        <a:srgbClr val="C00000"/>
                                      </a:solidFill>
                                      <a:latin typeface="Cambria Math" panose="02040503050406030204" pitchFamily="18" charset="0"/>
                                    </a:rPr>
                                    <m:t>𝑌</m:t>
                                  </m:r>
                                </m:e>
                              </m:d>
                            </m:e>
                          </m:d>
                        </m:e>
                      </m:func>
                    </m:oMath>
                  </m:oMathPara>
                </a14:m>
                <a:endParaRPr lang="en-US" sz="1350" i="1" dirty="0">
                  <a:solidFill>
                    <a:srgbClr val="C00000"/>
                  </a:solidFill>
                  <a:latin typeface="Cambria Math" panose="02040503050406030204" pitchFamily="18" charset="0"/>
                </a:endParaRPr>
              </a:p>
            </p:txBody>
          </p:sp>
        </mc:Choice>
        <mc:Fallback xmlns="">
          <p:sp>
            <p:nvSpPr>
              <p:cNvPr id="10" name="TextBox 9">
                <a:extLst>
                  <a:ext uri="{FF2B5EF4-FFF2-40B4-BE49-F238E27FC236}">
                    <a16:creationId xmlns:a16="http://schemas.microsoft.com/office/drawing/2014/main" id="{082DCA20-A700-1442-AB03-B01C4682CAE2}"/>
                  </a:ext>
                </a:extLst>
              </p:cNvPr>
              <p:cNvSpPr txBox="1">
                <a:spLocks noRot="1" noChangeAspect="1" noMove="1" noResize="1" noEditPoints="1" noAdjustHandles="1" noChangeArrowheads="1" noChangeShapeType="1" noTextEdit="1"/>
              </p:cNvSpPr>
              <p:nvPr/>
            </p:nvSpPr>
            <p:spPr>
              <a:xfrm>
                <a:off x="5826069" y="3330018"/>
                <a:ext cx="1845442" cy="402674"/>
              </a:xfrm>
              <a:prstGeom prst="rect">
                <a:avLst/>
              </a:prstGeom>
              <a:blipFill>
                <a:blip r:embed="rId5"/>
                <a:stretch>
                  <a:fillRect b="-312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BDEF8F35-D464-FF4B-8EFB-0FEC4ACF0090}"/>
                  </a:ext>
                </a:extLst>
              </p:cNvPr>
              <p:cNvSpPr txBox="1"/>
              <p:nvPr/>
            </p:nvSpPr>
            <p:spPr>
              <a:xfrm>
                <a:off x="2251663" y="3293040"/>
                <a:ext cx="925703" cy="5965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supHide m:val="on"/>
                          <m:ctrlPr>
                            <a:rPr lang="en-US" sz="1350" i="1">
                              <a:solidFill>
                                <a:srgbClr val="C00000"/>
                              </a:solidFill>
                              <a:latin typeface="Cambria Math" panose="02040503050406030204" pitchFamily="18" charset="0"/>
                            </a:rPr>
                          </m:ctrlPr>
                        </m:naryPr>
                        <m:sub>
                          <m:r>
                            <a:rPr lang="en-US" sz="1350" i="1">
                              <a:solidFill>
                                <a:srgbClr val="C00000"/>
                              </a:solidFill>
                              <a:latin typeface="Cambria Math" panose="02040503050406030204" pitchFamily="18" charset="0"/>
                            </a:rPr>
                            <m:t>𝑖</m:t>
                          </m:r>
                        </m:sub>
                        <m:sup/>
                        <m:e>
                          <m:sSub>
                            <m:sSubPr>
                              <m:ctrlPr>
                                <a:rPr lang="en-US" sz="1350" i="1">
                                  <a:solidFill>
                                    <a:srgbClr val="C00000"/>
                                  </a:solidFill>
                                  <a:latin typeface="Cambria Math" panose="02040503050406030204" pitchFamily="18" charset="0"/>
                                </a:rPr>
                              </m:ctrlPr>
                            </m:sSubPr>
                            <m:e>
                              <m:r>
                                <a:rPr lang="en-US" sz="1350" i="1">
                                  <a:solidFill>
                                    <a:srgbClr val="C00000"/>
                                  </a:solidFill>
                                  <a:latin typeface="Cambria Math" panose="02040503050406030204" pitchFamily="18" charset="0"/>
                                </a:rPr>
                                <m:t>𝛽</m:t>
                              </m:r>
                            </m:e>
                            <m:sub>
                              <m:r>
                                <a:rPr lang="en-US" sz="1350" i="1">
                                  <a:solidFill>
                                    <a:srgbClr val="C00000"/>
                                  </a:solidFill>
                                  <a:latin typeface="Cambria Math" panose="02040503050406030204" pitchFamily="18" charset="0"/>
                                </a:rPr>
                                <m:t>𝑖</m:t>
                              </m:r>
                            </m:sub>
                          </m:sSub>
                          <m:sSup>
                            <m:sSupPr>
                              <m:ctrlPr>
                                <a:rPr lang="en-US" sz="1350" i="1">
                                  <a:solidFill>
                                    <a:srgbClr val="C00000"/>
                                  </a:solidFill>
                                  <a:latin typeface="Cambria Math" panose="02040503050406030204" pitchFamily="18" charset="0"/>
                                </a:rPr>
                              </m:ctrlPr>
                            </m:sSupPr>
                            <m:e>
                              <m:r>
                                <a:rPr lang="en-US" sz="1350" i="1">
                                  <a:solidFill>
                                    <a:srgbClr val="C00000"/>
                                  </a:solidFill>
                                  <a:latin typeface="Cambria Math" panose="02040503050406030204" pitchFamily="18" charset="0"/>
                                </a:rPr>
                                <m:t>𝐾</m:t>
                              </m:r>
                            </m:e>
                            <m:sup>
                              <m:r>
                                <a:rPr lang="en-US" sz="1350" i="1">
                                  <a:solidFill>
                                    <a:srgbClr val="C00000"/>
                                  </a:solidFill>
                                  <a:latin typeface="Cambria Math" panose="02040503050406030204" pitchFamily="18" charset="0"/>
                                </a:rPr>
                                <m:t>(</m:t>
                              </m:r>
                              <m:r>
                                <a:rPr lang="en-US" sz="1350" i="1">
                                  <a:solidFill>
                                    <a:srgbClr val="C00000"/>
                                  </a:solidFill>
                                  <a:latin typeface="Cambria Math" panose="02040503050406030204" pitchFamily="18" charset="0"/>
                                </a:rPr>
                                <m:t>𝑖</m:t>
                              </m:r>
                              <m:r>
                                <a:rPr lang="en-US" sz="1350" i="1">
                                  <a:solidFill>
                                    <a:srgbClr val="C00000"/>
                                  </a:solidFill>
                                  <a:latin typeface="Cambria Math" panose="02040503050406030204" pitchFamily="18" charset="0"/>
                                </a:rPr>
                                <m:t>)</m:t>
                              </m:r>
                            </m:sup>
                          </m:sSup>
                        </m:e>
                      </m:nary>
                    </m:oMath>
                  </m:oMathPara>
                </a14:m>
                <a:endParaRPr lang="en-US" sz="1350" dirty="0">
                  <a:solidFill>
                    <a:srgbClr val="C00000"/>
                  </a:solidFill>
                </a:endParaRPr>
              </a:p>
            </p:txBody>
          </p:sp>
        </mc:Choice>
        <mc:Fallback xmlns="">
          <p:sp>
            <p:nvSpPr>
              <p:cNvPr id="11" name="TextBox 10">
                <a:extLst>
                  <a:ext uri="{FF2B5EF4-FFF2-40B4-BE49-F238E27FC236}">
                    <a16:creationId xmlns:a16="http://schemas.microsoft.com/office/drawing/2014/main" id="{BDEF8F35-D464-FF4B-8EFB-0FEC4ACF0090}"/>
                  </a:ext>
                </a:extLst>
              </p:cNvPr>
              <p:cNvSpPr txBox="1">
                <a:spLocks noRot="1" noChangeAspect="1" noMove="1" noResize="1" noEditPoints="1" noAdjustHandles="1" noChangeArrowheads="1" noChangeShapeType="1" noTextEdit="1"/>
              </p:cNvSpPr>
              <p:nvPr/>
            </p:nvSpPr>
            <p:spPr>
              <a:xfrm>
                <a:off x="2251663" y="3293040"/>
                <a:ext cx="925703" cy="596510"/>
              </a:xfrm>
              <a:prstGeom prst="rect">
                <a:avLst/>
              </a:prstGeom>
              <a:blipFill>
                <a:blip r:embed="rId6"/>
                <a:stretch>
                  <a:fillRect l="-60811" t="-122917" b="-175000"/>
                </a:stretch>
              </a:blipFill>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B6283A03-C505-C449-810F-4F008EC3B99A}"/>
              </a:ext>
            </a:extLst>
          </p:cNvPr>
          <p:cNvSpPr>
            <a:spLocks noGrp="1"/>
          </p:cNvSpPr>
          <p:nvPr>
            <p:ph type="sldNum" sz="quarter" idx="12"/>
          </p:nvPr>
        </p:nvSpPr>
        <p:spPr>
          <a:xfrm>
            <a:off x="11311128" y="6272784"/>
            <a:ext cx="640080" cy="365125"/>
          </a:xfrm>
          <a:prstGeom prst="rect">
            <a:avLst/>
          </a:prstGeom>
        </p:spPr>
        <p:txBody>
          <a:bodyPr vert="horz" lIns="91440" tIns="45720" rIns="91440" bIns="45720" rtlCol="0" anchor="ctr"/>
          <a:lstStyle>
            <a:defPPr>
              <a:defRPr lang="en-US"/>
            </a:defPPr>
            <a:lvl1pPr marL="0" algn="ctr" defTabSz="914400" rtl="0" eaLnBrk="1" latinLnBrk="0" hangingPunct="1">
              <a:defRPr sz="1400" b="1" kern="1200">
                <a:solidFill>
                  <a:srgbClr val="FFFFFF"/>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A1C79C9-48CD-544B-91DF-57C1A15BA8C8}" type="slidenum">
              <a:rPr lang="en-US" smtClean="0"/>
              <a:pPr/>
              <a:t>25</a:t>
            </a:fld>
            <a:endParaRPr lang="en-US"/>
          </a:p>
        </p:txBody>
      </p:sp>
      <p:sp>
        <p:nvSpPr>
          <p:cNvPr id="15" name="Title 14">
            <a:extLst>
              <a:ext uri="{FF2B5EF4-FFF2-40B4-BE49-F238E27FC236}">
                <a16:creationId xmlns:a16="http://schemas.microsoft.com/office/drawing/2014/main" id="{AF7AA007-EC20-4141-8E75-79D1A51EDB6E}"/>
              </a:ext>
            </a:extLst>
          </p:cNvPr>
          <p:cNvSpPr>
            <a:spLocks noGrp="1"/>
          </p:cNvSpPr>
          <p:nvPr>
            <p:ph type="title"/>
          </p:nvPr>
        </p:nvSpPr>
        <p:spPr/>
        <p:txBody>
          <a:bodyPr/>
          <a:lstStyle/>
          <a:p>
            <a:r>
              <a:rPr lang="en-US" dirty="0"/>
              <a:t>Alignment-based multi-view learning methods</a:t>
            </a:r>
          </a:p>
        </p:txBody>
      </p:sp>
      <p:sp>
        <p:nvSpPr>
          <p:cNvPr id="16" name="TextBox 15">
            <a:extLst>
              <a:ext uri="{FF2B5EF4-FFF2-40B4-BE49-F238E27FC236}">
                <a16:creationId xmlns:a16="http://schemas.microsoft.com/office/drawing/2014/main" id="{FB924282-2D48-1B42-922F-D88877D1ECFC}"/>
              </a:ext>
            </a:extLst>
          </p:cNvPr>
          <p:cNvSpPr txBox="1"/>
          <p:nvPr/>
        </p:nvSpPr>
        <p:spPr>
          <a:xfrm>
            <a:off x="2714515" y="5715000"/>
            <a:ext cx="3600666" cy="400110"/>
          </a:xfrm>
          <a:prstGeom prst="rect">
            <a:avLst/>
          </a:prstGeom>
          <a:noFill/>
        </p:spPr>
        <p:txBody>
          <a:bodyPr wrap="none" rtlCol="0">
            <a:spAutoFit/>
          </a:bodyPr>
          <a:lstStyle/>
          <a:p>
            <a:pPr algn="ctr"/>
            <a:r>
              <a:rPr lang="en-US" sz="2000" b="1" i="1" dirty="0">
                <a:latin typeface="Times New Roman" panose="02020603050405020304" pitchFamily="18" charset="0"/>
                <a:cs typeface="Times New Roman" panose="02020603050405020304" pitchFamily="18" charset="0"/>
              </a:rPr>
              <a:t>Can we support </a:t>
            </a:r>
            <a:r>
              <a:rPr lang="en-US" sz="2000" b="1" i="1" u="sng" dirty="0">
                <a:solidFill>
                  <a:srgbClr val="C00000"/>
                </a:solidFill>
                <a:latin typeface="Times New Roman" panose="02020603050405020304" pitchFamily="18" charset="0"/>
                <a:cs typeface="Times New Roman" panose="02020603050405020304" pitchFamily="18" charset="0"/>
              </a:rPr>
              <a:t>both principles?</a:t>
            </a:r>
          </a:p>
        </p:txBody>
      </p:sp>
    </p:spTree>
    <p:extLst>
      <p:ext uri="{BB962C8B-B14F-4D97-AF65-F5344CB8AC3E}">
        <p14:creationId xmlns:p14="http://schemas.microsoft.com/office/powerpoint/2010/main" val="1956051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E99DF-2BBB-024F-BF74-1B513D3B9522}"/>
              </a:ext>
            </a:extLst>
          </p:cNvPr>
          <p:cNvSpPr>
            <a:spLocks noGrp="1"/>
          </p:cNvSpPr>
          <p:nvPr>
            <p:ph type="title"/>
          </p:nvPr>
        </p:nvSpPr>
        <p:spPr>
          <a:xfrm>
            <a:off x="302926" y="111419"/>
            <a:ext cx="8688673" cy="914400"/>
          </a:xfrm>
        </p:spPr>
        <p:txBody>
          <a:bodyPr/>
          <a:lstStyle/>
          <a:p>
            <a:r>
              <a:rPr lang="en-US" dirty="0" err="1"/>
              <a:t>ManiNetCluster</a:t>
            </a:r>
            <a:r>
              <a:rPr lang="en-US" dirty="0"/>
              <a:t>: manifold alignment to reveal the functional links between gene networks</a:t>
            </a:r>
          </a:p>
        </p:txBody>
      </p:sp>
      <p:pic>
        <p:nvPicPr>
          <p:cNvPr id="5" name="Content Placeholder 4">
            <a:extLst>
              <a:ext uri="{FF2B5EF4-FFF2-40B4-BE49-F238E27FC236}">
                <a16:creationId xmlns:a16="http://schemas.microsoft.com/office/drawing/2014/main" id="{BD5689BF-12FE-8F43-A78D-7251BE7635B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12364" y="1788163"/>
            <a:ext cx="5810535" cy="4055342"/>
          </a:xfrm>
        </p:spPr>
      </p:pic>
      <p:sp>
        <p:nvSpPr>
          <p:cNvPr id="6" name="TextBox 5">
            <a:extLst>
              <a:ext uri="{FF2B5EF4-FFF2-40B4-BE49-F238E27FC236}">
                <a16:creationId xmlns:a16="http://schemas.microsoft.com/office/drawing/2014/main" id="{E1E16F63-CF7E-A34C-8598-26ABB97B4F32}"/>
              </a:ext>
            </a:extLst>
          </p:cNvPr>
          <p:cNvSpPr txBox="1"/>
          <p:nvPr/>
        </p:nvSpPr>
        <p:spPr>
          <a:xfrm>
            <a:off x="1092141" y="1181516"/>
            <a:ext cx="3630588" cy="646331"/>
          </a:xfrm>
          <a:prstGeom prst="rect">
            <a:avLst/>
          </a:prstGeom>
          <a:noFill/>
        </p:spPr>
        <p:txBody>
          <a:bodyPr wrap="square" rtlCol="0">
            <a:spAutoFit/>
          </a:bodyPr>
          <a:lstStyle/>
          <a:p>
            <a:r>
              <a:rPr lang="en-US" dirty="0"/>
              <a:t>Multi-view datasets (e.g., diseases, species, conditions)</a:t>
            </a:r>
          </a:p>
        </p:txBody>
      </p:sp>
      <p:sp>
        <p:nvSpPr>
          <p:cNvPr id="7" name="TextBox 6">
            <a:extLst>
              <a:ext uri="{FF2B5EF4-FFF2-40B4-BE49-F238E27FC236}">
                <a16:creationId xmlns:a16="http://schemas.microsoft.com/office/drawing/2014/main" id="{2562F935-DA5C-B24E-A048-BA70112D7CEE}"/>
              </a:ext>
            </a:extLst>
          </p:cNvPr>
          <p:cNvSpPr txBox="1"/>
          <p:nvPr/>
        </p:nvSpPr>
        <p:spPr>
          <a:xfrm>
            <a:off x="4722730" y="1263134"/>
            <a:ext cx="3498073" cy="369332"/>
          </a:xfrm>
          <a:prstGeom prst="rect">
            <a:avLst/>
          </a:prstGeom>
          <a:noFill/>
        </p:spPr>
        <p:txBody>
          <a:bodyPr wrap="none" rtlCol="0">
            <a:spAutoFit/>
          </a:bodyPr>
          <a:lstStyle/>
          <a:p>
            <a:r>
              <a:rPr lang="en-US" dirty="0"/>
              <a:t>Functional linkages across views</a:t>
            </a:r>
          </a:p>
        </p:txBody>
      </p:sp>
      <p:sp>
        <p:nvSpPr>
          <p:cNvPr id="10" name="Rectangle 9">
            <a:extLst>
              <a:ext uri="{FF2B5EF4-FFF2-40B4-BE49-F238E27FC236}">
                <a16:creationId xmlns:a16="http://schemas.microsoft.com/office/drawing/2014/main" id="{0DB6006C-5A8C-014E-8137-4BC840005FA3}"/>
              </a:ext>
            </a:extLst>
          </p:cNvPr>
          <p:cNvSpPr/>
          <p:nvPr/>
        </p:nvSpPr>
        <p:spPr>
          <a:xfrm>
            <a:off x="55726" y="6567146"/>
            <a:ext cx="5812425" cy="276999"/>
          </a:xfrm>
          <a:prstGeom prst="rect">
            <a:avLst/>
          </a:prstGeom>
        </p:spPr>
        <p:txBody>
          <a:bodyPr wrap="none">
            <a:spAutoFit/>
          </a:bodyPr>
          <a:lstStyle/>
          <a:p>
            <a:r>
              <a:rPr lang="en-US" sz="1200" dirty="0">
                <a:latin typeface="Arial" panose="020B0604020202020204" pitchFamily="34" charset="0"/>
                <a:cs typeface="Arial" panose="020B0604020202020204" pitchFamily="34" charset="0"/>
              </a:rPr>
              <a:t>Nguyen, </a:t>
            </a:r>
            <a:r>
              <a:rPr lang="en-US" sz="1200" dirty="0" err="1">
                <a:latin typeface="Arial" panose="020B0604020202020204" pitchFamily="34" charset="0"/>
                <a:cs typeface="Arial" panose="020B0604020202020204" pitchFamily="34" charset="0"/>
              </a:rPr>
              <a:t>Blaby</a:t>
            </a:r>
            <a:r>
              <a:rPr lang="en-US" sz="1200" dirty="0">
                <a:latin typeface="Arial" panose="020B0604020202020204" pitchFamily="34" charset="0"/>
                <a:cs typeface="Arial" panose="020B0604020202020204" pitchFamily="34" charset="0"/>
              </a:rPr>
              <a:t>, Wang, BMC Genomics, 2019 (</a:t>
            </a:r>
            <a:r>
              <a:rPr lang="en-US" sz="1200" i="1" dirty="0">
                <a:solidFill>
                  <a:srgbClr val="FF0000"/>
                </a:solidFill>
                <a:latin typeface="Arial" panose="020B0604020202020204" pitchFamily="34" charset="0"/>
                <a:cs typeface="Arial" panose="020B0604020202020204" pitchFamily="34" charset="0"/>
              </a:rPr>
              <a:t>Best Poster Award</a:t>
            </a:r>
            <a:r>
              <a:rPr lang="en-US" sz="1200" dirty="0">
                <a:latin typeface="Arial" panose="020B0604020202020204" pitchFamily="34" charset="0"/>
                <a:cs typeface="Arial" panose="020B0604020202020204" pitchFamily="34" charset="0"/>
              </a:rPr>
              <a:t>, ACM BCB 2018)</a:t>
            </a:r>
          </a:p>
        </p:txBody>
      </p:sp>
      <p:sp>
        <p:nvSpPr>
          <p:cNvPr id="9" name="TextBox 8">
            <a:extLst>
              <a:ext uri="{FF2B5EF4-FFF2-40B4-BE49-F238E27FC236}">
                <a16:creationId xmlns:a16="http://schemas.microsoft.com/office/drawing/2014/main" id="{B526C05B-D30A-3946-92A0-C8A4F469E334}"/>
              </a:ext>
            </a:extLst>
          </p:cNvPr>
          <p:cNvSpPr txBox="1"/>
          <p:nvPr/>
        </p:nvSpPr>
        <p:spPr>
          <a:xfrm>
            <a:off x="1705591" y="5921950"/>
            <a:ext cx="5883342" cy="507831"/>
          </a:xfrm>
          <a:prstGeom prst="rect">
            <a:avLst/>
          </a:prstGeom>
          <a:noFill/>
        </p:spPr>
        <p:txBody>
          <a:bodyPr wrap="none" rtlCol="0">
            <a:spAutoFit/>
          </a:bodyPr>
          <a:lstStyle/>
          <a:p>
            <a:pPr algn="ctr"/>
            <a:r>
              <a:rPr lang="en-US" sz="1350" b="1" dirty="0" err="1"/>
              <a:t>ManiNetCluster</a:t>
            </a:r>
            <a:r>
              <a:rPr lang="en-US" sz="1350" dirty="0"/>
              <a:t> is a </a:t>
            </a:r>
            <a:r>
              <a:rPr lang="en-US" sz="1350" i="1" dirty="0"/>
              <a:t>subspace learning</a:t>
            </a:r>
            <a:r>
              <a:rPr lang="en-US" sz="1350" dirty="0"/>
              <a:t>, </a:t>
            </a:r>
            <a:r>
              <a:rPr lang="en-US" sz="1350" b="1" dirty="0"/>
              <a:t>non-linear</a:t>
            </a:r>
            <a:r>
              <a:rPr lang="en-US" sz="1350" dirty="0"/>
              <a:t> and non-expensive</a:t>
            </a:r>
          </a:p>
          <a:p>
            <a:pPr algn="ctr"/>
            <a:r>
              <a:rPr lang="en-US" sz="1350" dirty="0"/>
              <a:t>(by employing </a:t>
            </a:r>
            <a:r>
              <a:rPr lang="en-US" sz="1350" b="1" dirty="0"/>
              <a:t>manifold learning</a:t>
            </a:r>
            <a:r>
              <a:rPr lang="en-US" sz="1350" dirty="0"/>
              <a:t>) </a:t>
            </a:r>
            <a:r>
              <a:rPr lang="en-US" sz="1350" dirty="0">
                <a:solidFill>
                  <a:srgbClr val="C00000"/>
                </a:solidFill>
              </a:rPr>
              <a:t>&amp; support </a:t>
            </a:r>
            <a:r>
              <a:rPr lang="en-US" sz="1350" u="sng" dirty="0">
                <a:solidFill>
                  <a:srgbClr val="C00000"/>
                </a:solidFill>
              </a:rPr>
              <a:t>both principles</a:t>
            </a:r>
          </a:p>
        </p:txBody>
      </p:sp>
      <p:sp>
        <p:nvSpPr>
          <p:cNvPr id="8" name="TextBox 7">
            <a:extLst>
              <a:ext uri="{FF2B5EF4-FFF2-40B4-BE49-F238E27FC236}">
                <a16:creationId xmlns:a16="http://schemas.microsoft.com/office/drawing/2014/main" id="{CC4F82F3-DE53-4441-96C8-FE75252C0008}"/>
              </a:ext>
            </a:extLst>
          </p:cNvPr>
          <p:cNvSpPr txBox="1"/>
          <p:nvPr/>
        </p:nvSpPr>
        <p:spPr>
          <a:xfrm>
            <a:off x="7161204" y="5730527"/>
            <a:ext cx="1140035" cy="246221"/>
          </a:xfrm>
          <a:prstGeom prst="rect">
            <a:avLst/>
          </a:prstGeom>
          <a:solidFill>
            <a:schemeClr val="bg1"/>
          </a:solidFill>
        </p:spPr>
        <p:txBody>
          <a:bodyPr wrap="square">
            <a:spAutoFit/>
          </a:bodyPr>
          <a:lstStyle/>
          <a:p>
            <a:pPr algn="r"/>
            <a:r>
              <a:rPr lang="en-US" sz="1000" i="1" dirty="0"/>
              <a:t>Alignment step</a:t>
            </a:r>
            <a:endParaRPr lang="en-US" sz="1000" dirty="0"/>
          </a:p>
        </p:txBody>
      </p:sp>
    </p:spTree>
    <p:extLst>
      <p:ext uri="{BB962C8B-B14F-4D97-AF65-F5344CB8AC3E}">
        <p14:creationId xmlns:p14="http://schemas.microsoft.com/office/powerpoint/2010/main" val="29362003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7DCBA5D-C23E-ED4A-B039-2D7AE219B5E0}"/>
              </a:ext>
            </a:extLst>
          </p:cNvPr>
          <p:cNvPicPr>
            <a:picLocks noChangeAspect="1"/>
          </p:cNvPicPr>
          <p:nvPr/>
        </p:nvPicPr>
        <p:blipFill rotWithShape="1">
          <a:blip r:embed="rId2">
            <a:extLst>
              <a:ext uri="{28A0092B-C50C-407E-A947-70E740481C1C}">
                <a14:useLocalDpi xmlns:a14="http://schemas.microsoft.com/office/drawing/2010/main" val="0"/>
              </a:ext>
            </a:extLst>
          </a:blip>
          <a:srcRect l="50039" b="35558"/>
          <a:stretch/>
        </p:blipFill>
        <p:spPr>
          <a:xfrm>
            <a:off x="4876800" y="1809590"/>
            <a:ext cx="3962400" cy="4289262"/>
          </a:xfrm>
          <a:prstGeom prst="rect">
            <a:avLst/>
          </a:prstGeom>
        </p:spPr>
      </p:pic>
      <p:pic>
        <p:nvPicPr>
          <p:cNvPr id="6" name="Picture 5">
            <a:extLst>
              <a:ext uri="{FF2B5EF4-FFF2-40B4-BE49-F238E27FC236}">
                <a16:creationId xmlns:a16="http://schemas.microsoft.com/office/drawing/2014/main" id="{38DFCEAB-E732-3A44-A36F-95CF3294E9C9}"/>
              </a:ext>
            </a:extLst>
          </p:cNvPr>
          <p:cNvPicPr>
            <a:picLocks noChangeAspect="1"/>
          </p:cNvPicPr>
          <p:nvPr/>
        </p:nvPicPr>
        <p:blipFill rotWithShape="1">
          <a:blip r:embed="rId3">
            <a:extLst>
              <a:ext uri="{28A0092B-C50C-407E-A947-70E740481C1C}">
                <a14:useLocalDpi xmlns:a14="http://schemas.microsoft.com/office/drawing/2010/main" val="0"/>
              </a:ext>
            </a:extLst>
          </a:blip>
          <a:srcRect t="3748" r="48333"/>
          <a:stretch/>
        </p:blipFill>
        <p:spPr>
          <a:xfrm>
            <a:off x="0" y="2184886"/>
            <a:ext cx="4724400" cy="3913966"/>
          </a:xfrm>
          <a:prstGeom prst="rect">
            <a:avLst/>
          </a:prstGeom>
        </p:spPr>
      </p:pic>
      <p:sp>
        <p:nvSpPr>
          <p:cNvPr id="11" name="TextBox 10">
            <a:extLst>
              <a:ext uri="{FF2B5EF4-FFF2-40B4-BE49-F238E27FC236}">
                <a16:creationId xmlns:a16="http://schemas.microsoft.com/office/drawing/2014/main" id="{C54C5C04-003D-D646-B5D0-29AF03D775A5}"/>
              </a:ext>
            </a:extLst>
          </p:cNvPr>
          <p:cNvSpPr txBox="1"/>
          <p:nvPr/>
        </p:nvSpPr>
        <p:spPr>
          <a:xfrm>
            <a:off x="81828" y="1317373"/>
            <a:ext cx="8980344" cy="369332"/>
          </a:xfrm>
          <a:prstGeom prst="rect">
            <a:avLst/>
          </a:prstGeom>
          <a:noFill/>
        </p:spPr>
        <p:txBody>
          <a:bodyPr wrap="none" rtlCol="0">
            <a:spAutoFit/>
          </a:bodyPr>
          <a:lstStyle/>
          <a:p>
            <a:r>
              <a:rPr lang="en-US" dirty="0"/>
              <a:t>Application: genomic functional linkages between light and dark periods of green alga </a:t>
            </a:r>
          </a:p>
        </p:txBody>
      </p:sp>
      <p:sp>
        <p:nvSpPr>
          <p:cNvPr id="12" name="Rectangle 11">
            <a:extLst>
              <a:ext uri="{FF2B5EF4-FFF2-40B4-BE49-F238E27FC236}">
                <a16:creationId xmlns:a16="http://schemas.microsoft.com/office/drawing/2014/main" id="{D1702EB2-2DED-AC48-8466-BDB6412B0B55}"/>
              </a:ext>
            </a:extLst>
          </p:cNvPr>
          <p:cNvSpPr/>
          <p:nvPr/>
        </p:nvSpPr>
        <p:spPr>
          <a:xfrm>
            <a:off x="4845424" y="1809590"/>
            <a:ext cx="914400" cy="18508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4811CDB-17CB-C244-A958-84816E2791D4}"/>
              </a:ext>
            </a:extLst>
          </p:cNvPr>
          <p:cNvSpPr/>
          <p:nvPr/>
        </p:nvSpPr>
        <p:spPr>
          <a:xfrm>
            <a:off x="4881282" y="3689764"/>
            <a:ext cx="3989294" cy="267704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A close up of a map&#10;&#10;Description automatically generated">
            <a:extLst>
              <a:ext uri="{FF2B5EF4-FFF2-40B4-BE49-F238E27FC236}">
                <a16:creationId xmlns:a16="http://schemas.microsoft.com/office/drawing/2014/main" id="{71F87225-34E6-F549-AB92-4723C43D88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3670307"/>
            <a:ext cx="2438400" cy="2775014"/>
          </a:xfrm>
          <a:prstGeom prst="rect">
            <a:avLst/>
          </a:prstGeom>
        </p:spPr>
      </p:pic>
      <p:sp>
        <p:nvSpPr>
          <p:cNvPr id="14" name="Title 1">
            <a:extLst>
              <a:ext uri="{FF2B5EF4-FFF2-40B4-BE49-F238E27FC236}">
                <a16:creationId xmlns:a16="http://schemas.microsoft.com/office/drawing/2014/main" id="{6FE689EC-FCA4-B84D-85A5-86C26172C52E}"/>
              </a:ext>
            </a:extLst>
          </p:cNvPr>
          <p:cNvSpPr>
            <a:spLocks noGrp="1"/>
          </p:cNvSpPr>
          <p:nvPr>
            <p:ph type="title"/>
          </p:nvPr>
        </p:nvSpPr>
        <p:spPr>
          <a:xfrm>
            <a:off x="302926" y="111419"/>
            <a:ext cx="8688673" cy="914400"/>
          </a:xfrm>
        </p:spPr>
        <p:txBody>
          <a:bodyPr/>
          <a:lstStyle/>
          <a:p>
            <a:r>
              <a:rPr lang="en-US" dirty="0" err="1"/>
              <a:t>ManiNetCluster</a:t>
            </a:r>
            <a:r>
              <a:rPr lang="en-US" dirty="0"/>
              <a:t>: manifold alignment to reveal the functional links between gene networks</a:t>
            </a:r>
          </a:p>
        </p:txBody>
      </p:sp>
      <p:sp>
        <p:nvSpPr>
          <p:cNvPr id="15" name="Rectangle 14">
            <a:extLst>
              <a:ext uri="{FF2B5EF4-FFF2-40B4-BE49-F238E27FC236}">
                <a16:creationId xmlns:a16="http://schemas.microsoft.com/office/drawing/2014/main" id="{14EE047E-C2C7-434D-8958-763FAB48B0FA}"/>
              </a:ext>
            </a:extLst>
          </p:cNvPr>
          <p:cNvSpPr/>
          <p:nvPr/>
        </p:nvSpPr>
        <p:spPr>
          <a:xfrm>
            <a:off x="0" y="6553200"/>
            <a:ext cx="5812425" cy="276999"/>
          </a:xfrm>
          <a:prstGeom prst="rect">
            <a:avLst/>
          </a:prstGeom>
        </p:spPr>
        <p:txBody>
          <a:bodyPr wrap="none">
            <a:spAutoFit/>
          </a:bodyPr>
          <a:lstStyle/>
          <a:p>
            <a:r>
              <a:rPr lang="en-US" sz="1200" dirty="0">
                <a:latin typeface="Arial" panose="020B0604020202020204" pitchFamily="34" charset="0"/>
                <a:cs typeface="Arial" panose="020B0604020202020204" pitchFamily="34" charset="0"/>
              </a:rPr>
              <a:t>Nguyen, </a:t>
            </a:r>
            <a:r>
              <a:rPr lang="en-US" sz="1200" dirty="0" err="1">
                <a:latin typeface="Arial" panose="020B0604020202020204" pitchFamily="34" charset="0"/>
                <a:cs typeface="Arial" panose="020B0604020202020204" pitchFamily="34" charset="0"/>
              </a:rPr>
              <a:t>Blaby</a:t>
            </a:r>
            <a:r>
              <a:rPr lang="en-US" sz="1200" dirty="0">
                <a:latin typeface="Arial" panose="020B0604020202020204" pitchFamily="34" charset="0"/>
                <a:cs typeface="Arial" panose="020B0604020202020204" pitchFamily="34" charset="0"/>
              </a:rPr>
              <a:t>, Wang, BMC Genomics, 2019 (</a:t>
            </a:r>
            <a:r>
              <a:rPr lang="en-US" sz="1200" i="1" dirty="0">
                <a:solidFill>
                  <a:srgbClr val="FF0000"/>
                </a:solidFill>
                <a:latin typeface="Arial" panose="020B0604020202020204" pitchFamily="34" charset="0"/>
                <a:cs typeface="Arial" panose="020B0604020202020204" pitchFamily="34" charset="0"/>
              </a:rPr>
              <a:t>Best Poster Award</a:t>
            </a:r>
            <a:r>
              <a:rPr lang="en-US" sz="1200" dirty="0">
                <a:latin typeface="Arial" panose="020B0604020202020204" pitchFamily="34" charset="0"/>
                <a:cs typeface="Arial" panose="020B0604020202020204" pitchFamily="34" charset="0"/>
              </a:rPr>
              <a:t>, ACM BCB 2018)</a:t>
            </a:r>
          </a:p>
        </p:txBody>
      </p:sp>
    </p:spTree>
    <p:extLst>
      <p:ext uri="{BB962C8B-B14F-4D97-AF65-F5344CB8AC3E}">
        <p14:creationId xmlns:p14="http://schemas.microsoft.com/office/powerpoint/2010/main" val="16226612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78E76-09F4-A945-A42F-3B5213737A67}"/>
              </a:ext>
            </a:extLst>
          </p:cNvPr>
          <p:cNvSpPr>
            <a:spLocks noGrp="1"/>
          </p:cNvSpPr>
          <p:nvPr>
            <p:ph type="title"/>
          </p:nvPr>
        </p:nvSpPr>
        <p:spPr/>
        <p:txBody>
          <a:bodyPr>
            <a:normAutofit/>
          </a:bodyPr>
          <a:lstStyle/>
          <a:p>
            <a:r>
              <a:rPr lang="en-US" dirty="0"/>
              <a:t>Manifold Learning</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F3C2632E-DD06-AA41-A318-857020CEAD06}"/>
                  </a:ext>
                </a:extLst>
              </p:cNvPr>
              <p:cNvSpPr txBox="1"/>
              <p:nvPr/>
            </p:nvSpPr>
            <p:spPr>
              <a:xfrm>
                <a:off x="981313" y="3401339"/>
                <a:ext cx="7181373" cy="1675010"/>
              </a:xfrm>
              <a:prstGeom prst="rect">
                <a:avLst/>
              </a:prstGeom>
              <a:noFill/>
            </p:spPr>
            <p:txBody>
              <a:bodyPr wrap="square" rtlCol="0">
                <a:spAutoFit/>
              </a:bodyPr>
              <a:lstStyle/>
              <a:p>
                <a:r>
                  <a:rPr lang="en-US" dirty="0"/>
                  <a:t>A </a:t>
                </a:r>
                <a14:m>
                  <m:oMath xmlns:m="http://schemas.openxmlformats.org/officeDocument/2006/math">
                    <m:r>
                      <a:rPr lang="en-US" i="1" dirty="0">
                        <a:latin typeface="Cambria Math" panose="02040503050406030204" pitchFamily="18" charset="0"/>
                      </a:rPr>
                      <m:t>𝑑</m:t>
                    </m:r>
                  </m:oMath>
                </a14:m>
                <a:r>
                  <a:rPr lang="en-US" dirty="0"/>
                  <a:t> dimensional manifold </a:t>
                </a:r>
                <a14:m>
                  <m:oMath xmlns:m="http://schemas.openxmlformats.org/officeDocument/2006/math">
                    <m:r>
                      <a:rPr lang="en-US" i="1" dirty="0">
                        <a:latin typeface="Cambria Math" panose="02040503050406030204" pitchFamily="18" charset="0"/>
                      </a:rPr>
                      <m:t>𝑀</m:t>
                    </m:r>
                  </m:oMath>
                </a14:m>
                <a:r>
                  <a:rPr lang="en-US" dirty="0"/>
                  <a:t> is embedded in a </a:t>
                </a:r>
                <a14:m>
                  <m:oMath xmlns:m="http://schemas.openxmlformats.org/officeDocument/2006/math">
                    <m:r>
                      <a:rPr lang="en-US" i="1" dirty="0">
                        <a:latin typeface="Cambria Math" panose="02040503050406030204" pitchFamily="18" charset="0"/>
                      </a:rPr>
                      <m:t>𝑚</m:t>
                    </m:r>
                  </m:oMath>
                </a14:m>
                <a:r>
                  <a:rPr lang="en-US" dirty="0"/>
                  <a:t> dimensional space, and there </a:t>
                </a:r>
                <a:r>
                  <a:rPr lang="en-US"/>
                  <a:t>is an </a:t>
                </a:r>
                <a:r>
                  <a:rPr lang="en-US" dirty="0"/>
                  <a:t>explicit mapping </a:t>
                </a:r>
                <a14:m>
                  <m:oMath xmlns:m="http://schemas.openxmlformats.org/officeDocument/2006/math">
                    <m:r>
                      <a:rPr lang="en-US" i="1" dirty="0">
                        <a:latin typeface="Cambria Math" panose="02040503050406030204" pitchFamily="18" charset="0"/>
                      </a:rPr>
                      <m:t>𝑓</m:t>
                    </m:r>
                    <m:r>
                      <a:rPr lang="en-US" i="1" dirty="0">
                        <a:latin typeface="Cambria Math" panose="02040503050406030204" pitchFamily="18" charset="0"/>
                      </a:rPr>
                      <m:t>: </m:t>
                    </m:r>
                    <m:sSup>
                      <m:sSupPr>
                        <m:ctrlPr>
                          <a:rPr lang="en-US" i="1" dirty="0">
                            <a:latin typeface="Cambria Math" panose="02040503050406030204" pitchFamily="18" charset="0"/>
                            <a:ea typeface="Cambria Math" panose="02040503050406030204" pitchFamily="18" charset="0"/>
                          </a:rPr>
                        </m:ctrlPr>
                      </m:sSupPr>
                      <m:e>
                        <m:r>
                          <a:rPr lang="en-US" i="1" dirty="0">
                            <a:latin typeface="Cambria Math" panose="02040503050406030204" pitchFamily="18" charset="0"/>
                            <a:ea typeface="Cambria Math" panose="02040503050406030204" pitchFamily="18" charset="0"/>
                          </a:rPr>
                          <m:t>ℝ</m:t>
                        </m:r>
                      </m:e>
                      <m:sup>
                        <m:r>
                          <a:rPr lang="en-US" b="0" i="1" dirty="0" smtClean="0">
                            <a:latin typeface="Cambria Math" panose="02040503050406030204" pitchFamily="18" charset="0"/>
                            <a:ea typeface="Cambria Math" panose="02040503050406030204" pitchFamily="18" charset="0"/>
                          </a:rPr>
                          <m:t>𝑚</m:t>
                        </m:r>
                      </m:sup>
                    </m:sSup>
                    <m:groupChr>
                      <m:groupChrPr>
                        <m:chr m:val="→"/>
                        <m:pos m:val="top"/>
                        <m:ctrlPr>
                          <a:rPr lang="en-US" i="1" dirty="0">
                            <a:latin typeface="Cambria Math" panose="02040503050406030204" pitchFamily="18" charset="0"/>
                            <a:ea typeface="Cambria Math" panose="02040503050406030204" pitchFamily="18" charset="0"/>
                          </a:rPr>
                        </m:ctrlPr>
                      </m:groupChrPr>
                      <m:e/>
                    </m:groupChr>
                    <m:sSup>
                      <m:sSupPr>
                        <m:ctrlPr>
                          <a:rPr lang="en-US" i="1" dirty="0">
                            <a:latin typeface="Cambria Math" panose="02040503050406030204" pitchFamily="18" charset="0"/>
                            <a:ea typeface="Cambria Math" panose="02040503050406030204" pitchFamily="18" charset="0"/>
                          </a:rPr>
                        </m:ctrlPr>
                      </m:sSupPr>
                      <m:e>
                        <m:r>
                          <a:rPr lang="en-US" i="1" dirty="0">
                            <a:latin typeface="Cambria Math" panose="02040503050406030204" pitchFamily="18" charset="0"/>
                            <a:ea typeface="Cambria Math" panose="02040503050406030204" pitchFamily="18" charset="0"/>
                          </a:rPr>
                          <m:t>ℝ</m:t>
                        </m:r>
                      </m:e>
                      <m:sup>
                        <m:r>
                          <a:rPr lang="en-US" b="0" i="1" dirty="0" smtClean="0">
                            <a:latin typeface="Cambria Math" panose="02040503050406030204" pitchFamily="18" charset="0"/>
                            <a:ea typeface="Cambria Math" panose="02040503050406030204" pitchFamily="18" charset="0"/>
                          </a:rPr>
                          <m:t>𝑑</m:t>
                        </m:r>
                      </m:sup>
                    </m:sSup>
                  </m:oMath>
                </a14:m>
                <a:r>
                  <a:rPr lang="en-US" dirty="0"/>
                  <a:t> where </a:t>
                </a:r>
                <a14:m>
                  <m:oMath xmlns:m="http://schemas.openxmlformats.org/officeDocument/2006/math">
                    <m:r>
                      <a:rPr lang="en-US" i="1" dirty="0">
                        <a:latin typeface="Cambria Math" panose="02040503050406030204" pitchFamily="18" charset="0"/>
                      </a:rPr>
                      <m:t>𝑑</m:t>
                    </m:r>
                    <m:r>
                      <a:rPr lang="en-US" i="1" dirty="0">
                        <a:latin typeface="Cambria Math" panose="02040503050406030204" pitchFamily="18" charset="0"/>
                      </a:rPr>
                      <m:t> ≤ </m:t>
                    </m:r>
                    <m:r>
                      <a:rPr lang="en-US" i="1" dirty="0">
                        <a:latin typeface="Cambria Math" panose="02040503050406030204" pitchFamily="18" charset="0"/>
                      </a:rPr>
                      <m:t>𝑚</m:t>
                    </m:r>
                  </m:oMath>
                </a14:m>
                <a:r>
                  <a:rPr lang="en-US" dirty="0"/>
                  <a:t>. Given samples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𝑥</m:t>
                        </m:r>
                      </m:e>
                      <m:sub>
                        <m:r>
                          <a:rPr lang="en-US" i="1" dirty="0">
                            <a:latin typeface="Cambria Math" panose="02040503050406030204" pitchFamily="18" charset="0"/>
                          </a:rPr>
                          <m:t>𝑖</m:t>
                        </m:r>
                      </m:sub>
                    </m:sSub>
                    <m:r>
                      <a:rPr lang="en-US" i="1" dirty="0">
                        <a:latin typeface="Cambria Math" panose="02040503050406030204" pitchFamily="18" charset="0"/>
                      </a:rPr>
                      <m:t>∈</m:t>
                    </m:r>
                    <m:sSup>
                      <m:sSupPr>
                        <m:ctrlPr>
                          <a:rPr lang="en-US" i="1" dirty="0">
                            <a:latin typeface="Cambria Math" panose="02040503050406030204" pitchFamily="18" charset="0"/>
                            <a:ea typeface="Cambria Math" panose="02040503050406030204" pitchFamily="18" charset="0"/>
                          </a:rPr>
                        </m:ctrlPr>
                      </m:sSupPr>
                      <m:e>
                        <m:r>
                          <a:rPr lang="en-US" i="1" dirty="0">
                            <a:latin typeface="Cambria Math" panose="02040503050406030204" pitchFamily="18" charset="0"/>
                            <a:ea typeface="Cambria Math" panose="02040503050406030204" pitchFamily="18" charset="0"/>
                          </a:rPr>
                          <m:t>ℝ</m:t>
                        </m:r>
                      </m:e>
                      <m:sup>
                        <m:r>
                          <a:rPr lang="en-US" i="1" dirty="0">
                            <a:latin typeface="Cambria Math" panose="02040503050406030204" pitchFamily="18" charset="0"/>
                            <a:ea typeface="Cambria Math" panose="02040503050406030204" pitchFamily="18" charset="0"/>
                          </a:rPr>
                          <m:t>𝑚</m:t>
                        </m:r>
                      </m:sup>
                    </m:sSup>
                  </m:oMath>
                </a14:m>
                <a:r>
                  <a:rPr lang="en-US" dirty="0"/>
                  <a:t> with noise</a:t>
                </a:r>
              </a:p>
              <a:p>
                <a:pPr algn="ctr"/>
                <a14:m>
                  <m:oMath xmlns:m="http://schemas.openxmlformats.org/officeDocument/2006/math">
                    <m:sSub>
                      <m:sSubPr>
                        <m:ctrlPr>
                          <a:rPr lang="en-US" sz="2400" b="1" i="1">
                            <a:latin typeface="Cambria Math" panose="02040503050406030204" pitchFamily="18" charset="0"/>
                          </a:rPr>
                        </m:ctrlPr>
                      </m:sSubPr>
                      <m:e>
                        <m:r>
                          <a:rPr lang="en-US" sz="2400" b="1" i="1">
                            <a:latin typeface="Cambria Math" panose="02040503050406030204" pitchFamily="18" charset="0"/>
                          </a:rPr>
                          <m:t>𝝉</m:t>
                        </m:r>
                      </m:e>
                      <m:sub>
                        <m:r>
                          <a:rPr lang="en-US" sz="2400" b="1" i="1">
                            <a:latin typeface="Cambria Math" panose="02040503050406030204" pitchFamily="18" charset="0"/>
                          </a:rPr>
                          <m:t>𝒊</m:t>
                        </m:r>
                      </m:sub>
                    </m:sSub>
                    <m:r>
                      <a:rPr lang="en-US" sz="2400" b="1" i="1">
                        <a:latin typeface="Cambria Math" panose="02040503050406030204" pitchFamily="18" charset="0"/>
                      </a:rPr>
                      <m:t>=</m:t>
                    </m:r>
                    <m:r>
                      <a:rPr lang="en-US" sz="2400" b="1" i="1">
                        <a:latin typeface="Cambria Math" panose="02040503050406030204" pitchFamily="18" charset="0"/>
                      </a:rPr>
                      <m:t>𝒇</m:t>
                    </m:r>
                    <m:r>
                      <a:rPr lang="en-US" sz="2400" b="1" i="1">
                        <a:latin typeface="Cambria Math" panose="02040503050406030204" pitchFamily="18" charset="0"/>
                      </a:rPr>
                      <m:t>(</m:t>
                    </m:r>
                    <m:sSub>
                      <m:sSubPr>
                        <m:ctrlPr>
                          <a:rPr lang="en-US" sz="2400" b="1" i="1">
                            <a:latin typeface="Cambria Math" panose="02040503050406030204" pitchFamily="18" charset="0"/>
                          </a:rPr>
                        </m:ctrlPr>
                      </m:sSubPr>
                      <m:e>
                        <m:r>
                          <a:rPr lang="en-US" sz="2400" b="1" i="1" smtClean="0">
                            <a:latin typeface="Cambria Math" panose="02040503050406030204" pitchFamily="18" charset="0"/>
                          </a:rPr>
                          <m:t>𝒙</m:t>
                        </m:r>
                      </m:e>
                      <m:sub>
                        <m:r>
                          <a:rPr lang="en-US" sz="2400" b="1" i="1">
                            <a:latin typeface="Cambria Math" panose="02040503050406030204" pitchFamily="18" charset="0"/>
                          </a:rPr>
                          <m:t>𝒊</m:t>
                        </m:r>
                      </m:sub>
                    </m:sSub>
                    <m:r>
                      <a:rPr lang="en-US" sz="2400" b="1" i="1">
                        <a:latin typeface="Cambria Math" panose="02040503050406030204" pitchFamily="18" charset="0"/>
                      </a:rPr>
                      <m:t>)</m:t>
                    </m:r>
                  </m:oMath>
                </a14:m>
                <a:r>
                  <a:rPr lang="en-US" sz="2400" b="1" dirty="0"/>
                  <a:t> </a:t>
                </a:r>
                <a:endParaRPr lang="en-US" b="1" dirty="0"/>
              </a:p>
              <a:p>
                <a:r>
                  <a:rPr lang="en-US" dirty="0"/>
                  <a:t>       → </a:t>
                </a:r>
                <a:r>
                  <a:rPr lang="en-US" b="1" dirty="0"/>
                  <a:t>find </a:t>
                </a:r>
                <a14:m>
                  <m:oMath xmlns:m="http://schemas.openxmlformats.org/officeDocument/2006/math">
                    <m:r>
                      <a:rPr lang="en-US" b="1" i="1" dirty="0">
                        <a:solidFill>
                          <a:srgbClr val="7030A0"/>
                        </a:solidFill>
                        <a:latin typeface="Cambria Math" panose="02040503050406030204" pitchFamily="18" charset="0"/>
                      </a:rPr>
                      <m:t>𝒇</m:t>
                    </m:r>
                    <m:r>
                      <a:rPr lang="en-US" b="1" i="1" dirty="0">
                        <a:solidFill>
                          <a:srgbClr val="7030A0"/>
                        </a:solidFill>
                        <a:latin typeface="Cambria Math" panose="02040503050406030204" pitchFamily="18" charset="0"/>
                      </a:rPr>
                      <m:t>(.)</m:t>
                    </m:r>
                  </m:oMath>
                </a14:m>
                <a:r>
                  <a:rPr lang="en-US" b="1" dirty="0"/>
                  <a:t> or </a:t>
                </a:r>
                <a14:m>
                  <m:oMath xmlns:m="http://schemas.openxmlformats.org/officeDocument/2006/math">
                    <m:sSub>
                      <m:sSubPr>
                        <m:ctrlPr>
                          <a:rPr lang="en-US" b="1" i="1" dirty="0">
                            <a:solidFill>
                              <a:srgbClr val="0070C0"/>
                            </a:solidFill>
                            <a:latin typeface="Cambria Math" panose="02040503050406030204" pitchFamily="18" charset="0"/>
                          </a:rPr>
                        </m:ctrlPr>
                      </m:sSubPr>
                      <m:e>
                        <m:r>
                          <a:rPr lang="el-GR" b="1" i="1" dirty="0">
                            <a:solidFill>
                              <a:srgbClr val="0070C0"/>
                            </a:solidFill>
                            <a:latin typeface="Cambria Math" panose="02040503050406030204" pitchFamily="18" charset="0"/>
                          </a:rPr>
                          <m:t>𝝉</m:t>
                        </m:r>
                      </m:e>
                      <m:sub>
                        <m:r>
                          <a:rPr lang="en-US" b="1" i="1" dirty="0" err="1">
                            <a:solidFill>
                              <a:srgbClr val="0070C0"/>
                            </a:solidFill>
                            <a:latin typeface="Cambria Math" panose="02040503050406030204" pitchFamily="18" charset="0"/>
                          </a:rPr>
                          <m:t>𝒊</m:t>
                        </m:r>
                      </m:sub>
                    </m:sSub>
                    <m:r>
                      <a:rPr lang="en-US" i="1" dirty="0">
                        <a:solidFill>
                          <a:srgbClr val="0070C0"/>
                        </a:solidFill>
                        <a:latin typeface="Cambria Math" panose="02040503050406030204" pitchFamily="18" charset="0"/>
                      </a:rPr>
                      <m:t> </m:t>
                    </m:r>
                  </m:oMath>
                </a14:m>
                <a:r>
                  <a:rPr lang="en-US" dirty="0"/>
                  <a:t>from given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𝑥</m:t>
                        </m:r>
                      </m:e>
                      <m:sub>
                        <m:r>
                          <a:rPr lang="en-US" i="1" dirty="0">
                            <a:latin typeface="Cambria Math" panose="02040503050406030204" pitchFamily="18" charset="0"/>
                          </a:rPr>
                          <m:t>𝑖</m:t>
                        </m:r>
                      </m:sub>
                    </m:sSub>
                    <m:r>
                      <a:rPr lang="en-US" i="1" dirty="0">
                        <a:latin typeface="Cambria Math" panose="02040503050406030204" pitchFamily="18" charset="0"/>
                      </a:rPr>
                      <m:t> </m:t>
                    </m:r>
                  </m:oMath>
                </a14:m>
                <a:endParaRPr lang="en-US" dirty="0"/>
              </a:p>
            </p:txBody>
          </p:sp>
        </mc:Choice>
        <mc:Fallback xmlns="">
          <p:sp>
            <p:nvSpPr>
              <p:cNvPr id="4" name="TextBox 3">
                <a:extLst>
                  <a:ext uri="{FF2B5EF4-FFF2-40B4-BE49-F238E27FC236}">
                    <a16:creationId xmlns:a16="http://schemas.microsoft.com/office/drawing/2014/main" id="{F3C2632E-DD06-AA41-A318-857020CEAD06}"/>
                  </a:ext>
                </a:extLst>
              </p:cNvPr>
              <p:cNvSpPr txBox="1">
                <a:spLocks noRot="1" noChangeAspect="1" noMove="1" noResize="1" noEditPoints="1" noAdjustHandles="1" noChangeArrowheads="1" noChangeShapeType="1" noTextEdit="1"/>
              </p:cNvSpPr>
              <p:nvPr/>
            </p:nvSpPr>
            <p:spPr>
              <a:xfrm>
                <a:off x="981313" y="3401339"/>
                <a:ext cx="7181373" cy="1675010"/>
              </a:xfrm>
              <a:prstGeom prst="rect">
                <a:avLst/>
              </a:prstGeom>
              <a:blipFill>
                <a:blip r:embed="rId3"/>
                <a:stretch>
                  <a:fillRect l="-707" t="-1504" b="-3759"/>
                </a:stretch>
              </a:blipFill>
            </p:spPr>
            <p:txBody>
              <a:bodyPr/>
              <a:lstStyle/>
              <a:p>
                <a:r>
                  <a:rPr lang="en-US">
                    <a:noFill/>
                  </a:rPr>
                  <a:t> </a:t>
                </a:r>
              </a:p>
            </p:txBody>
          </p:sp>
        </mc:Fallback>
      </mc:AlternateContent>
      <p:pic>
        <p:nvPicPr>
          <p:cNvPr id="5" name="Graphic 4">
            <a:extLst>
              <a:ext uri="{FF2B5EF4-FFF2-40B4-BE49-F238E27FC236}">
                <a16:creationId xmlns:a16="http://schemas.microsoft.com/office/drawing/2014/main" id="{A8F2CC9C-EC88-4941-87E0-52A3A4DCA97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06946" y="1447800"/>
            <a:ext cx="5701389" cy="1774961"/>
          </a:xfrm>
          <a:prstGeom prst="rect">
            <a:avLst/>
          </a:prstGeom>
        </p:spPr>
      </p:pic>
      <p:sp>
        <p:nvSpPr>
          <p:cNvPr id="6" name="TextBox 5">
            <a:extLst>
              <a:ext uri="{FF2B5EF4-FFF2-40B4-BE49-F238E27FC236}">
                <a16:creationId xmlns:a16="http://schemas.microsoft.com/office/drawing/2014/main" id="{533E0A95-3543-244D-8FEF-6F8DD88F887B}"/>
              </a:ext>
            </a:extLst>
          </p:cNvPr>
          <p:cNvSpPr txBox="1"/>
          <p:nvPr/>
        </p:nvSpPr>
        <p:spPr>
          <a:xfrm>
            <a:off x="3857559" y="1676824"/>
            <a:ext cx="841897" cy="253916"/>
          </a:xfrm>
          <a:prstGeom prst="rect">
            <a:avLst/>
          </a:prstGeom>
          <a:noFill/>
        </p:spPr>
        <p:txBody>
          <a:bodyPr wrap="none" rtlCol="0">
            <a:spAutoFit/>
          </a:bodyPr>
          <a:lstStyle/>
          <a:p>
            <a:r>
              <a:rPr lang="en-US" sz="1050" dirty="0">
                <a:solidFill>
                  <a:srgbClr val="7030A0"/>
                </a:solidFill>
              </a:rPr>
              <a:t>Parametric</a:t>
            </a:r>
            <a:endParaRPr lang="en-US" sz="1350" dirty="0">
              <a:solidFill>
                <a:srgbClr val="7030A0"/>
              </a:solidFill>
            </a:endParaRPr>
          </a:p>
        </p:txBody>
      </p:sp>
      <p:sp>
        <p:nvSpPr>
          <p:cNvPr id="7" name="TextBox 6">
            <a:extLst>
              <a:ext uri="{FF2B5EF4-FFF2-40B4-BE49-F238E27FC236}">
                <a16:creationId xmlns:a16="http://schemas.microsoft.com/office/drawing/2014/main" id="{AF8E4846-53C1-064C-820C-1F691EC11578}"/>
              </a:ext>
            </a:extLst>
          </p:cNvPr>
          <p:cNvSpPr txBox="1"/>
          <p:nvPr/>
        </p:nvSpPr>
        <p:spPr>
          <a:xfrm>
            <a:off x="6178504" y="1676824"/>
            <a:ext cx="1141659" cy="253916"/>
          </a:xfrm>
          <a:prstGeom prst="rect">
            <a:avLst/>
          </a:prstGeom>
          <a:noFill/>
        </p:spPr>
        <p:txBody>
          <a:bodyPr wrap="none" rtlCol="0">
            <a:spAutoFit/>
          </a:bodyPr>
          <a:lstStyle/>
          <a:p>
            <a:r>
              <a:rPr lang="en-US" sz="1050" dirty="0">
                <a:solidFill>
                  <a:srgbClr val="002060"/>
                </a:solidFill>
              </a:rPr>
              <a:t>Non-parametric</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00F7CDCC-5847-9F4D-A4C1-965AA6624B01}"/>
                  </a:ext>
                </a:extLst>
              </p:cNvPr>
              <p:cNvSpPr txBox="1"/>
              <p:nvPr/>
            </p:nvSpPr>
            <p:spPr>
              <a:xfrm>
                <a:off x="4018781" y="1825445"/>
                <a:ext cx="532518" cy="30008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350" b="1" i="1" dirty="0">
                          <a:solidFill>
                            <a:srgbClr val="7030A0"/>
                          </a:solidFill>
                          <a:latin typeface="Cambria Math" panose="02040503050406030204" pitchFamily="18" charset="0"/>
                        </a:rPr>
                        <m:t>𝒇</m:t>
                      </m:r>
                      <m:r>
                        <a:rPr lang="en-US" sz="1350" b="1" i="1" dirty="0">
                          <a:solidFill>
                            <a:srgbClr val="7030A0"/>
                          </a:solidFill>
                          <a:latin typeface="Cambria Math" panose="02040503050406030204" pitchFamily="18" charset="0"/>
                        </a:rPr>
                        <m:t>(.)</m:t>
                      </m:r>
                    </m:oMath>
                  </m:oMathPara>
                </a14:m>
                <a:endParaRPr lang="en-US" sz="1350" dirty="0"/>
              </a:p>
            </p:txBody>
          </p:sp>
        </mc:Choice>
        <mc:Fallback xmlns="">
          <p:sp>
            <p:nvSpPr>
              <p:cNvPr id="8" name="TextBox 7">
                <a:extLst>
                  <a:ext uri="{FF2B5EF4-FFF2-40B4-BE49-F238E27FC236}">
                    <a16:creationId xmlns:a16="http://schemas.microsoft.com/office/drawing/2014/main" id="{00F7CDCC-5847-9F4D-A4C1-965AA6624B01}"/>
                  </a:ext>
                </a:extLst>
              </p:cNvPr>
              <p:cNvSpPr txBox="1">
                <a:spLocks noRot="1" noChangeAspect="1" noMove="1" noResize="1" noEditPoints="1" noAdjustHandles="1" noChangeArrowheads="1" noChangeShapeType="1" noTextEdit="1"/>
              </p:cNvSpPr>
              <p:nvPr/>
            </p:nvSpPr>
            <p:spPr>
              <a:xfrm>
                <a:off x="4018781" y="1825445"/>
                <a:ext cx="532518" cy="300082"/>
              </a:xfrm>
              <a:prstGeom prst="rect">
                <a:avLst/>
              </a:prstGeom>
              <a:blipFill>
                <a:blip r:embed="rId6"/>
                <a:stretch>
                  <a:fillRect b="-8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0DBE0996-6062-3047-9989-38E47ECCFB23}"/>
                  </a:ext>
                </a:extLst>
              </p:cNvPr>
              <p:cNvSpPr txBox="1"/>
              <p:nvPr/>
            </p:nvSpPr>
            <p:spPr>
              <a:xfrm>
                <a:off x="6558103" y="1781283"/>
                <a:ext cx="405047" cy="30008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350" b="1" i="1" dirty="0">
                              <a:solidFill>
                                <a:srgbClr val="0070C0"/>
                              </a:solidFill>
                              <a:latin typeface="Cambria Math" panose="02040503050406030204" pitchFamily="18" charset="0"/>
                            </a:rPr>
                          </m:ctrlPr>
                        </m:sSubPr>
                        <m:e>
                          <m:r>
                            <a:rPr lang="el-GR" sz="1350" b="1" i="1" dirty="0">
                              <a:solidFill>
                                <a:srgbClr val="0070C0"/>
                              </a:solidFill>
                              <a:latin typeface="Cambria Math" panose="02040503050406030204" pitchFamily="18" charset="0"/>
                            </a:rPr>
                            <m:t>𝝉</m:t>
                          </m:r>
                        </m:e>
                        <m:sub>
                          <m:r>
                            <a:rPr lang="en-US" sz="1350" b="1" i="1" dirty="0">
                              <a:solidFill>
                                <a:srgbClr val="0070C0"/>
                              </a:solidFill>
                              <a:latin typeface="Cambria Math" panose="02040503050406030204" pitchFamily="18" charset="0"/>
                            </a:rPr>
                            <m:t>𝑨</m:t>
                          </m:r>
                        </m:sub>
                      </m:sSub>
                    </m:oMath>
                  </m:oMathPara>
                </a14:m>
                <a:endParaRPr lang="en-US" sz="1350" dirty="0"/>
              </a:p>
            </p:txBody>
          </p:sp>
        </mc:Choice>
        <mc:Fallback xmlns="">
          <p:sp>
            <p:nvSpPr>
              <p:cNvPr id="9" name="TextBox 8">
                <a:extLst>
                  <a:ext uri="{FF2B5EF4-FFF2-40B4-BE49-F238E27FC236}">
                    <a16:creationId xmlns:a16="http://schemas.microsoft.com/office/drawing/2014/main" id="{0DBE0996-6062-3047-9989-38E47ECCFB23}"/>
                  </a:ext>
                </a:extLst>
              </p:cNvPr>
              <p:cNvSpPr txBox="1">
                <a:spLocks noRot="1" noChangeAspect="1" noMove="1" noResize="1" noEditPoints="1" noAdjustHandles="1" noChangeArrowheads="1" noChangeShapeType="1" noTextEdit="1"/>
              </p:cNvSpPr>
              <p:nvPr/>
            </p:nvSpPr>
            <p:spPr>
              <a:xfrm>
                <a:off x="6558103" y="1781283"/>
                <a:ext cx="405047" cy="300082"/>
              </a:xfrm>
              <a:prstGeom prst="rect">
                <a:avLst/>
              </a:prstGeom>
              <a:blipFill>
                <a:blip r:embed="rId7"/>
                <a:stretch>
                  <a:fillRect/>
                </a:stretch>
              </a:blipFill>
            </p:spPr>
            <p:txBody>
              <a:bodyPr/>
              <a:lstStyle/>
              <a:p>
                <a:r>
                  <a:rPr lang="en-US">
                    <a:noFill/>
                  </a:rPr>
                  <a:t> </a:t>
                </a:r>
              </a:p>
            </p:txBody>
          </p:sp>
        </mc:Fallback>
      </mc:AlternateContent>
      <p:sp>
        <p:nvSpPr>
          <p:cNvPr id="10" name="Slide Number Placeholder 9">
            <a:extLst>
              <a:ext uri="{FF2B5EF4-FFF2-40B4-BE49-F238E27FC236}">
                <a16:creationId xmlns:a16="http://schemas.microsoft.com/office/drawing/2014/main" id="{68B732EA-DCBE-524B-8C06-1070960FA7EF}"/>
              </a:ext>
            </a:extLst>
          </p:cNvPr>
          <p:cNvSpPr>
            <a:spLocks noGrp="1"/>
          </p:cNvSpPr>
          <p:nvPr>
            <p:ph type="sldNum" sz="quarter" idx="12"/>
          </p:nvPr>
        </p:nvSpPr>
        <p:spPr>
          <a:xfrm>
            <a:off x="11311128" y="6272784"/>
            <a:ext cx="640080" cy="365125"/>
          </a:xfrm>
          <a:prstGeom prst="rect">
            <a:avLst/>
          </a:prstGeom>
        </p:spPr>
        <p:txBody>
          <a:bodyPr vert="horz" lIns="91440" tIns="45720" rIns="91440" bIns="45720" rtlCol="0" anchor="ctr"/>
          <a:lstStyle>
            <a:defPPr>
              <a:defRPr lang="en-US"/>
            </a:defPPr>
            <a:lvl1pPr marL="0" algn="ctr" defTabSz="914400" rtl="0" eaLnBrk="1" latinLnBrk="0" hangingPunct="1">
              <a:defRPr sz="1400" b="1" kern="1200">
                <a:solidFill>
                  <a:srgbClr val="FFFFFF"/>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A1C79C9-48CD-544B-91DF-57C1A15BA8C8}" type="slidenum">
              <a:rPr lang="en-US" smtClean="0"/>
              <a:pPr/>
              <a:t>28</a:t>
            </a:fld>
            <a:endParaRPr lang="en-US"/>
          </a:p>
        </p:txBody>
      </p:sp>
      <p:sp>
        <p:nvSpPr>
          <p:cNvPr id="3" name="TextBox 2">
            <a:extLst>
              <a:ext uri="{FF2B5EF4-FFF2-40B4-BE49-F238E27FC236}">
                <a16:creationId xmlns:a16="http://schemas.microsoft.com/office/drawing/2014/main" id="{A2415F54-D94F-6C45-9A2C-3AF20E9931FA}"/>
              </a:ext>
            </a:extLst>
          </p:cNvPr>
          <p:cNvSpPr txBox="1"/>
          <p:nvPr/>
        </p:nvSpPr>
        <p:spPr>
          <a:xfrm>
            <a:off x="234537" y="5295690"/>
            <a:ext cx="2744817" cy="523220"/>
          </a:xfrm>
          <a:prstGeom prst="rect">
            <a:avLst/>
          </a:prstGeom>
          <a:noFill/>
        </p:spPr>
        <p:txBody>
          <a:bodyPr wrap="square" rtlCol="0">
            <a:spAutoFit/>
          </a:bodyPr>
          <a:lstStyle/>
          <a:p>
            <a:r>
              <a:rPr lang="en-US" sz="1400" dirty="0">
                <a:solidFill>
                  <a:srgbClr val="7030A0"/>
                </a:solidFill>
              </a:rPr>
              <a:t>Parametric &amp; generalizable (e.g., linear manifold learning)</a:t>
            </a:r>
          </a:p>
        </p:txBody>
      </p:sp>
      <p:sp>
        <p:nvSpPr>
          <p:cNvPr id="11" name="TextBox 10">
            <a:extLst>
              <a:ext uri="{FF2B5EF4-FFF2-40B4-BE49-F238E27FC236}">
                <a16:creationId xmlns:a16="http://schemas.microsoft.com/office/drawing/2014/main" id="{EDECB618-C31F-A545-8EFB-BB35127D3C34}"/>
              </a:ext>
            </a:extLst>
          </p:cNvPr>
          <p:cNvSpPr txBox="1"/>
          <p:nvPr/>
        </p:nvSpPr>
        <p:spPr>
          <a:xfrm>
            <a:off x="3355058" y="5295690"/>
            <a:ext cx="3203045" cy="523220"/>
          </a:xfrm>
          <a:prstGeom prst="rect">
            <a:avLst/>
          </a:prstGeom>
          <a:noFill/>
        </p:spPr>
        <p:txBody>
          <a:bodyPr wrap="square" rtlCol="0">
            <a:spAutoFit/>
          </a:bodyPr>
          <a:lstStyle/>
          <a:p>
            <a:r>
              <a:rPr lang="en-US" sz="1400" dirty="0">
                <a:solidFill>
                  <a:schemeClr val="accent1"/>
                </a:solidFill>
              </a:rPr>
              <a:t>Nonparametric &amp; nongeneralizable (e.g., nonlinear manifold learning)</a:t>
            </a:r>
          </a:p>
        </p:txBody>
      </p:sp>
      <p:cxnSp>
        <p:nvCxnSpPr>
          <p:cNvPr id="13" name="Straight Arrow Connector 12">
            <a:extLst>
              <a:ext uri="{FF2B5EF4-FFF2-40B4-BE49-F238E27FC236}">
                <a16:creationId xmlns:a16="http://schemas.microsoft.com/office/drawing/2014/main" id="{65AEF006-F08B-6944-8F8C-2CF3BDABC03A}"/>
              </a:ext>
            </a:extLst>
          </p:cNvPr>
          <p:cNvCxnSpPr/>
          <p:nvPr/>
        </p:nvCxnSpPr>
        <p:spPr>
          <a:xfrm flipH="1">
            <a:off x="2133600" y="5057626"/>
            <a:ext cx="152400" cy="238064"/>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EEE5489F-ACCE-EF42-BA7C-C53EDC68076F}"/>
              </a:ext>
            </a:extLst>
          </p:cNvPr>
          <p:cNvCxnSpPr>
            <a:cxnSpLocks/>
          </p:cNvCxnSpPr>
          <p:nvPr/>
        </p:nvCxnSpPr>
        <p:spPr>
          <a:xfrm>
            <a:off x="3176774" y="5057626"/>
            <a:ext cx="298514" cy="297610"/>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480769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38571-9F5F-AB45-831C-31257F5D2BED}"/>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E17AF799-90A3-7D45-A555-87D0EA16B991}"/>
              </a:ext>
            </a:extLst>
          </p:cNvPr>
          <p:cNvSpPr>
            <a:spLocks noGrp="1"/>
          </p:cNvSpPr>
          <p:nvPr>
            <p:ph idx="1"/>
          </p:nvPr>
        </p:nvSpPr>
        <p:spPr/>
        <p:txBody>
          <a:bodyPr/>
          <a:lstStyle/>
          <a:p>
            <a:r>
              <a:rPr lang="en-US" sz="1800" dirty="0"/>
              <a:t>Background</a:t>
            </a:r>
          </a:p>
          <a:p>
            <a:pPr lvl="1"/>
            <a:r>
              <a:rPr lang="en-US" sz="1600" dirty="0"/>
              <a:t>Functional genomics &amp; multi-omics </a:t>
            </a:r>
          </a:p>
          <a:p>
            <a:pPr lvl="1"/>
            <a:r>
              <a:rPr lang="en-US" sz="1600" dirty="0"/>
              <a:t>Gene regulation</a:t>
            </a:r>
          </a:p>
          <a:p>
            <a:pPr lvl="1"/>
            <a:endParaRPr lang="en-US" sz="1600" dirty="0"/>
          </a:p>
          <a:p>
            <a:r>
              <a:rPr lang="en-US" sz="1800" dirty="0"/>
              <a:t>Multi-view learning for multi-modal data</a:t>
            </a:r>
          </a:p>
          <a:p>
            <a:pPr lvl="1"/>
            <a:r>
              <a:rPr lang="en-US" sz="1600" dirty="0"/>
              <a:t>Multi-view Empirical Risk Minimization (MV-ERM)</a:t>
            </a:r>
          </a:p>
          <a:p>
            <a:pPr lvl="1"/>
            <a:r>
              <a:rPr lang="en-US" sz="1600" dirty="0"/>
              <a:t>Manifold alignment</a:t>
            </a:r>
          </a:p>
          <a:p>
            <a:pPr lvl="1"/>
            <a:endParaRPr lang="en-US" sz="1600" dirty="0"/>
          </a:p>
          <a:p>
            <a:r>
              <a:rPr lang="en-US" sz="1800" dirty="0"/>
              <a:t>App 1: </a:t>
            </a:r>
            <a:r>
              <a:rPr lang="en-US" sz="1800" i="1" dirty="0"/>
              <a:t>single-cell multi-modal data integration</a:t>
            </a:r>
          </a:p>
          <a:p>
            <a:pPr lvl="1"/>
            <a:r>
              <a:rPr lang="en-US" sz="1600" dirty="0"/>
              <a:t>Predicting neuronal electrophysiology from gene expression</a:t>
            </a:r>
          </a:p>
          <a:p>
            <a:r>
              <a:rPr lang="en-US" sz="1800" dirty="0"/>
              <a:t>App 2: </a:t>
            </a:r>
            <a:r>
              <a:rPr lang="en-US" sz="1800" i="1" dirty="0"/>
              <a:t>deep manifold-regularized classification</a:t>
            </a:r>
          </a:p>
          <a:p>
            <a:pPr lvl="1"/>
            <a:r>
              <a:rPr lang="en-US" sz="1600" dirty="0"/>
              <a:t>Predicting cortical layers of neurons from multi-modalities</a:t>
            </a:r>
          </a:p>
          <a:p>
            <a:r>
              <a:rPr lang="en-US" sz="1800" dirty="0"/>
              <a:t>App 3: </a:t>
            </a:r>
            <a:r>
              <a:rPr lang="en-US" sz="1800" i="1" dirty="0"/>
              <a:t>biologically interpretable neural network modeling </a:t>
            </a:r>
          </a:p>
          <a:p>
            <a:pPr lvl="1"/>
            <a:r>
              <a:rPr lang="en-US" sz="1600" dirty="0"/>
              <a:t>Disease prediction and functional prioritization</a:t>
            </a:r>
          </a:p>
        </p:txBody>
      </p:sp>
      <p:sp>
        <p:nvSpPr>
          <p:cNvPr id="4" name="Rectangle 3">
            <a:extLst>
              <a:ext uri="{FF2B5EF4-FFF2-40B4-BE49-F238E27FC236}">
                <a16:creationId xmlns:a16="http://schemas.microsoft.com/office/drawing/2014/main" id="{BC853D4E-E40D-8544-A51C-89A166D170E8}"/>
              </a:ext>
            </a:extLst>
          </p:cNvPr>
          <p:cNvSpPr/>
          <p:nvPr/>
        </p:nvSpPr>
        <p:spPr>
          <a:xfrm>
            <a:off x="381000" y="2451100"/>
            <a:ext cx="6513801" cy="3657600"/>
          </a:xfrm>
          <a:prstGeom prst="rect">
            <a:avLst/>
          </a:prstGeom>
          <a:solidFill>
            <a:schemeClr val="bg1">
              <a:alpha val="71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dirty="0">
              <a:solidFill>
                <a:schemeClr val="bg1"/>
              </a:solidFill>
            </a:endParaRPr>
          </a:p>
        </p:txBody>
      </p:sp>
    </p:spTree>
    <p:extLst>
      <p:ext uri="{BB962C8B-B14F-4D97-AF65-F5344CB8AC3E}">
        <p14:creationId xmlns:p14="http://schemas.microsoft.com/office/powerpoint/2010/main" val="2571111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Content Placeholder 4">
            <a:extLst>
              <a:ext uri="{FF2B5EF4-FFF2-40B4-BE49-F238E27FC236}">
                <a16:creationId xmlns:a16="http://schemas.microsoft.com/office/drawing/2014/main" id="{5E9DB73C-B220-C34C-8F65-2B55A643EF3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96513" y="2137255"/>
            <a:ext cx="5810535" cy="4055342"/>
          </a:xfrm>
        </p:spPr>
      </p:pic>
      <p:sp>
        <p:nvSpPr>
          <p:cNvPr id="2" name="Title 1">
            <a:extLst>
              <a:ext uri="{FF2B5EF4-FFF2-40B4-BE49-F238E27FC236}">
                <a16:creationId xmlns:a16="http://schemas.microsoft.com/office/drawing/2014/main" id="{A648EB59-EDB7-E342-8C69-1A4595939494}"/>
              </a:ext>
            </a:extLst>
          </p:cNvPr>
          <p:cNvSpPr>
            <a:spLocks noGrp="1"/>
          </p:cNvSpPr>
          <p:nvPr>
            <p:ph type="title"/>
          </p:nvPr>
        </p:nvSpPr>
        <p:spPr>
          <a:xfrm>
            <a:off x="457200" y="60204"/>
            <a:ext cx="7886700" cy="994172"/>
          </a:xfrm>
        </p:spPr>
        <p:txBody>
          <a:bodyPr/>
          <a:lstStyle/>
          <a:p>
            <a:r>
              <a:rPr lang="en-US" dirty="0"/>
              <a:t>Manifold Alignment</a:t>
            </a:r>
          </a:p>
        </p:txBody>
      </p:sp>
      <p:grpSp>
        <p:nvGrpSpPr>
          <p:cNvPr id="10" name="Group 9">
            <a:extLst>
              <a:ext uri="{FF2B5EF4-FFF2-40B4-BE49-F238E27FC236}">
                <a16:creationId xmlns:a16="http://schemas.microsoft.com/office/drawing/2014/main" id="{F77D79A6-11C7-DE44-9070-010533EF18E0}"/>
              </a:ext>
            </a:extLst>
          </p:cNvPr>
          <p:cNvGrpSpPr/>
          <p:nvPr/>
        </p:nvGrpSpPr>
        <p:grpSpPr>
          <a:xfrm>
            <a:off x="2013992" y="1295400"/>
            <a:ext cx="5175576" cy="1341008"/>
            <a:chOff x="1739591" y="2479638"/>
            <a:chExt cx="6451411" cy="1788010"/>
          </a:xfrm>
        </p:grpSpPr>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97A26640-2000-4046-B2E9-CB9A8F78E5A2}"/>
                    </a:ext>
                  </a:extLst>
                </p:cNvPr>
                <p:cNvSpPr/>
                <p:nvPr/>
              </p:nvSpPr>
              <p:spPr>
                <a:xfrm>
                  <a:off x="1739591" y="2479638"/>
                  <a:ext cx="3468030" cy="178801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rPr>
                          <m:t>𝑋</m:t>
                        </m:r>
                        <m:r>
                          <a:rPr lang="en-US" sz="2000" i="1">
                            <a:latin typeface="Cambria Math" panose="02040503050406030204" pitchFamily="18" charset="0"/>
                          </a:rPr>
                          <m:t>=</m:t>
                        </m:r>
                        <m:d>
                          <m:dPr>
                            <m:begChr m:val="["/>
                            <m:endChr m:val="]"/>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1</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𝑚</m:t>
                                </m:r>
                              </m:sub>
                            </m:sSub>
                          </m:e>
                        </m:d>
                        <m:r>
                          <a:rPr lang="en-US" sz="2000" i="1">
                            <a:latin typeface="Cambria Math" panose="02040503050406030204" pitchFamily="18" charset="0"/>
                          </a:rPr>
                          <m:t>, </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𝑖</m:t>
                            </m:r>
                          </m:sub>
                        </m:sSub>
                        <m:r>
                          <a:rPr lang="en-US" sz="2000" i="1">
                            <a:latin typeface="Cambria Math" panose="02040503050406030204" pitchFamily="18" charset="0"/>
                          </a:rPr>
                          <m:t>∈</m:t>
                        </m:r>
                        <m:sSup>
                          <m:sSupPr>
                            <m:ctrlPr>
                              <a:rPr lang="en-US" sz="2000" i="1">
                                <a:latin typeface="Cambria Math" panose="02040503050406030204" pitchFamily="18" charset="0"/>
                                <a:ea typeface="Cambria Math" panose="02040503050406030204" pitchFamily="18" charset="0"/>
                              </a:rPr>
                            </m:ctrlPr>
                          </m:sSupPr>
                          <m:e>
                            <m:r>
                              <a:rPr lang="en-US" sz="2000" i="1">
                                <a:latin typeface="Cambria Math" panose="02040503050406030204" pitchFamily="18" charset="0"/>
                                <a:ea typeface="Cambria Math" panose="02040503050406030204" pitchFamily="18" charset="0"/>
                              </a:rPr>
                              <m:t>ℝ</m:t>
                            </m:r>
                          </m:e>
                          <m:sup>
                            <m:r>
                              <a:rPr lang="en-US" sz="2000" i="1">
                                <a:latin typeface="Cambria Math" panose="02040503050406030204" pitchFamily="18" charset="0"/>
                                <a:ea typeface="Cambria Math" panose="02040503050406030204" pitchFamily="18" charset="0"/>
                              </a:rPr>
                              <m:t>𝑝</m:t>
                            </m:r>
                          </m:sup>
                        </m:sSup>
                      </m:oMath>
                    </m:oMathPara>
                  </a14:m>
                  <a:endParaRPr lang="en-US" sz="2000" i="1" dirty="0">
                    <a:latin typeface="Cambria Math" panose="02040503050406030204" pitchFamily="18" charset="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rPr>
                          <m:t>𝑌</m:t>
                        </m:r>
                        <m:r>
                          <a:rPr lang="en-US" sz="2000" i="1">
                            <a:latin typeface="Cambria Math" panose="02040503050406030204" pitchFamily="18" charset="0"/>
                          </a:rPr>
                          <m:t>=</m:t>
                        </m:r>
                        <m:d>
                          <m:dPr>
                            <m:begChr m:val="["/>
                            <m:endChr m:val="]"/>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𝑦</m:t>
                                </m:r>
                              </m:e>
                              <m:sub>
                                <m:r>
                                  <a:rPr lang="en-US" sz="2000" i="1">
                                    <a:latin typeface="Cambria Math" panose="02040503050406030204" pitchFamily="18" charset="0"/>
                                  </a:rPr>
                                  <m:t>1</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𝑦</m:t>
                                </m:r>
                              </m:e>
                              <m:sub>
                                <m:r>
                                  <a:rPr lang="en-US" sz="2000" i="1">
                                    <a:latin typeface="Cambria Math" panose="02040503050406030204" pitchFamily="18" charset="0"/>
                                  </a:rPr>
                                  <m:t>𝑛</m:t>
                                </m:r>
                              </m:sub>
                            </m:sSub>
                          </m:e>
                        </m:d>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𝑦</m:t>
                            </m:r>
                          </m:e>
                          <m:sub>
                            <m:r>
                              <a:rPr lang="en-US" sz="2000" i="1">
                                <a:latin typeface="Cambria Math" panose="02040503050406030204" pitchFamily="18" charset="0"/>
                              </a:rPr>
                              <m:t>𝑗</m:t>
                            </m:r>
                          </m:sub>
                        </m:sSub>
                        <m:r>
                          <a:rPr lang="en-US" sz="2000" i="1">
                            <a:latin typeface="Cambria Math" panose="02040503050406030204" pitchFamily="18" charset="0"/>
                          </a:rPr>
                          <m:t>∈</m:t>
                        </m:r>
                        <m:sSup>
                          <m:sSupPr>
                            <m:ctrlPr>
                              <a:rPr lang="en-US" sz="2000" i="1">
                                <a:latin typeface="Cambria Math" panose="02040503050406030204" pitchFamily="18" charset="0"/>
                                <a:ea typeface="Cambria Math" panose="02040503050406030204" pitchFamily="18" charset="0"/>
                              </a:rPr>
                            </m:ctrlPr>
                          </m:sSupPr>
                          <m:e>
                            <m:r>
                              <a:rPr lang="en-US" sz="2000" i="1">
                                <a:latin typeface="Cambria Math" panose="02040503050406030204" pitchFamily="18" charset="0"/>
                                <a:ea typeface="Cambria Math" panose="02040503050406030204" pitchFamily="18" charset="0"/>
                              </a:rPr>
                              <m:t>ℝ</m:t>
                            </m:r>
                          </m:e>
                          <m:sup>
                            <m:r>
                              <a:rPr lang="en-US" sz="2000" i="1">
                                <a:latin typeface="Cambria Math" panose="02040503050406030204" pitchFamily="18" charset="0"/>
                                <a:ea typeface="Cambria Math" panose="02040503050406030204" pitchFamily="18" charset="0"/>
                              </a:rPr>
                              <m:t>𝑞</m:t>
                            </m:r>
                          </m:sup>
                        </m:sSup>
                      </m:oMath>
                    </m:oMathPara>
                  </a14:m>
                  <a:endParaRPr lang="en-US" sz="2000" dirty="0"/>
                </a:p>
              </p:txBody>
            </p:sp>
          </mc:Choice>
          <mc:Fallback xmlns="">
            <p:sp>
              <p:nvSpPr>
                <p:cNvPr id="12" name="Rectangle 11">
                  <a:extLst>
                    <a:ext uri="{FF2B5EF4-FFF2-40B4-BE49-F238E27FC236}">
                      <a16:creationId xmlns:a16="http://schemas.microsoft.com/office/drawing/2014/main" id="{97A26640-2000-4046-B2E9-CB9A8F78E5A2}"/>
                    </a:ext>
                  </a:extLst>
                </p:cNvPr>
                <p:cNvSpPr>
                  <a:spLocks noRot="1" noChangeAspect="1" noMove="1" noResize="1" noEditPoints="1" noAdjustHandles="1" noChangeArrowheads="1" noChangeShapeType="1" noTextEdit="1"/>
                </p:cNvSpPr>
                <p:nvPr/>
              </p:nvSpPr>
              <p:spPr>
                <a:xfrm>
                  <a:off x="1739591" y="2479638"/>
                  <a:ext cx="3468030" cy="1788010"/>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DA7FBB0F-DC39-5A46-B677-9BB82DCDDFEE}"/>
                    </a:ext>
                  </a:extLst>
                </p:cNvPr>
                <p:cNvSpPr txBox="1"/>
                <p:nvPr/>
              </p:nvSpPr>
              <p:spPr>
                <a:xfrm>
                  <a:off x="5207621" y="2725346"/>
                  <a:ext cx="2983381" cy="52193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𝑖</m:t>
                            </m:r>
                          </m:sub>
                        </m:sSub>
                        <m:groupChr>
                          <m:groupChrPr>
                            <m:chr m:val="↔"/>
                            <m:pos m:val="top"/>
                            <m:ctrlPr>
                              <a:rPr lang="en-US" sz="2000" i="1">
                                <a:latin typeface="Cambria Math" panose="02040503050406030204" pitchFamily="18" charset="0"/>
                              </a:rPr>
                            </m:ctrlPr>
                          </m:groupChrPr>
                          <m:e/>
                        </m:groupChr>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𝑦</m:t>
                            </m:r>
                          </m:e>
                          <m:sub>
                            <m:r>
                              <a:rPr lang="en-US" sz="2000" i="1">
                                <a:latin typeface="Cambria Math" panose="02040503050406030204" pitchFamily="18" charset="0"/>
                                <a:ea typeface="Cambria Math" panose="02040503050406030204" pitchFamily="18" charset="0"/>
                              </a:rPr>
                              <m:t>𝑖</m:t>
                            </m:r>
                          </m:sub>
                        </m:sSub>
                        <m:r>
                          <a:rPr lang="en-US" sz="2000" i="1">
                            <a:latin typeface="Cambria Math" panose="02040503050406030204" pitchFamily="18" charset="0"/>
                            <a:ea typeface="Cambria Math" panose="02040503050406030204" pitchFamily="18" charset="0"/>
                          </a:rPr>
                          <m:t> </m:t>
                        </m:r>
                        <m:r>
                          <a:rPr lang="en-US" sz="2000" i="1">
                            <a:latin typeface="Cambria Math" panose="02040503050406030204" pitchFamily="18" charset="0"/>
                            <a:ea typeface="Cambria Math" panose="02040503050406030204" pitchFamily="18" charset="0"/>
                          </a:rPr>
                          <m:t>𝑓𝑜𝑟</m:t>
                        </m:r>
                        <m:r>
                          <a:rPr lang="en-US" sz="2000" i="1">
                            <a:latin typeface="Cambria Math" panose="02040503050406030204" pitchFamily="18" charset="0"/>
                            <a:ea typeface="Cambria Math" panose="02040503050406030204" pitchFamily="18" charset="0"/>
                          </a:rPr>
                          <m:t> </m:t>
                        </m:r>
                        <m:r>
                          <a:rPr lang="en-US" sz="2000" i="1">
                            <a:latin typeface="Cambria Math" panose="02040503050406030204" pitchFamily="18" charset="0"/>
                            <a:ea typeface="Cambria Math" panose="02040503050406030204" pitchFamily="18" charset="0"/>
                          </a:rPr>
                          <m:t>𝑖</m:t>
                        </m:r>
                        <m:r>
                          <a:rPr lang="en-US" sz="2000" i="1">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ea typeface="Cambria Math" panose="02040503050406030204" pitchFamily="18" charset="0"/>
                              </a:rPr>
                            </m:ctrlPr>
                          </m:dPr>
                          <m:e>
                            <m:r>
                              <a:rPr lang="en-US" sz="2000" i="1">
                                <a:latin typeface="Cambria Math" panose="02040503050406030204" pitchFamily="18" charset="0"/>
                                <a:ea typeface="Cambria Math" panose="02040503050406030204" pitchFamily="18" charset="0"/>
                              </a:rPr>
                              <m:t>1,</m:t>
                            </m:r>
                            <m:r>
                              <a:rPr lang="en-US" sz="2000" i="1">
                                <a:latin typeface="Cambria Math" panose="02040503050406030204" pitchFamily="18" charset="0"/>
                                <a:ea typeface="Cambria Math" panose="02040503050406030204" pitchFamily="18" charset="0"/>
                              </a:rPr>
                              <m:t>𝑙</m:t>
                            </m:r>
                          </m:e>
                        </m:d>
                      </m:oMath>
                    </m:oMathPara>
                  </a14:m>
                  <a:endParaRPr lang="en-US" sz="2000" dirty="0"/>
                </a:p>
              </p:txBody>
            </p:sp>
          </mc:Choice>
          <mc:Fallback xmlns="">
            <p:sp>
              <p:nvSpPr>
                <p:cNvPr id="13" name="TextBox 12">
                  <a:extLst>
                    <a:ext uri="{FF2B5EF4-FFF2-40B4-BE49-F238E27FC236}">
                      <a16:creationId xmlns:a16="http://schemas.microsoft.com/office/drawing/2014/main" id="{DA7FBB0F-DC39-5A46-B677-9BB82DCDDFEE}"/>
                    </a:ext>
                  </a:extLst>
                </p:cNvPr>
                <p:cNvSpPr txBox="1">
                  <a:spLocks noRot="1" noChangeAspect="1" noMove="1" noResize="1" noEditPoints="1" noAdjustHandles="1" noChangeArrowheads="1" noChangeShapeType="1" noTextEdit="1"/>
                </p:cNvSpPr>
                <p:nvPr/>
              </p:nvSpPr>
              <p:spPr>
                <a:xfrm>
                  <a:off x="5207621" y="2725346"/>
                  <a:ext cx="2983381" cy="521938"/>
                </a:xfrm>
                <a:prstGeom prst="rect">
                  <a:avLst/>
                </a:prstGeom>
                <a:blipFill>
                  <a:blip r:embed="rId7"/>
                  <a:stretch>
                    <a:fillRect t="-34375" b="-43750"/>
                  </a:stretch>
                </a:blipFill>
              </p:spPr>
              <p:txBody>
                <a:bodyPr/>
                <a:lstStyle/>
                <a:p>
                  <a:r>
                    <a:rPr lang="en-US">
                      <a:noFill/>
                    </a:rPr>
                    <a:t> </a:t>
                  </a:r>
                </a:p>
              </p:txBody>
            </p:sp>
          </mc:Fallback>
        </mc:AlternateContent>
      </p:grpSp>
      <p:sp>
        <p:nvSpPr>
          <p:cNvPr id="3" name="Slide Number Placeholder 2">
            <a:extLst>
              <a:ext uri="{FF2B5EF4-FFF2-40B4-BE49-F238E27FC236}">
                <a16:creationId xmlns:a16="http://schemas.microsoft.com/office/drawing/2014/main" id="{B9C33049-C0F2-1D4B-826A-CCAA31D055C5}"/>
              </a:ext>
            </a:extLst>
          </p:cNvPr>
          <p:cNvSpPr>
            <a:spLocks noGrp="1"/>
          </p:cNvSpPr>
          <p:nvPr>
            <p:ph type="sldNum" sz="quarter" idx="12"/>
          </p:nvPr>
        </p:nvSpPr>
        <p:spPr>
          <a:xfrm>
            <a:off x="11311128" y="6272784"/>
            <a:ext cx="640080" cy="365125"/>
          </a:xfrm>
          <a:prstGeom prst="rect">
            <a:avLst/>
          </a:prstGeom>
        </p:spPr>
        <p:txBody>
          <a:bodyPr vert="horz" lIns="91440" tIns="45720" rIns="91440" bIns="45720" rtlCol="0" anchor="ctr"/>
          <a:lstStyle>
            <a:defPPr>
              <a:defRPr lang="en-US"/>
            </a:defPPr>
            <a:lvl1pPr marL="0" algn="ctr" defTabSz="914400" rtl="0" eaLnBrk="1" latinLnBrk="0" hangingPunct="1">
              <a:defRPr sz="1400" b="1" kern="1200">
                <a:solidFill>
                  <a:srgbClr val="FFFFFF"/>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A1C79C9-48CD-544B-91DF-57C1A15BA8C8}" type="slidenum">
              <a:rPr lang="en-US" smtClean="0"/>
              <a:pPr/>
              <a:t>29</a:t>
            </a:fld>
            <a:endParaRPr lang="en-US"/>
          </a:p>
        </p:txBody>
      </p:sp>
      <p:sp>
        <p:nvSpPr>
          <p:cNvPr id="28" name="TextBox 27">
            <a:extLst>
              <a:ext uri="{FF2B5EF4-FFF2-40B4-BE49-F238E27FC236}">
                <a16:creationId xmlns:a16="http://schemas.microsoft.com/office/drawing/2014/main" id="{6FB1C514-50EF-A446-9AA6-A3CDDB300921}"/>
              </a:ext>
            </a:extLst>
          </p:cNvPr>
          <p:cNvSpPr txBox="1"/>
          <p:nvPr/>
        </p:nvSpPr>
        <p:spPr>
          <a:xfrm>
            <a:off x="562554" y="1295400"/>
            <a:ext cx="1414639" cy="646331"/>
          </a:xfrm>
          <a:prstGeom prst="rect">
            <a:avLst/>
          </a:prstGeom>
          <a:noFill/>
        </p:spPr>
        <p:txBody>
          <a:bodyPr wrap="square">
            <a:spAutoFit/>
          </a:bodyPr>
          <a:lstStyle/>
          <a:p>
            <a:pPr algn="r"/>
            <a:r>
              <a:rPr lang="en-US" sz="1800" i="1" dirty="0"/>
              <a:t>two datasets</a:t>
            </a:r>
            <a:endParaRPr lang="en-US" dirty="0"/>
          </a:p>
        </p:txBody>
      </p:sp>
      <p:sp>
        <p:nvSpPr>
          <p:cNvPr id="29" name="TextBox 28">
            <a:extLst>
              <a:ext uri="{FF2B5EF4-FFF2-40B4-BE49-F238E27FC236}">
                <a16:creationId xmlns:a16="http://schemas.microsoft.com/office/drawing/2014/main" id="{C7DA6DD3-BF51-1344-B25A-36DD5B681A09}"/>
              </a:ext>
            </a:extLst>
          </p:cNvPr>
          <p:cNvSpPr txBox="1"/>
          <p:nvPr/>
        </p:nvSpPr>
        <p:spPr>
          <a:xfrm>
            <a:off x="6937029" y="6085344"/>
            <a:ext cx="1140035" cy="246221"/>
          </a:xfrm>
          <a:prstGeom prst="rect">
            <a:avLst/>
          </a:prstGeom>
          <a:solidFill>
            <a:schemeClr val="bg1"/>
          </a:solidFill>
        </p:spPr>
        <p:txBody>
          <a:bodyPr wrap="square">
            <a:spAutoFit/>
          </a:bodyPr>
          <a:lstStyle/>
          <a:p>
            <a:pPr algn="r"/>
            <a:r>
              <a:rPr lang="en-US" sz="1000" i="1" dirty="0"/>
              <a:t>Alignment step</a:t>
            </a:r>
            <a:endParaRPr lang="en-US" sz="1000" dirty="0"/>
          </a:p>
        </p:txBody>
      </p:sp>
      <p:grpSp>
        <p:nvGrpSpPr>
          <p:cNvPr id="20" name="Group 19">
            <a:extLst>
              <a:ext uri="{FF2B5EF4-FFF2-40B4-BE49-F238E27FC236}">
                <a16:creationId xmlns:a16="http://schemas.microsoft.com/office/drawing/2014/main" id="{9DA82E55-080E-F844-896A-3D6B24690BCA}"/>
              </a:ext>
            </a:extLst>
          </p:cNvPr>
          <p:cNvGrpSpPr/>
          <p:nvPr/>
        </p:nvGrpSpPr>
        <p:grpSpPr>
          <a:xfrm>
            <a:off x="4572000" y="2140565"/>
            <a:ext cx="2935047" cy="2431435"/>
            <a:chOff x="4572000" y="2140565"/>
            <a:chExt cx="2935047" cy="2431435"/>
          </a:xfrm>
        </p:grpSpPr>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A6B9EE92-EBD2-9042-BBC3-0E4E25DA6AB7}"/>
                    </a:ext>
                  </a:extLst>
                </p:cNvPr>
                <p:cNvSpPr txBox="1"/>
                <p:nvPr/>
              </p:nvSpPr>
              <p:spPr>
                <a:xfrm>
                  <a:off x="4572000" y="2140565"/>
                  <a:ext cx="2935047" cy="2431435"/>
                </a:xfrm>
                <a:prstGeom prst="rect">
                  <a:avLst/>
                </a:prstGeom>
                <a:solidFill>
                  <a:schemeClr val="bg1"/>
                </a:solidFill>
              </p:spPr>
              <p:txBody>
                <a:bodyPr wrap="square" rtlCol="0">
                  <a:spAutoFit/>
                </a:bodyPr>
                <a:lstStyle/>
                <a:p>
                  <a:endParaRPr lang="en-US" sz="1600" dirty="0"/>
                </a:p>
                <a:p>
                  <a:endParaRPr lang="en-US" sz="1600" dirty="0"/>
                </a:p>
                <a:p>
                  <a:endParaRPr lang="en-US" sz="1600" dirty="0"/>
                </a:p>
                <a:p>
                  <a:r>
                    <a:rPr lang="en-US" sz="1600" dirty="0"/>
                    <a:t>To find mapping function </a:t>
                  </a:r>
                  <a14:m>
                    <m:oMath xmlns:m="http://schemas.openxmlformats.org/officeDocument/2006/math">
                      <m:r>
                        <a:rPr lang="en-US" sz="2400" b="0" i="1">
                          <a:latin typeface="Cambria Math" panose="02040503050406030204" pitchFamily="18" charset="0"/>
                        </a:rPr>
                        <m:t>𝑓</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m:t>
                          </m:r>
                        </m:e>
                      </m:d>
                      <m:r>
                        <a:rPr lang="en-US" sz="2400" b="0" i="1">
                          <a:latin typeface="Cambria Math" panose="02040503050406030204" pitchFamily="18" charset="0"/>
                        </a:rPr>
                        <m:t>,</m:t>
                      </m:r>
                      <m:r>
                        <a:rPr lang="en-US" sz="2400" b="0" i="1">
                          <a:latin typeface="Cambria Math" panose="02040503050406030204" pitchFamily="18" charset="0"/>
                        </a:rPr>
                        <m:t>𝑔</m:t>
                      </m:r>
                      <m:r>
                        <a:rPr lang="en-US" sz="2400" b="0" i="1" smtClean="0">
                          <a:latin typeface="Cambria Math" panose="02040503050406030204" pitchFamily="18" charset="0"/>
                        </a:rPr>
                        <m:t>(.)</m:t>
                      </m:r>
                    </m:oMath>
                  </a14:m>
                  <a:endParaRPr lang="en-US" sz="1600" dirty="0"/>
                </a:p>
                <a:p>
                  <a:endParaRPr lang="en-US" sz="1600" dirty="0"/>
                </a:p>
                <a:p>
                  <a:endParaRPr lang="en-US" sz="1600" dirty="0"/>
                </a:p>
                <a:p>
                  <a:endParaRPr lang="en-US" sz="1600" dirty="0"/>
                </a:p>
                <a:p>
                  <a:endParaRPr lang="en-US" sz="1600" dirty="0"/>
                </a:p>
              </p:txBody>
            </p:sp>
          </mc:Choice>
          <mc:Fallback xmlns="">
            <p:sp>
              <p:nvSpPr>
                <p:cNvPr id="8" name="TextBox 7">
                  <a:extLst>
                    <a:ext uri="{FF2B5EF4-FFF2-40B4-BE49-F238E27FC236}">
                      <a16:creationId xmlns:a16="http://schemas.microsoft.com/office/drawing/2014/main" id="{A6B9EE92-EBD2-9042-BBC3-0E4E25DA6AB7}"/>
                    </a:ext>
                  </a:extLst>
                </p:cNvPr>
                <p:cNvSpPr txBox="1">
                  <a:spLocks noRot="1" noChangeAspect="1" noMove="1" noResize="1" noEditPoints="1" noAdjustHandles="1" noChangeArrowheads="1" noChangeShapeType="1" noTextEdit="1"/>
                </p:cNvSpPr>
                <p:nvPr/>
              </p:nvSpPr>
              <p:spPr>
                <a:xfrm>
                  <a:off x="4572000" y="2140565"/>
                  <a:ext cx="2935047" cy="2431435"/>
                </a:xfrm>
                <a:prstGeom prst="rect">
                  <a:avLst/>
                </a:prstGeom>
                <a:blipFill>
                  <a:blip r:embed="rId8"/>
                  <a:stretch>
                    <a:fillRect l="-1732"/>
                  </a:stretch>
                </a:blipFill>
              </p:spPr>
              <p:txBody>
                <a:bodyPr/>
                <a:lstStyle/>
                <a:p>
                  <a:r>
                    <a:rPr lang="en-US">
                      <a:noFill/>
                    </a:rPr>
                    <a:t> </a:t>
                  </a:r>
                </a:p>
              </p:txBody>
            </p:sp>
          </mc:Fallback>
        </mc:AlternateContent>
        <p:sp>
          <p:nvSpPr>
            <p:cNvPr id="24" name="TextBox 23">
              <a:extLst>
                <a:ext uri="{FF2B5EF4-FFF2-40B4-BE49-F238E27FC236}">
                  <a16:creationId xmlns:a16="http://schemas.microsoft.com/office/drawing/2014/main" id="{A08BDDA0-2B54-8D4C-9B6E-C1C4B7C98CBD}"/>
                </a:ext>
              </a:extLst>
            </p:cNvPr>
            <p:cNvSpPr txBox="1"/>
            <p:nvPr/>
          </p:nvSpPr>
          <p:spPr>
            <a:xfrm>
              <a:off x="5078103" y="3741003"/>
              <a:ext cx="2337716" cy="830997"/>
            </a:xfrm>
            <a:prstGeom prst="rect">
              <a:avLst/>
            </a:prstGeom>
            <a:noFill/>
          </p:spPr>
          <p:txBody>
            <a:bodyPr wrap="square" rtlCol="0">
              <a:spAutoFit/>
            </a:bodyPr>
            <a:lstStyle/>
            <a:p>
              <a:pPr algn="r"/>
              <a:r>
                <a:rPr lang="en-US" sz="1600" i="1" dirty="0"/>
                <a:t>And learn common manifolds between two datasets (views) </a:t>
              </a:r>
            </a:p>
          </p:txBody>
        </p:sp>
      </p:grpSp>
    </p:spTree>
    <p:extLst>
      <p:ext uri="{BB962C8B-B14F-4D97-AF65-F5344CB8AC3E}">
        <p14:creationId xmlns:p14="http://schemas.microsoft.com/office/powerpoint/2010/main" val="5345127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8EB59-EDB7-E342-8C69-1A4595939494}"/>
              </a:ext>
            </a:extLst>
          </p:cNvPr>
          <p:cNvSpPr>
            <a:spLocks noGrp="1"/>
          </p:cNvSpPr>
          <p:nvPr>
            <p:ph type="title"/>
          </p:nvPr>
        </p:nvSpPr>
        <p:spPr>
          <a:xfrm>
            <a:off x="457200" y="60204"/>
            <a:ext cx="7886700" cy="994172"/>
          </a:xfrm>
        </p:spPr>
        <p:txBody>
          <a:bodyPr/>
          <a:lstStyle/>
          <a:p>
            <a:r>
              <a:rPr lang="en-US" dirty="0"/>
              <a:t>Manifold Alignment framed by MV-ERM</a:t>
            </a:r>
          </a:p>
        </p:txBody>
      </p:sp>
      <mc:AlternateContent xmlns:mc="http://schemas.openxmlformats.org/markup-compatibility/2006" xmlns:a14="http://schemas.microsoft.com/office/drawing/2010/main">
        <mc:Choice Requires="a14">
          <p:sp>
            <p:nvSpPr>
              <p:cNvPr id="4" name="Content Placeholder 2">
                <a:extLst>
                  <a:ext uri="{FF2B5EF4-FFF2-40B4-BE49-F238E27FC236}">
                    <a16:creationId xmlns:a16="http://schemas.microsoft.com/office/drawing/2014/main" id="{77CA8EDA-2ED3-874E-B096-CE3D0E70C8E0}"/>
                  </a:ext>
                </a:extLst>
              </p:cNvPr>
              <p:cNvSpPr txBox="1">
                <a:spLocks/>
              </p:cNvSpPr>
              <p:nvPr/>
            </p:nvSpPr>
            <p:spPr>
              <a:xfrm>
                <a:off x="356477" y="3161898"/>
                <a:ext cx="8151627" cy="713184"/>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14:m>
                  <m:oMathPara xmlns:m="http://schemas.openxmlformats.org/officeDocument/2006/math">
                    <m:oMathParaPr>
                      <m:jc m:val="centerGroup"/>
                    </m:oMathParaPr>
                    <m:oMath xmlns:m="http://schemas.openxmlformats.org/officeDocument/2006/math">
                      <m:nary>
                        <m:naryPr>
                          <m:chr m:val="∑"/>
                          <m:supHide m:val="on"/>
                          <m:ctrlPr>
                            <a:rPr lang="en-US" sz="1800" i="1">
                              <a:solidFill>
                                <a:srgbClr val="00B050"/>
                              </a:solidFill>
                              <a:latin typeface="Cambria Math" panose="02040503050406030204" pitchFamily="18" charset="0"/>
                            </a:rPr>
                          </m:ctrlPr>
                        </m:naryPr>
                        <m:sub>
                          <m:r>
                            <m:rPr>
                              <m:brk m:alnAt="7"/>
                            </m:rPr>
                            <a:rPr lang="en-US" sz="1800" i="1">
                              <a:solidFill>
                                <a:srgbClr val="00B050"/>
                              </a:solidFill>
                              <a:latin typeface="Cambria Math" panose="02040503050406030204" pitchFamily="18" charset="0"/>
                            </a:rPr>
                            <m:t>𝑖</m:t>
                          </m:r>
                          <m:r>
                            <a:rPr lang="en-US" sz="1800" i="1">
                              <a:solidFill>
                                <a:srgbClr val="00B050"/>
                              </a:solidFill>
                              <a:latin typeface="Cambria Math" panose="02040503050406030204" pitchFamily="18" charset="0"/>
                            </a:rPr>
                            <m:t>,</m:t>
                          </m:r>
                          <m:r>
                            <a:rPr lang="en-US" sz="1800" i="1">
                              <a:solidFill>
                                <a:srgbClr val="00B050"/>
                              </a:solidFill>
                              <a:latin typeface="Cambria Math" panose="02040503050406030204" pitchFamily="18" charset="0"/>
                            </a:rPr>
                            <m:t>𝑗</m:t>
                          </m:r>
                        </m:sub>
                        <m:sup/>
                        <m:e>
                          <m:sSup>
                            <m:sSupPr>
                              <m:ctrlPr>
                                <a:rPr lang="en-US" sz="1800" i="1">
                                  <a:solidFill>
                                    <a:srgbClr val="00B050"/>
                                  </a:solidFill>
                                  <a:latin typeface="Cambria Math" panose="02040503050406030204" pitchFamily="18" charset="0"/>
                                </a:rPr>
                              </m:ctrlPr>
                            </m:sSupPr>
                            <m:e>
                              <m:d>
                                <m:dPr>
                                  <m:begChr m:val="‖"/>
                                  <m:endChr m:val="‖"/>
                                  <m:ctrlPr>
                                    <a:rPr lang="en-US" sz="1800" i="1">
                                      <a:solidFill>
                                        <a:srgbClr val="00B050"/>
                                      </a:solidFill>
                                      <a:latin typeface="Cambria Math" panose="02040503050406030204" pitchFamily="18" charset="0"/>
                                    </a:rPr>
                                  </m:ctrlPr>
                                </m:dPr>
                                <m:e>
                                  <m:r>
                                    <a:rPr lang="en-US" sz="1800" i="1">
                                      <a:solidFill>
                                        <a:srgbClr val="00B050"/>
                                      </a:solidFill>
                                      <a:latin typeface="Cambria Math" panose="02040503050406030204" pitchFamily="18" charset="0"/>
                                    </a:rPr>
                                    <m:t>𝑓</m:t>
                                  </m:r>
                                  <m:d>
                                    <m:dPr>
                                      <m:ctrlPr>
                                        <a:rPr lang="en-US" sz="1800" i="1">
                                          <a:solidFill>
                                            <a:srgbClr val="00B050"/>
                                          </a:solidFill>
                                          <a:latin typeface="Cambria Math" panose="02040503050406030204" pitchFamily="18" charset="0"/>
                                        </a:rPr>
                                      </m:ctrlPr>
                                    </m:dPr>
                                    <m:e>
                                      <m:sSub>
                                        <m:sSubPr>
                                          <m:ctrlPr>
                                            <a:rPr lang="en-US" sz="1800" i="1">
                                              <a:solidFill>
                                                <a:srgbClr val="00B050"/>
                                              </a:solidFill>
                                              <a:latin typeface="Cambria Math" panose="02040503050406030204" pitchFamily="18" charset="0"/>
                                            </a:rPr>
                                          </m:ctrlPr>
                                        </m:sSubPr>
                                        <m:e>
                                          <m:r>
                                            <a:rPr lang="en-US" sz="1800" i="1">
                                              <a:solidFill>
                                                <a:srgbClr val="00B050"/>
                                              </a:solidFill>
                                              <a:latin typeface="Cambria Math" panose="02040503050406030204" pitchFamily="18" charset="0"/>
                                            </a:rPr>
                                            <m:t>𝑥</m:t>
                                          </m:r>
                                        </m:e>
                                        <m:sub>
                                          <m:r>
                                            <a:rPr lang="en-US" sz="1800" i="1">
                                              <a:solidFill>
                                                <a:srgbClr val="00B050"/>
                                              </a:solidFill>
                                              <a:latin typeface="Cambria Math" panose="02040503050406030204" pitchFamily="18" charset="0"/>
                                            </a:rPr>
                                            <m:t>𝑖</m:t>
                                          </m:r>
                                        </m:sub>
                                      </m:sSub>
                                    </m:e>
                                  </m:d>
                                  <m:r>
                                    <a:rPr lang="en-US" sz="1800" i="1">
                                      <a:solidFill>
                                        <a:srgbClr val="00B050"/>
                                      </a:solidFill>
                                      <a:latin typeface="Cambria Math" panose="02040503050406030204" pitchFamily="18" charset="0"/>
                                    </a:rPr>
                                    <m:t>−</m:t>
                                  </m:r>
                                  <m:r>
                                    <a:rPr lang="en-US" sz="1800" i="1">
                                      <a:solidFill>
                                        <a:srgbClr val="00B050"/>
                                      </a:solidFill>
                                      <a:latin typeface="Cambria Math" panose="02040503050406030204" pitchFamily="18" charset="0"/>
                                    </a:rPr>
                                    <m:t>𝑔</m:t>
                                  </m:r>
                                  <m:d>
                                    <m:dPr>
                                      <m:ctrlPr>
                                        <a:rPr lang="en-US" sz="1800" i="1">
                                          <a:solidFill>
                                            <a:srgbClr val="00B050"/>
                                          </a:solidFill>
                                          <a:latin typeface="Cambria Math" panose="02040503050406030204" pitchFamily="18" charset="0"/>
                                        </a:rPr>
                                      </m:ctrlPr>
                                    </m:dPr>
                                    <m:e>
                                      <m:sSub>
                                        <m:sSubPr>
                                          <m:ctrlPr>
                                            <a:rPr lang="en-US" sz="1800" i="1">
                                              <a:solidFill>
                                                <a:srgbClr val="00B050"/>
                                              </a:solidFill>
                                              <a:latin typeface="Cambria Math" panose="02040503050406030204" pitchFamily="18" charset="0"/>
                                            </a:rPr>
                                          </m:ctrlPr>
                                        </m:sSubPr>
                                        <m:e>
                                          <m:r>
                                            <a:rPr lang="en-US" sz="1800" i="1">
                                              <a:solidFill>
                                                <a:srgbClr val="00B050"/>
                                              </a:solidFill>
                                              <a:latin typeface="Cambria Math" panose="02040503050406030204" pitchFamily="18" charset="0"/>
                                            </a:rPr>
                                            <m:t>𝑦</m:t>
                                          </m:r>
                                        </m:e>
                                        <m:sub>
                                          <m:r>
                                            <a:rPr lang="en-US" sz="1800" i="1">
                                              <a:solidFill>
                                                <a:srgbClr val="00B050"/>
                                              </a:solidFill>
                                              <a:latin typeface="Cambria Math" panose="02040503050406030204" pitchFamily="18" charset="0"/>
                                            </a:rPr>
                                            <m:t>𝑗</m:t>
                                          </m:r>
                                        </m:sub>
                                      </m:sSub>
                                    </m:e>
                                  </m:d>
                                </m:e>
                              </m:d>
                            </m:e>
                            <m:sup>
                              <m:r>
                                <a:rPr lang="en-US" sz="1800" i="1">
                                  <a:solidFill>
                                    <a:srgbClr val="00B050"/>
                                  </a:solidFill>
                                  <a:latin typeface="Cambria Math" panose="02040503050406030204" pitchFamily="18" charset="0"/>
                                </a:rPr>
                                <m:t>2</m:t>
                              </m:r>
                            </m:sup>
                          </m:sSup>
                          <m:sSup>
                            <m:sSupPr>
                              <m:ctrlPr>
                                <a:rPr lang="en-US" sz="1800" i="1">
                                  <a:solidFill>
                                    <a:srgbClr val="00B050"/>
                                  </a:solidFill>
                                  <a:latin typeface="Cambria Math" panose="02040503050406030204" pitchFamily="18" charset="0"/>
                                </a:rPr>
                              </m:ctrlPr>
                            </m:sSupPr>
                            <m:e>
                              <m:r>
                                <a:rPr lang="en-US" sz="1800" i="1">
                                  <a:solidFill>
                                    <a:srgbClr val="00B050"/>
                                  </a:solidFill>
                                  <a:latin typeface="Cambria Math" panose="02040503050406030204" pitchFamily="18" charset="0"/>
                                </a:rPr>
                                <m:t>𝑊</m:t>
                              </m:r>
                            </m:e>
                            <m:sup>
                              <m:r>
                                <a:rPr lang="en-US" sz="1800" i="1">
                                  <a:solidFill>
                                    <a:srgbClr val="00B050"/>
                                  </a:solidFill>
                                  <a:latin typeface="Cambria Math" panose="02040503050406030204" pitchFamily="18" charset="0"/>
                                </a:rPr>
                                <m:t>𝑖</m:t>
                              </m:r>
                              <m:r>
                                <a:rPr lang="en-US" sz="1800" i="1">
                                  <a:solidFill>
                                    <a:srgbClr val="00B050"/>
                                  </a:solidFill>
                                  <a:latin typeface="Cambria Math" panose="02040503050406030204" pitchFamily="18" charset="0"/>
                                </a:rPr>
                                <m:t>,</m:t>
                              </m:r>
                              <m:r>
                                <a:rPr lang="en-US" sz="1800" i="1">
                                  <a:solidFill>
                                    <a:srgbClr val="00B050"/>
                                  </a:solidFill>
                                  <a:latin typeface="Cambria Math" panose="02040503050406030204" pitchFamily="18" charset="0"/>
                                </a:rPr>
                                <m:t>𝑗</m:t>
                              </m:r>
                            </m:sup>
                          </m:sSup>
                        </m:e>
                      </m:nary>
                      <m:r>
                        <a:rPr lang="en-US" sz="1800" i="1">
                          <a:latin typeface="Cambria Math" panose="02040503050406030204" pitchFamily="18" charset="0"/>
                        </a:rPr>
                        <m:t>+</m:t>
                      </m:r>
                      <m:nary>
                        <m:naryPr>
                          <m:chr m:val="∑"/>
                          <m:supHide m:val="on"/>
                          <m:ctrlPr>
                            <a:rPr lang="en-US" sz="1800" i="1">
                              <a:solidFill>
                                <a:srgbClr val="C00000"/>
                              </a:solidFill>
                              <a:latin typeface="Cambria Math" panose="02040503050406030204" pitchFamily="18" charset="0"/>
                            </a:rPr>
                          </m:ctrlPr>
                        </m:naryPr>
                        <m:sub>
                          <m:r>
                            <m:rPr>
                              <m:brk m:alnAt="7"/>
                            </m:rPr>
                            <a:rPr lang="en-US" sz="1800" i="1">
                              <a:solidFill>
                                <a:srgbClr val="C00000"/>
                              </a:solidFill>
                              <a:latin typeface="Cambria Math" panose="02040503050406030204" pitchFamily="18" charset="0"/>
                            </a:rPr>
                            <m:t>𝑖</m:t>
                          </m:r>
                          <m:r>
                            <a:rPr lang="en-US" sz="1800" i="1">
                              <a:solidFill>
                                <a:srgbClr val="C00000"/>
                              </a:solidFill>
                              <a:latin typeface="Cambria Math" panose="02040503050406030204" pitchFamily="18" charset="0"/>
                            </a:rPr>
                            <m:t>,</m:t>
                          </m:r>
                          <m:r>
                            <a:rPr lang="en-US" sz="1800" i="1">
                              <a:solidFill>
                                <a:srgbClr val="C00000"/>
                              </a:solidFill>
                              <a:latin typeface="Cambria Math" panose="02040503050406030204" pitchFamily="18" charset="0"/>
                            </a:rPr>
                            <m:t>𝑗</m:t>
                          </m:r>
                        </m:sub>
                        <m:sup/>
                        <m:e>
                          <m:sSup>
                            <m:sSupPr>
                              <m:ctrlPr>
                                <a:rPr lang="en-US" sz="1800" i="1">
                                  <a:solidFill>
                                    <a:srgbClr val="C00000"/>
                                  </a:solidFill>
                                  <a:latin typeface="Cambria Math" panose="02040503050406030204" pitchFamily="18" charset="0"/>
                                </a:rPr>
                              </m:ctrlPr>
                            </m:sSupPr>
                            <m:e>
                              <m:d>
                                <m:dPr>
                                  <m:begChr m:val="‖"/>
                                  <m:endChr m:val="‖"/>
                                  <m:ctrlPr>
                                    <a:rPr lang="en-US" sz="1800" i="1">
                                      <a:solidFill>
                                        <a:srgbClr val="C00000"/>
                                      </a:solidFill>
                                      <a:latin typeface="Cambria Math" panose="02040503050406030204" pitchFamily="18" charset="0"/>
                                    </a:rPr>
                                  </m:ctrlPr>
                                </m:dPr>
                                <m:e>
                                  <m:r>
                                    <a:rPr lang="en-US" sz="1800" i="1">
                                      <a:solidFill>
                                        <a:srgbClr val="C00000"/>
                                      </a:solidFill>
                                      <a:latin typeface="Cambria Math" panose="02040503050406030204" pitchFamily="18" charset="0"/>
                                    </a:rPr>
                                    <m:t>𝑓</m:t>
                                  </m:r>
                                  <m:d>
                                    <m:dPr>
                                      <m:ctrlPr>
                                        <a:rPr lang="en-US" sz="1800" i="1">
                                          <a:solidFill>
                                            <a:srgbClr val="C00000"/>
                                          </a:solidFill>
                                          <a:latin typeface="Cambria Math" panose="02040503050406030204" pitchFamily="18" charset="0"/>
                                        </a:rPr>
                                      </m:ctrlPr>
                                    </m:dPr>
                                    <m:e>
                                      <m:sSub>
                                        <m:sSubPr>
                                          <m:ctrlPr>
                                            <a:rPr lang="en-US" sz="1800" i="1">
                                              <a:solidFill>
                                                <a:srgbClr val="C00000"/>
                                              </a:solidFill>
                                              <a:latin typeface="Cambria Math" panose="02040503050406030204" pitchFamily="18" charset="0"/>
                                            </a:rPr>
                                          </m:ctrlPr>
                                        </m:sSubPr>
                                        <m:e>
                                          <m:r>
                                            <a:rPr lang="en-US" sz="1800" i="1">
                                              <a:solidFill>
                                                <a:srgbClr val="C00000"/>
                                              </a:solidFill>
                                              <a:latin typeface="Cambria Math" panose="02040503050406030204" pitchFamily="18" charset="0"/>
                                            </a:rPr>
                                            <m:t>𝑥</m:t>
                                          </m:r>
                                        </m:e>
                                        <m:sub>
                                          <m:r>
                                            <a:rPr lang="en-US" sz="1800" i="1">
                                              <a:solidFill>
                                                <a:srgbClr val="C00000"/>
                                              </a:solidFill>
                                              <a:latin typeface="Cambria Math" panose="02040503050406030204" pitchFamily="18" charset="0"/>
                                            </a:rPr>
                                            <m:t>𝑖</m:t>
                                          </m:r>
                                        </m:sub>
                                      </m:sSub>
                                    </m:e>
                                  </m:d>
                                  <m:r>
                                    <a:rPr lang="en-US" sz="1800" i="1">
                                      <a:solidFill>
                                        <a:srgbClr val="C00000"/>
                                      </a:solidFill>
                                      <a:latin typeface="Cambria Math" panose="02040503050406030204" pitchFamily="18" charset="0"/>
                                    </a:rPr>
                                    <m:t>−</m:t>
                                  </m:r>
                                  <m:r>
                                    <a:rPr lang="en-US" sz="1800" i="1">
                                      <a:solidFill>
                                        <a:srgbClr val="C00000"/>
                                      </a:solidFill>
                                      <a:latin typeface="Cambria Math" panose="02040503050406030204" pitchFamily="18" charset="0"/>
                                    </a:rPr>
                                    <m:t>𝑓</m:t>
                                  </m:r>
                                  <m:d>
                                    <m:dPr>
                                      <m:ctrlPr>
                                        <a:rPr lang="en-US" sz="1800" i="1">
                                          <a:solidFill>
                                            <a:srgbClr val="C00000"/>
                                          </a:solidFill>
                                          <a:latin typeface="Cambria Math" panose="02040503050406030204" pitchFamily="18" charset="0"/>
                                        </a:rPr>
                                      </m:ctrlPr>
                                    </m:dPr>
                                    <m:e>
                                      <m:sSub>
                                        <m:sSubPr>
                                          <m:ctrlPr>
                                            <a:rPr lang="en-US" sz="1800" i="1">
                                              <a:solidFill>
                                                <a:srgbClr val="C00000"/>
                                              </a:solidFill>
                                              <a:latin typeface="Cambria Math" panose="02040503050406030204" pitchFamily="18" charset="0"/>
                                            </a:rPr>
                                          </m:ctrlPr>
                                        </m:sSubPr>
                                        <m:e>
                                          <m:r>
                                            <a:rPr lang="en-US" sz="1800" i="1">
                                              <a:solidFill>
                                                <a:srgbClr val="C00000"/>
                                              </a:solidFill>
                                              <a:latin typeface="Cambria Math" panose="02040503050406030204" pitchFamily="18" charset="0"/>
                                            </a:rPr>
                                            <m:t>𝑥</m:t>
                                          </m:r>
                                        </m:e>
                                        <m:sub>
                                          <m:r>
                                            <a:rPr lang="en-US" sz="1800" i="1">
                                              <a:solidFill>
                                                <a:srgbClr val="C00000"/>
                                              </a:solidFill>
                                              <a:latin typeface="Cambria Math" panose="02040503050406030204" pitchFamily="18" charset="0"/>
                                            </a:rPr>
                                            <m:t>𝑗</m:t>
                                          </m:r>
                                        </m:sub>
                                      </m:sSub>
                                    </m:e>
                                  </m:d>
                                </m:e>
                              </m:d>
                            </m:e>
                            <m:sup>
                              <m:r>
                                <a:rPr lang="en-US" sz="1800" i="1">
                                  <a:solidFill>
                                    <a:srgbClr val="C00000"/>
                                  </a:solidFill>
                                  <a:latin typeface="Cambria Math" panose="02040503050406030204" pitchFamily="18" charset="0"/>
                                </a:rPr>
                                <m:t>2</m:t>
                              </m:r>
                            </m:sup>
                          </m:sSup>
                          <m:sSubSup>
                            <m:sSubSupPr>
                              <m:ctrlPr>
                                <a:rPr lang="en-US" sz="1800" i="1">
                                  <a:solidFill>
                                    <a:srgbClr val="C00000"/>
                                  </a:solidFill>
                                  <a:latin typeface="Cambria Math" panose="02040503050406030204" pitchFamily="18" charset="0"/>
                                </a:rPr>
                              </m:ctrlPr>
                            </m:sSubSupPr>
                            <m:e>
                              <m:r>
                                <a:rPr lang="en-US" sz="1800" i="1">
                                  <a:solidFill>
                                    <a:srgbClr val="C00000"/>
                                  </a:solidFill>
                                  <a:latin typeface="Cambria Math" panose="02040503050406030204" pitchFamily="18" charset="0"/>
                                </a:rPr>
                                <m:t>𝑊</m:t>
                              </m:r>
                            </m:e>
                            <m:sub>
                              <m:r>
                                <a:rPr lang="en-US" sz="1800" i="1">
                                  <a:solidFill>
                                    <a:srgbClr val="C00000"/>
                                  </a:solidFill>
                                  <a:latin typeface="Cambria Math" panose="02040503050406030204" pitchFamily="18" charset="0"/>
                                </a:rPr>
                                <m:t>𝑋</m:t>
                              </m:r>
                            </m:sub>
                            <m:sup>
                              <m:r>
                                <a:rPr lang="en-US" sz="1800" i="1">
                                  <a:solidFill>
                                    <a:srgbClr val="C00000"/>
                                  </a:solidFill>
                                  <a:latin typeface="Cambria Math" panose="02040503050406030204" pitchFamily="18" charset="0"/>
                                </a:rPr>
                                <m:t>𝑖</m:t>
                              </m:r>
                              <m:r>
                                <a:rPr lang="en-US" sz="1800" i="1">
                                  <a:solidFill>
                                    <a:srgbClr val="C00000"/>
                                  </a:solidFill>
                                  <a:latin typeface="Cambria Math" panose="02040503050406030204" pitchFamily="18" charset="0"/>
                                </a:rPr>
                                <m:t>,</m:t>
                              </m:r>
                              <m:r>
                                <a:rPr lang="en-US" sz="1800" i="1">
                                  <a:solidFill>
                                    <a:srgbClr val="C00000"/>
                                  </a:solidFill>
                                  <a:latin typeface="Cambria Math" panose="02040503050406030204" pitchFamily="18" charset="0"/>
                                </a:rPr>
                                <m:t>𝑗</m:t>
                              </m:r>
                            </m:sup>
                          </m:sSubSup>
                        </m:e>
                      </m:nary>
                      <m:r>
                        <a:rPr lang="en-US" sz="1800" i="1">
                          <a:latin typeface="Cambria Math" panose="02040503050406030204" pitchFamily="18" charset="0"/>
                        </a:rPr>
                        <m:t>+</m:t>
                      </m:r>
                      <m:nary>
                        <m:naryPr>
                          <m:chr m:val="∑"/>
                          <m:supHide m:val="on"/>
                          <m:ctrlPr>
                            <a:rPr lang="en-US" sz="1800" i="1">
                              <a:solidFill>
                                <a:srgbClr val="C00000"/>
                              </a:solidFill>
                              <a:latin typeface="Cambria Math" panose="02040503050406030204" pitchFamily="18" charset="0"/>
                            </a:rPr>
                          </m:ctrlPr>
                        </m:naryPr>
                        <m:sub>
                          <m:r>
                            <m:rPr>
                              <m:brk m:alnAt="7"/>
                            </m:rPr>
                            <a:rPr lang="en-US" sz="1800" i="1">
                              <a:solidFill>
                                <a:srgbClr val="C00000"/>
                              </a:solidFill>
                              <a:latin typeface="Cambria Math" panose="02040503050406030204" pitchFamily="18" charset="0"/>
                            </a:rPr>
                            <m:t>𝑖</m:t>
                          </m:r>
                          <m:r>
                            <a:rPr lang="en-US" sz="1800" i="1">
                              <a:solidFill>
                                <a:srgbClr val="C00000"/>
                              </a:solidFill>
                              <a:latin typeface="Cambria Math" panose="02040503050406030204" pitchFamily="18" charset="0"/>
                            </a:rPr>
                            <m:t>,</m:t>
                          </m:r>
                          <m:r>
                            <a:rPr lang="en-US" sz="1800" i="1">
                              <a:solidFill>
                                <a:srgbClr val="C00000"/>
                              </a:solidFill>
                              <a:latin typeface="Cambria Math" panose="02040503050406030204" pitchFamily="18" charset="0"/>
                            </a:rPr>
                            <m:t>𝑗</m:t>
                          </m:r>
                        </m:sub>
                        <m:sup/>
                        <m:e>
                          <m:sSup>
                            <m:sSupPr>
                              <m:ctrlPr>
                                <a:rPr lang="en-US" sz="1800" i="1">
                                  <a:solidFill>
                                    <a:srgbClr val="C00000"/>
                                  </a:solidFill>
                                  <a:latin typeface="Cambria Math" panose="02040503050406030204" pitchFamily="18" charset="0"/>
                                </a:rPr>
                              </m:ctrlPr>
                            </m:sSupPr>
                            <m:e>
                              <m:d>
                                <m:dPr>
                                  <m:begChr m:val="‖"/>
                                  <m:endChr m:val="‖"/>
                                  <m:ctrlPr>
                                    <a:rPr lang="en-US" sz="1800" i="1">
                                      <a:solidFill>
                                        <a:srgbClr val="C00000"/>
                                      </a:solidFill>
                                      <a:latin typeface="Cambria Math" panose="02040503050406030204" pitchFamily="18" charset="0"/>
                                    </a:rPr>
                                  </m:ctrlPr>
                                </m:dPr>
                                <m:e>
                                  <m:r>
                                    <a:rPr lang="en-US" sz="1800" i="1">
                                      <a:solidFill>
                                        <a:srgbClr val="C00000"/>
                                      </a:solidFill>
                                      <a:latin typeface="Cambria Math" panose="02040503050406030204" pitchFamily="18" charset="0"/>
                                    </a:rPr>
                                    <m:t>𝑔</m:t>
                                  </m:r>
                                  <m:d>
                                    <m:dPr>
                                      <m:ctrlPr>
                                        <a:rPr lang="en-US" sz="1800" i="1">
                                          <a:solidFill>
                                            <a:srgbClr val="C00000"/>
                                          </a:solidFill>
                                          <a:latin typeface="Cambria Math" panose="02040503050406030204" pitchFamily="18" charset="0"/>
                                        </a:rPr>
                                      </m:ctrlPr>
                                    </m:dPr>
                                    <m:e>
                                      <m:sSub>
                                        <m:sSubPr>
                                          <m:ctrlPr>
                                            <a:rPr lang="en-US" sz="1800" i="1">
                                              <a:solidFill>
                                                <a:srgbClr val="C00000"/>
                                              </a:solidFill>
                                              <a:latin typeface="Cambria Math" panose="02040503050406030204" pitchFamily="18" charset="0"/>
                                            </a:rPr>
                                          </m:ctrlPr>
                                        </m:sSubPr>
                                        <m:e>
                                          <m:r>
                                            <a:rPr lang="en-US" sz="1800" i="1">
                                              <a:solidFill>
                                                <a:srgbClr val="C00000"/>
                                              </a:solidFill>
                                              <a:latin typeface="Cambria Math" panose="02040503050406030204" pitchFamily="18" charset="0"/>
                                            </a:rPr>
                                            <m:t>𝑦</m:t>
                                          </m:r>
                                        </m:e>
                                        <m:sub>
                                          <m:r>
                                            <a:rPr lang="en-US" sz="1800" i="1">
                                              <a:solidFill>
                                                <a:srgbClr val="C00000"/>
                                              </a:solidFill>
                                              <a:latin typeface="Cambria Math" panose="02040503050406030204" pitchFamily="18" charset="0"/>
                                            </a:rPr>
                                            <m:t>𝑖</m:t>
                                          </m:r>
                                        </m:sub>
                                      </m:sSub>
                                    </m:e>
                                  </m:d>
                                  <m:r>
                                    <a:rPr lang="en-US" sz="1800" i="1">
                                      <a:solidFill>
                                        <a:srgbClr val="C00000"/>
                                      </a:solidFill>
                                      <a:latin typeface="Cambria Math" panose="02040503050406030204" pitchFamily="18" charset="0"/>
                                    </a:rPr>
                                    <m:t>−</m:t>
                                  </m:r>
                                  <m:r>
                                    <a:rPr lang="en-US" sz="1800" i="1">
                                      <a:solidFill>
                                        <a:srgbClr val="C00000"/>
                                      </a:solidFill>
                                      <a:latin typeface="Cambria Math" panose="02040503050406030204" pitchFamily="18" charset="0"/>
                                    </a:rPr>
                                    <m:t>𝑔</m:t>
                                  </m:r>
                                  <m:d>
                                    <m:dPr>
                                      <m:ctrlPr>
                                        <a:rPr lang="en-US" sz="1800" i="1">
                                          <a:solidFill>
                                            <a:srgbClr val="C00000"/>
                                          </a:solidFill>
                                          <a:latin typeface="Cambria Math" panose="02040503050406030204" pitchFamily="18" charset="0"/>
                                        </a:rPr>
                                      </m:ctrlPr>
                                    </m:dPr>
                                    <m:e>
                                      <m:sSub>
                                        <m:sSubPr>
                                          <m:ctrlPr>
                                            <a:rPr lang="en-US" sz="1800" i="1">
                                              <a:solidFill>
                                                <a:srgbClr val="C00000"/>
                                              </a:solidFill>
                                              <a:latin typeface="Cambria Math" panose="02040503050406030204" pitchFamily="18" charset="0"/>
                                            </a:rPr>
                                          </m:ctrlPr>
                                        </m:sSubPr>
                                        <m:e>
                                          <m:r>
                                            <a:rPr lang="en-US" sz="1800" i="1">
                                              <a:solidFill>
                                                <a:srgbClr val="C00000"/>
                                              </a:solidFill>
                                              <a:latin typeface="Cambria Math" panose="02040503050406030204" pitchFamily="18" charset="0"/>
                                            </a:rPr>
                                            <m:t>𝑦</m:t>
                                          </m:r>
                                        </m:e>
                                        <m:sub>
                                          <m:r>
                                            <a:rPr lang="en-US" sz="1800" i="1">
                                              <a:solidFill>
                                                <a:srgbClr val="C00000"/>
                                              </a:solidFill>
                                              <a:latin typeface="Cambria Math" panose="02040503050406030204" pitchFamily="18" charset="0"/>
                                            </a:rPr>
                                            <m:t>𝑗</m:t>
                                          </m:r>
                                        </m:sub>
                                      </m:sSub>
                                    </m:e>
                                  </m:d>
                                </m:e>
                              </m:d>
                            </m:e>
                            <m:sup>
                              <m:r>
                                <a:rPr lang="en-US" sz="1800" i="1">
                                  <a:solidFill>
                                    <a:srgbClr val="C00000"/>
                                  </a:solidFill>
                                  <a:latin typeface="Cambria Math" panose="02040503050406030204" pitchFamily="18" charset="0"/>
                                </a:rPr>
                                <m:t>2</m:t>
                              </m:r>
                            </m:sup>
                          </m:sSup>
                          <m:sSubSup>
                            <m:sSubSupPr>
                              <m:ctrlPr>
                                <a:rPr lang="en-US" sz="1800" i="1">
                                  <a:solidFill>
                                    <a:srgbClr val="C00000"/>
                                  </a:solidFill>
                                  <a:latin typeface="Cambria Math" panose="02040503050406030204" pitchFamily="18" charset="0"/>
                                </a:rPr>
                              </m:ctrlPr>
                            </m:sSubSupPr>
                            <m:e>
                              <m:r>
                                <a:rPr lang="en-US" sz="1800" i="1">
                                  <a:solidFill>
                                    <a:srgbClr val="C00000"/>
                                  </a:solidFill>
                                  <a:latin typeface="Cambria Math" panose="02040503050406030204" pitchFamily="18" charset="0"/>
                                </a:rPr>
                                <m:t>𝑊</m:t>
                              </m:r>
                            </m:e>
                            <m:sub>
                              <m:r>
                                <a:rPr lang="en-US" sz="1800" i="1">
                                  <a:solidFill>
                                    <a:srgbClr val="C00000"/>
                                  </a:solidFill>
                                  <a:latin typeface="Cambria Math" panose="02040503050406030204" pitchFamily="18" charset="0"/>
                                </a:rPr>
                                <m:t>𝑌</m:t>
                              </m:r>
                            </m:sub>
                            <m:sup>
                              <m:r>
                                <a:rPr lang="en-US" sz="1800" i="1">
                                  <a:solidFill>
                                    <a:srgbClr val="C00000"/>
                                  </a:solidFill>
                                  <a:latin typeface="Cambria Math" panose="02040503050406030204" pitchFamily="18" charset="0"/>
                                </a:rPr>
                                <m:t>𝑖</m:t>
                              </m:r>
                              <m:r>
                                <a:rPr lang="en-US" sz="1800" i="1">
                                  <a:solidFill>
                                    <a:srgbClr val="C00000"/>
                                  </a:solidFill>
                                  <a:latin typeface="Cambria Math" panose="02040503050406030204" pitchFamily="18" charset="0"/>
                                </a:rPr>
                                <m:t>,</m:t>
                              </m:r>
                              <m:r>
                                <a:rPr lang="en-US" sz="1800" i="1">
                                  <a:solidFill>
                                    <a:srgbClr val="C00000"/>
                                  </a:solidFill>
                                  <a:latin typeface="Cambria Math" panose="02040503050406030204" pitchFamily="18" charset="0"/>
                                </a:rPr>
                                <m:t>𝑗</m:t>
                              </m:r>
                            </m:sup>
                          </m:sSubSup>
                        </m:e>
                      </m:nary>
                    </m:oMath>
                  </m:oMathPara>
                </a14:m>
                <a:endParaRPr lang="en-US" sz="1800" dirty="0"/>
              </a:p>
            </p:txBody>
          </p:sp>
        </mc:Choice>
        <mc:Fallback xmlns="">
          <p:sp>
            <p:nvSpPr>
              <p:cNvPr id="4" name="Content Placeholder 2">
                <a:extLst>
                  <a:ext uri="{FF2B5EF4-FFF2-40B4-BE49-F238E27FC236}">
                    <a16:creationId xmlns:a16="http://schemas.microsoft.com/office/drawing/2014/main" id="{77CA8EDA-2ED3-874E-B096-CE3D0E70C8E0}"/>
                  </a:ext>
                </a:extLst>
              </p:cNvPr>
              <p:cNvSpPr txBox="1">
                <a:spLocks noRot="1" noChangeAspect="1" noMove="1" noResize="1" noEditPoints="1" noAdjustHandles="1" noChangeArrowheads="1" noChangeShapeType="1" noTextEdit="1"/>
              </p:cNvSpPr>
              <p:nvPr/>
            </p:nvSpPr>
            <p:spPr>
              <a:xfrm>
                <a:off x="356477" y="3161898"/>
                <a:ext cx="8151627" cy="713184"/>
              </a:xfrm>
              <a:prstGeom prst="rect">
                <a:avLst/>
              </a:prstGeom>
              <a:blipFill>
                <a:blip r:embed="rId3"/>
                <a:stretch>
                  <a:fillRect l="-8230" t="-140351" b="-180702"/>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6C8D1D93-4BAA-DE40-95E5-2713A254EE83}"/>
              </a:ext>
            </a:extLst>
          </p:cNvPr>
          <p:cNvSpPr txBox="1"/>
          <p:nvPr/>
        </p:nvSpPr>
        <p:spPr>
          <a:xfrm>
            <a:off x="845471" y="3701957"/>
            <a:ext cx="2201461" cy="369332"/>
          </a:xfrm>
          <a:prstGeom prst="rect">
            <a:avLst/>
          </a:prstGeom>
          <a:noFill/>
        </p:spPr>
        <p:txBody>
          <a:bodyPr wrap="square" rtlCol="0">
            <a:spAutoFit/>
          </a:bodyPr>
          <a:lstStyle/>
          <a:p>
            <a:r>
              <a:rPr lang="en-US" dirty="0">
                <a:solidFill>
                  <a:srgbClr val="00B050"/>
                </a:solidFill>
              </a:rPr>
              <a:t>global consistency</a:t>
            </a:r>
          </a:p>
        </p:txBody>
      </p:sp>
      <p:sp>
        <p:nvSpPr>
          <p:cNvPr id="6" name="TextBox 5">
            <a:extLst>
              <a:ext uri="{FF2B5EF4-FFF2-40B4-BE49-F238E27FC236}">
                <a16:creationId xmlns:a16="http://schemas.microsoft.com/office/drawing/2014/main" id="{54712661-3043-4040-BAA5-7694A74DE01E}"/>
              </a:ext>
            </a:extLst>
          </p:cNvPr>
          <p:cNvSpPr txBox="1"/>
          <p:nvPr/>
        </p:nvSpPr>
        <p:spPr>
          <a:xfrm>
            <a:off x="5277434" y="3745286"/>
            <a:ext cx="1933543" cy="369332"/>
          </a:xfrm>
          <a:prstGeom prst="rect">
            <a:avLst/>
          </a:prstGeom>
          <a:noFill/>
        </p:spPr>
        <p:txBody>
          <a:bodyPr wrap="none" rtlCol="0">
            <a:spAutoFit/>
          </a:bodyPr>
          <a:lstStyle/>
          <a:p>
            <a:r>
              <a:rPr lang="en-US" dirty="0">
                <a:solidFill>
                  <a:srgbClr val="C00000"/>
                </a:solidFill>
              </a:rPr>
              <a:t>local smoothness</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947A76CC-303E-A14F-B94F-FCA6F0473726}"/>
                  </a:ext>
                </a:extLst>
              </p:cNvPr>
              <p:cNvSpPr txBox="1"/>
              <p:nvPr/>
            </p:nvSpPr>
            <p:spPr>
              <a:xfrm>
                <a:off x="1354864" y="4680073"/>
                <a:ext cx="7100342" cy="1796902"/>
              </a:xfrm>
              <a:prstGeom prst="rect">
                <a:avLst/>
              </a:prstGeom>
              <a:noFill/>
            </p:spPr>
            <p:txBody>
              <a:bodyPr wrap="none" rtlCol="0">
                <a:spAutoFit/>
              </a:bodyPr>
              <a:lstStyle/>
              <a:p>
                <a:pPr marL="214313" indent="-214313">
                  <a:buFont typeface="Arial" panose="020B0604020202020204" pitchFamily="34" charset="0"/>
                  <a:buChar char="•"/>
                </a:pPr>
                <a:r>
                  <a:rPr lang="en-US" sz="1600" dirty="0"/>
                  <a:t>Extract and optimally align </a:t>
                </a:r>
                <a:r>
                  <a:rPr lang="en-US" sz="1600" dirty="0">
                    <a:solidFill>
                      <a:srgbClr val="C00000"/>
                    </a:solidFill>
                  </a:rPr>
                  <a:t>local geometry </a:t>
                </a:r>
                <a:r>
                  <a:rPr lang="en-US" sz="1600" dirty="0"/>
                  <a:t>to minimize </a:t>
                </a:r>
                <a:r>
                  <a:rPr lang="en-US" sz="1600" dirty="0">
                    <a:solidFill>
                      <a:srgbClr val="00B050"/>
                    </a:solidFill>
                  </a:rPr>
                  <a:t>overall differences</a:t>
                </a:r>
              </a:p>
              <a:p>
                <a:pPr marL="214313" indent="-214313">
                  <a:buFont typeface="Arial" panose="020B0604020202020204" pitchFamily="34" charset="0"/>
                  <a:buChar char="•"/>
                </a:pPr>
                <a:r>
                  <a:rPr lang="en-US" sz="1600" dirty="0"/>
                  <a:t>Generalization of CCA </a:t>
                </a:r>
                <a14:m>
                  <m:oMath xmlns:m="http://schemas.openxmlformats.org/officeDocument/2006/math">
                    <m:nary>
                      <m:naryPr>
                        <m:chr m:val="∑"/>
                        <m:supHide m:val="on"/>
                        <m:ctrlPr>
                          <a:rPr lang="en-US" sz="1600" i="1">
                            <a:solidFill>
                              <a:srgbClr val="00B050"/>
                            </a:solidFill>
                            <a:latin typeface="Cambria Math" panose="02040503050406030204" pitchFamily="18" charset="0"/>
                          </a:rPr>
                        </m:ctrlPr>
                      </m:naryPr>
                      <m:sub>
                        <m:r>
                          <m:rPr>
                            <m:brk m:alnAt="7"/>
                          </m:rPr>
                          <a:rPr lang="en-US" sz="1600" i="1">
                            <a:solidFill>
                              <a:srgbClr val="00B050"/>
                            </a:solidFill>
                            <a:latin typeface="Cambria Math" panose="02040503050406030204" pitchFamily="18" charset="0"/>
                          </a:rPr>
                          <m:t>𝑖</m:t>
                        </m:r>
                        <m:r>
                          <a:rPr lang="en-US" sz="1600" i="1">
                            <a:solidFill>
                              <a:srgbClr val="00B050"/>
                            </a:solidFill>
                            <a:latin typeface="Cambria Math" panose="02040503050406030204" pitchFamily="18" charset="0"/>
                          </a:rPr>
                          <m:t>,</m:t>
                        </m:r>
                        <m:r>
                          <a:rPr lang="en-US" sz="1600" i="1">
                            <a:solidFill>
                              <a:srgbClr val="00B050"/>
                            </a:solidFill>
                            <a:latin typeface="Cambria Math" panose="02040503050406030204" pitchFamily="18" charset="0"/>
                          </a:rPr>
                          <m:t>𝑗</m:t>
                        </m:r>
                      </m:sub>
                      <m:sup/>
                      <m:e>
                        <m:sSup>
                          <m:sSupPr>
                            <m:ctrlPr>
                              <a:rPr lang="en-US" sz="1600" i="1">
                                <a:solidFill>
                                  <a:srgbClr val="00B050"/>
                                </a:solidFill>
                                <a:latin typeface="Cambria Math" panose="02040503050406030204" pitchFamily="18" charset="0"/>
                              </a:rPr>
                            </m:ctrlPr>
                          </m:sSupPr>
                          <m:e>
                            <m:d>
                              <m:dPr>
                                <m:begChr m:val="‖"/>
                                <m:endChr m:val="‖"/>
                                <m:ctrlPr>
                                  <a:rPr lang="en-US" sz="1600" i="1">
                                    <a:solidFill>
                                      <a:srgbClr val="00B050"/>
                                    </a:solidFill>
                                    <a:latin typeface="Cambria Math" panose="02040503050406030204" pitchFamily="18" charset="0"/>
                                  </a:rPr>
                                </m:ctrlPr>
                              </m:dPr>
                              <m:e>
                                <m:r>
                                  <a:rPr lang="en-US" sz="1600" i="1">
                                    <a:solidFill>
                                      <a:srgbClr val="00B050"/>
                                    </a:solidFill>
                                    <a:latin typeface="Cambria Math" panose="02040503050406030204" pitchFamily="18" charset="0"/>
                                  </a:rPr>
                                  <m:t>𝑓</m:t>
                                </m:r>
                                <m:d>
                                  <m:dPr>
                                    <m:ctrlPr>
                                      <a:rPr lang="en-US" sz="1600" i="1">
                                        <a:solidFill>
                                          <a:srgbClr val="00B050"/>
                                        </a:solidFill>
                                        <a:latin typeface="Cambria Math" panose="02040503050406030204" pitchFamily="18" charset="0"/>
                                      </a:rPr>
                                    </m:ctrlPr>
                                  </m:dPr>
                                  <m:e>
                                    <m:sSub>
                                      <m:sSubPr>
                                        <m:ctrlPr>
                                          <a:rPr lang="en-US" sz="1600" i="1">
                                            <a:solidFill>
                                              <a:srgbClr val="00B050"/>
                                            </a:solidFill>
                                            <a:latin typeface="Cambria Math" panose="02040503050406030204" pitchFamily="18" charset="0"/>
                                          </a:rPr>
                                        </m:ctrlPr>
                                      </m:sSubPr>
                                      <m:e>
                                        <m:r>
                                          <a:rPr lang="en-US" sz="1600" i="1">
                                            <a:solidFill>
                                              <a:srgbClr val="00B050"/>
                                            </a:solidFill>
                                            <a:latin typeface="Cambria Math" panose="02040503050406030204" pitchFamily="18" charset="0"/>
                                          </a:rPr>
                                          <m:t>𝑥</m:t>
                                        </m:r>
                                      </m:e>
                                      <m:sub>
                                        <m:r>
                                          <a:rPr lang="en-US" sz="1600" i="1">
                                            <a:solidFill>
                                              <a:srgbClr val="00B050"/>
                                            </a:solidFill>
                                            <a:latin typeface="Cambria Math" panose="02040503050406030204" pitchFamily="18" charset="0"/>
                                          </a:rPr>
                                          <m:t>𝑖</m:t>
                                        </m:r>
                                      </m:sub>
                                    </m:sSub>
                                  </m:e>
                                </m:d>
                                <m:r>
                                  <a:rPr lang="en-US" sz="1600" i="1">
                                    <a:solidFill>
                                      <a:srgbClr val="00B050"/>
                                    </a:solidFill>
                                    <a:latin typeface="Cambria Math" panose="02040503050406030204" pitchFamily="18" charset="0"/>
                                  </a:rPr>
                                  <m:t>−</m:t>
                                </m:r>
                                <m:r>
                                  <a:rPr lang="en-US" sz="1600" i="1">
                                    <a:solidFill>
                                      <a:srgbClr val="00B050"/>
                                    </a:solidFill>
                                    <a:latin typeface="Cambria Math" panose="02040503050406030204" pitchFamily="18" charset="0"/>
                                  </a:rPr>
                                  <m:t>𝑔</m:t>
                                </m:r>
                                <m:d>
                                  <m:dPr>
                                    <m:ctrlPr>
                                      <a:rPr lang="en-US" sz="1600" i="1">
                                        <a:solidFill>
                                          <a:srgbClr val="00B050"/>
                                        </a:solidFill>
                                        <a:latin typeface="Cambria Math" panose="02040503050406030204" pitchFamily="18" charset="0"/>
                                      </a:rPr>
                                    </m:ctrlPr>
                                  </m:dPr>
                                  <m:e>
                                    <m:sSub>
                                      <m:sSubPr>
                                        <m:ctrlPr>
                                          <a:rPr lang="en-US" sz="1600" i="1">
                                            <a:solidFill>
                                              <a:srgbClr val="00B050"/>
                                            </a:solidFill>
                                            <a:latin typeface="Cambria Math" panose="02040503050406030204" pitchFamily="18" charset="0"/>
                                          </a:rPr>
                                        </m:ctrlPr>
                                      </m:sSubPr>
                                      <m:e>
                                        <m:r>
                                          <a:rPr lang="en-US" sz="1600" i="1">
                                            <a:solidFill>
                                              <a:srgbClr val="00B050"/>
                                            </a:solidFill>
                                            <a:latin typeface="Cambria Math" panose="02040503050406030204" pitchFamily="18" charset="0"/>
                                          </a:rPr>
                                          <m:t>𝑦</m:t>
                                        </m:r>
                                      </m:e>
                                      <m:sub>
                                        <m:r>
                                          <a:rPr lang="en-US" sz="1600" i="1">
                                            <a:solidFill>
                                              <a:srgbClr val="00B050"/>
                                            </a:solidFill>
                                            <a:latin typeface="Cambria Math" panose="02040503050406030204" pitchFamily="18" charset="0"/>
                                          </a:rPr>
                                          <m:t>𝑗</m:t>
                                        </m:r>
                                      </m:sub>
                                    </m:sSub>
                                  </m:e>
                                </m:d>
                              </m:e>
                            </m:d>
                          </m:e>
                          <m:sup>
                            <m:r>
                              <a:rPr lang="en-US" sz="1600" i="1">
                                <a:solidFill>
                                  <a:srgbClr val="00B050"/>
                                </a:solidFill>
                                <a:latin typeface="Cambria Math" panose="02040503050406030204" pitchFamily="18" charset="0"/>
                              </a:rPr>
                              <m:t>2</m:t>
                            </m:r>
                          </m:sup>
                        </m:sSup>
                      </m:e>
                    </m:nary>
                  </m:oMath>
                </a14:m>
                <a:endParaRPr lang="en-US" sz="1600" dirty="0"/>
              </a:p>
              <a:p>
                <a:pPr marL="214313" indent="-214313">
                  <a:buFont typeface="Arial" panose="020B0604020202020204" pitchFamily="34" charset="0"/>
                  <a:buChar char="•"/>
                </a:pPr>
                <a:r>
                  <a:rPr lang="en-US" sz="1600" dirty="0"/>
                  <a:t>Interpreted as a manifold regularization</a:t>
                </a:r>
              </a:p>
              <a:p>
                <a:pPr/>
                <a14:m>
                  <m:oMathPara xmlns:m="http://schemas.openxmlformats.org/officeDocument/2006/math">
                    <m:oMathParaPr>
                      <m:jc m:val="centerGroup"/>
                    </m:oMathParaPr>
                    <m:oMath xmlns:m="http://schemas.openxmlformats.org/officeDocument/2006/math">
                      <m:nary>
                        <m:naryPr>
                          <m:chr m:val="∑"/>
                          <m:supHide m:val="on"/>
                          <m:ctrlPr>
                            <a:rPr lang="en-US" sz="1600" i="1">
                              <a:solidFill>
                                <a:srgbClr val="00B050"/>
                              </a:solidFill>
                              <a:latin typeface="Cambria Math" panose="02040503050406030204" pitchFamily="18" charset="0"/>
                            </a:rPr>
                          </m:ctrlPr>
                        </m:naryPr>
                        <m:sub>
                          <m:r>
                            <m:rPr>
                              <m:brk m:alnAt="7"/>
                            </m:rPr>
                            <a:rPr lang="en-US" sz="1600" i="1">
                              <a:solidFill>
                                <a:srgbClr val="00B050"/>
                              </a:solidFill>
                              <a:latin typeface="Cambria Math" panose="02040503050406030204" pitchFamily="18" charset="0"/>
                            </a:rPr>
                            <m:t>𝑖</m:t>
                          </m:r>
                          <m:r>
                            <a:rPr lang="en-US" sz="1600" i="1">
                              <a:solidFill>
                                <a:srgbClr val="00B050"/>
                              </a:solidFill>
                              <a:latin typeface="Cambria Math" panose="02040503050406030204" pitchFamily="18" charset="0"/>
                            </a:rPr>
                            <m:t>,</m:t>
                          </m:r>
                          <m:r>
                            <a:rPr lang="en-US" sz="1600" i="1">
                              <a:solidFill>
                                <a:srgbClr val="00B050"/>
                              </a:solidFill>
                              <a:latin typeface="Cambria Math" panose="02040503050406030204" pitchFamily="18" charset="0"/>
                            </a:rPr>
                            <m:t>𝑗</m:t>
                          </m:r>
                        </m:sub>
                        <m:sup/>
                        <m:e>
                          <m:sSup>
                            <m:sSupPr>
                              <m:ctrlPr>
                                <a:rPr lang="en-US" sz="1600" i="1">
                                  <a:solidFill>
                                    <a:srgbClr val="00B050"/>
                                  </a:solidFill>
                                  <a:latin typeface="Cambria Math" panose="02040503050406030204" pitchFamily="18" charset="0"/>
                                </a:rPr>
                              </m:ctrlPr>
                            </m:sSupPr>
                            <m:e>
                              <m:d>
                                <m:dPr>
                                  <m:begChr m:val="‖"/>
                                  <m:endChr m:val="‖"/>
                                  <m:ctrlPr>
                                    <a:rPr lang="en-US" sz="1600" i="1">
                                      <a:solidFill>
                                        <a:srgbClr val="00B050"/>
                                      </a:solidFill>
                                      <a:latin typeface="Cambria Math" panose="02040503050406030204" pitchFamily="18" charset="0"/>
                                    </a:rPr>
                                  </m:ctrlPr>
                                </m:dPr>
                                <m:e>
                                  <m:r>
                                    <a:rPr lang="en-US" sz="1600" i="1">
                                      <a:solidFill>
                                        <a:srgbClr val="00B050"/>
                                      </a:solidFill>
                                      <a:latin typeface="Cambria Math" panose="02040503050406030204" pitchFamily="18" charset="0"/>
                                    </a:rPr>
                                    <m:t>𝑓</m:t>
                                  </m:r>
                                  <m:d>
                                    <m:dPr>
                                      <m:ctrlPr>
                                        <a:rPr lang="en-US" sz="1600" i="1">
                                          <a:solidFill>
                                            <a:srgbClr val="00B050"/>
                                          </a:solidFill>
                                          <a:latin typeface="Cambria Math" panose="02040503050406030204" pitchFamily="18" charset="0"/>
                                        </a:rPr>
                                      </m:ctrlPr>
                                    </m:dPr>
                                    <m:e>
                                      <m:sSub>
                                        <m:sSubPr>
                                          <m:ctrlPr>
                                            <a:rPr lang="en-US" sz="1600" i="1">
                                              <a:solidFill>
                                                <a:srgbClr val="00B050"/>
                                              </a:solidFill>
                                              <a:latin typeface="Cambria Math" panose="02040503050406030204" pitchFamily="18" charset="0"/>
                                            </a:rPr>
                                          </m:ctrlPr>
                                        </m:sSubPr>
                                        <m:e>
                                          <m:r>
                                            <a:rPr lang="en-US" sz="1600" i="1">
                                              <a:solidFill>
                                                <a:srgbClr val="00B050"/>
                                              </a:solidFill>
                                              <a:latin typeface="Cambria Math" panose="02040503050406030204" pitchFamily="18" charset="0"/>
                                            </a:rPr>
                                            <m:t>𝑥</m:t>
                                          </m:r>
                                        </m:e>
                                        <m:sub>
                                          <m:r>
                                            <a:rPr lang="en-US" sz="1600" i="1">
                                              <a:solidFill>
                                                <a:srgbClr val="00B050"/>
                                              </a:solidFill>
                                              <a:latin typeface="Cambria Math" panose="02040503050406030204" pitchFamily="18" charset="0"/>
                                            </a:rPr>
                                            <m:t>𝑖</m:t>
                                          </m:r>
                                        </m:sub>
                                      </m:sSub>
                                    </m:e>
                                  </m:d>
                                  <m:r>
                                    <a:rPr lang="en-US" sz="1600" i="1">
                                      <a:solidFill>
                                        <a:srgbClr val="00B050"/>
                                      </a:solidFill>
                                      <a:latin typeface="Cambria Math" panose="02040503050406030204" pitchFamily="18" charset="0"/>
                                    </a:rPr>
                                    <m:t>−</m:t>
                                  </m:r>
                                  <m:r>
                                    <a:rPr lang="en-US" sz="1600" i="1">
                                      <a:solidFill>
                                        <a:srgbClr val="00B050"/>
                                      </a:solidFill>
                                      <a:latin typeface="Cambria Math" panose="02040503050406030204" pitchFamily="18" charset="0"/>
                                    </a:rPr>
                                    <m:t>𝑔</m:t>
                                  </m:r>
                                  <m:d>
                                    <m:dPr>
                                      <m:ctrlPr>
                                        <a:rPr lang="en-US" sz="1600" i="1">
                                          <a:solidFill>
                                            <a:srgbClr val="00B050"/>
                                          </a:solidFill>
                                          <a:latin typeface="Cambria Math" panose="02040503050406030204" pitchFamily="18" charset="0"/>
                                        </a:rPr>
                                      </m:ctrlPr>
                                    </m:dPr>
                                    <m:e>
                                      <m:sSub>
                                        <m:sSubPr>
                                          <m:ctrlPr>
                                            <a:rPr lang="en-US" sz="1600" i="1">
                                              <a:solidFill>
                                                <a:srgbClr val="00B050"/>
                                              </a:solidFill>
                                              <a:latin typeface="Cambria Math" panose="02040503050406030204" pitchFamily="18" charset="0"/>
                                            </a:rPr>
                                          </m:ctrlPr>
                                        </m:sSubPr>
                                        <m:e>
                                          <m:r>
                                            <a:rPr lang="en-US" sz="1600" i="1">
                                              <a:solidFill>
                                                <a:srgbClr val="00B050"/>
                                              </a:solidFill>
                                              <a:latin typeface="Cambria Math" panose="02040503050406030204" pitchFamily="18" charset="0"/>
                                            </a:rPr>
                                            <m:t>𝑦</m:t>
                                          </m:r>
                                        </m:e>
                                        <m:sub>
                                          <m:r>
                                            <a:rPr lang="en-US" sz="1600" i="1">
                                              <a:solidFill>
                                                <a:srgbClr val="00B050"/>
                                              </a:solidFill>
                                              <a:latin typeface="Cambria Math" panose="02040503050406030204" pitchFamily="18" charset="0"/>
                                            </a:rPr>
                                            <m:t>𝑗</m:t>
                                          </m:r>
                                        </m:sub>
                                      </m:sSub>
                                    </m:e>
                                  </m:d>
                                </m:e>
                              </m:d>
                            </m:e>
                            <m:sup>
                              <m:r>
                                <a:rPr lang="en-US" sz="1600" i="1">
                                  <a:solidFill>
                                    <a:srgbClr val="00B050"/>
                                  </a:solidFill>
                                  <a:latin typeface="Cambria Math" panose="02040503050406030204" pitchFamily="18" charset="0"/>
                                </a:rPr>
                                <m:t>2</m:t>
                              </m:r>
                            </m:sup>
                          </m:sSup>
                          <m:sSup>
                            <m:sSupPr>
                              <m:ctrlPr>
                                <a:rPr lang="en-US" sz="1600" i="1">
                                  <a:solidFill>
                                    <a:srgbClr val="00B050"/>
                                  </a:solidFill>
                                  <a:latin typeface="Cambria Math" panose="02040503050406030204" pitchFamily="18" charset="0"/>
                                </a:rPr>
                              </m:ctrlPr>
                            </m:sSupPr>
                            <m:e>
                              <m:r>
                                <a:rPr lang="en-US" sz="1600" i="1">
                                  <a:solidFill>
                                    <a:srgbClr val="00B050"/>
                                  </a:solidFill>
                                  <a:latin typeface="Cambria Math" panose="02040503050406030204" pitchFamily="18" charset="0"/>
                                </a:rPr>
                                <m:t>𝑊</m:t>
                              </m:r>
                            </m:e>
                            <m:sup>
                              <m:r>
                                <a:rPr lang="en-US" sz="1600" i="1">
                                  <a:solidFill>
                                    <a:srgbClr val="00B050"/>
                                  </a:solidFill>
                                  <a:latin typeface="Cambria Math" panose="02040503050406030204" pitchFamily="18" charset="0"/>
                                </a:rPr>
                                <m:t>𝑖</m:t>
                              </m:r>
                              <m:r>
                                <a:rPr lang="en-US" sz="1600" i="1">
                                  <a:solidFill>
                                    <a:srgbClr val="00B050"/>
                                  </a:solidFill>
                                  <a:latin typeface="Cambria Math" panose="02040503050406030204" pitchFamily="18" charset="0"/>
                                </a:rPr>
                                <m:t>,</m:t>
                              </m:r>
                              <m:r>
                                <a:rPr lang="en-US" sz="1600" i="1">
                                  <a:solidFill>
                                    <a:srgbClr val="00B050"/>
                                  </a:solidFill>
                                  <a:latin typeface="Cambria Math" panose="02040503050406030204" pitchFamily="18" charset="0"/>
                                </a:rPr>
                                <m:t>𝑗</m:t>
                              </m:r>
                            </m:sup>
                          </m:sSup>
                        </m:e>
                      </m:nary>
                      <m:r>
                        <a:rPr lang="en-US" sz="1600" i="1">
                          <a:latin typeface="Cambria Math" panose="02040503050406030204" pitchFamily="18" charset="0"/>
                        </a:rPr>
                        <m:t>+</m:t>
                      </m:r>
                      <m:r>
                        <a:rPr lang="en-US" sz="1600" i="1">
                          <a:solidFill>
                            <a:srgbClr val="C00000"/>
                          </a:solidFill>
                          <a:latin typeface="Cambria Math" panose="02040503050406030204" pitchFamily="18" charset="0"/>
                        </a:rPr>
                        <m:t>𝑡𝑟</m:t>
                      </m:r>
                      <m:d>
                        <m:dPr>
                          <m:ctrlPr>
                            <a:rPr lang="en-US" sz="1600" i="1">
                              <a:solidFill>
                                <a:srgbClr val="C00000"/>
                              </a:solidFill>
                              <a:latin typeface="Cambria Math" panose="02040503050406030204" pitchFamily="18" charset="0"/>
                            </a:rPr>
                          </m:ctrlPr>
                        </m:dPr>
                        <m:e>
                          <m:sSup>
                            <m:sSupPr>
                              <m:ctrlPr>
                                <a:rPr lang="en-US" sz="1600" i="1">
                                  <a:solidFill>
                                    <a:srgbClr val="C00000"/>
                                  </a:solidFill>
                                  <a:latin typeface="Cambria Math" panose="02040503050406030204" pitchFamily="18" charset="0"/>
                                  <a:ea typeface="Cambria Math" panose="02040503050406030204" pitchFamily="18" charset="0"/>
                                </a:rPr>
                              </m:ctrlPr>
                            </m:sSupPr>
                            <m:e>
                              <m:r>
                                <a:rPr lang="en-US" sz="1600" i="1">
                                  <a:solidFill>
                                    <a:srgbClr val="C00000"/>
                                  </a:solidFill>
                                  <a:latin typeface="Cambria Math" panose="02040503050406030204" pitchFamily="18" charset="0"/>
                                  <a:ea typeface="Cambria Math" panose="02040503050406030204" pitchFamily="18" charset="0"/>
                                </a:rPr>
                                <m:t>𝕗</m:t>
                              </m:r>
                            </m:e>
                            <m:sup>
                              <m:r>
                                <a:rPr lang="en-US" sz="1600" i="1">
                                  <a:solidFill>
                                    <a:srgbClr val="C00000"/>
                                  </a:solidFill>
                                  <a:latin typeface="Cambria Math" panose="02040503050406030204" pitchFamily="18" charset="0"/>
                                  <a:ea typeface="Cambria Math" panose="02040503050406030204" pitchFamily="18" charset="0"/>
                                </a:rPr>
                                <m:t>𝑇</m:t>
                              </m:r>
                            </m:sup>
                          </m:sSup>
                          <m:sSub>
                            <m:sSubPr>
                              <m:ctrlPr>
                                <a:rPr lang="en-US" sz="1600" i="1">
                                  <a:solidFill>
                                    <a:srgbClr val="C00000"/>
                                  </a:solidFill>
                                  <a:latin typeface="Cambria Math" panose="02040503050406030204" pitchFamily="18" charset="0"/>
                                  <a:ea typeface="Cambria Math" panose="02040503050406030204" pitchFamily="18" charset="0"/>
                                </a:rPr>
                              </m:ctrlPr>
                            </m:sSubPr>
                            <m:e>
                              <m:r>
                                <a:rPr lang="en-US" sz="1600" i="1">
                                  <a:solidFill>
                                    <a:srgbClr val="C00000"/>
                                  </a:solidFill>
                                  <a:latin typeface="Cambria Math" panose="02040503050406030204" pitchFamily="18" charset="0"/>
                                  <a:ea typeface="Cambria Math" panose="02040503050406030204" pitchFamily="18" charset="0"/>
                                </a:rPr>
                                <m:t>𝐿</m:t>
                              </m:r>
                            </m:e>
                            <m:sub>
                              <m:r>
                                <a:rPr lang="en-US" sz="1600" i="1">
                                  <a:solidFill>
                                    <a:srgbClr val="C00000"/>
                                  </a:solidFill>
                                  <a:latin typeface="Cambria Math" panose="02040503050406030204" pitchFamily="18" charset="0"/>
                                  <a:ea typeface="Cambria Math" panose="02040503050406030204" pitchFamily="18" charset="0"/>
                                </a:rPr>
                                <m:t>𝑋</m:t>
                              </m:r>
                            </m:sub>
                          </m:sSub>
                          <m:r>
                            <a:rPr lang="en-US" sz="1600" i="1">
                              <a:solidFill>
                                <a:srgbClr val="C00000"/>
                              </a:solidFill>
                              <a:latin typeface="Cambria Math" panose="02040503050406030204" pitchFamily="18" charset="0"/>
                              <a:ea typeface="Cambria Math" panose="02040503050406030204" pitchFamily="18" charset="0"/>
                            </a:rPr>
                            <m:t>𝕗</m:t>
                          </m:r>
                        </m:e>
                      </m:d>
                      <m:r>
                        <a:rPr lang="en-US" sz="1600" i="1">
                          <a:latin typeface="Cambria Math" panose="02040503050406030204" pitchFamily="18" charset="0"/>
                        </a:rPr>
                        <m:t>+</m:t>
                      </m:r>
                      <m:r>
                        <a:rPr lang="en-US" sz="1600" i="1">
                          <a:solidFill>
                            <a:srgbClr val="C00000"/>
                          </a:solidFill>
                          <a:latin typeface="Cambria Math" panose="02040503050406030204" pitchFamily="18" charset="0"/>
                        </a:rPr>
                        <m:t>𝑡𝑟</m:t>
                      </m:r>
                      <m:d>
                        <m:dPr>
                          <m:ctrlPr>
                            <a:rPr lang="en-US" sz="1600" i="1">
                              <a:solidFill>
                                <a:srgbClr val="C00000"/>
                              </a:solidFill>
                              <a:latin typeface="Cambria Math" panose="02040503050406030204" pitchFamily="18" charset="0"/>
                            </a:rPr>
                          </m:ctrlPr>
                        </m:dPr>
                        <m:e>
                          <m:sSup>
                            <m:sSupPr>
                              <m:ctrlPr>
                                <a:rPr lang="en-US" sz="1600" i="1">
                                  <a:solidFill>
                                    <a:srgbClr val="C00000"/>
                                  </a:solidFill>
                                  <a:latin typeface="Cambria Math" panose="02040503050406030204" pitchFamily="18" charset="0"/>
                                  <a:ea typeface="Cambria Math" panose="02040503050406030204" pitchFamily="18" charset="0"/>
                                </a:rPr>
                              </m:ctrlPr>
                            </m:sSupPr>
                            <m:e>
                              <m:r>
                                <a:rPr lang="en-US" sz="1600" i="1">
                                  <a:solidFill>
                                    <a:srgbClr val="C00000"/>
                                  </a:solidFill>
                                  <a:latin typeface="Cambria Math" panose="02040503050406030204" pitchFamily="18" charset="0"/>
                                  <a:ea typeface="Cambria Math" panose="02040503050406030204" pitchFamily="18" charset="0"/>
                                </a:rPr>
                                <m:t>𝕘</m:t>
                              </m:r>
                            </m:e>
                            <m:sup>
                              <m:r>
                                <a:rPr lang="en-US" sz="1600" i="1">
                                  <a:solidFill>
                                    <a:srgbClr val="C00000"/>
                                  </a:solidFill>
                                  <a:latin typeface="Cambria Math" panose="02040503050406030204" pitchFamily="18" charset="0"/>
                                  <a:ea typeface="Cambria Math" panose="02040503050406030204" pitchFamily="18" charset="0"/>
                                </a:rPr>
                                <m:t>𝑇</m:t>
                              </m:r>
                            </m:sup>
                          </m:sSup>
                          <m:sSub>
                            <m:sSubPr>
                              <m:ctrlPr>
                                <a:rPr lang="en-US" sz="1600" i="1">
                                  <a:solidFill>
                                    <a:srgbClr val="C00000"/>
                                  </a:solidFill>
                                  <a:latin typeface="Cambria Math" panose="02040503050406030204" pitchFamily="18" charset="0"/>
                                  <a:ea typeface="Cambria Math" panose="02040503050406030204" pitchFamily="18" charset="0"/>
                                </a:rPr>
                              </m:ctrlPr>
                            </m:sSubPr>
                            <m:e>
                              <m:r>
                                <a:rPr lang="en-US" sz="1600" i="1">
                                  <a:solidFill>
                                    <a:srgbClr val="C00000"/>
                                  </a:solidFill>
                                  <a:latin typeface="Cambria Math" panose="02040503050406030204" pitchFamily="18" charset="0"/>
                                  <a:ea typeface="Cambria Math" panose="02040503050406030204" pitchFamily="18" charset="0"/>
                                </a:rPr>
                                <m:t>𝐿</m:t>
                              </m:r>
                            </m:e>
                            <m:sub>
                              <m:r>
                                <a:rPr lang="en-US" sz="1600" i="1">
                                  <a:solidFill>
                                    <a:srgbClr val="C00000"/>
                                  </a:solidFill>
                                  <a:latin typeface="Cambria Math" panose="02040503050406030204" pitchFamily="18" charset="0"/>
                                  <a:ea typeface="Cambria Math" panose="02040503050406030204" pitchFamily="18" charset="0"/>
                                </a:rPr>
                                <m:t>𝑌</m:t>
                              </m:r>
                            </m:sub>
                          </m:sSub>
                          <m:r>
                            <a:rPr lang="en-US" sz="1600" i="1">
                              <a:solidFill>
                                <a:srgbClr val="C00000"/>
                              </a:solidFill>
                              <a:latin typeface="Cambria Math" panose="02040503050406030204" pitchFamily="18" charset="0"/>
                              <a:ea typeface="Cambria Math" panose="02040503050406030204" pitchFamily="18" charset="0"/>
                            </a:rPr>
                            <m:t>𝕘</m:t>
                          </m:r>
                        </m:e>
                      </m:d>
                    </m:oMath>
                  </m:oMathPara>
                </a14:m>
                <a:endParaRPr lang="en-US" sz="1600" dirty="0"/>
              </a:p>
              <a:p>
                <a:pPr marL="285750" indent="-285750">
                  <a:buFont typeface="Arial" panose="020B0604020202020204" pitchFamily="34" charset="0"/>
                  <a:buChar char="•"/>
                </a:pPr>
                <a:r>
                  <a:rPr lang="en-US" sz="1600" dirty="0"/>
                  <a:t>Eigen-decomposition to solve nonlinear manifold alignment</a:t>
                </a:r>
              </a:p>
            </p:txBody>
          </p:sp>
        </mc:Choice>
        <mc:Fallback xmlns="">
          <p:sp>
            <p:nvSpPr>
              <p:cNvPr id="7" name="TextBox 6">
                <a:extLst>
                  <a:ext uri="{FF2B5EF4-FFF2-40B4-BE49-F238E27FC236}">
                    <a16:creationId xmlns:a16="http://schemas.microsoft.com/office/drawing/2014/main" id="{947A76CC-303E-A14F-B94F-FCA6F0473726}"/>
                  </a:ext>
                </a:extLst>
              </p:cNvPr>
              <p:cNvSpPr txBox="1">
                <a:spLocks noRot="1" noChangeAspect="1" noMove="1" noResize="1" noEditPoints="1" noAdjustHandles="1" noChangeArrowheads="1" noChangeShapeType="1" noTextEdit="1"/>
              </p:cNvSpPr>
              <p:nvPr/>
            </p:nvSpPr>
            <p:spPr>
              <a:xfrm>
                <a:off x="1354864" y="4680073"/>
                <a:ext cx="7100342" cy="1796902"/>
              </a:xfrm>
              <a:prstGeom prst="rect">
                <a:avLst/>
              </a:prstGeom>
              <a:blipFill>
                <a:blip r:embed="rId4"/>
                <a:stretch>
                  <a:fillRect l="-357" t="-3521" b="-5211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A6B9EE92-EBD2-9042-BBC3-0E4E25DA6AB7}"/>
                  </a:ext>
                </a:extLst>
              </p:cNvPr>
              <p:cNvSpPr txBox="1"/>
              <p:nvPr/>
            </p:nvSpPr>
            <p:spPr>
              <a:xfrm>
                <a:off x="1199927" y="2209679"/>
                <a:ext cx="6513771" cy="461665"/>
              </a:xfrm>
              <a:prstGeom prst="rect">
                <a:avLst/>
              </a:prstGeom>
              <a:noFill/>
            </p:spPr>
            <p:txBody>
              <a:bodyPr wrap="none" rtlCol="0">
                <a:spAutoFit/>
              </a:bodyPr>
              <a:lstStyle/>
              <a:p>
                <a:r>
                  <a:rPr lang="en-US" sz="1600" dirty="0"/>
                  <a:t>To find mapping function </a:t>
                </a:r>
                <a14:m>
                  <m:oMath xmlns:m="http://schemas.openxmlformats.org/officeDocument/2006/math">
                    <m:r>
                      <a:rPr lang="en-US" sz="2400" b="0" i="1">
                        <a:latin typeface="Cambria Math" panose="02040503050406030204" pitchFamily="18" charset="0"/>
                      </a:rPr>
                      <m:t>𝑓</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m:t>
                        </m:r>
                      </m:e>
                    </m:d>
                    <m:r>
                      <a:rPr lang="en-US" sz="2400" b="0" i="1">
                        <a:latin typeface="Cambria Math" panose="02040503050406030204" pitchFamily="18" charset="0"/>
                      </a:rPr>
                      <m:t>,</m:t>
                    </m:r>
                    <m:r>
                      <a:rPr lang="en-US" sz="2400" b="0" i="1">
                        <a:latin typeface="Cambria Math" panose="02040503050406030204" pitchFamily="18" charset="0"/>
                      </a:rPr>
                      <m:t>𝑔</m:t>
                    </m:r>
                    <m:r>
                      <a:rPr lang="en-US" sz="2400" b="0" i="1" smtClean="0">
                        <a:latin typeface="Cambria Math" panose="02040503050406030204" pitchFamily="18" charset="0"/>
                      </a:rPr>
                      <m:t>(.)</m:t>
                    </m:r>
                  </m:oMath>
                </a14:m>
                <a:r>
                  <a:rPr lang="en-US" sz="2400" dirty="0"/>
                  <a:t> </a:t>
                </a:r>
                <a:r>
                  <a:rPr lang="en-US" sz="1600" dirty="0"/>
                  <a:t>to minimize the cost function</a:t>
                </a:r>
              </a:p>
            </p:txBody>
          </p:sp>
        </mc:Choice>
        <mc:Fallback xmlns="">
          <p:sp>
            <p:nvSpPr>
              <p:cNvPr id="8" name="TextBox 7">
                <a:extLst>
                  <a:ext uri="{FF2B5EF4-FFF2-40B4-BE49-F238E27FC236}">
                    <a16:creationId xmlns:a16="http://schemas.microsoft.com/office/drawing/2014/main" id="{A6B9EE92-EBD2-9042-BBC3-0E4E25DA6AB7}"/>
                  </a:ext>
                </a:extLst>
              </p:cNvPr>
              <p:cNvSpPr txBox="1">
                <a:spLocks noRot="1" noChangeAspect="1" noMove="1" noResize="1" noEditPoints="1" noAdjustHandles="1" noChangeArrowheads="1" noChangeShapeType="1" noTextEdit="1"/>
              </p:cNvSpPr>
              <p:nvPr/>
            </p:nvSpPr>
            <p:spPr>
              <a:xfrm>
                <a:off x="1199927" y="2209679"/>
                <a:ext cx="6513771" cy="461665"/>
              </a:xfrm>
              <a:prstGeom prst="rect">
                <a:avLst/>
              </a:prstGeom>
              <a:blipFill>
                <a:blip r:embed="rId5"/>
                <a:stretch>
                  <a:fillRect l="-389" b="-15789"/>
                </a:stretch>
              </a:blipFill>
            </p:spPr>
            <p:txBody>
              <a:bodyPr/>
              <a:lstStyle/>
              <a:p>
                <a:r>
                  <a:rPr lang="en-US">
                    <a:noFill/>
                  </a:rPr>
                  <a:t> </a:t>
                </a:r>
              </a:p>
            </p:txBody>
          </p:sp>
        </mc:Fallback>
      </mc:AlternateContent>
      <p:grpSp>
        <p:nvGrpSpPr>
          <p:cNvPr id="9" name="Group 8">
            <a:extLst>
              <a:ext uri="{FF2B5EF4-FFF2-40B4-BE49-F238E27FC236}">
                <a16:creationId xmlns:a16="http://schemas.microsoft.com/office/drawing/2014/main" id="{FEC5787A-6274-4445-9261-4964DAD69F58}"/>
              </a:ext>
            </a:extLst>
          </p:cNvPr>
          <p:cNvGrpSpPr/>
          <p:nvPr/>
        </p:nvGrpSpPr>
        <p:grpSpPr>
          <a:xfrm>
            <a:off x="497786" y="1416390"/>
            <a:ext cx="7533415" cy="1394591"/>
            <a:chOff x="51640" y="1359979"/>
            <a:chExt cx="9390482" cy="1859454"/>
          </a:xfrm>
        </p:grpSpPr>
        <p:grpSp>
          <p:nvGrpSpPr>
            <p:cNvPr id="10" name="Group 9">
              <a:extLst>
                <a:ext uri="{FF2B5EF4-FFF2-40B4-BE49-F238E27FC236}">
                  <a16:creationId xmlns:a16="http://schemas.microsoft.com/office/drawing/2014/main" id="{F77D79A6-11C7-DE44-9070-010533EF18E0}"/>
                </a:ext>
              </a:extLst>
            </p:cNvPr>
            <p:cNvGrpSpPr/>
            <p:nvPr/>
          </p:nvGrpSpPr>
          <p:grpSpPr>
            <a:xfrm>
              <a:off x="2990711" y="1431423"/>
              <a:ext cx="6451411" cy="1788010"/>
              <a:chOff x="1739591" y="2479638"/>
              <a:chExt cx="6451411" cy="1788010"/>
            </a:xfrm>
          </p:grpSpPr>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97A26640-2000-4046-B2E9-CB9A8F78E5A2}"/>
                      </a:ext>
                    </a:extLst>
                  </p:cNvPr>
                  <p:cNvSpPr/>
                  <p:nvPr/>
                </p:nvSpPr>
                <p:spPr>
                  <a:xfrm>
                    <a:off x="1739591" y="2479638"/>
                    <a:ext cx="3468030" cy="178801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rPr>
                            <m:t>𝑋</m:t>
                          </m:r>
                          <m:r>
                            <a:rPr lang="en-US" sz="2000" i="1">
                              <a:latin typeface="Cambria Math" panose="02040503050406030204" pitchFamily="18" charset="0"/>
                            </a:rPr>
                            <m:t>=</m:t>
                          </m:r>
                          <m:d>
                            <m:dPr>
                              <m:begChr m:val="["/>
                              <m:endChr m:val="]"/>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1</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𝑚</m:t>
                                  </m:r>
                                </m:sub>
                              </m:sSub>
                            </m:e>
                          </m:d>
                          <m:r>
                            <a:rPr lang="en-US" sz="2000" i="1">
                              <a:latin typeface="Cambria Math" panose="02040503050406030204" pitchFamily="18" charset="0"/>
                            </a:rPr>
                            <m:t>, </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𝑖</m:t>
                              </m:r>
                            </m:sub>
                          </m:sSub>
                          <m:r>
                            <a:rPr lang="en-US" sz="2000" i="1">
                              <a:latin typeface="Cambria Math" panose="02040503050406030204" pitchFamily="18" charset="0"/>
                            </a:rPr>
                            <m:t>∈</m:t>
                          </m:r>
                          <m:sSup>
                            <m:sSupPr>
                              <m:ctrlPr>
                                <a:rPr lang="en-US" sz="2000" i="1">
                                  <a:latin typeface="Cambria Math" panose="02040503050406030204" pitchFamily="18" charset="0"/>
                                  <a:ea typeface="Cambria Math" panose="02040503050406030204" pitchFamily="18" charset="0"/>
                                </a:rPr>
                              </m:ctrlPr>
                            </m:sSupPr>
                            <m:e>
                              <m:r>
                                <a:rPr lang="en-US" sz="2000" i="1">
                                  <a:latin typeface="Cambria Math" panose="02040503050406030204" pitchFamily="18" charset="0"/>
                                  <a:ea typeface="Cambria Math" panose="02040503050406030204" pitchFamily="18" charset="0"/>
                                </a:rPr>
                                <m:t>ℝ</m:t>
                              </m:r>
                            </m:e>
                            <m:sup>
                              <m:r>
                                <a:rPr lang="en-US" sz="2000" i="1">
                                  <a:latin typeface="Cambria Math" panose="02040503050406030204" pitchFamily="18" charset="0"/>
                                  <a:ea typeface="Cambria Math" panose="02040503050406030204" pitchFamily="18" charset="0"/>
                                </a:rPr>
                                <m:t>𝑝</m:t>
                              </m:r>
                            </m:sup>
                          </m:sSup>
                        </m:oMath>
                      </m:oMathPara>
                    </a14:m>
                    <a:endParaRPr lang="en-US" sz="2000" i="1" dirty="0">
                      <a:latin typeface="Cambria Math" panose="02040503050406030204" pitchFamily="18" charset="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rPr>
                            <m:t>𝑌</m:t>
                          </m:r>
                          <m:r>
                            <a:rPr lang="en-US" sz="2000" i="1">
                              <a:latin typeface="Cambria Math" panose="02040503050406030204" pitchFamily="18" charset="0"/>
                            </a:rPr>
                            <m:t>=</m:t>
                          </m:r>
                          <m:d>
                            <m:dPr>
                              <m:begChr m:val="["/>
                              <m:endChr m:val="]"/>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𝑦</m:t>
                                  </m:r>
                                </m:e>
                                <m:sub>
                                  <m:r>
                                    <a:rPr lang="en-US" sz="2000" i="1">
                                      <a:latin typeface="Cambria Math" panose="02040503050406030204" pitchFamily="18" charset="0"/>
                                    </a:rPr>
                                    <m:t>1</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𝑦</m:t>
                                  </m:r>
                                </m:e>
                                <m:sub>
                                  <m:r>
                                    <a:rPr lang="en-US" sz="2000" i="1">
                                      <a:latin typeface="Cambria Math" panose="02040503050406030204" pitchFamily="18" charset="0"/>
                                    </a:rPr>
                                    <m:t>𝑛</m:t>
                                  </m:r>
                                </m:sub>
                              </m:sSub>
                            </m:e>
                          </m:d>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𝑦</m:t>
                              </m:r>
                            </m:e>
                            <m:sub>
                              <m:r>
                                <a:rPr lang="en-US" sz="2000" i="1">
                                  <a:latin typeface="Cambria Math" panose="02040503050406030204" pitchFamily="18" charset="0"/>
                                </a:rPr>
                                <m:t>𝑗</m:t>
                              </m:r>
                            </m:sub>
                          </m:sSub>
                          <m:r>
                            <a:rPr lang="en-US" sz="2000" i="1">
                              <a:latin typeface="Cambria Math" panose="02040503050406030204" pitchFamily="18" charset="0"/>
                            </a:rPr>
                            <m:t>∈</m:t>
                          </m:r>
                          <m:sSup>
                            <m:sSupPr>
                              <m:ctrlPr>
                                <a:rPr lang="en-US" sz="2000" i="1">
                                  <a:latin typeface="Cambria Math" panose="02040503050406030204" pitchFamily="18" charset="0"/>
                                  <a:ea typeface="Cambria Math" panose="02040503050406030204" pitchFamily="18" charset="0"/>
                                </a:rPr>
                              </m:ctrlPr>
                            </m:sSupPr>
                            <m:e>
                              <m:r>
                                <a:rPr lang="en-US" sz="2000" i="1">
                                  <a:latin typeface="Cambria Math" panose="02040503050406030204" pitchFamily="18" charset="0"/>
                                  <a:ea typeface="Cambria Math" panose="02040503050406030204" pitchFamily="18" charset="0"/>
                                </a:rPr>
                                <m:t>ℝ</m:t>
                              </m:r>
                            </m:e>
                            <m:sup>
                              <m:r>
                                <a:rPr lang="en-US" sz="2000" i="1">
                                  <a:latin typeface="Cambria Math" panose="02040503050406030204" pitchFamily="18" charset="0"/>
                                  <a:ea typeface="Cambria Math" panose="02040503050406030204" pitchFamily="18" charset="0"/>
                                </a:rPr>
                                <m:t>𝑞</m:t>
                              </m:r>
                            </m:sup>
                          </m:sSup>
                        </m:oMath>
                      </m:oMathPara>
                    </a14:m>
                    <a:endParaRPr lang="en-US" sz="2000" dirty="0"/>
                  </a:p>
                </p:txBody>
              </p:sp>
            </mc:Choice>
            <mc:Fallback xmlns="">
              <p:sp>
                <p:nvSpPr>
                  <p:cNvPr id="12" name="Rectangle 11">
                    <a:extLst>
                      <a:ext uri="{FF2B5EF4-FFF2-40B4-BE49-F238E27FC236}">
                        <a16:creationId xmlns:a16="http://schemas.microsoft.com/office/drawing/2014/main" id="{97A26640-2000-4046-B2E9-CB9A8F78E5A2}"/>
                      </a:ext>
                    </a:extLst>
                  </p:cNvPr>
                  <p:cNvSpPr>
                    <a:spLocks noRot="1" noChangeAspect="1" noMove="1" noResize="1" noEditPoints="1" noAdjustHandles="1" noChangeArrowheads="1" noChangeShapeType="1" noTextEdit="1"/>
                  </p:cNvSpPr>
                  <p:nvPr/>
                </p:nvSpPr>
                <p:spPr>
                  <a:xfrm>
                    <a:off x="1739591" y="2479638"/>
                    <a:ext cx="3468030" cy="1788010"/>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DA7FBB0F-DC39-5A46-B677-9BB82DCDDFEE}"/>
                      </a:ext>
                    </a:extLst>
                  </p:cNvPr>
                  <p:cNvSpPr txBox="1"/>
                  <p:nvPr/>
                </p:nvSpPr>
                <p:spPr>
                  <a:xfrm>
                    <a:off x="5207621" y="2725346"/>
                    <a:ext cx="2983381" cy="52193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𝑖</m:t>
                              </m:r>
                            </m:sub>
                          </m:sSub>
                          <m:groupChr>
                            <m:groupChrPr>
                              <m:chr m:val="↔"/>
                              <m:pos m:val="top"/>
                              <m:ctrlPr>
                                <a:rPr lang="en-US" sz="2000" i="1">
                                  <a:latin typeface="Cambria Math" panose="02040503050406030204" pitchFamily="18" charset="0"/>
                                </a:rPr>
                              </m:ctrlPr>
                            </m:groupChrPr>
                            <m:e/>
                          </m:groupChr>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𝑦</m:t>
                              </m:r>
                            </m:e>
                            <m:sub>
                              <m:r>
                                <a:rPr lang="en-US" sz="2000" i="1">
                                  <a:latin typeface="Cambria Math" panose="02040503050406030204" pitchFamily="18" charset="0"/>
                                  <a:ea typeface="Cambria Math" panose="02040503050406030204" pitchFamily="18" charset="0"/>
                                </a:rPr>
                                <m:t>𝑖</m:t>
                              </m:r>
                            </m:sub>
                          </m:sSub>
                          <m:r>
                            <a:rPr lang="en-US" sz="2000" i="1">
                              <a:latin typeface="Cambria Math" panose="02040503050406030204" pitchFamily="18" charset="0"/>
                              <a:ea typeface="Cambria Math" panose="02040503050406030204" pitchFamily="18" charset="0"/>
                            </a:rPr>
                            <m:t> </m:t>
                          </m:r>
                          <m:r>
                            <a:rPr lang="en-US" sz="2000" i="1">
                              <a:latin typeface="Cambria Math" panose="02040503050406030204" pitchFamily="18" charset="0"/>
                              <a:ea typeface="Cambria Math" panose="02040503050406030204" pitchFamily="18" charset="0"/>
                            </a:rPr>
                            <m:t>𝑓𝑜𝑟</m:t>
                          </m:r>
                          <m:r>
                            <a:rPr lang="en-US" sz="2000" i="1">
                              <a:latin typeface="Cambria Math" panose="02040503050406030204" pitchFamily="18" charset="0"/>
                              <a:ea typeface="Cambria Math" panose="02040503050406030204" pitchFamily="18" charset="0"/>
                            </a:rPr>
                            <m:t> </m:t>
                          </m:r>
                          <m:r>
                            <a:rPr lang="en-US" sz="2000" i="1">
                              <a:latin typeface="Cambria Math" panose="02040503050406030204" pitchFamily="18" charset="0"/>
                              <a:ea typeface="Cambria Math" panose="02040503050406030204" pitchFamily="18" charset="0"/>
                            </a:rPr>
                            <m:t>𝑖</m:t>
                          </m:r>
                          <m:r>
                            <a:rPr lang="en-US" sz="2000" i="1">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ea typeface="Cambria Math" panose="02040503050406030204" pitchFamily="18" charset="0"/>
                                </a:rPr>
                              </m:ctrlPr>
                            </m:dPr>
                            <m:e>
                              <m:r>
                                <a:rPr lang="en-US" sz="2000" i="1">
                                  <a:latin typeface="Cambria Math" panose="02040503050406030204" pitchFamily="18" charset="0"/>
                                  <a:ea typeface="Cambria Math" panose="02040503050406030204" pitchFamily="18" charset="0"/>
                                </a:rPr>
                                <m:t>1,</m:t>
                              </m:r>
                              <m:r>
                                <a:rPr lang="en-US" sz="2000" i="1">
                                  <a:latin typeface="Cambria Math" panose="02040503050406030204" pitchFamily="18" charset="0"/>
                                  <a:ea typeface="Cambria Math" panose="02040503050406030204" pitchFamily="18" charset="0"/>
                                </a:rPr>
                                <m:t>𝑙</m:t>
                              </m:r>
                            </m:e>
                          </m:d>
                        </m:oMath>
                      </m:oMathPara>
                    </a14:m>
                    <a:endParaRPr lang="en-US" sz="2000" dirty="0"/>
                  </a:p>
                </p:txBody>
              </p:sp>
            </mc:Choice>
            <mc:Fallback xmlns="">
              <p:sp>
                <p:nvSpPr>
                  <p:cNvPr id="13" name="TextBox 12">
                    <a:extLst>
                      <a:ext uri="{FF2B5EF4-FFF2-40B4-BE49-F238E27FC236}">
                        <a16:creationId xmlns:a16="http://schemas.microsoft.com/office/drawing/2014/main" id="{DA7FBB0F-DC39-5A46-B677-9BB82DCDDFEE}"/>
                      </a:ext>
                    </a:extLst>
                  </p:cNvPr>
                  <p:cNvSpPr txBox="1">
                    <a:spLocks noRot="1" noChangeAspect="1" noMove="1" noResize="1" noEditPoints="1" noAdjustHandles="1" noChangeArrowheads="1" noChangeShapeType="1" noTextEdit="1"/>
                  </p:cNvSpPr>
                  <p:nvPr/>
                </p:nvSpPr>
                <p:spPr>
                  <a:xfrm>
                    <a:off x="5207621" y="2725346"/>
                    <a:ext cx="2983381" cy="521938"/>
                  </a:xfrm>
                  <a:prstGeom prst="rect">
                    <a:avLst/>
                  </a:prstGeom>
                  <a:blipFill>
                    <a:blip r:embed="rId7"/>
                    <a:stretch>
                      <a:fillRect t="-34375" b="-43750"/>
                    </a:stretch>
                  </a:blipFill>
                </p:spPr>
                <p:txBody>
                  <a:bodyPr/>
                  <a:lstStyle/>
                  <a:p>
                    <a:r>
                      <a:rPr lang="en-US">
                        <a:noFill/>
                      </a:rPr>
                      <a:t> </a:t>
                    </a:r>
                  </a:p>
                </p:txBody>
              </p:sp>
            </mc:Fallback>
          </mc:AlternateContent>
        </p:grpSp>
        <p:sp>
          <p:nvSpPr>
            <p:cNvPr id="11" name="TextBox 10">
              <a:extLst>
                <a:ext uri="{FF2B5EF4-FFF2-40B4-BE49-F238E27FC236}">
                  <a16:creationId xmlns:a16="http://schemas.microsoft.com/office/drawing/2014/main" id="{D83399F8-13AB-844A-9E2D-B08EB9526FED}"/>
                </a:ext>
              </a:extLst>
            </p:cNvPr>
            <p:cNvSpPr txBox="1"/>
            <p:nvPr/>
          </p:nvSpPr>
          <p:spPr>
            <a:xfrm>
              <a:off x="51640" y="1359979"/>
              <a:ext cx="2913988" cy="1107996"/>
            </a:xfrm>
            <a:prstGeom prst="rect">
              <a:avLst/>
            </a:prstGeom>
            <a:noFill/>
          </p:spPr>
          <p:txBody>
            <a:bodyPr wrap="square" rtlCol="0">
              <a:spAutoFit/>
            </a:bodyPr>
            <a:lstStyle/>
            <a:p>
              <a:pPr algn="r"/>
              <a:r>
                <a:rPr lang="en-US" sz="1600" i="1" dirty="0"/>
                <a:t>Learn common manifolds between two datasets (views) </a:t>
              </a:r>
            </a:p>
          </p:txBody>
        </p:sp>
      </p:grpSp>
      <p:sp>
        <p:nvSpPr>
          <p:cNvPr id="14" name="TextBox 13">
            <a:extLst>
              <a:ext uri="{FF2B5EF4-FFF2-40B4-BE49-F238E27FC236}">
                <a16:creationId xmlns:a16="http://schemas.microsoft.com/office/drawing/2014/main" id="{C4F768FD-603D-8146-80C0-81180492D198}"/>
              </a:ext>
            </a:extLst>
          </p:cNvPr>
          <p:cNvSpPr txBox="1"/>
          <p:nvPr/>
        </p:nvSpPr>
        <p:spPr>
          <a:xfrm>
            <a:off x="1172900" y="3963332"/>
            <a:ext cx="1229824" cy="369332"/>
          </a:xfrm>
          <a:prstGeom prst="rect">
            <a:avLst/>
          </a:prstGeom>
          <a:noFill/>
        </p:spPr>
        <p:txBody>
          <a:bodyPr wrap="none" rtlCol="0">
            <a:spAutoFit/>
          </a:bodyPr>
          <a:lstStyle/>
          <a:p>
            <a:r>
              <a:rPr lang="en-US" dirty="0">
                <a:solidFill>
                  <a:srgbClr val="00B050"/>
                </a:solidFill>
              </a:rPr>
              <a:t>consensus</a:t>
            </a:r>
          </a:p>
        </p:txBody>
      </p:sp>
      <p:sp>
        <p:nvSpPr>
          <p:cNvPr id="15" name="TextBox 14">
            <a:extLst>
              <a:ext uri="{FF2B5EF4-FFF2-40B4-BE49-F238E27FC236}">
                <a16:creationId xmlns:a16="http://schemas.microsoft.com/office/drawing/2014/main" id="{AAC1BEFA-9532-B14D-A54C-E02CD02A33C6}"/>
              </a:ext>
            </a:extLst>
          </p:cNvPr>
          <p:cNvSpPr txBox="1"/>
          <p:nvPr/>
        </p:nvSpPr>
        <p:spPr>
          <a:xfrm>
            <a:off x="5277434" y="4006519"/>
            <a:ext cx="1784463" cy="369332"/>
          </a:xfrm>
          <a:prstGeom prst="rect">
            <a:avLst/>
          </a:prstGeom>
          <a:noFill/>
        </p:spPr>
        <p:txBody>
          <a:bodyPr wrap="none" rtlCol="0">
            <a:spAutoFit/>
          </a:bodyPr>
          <a:lstStyle/>
          <a:p>
            <a:r>
              <a:rPr lang="en-US" dirty="0">
                <a:solidFill>
                  <a:srgbClr val="C00000"/>
                </a:solidFill>
              </a:rPr>
              <a:t>complementary</a:t>
            </a:r>
            <a:endParaRPr lang="en-US" sz="1350" dirty="0">
              <a:solidFill>
                <a:srgbClr val="C00000"/>
              </a:solidFill>
            </a:endParaRPr>
          </a:p>
        </p:txBody>
      </p:sp>
      <p:sp>
        <p:nvSpPr>
          <p:cNvPr id="3" name="Slide Number Placeholder 2">
            <a:extLst>
              <a:ext uri="{FF2B5EF4-FFF2-40B4-BE49-F238E27FC236}">
                <a16:creationId xmlns:a16="http://schemas.microsoft.com/office/drawing/2014/main" id="{B9C33049-C0F2-1D4B-826A-CCAA31D055C5}"/>
              </a:ext>
            </a:extLst>
          </p:cNvPr>
          <p:cNvSpPr>
            <a:spLocks noGrp="1"/>
          </p:cNvSpPr>
          <p:nvPr>
            <p:ph type="sldNum" sz="quarter" idx="12"/>
          </p:nvPr>
        </p:nvSpPr>
        <p:spPr>
          <a:xfrm>
            <a:off x="11311128" y="6272784"/>
            <a:ext cx="640080" cy="365125"/>
          </a:xfrm>
          <a:prstGeom prst="rect">
            <a:avLst/>
          </a:prstGeom>
        </p:spPr>
        <p:txBody>
          <a:bodyPr vert="horz" lIns="91440" tIns="45720" rIns="91440" bIns="45720" rtlCol="0" anchor="ctr"/>
          <a:lstStyle>
            <a:defPPr>
              <a:defRPr lang="en-US"/>
            </a:defPPr>
            <a:lvl1pPr marL="0" algn="ctr" defTabSz="914400" rtl="0" eaLnBrk="1" latinLnBrk="0" hangingPunct="1">
              <a:defRPr sz="1400" b="1" kern="1200">
                <a:solidFill>
                  <a:srgbClr val="FFFFFF"/>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A1C79C9-48CD-544B-91DF-57C1A15BA8C8}" type="slidenum">
              <a:rPr lang="en-US" smtClean="0"/>
              <a:pPr/>
              <a:t>30</a:t>
            </a:fld>
            <a:endParaRPr lang="en-US"/>
          </a:p>
        </p:txBody>
      </p:sp>
      <p:grpSp>
        <p:nvGrpSpPr>
          <p:cNvPr id="27" name="Group 26">
            <a:extLst>
              <a:ext uri="{FF2B5EF4-FFF2-40B4-BE49-F238E27FC236}">
                <a16:creationId xmlns:a16="http://schemas.microsoft.com/office/drawing/2014/main" id="{A1CE9871-EAD5-4546-88D9-21BBB38A083A}"/>
              </a:ext>
            </a:extLst>
          </p:cNvPr>
          <p:cNvGrpSpPr/>
          <p:nvPr/>
        </p:nvGrpSpPr>
        <p:grpSpPr>
          <a:xfrm>
            <a:off x="5105400" y="2721393"/>
            <a:ext cx="2930610" cy="555207"/>
            <a:chOff x="5105400" y="2721393"/>
            <a:chExt cx="2930610" cy="555207"/>
          </a:xfrm>
        </p:grpSpPr>
        <p:sp>
          <p:nvSpPr>
            <p:cNvPr id="17" name="TextBox 16">
              <a:extLst>
                <a:ext uri="{FF2B5EF4-FFF2-40B4-BE49-F238E27FC236}">
                  <a16:creationId xmlns:a16="http://schemas.microsoft.com/office/drawing/2014/main" id="{705A6BA1-5A2F-7D43-BFA9-2C61C143B066}"/>
                </a:ext>
              </a:extLst>
            </p:cNvPr>
            <p:cNvSpPr txBox="1"/>
            <p:nvPr/>
          </p:nvSpPr>
          <p:spPr>
            <a:xfrm>
              <a:off x="5105400" y="2721393"/>
              <a:ext cx="2930610" cy="369332"/>
            </a:xfrm>
            <a:prstGeom prst="rect">
              <a:avLst/>
            </a:prstGeom>
            <a:noFill/>
          </p:spPr>
          <p:txBody>
            <a:bodyPr wrap="none" rtlCol="0">
              <a:spAutoFit/>
            </a:bodyPr>
            <a:lstStyle/>
            <a:p>
              <a:r>
                <a:rPr lang="en-US" dirty="0">
                  <a:solidFill>
                    <a:srgbClr val="C00000"/>
                  </a:solidFill>
                </a:rPr>
                <a:t>Intra-view correspondence</a:t>
              </a:r>
            </a:p>
          </p:txBody>
        </p:sp>
        <p:cxnSp>
          <p:nvCxnSpPr>
            <p:cNvPr id="19" name="Straight Arrow Connector 18">
              <a:extLst>
                <a:ext uri="{FF2B5EF4-FFF2-40B4-BE49-F238E27FC236}">
                  <a16:creationId xmlns:a16="http://schemas.microsoft.com/office/drawing/2014/main" id="{936E7EA5-0066-7B4C-8632-C4AA6EA4401A}"/>
                </a:ext>
              </a:extLst>
            </p:cNvPr>
            <p:cNvCxnSpPr>
              <a:cxnSpLocks/>
            </p:cNvCxnSpPr>
            <p:nvPr/>
          </p:nvCxnSpPr>
          <p:spPr>
            <a:xfrm flipH="1">
              <a:off x="5358922" y="3090725"/>
              <a:ext cx="76200" cy="185875"/>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717D6AFB-B18D-294D-B165-384E429B5170}"/>
                </a:ext>
              </a:extLst>
            </p:cNvPr>
            <p:cNvCxnSpPr>
              <a:cxnSpLocks/>
            </p:cNvCxnSpPr>
            <p:nvPr/>
          </p:nvCxnSpPr>
          <p:spPr>
            <a:xfrm>
              <a:off x="7878801" y="3062570"/>
              <a:ext cx="152400" cy="214030"/>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grpSp>
      <p:grpSp>
        <p:nvGrpSpPr>
          <p:cNvPr id="26" name="Group 25">
            <a:extLst>
              <a:ext uri="{FF2B5EF4-FFF2-40B4-BE49-F238E27FC236}">
                <a16:creationId xmlns:a16="http://schemas.microsoft.com/office/drawing/2014/main" id="{7D8B0862-6393-F441-BBD2-868AC5E57B5E}"/>
              </a:ext>
            </a:extLst>
          </p:cNvPr>
          <p:cNvGrpSpPr/>
          <p:nvPr/>
        </p:nvGrpSpPr>
        <p:grpSpPr>
          <a:xfrm>
            <a:off x="1354864" y="2722844"/>
            <a:ext cx="2925801" cy="564342"/>
            <a:chOff x="1354864" y="2722844"/>
            <a:chExt cx="2925801" cy="564342"/>
          </a:xfrm>
        </p:grpSpPr>
        <p:sp>
          <p:nvSpPr>
            <p:cNvPr id="16" name="TextBox 15">
              <a:extLst>
                <a:ext uri="{FF2B5EF4-FFF2-40B4-BE49-F238E27FC236}">
                  <a16:creationId xmlns:a16="http://schemas.microsoft.com/office/drawing/2014/main" id="{232D4974-1047-2349-8E3F-511433E846B6}"/>
                </a:ext>
              </a:extLst>
            </p:cNvPr>
            <p:cNvSpPr txBox="1"/>
            <p:nvPr/>
          </p:nvSpPr>
          <p:spPr>
            <a:xfrm>
              <a:off x="1354864" y="2722844"/>
              <a:ext cx="2925801" cy="369332"/>
            </a:xfrm>
            <a:prstGeom prst="rect">
              <a:avLst/>
            </a:prstGeom>
            <a:noFill/>
          </p:spPr>
          <p:txBody>
            <a:bodyPr wrap="none" rtlCol="0">
              <a:spAutoFit/>
            </a:bodyPr>
            <a:lstStyle/>
            <a:p>
              <a:r>
                <a:rPr lang="en-US" dirty="0">
                  <a:solidFill>
                    <a:srgbClr val="00B050"/>
                  </a:solidFill>
                </a:rPr>
                <a:t>Inter-view correspondence</a:t>
              </a:r>
            </a:p>
          </p:txBody>
        </p:sp>
        <p:cxnSp>
          <p:nvCxnSpPr>
            <p:cNvPr id="25" name="Straight Arrow Connector 24">
              <a:extLst>
                <a:ext uri="{FF2B5EF4-FFF2-40B4-BE49-F238E27FC236}">
                  <a16:creationId xmlns:a16="http://schemas.microsoft.com/office/drawing/2014/main" id="{D41D222D-DF81-0B44-9837-49B9E83EB12F}"/>
                </a:ext>
              </a:extLst>
            </p:cNvPr>
            <p:cNvCxnSpPr>
              <a:cxnSpLocks/>
            </p:cNvCxnSpPr>
            <p:nvPr/>
          </p:nvCxnSpPr>
          <p:spPr>
            <a:xfrm>
              <a:off x="2509321" y="3073156"/>
              <a:ext cx="152400" cy="214030"/>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9330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p:bldP spid="6" grpId="0"/>
      <p:bldP spid="7" grpId="0"/>
      <p:bldP spid="8" grpId="0"/>
      <p:bldP spid="14" grpId="0"/>
      <p:bldP spid="1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38571-9F5F-AB45-831C-31257F5D2BED}"/>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E17AF799-90A3-7D45-A555-87D0EA16B991}"/>
              </a:ext>
            </a:extLst>
          </p:cNvPr>
          <p:cNvSpPr>
            <a:spLocks noGrp="1"/>
          </p:cNvSpPr>
          <p:nvPr>
            <p:ph idx="1"/>
          </p:nvPr>
        </p:nvSpPr>
        <p:spPr/>
        <p:txBody>
          <a:bodyPr/>
          <a:lstStyle/>
          <a:p>
            <a:r>
              <a:rPr lang="en-US" sz="1800" dirty="0">
                <a:solidFill>
                  <a:schemeClr val="tx2">
                    <a:lumMod val="20000"/>
                    <a:lumOff val="80000"/>
                  </a:schemeClr>
                </a:solidFill>
              </a:rPr>
              <a:t>Background</a:t>
            </a:r>
          </a:p>
          <a:p>
            <a:pPr lvl="1"/>
            <a:r>
              <a:rPr lang="en-US" sz="1600" dirty="0">
                <a:solidFill>
                  <a:schemeClr val="tx2">
                    <a:lumMod val="20000"/>
                    <a:lumOff val="80000"/>
                  </a:schemeClr>
                </a:solidFill>
              </a:rPr>
              <a:t>Functional genomics &amp; multi-omics </a:t>
            </a:r>
          </a:p>
          <a:p>
            <a:pPr lvl="1"/>
            <a:r>
              <a:rPr lang="en-US" sz="1600" dirty="0">
                <a:solidFill>
                  <a:schemeClr val="tx2">
                    <a:lumMod val="20000"/>
                    <a:lumOff val="80000"/>
                  </a:schemeClr>
                </a:solidFill>
              </a:rPr>
              <a:t>Gene regulation</a:t>
            </a:r>
          </a:p>
          <a:p>
            <a:pPr lvl="1"/>
            <a:endParaRPr lang="en-US" sz="1600" dirty="0">
              <a:solidFill>
                <a:schemeClr val="tx2">
                  <a:lumMod val="20000"/>
                  <a:lumOff val="80000"/>
                </a:schemeClr>
              </a:solidFill>
            </a:endParaRPr>
          </a:p>
          <a:p>
            <a:r>
              <a:rPr lang="en-US" sz="1800" dirty="0">
                <a:solidFill>
                  <a:schemeClr val="tx2">
                    <a:lumMod val="20000"/>
                    <a:lumOff val="80000"/>
                  </a:schemeClr>
                </a:solidFill>
              </a:rPr>
              <a:t>Multi-view learning for multi-modal data</a:t>
            </a:r>
          </a:p>
          <a:p>
            <a:pPr lvl="1"/>
            <a:r>
              <a:rPr lang="en-US" sz="1600" dirty="0">
                <a:solidFill>
                  <a:schemeClr val="tx2">
                    <a:lumMod val="20000"/>
                    <a:lumOff val="80000"/>
                  </a:schemeClr>
                </a:solidFill>
              </a:rPr>
              <a:t>Multi-view Empirical Risk Minimization (MV-ERM)</a:t>
            </a:r>
          </a:p>
          <a:p>
            <a:pPr lvl="1"/>
            <a:r>
              <a:rPr lang="en-US" sz="1600" dirty="0">
                <a:solidFill>
                  <a:schemeClr val="tx2">
                    <a:lumMod val="20000"/>
                    <a:lumOff val="80000"/>
                  </a:schemeClr>
                </a:solidFill>
              </a:rPr>
              <a:t>Manifold alignment</a:t>
            </a:r>
          </a:p>
          <a:p>
            <a:pPr lvl="1"/>
            <a:endParaRPr lang="en-US" sz="1600" dirty="0"/>
          </a:p>
          <a:p>
            <a:r>
              <a:rPr lang="en-US" sz="1800" dirty="0"/>
              <a:t>App 1: </a:t>
            </a:r>
            <a:r>
              <a:rPr lang="en-US" sz="1800" i="1" dirty="0"/>
              <a:t>single-cell multi-modal data integration</a:t>
            </a:r>
          </a:p>
          <a:p>
            <a:pPr lvl="1"/>
            <a:r>
              <a:rPr lang="en-US" sz="1600" dirty="0"/>
              <a:t>Predicting neuronal electrophysiology from gene expression</a:t>
            </a:r>
          </a:p>
          <a:p>
            <a:r>
              <a:rPr lang="en-US" sz="1800" dirty="0">
                <a:solidFill>
                  <a:schemeClr val="tx2">
                    <a:lumMod val="20000"/>
                    <a:lumOff val="80000"/>
                  </a:schemeClr>
                </a:solidFill>
              </a:rPr>
              <a:t>App 2: </a:t>
            </a:r>
            <a:r>
              <a:rPr lang="en-US" sz="1800" i="1" dirty="0">
                <a:solidFill>
                  <a:schemeClr val="tx2">
                    <a:lumMod val="20000"/>
                    <a:lumOff val="80000"/>
                  </a:schemeClr>
                </a:solidFill>
              </a:rPr>
              <a:t>deep manifold-regularized classification</a:t>
            </a:r>
          </a:p>
          <a:p>
            <a:pPr lvl="1"/>
            <a:r>
              <a:rPr lang="en-US" sz="1600" dirty="0">
                <a:solidFill>
                  <a:schemeClr val="tx2">
                    <a:lumMod val="20000"/>
                    <a:lumOff val="80000"/>
                  </a:schemeClr>
                </a:solidFill>
              </a:rPr>
              <a:t>Predicting cortical layers of neurons from multi-modalities</a:t>
            </a:r>
          </a:p>
          <a:p>
            <a:r>
              <a:rPr lang="en-US" sz="1800" dirty="0">
                <a:solidFill>
                  <a:schemeClr val="tx2">
                    <a:lumMod val="20000"/>
                    <a:lumOff val="80000"/>
                  </a:schemeClr>
                </a:solidFill>
              </a:rPr>
              <a:t>App 3: </a:t>
            </a:r>
            <a:r>
              <a:rPr lang="en-US" sz="1800" i="1" dirty="0">
                <a:solidFill>
                  <a:schemeClr val="tx2">
                    <a:lumMod val="20000"/>
                    <a:lumOff val="80000"/>
                  </a:schemeClr>
                </a:solidFill>
              </a:rPr>
              <a:t>biologically interpretable neural network modeling </a:t>
            </a:r>
          </a:p>
          <a:p>
            <a:pPr lvl="1"/>
            <a:r>
              <a:rPr lang="en-US" sz="1600" dirty="0">
                <a:solidFill>
                  <a:schemeClr val="tx2">
                    <a:lumMod val="20000"/>
                    <a:lumOff val="80000"/>
                  </a:schemeClr>
                </a:solidFill>
              </a:rPr>
              <a:t>Disease prediction and functional prioritization</a:t>
            </a:r>
          </a:p>
        </p:txBody>
      </p:sp>
    </p:spTree>
    <p:extLst>
      <p:ext uri="{BB962C8B-B14F-4D97-AF65-F5344CB8AC3E}">
        <p14:creationId xmlns:p14="http://schemas.microsoft.com/office/powerpoint/2010/main" val="27303151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076A7-C1C2-4F4A-941C-3FC778F65DA4}"/>
              </a:ext>
            </a:extLst>
          </p:cNvPr>
          <p:cNvSpPr>
            <a:spLocks noGrp="1"/>
          </p:cNvSpPr>
          <p:nvPr>
            <p:ph type="title"/>
          </p:nvPr>
        </p:nvSpPr>
        <p:spPr>
          <a:xfrm>
            <a:off x="538163" y="152400"/>
            <a:ext cx="7462837" cy="914400"/>
          </a:xfrm>
        </p:spPr>
        <p:txBody>
          <a:bodyPr/>
          <a:lstStyle/>
          <a:p>
            <a:r>
              <a:rPr lang="en-US" dirty="0"/>
              <a:t>Single-cell multi-modal data by Patch-seq (beyond omics)</a:t>
            </a:r>
          </a:p>
        </p:txBody>
      </p:sp>
      <p:pic>
        <p:nvPicPr>
          <p:cNvPr id="5" name="Picture 4">
            <a:extLst>
              <a:ext uri="{FF2B5EF4-FFF2-40B4-BE49-F238E27FC236}">
                <a16:creationId xmlns:a16="http://schemas.microsoft.com/office/drawing/2014/main" id="{7CF52C51-B16A-BE40-9BCE-4E476A94BC64}"/>
              </a:ext>
            </a:extLst>
          </p:cNvPr>
          <p:cNvPicPr>
            <a:picLocks noChangeAspect="1"/>
          </p:cNvPicPr>
          <p:nvPr/>
        </p:nvPicPr>
        <p:blipFill>
          <a:blip r:embed="rId2">
            <a:extLst>
              <a:ext uri="{28A0092B-C50C-407E-A947-70E740481C1C}">
                <a14:useLocalDpi xmlns:a14="http://schemas.microsoft.com/office/drawing/2010/main" val="0"/>
              </a:ext>
            </a:extLst>
          </a:blip>
          <a:srcRect t="298" b="298"/>
          <a:stretch/>
        </p:blipFill>
        <p:spPr bwMode="auto">
          <a:xfrm>
            <a:off x="1722689" y="2057400"/>
            <a:ext cx="7299873" cy="3239052"/>
          </a:xfrm>
          <a:prstGeom prst="rect">
            <a:avLst/>
          </a:prstGeom>
          <a:ln>
            <a:solidFill>
              <a:prstClr val="black"/>
            </a:solidFill>
          </a:ln>
          <a:extLst>
            <a:ext uri="{53640926-AAD7-44D8-BBD7-CCE9431645EC}">
              <a14:shadowObscured xmlns:a14="http://schemas.microsoft.com/office/drawing/2010/main"/>
            </a:ext>
          </a:extLst>
        </p:spPr>
      </p:pic>
      <p:pic>
        <p:nvPicPr>
          <p:cNvPr id="6" name="Picture 2" descr="Interpretable multi-modal data integration | Nature Computational Science">
            <a:extLst>
              <a:ext uri="{FF2B5EF4-FFF2-40B4-BE49-F238E27FC236}">
                <a16:creationId xmlns:a16="http://schemas.microsoft.com/office/drawing/2014/main" id="{95338378-F803-3040-8A73-FB222DAFED1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9900"/>
          <a:stretch/>
        </p:blipFill>
        <p:spPr bwMode="auto">
          <a:xfrm>
            <a:off x="17873" y="2267226"/>
            <a:ext cx="1684964" cy="28194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5D736C0-1106-AF44-9536-916C5A29A575}"/>
              </a:ext>
            </a:extLst>
          </p:cNvPr>
          <p:cNvSpPr txBox="1"/>
          <p:nvPr/>
        </p:nvSpPr>
        <p:spPr>
          <a:xfrm>
            <a:off x="-1979" y="2267226"/>
            <a:ext cx="787395" cy="307777"/>
          </a:xfrm>
          <a:prstGeom prst="rect">
            <a:avLst/>
          </a:prstGeom>
          <a:solidFill>
            <a:schemeClr val="bg1"/>
          </a:solidFill>
        </p:spPr>
        <p:txBody>
          <a:bodyPr wrap="none" rtlCol="0">
            <a:spAutoFit/>
          </a:bodyPr>
          <a:lstStyle/>
          <a:p>
            <a:r>
              <a:rPr lang="en-US" sz="1400" dirty="0"/>
              <a:t>Neuron</a:t>
            </a:r>
          </a:p>
        </p:txBody>
      </p:sp>
      <p:sp>
        <p:nvSpPr>
          <p:cNvPr id="10" name="TextBox 9">
            <a:extLst>
              <a:ext uri="{FF2B5EF4-FFF2-40B4-BE49-F238E27FC236}">
                <a16:creationId xmlns:a16="http://schemas.microsoft.com/office/drawing/2014/main" id="{6A3FC1ED-85B9-4B4F-8564-DE1BBE19F666}"/>
              </a:ext>
            </a:extLst>
          </p:cNvPr>
          <p:cNvSpPr txBox="1"/>
          <p:nvPr/>
        </p:nvSpPr>
        <p:spPr>
          <a:xfrm>
            <a:off x="-45191" y="4778849"/>
            <a:ext cx="1661213" cy="338554"/>
          </a:xfrm>
          <a:prstGeom prst="rect">
            <a:avLst/>
          </a:prstGeom>
          <a:noFill/>
        </p:spPr>
        <p:txBody>
          <a:bodyPr wrap="square">
            <a:spAutoFit/>
          </a:bodyPr>
          <a:lstStyle/>
          <a:p>
            <a:r>
              <a:rPr lang="en-US" sz="800" dirty="0">
                <a:latin typeface="Arial" panose="020B0604020202020204" pitchFamily="34" charset="0"/>
                <a:cs typeface="Arial" panose="020B0604020202020204" pitchFamily="34" charset="0"/>
              </a:rPr>
              <a:t>Nature Computational Science News &amp; Views, Jan 2022</a:t>
            </a:r>
          </a:p>
        </p:txBody>
      </p:sp>
      <p:pic>
        <p:nvPicPr>
          <p:cNvPr id="5122" name="Picture 2" descr="Waisman Early Childhood Program – Preschool at the Waisman Center –  UW–Madison">
            <a:extLst>
              <a:ext uri="{FF2B5EF4-FFF2-40B4-BE49-F238E27FC236}">
                <a16:creationId xmlns:a16="http://schemas.microsoft.com/office/drawing/2014/main" id="{AB811CD5-80D9-CC40-B0DA-842C22C416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25619" y="4031553"/>
            <a:ext cx="620664" cy="8452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9522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B288A-6E6B-4FCC-A036-4BF697C45AE8}"/>
              </a:ext>
            </a:extLst>
          </p:cNvPr>
          <p:cNvSpPr>
            <a:spLocks noGrp="1"/>
          </p:cNvSpPr>
          <p:nvPr>
            <p:ph type="title"/>
          </p:nvPr>
        </p:nvSpPr>
        <p:spPr>
          <a:xfrm>
            <a:off x="400134" y="353756"/>
            <a:ext cx="7581731" cy="496897"/>
          </a:xfrm>
        </p:spPr>
        <p:txBody>
          <a:bodyPr>
            <a:noAutofit/>
          </a:bodyPr>
          <a:lstStyle/>
          <a:p>
            <a:r>
              <a:rPr lang="en-US" dirty="0">
                <a:cs typeface="Arial" panose="020B0604020202020204" pitchFamily="34" charset="0"/>
              </a:rPr>
              <a:t>Manifold alignment of single neurons by electrophysiology and gene expression</a:t>
            </a:r>
          </a:p>
        </p:txBody>
      </p:sp>
      <p:sp>
        <p:nvSpPr>
          <p:cNvPr id="15" name="TextBox 14">
            <a:extLst>
              <a:ext uri="{FF2B5EF4-FFF2-40B4-BE49-F238E27FC236}">
                <a16:creationId xmlns:a16="http://schemas.microsoft.com/office/drawing/2014/main" id="{1FA501EA-9352-A146-B809-984694267A45}"/>
              </a:ext>
            </a:extLst>
          </p:cNvPr>
          <p:cNvSpPr txBox="1"/>
          <p:nvPr/>
        </p:nvSpPr>
        <p:spPr>
          <a:xfrm>
            <a:off x="102292" y="6525798"/>
            <a:ext cx="3631508"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Huang, Sheng, Wang, Communications Biology, 2021</a:t>
            </a:r>
          </a:p>
        </p:txBody>
      </p:sp>
      <p:pic>
        <p:nvPicPr>
          <p:cNvPr id="11" name="Picture 10">
            <a:extLst>
              <a:ext uri="{FF2B5EF4-FFF2-40B4-BE49-F238E27FC236}">
                <a16:creationId xmlns:a16="http://schemas.microsoft.com/office/drawing/2014/main" id="{D779319F-8BAE-4947-A92E-515CEE56CD16}"/>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1218096"/>
            <a:ext cx="9144000" cy="3800515"/>
          </a:xfrm>
          <a:prstGeom prst="rect">
            <a:avLst/>
          </a:prstGeom>
        </p:spPr>
      </p:pic>
      <p:pic>
        <p:nvPicPr>
          <p:cNvPr id="1026" name="Picture 2">
            <a:extLst>
              <a:ext uri="{FF2B5EF4-FFF2-40B4-BE49-F238E27FC236}">
                <a16:creationId xmlns:a16="http://schemas.microsoft.com/office/drawing/2014/main" id="{35F4FACA-FA16-F640-A76B-7B4330CD97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5002777"/>
            <a:ext cx="1371600" cy="137160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FC11C9E4-7104-4546-8279-4ED70A24D94B}"/>
              </a:ext>
            </a:extLst>
          </p:cNvPr>
          <p:cNvSpPr/>
          <p:nvPr/>
        </p:nvSpPr>
        <p:spPr>
          <a:xfrm>
            <a:off x="2019300" y="5510594"/>
            <a:ext cx="2171700" cy="523220"/>
          </a:xfrm>
          <a:prstGeom prst="rect">
            <a:avLst/>
          </a:prstGeom>
        </p:spPr>
        <p:txBody>
          <a:bodyPr wrap="square">
            <a:spAutoFit/>
          </a:bodyPr>
          <a:lstStyle/>
          <a:p>
            <a:r>
              <a:rPr lang="en-US" sz="1400" dirty="0">
                <a:solidFill>
                  <a:srgbClr val="000000"/>
                </a:solidFill>
                <a:latin typeface="Arial" panose="020B0604020202020204" pitchFamily="34" charset="0"/>
                <a:cs typeface="Arial" panose="020B0604020202020204" pitchFamily="34" charset="0"/>
              </a:rPr>
              <a:t>Jiawei Huang (M.S., Statistics, 2021) </a:t>
            </a:r>
          </a:p>
        </p:txBody>
      </p:sp>
      <p:sp>
        <p:nvSpPr>
          <p:cNvPr id="3" name="TextBox 2">
            <a:extLst>
              <a:ext uri="{FF2B5EF4-FFF2-40B4-BE49-F238E27FC236}">
                <a16:creationId xmlns:a16="http://schemas.microsoft.com/office/drawing/2014/main" id="{2451303D-0BF3-CA47-8A97-807D11D685A4}"/>
              </a:ext>
            </a:extLst>
          </p:cNvPr>
          <p:cNvSpPr txBox="1"/>
          <p:nvPr/>
        </p:nvSpPr>
        <p:spPr>
          <a:xfrm>
            <a:off x="5142016" y="5234829"/>
            <a:ext cx="3392384" cy="923330"/>
          </a:xfrm>
          <a:prstGeom prst="rect">
            <a:avLst/>
          </a:prstGeom>
          <a:noFill/>
        </p:spPr>
        <p:txBody>
          <a:bodyPr wrap="square" rtlCol="0">
            <a:spAutoFit/>
          </a:bodyPr>
          <a:lstStyle/>
          <a:p>
            <a:r>
              <a:rPr lang="en-US" dirty="0"/>
              <a:t>Patch-seq data of ~3k neuronal cells in the mouse visual cortex from BRAIN Initiative</a:t>
            </a:r>
          </a:p>
        </p:txBody>
      </p:sp>
    </p:spTree>
    <p:extLst>
      <p:ext uri="{BB962C8B-B14F-4D97-AF65-F5344CB8AC3E}">
        <p14:creationId xmlns:p14="http://schemas.microsoft.com/office/powerpoint/2010/main" val="10739824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9CFB7-FE63-F749-91A9-D31F0F10C9B7}"/>
              </a:ext>
            </a:extLst>
          </p:cNvPr>
          <p:cNvSpPr>
            <a:spLocks noGrp="1"/>
          </p:cNvSpPr>
          <p:nvPr>
            <p:ph type="title"/>
          </p:nvPr>
        </p:nvSpPr>
        <p:spPr>
          <a:xfrm>
            <a:off x="339297" y="152400"/>
            <a:ext cx="8467267" cy="914400"/>
          </a:xfrm>
        </p:spPr>
        <p:txBody>
          <a:bodyPr/>
          <a:lstStyle/>
          <a:p>
            <a:r>
              <a:rPr lang="en-US" dirty="0"/>
              <a:t>Nonlinear Manifold Alignment (NMA) uncovers trajectory with multi-modal changes</a:t>
            </a:r>
          </a:p>
        </p:txBody>
      </p:sp>
      <p:pic>
        <p:nvPicPr>
          <p:cNvPr id="5" name="Content Placeholder 4">
            <a:extLst>
              <a:ext uri="{FF2B5EF4-FFF2-40B4-BE49-F238E27FC236}">
                <a16:creationId xmlns:a16="http://schemas.microsoft.com/office/drawing/2014/main" id="{27DA63DC-ACE7-564F-A8A8-D9B4E0EE9904}"/>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2185" r="13502" b="54222"/>
          <a:stretch/>
        </p:blipFill>
        <p:spPr>
          <a:xfrm>
            <a:off x="152400" y="1193901"/>
            <a:ext cx="5434530" cy="2029968"/>
          </a:xfrm>
        </p:spPr>
      </p:pic>
      <p:pic>
        <p:nvPicPr>
          <p:cNvPr id="6" name="图片 10">
            <a:extLst>
              <a:ext uri="{FF2B5EF4-FFF2-40B4-BE49-F238E27FC236}">
                <a16:creationId xmlns:a16="http://schemas.microsoft.com/office/drawing/2014/main" id="{04044240-D2F7-104E-959C-AFB3EF31448E}"/>
              </a:ext>
            </a:extLst>
          </p:cNvPr>
          <p:cNvPicPr>
            <a:picLocks noChangeAspect="1"/>
          </p:cNvPicPr>
          <p:nvPr/>
        </p:nvPicPr>
        <p:blipFill rotWithShape="1">
          <a:blip r:embed="rId4">
            <a:extLst>
              <a:ext uri="{28A0092B-C50C-407E-A947-70E740481C1C}">
                <a14:useLocalDpi xmlns:a14="http://schemas.microsoft.com/office/drawing/2010/main" val="0"/>
              </a:ext>
            </a:extLst>
          </a:blip>
          <a:srcRect l="-4191" r="7564" b="8083"/>
          <a:stretch/>
        </p:blipFill>
        <p:spPr bwMode="auto">
          <a:xfrm>
            <a:off x="10886" y="3200400"/>
            <a:ext cx="5323114" cy="3251301"/>
          </a:xfrm>
          <a:prstGeom prst="rect">
            <a:avLst/>
          </a:prstGeom>
          <a:ln>
            <a:noFill/>
          </a:ln>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FDF25484-E8C8-A148-9281-AAFCD0BA7D84}"/>
              </a:ext>
            </a:extLst>
          </p:cNvPr>
          <p:cNvPicPr>
            <a:picLocks noChangeAspect="1"/>
          </p:cNvPicPr>
          <p:nvPr/>
        </p:nvPicPr>
        <p:blipFill rotWithShape="1">
          <a:blip r:embed="rId5">
            <a:extLst>
              <a:ext uri="{28A0092B-C50C-407E-A947-70E740481C1C}">
                <a14:useLocalDpi xmlns:a14="http://schemas.microsoft.com/office/drawing/2010/main" val="0"/>
              </a:ext>
            </a:extLst>
          </a:blip>
          <a:srcRect l="56172" r="21064" b="50336"/>
          <a:stretch/>
        </p:blipFill>
        <p:spPr>
          <a:xfrm>
            <a:off x="6591024" y="1409076"/>
            <a:ext cx="2423001" cy="2387499"/>
          </a:xfrm>
          <a:prstGeom prst="rect">
            <a:avLst/>
          </a:prstGeom>
          <a:ln>
            <a:noFill/>
          </a:ln>
        </p:spPr>
      </p:pic>
      <p:pic>
        <p:nvPicPr>
          <p:cNvPr id="12" name="Content Placeholder 4">
            <a:extLst>
              <a:ext uri="{FF2B5EF4-FFF2-40B4-BE49-F238E27FC236}">
                <a16:creationId xmlns:a16="http://schemas.microsoft.com/office/drawing/2014/main" id="{ABFA971B-8352-FB42-9647-F5F874663B41}"/>
              </a:ext>
            </a:extLst>
          </p:cNvPr>
          <p:cNvPicPr>
            <a:picLocks noChangeAspect="1"/>
          </p:cNvPicPr>
          <p:nvPr/>
        </p:nvPicPr>
        <p:blipFill rotWithShape="1">
          <a:blip r:embed="rId6">
            <a:extLst>
              <a:ext uri="{28A0092B-C50C-407E-A947-70E740481C1C}">
                <a14:useLocalDpi xmlns:a14="http://schemas.microsoft.com/office/drawing/2010/main" val="0"/>
              </a:ext>
            </a:extLst>
          </a:blip>
          <a:srcRect l="87245" t="2185" b="54222"/>
          <a:stretch/>
        </p:blipFill>
        <p:spPr bwMode="auto">
          <a:xfrm>
            <a:off x="5390142" y="3784701"/>
            <a:ext cx="802115" cy="2031798"/>
          </a:xfrm>
          <a:prstGeom prst="rect">
            <a:avLst/>
          </a:prstGeom>
          <a:noFill/>
          <a:ln w="9525">
            <a:noFill/>
            <a:miter lim="800000"/>
            <a:headEnd/>
            <a:tailEnd/>
          </a:ln>
        </p:spPr>
      </p:pic>
      <p:sp>
        <p:nvSpPr>
          <p:cNvPr id="13" name="Right Arrow 12">
            <a:extLst>
              <a:ext uri="{FF2B5EF4-FFF2-40B4-BE49-F238E27FC236}">
                <a16:creationId xmlns:a16="http://schemas.microsoft.com/office/drawing/2014/main" id="{215AD938-7D9D-5249-AA9F-89E07C114BFF}"/>
              </a:ext>
            </a:extLst>
          </p:cNvPr>
          <p:cNvSpPr/>
          <p:nvPr/>
        </p:nvSpPr>
        <p:spPr>
          <a:xfrm>
            <a:off x="5791199" y="2057400"/>
            <a:ext cx="401058" cy="33025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3FB68CA-C0B5-1D44-9CA1-487155A604A3}"/>
              </a:ext>
            </a:extLst>
          </p:cNvPr>
          <p:cNvSpPr txBox="1"/>
          <p:nvPr/>
        </p:nvSpPr>
        <p:spPr>
          <a:xfrm>
            <a:off x="838200" y="3247468"/>
            <a:ext cx="899605" cy="261610"/>
          </a:xfrm>
          <a:prstGeom prst="rect">
            <a:avLst/>
          </a:prstGeom>
          <a:solidFill>
            <a:schemeClr val="bg1"/>
          </a:solidFill>
        </p:spPr>
        <p:txBody>
          <a:bodyPr wrap="none" rtlCol="0">
            <a:spAutoFit/>
          </a:bodyPr>
          <a:lstStyle/>
          <a:p>
            <a:r>
              <a:rPr lang="en-US" sz="1100" b="1" dirty="0" err="1">
                <a:latin typeface="Arial" panose="020B0604020202020204" pitchFamily="34" charset="0"/>
                <a:cs typeface="Arial" panose="020B0604020202020204" pitchFamily="34" charset="0"/>
              </a:rPr>
              <a:t>UnionCom</a:t>
            </a:r>
            <a:endParaRPr lang="en-US" sz="1100" b="1"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1912C023-BDCB-E34B-9354-BC7BDABA7361}"/>
              </a:ext>
            </a:extLst>
          </p:cNvPr>
          <p:cNvSpPr txBox="1"/>
          <p:nvPr/>
        </p:nvSpPr>
        <p:spPr>
          <a:xfrm>
            <a:off x="2617877" y="3225697"/>
            <a:ext cx="484428" cy="261610"/>
          </a:xfrm>
          <a:prstGeom prst="rect">
            <a:avLst/>
          </a:prstGeom>
          <a:solidFill>
            <a:schemeClr val="bg1"/>
          </a:solidFill>
        </p:spPr>
        <p:txBody>
          <a:bodyPr wrap="none" rtlCol="0">
            <a:spAutoFit/>
          </a:bodyPr>
          <a:lstStyle/>
          <a:p>
            <a:r>
              <a:rPr lang="en-US" sz="1100" b="1" dirty="0">
                <a:latin typeface="Arial" panose="020B0604020202020204" pitchFamily="34" charset="0"/>
                <a:cs typeface="Arial" panose="020B0604020202020204" pitchFamily="34" charset="0"/>
              </a:rPr>
              <a:t>PCA</a:t>
            </a:r>
          </a:p>
        </p:txBody>
      </p:sp>
      <p:sp>
        <p:nvSpPr>
          <p:cNvPr id="16" name="TextBox 15">
            <a:extLst>
              <a:ext uri="{FF2B5EF4-FFF2-40B4-BE49-F238E27FC236}">
                <a16:creationId xmlns:a16="http://schemas.microsoft.com/office/drawing/2014/main" id="{6052B2A5-A35C-DC4B-ACC3-7682803AF462}"/>
              </a:ext>
            </a:extLst>
          </p:cNvPr>
          <p:cNvSpPr txBox="1"/>
          <p:nvPr/>
        </p:nvSpPr>
        <p:spPr>
          <a:xfrm>
            <a:off x="4267402" y="3214300"/>
            <a:ext cx="569387" cy="261610"/>
          </a:xfrm>
          <a:prstGeom prst="rect">
            <a:avLst/>
          </a:prstGeom>
          <a:solidFill>
            <a:schemeClr val="bg1"/>
          </a:solidFill>
        </p:spPr>
        <p:txBody>
          <a:bodyPr wrap="none" rtlCol="0">
            <a:spAutoFit/>
          </a:bodyPr>
          <a:lstStyle/>
          <a:p>
            <a:r>
              <a:rPr lang="en-US" sz="1100" b="1" dirty="0">
                <a:latin typeface="Arial" panose="020B0604020202020204" pitchFamily="34" charset="0"/>
                <a:cs typeface="Arial" panose="020B0604020202020204" pitchFamily="34" charset="0"/>
              </a:rPr>
              <a:t>t-SNE</a:t>
            </a:r>
          </a:p>
        </p:txBody>
      </p:sp>
      <p:sp>
        <p:nvSpPr>
          <p:cNvPr id="17" name="TextBox 16">
            <a:extLst>
              <a:ext uri="{FF2B5EF4-FFF2-40B4-BE49-F238E27FC236}">
                <a16:creationId xmlns:a16="http://schemas.microsoft.com/office/drawing/2014/main" id="{7F972877-31BD-324F-ADB4-1CF4F6269590}"/>
              </a:ext>
            </a:extLst>
          </p:cNvPr>
          <p:cNvSpPr txBox="1"/>
          <p:nvPr/>
        </p:nvSpPr>
        <p:spPr>
          <a:xfrm>
            <a:off x="838199" y="4800600"/>
            <a:ext cx="718466" cy="261610"/>
          </a:xfrm>
          <a:prstGeom prst="rect">
            <a:avLst/>
          </a:prstGeom>
          <a:solidFill>
            <a:schemeClr val="bg1"/>
          </a:solidFill>
        </p:spPr>
        <p:txBody>
          <a:bodyPr wrap="none" rtlCol="0">
            <a:spAutoFit/>
          </a:bodyPr>
          <a:lstStyle/>
          <a:p>
            <a:r>
              <a:rPr lang="en-US" sz="1100" b="1" dirty="0">
                <a:latin typeface="Arial" panose="020B0604020202020204" pitchFamily="34" charset="0"/>
                <a:cs typeface="Arial" panose="020B0604020202020204" pitchFamily="34" charset="0"/>
              </a:rPr>
              <a:t>MAGAN</a:t>
            </a:r>
          </a:p>
        </p:txBody>
      </p:sp>
      <p:sp>
        <p:nvSpPr>
          <p:cNvPr id="18" name="TextBox 17">
            <a:extLst>
              <a:ext uri="{FF2B5EF4-FFF2-40B4-BE49-F238E27FC236}">
                <a16:creationId xmlns:a16="http://schemas.microsoft.com/office/drawing/2014/main" id="{F405793A-DAE1-EB46-8CEC-CFBFD0871858}"/>
              </a:ext>
            </a:extLst>
          </p:cNvPr>
          <p:cNvSpPr txBox="1"/>
          <p:nvPr/>
        </p:nvSpPr>
        <p:spPr>
          <a:xfrm>
            <a:off x="2533224" y="4723069"/>
            <a:ext cx="601447" cy="261610"/>
          </a:xfrm>
          <a:prstGeom prst="rect">
            <a:avLst/>
          </a:prstGeom>
          <a:solidFill>
            <a:schemeClr val="bg1"/>
          </a:solidFill>
        </p:spPr>
        <p:txBody>
          <a:bodyPr wrap="none" rtlCol="0">
            <a:spAutoFit/>
          </a:bodyPr>
          <a:lstStyle/>
          <a:p>
            <a:r>
              <a:rPr lang="en-US" sz="1100" b="1" dirty="0">
                <a:latin typeface="Arial" panose="020B0604020202020204" pitchFamily="34" charset="0"/>
                <a:cs typeface="Arial" panose="020B0604020202020204" pitchFamily="34" charset="0"/>
              </a:rPr>
              <a:t>UMAP</a:t>
            </a:r>
          </a:p>
        </p:txBody>
      </p:sp>
      <p:sp>
        <p:nvSpPr>
          <p:cNvPr id="19" name="TextBox 18">
            <a:extLst>
              <a:ext uri="{FF2B5EF4-FFF2-40B4-BE49-F238E27FC236}">
                <a16:creationId xmlns:a16="http://schemas.microsoft.com/office/drawing/2014/main" id="{09079DE0-274F-2247-83D8-E46CA93C8656}"/>
              </a:ext>
            </a:extLst>
          </p:cNvPr>
          <p:cNvSpPr txBox="1"/>
          <p:nvPr/>
        </p:nvSpPr>
        <p:spPr>
          <a:xfrm>
            <a:off x="4221812" y="4712849"/>
            <a:ext cx="665567" cy="261610"/>
          </a:xfrm>
          <a:prstGeom prst="rect">
            <a:avLst/>
          </a:prstGeom>
          <a:solidFill>
            <a:schemeClr val="bg1"/>
          </a:solidFill>
        </p:spPr>
        <p:txBody>
          <a:bodyPr wrap="none" rtlCol="0">
            <a:spAutoFit/>
          </a:bodyPr>
          <a:lstStyle/>
          <a:p>
            <a:r>
              <a:rPr lang="en-US" sz="1100" b="1" dirty="0">
                <a:latin typeface="Arial" panose="020B0604020202020204" pitchFamily="34" charset="0"/>
                <a:cs typeface="Arial" panose="020B0604020202020204" pitchFamily="34" charset="0"/>
              </a:rPr>
              <a:t>PHATE</a:t>
            </a:r>
          </a:p>
        </p:txBody>
      </p:sp>
      <p:sp>
        <p:nvSpPr>
          <p:cNvPr id="20" name="TextBox 19">
            <a:extLst>
              <a:ext uri="{FF2B5EF4-FFF2-40B4-BE49-F238E27FC236}">
                <a16:creationId xmlns:a16="http://schemas.microsoft.com/office/drawing/2014/main" id="{B6E2FE88-AD43-DE43-9FD7-9289DF9A32FF}"/>
              </a:ext>
            </a:extLst>
          </p:cNvPr>
          <p:cNvSpPr txBox="1"/>
          <p:nvPr/>
        </p:nvSpPr>
        <p:spPr>
          <a:xfrm>
            <a:off x="6872987" y="3973454"/>
            <a:ext cx="2271013" cy="523220"/>
          </a:xfrm>
          <a:prstGeom prst="rect">
            <a:avLst/>
          </a:prstGeom>
          <a:noFill/>
        </p:spPr>
        <p:txBody>
          <a:bodyPr wrap="square" rtlCol="0">
            <a:spAutoFit/>
          </a:bodyPr>
          <a:lstStyle/>
          <a:p>
            <a:pPr algn="ctr"/>
            <a:r>
              <a:rPr lang="en-US" sz="1400" dirty="0"/>
              <a:t>Electrophysiological features</a:t>
            </a:r>
          </a:p>
        </p:txBody>
      </p:sp>
      <p:sp>
        <p:nvSpPr>
          <p:cNvPr id="21" name="TextBox 20">
            <a:extLst>
              <a:ext uri="{FF2B5EF4-FFF2-40B4-BE49-F238E27FC236}">
                <a16:creationId xmlns:a16="http://schemas.microsoft.com/office/drawing/2014/main" id="{92C08C6C-201E-A043-B07B-A35C356EEE29}"/>
              </a:ext>
            </a:extLst>
          </p:cNvPr>
          <p:cNvSpPr txBox="1"/>
          <p:nvPr/>
        </p:nvSpPr>
        <p:spPr>
          <a:xfrm>
            <a:off x="5390142" y="3569257"/>
            <a:ext cx="1164645" cy="430887"/>
          </a:xfrm>
          <a:prstGeom prst="rect">
            <a:avLst/>
          </a:prstGeom>
          <a:solidFill>
            <a:schemeClr val="bg1"/>
          </a:solidFill>
        </p:spPr>
        <p:txBody>
          <a:bodyPr wrap="square" rtlCol="0">
            <a:spAutoFit/>
          </a:bodyPr>
          <a:lstStyle/>
          <a:p>
            <a:r>
              <a:rPr lang="en-US" sz="1100" dirty="0">
                <a:latin typeface="Arial" panose="020B0604020202020204" pitchFamily="34" charset="0"/>
                <a:cs typeface="Arial" panose="020B0604020202020204" pitchFamily="34" charset="0"/>
              </a:rPr>
              <a:t>Transcriptomic type</a:t>
            </a:r>
          </a:p>
        </p:txBody>
      </p:sp>
      <p:sp>
        <p:nvSpPr>
          <p:cNvPr id="22" name="TextBox 21">
            <a:extLst>
              <a:ext uri="{FF2B5EF4-FFF2-40B4-BE49-F238E27FC236}">
                <a16:creationId xmlns:a16="http://schemas.microsoft.com/office/drawing/2014/main" id="{AA27FF8D-7343-AD4C-A534-8E08AC2343D4}"/>
              </a:ext>
            </a:extLst>
          </p:cNvPr>
          <p:cNvSpPr txBox="1"/>
          <p:nvPr/>
        </p:nvSpPr>
        <p:spPr>
          <a:xfrm rot="16200000">
            <a:off x="7961398" y="2652793"/>
            <a:ext cx="1925260" cy="338554"/>
          </a:xfrm>
          <a:prstGeom prst="rect">
            <a:avLst/>
          </a:prstGeom>
          <a:noFill/>
        </p:spPr>
        <p:txBody>
          <a:bodyPr wrap="square">
            <a:spAutoFit/>
          </a:bodyPr>
          <a:lstStyle/>
          <a:p>
            <a:pPr algn="ctr"/>
            <a:r>
              <a:rPr lang="en-US" sz="800" dirty="0">
                <a:effectLst/>
                <a:latin typeface="Arial" panose="020B0604020202020204" pitchFamily="34" charset="0"/>
                <a:ea typeface="SimSun" panose="02010600030101010101" pitchFamily="2" charset="-122"/>
              </a:rPr>
              <a:t>time taken from membrane potential to AP peak for ramp stimulus</a:t>
            </a:r>
            <a:r>
              <a:rPr lang="en-US" sz="800" dirty="0">
                <a:effectLst/>
              </a:rPr>
              <a:t> </a:t>
            </a:r>
            <a:endParaRPr lang="en-US" sz="800" dirty="0"/>
          </a:p>
        </p:txBody>
      </p:sp>
      <p:sp>
        <p:nvSpPr>
          <p:cNvPr id="24" name="Oval 23">
            <a:extLst>
              <a:ext uri="{FF2B5EF4-FFF2-40B4-BE49-F238E27FC236}">
                <a16:creationId xmlns:a16="http://schemas.microsoft.com/office/drawing/2014/main" id="{1563C3EE-D8CF-5C4D-A306-46D0E96DD1BD}"/>
              </a:ext>
            </a:extLst>
          </p:cNvPr>
          <p:cNvSpPr/>
          <p:nvPr/>
        </p:nvSpPr>
        <p:spPr>
          <a:xfrm>
            <a:off x="4949207" y="1214110"/>
            <a:ext cx="685800" cy="609600"/>
          </a:xfrm>
          <a:prstGeom prst="ellipse">
            <a:avLst/>
          </a:prstGeom>
          <a:noFill/>
          <a:ln>
            <a:solidFill>
              <a:srgbClr val="C1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412158F2-5B78-A747-8EA1-BAFD2CAEBB9E}"/>
              </a:ext>
            </a:extLst>
          </p:cNvPr>
          <p:cNvSpPr txBox="1"/>
          <p:nvPr/>
        </p:nvSpPr>
        <p:spPr>
          <a:xfrm>
            <a:off x="102292" y="6525798"/>
            <a:ext cx="3631508"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Huang, Sheng, Wang, Communications Biology, 2021</a:t>
            </a:r>
          </a:p>
        </p:txBody>
      </p:sp>
    </p:spTree>
    <p:extLst>
      <p:ext uri="{BB962C8B-B14F-4D97-AF65-F5344CB8AC3E}">
        <p14:creationId xmlns:p14="http://schemas.microsoft.com/office/powerpoint/2010/main" val="16851429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0721F-F748-A54C-905C-DA31AFBDAD24}"/>
              </a:ext>
            </a:extLst>
          </p:cNvPr>
          <p:cNvSpPr>
            <a:spLocks noGrp="1"/>
          </p:cNvSpPr>
          <p:nvPr>
            <p:ph type="title"/>
          </p:nvPr>
        </p:nvSpPr>
        <p:spPr>
          <a:xfrm>
            <a:off x="381000" y="152400"/>
            <a:ext cx="8763000" cy="914400"/>
          </a:xfrm>
        </p:spPr>
        <p:txBody>
          <a:bodyPr/>
          <a:lstStyle/>
          <a:p>
            <a:r>
              <a:rPr lang="en-US" dirty="0"/>
              <a:t>NMA aligned cells form cross-modal clusters, suggesting related genes and electrophysiological features</a:t>
            </a:r>
          </a:p>
        </p:txBody>
      </p:sp>
      <p:pic>
        <p:nvPicPr>
          <p:cNvPr id="9" name="Content Placeholder 8">
            <a:extLst>
              <a:ext uri="{FF2B5EF4-FFF2-40B4-BE49-F238E27FC236}">
                <a16:creationId xmlns:a16="http://schemas.microsoft.com/office/drawing/2014/main" id="{1A7B38B7-2DF4-D64E-A87E-9127B9F20CF9}"/>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75" t="9302" r="34092" b="16861"/>
          <a:stretch/>
        </p:blipFill>
        <p:spPr>
          <a:xfrm>
            <a:off x="269081" y="1676400"/>
            <a:ext cx="8605837" cy="4572000"/>
          </a:xfrm>
        </p:spPr>
      </p:pic>
      <p:sp>
        <p:nvSpPr>
          <p:cNvPr id="7" name="TextBox 6">
            <a:extLst>
              <a:ext uri="{FF2B5EF4-FFF2-40B4-BE49-F238E27FC236}">
                <a16:creationId xmlns:a16="http://schemas.microsoft.com/office/drawing/2014/main" id="{5BAE5C93-065F-FC49-97B6-07C311F0F2F3}"/>
              </a:ext>
            </a:extLst>
          </p:cNvPr>
          <p:cNvSpPr txBox="1"/>
          <p:nvPr/>
        </p:nvSpPr>
        <p:spPr>
          <a:xfrm>
            <a:off x="1918046" y="5899097"/>
            <a:ext cx="1333500" cy="430887"/>
          </a:xfrm>
          <a:prstGeom prst="rect">
            <a:avLst/>
          </a:prstGeom>
          <a:solidFill>
            <a:schemeClr val="bg1"/>
          </a:solidFill>
        </p:spPr>
        <p:txBody>
          <a:bodyPr wrap="square">
            <a:spAutoFit/>
          </a:bodyPr>
          <a:lstStyle/>
          <a:p>
            <a:pPr algn="ctr"/>
            <a:r>
              <a:rPr lang="en-US" sz="1050" dirty="0">
                <a:solidFill>
                  <a:srgbClr val="191919"/>
                </a:solidFill>
                <a:effectLst/>
                <a:highlight>
                  <a:srgbClr val="FFFFFF"/>
                </a:highlight>
                <a:latin typeface="Arial" panose="020B0604020202020204" pitchFamily="34" charset="0"/>
                <a:ea typeface="SimSun" panose="02010600030101010101" pitchFamily="2" charset="-122"/>
              </a:rPr>
              <a:t>Mouse visual cortex (3654 cells) </a:t>
            </a:r>
            <a:endParaRPr lang="en-US" sz="1050" dirty="0"/>
          </a:p>
        </p:txBody>
      </p:sp>
      <p:sp>
        <p:nvSpPr>
          <p:cNvPr id="8" name="TextBox 7">
            <a:extLst>
              <a:ext uri="{FF2B5EF4-FFF2-40B4-BE49-F238E27FC236}">
                <a16:creationId xmlns:a16="http://schemas.microsoft.com/office/drawing/2014/main" id="{B737A22F-8917-8A4A-9739-477FC0C67981}"/>
              </a:ext>
            </a:extLst>
          </p:cNvPr>
          <p:cNvSpPr txBox="1"/>
          <p:nvPr/>
        </p:nvSpPr>
        <p:spPr>
          <a:xfrm>
            <a:off x="6248400" y="5899097"/>
            <a:ext cx="1333500" cy="430887"/>
          </a:xfrm>
          <a:prstGeom prst="rect">
            <a:avLst/>
          </a:prstGeom>
          <a:solidFill>
            <a:schemeClr val="bg1"/>
          </a:solidFill>
        </p:spPr>
        <p:txBody>
          <a:bodyPr wrap="square">
            <a:spAutoFit/>
          </a:bodyPr>
          <a:lstStyle/>
          <a:p>
            <a:pPr algn="ctr"/>
            <a:r>
              <a:rPr lang="en-US" sz="1050" dirty="0">
                <a:solidFill>
                  <a:srgbClr val="191919"/>
                </a:solidFill>
                <a:effectLst/>
                <a:highlight>
                  <a:srgbClr val="FFFFFF"/>
                </a:highlight>
                <a:latin typeface="Arial" panose="020B0604020202020204" pitchFamily="34" charset="0"/>
                <a:ea typeface="SimSun" panose="02010600030101010101" pitchFamily="2" charset="-122"/>
              </a:rPr>
              <a:t>Mouse motor cortex (1227 cells) </a:t>
            </a:r>
            <a:endParaRPr lang="en-US" sz="1050" dirty="0"/>
          </a:p>
        </p:txBody>
      </p:sp>
      <p:sp>
        <p:nvSpPr>
          <p:cNvPr id="3" name="Oval 2">
            <a:extLst>
              <a:ext uri="{FF2B5EF4-FFF2-40B4-BE49-F238E27FC236}">
                <a16:creationId xmlns:a16="http://schemas.microsoft.com/office/drawing/2014/main" id="{C351C41F-AF6B-CC48-8805-3E6E8128CF42}"/>
              </a:ext>
            </a:extLst>
          </p:cNvPr>
          <p:cNvSpPr/>
          <p:nvPr/>
        </p:nvSpPr>
        <p:spPr>
          <a:xfrm>
            <a:off x="685800" y="3124200"/>
            <a:ext cx="685800" cy="609600"/>
          </a:xfrm>
          <a:prstGeom prst="ellipse">
            <a:avLst/>
          </a:prstGeom>
          <a:noFill/>
          <a:ln>
            <a:solidFill>
              <a:srgbClr val="C1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69581FC-FC32-6549-B057-A8E9D0FA7DFE}"/>
              </a:ext>
            </a:extLst>
          </p:cNvPr>
          <p:cNvSpPr/>
          <p:nvPr/>
        </p:nvSpPr>
        <p:spPr>
          <a:xfrm>
            <a:off x="2494068" y="3124200"/>
            <a:ext cx="1011131" cy="624736"/>
          </a:xfrm>
          <a:prstGeom prst="ellipse">
            <a:avLst/>
          </a:prstGeom>
          <a:noFill/>
          <a:ln>
            <a:solidFill>
              <a:srgbClr val="C1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A859FCD-CD6C-4643-90E8-AF79041DB511}"/>
              </a:ext>
            </a:extLst>
          </p:cNvPr>
          <p:cNvSpPr txBox="1"/>
          <p:nvPr/>
        </p:nvSpPr>
        <p:spPr>
          <a:xfrm>
            <a:off x="102292" y="6525798"/>
            <a:ext cx="3631508"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Huang, Sheng, Wang, Communications Biology, 2021</a:t>
            </a:r>
          </a:p>
        </p:txBody>
      </p:sp>
    </p:spTree>
    <p:extLst>
      <p:ext uri="{BB962C8B-B14F-4D97-AF65-F5344CB8AC3E}">
        <p14:creationId xmlns:p14="http://schemas.microsoft.com/office/powerpoint/2010/main" val="1525896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0721F-F748-A54C-905C-DA31AFBDAD24}"/>
              </a:ext>
            </a:extLst>
          </p:cNvPr>
          <p:cNvSpPr>
            <a:spLocks noGrp="1"/>
          </p:cNvSpPr>
          <p:nvPr>
            <p:ph type="title"/>
          </p:nvPr>
        </p:nvSpPr>
        <p:spPr>
          <a:xfrm>
            <a:off x="538163" y="152400"/>
            <a:ext cx="8224837" cy="914400"/>
          </a:xfrm>
        </p:spPr>
        <p:txBody>
          <a:bodyPr/>
          <a:lstStyle/>
          <a:p>
            <a:r>
              <a:rPr lang="en-US" dirty="0"/>
              <a:t>Predicting electrophysiological features by differentially expressed genes in cross-modal clusters</a:t>
            </a:r>
          </a:p>
        </p:txBody>
      </p:sp>
      <p:pic>
        <p:nvPicPr>
          <p:cNvPr id="9" name="Content Placeholder 8">
            <a:extLst>
              <a:ext uri="{FF2B5EF4-FFF2-40B4-BE49-F238E27FC236}">
                <a16:creationId xmlns:a16="http://schemas.microsoft.com/office/drawing/2014/main" id="{1A7B38B7-2DF4-D64E-A87E-9127B9F20CF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66182" t="13949" b="22135"/>
          <a:stretch/>
        </p:blipFill>
        <p:spPr>
          <a:xfrm>
            <a:off x="4492281" y="1333500"/>
            <a:ext cx="4656667" cy="4191000"/>
          </a:xfrm>
        </p:spPr>
      </p:pic>
      <p:pic>
        <p:nvPicPr>
          <p:cNvPr id="4" name="Picture 3">
            <a:extLst>
              <a:ext uri="{FF2B5EF4-FFF2-40B4-BE49-F238E27FC236}">
                <a16:creationId xmlns:a16="http://schemas.microsoft.com/office/drawing/2014/main" id="{9757BFB5-C71F-7B4A-B843-D28B0B4E8585}"/>
              </a:ext>
            </a:extLst>
          </p:cNvPr>
          <p:cNvPicPr>
            <a:picLocks noChangeAspect="1"/>
          </p:cNvPicPr>
          <p:nvPr/>
        </p:nvPicPr>
        <p:blipFill rotWithShape="1">
          <a:blip r:embed="rId3">
            <a:extLst>
              <a:ext uri="{28A0092B-C50C-407E-A947-70E740481C1C}">
                <a14:useLocalDpi xmlns:a14="http://schemas.microsoft.com/office/drawing/2010/main" val="0"/>
              </a:ext>
            </a:extLst>
          </a:blip>
          <a:srcRect r="35883" b="47177"/>
          <a:stretch/>
        </p:blipFill>
        <p:spPr>
          <a:xfrm>
            <a:off x="43201" y="1461471"/>
            <a:ext cx="4259447" cy="3509159"/>
          </a:xfrm>
          <a:prstGeom prst="rect">
            <a:avLst/>
          </a:prstGeom>
        </p:spPr>
      </p:pic>
      <p:sp>
        <p:nvSpPr>
          <p:cNvPr id="3" name="TextBox 2">
            <a:extLst>
              <a:ext uri="{FF2B5EF4-FFF2-40B4-BE49-F238E27FC236}">
                <a16:creationId xmlns:a16="http://schemas.microsoft.com/office/drawing/2014/main" id="{291B8ADF-C31D-494B-A19A-C11BB6665474}"/>
              </a:ext>
            </a:extLst>
          </p:cNvPr>
          <p:cNvSpPr txBox="1"/>
          <p:nvPr/>
        </p:nvSpPr>
        <p:spPr>
          <a:xfrm rot="16200000">
            <a:off x="-1007398" y="3134219"/>
            <a:ext cx="2207656" cy="276999"/>
          </a:xfrm>
          <a:prstGeom prst="rect">
            <a:avLst/>
          </a:prstGeom>
          <a:noFill/>
        </p:spPr>
        <p:txBody>
          <a:bodyPr wrap="none" rtlCol="0">
            <a:spAutoFit/>
          </a:bodyPr>
          <a:lstStyle/>
          <a:p>
            <a:r>
              <a:rPr lang="en-US" sz="1200" dirty="0"/>
              <a:t>Differentially expressed genes</a:t>
            </a:r>
          </a:p>
        </p:txBody>
      </p:sp>
      <p:sp>
        <p:nvSpPr>
          <p:cNvPr id="5" name="TextBox 4">
            <a:extLst>
              <a:ext uri="{FF2B5EF4-FFF2-40B4-BE49-F238E27FC236}">
                <a16:creationId xmlns:a16="http://schemas.microsoft.com/office/drawing/2014/main" id="{E16C289C-A34A-D448-A8AA-08B41A570EA8}"/>
              </a:ext>
            </a:extLst>
          </p:cNvPr>
          <p:cNvSpPr txBox="1"/>
          <p:nvPr/>
        </p:nvSpPr>
        <p:spPr>
          <a:xfrm>
            <a:off x="3793595" y="1359374"/>
            <a:ext cx="1081021" cy="461665"/>
          </a:xfrm>
          <a:prstGeom prst="rect">
            <a:avLst/>
          </a:prstGeom>
          <a:solidFill>
            <a:schemeClr val="bg1"/>
          </a:solidFill>
        </p:spPr>
        <p:txBody>
          <a:bodyPr wrap="square" rtlCol="0">
            <a:spAutoFit/>
          </a:bodyPr>
          <a:lstStyle/>
          <a:p>
            <a:pPr algn="ctr"/>
            <a:r>
              <a:rPr lang="en-US" sz="1200" dirty="0"/>
              <a:t>Multivariate regression </a:t>
            </a:r>
          </a:p>
        </p:txBody>
      </p:sp>
      <p:sp>
        <p:nvSpPr>
          <p:cNvPr id="7" name="Right Arrow 6">
            <a:extLst>
              <a:ext uri="{FF2B5EF4-FFF2-40B4-BE49-F238E27FC236}">
                <a16:creationId xmlns:a16="http://schemas.microsoft.com/office/drawing/2014/main" id="{0C8ED5DB-F359-604D-A1B0-8DC8DC123DA2}"/>
              </a:ext>
            </a:extLst>
          </p:cNvPr>
          <p:cNvSpPr/>
          <p:nvPr/>
        </p:nvSpPr>
        <p:spPr>
          <a:xfrm>
            <a:off x="4172861" y="1821039"/>
            <a:ext cx="401058" cy="33025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C6F0D67-3D47-DF45-8CF7-7957631B98A0}"/>
              </a:ext>
            </a:extLst>
          </p:cNvPr>
          <p:cNvSpPr txBox="1"/>
          <p:nvPr/>
        </p:nvSpPr>
        <p:spPr>
          <a:xfrm>
            <a:off x="105729" y="1590206"/>
            <a:ext cx="277000" cy="276999"/>
          </a:xfrm>
          <a:prstGeom prst="rect">
            <a:avLst/>
          </a:prstGeom>
          <a:solidFill>
            <a:schemeClr val="bg1"/>
          </a:solidFill>
        </p:spPr>
        <p:txBody>
          <a:bodyPr wrap="square" rtlCol="0">
            <a:spAutoFit/>
          </a:bodyPr>
          <a:lstStyle/>
          <a:p>
            <a:pPr algn="ctr"/>
            <a:r>
              <a:rPr lang="en-US" sz="1200" dirty="0"/>
              <a:t> </a:t>
            </a:r>
          </a:p>
        </p:txBody>
      </p:sp>
      <p:sp>
        <p:nvSpPr>
          <p:cNvPr id="10" name="TextBox 9">
            <a:extLst>
              <a:ext uri="{FF2B5EF4-FFF2-40B4-BE49-F238E27FC236}">
                <a16:creationId xmlns:a16="http://schemas.microsoft.com/office/drawing/2014/main" id="{4C07817F-0C8C-CA4B-848A-2FF6B343BB55}"/>
              </a:ext>
            </a:extLst>
          </p:cNvPr>
          <p:cNvSpPr txBox="1"/>
          <p:nvPr/>
        </p:nvSpPr>
        <p:spPr>
          <a:xfrm>
            <a:off x="4597616" y="3096171"/>
            <a:ext cx="277000" cy="276999"/>
          </a:xfrm>
          <a:prstGeom prst="rect">
            <a:avLst/>
          </a:prstGeom>
          <a:solidFill>
            <a:schemeClr val="bg1"/>
          </a:solidFill>
        </p:spPr>
        <p:txBody>
          <a:bodyPr wrap="square" rtlCol="0">
            <a:spAutoFit/>
          </a:bodyPr>
          <a:lstStyle/>
          <a:p>
            <a:pPr algn="ctr"/>
            <a:r>
              <a:rPr lang="en-US" sz="1200" dirty="0"/>
              <a:t> </a:t>
            </a:r>
          </a:p>
        </p:txBody>
      </p:sp>
      <p:sp>
        <p:nvSpPr>
          <p:cNvPr id="12" name="TextBox 11">
            <a:extLst>
              <a:ext uri="{FF2B5EF4-FFF2-40B4-BE49-F238E27FC236}">
                <a16:creationId xmlns:a16="http://schemas.microsoft.com/office/drawing/2014/main" id="{78536CFE-C7E9-4F41-89AC-96B65D5559F2}"/>
              </a:ext>
            </a:extLst>
          </p:cNvPr>
          <p:cNvSpPr txBox="1"/>
          <p:nvPr/>
        </p:nvSpPr>
        <p:spPr>
          <a:xfrm>
            <a:off x="2086227" y="5672414"/>
            <a:ext cx="4543173" cy="707886"/>
          </a:xfrm>
          <a:prstGeom prst="rect">
            <a:avLst/>
          </a:prstGeom>
          <a:noFill/>
        </p:spPr>
        <p:txBody>
          <a:bodyPr wrap="square" rtlCol="0">
            <a:spAutoFit/>
          </a:bodyPr>
          <a:lstStyle/>
          <a:p>
            <a:pPr algn="ctr"/>
            <a:r>
              <a:rPr lang="en-US" sz="2000" b="1" i="1" dirty="0">
                <a:solidFill>
                  <a:srgbClr val="FF0000"/>
                </a:solidFill>
                <a:latin typeface="Times New Roman" panose="02020603050405020304" pitchFamily="18" charset="0"/>
                <a:cs typeface="Times New Roman" panose="02020603050405020304" pitchFamily="18" charset="0"/>
              </a:rPr>
              <a:t>Can we align multi-modal features to improve phenotype prediction?</a:t>
            </a:r>
            <a:endParaRPr lang="en-US" sz="2000" b="1" i="1" u="sng" dirty="0">
              <a:solidFill>
                <a:srgbClr val="FF000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D0EE4777-4433-AF43-AE4A-8EEDE94CE90B}"/>
              </a:ext>
            </a:extLst>
          </p:cNvPr>
          <p:cNvSpPr txBox="1"/>
          <p:nvPr/>
        </p:nvSpPr>
        <p:spPr>
          <a:xfrm>
            <a:off x="5396355" y="2904389"/>
            <a:ext cx="2900330" cy="276999"/>
          </a:xfrm>
          <a:prstGeom prst="rect">
            <a:avLst/>
          </a:prstGeom>
          <a:solidFill>
            <a:schemeClr val="bg1"/>
          </a:solidFill>
        </p:spPr>
        <p:txBody>
          <a:bodyPr wrap="square" rtlCol="0">
            <a:spAutoFit/>
          </a:bodyPr>
          <a:lstStyle/>
          <a:p>
            <a:pPr algn="ctr"/>
            <a:r>
              <a:rPr lang="en-US" sz="1200" dirty="0"/>
              <a:t>Highly predictive e-</a:t>
            </a:r>
            <a:r>
              <a:rPr lang="en-US" sz="1200" dirty="0" err="1"/>
              <a:t>phys</a:t>
            </a:r>
            <a:r>
              <a:rPr lang="en-US" sz="1200" dirty="0"/>
              <a:t> features</a:t>
            </a:r>
          </a:p>
        </p:txBody>
      </p:sp>
      <p:sp>
        <p:nvSpPr>
          <p:cNvPr id="14" name="TextBox 13">
            <a:extLst>
              <a:ext uri="{FF2B5EF4-FFF2-40B4-BE49-F238E27FC236}">
                <a16:creationId xmlns:a16="http://schemas.microsoft.com/office/drawing/2014/main" id="{E0906609-A962-E54C-ADB0-409112313926}"/>
              </a:ext>
            </a:extLst>
          </p:cNvPr>
          <p:cNvSpPr txBox="1"/>
          <p:nvPr/>
        </p:nvSpPr>
        <p:spPr>
          <a:xfrm>
            <a:off x="102292" y="6525798"/>
            <a:ext cx="3631508"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Huang, Sheng, Wang, Communications Biology, 2021</a:t>
            </a:r>
          </a:p>
        </p:txBody>
      </p:sp>
    </p:spTree>
    <p:extLst>
      <p:ext uri="{BB962C8B-B14F-4D97-AF65-F5344CB8AC3E}">
        <p14:creationId xmlns:p14="http://schemas.microsoft.com/office/powerpoint/2010/main" val="535872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38571-9F5F-AB45-831C-31257F5D2BED}"/>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E17AF799-90A3-7D45-A555-87D0EA16B991}"/>
              </a:ext>
            </a:extLst>
          </p:cNvPr>
          <p:cNvSpPr>
            <a:spLocks noGrp="1"/>
          </p:cNvSpPr>
          <p:nvPr>
            <p:ph idx="1"/>
          </p:nvPr>
        </p:nvSpPr>
        <p:spPr/>
        <p:txBody>
          <a:bodyPr/>
          <a:lstStyle/>
          <a:p>
            <a:r>
              <a:rPr lang="en-US" sz="1800" dirty="0">
                <a:solidFill>
                  <a:schemeClr val="tx2">
                    <a:lumMod val="20000"/>
                    <a:lumOff val="80000"/>
                  </a:schemeClr>
                </a:solidFill>
              </a:rPr>
              <a:t>Background</a:t>
            </a:r>
          </a:p>
          <a:p>
            <a:pPr lvl="1"/>
            <a:r>
              <a:rPr lang="en-US" sz="1600" dirty="0">
                <a:solidFill>
                  <a:schemeClr val="tx2">
                    <a:lumMod val="20000"/>
                    <a:lumOff val="80000"/>
                  </a:schemeClr>
                </a:solidFill>
              </a:rPr>
              <a:t>Functional genomics &amp; multi-omics </a:t>
            </a:r>
          </a:p>
          <a:p>
            <a:pPr lvl="1"/>
            <a:r>
              <a:rPr lang="en-US" sz="1600" dirty="0">
                <a:solidFill>
                  <a:schemeClr val="tx2">
                    <a:lumMod val="20000"/>
                    <a:lumOff val="80000"/>
                  </a:schemeClr>
                </a:solidFill>
              </a:rPr>
              <a:t>Gene regulation</a:t>
            </a:r>
          </a:p>
          <a:p>
            <a:pPr lvl="1"/>
            <a:endParaRPr lang="en-US" sz="1600" dirty="0">
              <a:solidFill>
                <a:schemeClr val="tx2">
                  <a:lumMod val="20000"/>
                  <a:lumOff val="80000"/>
                </a:schemeClr>
              </a:solidFill>
            </a:endParaRPr>
          </a:p>
          <a:p>
            <a:r>
              <a:rPr lang="en-US" sz="1800" dirty="0">
                <a:solidFill>
                  <a:schemeClr val="tx2">
                    <a:lumMod val="20000"/>
                    <a:lumOff val="80000"/>
                  </a:schemeClr>
                </a:solidFill>
              </a:rPr>
              <a:t>Multi-view learning for multi-modal data</a:t>
            </a:r>
          </a:p>
          <a:p>
            <a:pPr lvl="1"/>
            <a:r>
              <a:rPr lang="en-US" sz="1600" dirty="0">
                <a:solidFill>
                  <a:schemeClr val="tx2">
                    <a:lumMod val="20000"/>
                    <a:lumOff val="80000"/>
                  </a:schemeClr>
                </a:solidFill>
              </a:rPr>
              <a:t>Multi-view Empirical Risk Minimization (MV-ERM)</a:t>
            </a:r>
          </a:p>
          <a:p>
            <a:pPr lvl="1"/>
            <a:r>
              <a:rPr lang="en-US" sz="1600" dirty="0">
                <a:solidFill>
                  <a:schemeClr val="tx2">
                    <a:lumMod val="20000"/>
                    <a:lumOff val="80000"/>
                  </a:schemeClr>
                </a:solidFill>
              </a:rPr>
              <a:t>Manifold alignment</a:t>
            </a:r>
          </a:p>
          <a:p>
            <a:pPr lvl="1"/>
            <a:endParaRPr lang="en-US" sz="1600" dirty="0">
              <a:solidFill>
                <a:schemeClr val="tx2">
                  <a:lumMod val="20000"/>
                  <a:lumOff val="80000"/>
                </a:schemeClr>
              </a:solidFill>
            </a:endParaRPr>
          </a:p>
          <a:p>
            <a:r>
              <a:rPr lang="en-US" sz="1800" dirty="0">
                <a:solidFill>
                  <a:schemeClr val="tx2">
                    <a:lumMod val="20000"/>
                    <a:lumOff val="80000"/>
                  </a:schemeClr>
                </a:solidFill>
              </a:rPr>
              <a:t>App 1: </a:t>
            </a:r>
            <a:r>
              <a:rPr lang="en-US" sz="1800" i="1" dirty="0">
                <a:solidFill>
                  <a:schemeClr val="tx2">
                    <a:lumMod val="20000"/>
                    <a:lumOff val="80000"/>
                  </a:schemeClr>
                </a:solidFill>
              </a:rPr>
              <a:t>single-cell multi-modal data integration</a:t>
            </a:r>
          </a:p>
          <a:p>
            <a:pPr lvl="1"/>
            <a:r>
              <a:rPr lang="en-US" sz="1600" dirty="0">
                <a:solidFill>
                  <a:schemeClr val="tx2">
                    <a:lumMod val="20000"/>
                    <a:lumOff val="80000"/>
                  </a:schemeClr>
                </a:solidFill>
              </a:rPr>
              <a:t>Predicting neuronal electrophysiology from gene expression</a:t>
            </a:r>
          </a:p>
          <a:p>
            <a:r>
              <a:rPr lang="en-US" sz="1800" dirty="0"/>
              <a:t>App 2: </a:t>
            </a:r>
            <a:r>
              <a:rPr lang="en-US" sz="1800" i="1" dirty="0"/>
              <a:t>deep manifold-regularized classification</a:t>
            </a:r>
          </a:p>
          <a:p>
            <a:pPr lvl="1"/>
            <a:r>
              <a:rPr lang="en-US" sz="1600" dirty="0"/>
              <a:t>Predicting cortical layers of neurons from multi-modalities</a:t>
            </a:r>
          </a:p>
          <a:p>
            <a:r>
              <a:rPr lang="en-US" sz="1800" dirty="0">
                <a:solidFill>
                  <a:schemeClr val="tx2">
                    <a:lumMod val="20000"/>
                    <a:lumOff val="80000"/>
                  </a:schemeClr>
                </a:solidFill>
              </a:rPr>
              <a:t>App 3: </a:t>
            </a:r>
            <a:r>
              <a:rPr lang="en-US" sz="1800" i="1" dirty="0">
                <a:solidFill>
                  <a:schemeClr val="tx2">
                    <a:lumMod val="20000"/>
                    <a:lumOff val="80000"/>
                  </a:schemeClr>
                </a:solidFill>
              </a:rPr>
              <a:t>biologically interpretable neural network modeling </a:t>
            </a:r>
          </a:p>
          <a:p>
            <a:pPr lvl="1"/>
            <a:r>
              <a:rPr lang="en-US" sz="1600" dirty="0">
                <a:solidFill>
                  <a:schemeClr val="tx2">
                    <a:lumMod val="20000"/>
                    <a:lumOff val="80000"/>
                  </a:schemeClr>
                </a:solidFill>
              </a:rPr>
              <a:t>Disease prediction and functional prioritization</a:t>
            </a:r>
          </a:p>
        </p:txBody>
      </p:sp>
    </p:spTree>
    <p:extLst>
      <p:ext uri="{BB962C8B-B14F-4D97-AF65-F5344CB8AC3E}">
        <p14:creationId xmlns:p14="http://schemas.microsoft.com/office/powerpoint/2010/main" val="15362617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9A3A8-B0C8-2246-B340-616E9A15C205}"/>
              </a:ext>
            </a:extLst>
          </p:cNvPr>
          <p:cNvSpPr>
            <a:spLocks noGrp="1"/>
          </p:cNvSpPr>
          <p:nvPr>
            <p:ph type="title"/>
          </p:nvPr>
        </p:nvSpPr>
        <p:spPr>
          <a:xfrm>
            <a:off x="538163" y="152400"/>
            <a:ext cx="8326272" cy="914400"/>
          </a:xfrm>
        </p:spPr>
        <p:txBody>
          <a:bodyPr/>
          <a:lstStyle/>
          <a:p>
            <a:r>
              <a:rPr lang="en-US" i="1" dirty="0" err="1"/>
              <a:t>deepManReg</a:t>
            </a:r>
            <a:r>
              <a:rPr lang="en-US" dirty="0"/>
              <a:t>: a deep manifold-regularized learning model for phenotype prediction from multi-modal data</a:t>
            </a:r>
          </a:p>
        </p:txBody>
      </p:sp>
      <p:pic>
        <p:nvPicPr>
          <p:cNvPr id="4" name="Picture 3">
            <a:extLst>
              <a:ext uri="{FF2B5EF4-FFF2-40B4-BE49-F238E27FC236}">
                <a16:creationId xmlns:a16="http://schemas.microsoft.com/office/drawing/2014/main" id="{B379DBA5-44E2-4A47-B5FF-0C7589F471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723" y="1371600"/>
            <a:ext cx="8480553" cy="4648200"/>
          </a:xfrm>
          <a:prstGeom prst="rect">
            <a:avLst/>
          </a:prstGeom>
        </p:spPr>
      </p:pic>
      <p:sp>
        <p:nvSpPr>
          <p:cNvPr id="6" name="TextBox 5">
            <a:extLst>
              <a:ext uri="{FF2B5EF4-FFF2-40B4-BE49-F238E27FC236}">
                <a16:creationId xmlns:a16="http://schemas.microsoft.com/office/drawing/2014/main" id="{92F2C1FD-1D61-AE48-83CA-A966A9200271}"/>
              </a:ext>
            </a:extLst>
          </p:cNvPr>
          <p:cNvSpPr txBox="1"/>
          <p:nvPr/>
        </p:nvSpPr>
        <p:spPr>
          <a:xfrm>
            <a:off x="102292" y="6525798"/>
            <a:ext cx="4012508"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Nguyen, Huang, Wang, Nature Computational Science, 2022</a:t>
            </a:r>
          </a:p>
        </p:txBody>
      </p:sp>
      <p:pic>
        <p:nvPicPr>
          <p:cNvPr id="8" name="Content Placeholder 7" descr="A person looking at the camera&#10;&#10;Description automatically generated with low confidence">
            <a:extLst>
              <a:ext uri="{FF2B5EF4-FFF2-40B4-BE49-F238E27FC236}">
                <a16:creationId xmlns:a16="http://schemas.microsoft.com/office/drawing/2014/main" id="{ED819CA1-CFA3-4A43-86BD-FBF82108906D}"/>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7547820" y="1257795"/>
            <a:ext cx="1037967" cy="1052186"/>
          </a:xfrm>
        </p:spPr>
      </p:pic>
      <p:sp>
        <p:nvSpPr>
          <p:cNvPr id="9" name="Rectangle 8">
            <a:extLst>
              <a:ext uri="{FF2B5EF4-FFF2-40B4-BE49-F238E27FC236}">
                <a16:creationId xmlns:a16="http://schemas.microsoft.com/office/drawing/2014/main" id="{125DE7DE-5685-BD4F-8E72-9EDD3D513C4D}"/>
              </a:ext>
            </a:extLst>
          </p:cNvPr>
          <p:cNvSpPr/>
          <p:nvPr/>
        </p:nvSpPr>
        <p:spPr>
          <a:xfrm>
            <a:off x="7162800" y="2347586"/>
            <a:ext cx="1981200" cy="646331"/>
          </a:xfrm>
          <a:prstGeom prst="rect">
            <a:avLst/>
          </a:prstGeom>
        </p:spPr>
        <p:txBody>
          <a:bodyPr wrap="square">
            <a:spAutoFit/>
          </a:bodyPr>
          <a:lstStyle/>
          <a:p>
            <a:pPr algn="ctr"/>
            <a:r>
              <a:rPr lang="en-US" sz="1200" dirty="0">
                <a:solidFill>
                  <a:srgbClr val="000000"/>
                </a:solidFill>
                <a:latin typeface="Arial" panose="020B0604020202020204" pitchFamily="34" charset="0"/>
                <a:cs typeface="Arial" panose="020B0604020202020204" pitchFamily="34" charset="0"/>
              </a:rPr>
              <a:t>Nam Nguyen (Ph.D. 2021, Computer Science, now Lane Fellow in CMU) </a:t>
            </a:r>
          </a:p>
        </p:txBody>
      </p:sp>
    </p:spTree>
    <p:extLst>
      <p:ext uri="{BB962C8B-B14F-4D97-AF65-F5344CB8AC3E}">
        <p14:creationId xmlns:p14="http://schemas.microsoft.com/office/powerpoint/2010/main" val="22691721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2"/>
          <p:cNvSpPr>
            <a:spLocks noGrp="1" noChangeArrowheads="1"/>
          </p:cNvSpPr>
          <p:nvPr>
            <p:ph type="title"/>
          </p:nvPr>
        </p:nvSpPr>
        <p:spPr>
          <a:xfrm>
            <a:off x="424998" y="143290"/>
            <a:ext cx="7271202" cy="857250"/>
          </a:xfrm>
        </p:spPr>
        <p:txBody>
          <a:bodyPr>
            <a:normAutofit/>
          </a:bodyPr>
          <a:lstStyle/>
          <a:p>
            <a:pPr eaLnBrk="1" hangingPunct="1"/>
            <a:r>
              <a:rPr lang="en-US" altLang="en-US" dirty="0">
                <a:ea typeface="ＭＳ Ｐゴシック" charset="-128"/>
              </a:rPr>
              <a:t>Your genome is your genetic code book</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rcRect/>
          <a:stretch/>
        </p:blipFill>
        <p:spPr>
          <a:xfrm>
            <a:off x="2092988" y="3135632"/>
            <a:ext cx="4752426" cy="2960736"/>
          </a:xfrm>
          <a:prstGeom prst="rect">
            <a:avLst/>
          </a:prstGeom>
        </p:spPr>
      </p:pic>
      <p:sp>
        <p:nvSpPr>
          <p:cNvPr id="3" name="Rectangle 2"/>
          <p:cNvSpPr/>
          <p:nvPr/>
        </p:nvSpPr>
        <p:spPr>
          <a:xfrm>
            <a:off x="5185969" y="6061732"/>
            <a:ext cx="1779654" cy="230832"/>
          </a:xfrm>
          <a:prstGeom prst="rect">
            <a:avLst/>
          </a:prstGeom>
        </p:spPr>
        <p:txBody>
          <a:bodyPr wrap="none">
            <a:spAutoFit/>
          </a:bodyPr>
          <a:lstStyle/>
          <a:p>
            <a:r>
              <a:rPr lang="en-US" sz="900" dirty="0">
                <a:solidFill>
                  <a:schemeClr val="bg1">
                    <a:lumMod val="50000"/>
                  </a:schemeClr>
                </a:solidFill>
              </a:rPr>
              <a:t>https://</a:t>
            </a:r>
            <a:r>
              <a:rPr lang="en-US" sz="900" dirty="0" err="1">
                <a:solidFill>
                  <a:schemeClr val="bg1">
                    <a:lumMod val="50000"/>
                  </a:schemeClr>
                </a:solidFill>
              </a:rPr>
              <a:t>goo.gl</a:t>
            </a:r>
            <a:r>
              <a:rPr lang="en-US" sz="900" dirty="0">
                <a:solidFill>
                  <a:schemeClr val="bg1">
                    <a:lumMod val="50000"/>
                  </a:schemeClr>
                </a:solidFill>
              </a:rPr>
              <a:t>/images/vMaz4T</a:t>
            </a:r>
          </a:p>
        </p:txBody>
      </p:sp>
      <p:sp>
        <p:nvSpPr>
          <p:cNvPr id="9" name="TextBox 8">
            <a:extLst>
              <a:ext uri="{FF2B5EF4-FFF2-40B4-BE49-F238E27FC236}">
                <a16:creationId xmlns:a16="http://schemas.microsoft.com/office/drawing/2014/main" id="{693F8311-F90D-F844-9E4E-D35B9D487580}"/>
              </a:ext>
            </a:extLst>
          </p:cNvPr>
          <p:cNvSpPr txBox="1"/>
          <p:nvPr/>
        </p:nvSpPr>
        <p:spPr>
          <a:xfrm>
            <a:off x="3691194" y="1188909"/>
            <a:ext cx="5452805" cy="1692771"/>
          </a:xfrm>
          <a:prstGeom prst="rect">
            <a:avLst/>
          </a:prstGeom>
          <a:noFill/>
        </p:spPr>
        <p:txBody>
          <a:bodyPr wrap="square" rtlCol="0">
            <a:spAutoFit/>
          </a:bodyPr>
          <a:lstStyle/>
          <a:p>
            <a:r>
              <a:rPr lang="en-US" sz="2400" dirty="0"/>
              <a:t>Human</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46 chromosomes</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 20,000 – 25,000 genes</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 Millions elements</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4 unique bases (A, T, C, G), ~3 billion in total</a:t>
            </a:r>
          </a:p>
        </p:txBody>
      </p:sp>
      <p:graphicFrame>
        <p:nvGraphicFramePr>
          <p:cNvPr id="13" name="Table 12">
            <a:extLst>
              <a:ext uri="{FF2B5EF4-FFF2-40B4-BE49-F238E27FC236}">
                <a16:creationId xmlns:a16="http://schemas.microsoft.com/office/drawing/2014/main" id="{D9A552A1-3F11-5B47-AFB6-F628C8591033}"/>
              </a:ext>
            </a:extLst>
          </p:cNvPr>
          <p:cNvGraphicFramePr>
            <a:graphicFrameLocks noGrp="1"/>
          </p:cNvGraphicFramePr>
          <p:nvPr/>
        </p:nvGraphicFramePr>
        <p:xfrm>
          <a:off x="488598" y="1254492"/>
          <a:ext cx="3191711" cy="1627188"/>
        </p:xfrm>
        <a:graphic>
          <a:graphicData uri="http://schemas.openxmlformats.org/drawingml/2006/table">
            <a:tbl>
              <a:tblPr firstRow="1" bandRow="1">
                <a:tableStyleId>{5C22544A-7EE6-4342-B048-85BDC9FD1C3A}</a:tableStyleId>
              </a:tblPr>
              <a:tblGrid>
                <a:gridCol w="1580206">
                  <a:extLst>
                    <a:ext uri="{9D8B030D-6E8A-4147-A177-3AD203B41FA5}">
                      <a16:colId xmlns:a16="http://schemas.microsoft.com/office/drawing/2014/main" val="1136190867"/>
                    </a:ext>
                  </a:extLst>
                </a:gridCol>
                <a:gridCol w="1611505">
                  <a:extLst>
                    <a:ext uri="{9D8B030D-6E8A-4147-A177-3AD203B41FA5}">
                      <a16:colId xmlns:a16="http://schemas.microsoft.com/office/drawing/2014/main" val="1299123163"/>
                    </a:ext>
                  </a:extLst>
                </a:gridCol>
              </a:tblGrid>
              <a:tr h="292581">
                <a:tc>
                  <a:txBody>
                    <a:bodyPr/>
                    <a:lstStyle/>
                    <a:p>
                      <a:pPr algn="ctr"/>
                      <a:r>
                        <a:rPr lang="en-US" sz="1400" dirty="0">
                          <a:latin typeface="Arial" panose="020B0604020202020204" pitchFamily="34" charset="0"/>
                          <a:cs typeface="Arial" panose="020B0604020202020204" pitchFamily="34" charset="0"/>
                        </a:rPr>
                        <a:t>Book</a:t>
                      </a:r>
                    </a:p>
                  </a:txBody>
                  <a:tcPr/>
                </a:tc>
                <a:tc>
                  <a:txBody>
                    <a:bodyPr/>
                    <a:lstStyle/>
                    <a:p>
                      <a:pPr algn="ctr"/>
                      <a:r>
                        <a:rPr lang="en-US" sz="1400" dirty="0">
                          <a:latin typeface="Arial" panose="020B0604020202020204" pitchFamily="34" charset="0"/>
                          <a:cs typeface="Arial" panose="020B0604020202020204" pitchFamily="34" charset="0"/>
                        </a:rPr>
                        <a:t>Genome</a:t>
                      </a:r>
                    </a:p>
                  </a:txBody>
                  <a:tcPr/>
                </a:tc>
                <a:extLst>
                  <a:ext uri="{0D108BD9-81ED-4DB2-BD59-A6C34878D82A}">
                    <a16:rowId xmlns:a16="http://schemas.microsoft.com/office/drawing/2014/main" val="3747441626"/>
                  </a:ext>
                </a:extLst>
              </a:tr>
              <a:tr h="330597">
                <a:tc>
                  <a:txBody>
                    <a:bodyPr/>
                    <a:lstStyle/>
                    <a:p>
                      <a:pPr algn="ctr"/>
                      <a:r>
                        <a:rPr lang="en-US" sz="1400" dirty="0">
                          <a:latin typeface="Arial" panose="020B0604020202020204" pitchFamily="34" charset="0"/>
                          <a:cs typeface="Arial" panose="020B0604020202020204" pitchFamily="34" charset="0"/>
                        </a:rPr>
                        <a:t>Chapters</a:t>
                      </a:r>
                    </a:p>
                  </a:txBody>
                  <a:tcPr/>
                </a:tc>
                <a:tc>
                  <a:txBody>
                    <a:bodyPr/>
                    <a:lstStyle/>
                    <a:p>
                      <a:pPr algn="ctr"/>
                      <a:r>
                        <a:rPr lang="en-US" sz="1400" dirty="0">
                          <a:latin typeface="Arial" panose="020B0604020202020204" pitchFamily="34" charset="0"/>
                          <a:cs typeface="Arial" panose="020B0604020202020204" pitchFamily="34" charset="0"/>
                        </a:rPr>
                        <a:t>Chromosomes</a:t>
                      </a:r>
                    </a:p>
                  </a:txBody>
                  <a:tcPr/>
                </a:tc>
                <a:extLst>
                  <a:ext uri="{0D108BD9-81ED-4DB2-BD59-A6C34878D82A}">
                    <a16:rowId xmlns:a16="http://schemas.microsoft.com/office/drawing/2014/main" val="2672339484"/>
                  </a:ext>
                </a:extLst>
              </a:tr>
              <a:tr h="330597">
                <a:tc>
                  <a:txBody>
                    <a:bodyPr/>
                    <a:lstStyle/>
                    <a:p>
                      <a:pPr algn="ctr"/>
                      <a:r>
                        <a:rPr lang="en-US" sz="1400" dirty="0">
                          <a:latin typeface="Arial" panose="020B0604020202020204" pitchFamily="34" charset="0"/>
                          <a:cs typeface="Arial" panose="020B0604020202020204" pitchFamily="34" charset="0"/>
                        </a:rPr>
                        <a:t>Sentences</a:t>
                      </a:r>
                    </a:p>
                  </a:txBody>
                  <a:tcPr/>
                </a:tc>
                <a:tc>
                  <a:txBody>
                    <a:bodyPr/>
                    <a:lstStyle/>
                    <a:p>
                      <a:pPr algn="ctr"/>
                      <a:r>
                        <a:rPr lang="en-US" sz="1400" dirty="0">
                          <a:latin typeface="Arial" panose="020B0604020202020204" pitchFamily="34" charset="0"/>
                          <a:cs typeface="Arial" panose="020B0604020202020204" pitchFamily="34" charset="0"/>
                        </a:rPr>
                        <a:t>Genes</a:t>
                      </a:r>
                    </a:p>
                  </a:txBody>
                  <a:tcPr/>
                </a:tc>
                <a:extLst>
                  <a:ext uri="{0D108BD9-81ED-4DB2-BD59-A6C34878D82A}">
                    <a16:rowId xmlns:a16="http://schemas.microsoft.com/office/drawing/2014/main" val="959746801"/>
                  </a:ext>
                </a:extLst>
              </a:tr>
              <a:tr h="330597">
                <a:tc>
                  <a:txBody>
                    <a:bodyPr/>
                    <a:lstStyle/>
                    <a:p>
                      <a:pPr algn="ctr"/>
                      <a:r>
                        <a:rPr lang="en-US" sz="1400" dirty="0">
                          <a:latin typeface="Arial" panose="020B0604020202020204" pitchFamily="34" charset="0"/>
                          <a:cs typeface="Arial" panose="020B0604020202020204" pitchFamily="34" charset="0"/>
                        </a:rPr>
                        <a:t>Words</a:t>
                      </a:r>
                    </a:p>
                  </a:txBody>
                  <a:tcPr/>
                </a:tc>
                <a:tc>
                  <a:txBody>
                    <a:bodyPr/>
                    <a:lstStyle/>
                    <a:p>
                      <a:pPr algn="ctr"/>
                      <a:r>
                        <a:rPr lang="en-US" sz="1400" dirty="0">
                          <a:latin typeface="Arial" panose="020B0604020202020204" pitchFamily="34" charset="0"/>
                          <a:cs typeface="Arial" panose="020B0604020202020204" pitchFamily="34" charset="0"/>
                        </a:rPr>
                        <a:t>Elements</a:t>
                      </a:r>
                    </a:p>
                  </a:txBody>
                  <a:tcPr/>
                </a:tc>
                <a:extLst>
                  <a:ext uri="{0D108BD9-81ED-4DB2-BD59-A6C34878D82A}">
                    <a16:rowId xmlns:a16="http://schemas.microsoft.com/office/drawing/2014/main" val="2334277877"/>
                  </a:ext>
                </a:extLst>
              </a:tr>
              <a:tr h="330597">
                <a:tc>
                  <a:txBody>
                    <a:bodyPr/>
                    <a:lstStyle/>
                    <a:p>
                      <a:pPr algn="ctr"/>
                      <a:r>
                        <a:rPr lang="en-US" sz="1400" dirty="0">
                          <a:latin typeface="Arial" panose="020B0604020202020204" pitchFamily="34" charset="0"/>
                          <a:cs typeface="Arial" panose="020B0604020202020204" pitchFamily="34" charset="0"/>
                        </a:rPr>
                        <a:t>Letters</a:t>
                      </a:r>
                    </a:p>
                  </a:txBody>
                  <a:tcPr/>
                </a:tc>
                <a:tc>
                  <a:txBody>
                    <a:bodyPr/>
                    <a:lstStyle/>
                    <a:p>
                      <a:pPr algn="ctr"/>
                      <a:r>
                        <a:rPr lang="en-US" sz="1400" dirty="0">
                          <a:latin typeface="Arial" panose="020B0604020202020204" pitchFamily="34" charset="0"/>
                          <a:cs typeface="Arial" panose="020B0604020202020204" pitchFamily="34" charset="0"/>
                        </a:rPr>
                        <a:t>Bases</a:t>
                      </a:r>
                    </a:p>
                  </a:txBody>
                  <a:tcPr/>
                </a:tc>
                <a:extLst>
                  <a:ext uri="{0D108BD9-81ED-4DB2-BD59-A6C34878D82A}">
                    <a16:rowId xmlns:a16="http://schemas.microsoft.com/office/drawing/2014/main" val="1811006157"/>
                  </a:ext>
                </a:extLst>
              </a:tr>
            </a:tbl>
          </a:graphicData>
        </a:graphic>
      </p:graphicFrame>
    </p:spTree>
    <p:extLst>
      <p:ext uri="{BB962C8B-B14F-4D97-AF65-F5344CB8AC3E}">
        <p14:creationId xmlns:p14="http://schemas.microsoft.com/office/powerpoint/2010/main" val="3391937480"/>
      </p:ext>
    </p:extLst>
  </p:cSld>
  <p:clrMapOvr>
    <a:masterClrMapping/>
  </p:clrMapOvr>
  <p:transition advTm="37168"/>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35C41-449B-6440-A406-456E942AFCA1}"/>
              </a:ext>
            </a:extLst>
          </p:cNvPr>
          <p:cNvSpPr>
            <a:spLocks noGrp="1"/>
          </p:cNvSpPr>
          <p:nvPr>
            <p:ph type="title"/>
          </p:nvPr>
        </p:nvSpPr>
        <p:spPr>
          <a:xfrm>
            <a:off x="296789" y="145631"/>
            <a:ext cx="8834437" cy="914400"/>
          </a:xfrm>
        </p:spPr>
        <p:txBody>
          <a:bodyPr/>
          <a:lstStyle/>
          <a:p>
            <a:r>
              <a:rPr lang="en-US" dirty="0"/>
              <a:t>Phase 1: deep manifold alignment of multi-modal features </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E779C52-AE51-A445-BE65-13CFA8CAA0A8}"/>
                  </a:ext>
                </a:extLst>
              </p:cNvPr>
              <p:cNvSpPr>
                <a:spLocks noGrp="1"/>
              </p:cNvSpPr>
              <p:nvPr>
                <p:ph idx="1"/>
              </p:nvPr>
            </p:nvSpPr>
            <p:spPr>
              <a:xfrm>
                <a:off x="234386" y="1428008"/>
                <a:ext cx="4804790" cy="4660900"/>
              </a:xfrm>
            </p:spPr>
            <p:txBody>
              <a:bodyPr/>
              <a:lstStyle/>
              <a:p>
                <a:r>
                  <a:rPr lang="en-US" dirty="0"/>
                  <a:t>Goal: reveal nonlinear relationships across multi-modal features</a:t>
                </a:r>
              </a:p>
              <a:p>
                <a:r>
                  <a:rPr lang="en-US" dirty="0"/>
                  <a:t>Trade-off:</a:t>
                </a:r>
              </a:p>
              <a:p>
                <a:pPr lvl="1"/>
                <a:r>
                  <a:rPr lang="en-US" dirty="0"/>
                  <a:t>Features </a:t>
                </a:r>
                <a:r>
                  <a:rPr lang="en-US" dirty="0">
                    <a:sym typeface="Wingdings" pitchFamily="2" charset="2"/>
                  </a:rPr>
                  <a:t></a:t>
                </a:r>
                <a:r>
                  <a:rPr lang="en-US" dirty="0"/>
                  <a:t> Parametric </a:t>
                </a:r>
              </a:p>
              <a:p>
                <a:pPr lvl="1"/>
                <a:r>
                  <a:rPr lang="en-US" dirty="0"/>
                  <a:t>Nonlinear </a:t>
                </a:r>
                <a:r>
                  <a:rPr lang="en-US" dirty="0">
                    <a:sym typeface="Wingdings" pitchFamily="2" charset="2"/>
                  </a:rPr>
                  <a:t> Nonparametric</a:t>
                </a:r>
              </a:p>
              <a:p>
                <a:r>
                  <a:rPr lang="en-US" dirty="0" err="1">
                    <a:sym typeface="Wingdings" pitchFamily="2" charset="2"/>
                  </a:rPr>
                  <a:t>deepManReg</a:t>
                </a:r>
                <a:r>
                  <a:rPr lang="en-US" dirty="0">
                    <a:sym typeface="Wingdings" pitchFamily="2" charset="2"/>
                  </a:rPr>
                  <a:t> solution:</a:t>
                </a:r>
              </a:p>
              <a:p>
                <a:pPr lvl="1"/>
                <a:r>
                  <a:rPr lang="en-US" dirty="0">
                    <a:sym typeface="Wingdings" pitchFamily="2" charset="2"/>
                  </a:rPr>
                  <a:t>Parameterize 𝑓(⋅,</a:t>
                </a:r>
                <a14:m>
                  <m:oMath xmlns:m="http://schemas.openxmlformats.org/officeDocument/2006/math">
                    <m:r>
                      <a:rPr lang="en-US" i="1" dirty="0" smtClean="0">
                        <a:latin typeface="Cambria Math" panose="02040503050406030204" pitchFamily="18" charset="0"/>
                        <a:ea typeface="Cambria Math" panose="02040503050406030204" pitchFamily="18" charset="0"/>
                        <a:sym typeface="Wingdings" pitchFamily="2" charset="2"/>
                      </a:rPr>
                      <m:t>𝒲</m:t>
                    </m:r>
                  </m:oMath>
                </a14:m>
                <a:r>
                  <a:rPr lang="en-US" dirty="0">
                    <a:sym typeface="Wingdings" pitchFamily="2" charset="2"/>
                  </a:rPr>
                  <a:t>) &amp; 𝑔(⋅, </a:t>
                </a:r>
                <a14:m>
                  <m:oMath xmlns:m="http://schemas.openxmlformats.org/officeDocument/2006/math">
                    <m:r>
                      <a:rPr lang="en-US" i="1" dirty="0" smtClean="0">
                        <a:latin typeface="Cambria Math" panose="02040503050406030204" pitchFamily="18" charset="0"/>
                        <a:ea typeface="Cambria Math" panose="02040503050406030204" pitchFamily="18" charset="0"/>
                        <a:sym typeface="Wingdings" pitchFamily="2" charset="2"/>
                      </a:rPr>
                      <m:t>𝒵</m:t>
                    </m:r>
                  </m:oMath>
                </a14:m>
                <a:r>
                  <a:rPr lang="en-US" dirty="0">
                    <a:sym typeface="Wingdings" pitchFamily="2" charset="2"/>
                  </a:rPr>
                  <a:t>) by deep neural networks </a:t>
                </a:r>
              </a:p>
              <a:p>
                <a:pPr lvl="1"/>
                <a:r>
                  <a:rPr lang="en-US" dirty="0">
                    <a:sym typeface="Wingdings" pitchFamily="2" charset="2"/>
                  </a:rPr>
                  <a:t>Nonlinear manifold alignment (NMA)</a:t>
                </a:r>
              </a:p>
              <a:p>
                <a:r>
                  <a:rPr lang="en-US" dirty="0">
                    <a:sym typeface="Wingdings" pitchFamily="2" charset="2"/>
                  </a:rPr>
                  <a:t>Eigen-decomposition to solve NMA:</a:t>
                </a:r>
              </a:p>
              <a:p>
                <a:pPr lvl="1"/>
                <a:r>
                  <a:rPr lang="en-US" dirty="0">
                    <a:sym typeface="Wingdings" pitchFamily="2" charset="2"/>
                  </a:rPr>
                  <a:t>Computationally intensive</a:t>
                </a:r>
              </a:p>
              <a:p>
                <a:pPr lvl="1"/>
                <a:r>
                  <a:rPr lang="en-US" dirty="0">
                    <a:sym typeface="Wingdings" pitchFamily="2" charset="2"/>
                  </a:rPr>
                  <a:t>Use gradient descent on a non-Euclidean space!</a:t>
                </a:r>
              </a:p>
              <a:p>
                <a:pPr lvl="1"/>
                <a:endParaRPr lang="en-US" dirty="0">
                  <a:sym typeface="Wingdings" pitchFamily="2" charset="2"/>
                </a:endParaRPr>
              </a:p>
              <a:p>
                <a:endParaRPr lang="en-US" dirty="0">
                  <a:sym typeface="Wingdings" pitchFamily="2" charset="2"/>
                </a:endParaRPr>
              </a:p>
              <a:p>
                <a:pPr lvl="1"/>
                <a:endParaRPr lang="en-US" dirty="0"/>
              </a:p>
              <a:p>
                <a:endParaRPr lang="en-US" dirty="0"/>
              </a:p>
            </p:txBody>
          </p:sp>
        </mc:Choice>
        <mc:Fallback xmlns="">
          <p:sp>
            <p:nvSpPr>
              <p:cNvPr id="3" name="Content Placeholder 2">
                <a:extLst>
                  <a:ext uri="{FF2B5EF4-FFF2-40B4-BE49-F238E27FC236}">
                    <a16:creationId xmlns:a16="http://schemas.microsoft.com/office/drawing/2014/main" id="{BE779C52-AE51-A445-BE65-13CFA8CAA0A8}"/>
                  </a:ext>
                </a:extLst>
              </p:cNvPr>
              <p:cNvSpPr>
                <a:spLocks noGrp="1" noRot="1" noChangeAspect="1" noMove="1" noResize="1" noEditPoints="1" noAdjustHandles="1" noChangeArrowheads="1" noChangeShapeType="1" noTextEdit="1"/>
              </p:cNvSpPr>
              <p:nvPr>
                <p:ph idx="1"/>
              </p:nvPr>
            </p:nvSpPr>
            <p:spPr>
              <a:xfrm>
                <a:off x="234386" y="1428008"/>
                <a:ext cx="4804790" cy="4660900"/>
              </a:xfrm>
              <a:blipFill>
                <a:blip r:embed="rId2"/>
                <a:stretch>
                  <a:fillRect l="-1319" t="-1087" r="-1319"/>
                </a:stretch>
              </a:blipFill>
            </p:spPr>
            <p:txBody>
              <a:bodyPr/>
              <a:lstStyle/>
              <a:p>
                <a:r>
                  <a:rPr lang="en-US">
                    <a:noFill/>
                  </a:rPr>
                  <a:t> </a:t>
                </a:r>
              </a:p>
            </p:txBody>
          </p:sp>
        </mc:Fallback>
      </mc:AlternateContent>
      <p:pic>
        <p:nvPicPr>
          <p:cNvPr id="4" name="Content Placeholder 5" descr="Chart&#10;&#10;Description automatically generated with medium confidence">
            <a:extLst>
              <a:ext uri="{FF2B5EF4-FFF2-40B4-BE49-F238E27FC236}">
                <a16:creationId xmlns:a16="http://schemas.microsoft.com/office/drawing/2014/main" id="{7485A528-9F19-0748-A5F9-8D0ACFE969D0}"/>
              </a:ext>
            </a:extLst>
          </p:cNvPr>
          <p:cNvPicPr>
            <a:picLocks noChangeAspect="1"/>
          </p:cNvPicPr>
          <p:nvPr/>
        </p:nvPicPr>
        <p:blipFill rotWithShape="1">
          <a:blip r:embed="rId3"/>
          <a:srcRect l="-1" r="360"/>
          <a:stretch/>
        </p:blipFill>
        <p:spPr>
          <a:xfrm>
            <a:off x="5119407" y="1421081"/>
            <a:ext cx="3872193" cy="2903714"/>
          </a:xfrm>
          <a:prstGeom prst="rect">
            <a:avLst/>
          </a:prstGeom>
        </p:spPr>
      </p:pic>
      <p:sp>
        <p:nvSpPr>
          <p:cNvPr id="5" name="TextBox 4">
            <a:extLst>
              <a:ext uri="{FF2B5EF4-FFF2-40B4-BE49-F238E27FC236}">
                <a16:creationId xmlns:a16="http://schemas.microsoft.com/office/drawing/2014/main" id="{26AB1709-7DF8-5D44-8230-D2C100C566F0}"/>
              </a:ext>
            </a:extLst>
          </p:cNvPr>
          <p:cNvSpPr txBox="1"/>
          <p:nvPr/>
        </p:nvSpPr>
        <p:spPr>
          <a:xfrm rot="16200000">
            <a:off x="4265009" y="2734438"/>
            <a:ext cx="1431802" cy="276999"/>
          </a:xfrm>
          <a:prstGeom prst="rect">
            <a:avLst/>
          </a:prstGeom>
          <a:noFill/>
        </p:spPr>
        <p:txBody>
          <a:bodyPr wrap="none" rtlCol="0">
            <a:spAutoFit/>
          </a:bodyPr>
          <a:lstStyle/>
          <a:p>
            <a:r>
              <a:rPr lang="en-US" sz="1200" dirty="0"/>
              <a:t>Feature alignment</a:t>
            </a:r>
          </a:p>
        </p:txBody>
      </p:sp>
      <p:pic>
        <p:nvPicPr>
          <p:cNvPr id="7" name="Picture 6" descr="Text&#10;&#10;Description automatically generated">
            <a:extLst>
              <a:ext uri="{FF2B5EF4-FFF2-40B4-BE49-F238E27FC236}">
                <a16:creationId xmlns:a16="http://schemas.microsoft.com/office/drawing/2014/main" id="{C2E20644-CFFB-8041-B350-E1A0709ED4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7000" y="5204653"/>
            <a:ext cx="1371600" cy="884255"/>
          </a:xfrm>
          <a:prstGeom prst="rect">
            <a:avLst/>
          </a:prstGeom>
        </p:spPr>
      </p:pic>
      <p:sp>
        <p:nvSpPr>
          <p:cNvPr id="8" name="Right Arrow 7">
            <a:extLst>
              <a:ext uri="{FF2B5EF4-FFF2-40B4-BE49-F238E27FC236}">
                <a16:creationId xmlns:a16="http://schemas.microsoft.com/office/drawing/2014/main" id="{EB9D0B67-1207-834C-A266-C1F31E329727}"/>
              </a:ext>
            </a:extLst>
          </p:cNvPr>
          <p:cNvSpPr/>
          <p:nvPr/>
        </p:nvSpPr>
        <p:spPr>
          <a:xfrm rot="5400000">
            <a:off x="6902476" y="4616422"/>
            <a:ext cx="401058" cy="33025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B0FDDD6-9AEE-FA46-931A-F31C63A3714A}"/>
              </a:ext>
            </a:extLst>
          </p:cNvPr>
          <p:cNvSpPr txBox="1"/>
          <p:nvPr/>
        </p:nvSpPr>
        <p:spPr>
          <a:xfrm>
            <a:off x="7348361" y="4412215"/>
            <a:ext cx="881239" cy="646331"/>
          </a:xfrm>
          <a:prstGeom prst="rect">
            <a:avLst/>
          </a:prstGeom>
          <a:noFill/>
        </p:spPr>
        <p:txBody>
          <a:bodyPr wrap="square" rtlCol="0">
            <a:spAutoFit/>
          </a:bodyPr>
          <a:lstStyle/>
          <a:p>
            <a:r>
              <a:rPr lang="en-US" sz="1200" dirty="0"/>
              <a:t>Nonlinear manifold alignment</a:t>
            </a:r>
          </a:p>
        </p:txBody>
      </p:sp>
      <p:sp>
        <p:nvSpPr>
          <p:cNvPr id="11" name="TextBox 10">
            <a:extLst>
              <a:ext uri="{FF2B5EF4-FFF2-40B4-BE49-F238E27FC236}">
                <a16:creationId xmlns:a16="http://schemas.microsoft.com/office/drawing/2014/main" id="{61F823AF-AFB4-BD41-AA7D-EAD2B8AE0ED9}"/>
              </a:ext>
            </a:extLst>
          </p:cNvPr>
          <p:cNvSpPr txBox="1"/>
          <p:nvPr/>
        </p:nvSpPr>
        <p:spPr>
          <a:xfrm>
            <a:off x="102292" y="6525798"/>
            <a:ext cx="4012508"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Nguyen, Huang, Wang, Nature Computational Science, 2022</a:t>
            </a:r>
          </a:p>
        </p:txBody>
      </p:sp>
    </p:spTree>
    <p:extLst>
      <p:ext uri="{BB962C8B-B14F-4D97-AF65-F5344CB8AC3E}">
        <p14:creationId xmlns:p14="http://schemas.microsoft.com/office/powerpoint/2010/main" val="29941228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B8EEE-C5A8-5D43-A35A-8754FB6369FA}"/>
              </a:ext>
            </a:extLst>
          </p:cNvPr>
          <p:cNvSpPr>
            <a:spLocks noGrp="1"/>
          </p:cNvSpPr>
          <p:nvPr>
            <p:ph type="title"/>
          </p:nvPr>
        </p:nvSpPr>
        <p:spPr>
          <a:xfrm>
            <a:off x="304800" y="-32733"/>
            <a:ext cx="7543800" cy="1207008"/>
          </a:xfrm>
        </p:spPr>
        <p:txBody>
          <a:bodyPr/>
          <a:lstStyle/>
          <a:p>
            <a:r>
              <a:rPr lang="en-US" dirty="0"/>
              <a:t>Optimization for </a:t>
            </a:r>
            <a:r>
              <a:rPr lang="en-US" dirty="0" err="1"/>
              <a:t>deepManReg</a:t>
            </a:r>
            <a:r>
              <a:rPr lang="en-US" dirty="0"/>
              <a:t> alignment</a:t>
            </a:r>
          </a:p>
        </p:txBody>
      </p:sp>
      <mc:AlternateContent xmlns:mc="http://schemas.openxmlformats.org/markup-compatibility/2006" xmlns:a14="http://schemas.microsoft.com/office/drawing/2010/main">
        <mc:Choice Requires="a14">
          <p:sp>
            <p:nvSpPr>
              <p:cNvPr id="4" name="Content Placeholder 2">
                <a:extLst>
                  <a:ext uri="{FF2B5EF4-FFF2-40B4-BE49-F238E27FC236}">
                    <a16:creationId xmlns:a16="http://schemas.microsoft.com/office/drawing/2014/main" id="{C1956878-3E85-F84B-B963-81C6289E6812}"/>
                  </a:ext>
                </a:extLst>
              </p:cNvPr>
              <p:cNvSpPr txBox="1">
                <a:spLocks/>
              </p:cNvSpPr>
              <p:nvPr/>
            </p:nvSpPr>
            <p:spPr>
              <a:xfrm>
                <a:off x="255221" y="1363010"/>
                <a:ext cx="8660179" cy="1083576"/>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14:m>
                  <m:oMath xmlns:m="http://schemas.openxmlformats.org/officeDocument/2006/math">
                    <m:r>
                      <a:rPr lang="en-US" sz="1400" i="1" smtClean="0">
                        <a:latin typeface="Cambria Math" panose="02040503050406030204" pitchFamily="18" charset="0"/>
                        <a:ea typeface="Cambria Math" panose="02040503050406030204" pitchFamily="18" charset="0"/>
                      </a:rPr>
                      <m:t>𝔽</m:t>
                    </m:r>
                    <m:r>
                      <a:rPr lang="en-US" sz="1400" i="1" smtClean="0">
                        <a:latin typeface="Cambria Math" panose="02040503050406030204" pitchFamily="18" charset="0"/>
                      </a:rPr>
                      <m:t>=</m:t>
                    </m:r>
                    <m:sSup>
                      <m:sSupPr>
                        <m:ctrlPr>
                          <a:rPr lang="en-US" sz="1400" i="1">
                            <a:latin typeface="Cambria Math" panose="02040503050406030204" pitchFamily="18" charset="0"/>
                          </a:rPr>
                        </m:ctrlPr>
                      </m:sSupPr>
                      <m:e>
                        <m:d>
                          <m:dPr>
                            <m:begChr m:val="["/>
                            <m:endChr m:val="]"/>
                            <m:ctrlPr>
                              <a:rPr lang="en-US" sz="1400" i="1">
                                <a:latin typeface="Cambria Math" panose="02040503050406030204" pitchFamily="18" charset="0"/>
                              </a:rPr>
                            </m:ctrlPr>
                          </m:dPr>
                          <m:e>
                            <m:r>
                              <a:rPr lang="en-US" sz="1400" i="1">
                                <a:latin typeface="Cambria Math" panose="02040503050406030204" pitchFamily="18" charset="0"/>
                              </a:rPr>
                              <m:t>𝑓</m:t>
                            </m:r>
                            <m:sSup>
                              <m:sSupPr>
                                <m:ctrlPr>
                                  <a:rPr lang="en-US" sz="1400" i="1">
                                    <a:latin typeface="Cambria Math" panose="02040503050406030204" pitchFamily="18" charset="0"/>
                                  </a:rPr>
                                </m:ctrlPr>
                              </m:sSupPr>
                              <m:e>
                                <m:d>
                                  <m:dPr>
                                    <m:ctrlPr>
                                      <a:rPr lang="en-US" sz="1400" i="1">
                                        <a:latin typeface="Cambria Math" panose="02040503050406030204" pitchFamily="18" charset="0"/>
                                      </a:rPr>
                                    </m:ctrlPr>
                                  </m:dPr>
                                  <m:e>
                                    <m:r>
                                      <a:rPr lang="en-US" sz="1400" i="1">
                                        <a:latin typeface="Cambria Math" panose="02040503050406030204" pitchFamily="18" charset="0"/>
                                      </a:rPr>
                                      <m:t>𝑋</m:t>
                                    </m:r>
                                    <m:r>
                                      <a:rPr lang="en-US" sz="1400" i="1">
                                        <a:latin typeface="Cambria Math" panose="02040503050406030204" pitchFamily="18" charset="0"/>
                                      </a:rPr>
                                      <m:t>;</m:t>
                                    </m:r>
                                    <m:r>
                                      <a:rPr lang="en-US" sz="1400" i="1" dirty="0">
                                        <a:latin typeface="Cambria Math" panose="02040503050406030204" pitchFamily="18" charset="0"/>
                                        <a:ea typeface="Cambria Math" panose="02040503050406030204" pitchFamily="18" charset="0"/>
                                        <a:sym typeface="Wingdings" pitchFamily="2" charset="2"/>
                                      </a:rPr>
                                      <m:t>𝒲</m:t>
                                    </m:r>
                                  </m:e>
                                </m:d>
                              </m:e>
                              <m:sup>
                                <m:r>
                                  <a:rPr lang="en-US" sz="1400" i="1">
                                    <a:latin typeface="Cambria Math" panose="02040503050406030204" pitchFamily="18" charset="0"/>
                                  </a:rPr>
                                  <m:t>𝑇</m:t>
                                </m:r>
                              </m:sup>
                            </m:sSup>
                            <m:r>
                              <a:rPr lang="en-US" sz="1400" i="1">
                                <a:latin typeface="Cambria Math" panose="02040503050406030204" pitchFamily="18" charset="0"/>
                              </a:rPr>
                              <m:t>,</m:t>
                            </m:r>
                            <m:r>
                              <a:rPr lang="en-US" sz="1400" i="1">
                                <a:latin typeface="Cambria Math" panose="02040503050406030204" pitchFamily="18" charset="0"/>
                              </a:rPr>
                              <m:t>𝑔</m:t>
                            </m:r>
                            <m:sSup>
                              <m:sSupPr>
                                <m:ctrlPr>
                                  <a:rPr lang="en-US" sz="1400" i="1">
                                    <a:latin typeface="Cambria Math" panose="02040503050406030204" pitchFamily="18" charset="0"/>
                                  </a:rPr>
                                </m:ctrlPr>
                              </m:sSupPr>
                              <m:e>
                                <m:d>
                                  <m:dPr>
                                    <m:ctrlPr>
                                      <a:rPr lang="en-US" sz="1400" i="1">
                                        <a:latin typeface="Cambria Math" panose="02040503050406030204" pitchFamily="18" charset="0"/>
                                      </a:rPr>
                                    </m:ctrlPr>
                                  </m:dPr>
                                  <m:e>
                                    <m:r>
                                      <a:rPr lang="en-US" sz="1400" i="1">
                                        <a:latin typeface="Cambria Math" panose="02040503050406030204" pitchFamily="18" charset="0"/>
                                      </a:rPr>
                                      <m:t>𝑌</m:t>
                                    </m:r>
                                    <m:r>
                                      <a:rPr lang="en-US" sz="1400" i="1">
                                        <a:latin typeface="Cambria Math" panose="02040503050406030204" pitchFamily="18" charset="0"/>
                                      </a:rPr>
                                      <m:t>;</m:t>
                                    </m:r>
                                    <m:r>
                                      <a:rPr lang="en-US" sz="1400" i="1" dirty="0">
                                        <a:latin typeface="Cambria Math" panose="02040503050406030204" pitchFamily="18" charset="0"/>
                                        <a:ea typeface="Cambria Math" panose="02040503050406030204" pitchFamily="18" charset="0"/>
                                        <a:sym typeface="Wingdings" pitchFamily="2" charset="2"/>
                                      </a:rPr>
                                      <m:t>𝒵</m:t>
                                    </m:r>
                                  </m:e>
                                </m:d>
                              </m:e>
                              <m:sup>
                                <m:r>
                                  <a:rPr lang="en-US" sz="1400" i="1">
                                    <a:latin typeface="Cambria Math" panose="02040503050406030204" pitchFamily="18" charset="0"/>
                                  </a:rPr>
                                  <m:t>𝑇</m:t>
                                </m:r>
                              </m:sup>
                            </m:sSup>
                          </m:e>
                        </m:d>
                      </m:e>
                      <m:sup>
                        <m:r>
                          <a:rPr lang="en-US" sz="1400" i="1">
                            <a:latin typeface="Cambria Math" panose="02040503050406030204" pitchFamily="18" charset="0"/>
                          </a:rPr>
                          <m:t>𝑇</m:t>
                        </m:r>
                      </m:sup>
                    </m:sSup>
                  </m:oMath>
                </a14:m>
                <a:r>
                  <a:rPr lang="en-US" sz="1400" dirty="0"/>
                  <a:t> can be solved by</a:t>
                </a:r>
              </a:p>
              <a:p>
                <a:pPr marL="0" indent="0" algn="ctr">
                  <a:buNone/>
                </a:pPr>
                <a14:m>
                  <m:oMath xmlns:m="http://schemas.openxmlformats.org/officeDocument/2006/math">
                    <m:func>
                      <m:funcPr>
                        <m:ctrlPr>
                          <a:rPr lang="en-US" sz="1400" i="1">
                            <a:latin typeface="Cambria Math" panose="02040503050406030204" pitchFamily="18" charset="0"/>
                          </a:rPr>
                        </m:ctrlPr>
                      </m:funcPr>
                      <m:fName>
                        <m:limLow>
                          <m:limLowPr>
                            <m:ctrlPr>
                              <a:rPr lang="en-US" sz="1400" i="1" smtClean="0">
                                <a:latin typeface="Cambria Math" panose="02040503050406030204" pitchFamily="18" charset="0"/>
                              </a:rPr>
                            </m:ctrlPr>
                          </m:limLowPr>
                          <m:e>
                            <m:r>
                              <m:rPr>
                                <m:sty m:val="p"/>
                              </m:rPr>
                              <a:rPr lang="en-US" sz="1400">
                                <a:latin typeface="Cambria Math" panose="02040503050406030204" pitchFamily="18" charset="0"/>
                              </a:rPr>
                              <m:t>min</m:t>
                            </m:r>
                          </m:e>
                          <m:lim>
                            <m:r>
                              <a:rPr lang="en-US" sz="1400" b="0" i="1" smtClean="0">
                                <a:latin typeface="Cambria Math" panose="02040503050406030204" pitchFamily="18" charset="0"/>
                              </a:rPr>
                              <m:t>𝑓</m:t>
                            </m:r>
                            <m:r>
                              <a:rPr lang="en-US" sz="1400" b="0" i="1" smtClean="0">
                                <a:latin typeface="Cambria Math" panose="02040503050406030204" pitchFamily="18" charset="0"/>
                              </a:rPr>
                              <m:t>,</m:t>
                            </m:r>
                            <m:r>
                              <a:rPr lang="en-US" sz="1400" b="0" i="1" smtClean="0">
                                <a:latin typeface="Cambria Math" panose="02040503050406030204" pitchFamily="18" charset="0"/>
                              </a:rPr>
                              <m:t>𝑔</m:t>
                            </m:r>
                          </m:lim>
                        </m:limLow>
                      </m:fName>
                      <m:e>
                        <m:sSup>
                          <m:sSupPr>
                            <m:ctrlPr>
                              <a:rPr lang="en-US" sz="1400" i="1">
                                <a:latin typeface="Cambria Math" panose="02040503050406030204" pitchFamily="18" charset="0"/>
                              </a:rPr>
                            </m:ctrlPr>
                          </m:sSupPr>
                          <m:e>
                            <m:r>
                              <a:rPr lang="en-US" sz="1400" i="1">
                                <a:latin typeface="Cambria Math" panose="02040503050406030204" pitchFamily="18" charset="0"/>
                              </a:rPr>
                              <m:t>𝑡𝑟</m:t>
                            </m:r>
                            <m:r>
                              <a:rPr lang="en-US" sz="1400" i="1">
                                <a:latin typeface="Cambria Math" panose="02040503050406030204" pitchFamily="18" charset="0"/>
                              </a:rPr>
                              <m:t>(</m:t>
                            </m:r>
                            <m:r>
                              <a:rPr lang="en-US" sz="1400" i="1">
                                <a:latin typeface="Cambria Math" panose="02040503050406030204" pitchFamily="18" charset="0"/>
                                <a:ea typeface="Cambria Math" panose="02040503050406030204" pitchFamily="18" charset="0"/>
                              </a:rPr>
                              <m:t>𝔽</m:t>
                            </m:r>
                          </m:e>
                          <m:sup>
                            <m:r>
                              <a:rPr lang="en-US" sz="1400" i="1">
                                <a:latin typeface="Cambria Math" panose="02040503050406030204" pitchFamily="18" charset="0"/>
                              </a:rPr>
                              <m:t>𝑇</m:t>
                            </m:r>
                          </m:sup>
                        </m:sSup>
                        <m:r>
                          <a:rPr lang="en-US" sz="1400" i="1">
                            <a:latin typeface="Cambria Math" panose="02040503050406030204" pitchFamily="18" charset="0"/>
                          </a:rPr>
                          <m:t>𝐿</m:t>
                        </m:r>
                        <m:r>
                          <a:rPr lang="en-US" sz="1400" i="1">
                            <a:latin typeface="Cambria Math" panose="02040503050406030204" pitchFamily="18" charset="0"/>
                            <a:ea typeface="Cambria Math" panose="02040503050406030204" pitchFamily="18" charset="0"/>
                          </a:rPr>
                          <m:t>𝔽</m:t>
                        </m:r>
                        <m:r>
                          <a:rPr lang="en-US" sz="1400" i="1">
                            <a:latin typeface="Cambria Math" panose="02040503050406030204" pitchFamily="18" charset="0"/>
                          </a:rPr>
                          <m:t>)</m:t>
                        </m:r>
                      </m:e>
                    </m:func>
                  </m:oMath>
                </a14:m>
                <a:r>
                  <a:rPr lang="en-US" sz="1400" dirty="0"/>
                  <a:t> </a:t>
                </a:r>
                <a:r>
                  <a:rPr lang="en-US" sz="1400" dirty="0" err="1"/>
                  <a:t>s.t.</a:t>
                </a:r>
                <a:r>
                  <a:rPr lang="en-US" sz="1400" dirty="0"/>
                  <a:t> </a:t>
                </a:r>
                <a14:m>
                  <m:oMath xmlns:m="http://schemas.openxmlformats.org/officeDocument/2006/math">
                    <m:sSup>
                      <m:sSupPr>
                        <m:ctrlPr>
                          <a:rPr lang="en-US" sz="1400" i="1">
                            <a:latin typeface="Cambria Math" panose="02040503050406030204" pitchFamily="18" charset="0"/>
                          </a:rPr>
                        </m:ctrlPr>
                      </m:sSupPr>
                      <m:e>
                        <m:r>
                          <a:rPr lang="en-US" sz="1400" i="1">
                            <a:latin typeface="Cambria Math" panose="02040503050406030204" pitchFamily="18" charset="0"/>
                            <a:ea typeface="Cambria Math" panose="02040503050406030204" pitchFamily="18" charset="0"/>
                          </a:rPr>
                          <m:t>𝔽</m:t>
                        </m:r>
                      </m:e>
                      <m:sup>
                        <m:r>
                          <a:rPr lang="en-US" sz="1400" i="1">
                            <a:latin typeface="Cambria Math" panose="02040503050406030204" pitchFamily="18" charset="0"/>
                          </a:rPr>
                          <m:t>𝑇</m:t>
                        </m:r>
                      </m:sup>
                    </m:sSup>
                    <m:r>
                      <a:rPr lang="en-US" sz="1400" b="0" i="1" smtClean="0">
                        <a:latin typeface="Cambria Math" panose="02040503050406030204" pitchFamily="18" charset="0"/>
                      </a:rPr>
                      <m:t>𝐷</m:t>
                    </m:r>
                    <m:r>
                      <a:rPr lang="en-US" sz="1400" i="1">
                        <a:latin typeface="Cambria Math" panose="02040503050406030204" pitchFamily="18" charset="0"/>
                        <a:ea typeface="Cambria Math" panose="02040503050406030204" pitchFamily="18" charset="0"/>
                      </a:rPr>
                      <m:t>𝔽</m:t>
                    </m:r>
                    <m:r>
                      <a:rPr lang="en-US" sz="1400" i="1">
                        <a:latin typeface="Cambria Math" panose="02040503050406030204" pitchFamily="18" charset="0"/>
                      </a:rPr>
                      <m:t>=</m:t>
                    </m:r>
                    <m:r>
                      <a:rPr lang="en-US" sz="1400" i="1" smtClean="0">
                        <a:latin typeface="Cambria Math" panose="02040503050406030204" pitchFamily="18" charset="0"/>
                        <a:ea typeface="Cambria Math" panose="02040503050406030204" pitchFamily="18" charset="0"/>
                      </a:rPr>
                      <m:t>𝕀</m:t>
                    </m:r>
                  </m:oMath>
                </a14:m>
                <a:r>
                  <a:rPr lang="en-US" sz="1400" dirty="0">
                    <a:sym typeface="Wingdings" pitchFamily="2" charset="2"/>
                  </a:rPr>
                  <a:t>, </a:t>
                </a:r>
              </a:p>
              <a:p>
                <a:pPr marL="0" indent="0">
                  <a:buNone/>
                </a:pPr>
                <a:r>
                  <a:rPr lang="en-US" sz="1400" dirty="0">
                    <a:sym typeface="Wingdings" pitchFamily="2" charset="2"/>
                  </a:rPr>
                  <a:t>where </a:t>
                </a:r>
                <a:r>
                  <a:rPr lang="en-US" sz="1400" i="1" dirty="0">
                    <a:sym typeface="Wingdings" pitchFamily="2" charset="2"/>
                  </a:rPr>
                  <a:t>L</a:t>
                </a:r>
                <a:r>
                  <a:rPr lang="en-US" sz="1400" dirty="0">
                    <a:sym typeface="Wingdings" pitchFamily="2" charset="2"/>
                  </a:rPr>
                  <a:t> and </a:t>
                </a:r>
                <a:r>
                  <a:rPr lang="en-US" sz="1400" i="1" dirty="0">
                    <a:sym typeface="Wingdings" pitchFamily="2" charset="2"/>
                  </a:rPr>
                  <a:t>D</a:t>
                </a:r>
                <a:r>
                  <a:rPr lang="en-US" sz="1400" dirty="0">
                    <a:sym typeface="Wingdings" pitchFamily="2" charset="2"/>
                  </a:rPr>
                  <a:t> are joint Laplacian and diagonal matrices of prior correspondence across modalities </a:t>
                </a:r>
              </a:p>
              <a:p>
                <a:pPr marL="0" indent="0">
                  <a:buNone/>
                </a:pPr>
                <a:r>
                  <a:rPr lang="en-US" sz="1400" dirty="0">
                    <a:sym typeface="Wingdings" pitchFamily="2" charset="2"/>
                  </a:rPr>
                  <a:t> an optimization problem on </a:t>
                </a:r>
                <a:r>
                  <a:rPr lang="en-US" sz="1400" dirty="0" err="1">
                    <a:sym typeface="Wingdings" pitchFamily="2" charset="2"/>
                  </a:rPr>
                  <a:t>Stiefel</a:t>
                </a:r>
                <a:r>
                  <a:rPr lang="en-US" sz="1400" dirty="0">
                    <a:sym typeface="Wingdings" pitchFamily="2" charset="2"/>
                  </a:rPr>
                  <a:t> manifold </a:t>
                </a:r>
                <a14:m>
                  <m:oMath xmlns:m="http://schemas.openxmlformats.org/officeDocument/2006/math">
                    <m:sSup>
                      <m:sSupPr>
                        <m:ctrlPr>
                          <a:rPr lang="en-US" sz="1400" i="1">
                            <a:latin typeface="Cambria Math" panose="02040503050406030204" pitchFamily="18" charset="0"/>
                            <a:sym typeface="Wingdings" pitchFamily="2" charset="2"/>
                          </a:rPr>
                        </m:ctrlPr>
                      </m:sSupPr>
                      <m:e>
                        <m:r>
                          <a:rPr lang="en-US" sz="1400" i="1">
                            <a:latin typeface="Cambria Math" panose="02040503050406030204" pitchFamily="18" charset="0"/>
                            <a:sym typeface="Wingdings" pitchFamily="2" charset="2"/>
                          </a:rPr>
                          <m:t>𝑂</m:t>
                        </m:r>
                      </m:e>
                      <m:sup>
                        <m:r>
                          <a:rPr lang="en-US" sz="1400" i="1">
                            <a:latin typeface="Cambria Math" panose="02040503050406030204" pitchFamily="18" charset="0"/>
                            <a:sym typeface="Wingdings" pitchFamily="2" charset="2"/>
                          </a:rPr>
                          <m:t>𝑑</m:t>
                        </m:r>
                        <m:r>
                          <a:rPr lang="en-US" sz="1400" i="1">
                            <a:latin typeface="Cambria Math" panose="02040503050406030204" pitchFamily="18" charset="0"/>
                            <a:sym typeface="Wingdings" pitchFamily="2" charset="2"/>
                          </a:rPr>
                          <m:t>×</m:t>
                        </m:r>
                        <m:r>
                          <a:rPr lang="en-US" sz="1400" i="1">
                            <a:latin typeface="Cambria Math" panose="02040503050406030204" pitchFamily="18" charset="0"/>
                            <a:sym typeface="Wingdings" pitchFamily="2" charset="2"/>
                          </a:rPr>
                          <m:t>𝑟</m:t>
                        </m:r>
                      </m:sup>
                    </m:sSup>
                  </m:oMath>
                </a14:m>
                <a:endParaRPr lang="en-US" sz="1400" dirty="0">
                  <a:sym typeface="Wingdings" pitchFamily="2" charset="2"/>
                </a:endParaRPr>
              </a:p>
            </p:txBody>
          </p:sp>
        </mc:Choice>
        <mc:Fallback xmlns="">
          <p:sp>
            <p:nvSpPr>
              <p:cNvPr id="4" name="Content Placeholder 2">
                <a:extLst>
                  <a:ext uri="{FF2B5EF4-FFF2-40B4-BE49-F238E27FC236}">
                    <a16:creationId xmlns:a16="http://schemas.microsoft.com/office/drawing/2014/main" id="{C1956878-3E85-F84B-B963-81C6289E6812}"/>
                  </a:ext>
                </a:extLst>
              </p:cNvPr>
              <p:cNvSpPr txBox="1">
                <a:spLocks noRot="1" noChangeAspect="1" noMove="1" noResize="1" noEditPoints="1" noAdjustHandles="1" noChangeArrowheads="1" noChangeShapeType="1" noTextEdit="1"/>
              </p:cNvSpPr>
              <p:nvPr/>
            </p:nvSpPr>
            <p:spPr>
              <a:xfrm>
                <a:off x="255221" y="1363010"/>
                <a:ext cx="8660179" cy="1083576"/>
              </a:xfrm>
              <a:prstGeom prst="rect">
                <a:avLst/>
              </a:prstGeom>
              <a:blipFill>
                <a:blip r:embed="rId3"/>
                <a:stretch>
                  <a:fillRect l="-586" t="-4651" b="-27907"/>
                </a:stretch>
              </a:blipFill>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A2454BB0-4376-B940-9B56-3B620DF4656F}"/>
              </a:ext>
            </a:extLst>
          </p:cNvPr>
          <p:cNvSpPr>
            <a:spLocks noGrp="1"/>
          </p:cNvSpPr>
          <p:nvPr>
            <p:ph type="sldNum" sz="quarter" idx="12"/>
          </p:nvPr>
        </p:nvSpPr>
        <p:spPr>
          <a:xfrm>
            <a:off x="11311128" y="6272784"/>
            <a:ext cx="640080" cy="365125"/>
          </a:xfrm>
          <a:prstGeom prst="rect">
            <a:avLst/>
          </a:prstGeom>
        </p:spPr>
        <p:txBody>
          <a:bodyPr vert="horz" lIns="91440" tIns="45720" rIns="91440" bIns="45720" rtlCol="0" anchor="ctr"/>
          <a:lstStyle>
            <a:defPPr>
              <a:defRPr lang="en-US"/>
            </a:defPPr>
            <a:lvl1pPr marL="0" algn="ctr" defTabSz="914400" rtl="0" eaLnBrk="1" latinLnBrk="0" hangingPunct="1">
              <a:defRPr sz="1400" b="1" kern="1200">
                <a:solidFill>
                  <a:srgbClr val="FFFFFF"/>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A1C79C9-48CD-544B-91DF-57C1A15BA8C8}" type="slidenum">
              <a:rPr lang="en-US" smtClean="0"/>
              <a:pPr/>
              <a:t>40</a:t>
            </a:fld>
            <a:endParaRPr lang="en-US"/>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F6B4C47C-C130-6E45-AF85-EA681FDF8717}"/>
                  </a:ext>
                </a:extLst>
              </p:cNvPr>
              <p:cNvSpPr txBox="1"/>
              <p:nvPr/>
            </p:nvSpPr>
            <p:spPr>
              <a:xfrm>
                <a:off x="3810000" y="2674823"/>
                <a:ext cx="4953000" cy="3551485"/>
              </a:xfrm>
              <a:prstGeom prst="rect">
                <a:avLst/>
              </a:prstGeom>
              <a:noFill/>
            </p:spPr>
            <p:txBody>
              <a:bodyPr wrap="square" rtlCol="0">
                <a:spAutoFit/>
              </a:bodyPr>
              <a:lstStyle/>
              <a:p>
                <a:pPr marL="214313" indent="-214313">
                  <a:buFont typeface="Arial" panose="020B0604020202020204" pitchFamily="34" charset="0"/>
                  <a:buChar char="•"/>
                </a:pPr>
                <a:r>
                  <a:rPr lang="en-US" sz="1400" dirty="0"/>
                  <a:t>Forward pass — project the output </a:t>
                </a:r>
                <a14:m>
                  <m:oMath xmlns:m="http://schemas.openxmlformats.org/officeDocument/2006/math">
                    <m:d>
                      <m:dPr>
                        <m:begChr m:val="["/>
                        <m:endChr m:val="]"/>
                        <m:ctrlPr>
                          <a:rPr lang="en-US" sz="1400" i="1">
                            <a:latin typeface="Cambria Math" panose="02040503050406030204" pitchFamily="18" charset="0"/>
                          </a:rPr>
                        </m:ctrlPr>
                      </m:dPr>
                      <m:e>
                        <m:m>
                          <m:mPr>
                            <m:mcs>
                              <m:mc>
                                <m:mcPr>
                                  <m:count m:val="1"/>
                                  <m:mcJc m:val="center"/>
                                </m:mcPr>
                              </m:mc>
                            </m:mcs>
                            <m:ctrlPr>
                              <a:rPr lang="en-US" sz="1400" i="1">
                                <a:latin typeface="Cambria Math" panose="02040503050406030204" pitchFamily="18" charset="0"/>
                              </a:rPr>
                            </m:ctrlPr>
                          </m:mPr>
                          <m:mr>
                            <m:e>
                              <m:r>
                                <m:rPr>
                                  <m:brk m:alnAt="7"/>
                                </m:rPr>
                                <a:rPr lang="en-US" sz="1400" i="1">
                                  <a:latin typeface="Cambria Math" panose="02040503050406030204" pitchFamily="18" charset="0"/>
                                </a:rPr>
                                <m:t>𝑓</m:t>
                              </m:r>
                              <m:d>
                                <m:dPr>
                                  <m:ctrlPr>
                                    <a:rPr lang="en-US" sz="1400" i="1">
                                      <a:latin typeface="Cambria Math" panose="02040503050406030204" pitchFamily="18" charset="0"/>
                                    </a:rPr>
                                  </m:ctrlPr>
                                </m:dPr>
                                <m:e>
                                  <m:r>
                                    <m:rPr>
                                      <m:brk m:alnAt="7"/>
                                    </m:rPr>
                                    <a:rPr lang="en-US" sz="1400" i="1">
                                      <a:latin typeface="Cambria Math" panose="02040503050406030204" pitchFamily="18" charset="0"/>
                                    </a:rPr>
                                    <m:t>𝑋</m:t>
                                  </m:r>
                                </m:e>
                              </m:d>
                            </m:e>
                          </m:mr>
                          <m:mr>
                            <m:e>
                              <m:r>
                                <a:rPr lang="en-US" sz="1400" i="1">
                                  <a:latin typeface="Cambria Math" panose="02040503050406030204" pitchFamily="18" charset="0"/>
                                </a:rPr>
                                <m:t>𝑔</m:t>
                              </m:r>
                              <m:d>
                                <m:dPr>
                                  <m:ctrlPr>
                                    <a:rPr lang="en-US" sz="1400" i="1">
                                      <a:latin typeface="Cambria Math" panose="02040503050406030204" pitchFamily="18" charset="0"/>
                                    </a:rPr>
                                  </m:ctrlPr>
                                </m:dPr>
                                <m:e>
                                  <m:r>
                                    <a:rPr lang="en-US" sz="1400" i="1">
                                      <a:latin typeface="Cambria Math" panose="02040503050406030204" pitchFamily="18" charset="0"/>
                                    </a:rPr>
                                    <m:t>𝑌</m:t>
                                  </m:r>
                                </m:e>
                              </m:d>
                            </m:e>
                          </m:mr>
                        </m:m>
                      </m:e>
                    </m:d>
                  </m:oMath>
                </a14:m>
                <a:r>
                  <a:rPr lang="en-US" sz="1400" dirty="0"/>
                  <a:t>onto </a:t>
                </a:r>
                <a:r>
                  <a:rPr lang="en-US" sz="1400" dirty="0" err="1"/>
                  <a:t>Stiefel</a:t>
                </a:r>
                <a:r>
                  <a:rPr lang="en-US" sz="1400" dirty="0"/>
                  <a:t> manifold </a:t>
                </a:r>
              </a:p>
              <a:p>
                <a:pPr algn="ctr"/>
                <a:r>
                  <a:rPr lang="en-US" sz="1400" dirty="0"/>
                  <a:t>	</a:t>
                </a:r>
                <a14:m>
                  <m:oMath xmlns:m="http://schemas.openxmlformats.org/officeDocument/2006/math">
                    <m:r>
                      <a:rPr lang="en-US" sz="1400" i="1">
                        <a:latin typeface="Cambria Math" panose="02040503050406030204" pitchFamily="18" charset="0"/>
                      </a:rPr>
                      <m:t>𝐹</m:t>
                    </m:r>
                    <m:r>
                      <a:rPr lang="en-US" sz="1400" i="1">
                        <a:latin typeface="Cambria Math" panose="02040503050406030204" pitchFamily="18" charset="0"/>
                      </a:rPr>
                      <m:t>=</m:t>
                    </m:r>
                    <m:r>
                      <a:rPr lang="en-US" sz="1400" i="1">
                        <a:latin typeface="Cambria Math" panose="02040503050406030204" pitchFamily="18" charset="0"/>
                      </a:rPr>
                      <m:t>𝜋</m:t>
                    </m:r>
                    <m:r>
                      <a:rPr lang="en-US" sz="1400" i="1">
                        <a:latin typeface="Cambria Math" panose="02040503050406030204" pitchFamily="18" charset="0"/>
                      </a:rPr>
                      <m:t>∘</m:t>
                    </m:r>
                    <m:d>
                      <m:dPr>
                        <m:begChr m:val="["/>
                        <m:endChr m:val="]"/>
                        <m:ctrlPr>
                          <a:rPr lang="en-US" sz="1400" i="1">
                            <a:latin typeface="Cambria Math" panose="02040503050406030204" pitchFamily="18" charset="0"/>
                          </a:rPr>
                        </m:ctrlPr>
                      </m:dPr>
                      <m:e>
                        <m:m>
                          <m:mPr>
                            <m:mcs>
                              <m:mc>
                                <m:mcPr>
                                  <m:count m:val="1"/>
                                  <m:mcJc m:val="center"/>
                                </m:mcPr>
                              </m:mc>
                            </m:mcs>
                            <m:ctrlPr>
                              <a:rPr lang="en-US" sz="1400" i="1">
                                <a:latin typeface="Cambria Math" panose="02040503050406030204" pitchFamily="18" charset="0"/>
                              </a:rPr>
                            </m:ctrlPr>
                          </m:mPr>
                          <m:mr>
                            <m:e>
                              <m:r>
                                <m:rPr>
                                  <m:brk m:alnAt="7"/>
                                </m:rPr>
                                <a:rPr lang="en-US" sz="1400" i="1">
                                  <a:latin typeface="Cambria Math" panose="02040503050406030204" pitchFamily="18" charset="0"/>
                                </a:rPr>
                                <m:t>𝑓</m:t>
                              </m:r>
                              <m:d>
                                <m:dPr>
                                  <m:ctrlPr>
                                    <a:rPr lang="en-US" sz="1400" i="1">
                                      <a:latin typeface="Cambria Math" panose="02040503050406030204" pitchFamily="18" charset="0"/>
                                    </a:rPr>
                                  </m:ctrlPr>
                                </m:dPr>
                                <m:e>
                                  <m:r>
                                    <m:rPr>
                                      <m:brk m:alnAt="7"/>
                                    </m:rPr>
                                    <a:rPr lang="en-US" sz="1400" i="1">
                                      <a:latin typeface="Cambria Math" panose="02040503050406030204" pitchFamily="18" charset="0"/>
                                    </a:rPr>
                                    <m:t>𝑋</m:t>
                                  </m:r>
                                </m:e>
                              </m:d>
                            </m:e>
                          </m:mr>
                          <m:mr>
                            <m:e>
                              <m:r>
                                <a:rPr lang="en-US" sz="1400" i="1">
                                  <a:latin typeface="Cambria Math" panose="02040503050406030204" pitchFamily="18" charset="0"/>
                                </a:rPr>
                                <m:t>𝑔</m:t>
                              </m:r>
                              <m:d>
                                <m:dPr>
                                  <m:ctrlPr>
                                    <a:rPr lang="en-US" sz="1400" i="1">
                                      <a:latin typeface="Cambria Math" panose="02040503050406030204" pitchFamily="18" charset="0"/>
                                    </a:rPr>
                                  </m:ctrlPr>
                                </m:dPr>
                                <m:e>
                                  <m:r>
                                    <a:rPr lang="en-US" sz="1400" i="1">
                                      <a:latin typeface="Cambria Math" panose="02040503050406030204" pitchFamily="18" charset="0"/>
                                    </a:rPr>
                                    <m:t>𝑌</m:t>
                                  </m:r>
                                </m:e>
                              </m:d>
                            </m:e>
                          </m:mr>
                        </m:m>
                      </m:e>
                    </m:d>
                    <m:r>
                      <a:rPr lang="en-US" sz="1400" i="1">
                        <a:latin typeface="Cambria Math" panose="02040503050406030204" pitchFamily="18" charset="0"/>
                      </a:rPr>
                      <m:t>=</m:t>
                    </m:r>
                    <m:r>
                      <a:rPr lang="en-US" sz="1400" i="1">
                        <a:latin typeface="Cambria Math" panose="02040503050406030204" pitchFamily="18" charset="0"/>
                      </a:rPr>
                      <m:t>𝑈𝐼</m:t>
                    </m:r>
                    <m:sSup>
                      <m:sSupPr>
                        <m:ctrlPr>
                          <a:rPr lang="en-US" sz="1400" i="1">
                            <a:latin typeface="Cambria Math" panose="02040503050406030204" pitchFamily="18" charset="0"/>
                          </a:rPr>
                        </m:ctrlPr>
                      </m:sSupPr>
                      <m:e>
                        <m:r>
                          <a:rPr lang="en-US" sz="1400" i="1">
                            <a:latin typeface="Cambria Math" panose="02040503050406030204" pitchFamily="18" charset="0"/>
                          </a:rPr>
                          <m:t>𝑉</m:t>
                        </m:r>
                      </m:e>
                      <m:sup>
                        <m:r>
                          <a:rPr lang="en-US" sz="1400" i="1">
                            <a:latin typeface="Cambria Math" panose="02040503050406030204" pitchFamily="18" charset="0"/>
                          </a:rPr>
                          <m:t>𝑇</m:t>
                        </m:r>
                      </m:sup>
                    </m:sSup>
                  </m:oMath>
                </a14:m>
                <a:r>
                  <a:rPr lang="en-US" sz="1400" dirty="0"/>
                  <a:t> </a:t>
                </a:r>
              </a:p>
              <a:p>
                <a:pPr algn="ctr"/>
                <a:r>
                  <a:rPr lang="en-US" sz="1400" dirty="0"/>
                  <a:t>	, where </a:t>
                </a:r>
                <a14:m>
                  <m:oMath xmlns:m="http://schemas.openxmlformats.org/officeDocument/2006/math">
                    <m:d>
                      <m:dPr>
                        <m:begChr m:val="["/>
                        <m:endChr m:val="]"/>
                        <m:ctrlPr>
                          <a:rPr lang="en-US" sz="1400" i="1">
                            <a:latin typeface="Cambria Math" panose="02040503050406030204" pitchFamily="18" charset="0"/>
                          </a:rPr>
                        </m:ctrlPr>
                      </m:dPr>
                      <m:e>
                        <m:m>
                          <m:mPr>
                            <m:mcs>
                              <m:mc>
                                <m:mcPr>
                                  <m:count m:val="1"/>
                                  <m:mcJc m:val="center"/>
                                </m:mcPr>
                              </m:mc>
                            </m:mcs>
                            <m:ctrlPr>
                              <a:rPr lang="en-US" sz="1400" i="1">
                                <a:latin typeface="Cambria Math" panose="02040503050406030204" pitchFamily="18" charset="0"/>
                              </a:rPr>
                            </m:ctrlPr>
                          </m:mPr>
                          <m:mr>
                            <m:e>
                              <m:r>
                                <m:rPr>
                                  <m:brk m:alnAt="7"/>
                                </m:rPr>
                                <a:rPr lang="en-US" sz="1400" i="1">
                                  <a:latin typeface="Cambria Math" panose="02040503050406030204" pitchFamily="18" charset="0"/>
                                </a:rPr>
                                <m:t>𝑓</m:t>
                              </m:r>
                              <m:d>
                                <m:dPr>
                                  <m:ctrlPr>
                                    <a:rPr lang="en-US" sz="1400" i="1">
                                      <a:latin typeface="Cambria Math" panose="02040503050406030204" pitchFamily="18" charset="0"/>
                                    </a:rPr>
                                  </m:ctrlPr>
                                </m:dPr>
                                <m:e>
                                  <m:r>
                                    <m:rPr>
                                      <m:brk m:alnAt="7"/>
                                    </m:rPr>
                                    <a:rPr lang="en-US" sz="1400" i="1">
                                      <a:latin typeface="Cambria Math" panose="02040503050406030204" pitchFamily="18" charset="0"/>
                                    </a:rPr>
                                    <m:t>𝑋</m:t>
                                  </m:r>
                                </m:e>
                              </m:d>
                            </m:e>
                          </m:mr>
                          <m:mr>
                            <m:e>
                              <m:r>
                                <a:rPr lang="en-US" sz="1400" i="1">
                                  <a:latin typeface="Cambria Math" panose="02040503050406030204" pitchFamily="18" charset="0"/>
                                </a:rPr>
                                <m:t>𝑔</m:t>
                              </m:r>
                              <m:d>
                                <m:dPr>
                                  <m:ctrlPr>
                                    <a:rPr lang="en-US" sz="1400" i="1">
                                      <a:latin typeface="Cambria Math" panose="02040503050406030204" pitchFamily="18" charset="0"/>
                                    </a:rPr>
                                  </m:ctrlPr>
                                </m:dPr>
                                <m:e>
                                  <m:r>
                                    <a:rPr lang="en-US" sz="1400" i="1">
                                      <a:latin typeface="Cambria Math" panose="02040503050406030204" pitchFamily="18" charset="0"/>
                                    </a:rPr>
                                    <m:t>𝑌</m:t>
                                  </m:r>
                                </m:e>
                              </m:d>
                            </m:e>
                          </m:mr>
                        </m:m>
                      </m:e>
                    </m:d>
                    <m:r>
                      <a:rPr lang="en-US" sz="1400" i="1">
                        <a:latin typeface="Cambria Math" panose="02040503050406030204" pitchFamily="18" charset="0"/>
                      </a:rPr>
                      <m:t>=</m:t>
                    </m:r>
                    <m:r>
                      <a:rPr lang="en-US" sz="1400" i="1">
                        <a:latin typeface="Cambria Math" panose="02040503050406030204" pitchFamily="18" charset="0"/>
                      </a:rPr>
                      <m:t>𝑈</m:t>
                    </m:r>
                    <m:r>
                      <m:rPr>
                        <m:sty m:val="p"/>
                      </m:rPr>
                      <a:rPr lang="en-US" sz="1400">
                        <a:latin typeface="Cambria Math" panose="02040503050406030204" pitchFamily="18" charset="0"/>
                      </a:rPr>
                      <m:t>Σ</m:t>
                    </m:r>
                    <m:sSup>
                      <m:sSupPr>
                        <m:ctrlPr>
                          <a:rPr lang="en-US" sz="1400" i="1">
                            <a:latin typeface="Cambria Math" panose="02040503050406030204" pitchFamily="18" charset="0"/>
                          </a:rPr>
                        </m:ctrlPr>
                      </m:sSupPr>
                      <m:e>
                        <m:r>
                          <a:rPr lang="en-US" sz="1400" i="1">
                            <a:latin typeface="Cambria Math" panose="02040503050406030204" pitchFamily="18" charset="0"/>
                          </a:rPr>
                          <m:t>𝑉</m:t>
                        </m:r>
                      </m:e>
                      <m:sup>
                        <m:r>
                          <a:rPr lang="en-US" sz="1400" i="1">
                            <a:latin typeface="Cambria Math" panose="02040503050406030204" pitchFamily="18" charset="0"/>
                          </a:rPr>
                          <m:t>𝑇</m:t>
                        </m:r>
                      </m:sup>
                    </m:sSup>
                  </m:oMath>
                </a14:m>
                <a:r>
                  <a:rPr lang="en-US" sz="1400" dirty="0"/>
                  <a:t> is the SVD of output</a:t>
                </a:r>
              </a:p>
              <a:p>
                <a:pPr marL="214313" indent="-214313">
                  <a:buFont typeface="Arial" panose="020B0604020202020204" pitchFamily="34" charset="0"/>
                  <a:buChar char="•"/>
                </a:pPr>
                <a:r>
                  <a:rPr lang="en-US" sz="1400" dirty="0"/>
                  <a:t>Backward pass</a:t>
                </a:r>
              </a:p>
              <a:p>
                <a:pPr marL="628650" lvl="1" indent="-285750">
                  <a:buFont typeface="Courier New" panose="02070309020205020404" pitchFamily="49" charset="0"/>
                  <a:buChar char="o"/>
                </a:pPr>
                <a:r>
                  <a:rPr lang="en-US" sz="1400" dirty="0"/>
                  <a:t>Compute Euclidean gradient</a:t>
                </a:r>
              </a:p>
              <a:p>
                <a:pPr/>
                <a14:m>
                  <m:oMathPara xmlns:m="http://schemas.openxmlformats.org/officeDocument/2006/math">
                    <m:oMathParaPr>
                      <m:jc m:val="center"/>
                    </m:oMathParaPr>
                    <m:oMath xmlns:m="http://schemas.openxmlformats.org/officeDocument/2006/math">
                      <m:sSub>
                        <m:sSubPr>
                          <m:ctrlPr>
                            <a:rPr lang="en-US" sz="1400" i="1">
                              <a:latin typeface="Cambria Math" panose="02040503050406030204" pitchFamily="18" charset="0"/>
                            </a:rPr>
                          </m:ctrlPr>
                        </m:sSubPr>
                        <m:e>
                          <m:r>
                            <m:rPr>
                              <m:sty m:val="p"/>
                            </m:rPr>
                            <a:rPr lang="en-US" sz="1400">
                              <a:latin typeface="Cambria Math" panose="02040503050406030204" pitchFamily="18" charset="0"/>
                            </a:rPr>
                            <m:t>∇</m:t>
                          </m:r>
                        </m:e>
                        <m:sub>
                          <m:r>
                            <a:rPr lang="en-US" sz="1400" i="1">
                              <a:latin typeface="Cambria Math" panose="02040503050406030204" pitchFamily="18" charset="0"/>
                            </a:rPr>
                            <m:t>𝐹</m:t>
                          </m:r>
                        </m:sub>
                      </m:sSub>
                      <m:r>
                        <a:rPr lang="en-US" sz="1400" i="1">
                          <a:latin typeface="Cambria Math" panose="02040503050406030204" pitchFamily="18" charset="0"/>
                        </a:rPr>
                        <m:t>ℓ=</m:t>
                      </m:r>
                      <m:f>
                        <m:fPr>
                          <m:ctrlPr>
                            <a:rPr lang="en-US" sz="1400" i="1">
                              <a:latin typeface="Cambria Math" panose="02040503050406030204" pitchFamily="18" charset="0"/>
                            </a:rPr>
                          </m:ctrlPr>
                        </m:fPr>
                        <m:num>
                          <m:r>
                            <a:rPr lang="en-US" sz="1400" i="1">
                              <a:latin typeface="Cambria Math" panose="02040503050406030204" pitchFamily="18" charset="0"/>
                            </a:rPr>
                            <m:t>𝜕</m:t>
                          </m:r>
                          <m:r>
                            <a:rPr lang="en-US" sz="1400" i="1">
                              <a:latin typeface="Cambria Math" panose="02040503050406030204" pitchFamily="18" charset="0"/>
                            </a:rPr>
                            <m:t>𝑡𝑟</m:t>
                          </m:r>
                          <m:r>
                            <a:rPr lang="en-US" sz="1400" i="1">
                              <a:latin typeface="Cambria Math" panose="02040503050406030204" pitchFamily="18" charset="0"/>
                            </a:rPr>
                            <m:t>(</m:t>
                          </m:r>
                          <m:sSup>
                            <m:sSupPr>
                              <m:ctrlPr>
                                <a:rPr lang="en-US" sz="1400" i="1">
                                  <a:latin typeface="Cambria Math" panose="02040503050406030204" pitchFamily="18" charset="0"/>
                                </a:rPr>
                              </m:ctrlPr>
                            </m:sSupPr>
                            <m:e>
                              <m:r>
                                <a:rPr lang="en-US" sz="1400" i="1">
                                  <a:latin typeface="Cambria Math" panose="02040503050406030204" pitchFamily="18" charset="0"/>
                                </a:rPr>
                                <m:t>𝐹</m:t>
                              </m:r>
                            </m:e>
                            <m:sup>
                              <m:r>
                                <a:rPr lang="en-US" sz="1400" i="1">
                                  <a:latin typeface="Cambria Math" panose="02040503050406030204" pitchFamily="18" charset="0"/>
                                </a:rPr>
                                <m:t>𝑇</m:t>
                              </m:r>
                            </m:sup>
                          </m:sSup>
                          <m:r>
                            <a:rPr lang="en-US" sz="1400" i="1">
                              <a:latin typeface="Cambria Math" panose="02040503050406030204" pitchFamily="18" charset="0"/>
                            </a:rPr>
                            <m:t>𝐿𝐹</m:t>
                          </m:r>
                          <m:r>
                            <a:rPr lang="en-US" sz="1400" i="1">
                              <a:latin typeface="Cambria Math" panose="02040503050406030204" pitchFamily="18" charset="0"/>
                            </a:rPr>
                            <m:t>)</m:t>
                          </m:r>
                        </m:num>
                        <m:den>
                          <m:r>
                            <a:rPr lang="en-US" sz="1400" i="1">
                              <a:latin typeface="Cambria Math" panose="02040503050406030204" pitchFamily="18" charset="0"/>
                            </a:rPr>
                            <m:t>𝜕</m:t>
                          </m:r>
                          <m:r>
                            <a:rPr lang="en-US" sz="1400" i="1">
                              <a:latin typeface="Cambria Math" panose="02040503050406030204" pitchFamily="18" charset="0"/>
                            </a:rPr>
                            <m:t>𝐹</m:t>
                          </m:r>
                        </m:den>
                      </m:f>
                      <m:r>
                        <a:rPr lang="en-US" sz="1400" i="1">
                          <a:latin typeface="Cambria Math" panose="02040503050406030204" pitchFamily="18" charset="0"/>
                        </a:rPr>
                        <m:t>=</m:t>
                      </m:r>
                      <m:r>
                        <a:rPr lang="en-US" sz="1400" i="1">
                          <a:latin typeface="Cambria Math" panose="02040503050406030204" pitchFamily="18" charset="0"/>
                        </a:rPr>
                        <m:t>𝐿𝐹</m:t>
                      </m:r>
                      <m:r>
                        <a:rPr lang="en-US" sz="1400" i="1">
                          <a:latin typeface="Cambria Math" panose="02040503050406030204" pitchFamily="18" charset="0"/>
                        </a:rPr>
                        <m:t>+</m:t>
                      </m:r>
                      <m:sSup>
                        <m:sSupPr>
                          <m:ctrlPr>
                            <a:rPr lang="en-US" sz="1400" i="1">
                              <a:latin typeface="Cambria Math" panose="02040503050406030204" pitchFamily="18" charset="0"/>
                            </a:rPr>
                          </m:ctrlPr>
                        </m:sSupPr>
                        <m:e>
                          <m:r>
                            <a:rPr lang="en-US" sz="1400" i="1">
                              <a:latin typeface="Cambria Math" panose="02040503050406030204" pitchFamily="18" charset="0"/>
                            </a:rPr>
                            <m:t>𝐿</m:t>
                          </m:r>
                        </m:e>
                        <m:sup>
                          <m:r>
                            <a:rPr lang="en-US" sz="1400" i="1">
                              <a:latin typeface="Cambria Math" panose="02040503050406030204" pitchFamily="18" charset="0"/>
                            </a:rPr>
                            <m:t>𝑇</m:t>
                          </m:r>
                        </m:sup>
                      </m:sSup>
                      <m:r>
                        <a:rPr lang="en-US" sz="1400" i="1">
                          <a:latin typeface="Cambria Math" panose="02040503050406030204" pitchFamily="18" charset="0"/>
                        </a:rPr>
                        <m:t>𝐹</m:t>
                      </m:r>
                    </m:oMath>
                  </m:oMathPara>
                </a14:m>
                <a:endParaRPr lang="en-US" sz="1400" dirty="0"/>
              </a:p>
              <a:p>
                <a:pPr marL="628650" lvl="1" indent="-285750">
                  <a:buFont typeface="Courier New" panose="02070309020205020404" pitchFamily="49" charset="0"/>
                  <a:buChar char="o"/>
                </a:pPr>
                <a:r>
                  <a:rPr lang="en-US" sz="1400" dirty="0"/>
                  <a:t>Project Euclidean gradient onto the tangent space of </a:t>
                </a:r>
                <a:br>
                  <a:rPr lang="en-US" sz="1400" dirty="0"/>
                </a:br>
                <a:r>
                  <a:rPr lang="en-US" sz="1400" dirty="0" err="1"/>
                  <a:t>Stiefel</a:t>
                </a:r>
                <a:r>
                  <a:rPr lang="en-US" sz="1400" dirty="0"/>
                  <a:t> manifold</a:t>
                </a:r>
              </a:p>
              <a:p>
                <a:pPr/>
                <a14:m>
                  <m:oMathPara xmlns:m="http://schemas.openxmlformats.org/officeDocument/2006/math">
                    <m:oMathParaPr>
                      <m:jc m:val="center"/>
                    </m:oMathParaPr>
                    <m:oMath xmlns:m="http://schemas.openxmlformats.org/officeDocument/2006/math">
                      <m:sSub>
                        <m:sSubPr>
                          <m:ctrlPr>
                            <a:rPr lang="en-US" sz="1400" i="1">
                              <a:latin typeface="Cambria Math" panose="02040503050406030204" pitchFamily="18" charset="0"/>
                            </a:rPr>
                          </m:ctrlPr>
                        </m:sSubPr>
                        <m:e>
                          <m:acc>
                            <m:accPr>
                              <m:chr m:val="̃"/>
                              <m:ctrlPr>
                                <a:rPr lang="en-US" sz="1400" i="1">
                                  <a:latin typeface="Cambria Math" panose="02040503050406030204" pitchFamily="18" charset="0"/>
                                </a:rPr>
                              </m:ctrlPr>
                            </m:accPr>
                            <m:e>
                              <m:r>
                                <m:rPr>
                                  <m:sty m:val="p"/>
                                </m:rPr>
                                <a:rPr lang="en-US" sz="1400">
                                  <a:latin typeface="Cambria Math" panose="02040503050406030204" pitchFamily="18" charset="0"/>
                                </a:rPr>
                                <m:t>∇</m:t>
                              </m:r>
                            </m:e>
                          </m:acc>
                        </m:e>
                        <m:sub>
                          <m:r>
                            <a:rPr lang="en-US" sz="1400" i="1">
                              <a:latin typeface="Cambria Math" panose="02040503050406030204" pitchFamily="18" charset="0"/>
                            </a:rPr>
                            <m:t>𝐹</m:t>
                          </m:r>
                        </m:sub>
                      </m:sSub>
                      <m:r>
                        <a:rPr lang="en-US" sz="1400" i="1">
                          <a:latin typeface="Cambria Math" panose="02040503050406030204" pitchFamily="18" charset="0"/>
                        </a:rPr>
                        <m:t>ℓ=</m:t>
                      </m:r>
                      <m:r>
                        <a:rPr lang="en-US" sz="1400" i="1">
                          <a:latin typeface="Cambria Math" panose="02040503050406030204" pitchFamily="18" charset="0"/>
                        </a:rPr>
                        <m:t>𝜋</m:t>
                      </m:r>
                      <m:d>
                        <m:dPr>
                          <m:ctrlPr>
                            <a:rPr lang="en-US" sz="1400" i="1">
                              <a:latin typeface="Cambria Math" panose="02040503050406030204" pitchFamily="18" charset="0"/>
                            </a:rPr>
                          </m:ctrlPr>
                        </m:dPr>
                        <m:e>
                          <m:sSub>
                            <m:sSubPr>
                              <m:ctrlPr>
                                <a:rPr lang="en-US" sz="1400" i="1">
                                  <a:latin typeface="Cambria Math" panose="02040503050406030204" pitchFamily="18" charset="0"/>
                                </a:rPr>
                              </m:ctrlPr>
                            </m:sSubPr>
                            <m:e>
                              <m:r>
                                <m:rPr>
                                  <m:sty m:val="p"/>
                                </m:rPr>
                                <a:rPr lang="en-US" sz="1400">
                                  <a:latin typeface="Cambria Math" panose="02040503050406030204" pitchFamily="18" charset="0"/>
                                </a:rPr>
                                <m:t>∇</m:t>
                              </m:r>
                            </m:e>
                            <m:sub>
                              <m:r>
                                <a:rPr lang="en-US" sz="1400" i="1">
                                  <a:latin typeface="Cambria Math" panose="02040503050406030204" pitchFamily="18" charset="0"/>
                                </a:rPr>
                                <m:t>𝐹</m:t>
                              </m:r>
                            </m:sub>
                          </m:sSub>
                          <m:r>
                            <a:rPr lang="en-US" sz="1400" i="1">
                              <a:latin typeface="Cambria Math" panose="02040503050406030204" pitchFamily="18" charset="0"/>
                            </a:rPr>
                            <m:t>ℓ</m:t>
                          </m:r>
                        </m:e>
                      </m:d>
                      <m:r>
                        <a:rPr lang="en-US" sz="1400" i="1">
                          <a:latin typeface="Cambria Math" panose="02040503050406030204" pitchFamily="18" charset="0"/>
                        </a:rPr>
                        <m:t>=</m:t>
                      </m:r>
                      <m:r>
                        <a:rPr lang="en-US" sz="1400" i="1">
                          <a:latin typeface="Cambria Math" panose="02040503050406030204" pitchFamily="18" charset="0"/>
                        </a:rPr>
                        <m:t>𝐹𝑠𝑘𝑒𝑤</m:t>
                      </m:r>
                      <m:d>
                        <m:dPr>
                          <m:ctrlPr>
                            <a:rPr lang="en-US" sz="1400" i="1">
                              <a:latin typeface="Cambria Math" panose="02040503050406030204" pitchFamily="18" charset="0"/>
                            </a:rPr>
                          </m:ctrlPr>
                        </m:dPr>
                        <m:e>
                          <m:sSup>
                            <m:sSupPr>
                              <m:ctrlPr>
                                <a:rPr lang="en-US" sz="1400" i="1">
                                  <a:latin typeface="Cambria Math" panose="02040503050406030204" pitchFamily="18" charset="0"/>
                                </a:rPr>
                              </m:ctrlPr>
                            </m:sSupPr>
                            <m:e>
                              <m:r>
                                <a:rPr lang="en-US" sz="1400" i="1">
                                  <a:latin typeface="Cambria Math" panose="02040503050406030204" pitchFamily="18" charset="0"/>
                                </a:rPr>
                                <m:t>𝐹</m:t>
                              </m:r>
                            </m:e>
                            <m:sup>
                              <m:r>
                                <a:rPr lang="en-US" sz="1400" i="1">
                                  <a:latin typeface="Cambria Math" panose="02040503050406030204" pitchFamily="18" charset="0"/>
                                </a:rPr>
                                <m:t>𝑇</m:t>
                              </m:r>
                            </m:sup>
                          </m:sSup>
                          <m:sSub>
                            <m:sSubPr>
                              <m:ctrlPr>
                                <a:rPr lang="en-US" sz="1400" i="1">
                                  <a:latin typeface="Cambria Math" panose="02040503050406030204" pitchFamily="18" charset="0"/>
                                </a:rPr>
                              </m:ctrlPr>
                            </m:sSubPr>
                            <m:e>
                              <m:r>
                                <m:rPr>
                                  <m:sty m:val="p"/>
                                </m:rPr>
                                <a:rPr lang="en-US" sz="1400">
                                  <a:latin typeface="Cambria Math" panose="02040503050406030204" pitchFamily="18" charset="0"/>
                                </a:rPr>
                                <m:t>∇</m:t>
                              </m:r>
                            </m:e>
                            <m:sub>
                              <m:r>
                                <a:rPr lang="en-US" sz="1400" i="1">
                                  <a:latin typeface="Cambria Math" panose="02040503050406030204" pitchFamily="18" charset="0"/>
                                </a:rPr>
                                <m:t>𝐹</m:t>
                              </m:r>
                            </m:sub>
                          </m:sSub>
                          <m:r>
                            <a:rPr lang="en-US" sz="1400" i="1">
                              <a:latin typeface="Cambria Math" panose="02040503050406030204" pitchFamily="18" charset="0"/>
                            </a:rPr>
                            <m:t>ℓ</m:t>
                          </m:r>
                        </m:e>
                      </m:d>
                      <m:r>
                        <a:rPr lang="en-US" sz="1400" i="1">
                          <a:latin typeface="Cambria Math" panose="02040503050406030204" pitchFamily="18" charset="0"/>
                        </a:rPr>
                        <m:t>+</m:t>
                      </m:r>
                      <m:d>
                        <m:dPr>
                          <m:ctrlPr>
                            <a:rPr lang="en-US" sz="1400" i="1">
                              <a:latin typeface="Cambria Math" panose="02040503050406030204" pitchFamily="18" charset="0"/>
                            </a:rPr>
                          </m:ctrlPr>
                        </m:dPr>
                        <m:e>
                          <m:r>
                            <a:rPr lang="en-US" sz="1400" i="1">
                              <a:latin typeface="Cambria Math" panose="02040503050406030204" pitchFamily="18" charset="0"/>
                            </a:rPr>
                            <m:t>𝐼</m:t>
                          </m:r>
                          <m:r>
                            <a:rPr lang="en-US" sz="1400" i="1">
                              <a:latin typeface="Cambria Math" panose="02040503050406030204" pitchFamily="18" charset="0"/>
                            </a:rPr>
                            <m:t>−</m:t>
                          </m:r>
                          <m:r>
                            <a:rPr lang="en-US" sz="1400" i="1">
                              <a:latin typeface="Cambria Math" panose="02040503050406030204" pitchFamily="18" charset="0"/>
                            </a:rPr>
                            <m:t>𝐹</m:t>
                          </m:r>
                          <m:sSup>
                            <m:sSupPr>
                              <m:ctrlPr>
                                <a:rPr lang="en-US" sz="1400" i="1">
                                  <a:latin typeface="Cambria Math" panose="02040503050406030204" pitchFamily="18" charset="0"/>
                                </a:rPr>
                              </m:ctrlPr>
                            </m:sSupPr>
                            <m:e>
                              <m:r>
                                <a:rPr lang="en-US" sz="1400" i="1">
                                  <a:latin typeface="Cambria Math" panose="02040503050406030204" pitchFamily="18" charset="0"/>
                                </a:rPr>
                                <m:t>𝐹</m:t>
                              </m:r>
                            </m:e>
                            <m:sup>
                              <m:r>
                                <a:rPr lang="en-US" sz="1400" i="1">
                                  <a:latin typeface="Cambria Math" panose="02040503050406030204" pitchFamily="18" charset="0"/>
                                </a:rPr>
                                <m:t>𝑇</m:t>
                              </m:r>
                            </m:sup>
                          </m:sSup>
                        </m:e>
                      </m:d>
                      <m:sSub>
                        <m:sSubPr>
                          <m:ctrlPr>
                            <a:rPr lang="en-US" sz="1400" i="1">
                              <a:latin typeface="Cambria Math" panose="02040503050406030204" pitchFamily="18" charset="0"/>
                            </a:rPr>
                          </m:ctrlPr>
                        </m:sSubPr>
                        <m:e>
                          <m:r>
                            <m:rPr>
                              <m:sty m:val="p"/>
                            </m:rPr>
                            <a:rPr lang="en-US" sz="1400">
                              <a:latin typeface="Cambria Math" panose="02040503050406030204" pitchFamily="18" charset="0"/>
                            </a:rPr>
                            <m:t>∇</m:t>
                          </m:r>
                        </m:e>
                        <m:sub>
                          <m:r>
                            <a:rPr lang="en-US" sz="1400" i="1">
                              <a:latin typeface="Cambria Math" panose="02040503050406030204" pitchFamily="18" charset="0"/>
                            </a:rPr>
                            <m:t>𝐹</m:t>
                          </m:r>
                        </m:sub>
                      </m:sSub>
                      <m:r>
                        <a:rPr lang="en-US" sz="1400" i="1">
                          <a:latin typeface="Cambria Math" panose="02040503050406030204" pitchFamily="18" charset="0"/>
                        </a:rPr>
                        <m:t>ℓ</m:t>
                      </m:r>
                    </m:oMath>
                  </m:oMathPara>
                </a14:m>
                <a:endParaRPr lang="en-US" sz="1400" dirty="0"/>
              </a:p>
              <a:p>
                <a:pPr marL="628650" lvl="1" indent="-285750">
                  <a:buFont typeface="Courier New" panose="02070309020205020404" pitchFamily="49" charset="0"/>
                  <a:buChar char="o"/>
                </a:pPr>
                <a:r>
                  <a:rPr lang="en-US" sz="1400" dirty="0"/>
                  <a:t>Backpropagate the Riemannian gradient </a:t>
                </a:r>
                <a14:m>
                  <m:oMath xmlns:m="http://schemas.openxmlformats.org/officeDocument/2006/math">
                    <m:sSub>
                      <m:sSubPr>
                        <m:ctrlPr>
                          <a:rPr lang="en-US" sz="1400" i="1">
                            <a:latin typeface="Cambria Math" panose="02040503050406030204" pitchFamily="18" charset="0"/>
                          </a:rPr>
                        </m:ctrlPr>
                      </m:sSubPr>
                      <m:e>
                        <m:acc>
                          <m:accPr>
                            <m:chr m:val="̃"/>
                            <m:ctrlPr>
                              <a:rPr lang="en-US" sz="1400" i="1">
                                <a:latin typeface="Cambria Math" panose="02040503050406030204" pitchFamily="18" charset="0"/>
                              </a:rPr>
                            </m:ctrlPr>
                          </m:accPr>
                          <m:e>
                            <m:r>
                              <m:rPr>
                                <m:sty m:val="p"/>
                              </m:rPr>
                              <a:rPr lang="en-US" sz="1400">
                                <a:latin typeface="Cambria Math" panose="02040503050406030204" pitchFamily="18" charset="0"/>
                              </a:rPr>
                              <m:t>∇</m:t>
                            </m:r>
                          </m:e>
                        </m:acc>
                      </m:e>
                      <m:sub>
                        <m:r>
                          <a:rPr lang="en-US" sz="1400" i="1">
                            <a:latin typeface="Cambria Math" panose="02040503050406030204" pitchFamily="18" charset="0"/>
                          </a:rPr>
                          <m:t>𝐹</m:t>
                        </m:r>
                      </m:sub>
                    </m:sSub>
                    <m:r>
                      <a:rPr lang="en-US" sz="1400" i="1">
                        <a:latin typeface="Cambria Math" panose="02040503050406030204" pitchFamily="18" charset="0"/>
                      </a:rPr>
                      <m:t>ℓ</m:t>
                    </m:r>
                  </m:oMath>
                </a14:m>
                <a:r>
                  <a:rPr lang="en-US" sz="1400" dirty="0"/>
                  <a:t> to update </a:t>
                </a:r>
                <a14:m>
                  <m:oMath xmlns:m="http://schemas.openxmlformats.org/officeDocument/2006/math">
                    <m:r>
                      <a:rPr lang="en-US" sz="1400" i="1" dirty="0">
                        <a:latin typeface="Cambria Math" panose="02040503050406030204" pitchFamily="18" charset="0"/>
                        <a:ea typeface="Cambria Math" panose="02040503050406030204" pitchFamily="18" charset="0"/>
                        <a:sym typeface="Wingdings" pitchFamily="2" charset="2"/>
                      </a:rPr>
                      <m:t>𝒲</m:t>
                    </m:r>
                  </m:oMath>
                </a14:m>
                <a:r>
                  <a:rPr lang="en-US" sz="1400" dirty="0"/>
                  <a:t>,</a:t>
                </a:r>
                <a:r>
                  <a:rPr lang="en-US" sz="1400" dirty="0">
                    <a:ea typeface="Cambria Math" panose="02040503050406030204" pitchFamily="18" charset="0"/>
                    <a:sym typeface="Wingdings" pitchFamily="2" charset="2"/>
                  </a:rPr>
                  <a:t> </a:t>
                </a:r>
                <a14:m>
                  <m:oMath xmlns:m="http://schemas.openxmlformats.org/officeDocument/2006/math">
                    <m:r>
                      <a:rPr lang="en-US" sz="1400" i="1" dirty="0">
                        <a:latin typeface="Cambria Math" panose="02040503050406030204" pitchFamily="18" charset="0"/>
                        <a:ea typeface="Cambria Math" panose="02040503050406030204" pitchFamily="18" charset="0"/>
                        <a:sym typeface="Wingdings" pitchFamily="2" charset="2"/>
                      </a:rPr>
                      <m:t>𝒵</m:t>
                    </m:r>
                  </m:oMath>
                </a14:m>
                <a:r>
                  <a:rPr lang="en-US" sz="1400" dirty="0"/>
                  <a:t> </a:t>
                </a:r>
              </a:p>
            </p:txBody>
          </p:sp>
        </mc:Choice>
        <mc:Fallback xmlns="">
          <p:sp>
            <p:nvSpPr>
              <p:cNvPr id="7" name="TextBox 6">
                <a:extLst>
                  <a:ext uri="{FF2B5EF4-FFF2-40B4-BE49-F238E27FC236}">
                    <a16:creationId xmlns:a16="http://schemas.microsoft.com/office/drawing/2014/main" id="{F6B4C47C-C130-6E45-AF85-EA681FDF8717}"/>
                  </a:ext>
                </a:extLst>
              </p:cNvPr>
              <p:cNvSpPr txBox="1">
                <a:spLocks noRot="1" noChangeAspect="1" noMove="1" noResize="1" noEditPoints="1" noAdjustHandles="1" noChangeArrowheads="1" noChangeShapeType="1" noTextEdit="1"/>
              </p:cNvSpPr>
              <p:nvPr/>
            </p:nvSpPr>
            <p:spPr>
              <a:xfrm>
                <a:off x="3810000" y="2674823"/>
                <a:ext cx="4953000" cy="3551485"/>
              </a:xfrm>
              <a:prstGeom prst="rect">
                <a:avLst/>
              </a:prstGeom>
              <a:blipFill>
                <a:blip r:embed="rId4"/>
                <a:stretch>
                  <a:fillRect l="-256" b="-712"/>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989B0303-2663-C445-ABFA-4A1B97309B56}"/>
              </a:ext>
            </a:extLst>
          </p:cNvPr>
          <p:cNvSpPr txBox="1"/>
          <p:nvPr/>
        </p:nvSpPr>
        <p:spPr>
          <a:xfrm>
            <a:off x="4489073" y="6189692"/>
            <a:ext cx="4273927" cy="219291"/>
          </a:xfrm>
          <a:prstGeom prst="rect">
            <a:avLst/>
          </a:prstGeom>
          <a:noFill/>
        </p:spPr>
        <p:txBody>
          <a:bodyPr wrap="none" rtlCol="0">
            <a:spAutoFit/>
          </a:bodyPr>
          <a:lstStyle/>
          <a:p>
            <a:r>
              <a:rPr lang="en-US" sz="825" dirty="0">
                <a:solidFill>
                  <a:schemeClr val="bg1">
                    <a:lumMod val="75000"/>
                  </a:schemeClr>
                </a:solidFill>
              </a:rPr>
              <a:t>Cunningham et al. </a:t>
            </a:r>
            <a:r>
              <a:rPr lang="en-US" sz="825" i="1" dirty="0">
                <a:solidFill>
                  <a:schemeClr val="bg1">
                    <a:lumMod val="75000"/>
                  </a:schemeClr>
                </a:solidFill>
              </a:rPr>
              <a:t>The Journal of Machine Learning Research</a:t>
            </a:r>
            <a:r>
              <a:rPr lang="en-US" sz="825" dirty="0">
                <a:solidFill>
                  <a:schemeClr val="bg1">
                    <a:lumMod val="75000"/>
                  </a:schemeClr>
                </a:solidFill>
              </a:rPr>
              <a:t> 16.1 (2015): 2859-2900.</a:t>
            </a:r>
          </a:p>
        </p:txBody>
      </p:sp>
      <p:pic>
        <p:nvPicPr>
          <p:cNvPr id="13" name="Graphic 12">
            <a:extLst>
              <a:ext uri="{FF2B5EF4-FFF2-40B4-BE49-F238E27FC236}">
                <a16:creationId xmlns:a16="http://schemas.microsoft.com/office/drawing/2014/main" id="{C5E25901-2D95-144E-B796-0A1675A342B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2292" y="2980240"/>
            <a:ext cx="3546924" cy="2514750"/>
          </a:xfrm>
          <a:prstGeom prst="rect">
            <a:avLst/>
          </a:prstGeom>
        </p:spPr>
      </p:pic>
      <p:sp>
        <p:nvSpPr>
          <p:cNvPr id="9" name="TextBox 8">
            <a:extLst>
              <a:ext uri="{FF2B5EF4-FFF2-40B4-BE49-F238E27FC236}">
                <a16:creationId xmlns:a16="http://schemas.microsoft.com/office/drawing/2014/main" id="{02850A58-2FDC-E346-BE5F-6D92DBE452B6}"/>
              </a:ext>
            </a:extLst>
          </p:cNvPr>
          <p:cNvSpPr txBox="1"/>
          <p:nvPr/>
        </p:nvSpPr>
        <p:spPr>
          <a:xfrm>
            <a:off x="102292" y="6525798"/>
            <a:ext cx="4012508"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Nguyen, Huang, Wang, Nature Computational Science, 2022</a:t>
            </a:r>
          </a:p>
        </p:txBody>
      </p:sp>
    </p:spTree>
    <p:extLst>
      <p:ext uri="{BB962C8B-B14F-4D97-AF65-F5344CB8AC3E}">
        <p14:creationId xmlns:p14="http://schemas.microsoft.com/office/powerpoint/2010/main" val="37161020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6931E-73F5-694D-AF4F-B540050E3DC3}"/>
              </a:ext>
            </a:extLst>
          </p:cNvPr>
          <p:cNvSpPr>
            <a:spLocks noGrp="1"/>
          </p:cNvSpPr>
          <p:nvPr>
            <p:ph type="title"/>
          </p:nvPr>
        </p:nvSpPr>
        <p:spPr/>
        <p:txBody>
          <a:bodyPr/>
          <a:lstStyle/>
          <a:p>
            <a:r>
              <a:rPr lang="en-US" sz="2800" dirty="0"/>
              <a:t>Phase 2: classification regularized by cross-modal feature network (aligned features)</a:t>
            </a:r>
            <a:endParaRPr lang="en-US" dirty="0"/>
          </a:p>
        </p:txBody>
      </p:sp>
      <p:pic>
        <p:nvPicPr>
          <p:cNvPr id="4" name="Content Placeholder 9">
            <a:extLst>
              <a:ext uri="{FF2B5EF4-FFF2-40B4-BE49-F238E27FC236}">
                <a16:creationId xmlns:a16="http://schemas.microsoft.com/office/drawing/2014/main" id="{3CEC2FAA-3C43-294C-A7D5-759849D76E85}"/>
              </a:ext>
            </a:extLst>
          </p:cNvPr>
          <p:cNvPicPr>
            <a:picLocks noChangeAspect="1"/>
          </p:cNvPicPr>
          <p:nvPr/>
        </p:nvPicPr>
        <p:blipFill>
          <a:blip r:embed="rId3"/>
          <a:stretch>
            <a:fillRect/>
          </a:stretch>
        </p:blipFill>
        <p:spPr>
          <a:xfrm>
            <a:off x="343874" y="1295401"/>
            <a:ext cx="8322958" cy="4563026"/>
          </a:xfrm>
          <a:prstGeom prst="rect">
            <a:avLst/>
          </a:prstGeom>
        </p:spPr>
      </p:pic>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134EAC2-A74A-B14F-8BC1-43B72711F703}"/>
                  </a:ext>
                </a:extLst>
              </p:cNvPr>
              <p:cNvSpPr>
                <a:spLocks noGrp="1"/>
              </p:cNvSpPr>
              <p:nvPr>
                <p:ph idx="1"/>
              </p:nvPr>
            </p:nvSpPr>
            <p:spPr>
              <a:xfrm>
                <a:off x="7086600" y="1600199"/>
                <a:ext cx="2057400" cy="2033649"/>
              </a:xfrm>
            </p:spPr>
            <p:txBody>
              <a:bodyPr/>
              <a:lstStyle/>
              <a:p>
                <a:pPr marL="0" indent="0">
                  <a:buNone/>
                </a:pPr>
                <a:r>
                  <a:rPr lang="en-US" sz="1400" dirty="0"/>
                  <a:t>Feature network</a:t>
                </a:r>
              </a:p>
              <a:p>
                <a:r>
                  <a:rPr lang="en-US" sz="1400" dirty="0"/>
                  <a:t>Cross-modality</a:t>
                </a:r>
              </a:p>
              <a:p>
                <a:r>
                  <a:rPr lang="en-US" sz="1400" dirty="0"/>
                  <a:t>Nodes: features</a:t>
                </a:r>
              </a:p>
              <a:p>
                <a:r>
                  <a:rPr lang="en-US" sz="1400" dirty="0"/>
                  <a:t>Edges: highly aligned features (i.e., neighbors on common latent space </a:t>
                </a:r>
                <a14:m>
                  <m:oMath xmlns:m="http://schemas.openxmlformats.org/officeDocument/2006/math">
                    <m:r>
                      <a:rPr lang="en-US" sz="1400" i="1" smtClean="0">
                        <a:latin typeface="Cambria Math" panose="02040503050406030204" pitchFamily="18" charset="0"/>
                        <a:ea typeface="Cambria Math" panose="02040503050406030204" pitchFamily="18" charset="0"/>
                      </a:rPr>
                      <m:t>𝕊</m:t>
                    </m:r>
                    <m:r>
                      <a:rPr lang="en-US" sz="1400" b="0" i="1" smtClean="0">
                        <a:latin typeface="Cambria Math" panose="02040503050406030204" pitchFamily="18" charset="0"/>
                        <a:ea typeface="Cambria Math" panose="02040503050406030204" pitchFamily="18" charset="0"/>
                      </a:rPr>
                      <m:t> </m:t>
                    </m:r>
                  </m:oMath>
                </a14:m>
                <a:r>
                  <a:rPr lang="en-US" sz="1400" dirty="0"/>
                  <a:t>after alignment)</a:t>
                </a:r>
              </a:p>
            </p:txBody>
          </p:sp>
        </mc:Choice>
        <mc:Fallback xmlns="">
          <p:sp>
            <p:nvSpPr>
              <p:cNvPr id="3" name="Content Placeholder 2">
                <a:extLst>
                  <a:ext uri="{FF2B5EF4-FFF2-40B4-BE49-F238E27FC236}">
                    <a16:creationId xmlns:a16="http://schemas.microsoft.com/office/drawing/2014/main" id="{3134EAC2-A74A-B14F-8BC1-43B72711F703}"/>
                  </a:ext>
                </a:extLst>
              </p:cNvPr>
              <p:cNvSpPr>
                <a:spLocks noGrp="1" noRot="1" noChangeAspect="1" noMove="1" noResize="1" noEditPoints="1" noAdjustHandles="1" noChangeArrowheads="1" noChangeShapeType="1" noTextEdit="1"/>
              </p:cNvSpPr>
              <p:nvPr>
                <p:ph idx="1"/>
              </p:nvPr>
            </p:nvSpPr>
            <p:spPr>
              <a:xfrm>
                <a:off x="7086600" y="1600199"/>
                <a:ext cx="2057400" cy="2033649"/>
              </a:xfrm>
              <a:blipFill>
                <a:blip r:embed="rId4"/>
                <a:stretch>
                  <a:fillRect l="-1235" t="-1852" b="-1852"/>
                </a:stretch>
              </a:blipFill>
            </p:spPr>
            <p:txBody>
              <a:bodyPr/>
              <a:lstStyle/>
              <a:p>
                <a:r>
                  <a:rPr lang="en-US">
                    <a:noFill/>
                  </a:rPr>
                  <a:t> </a:t>
                </a:r>
              </a:p>
            </p:txBody>
          </p:sp>
        </mc:Fallback>
      </mc:AlternateContent>
      <p:sp>
        <p:nvSpPr>
          <p:cNvPr id="8" name="Content Placeholder 2">
            <a:extLst>
              <a:ext uri="{FF2B5EF4-FFF2-40B4-BE49-F238E27FC236}">
                <a16:creationId xmlns:a16="http://schemas.microsoft.com/office/drawing/2014/main" id="{00CB3ACB-F503-E141-B67E-DC18521F1980}"/>
              </a:ext>
            </a:extLst>
          </p:cNvPr>
          <p:cNvSpPr txBox="1">
            <a:spLocks/>
          </p:cNvSpPr>
          <p:nvPr/>
        </p:nvSpPr>
        <p:spPr bwMode="auto">
          <a:xfrm>
            <a:off x="3733801" y="5858427"/>
            <a:ext cx="3657600" cy="4236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90000"/>
              </a:lnSpc>
              <a:spcBef>
                <a:spcPct val="30000"/>
              </a:spcBef>
              <a:spcAft>
                <a:spcPct val="0"/>
              </a:spcAft>
              <a:buChar char="•"/>
              <a:defRPr sz="2000">
                <a:solidFill>
                  <a:schemeClr val="tx2"/>
                </a:solidFill>
                <a:latin typeface="+mn-lt"/>
                <a:ea typeface="ＭＳ Ｐゴシック" charset="-128"/>
                <a:cs typeface="ＭＳ Ｐゴシック"/>
              </a:defRPr>
            </a:lvl1pPr>
            <a:lvl2pPr marL="742950" indent="-285750" algn="l" rtl="0" eaLnBrk="1" fontAlgn="base" hangingPunct="1">
              <a:lnSpc>
                <a:spcPct val="90000"/>
              </a:lnSpc>
              <a:spcBef>
                <a:spcPct val="30000"/>
              </a:spcBef>
              <a:spcAft>
                <a:spcPct val="0"/>
              </a:spcAft>
              <a:buChar char="–"/>
              <a:defRPr>
                <a:solidFill>
                  <a:schemeClr val="tx2"/>
                </a:solidFill>
                <a:latin typeface="+mn-lt"/>
                <a:ea typeface="ＭＳ Ｐゴシック" charset="-128"/>
                <a:cs typeface="ＭＳ Ｐゴシック"/>
              </a:defRPr>
            </a:lvl2pPr>
            <a:lvl3pPr marL="11430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3pPr>
            <a:lvl4pPr marL="16002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4pPr>
            <a:lvl5pPr marL="20574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5pPr>
            <a:lvl6pPr marL="25146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6pPr>
            <a:lvl7pPr marL="29718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7pPr>
            <a:lvl8pPr marL="34290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8pPr>
            <a:lvl9pPr marL="38862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9pPr>
          </a:lstStyle>
          <a:p>
            <a:r>
              <a:rPr lang="en-US" sz="1400" kern="0" dirty="0"/>
              <a:t>Sample classification regularized by cross-modal feature network</a:t>
            </a:r>
          </a:p>
        </p:txBody>
      </p:sp>
      <p:sp>
        <p:nvSpPr>
          <p:cNvPr id="9" name="Rectangle 8">
            <a:extLst>
              <a:ext uri="{FF2B5EF4-FFF2-40B4-BE49-F238E27FC236}">
                <a16:creationId xmlns:a16="http://schemas.microsoft.com/office/drawing/2014/main" id="{0E8A84C5-A045-9E44-8A96-15F081807927}"/>
              </a:ext>
            </a:extLst>
          </p:cNvPr>
          <p:cNvSpPr/>
          <p:nvPr/>
        </p:nvSpPr>
        <p:spPr>
          <a:xfrm>
            <a:off x="2362200" y="1295401"/>
            <a:ext cx="3794864" cy="2514599"/>
          </a:xfrm>
          <a:prstGeom prst="rect">
            <a:avLst/>
          </a:prstGeom>
          <a:solidFill>
            <a:schemeClr val="bg1">
              <a:alpha val="71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dirty="0">
              <a:solidFill>
                <a:schemeClr val="bg1"/>
              </a:solidFill>
            </a:endParaRPr>
          </a:p>
        </p:txBody>
      </p:sp>
      <p:sp>
        <p:nvSpPr>
          <p:cNvPr id="7" name="TextBox 6">
            <a:extLst>
              <a:ext uri="{FF2B5EF4-FFF2-40B4-BE49-F238E27FC236}">
                <a16:creationId xmlns:a16="http://schemas.microsoft.com/office/drawing/2014/main" id="{2C185AEB-275A-C44C-B857-FCAA561433BC}"/>
              </a:ext>
            </a:extLst>
          </p:cNvPr>
          <p:cNvSpPr txBox="1"/>
          <p:nvPr/>
        </p:nvSpPr>
        <p:spPr>
          <a:xfrm>
            <a:off x="102292" y="6525798"/>
            <a:ext cx="4012508"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Nguyen, Huang, Wang, Nature Computational Science, 2022</a:t>
            </a:r>
          </a:p>
        </p:txBody>
      </p:sp>
    </p:spTree>
    <p:extLst>
      <p:ext uri="{BB962C8B-B14F-4D97-AF65-F5344CB8AC3E}">
        <p14:creationId xmlns:p14="http://schemas.microsoft.com/office/powerpoint/2010/main" val="18163861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9A3D9-4242-1748-82B3-CF50CE426217}"/>
              </a:ext>
            </a:extLst>
          </p:cNvPr>
          <p:cNvSpPr>
            <a:spLocks noGrp="1"/>
          </p:cNvSpPr>
          <p:nvPr>
            <p:ph type="title"/>
          </p:nvPr>
        </p:nvSpPr>
        <p:spPr/>
        <p:txBody>
          <a:bodyPr>
            <a:normAutofit/>
          </a:bodyPr>
          <a:lstStyle/>
          <a:p>
            <a:r>
              <a:rPr lang="en-US" dirty="0" err="1"/>
              <a:t>deepManReg</a:t>
            </a:r>
            <a:r>
              <a:rPr lang="en-US" dirty="0"/>
              <a:t> alignment &amp; classification of handwritten digits</a:t>
            </a:r>
          </a:p>
        </p:txBody>
      </p:sp>
      <p:pic>
        <p:nvPicPr>
          <p:cNvPr id="6" name="Content Placeholder 5">
            <a:extLst>
              <a:ext uri="{FF2B5EF4-FFF2-40B4-BE49-F238E27FC236}">
                <a16:creationId xmlns:a16="http://schemas.microsoft.com/office/drawing/2014/main" id="{878C7409-F15C-2247-A419-399AC3409C34}"/>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155767" y="1895099"/>
            <a:ext cx="4174148" cy="2787597"/>
          </a:xfrm>
        </p:spPr>
      </p:pic>
      <p:sp>
        <p:nvSpPr>
          <p:cNvPr id="4" name="Slide Number Placeholder 3">
            <a:extLst>
              <a:ext uri="{FF2B5EF4-FFF2-40B4-BE49-F238E27FC236}">
                <a16:creationId xmlns:a16="http://schemas.microsoft.com/office/drawing/2014/main" id="{58EC4BE2-FE4C-E247-A1B6-BA0C491397FE}"/>
              </a:ext>
            </a:extLst>
          </p:cNvPr>
          <p:cNvSpPr>
            <a:spLocks noGrp="1"/>
          </p:cNvSpPr>
          <p:nvPr>
            <p:ph type="sldNum" sz="quarter" idx="12"/>
          </p:nvPr>
        </p:nvSpPr>
        <p:spPr>
          <a:xfrm>
            <a:off x="11311128" y="6272784"/>
            <a:ext cx="640080" cy="365125"/>
          </a:xfrm>
          <a:prstGeom prst="rect">
            <a:avLst/>
          </a:prstGeom>
        </p:spPr>
        <p:txBody>
          <a:bodyPr vert="horz" lIns="91440" tIns="45720" rIns="91440" bIns="45720" rtlCol="0" anchor="ctr"/>
          <a:lstStyle>
            <a:defPPr>
              <a:defRPr lang="en-US"/>
            </a:defPPr>
            <a:lvl1pPr marL="0" algn="ctr" defTabSz="914400" rtl="0" eaLnBrk="1" latinLnBrk="0" hangingPunct="1">
              <a:defRPr sz="1400" b="1" kern="1200">
                <a:solidFill>
                  <a:srgbClr val="FFFFFF"/>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A1C79C9-48CD-544B-91DF-57C1A15BA8C8}" type="slidenum">
              <a:rPr lang="en-US" smtClean="0"/>
              <a:pPr/>
              <a:t>42</a:t>
            </a:fld>
            <a:endParaRPr lang="en-US"/>
          </a:p>
        </p:txBody>
      </p:sp>
      <p:sp>
        <p:nvSpPr>
          <p:cNvPr id="7" name="TextBox 6">
            <a:extLst>
              <a:ext uri="{FF2B5EF4-FFF2-40B4-BE49-F238E27FC236}">
                <a16:creationId xmlns:a16="http://schemas.microsoft.com/office/drawing/2014/main" id="{1A89F206-5798-7D4C-90DF-D8FED1DAF955}"/>
              </a:ext>
            </a:extLst>
          </p:cNvPr>
          <p:cNvSpPr txBox="1"/>
          <p:nvPr/>
        </p:nvSpPr>
        <p:spPr>
          <a:xfrm>
            <a:off x="337841" y="4848315"/>
            <a:ext cx="3810000" cy="923330"/>
          </a:xfrm>
          <a:prstGeom prst="rect">
            <a:avLst/>
          </a:prstGeom>
          <a:noFill/>
        </p:spPr>
        <p:txBody>
          <a:bodyPr wrap="square" rtlCol="0">
            <a:spAutoFit/>
          </a:bodyPr>
          <a:lstStyle/>
          <a:p>
            <a:pPr marL="285750" indent="-285750">
              <a:buFont typeface="Arial" panose="020B0604020202020204" pitchFamily="34" charset="0"/>
              <a:buChar char="•"/>
            </a:pPr>
            <a:r>
              <a:rPr lang="en-US" sz="1350" dirty="0"/>
              <a:t>2000 images of handwritten digits 0-9 (</a:t>
            </a:r>
            <a:r>
              <a:rPr lang="en-US" sz="1350" dirty="0" err="1"/>
              <a:t>mfeat</a:t>
            </a:r>
            <a:r>
              <a:rPr lang="en-US" sz="1350" dirty="0"/>
              <a:t> data)</a:t>
            </a:r>
          </a:p>
          <a:p>
            <a:pPr marL="285750" indent="-285750">
              <a:buFont typeface="Arial" panose="020B0604020202020204" pitchFamily="34" charset="0"/>
              <a:buChar char="•"/>
            </a:pPr>
            <a:r>
              <a:rPr lang="en-US" sz="1350" dirty="0"/>
              <a:t>Two types of features: </a:t>
            </a:r>
          </a:p>
          <a:p>
            <a:r>
              <a:rPr lang="en-US" sz="1350" dirty="0"/>
              <a:t>216 </a:t>
            </a:r>
            <a:r>
              <a:rPr lang="en-US" sz="1350" dirty="0">
                <a:solidFill>
                  <a:schemeClr val="accent5">
                    <a:lumMod val="75000"/>
                  </a:schemeClr>
                </a:solidFill>
              </a:rPr>
              <a:t>profile correlations</a:t>
            </a:r>
            <a:r>
              <a:rPr lang="en-US" sz="1350" dirty="0"/>
              <a:t>, 76 </a:t>
            </a:r>
            <a:r>
              <a:rPr lang="en-US" sz="1350" dirty="0">
                <a:solidFill>
                  <a:srgbClr val="0070C0"/>
                </a:solidFill>
              </a:rPr>
              <a:t>Fourier coefficients</a:t>
            </a:r>
          </a:p>
        </p:txBody>
      </p:sp>
      <p:sp>
        <p:nvSpPr>
          <p:cNvPr id="8" name="TextBox 7">
            <a:extLst>
              <a:ext uri="{FF2B5EF4-FFF2-40B4-BE49-F238E27FC236}">
                <a16:creationId xmlns:a16="http://schemas.microsoft.com/office/drawing/2014/main" id="{7CAB1C82-252E-CE4C-9F58-68D81C0C059D}"/>
              </a:ext>
            </a:extLst>
          </p:cNvPr>
          <p:cNvSpPr txBox="1"/>
          <p:nvPr/>
        </p:nvSpPr>
        <p:spPr>
          <a:xfrm>
            <a:off x="1646523" y="5079658"/>
            <a:ext cx="2598788" cy="219291"/>
          </a:xfrm>
          <a:prstGeom prst="rect">
            <a:avLst/>
          </a:prstGeom>
          <a:noFill/>
        </p:spPr>
        <p:txBody>
          <a:bodyPr wrap="none" rtlCol="0">
            <a:spAutoFit/>
          </a:bodyPr>
          <a:lstStyle/>
          <a:p>
            <a:r>
              <a:rPr lang="en-US" sz="825" dirty="0" err="1">
                <a:solidFill>
                  <a:schemeClr val="bg1">
                    <a:lumMod val="75000"/>
                  </a:schemeClr>
                </a:solidFill>
              </a:rPr>
              <a:t>Breukelen</a:t>
            </a:r>
            <a:r>
              <a:rPr lang="en-US" sz="825" dirty="0">
                <a:solidFill>
                  <a:schemeClr val="bg1">
                    <a:lumMod val="75000"/>
                  </a:schemeClr>
                </a:solidFill>
              </a:rPr>
              <a:t> et al. </a:t>
            </a:r>
            <a:r>
              <a:rPr lang="en-US" sz="825" dirty="0" err="1">
                <a:solidFill>
                  <a:schemeClr val="bg1">
                    <a:lumMod val="75000"/>
                  </a:schemeClr>
                </a:solidFill>
              </a:rPr>
              <a:t>Kybernetika</a:t>
            </a:r>
            <a:r>
              <a:rPr lang="en-US" sz="825" dirty="0">
                <a:solidFill>
                  <a:schemeClr val="bg1">
                    <a:lumMod val="75000"/>
                  </a:schemeClr>
                </a:solidFill>
              </a:rPr>
              <a:t>, 34(4):381–386, 1998. </a:t>
            </a:r>
          </a:p>
        </p:txBody>
      </p:sp>
      <p:sp>
        <p:nvSpPr>
          <p:cNvPr id="3" name="TextBox 2">
            <a:extLst>
              <a:ext uri="{FF2B5EF4-FFF2-40B4-BE49-F238E27FC236}">
                <a16:creationId xmlns:a16="http://schemas.microsoft.com/office/drawing/2014/main" id="{8DDDE9ED-E386-864C-8865-7ED20EE927C9}"/>
              </a:ext>
            </a:extLst>
          </p:cNvPr>
          <p:cNvSpPr txBox="1"/>
          <p:nvPr/>
        </p:nvSpPr>
        <p:spPr>
          <a:xfrm>
            <a:off x="538163" y="1548020"/>
            <a:ext cx="3001143" cy="338554"/>
          </a:xfrm>
          <a:prstGeom prst="rect">
            <a:avLst/>
          </a:prstGeom>
          <a:noFill/>
        </p:spPr>
        <p:txBody>
          <a:bodyPr wrap="none" rtlCol="0">
            <a:spAutoFit/>
          </a:bodyPr>
          <a:lstStyle/>
          <a:p>
            <a:r>
              <a:rPr lang="en-US" sz="1600" dirty="0"/>
              <a:t>Multi-modal feature alignment</a:t>
            </a:r>
          </a:p>
        </p:txBody>
      </p:sp>
      <p:pic>
        <p:nvPicPr>
          <p:cNvPr id="10" name="Picture 9">
            <a:extLst>
              <a:ext uri="{FF2B5EF4-FFF2-40B4-BE49-F238E27FC236}">
                <a16:creationId xmlns:a16="http://schemas.microsoft.com/office/drawing/2014/main" id="{288F8481-7DD3-554F-A3CF-1E010B9B8775}"/>
              </a:ext>
            </a:extLst>
          </p:cNvPr>
          <p:cNvPicPr>
            <a:picLocks noChangeAspect="1"/>
          </p:cNvPicPr>
          <p:nvPr/>
        </p:nvPicPr>
        <p:blipFill rotWithShape="1">
          <a:blip r:embed="rId4">
            <a:extLst>
              <a:ext uri="{28A0092B-C50C-407E-A947-70E740481C1C}">
                <a14:useLocalDpi xmlns:a14="http://schemas.microsoft.com/office/drawing/2010/main" val="0"/>
              </a:ext>
            </a:extLst>
          </a:blip>
          <a:srcRect t="11509" r="48333" b="11428"/>
          <a:stretch/>
        </p:blipFill>
        <p:spPr>
          <a:xfrm>
            <a:off x="4342780" y="1832988"/>
            <a:ext cx="4724400" cy="4439796"/>
          </a:xfrm>
          <a:prstGeom prst="rect">
            <a:avLst/>
          </a:prstGeom>
        </p:spPr>
      </p:pic>
      <p:sp>
        <p:nvSpPr>
          <p:cNvPr id="11" name="TextBox 10">
            <a:extLst>
              <a:ext uri="{FF2B5EF4-FFF2-40B4-BE49-F238E27FC236}">
                <a16:creationId xmlns:a16="http://schemas.microsoft.com/office/drawing/2014/main" id="{5BF9ADAB-9834-D54B-A478-7EF1D783EE72}"/>
              </a:ext>
            </a:extLst>
          </p:cNvPr>
          <p:cNvSpPr txBox="1"/>
          <p:nvPr/>
        </p:nvSpPr>
        <p:spPr>
          <a:xfrm>
            <a:off x="6019800" y="1548020"/>
            <a:ext cx="1867819" cy="338554"/>
          </a:xfrm>
          <a:prstGeom prst="rect">
            <a:avLst/>
          </a:prstGeom>
          <a:noFill/>
        </p:spPr>
        <p:txBody>
          <a:bodyPr wrap="none" rtlCol="0">
            <a:spAutoFit/>
          </a:bodyPr>
          <a:lstStyle/>
          <a:p>
            <a:r>
              <a:rPr lang="en-US" sz="1600" dirty="0"/>
              <a:t>Digit classification</a:t>
            </a:r>
          </a:p>
        </p:txBody>
      </p:sp>
      <p:sp>
        <p:nvSpPr>
          <p:cNvPr id="12" name="TextBox 11">
            <a:extLst>
              <a:ext uri="{FF2B5EF4-FFF2-40B4-BE49-F238E27FC236}">
                <a16:creationId xmlns:a16="http://schemas.microsoft.com/office/drawing/2014/main" id="{212AC831-5FDD-B144-BEAE-8D39D9361B97}"/>
              </a:ext>
            </a:extLst>
          </p:cNvPr>
          <p:cNvSpPr txBox="1"/>
          <p:nvPr/>
        </p:nvSpPr>
        <p:spPr>
          <a:xfrm>
            <a:off x="102292" y="6525798"/>
            <a:ext cx="4012508"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Nguyen, Huang, Wang, Nature Computational Science, 2022</a:t>
            </a:r>
          </a:p>
        </p:txBody>
      </p:sp>
    </p:spTree>
    <p:extLst>
      <p:ext uri="{BB962C8B-B14F-4D97-AF65-F5344CB8AC3E}">
        <p14:creationId xmlns:p14="http://schemas.microsoft.com/office/powerpoint/2010/main" val="41054567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1BAE5-7D37-1043-9B81-813F5579BF6A}"/>
              </a:ext>
            </a:extLst>
          </p:cNvPr>
          <p:cNvSpPr>
            <a:spLocks noGrp="1"/>
          </p:cNvSpPr>
          <p:nvPr>
            <p:ph type="title"/>
          </p:nvPr>
        </p:nvSpPr>
        <p:spPr>
          <a:xfrm>
            <a:off x="538163" y="152400"/>
            <a:ext cx="7005637" cy="914400"/>
          </a:xfrm>
        </p:spPr>
        <p:txBody>
          <a:bodyPr/>
          <a:lstStyle/>
          <a:p>
            <a:r>
              <a:rPr lang="en-US" dirty="0" err="1"/>
              <a:t>deepManReg</a:t>
            </a:r>
            <a:r>
              <a:rPr lang="en-US" dirty="0"/>
              <a:t> alignment &amp; classification of neuronal cells</a:t>
            </a:r>
          </a:p>
        </p:txBody>
      </p:sp>
      <p:sp>
        <p:nvSpPr>
          <p:cNvPr id="3" name="Content Placeholder 2">
            <a:extLst>
              <a:ext uri="{FF2B5EF4-FFF2-40B4-BE49-F238E27FC236}">
                <a16:creationId xmlns:a16="http://schemas.microsoft.com/office/drawing/2014/main" id="{6B284794-8C2C-5B40-8611-903DBAC0E4E5}"/>
              </a:ext>
            </a:extLst>
          </p:cNvPr>
          <p:cNvSpPr>
            <a:spLocks noGrp="1"/>
          </p:cNvSpPr>
          <p:nvPr>
            <p:ph idx="1"/>
          </p:nvPr>
        </p:nvSpPr>
        <p:spPr>
          <a:xfrm>
            <a:off x="221303" y="1587706"/>
            <a:ext cx="4276243" cy="4257428"/>
          </a:xfrm>
        </p:spPr>
        <p:txBody>
          <a:bodyPr>
            <a:normAutofit fontScale="92500" lnSpcReduction="10000"/>
          </a:bodyPr>
          <a:lstStyle/>
          <a:p>
            <a:pPr marL="0" indent="0">
              <a:buNone/>
            </a:pPr>
            <a:r>
              <a:rPr lang="en-US" sz="1600" dirty="0"/>
              <a:t>Single-cell multi-modal data by Patch-seq</a:t>
            </a:r>
          </a:p>
          <a:p>
            <a:r>
              <a:rPr lang="en-US" sz="1600" dirty="0"/>
              <a:t>3654 GABAergic cortical neurons in mouse visual cortex</a:t>
            </a:r>
          </a:p>
          <a:p>
            <a:pPr fontAlgn="base"/>
            <a:r>
              <a:rPr lang="en-US" sz="1600" u="sng" dirty="0"/>
              <a:t>Modality 1</a:t>
            </a:r>
            <a:r>
              <a:rPr lang="en-US" sz="1600" dirty="0"/>
              <a:t>: Electrophysiological features</a:t>
            </a:r>
          </a:p>
          <a:p>
            <a:pPr lvl="1" fontAlgn="base"/>
            <a:r>
              <a:rPr lang="en-US" sz="1600" dirty="0"/>
              <a:t>By hyperpolarizing and depolarizing current injection stimuli and responses of short (3 </a:t>
            </a:r>
            <a:r>
              <a:rPr lang="en-US" sz="1600" dirty="0" err="1"/>
              <a:t>ms</a:t>
            </a:r>
            <a:r>
              <a:rPr lang="en-US" sz="1600" dirty="0"/>
              <a:t>) current pulses, long (1 s) current steps, and slow (25 </a:t>
            </a:r>
            <a:r>
              <a:rPr lang="en-US" sz="1600" dirty="0" err="1"/>
              <a:t>pA</a:t>
            </a:r>
            <a:r>
              <a:rPr lang="en-US" sz="1600" dirty="0"/>
              <a:t>/s) current ramps.</a:t>
            </a:r>
          </a:p>
          <a:p>
            <a:pPr fontAlgn="base"/>
            <a:r>
              <a:rPr lang="en-US" sz="1600" u="sng" dirty="0"/>
              <a:t>Modality 2</a:t>
            </a:r>
            <a:r>
              <a:rPr lang="en-US" sz="1600" dirty="0"/>
              <a:t>: Genes</a:t>
            </a:r>
          </a:p>
          <a:p>
            <a:pPr lvl="1"/>
            <a:r>
              <a:rPr lang="en-US" sz="1400" dirty="0"/>
              <a:t>Expression levels</a:t>
            </a:r>
          </a:p>
          <a:p>
            <a:pPr fontAlgn="base"/>
            <a:r>
              <a:rPr lang="en-US" sz="1600" u="sng" dirty="0"/>
              <a:t>Phenotype</a:t>
            </a:r>
            <a:r>
              <a:rPr lang="en-US" sz="1600" dirty="0"/>
              <a:t>: 5 cortical layers, L1, L2/3, L4, L5, and L6</a:t>
            </a:r>
          </a:p>
          <a:p>
            <a:r>
              <a:rPr lang="en-US" sz="1600" dirty="0"/>
              <a:t>Running time (alignment only)</a:t>
            </a:r>
          </a:p>
          <a:p>
            <a:pPr lvl="1"/>
            <a:r>
              <a:rPr lang="en-US" sz="1400" dirty="0"/>
              <a:t>CCA (725.96 seconds)</a:t>
            </a:r>
          </a:p>
          <a:p>
            <a:pPr lvl="1"/>
            <a:r>
              <a:rPr lang="en-US" sz="1400" dirty="0"/>
              <a:t>Manifold Alignment (663.43 seconds) MATCHER (150.94 seconds)</a:t>
            </a:r>
          </a:p>
          <a:p>
            <a:pPr lvl="1"/>
            <a:r>
              <a:rPr lang="en-US" sz="1400" dirty="0" err="1"/>
              <a:t>deepManReg</a:t>
            </a:r>
            <a:r>
              <a:rPr lang="en-US" sz="1400" dirty="0"/>
              <a:t> (57.90 seconds by GPUs GTX 1060Ti and 90.10 seconds by CPU i5-8250U)</a:t>
            </a:r>
          </a:p>
          <a:p>
            <a:pPr fontAlgn="base"/>
            <a:endParaRPr lang="en-US" sz="1600" dirty="0"/>
          </a:p>
        </p:txBody>
      </p:sp>
      <p:sp>
        <p:nvSpPr>
          <p:cNvPr id="4" name="Slide Number Placeholder 3">
            <a:extLst>
              <a:ext uri="{FF2B5EF4-FFF2-40B4-BE49-F238E27FC236}">
                <a16:creationId xmlns:a16="http://schemas.microsoft.com/office/drawing/2014/main" id="{31F817B5-0292-424A-ADA0-DF41D1F2F64E}"/>
              </a:ext>
            </a:extLst>
          </p:cNvPr>
          <p:cNvSpPr>
            <a:spLocks noGrp="1"/>
          </p:cNvSpPr>
          <p:nvPr>
            <p:ph type="sldNum" sz="quarter" idx="12"/>
          </p:nvPr>
        </p:nvSpPr>
        <p:spPr>
          <a:xfrm>
            <a:off x="11311128" y="6272784"/>
            <a:ext cx="640080" cy="365125"/>
          </a:xfrm>
          <a:prstGeom prst="rect">
            <a:avLst/>
          </a:prstGeom>
        </p:spPr>
        <p:txBody>
          <a:bodyPr vert="horz" lIns="91440" tIns="45720" rIns="91440" bIns="45720" rtlCol="0" anchor="ctr"/>
          <a:lstStyle>
            <a:defPPr>
              <a:defRPr lang="en-US"/>
            </a:defPPr>
            <a:lvl1pPr marL="0" algn="ctr" defTabSz="914400" rtl="0" eaLnBrk="1" latinLnBrk="0" hangingPunct="1">
              <a:defRPr sz="1400" b="1" kern="1200">
                <a:solidFill>
                  <a:srgbClr val="FFFFFF"/>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A1C79C9-48CD-544B-91DF-57C1A15BA8C8}" type="slidenum">
              <a:rPr lang="en-US" smtClean="0"/>
              <a:pPr/>
              <a:t>43</a:t>
            </a:fld>
            <a:endParaRPr lang="en-US"/>
          </a:p>
        </p:txBody>
      </p:sp>
      <p:pic>
        <p:nvPicPr>
          <p:cNvPr id="8" name="Picture 7" descr="A picture containing text, sky, snow, full&#10;&#10;Description automatically generated">
            <a:extLst>
              <a:ext uri="{FF2B5EF4-FFF2-40B4-BE49-F238E27FC236}">
                <a16:creationId xmlns:a16="http://schemas.microsoft.com/office/drawing/2014/main" id="{EC956E14-FE94-EF43-80E4-DB7F04C2A9A4}"/>
              </a:ext>
            </a:extLst>
          </p:cNvPr>
          <p:cNvPicPr>
            <a:picLocks noChangeAspect="1"/>
          </p:cNvPicPr>
          <p:nvPr/>
        </p:nvPicPr>
        <p:blipFill>
          <a:blip r:embed="rId3"/>
          <a:stretch>
            <a:fillRect/>
          </a:stretch>
        </p:blipFill>
        <p:spPr>
          <a:xfrm>
            <a:off x="4652393" y="2251240"/>
            <a:ext cx="4467700" cy="2930360"/>
          </a:xfrm>
          <a:prstGeom prst="rect">
            <a:avLst/>
          </a:prstGeom>
        </p:spPr>
      </p:pic>
      <p:sp>
        <p:nvSpPr>
          <p:cNvPr id="9" name="TextBox 8">
            <a:extLst>
              <a:ext uri="{FF2B5EF4-FFF2-40B4-BE49-F238E27FC236}">
                <a16:creationId xmlns:a16="http://schemas.microsoft.com/office/drawing/2014/main" id="{0403E29D-E125-E446-A787-C9A475E16C20}"/>
              </a:ext>
            </a:extLst>
          </p:cNvPr>
          <p:cNvSpPr txBox="1"/>
          <p:nvPr/>
        </p:nvSpPr>
        <p:spPr>
          <a:xfrm>
            <a:off x="6451994" y="4941527"/>
            <a:ext cx="2183611" cy="219291"/>
          </a:xfrm>
          <a:prstGeom prst="rect">
            <a:avLst/>
          </a:prstGeom>
          <a:noFill/>
        </p:spPr>
        <p:txBody>
          <a:bodyPr wrap="none" rtlCol="0">
            <a:spAutoFit/>
          </a:bodyPr>
          <a:lstStyle/>
          <a:p>
            <a:r>
              <a:rPr lang="en-US" sz="825" dirty="0" err="1"/>
              <a:t>Gouwens</a:t>
            </a:r>
            <a:r>
              <a:rPr lang="en-US" sz="825" dirty="0"/>
              <a:t> et al. </a:t>
            </a:r>
            <a:r>
              <a:rPr lang="en-US" sz="825" i="1" dirty="0"/>
              <a:t>Cell</a:t>
            </a:r>
            <a:r>
              <a:rPr lang="en-US" sz="825" dirty="0"/>
              <a:t> 183.4 (2020): 935-953.</a:t>
            </a:r>
          </a:p>
        </p:txBody>
      </p:sp>
      <p:sp>
        <p:nvSpPr>
          <p:cNvPr id="7" name="TextBox 6">
            <a:extLst>
              <a:ext uri="{FF2B5EF4-FFF2-40B4-BE49-F238E27FC236}">
                <a16:creationId xmlns:a16="http://schemas.microsoft.com/office/drawing/2014/main" id="{2C99FFDC-6549-AA4A-A67B-E8024ABD473F}"/>
              </a:ext>
            </a:extLst>
          </p:cNvPr>
          <p:cNvSpPr txBox="1"/>
          <p:nvPr/>
        </p:nvSpPr>
        <p:spPr>
          <a:xfrm>
            <a:off x="102292" y="6525798"/>
            <a:ext cx="4012508"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Nguyen, Huang, Wang, Nature Computational Science, 2022</a:t>
            </a:r>
          </a:p>
        </p:txBody>
      </p:sp>
    </p:spTree>
    <p:extLst>
      <p:ext uri="{BB962C8B-B14F-4D97-AF65-F5344CB8AC3E}">
        <p14:creationId xmlns:p14="http://schemas.microsoft.com/office/powerpoint/2010/main" val="32548403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5B260-E329-264D-9462-C49DDD7C86CC}"/>
              </a:ext>
            </a:extLst>
          </p:cNvPr>
          <p:cNvSpPr>
            <a:spLocks noGrp="1"/>
          </p:cNvSpPr>
          <p:nvPr>
            <p:ph type="title"/>
          </p:nvPr>
        </p:nvSpPr>
        <p:spPr/>
        <p:txBody>
          <a:bodyPr/>
          <a:lstStyle/>
          <a:p>
            <a:r>
              <a:rPr lang="en-US" sz="2800" dirty="0"/>
              <a:t>Cross-modal feature network linking aligned genes and electrophysiological features</a:t>
            </a:r>
          </a:p>
        </p:txBody>
      </p:sp>
      <p:pic>
        <p:nvPicPr>
          <p:cNvPr id="6" name="Content Placeholder 5">
            <a:extLst>
              <a:ext uri="{FF2B5EF4-FFF2-40B4-BE49-F238E27FC236}">
                <a16:creationId xmlns:a16="http://schemas.microsoft.com/office/drawing/2014/main" id="{0CD33D5A-FB52-064A-98A0-1103D8518B22}"/>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1300177" y="1447800"/>
            <a:ext cx="7615223" cy="4943752"/>
          </a:xfrm>
        </p:spPr>
      </p:pic>
      <p:sp>
        <p:nvSpPr>
          <p:cNvPr id="4" name="Slide Number Placeholder 3">
            <a:extLst>
              <a:ext uri="{FF2B5EF4-FFF2-40B4-BE49-F238E27FC236}">
                <a16:creationId xmlns:a16="http://schemas.microsoft.com/office/drawing/2014/main" id="{AA2EBF6E-4BC6-1647-87EC-E9DB35EBD88B}"/>
              </a:ext>
            </a:extLst>
          </p:cNvPr>
          <p:cNvSpPr>
            <a:spLocks noGrp="1"/>
          </p:cNvSpPr>
          <p:nvPr>
            <p:ph type="sldNum" sz="quarter" idx="12"/>
          </p:nvPr>
        </p:nvSpPr>
        <p:spPr>
          <a:xfrm>
            <a:off x="11311128" y="6272784"/>
            <a:ext cx="640080" cy="365125"/>
          </a:xfrm>
          <a:prstGeom prst="rect">
            <a:avLst/>
          </a:prstGeom>
        </p:spPr>
        <p:txBody>
          <a:bodyPr vert="horz" lIns="91440" tIns="45720" rIns="91440" bIns="45720" rtlCol="0" anchor="ctr"/>
          <a:lstStyle>
            <a:defPPr>
              <a:defRPr lang="en-US"/>
            </a:defPPr>
            <a:lvl1pPr marL="0" algn="ctr" defTabSz="914400" rtl="0" eaLnBrk="1" latinLnBrk="0" hangingPunct="1">
              <a:defRPr sz="1400" b="1" kern="1200">
                <a:solidFill>
                  <a:srgbClr val="FFFFFF"/>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A1C79C9-48CD-544B-91DF-57C1A15BA8C8}" type="slidenum">
              <a:rPr lang="en-US" smtClean="0"/>
              <a:pPr/>
              <a:t>44</a:t>
            </a:fld>
            <a:endParaRPr lang="en-US"/>
          </a:p>
        </p:txBody>
      </p:sp>
      <p:pic>
        <p:nvPicPr>
          <p:cNvPr id="10" name="Content Placeholder 5">
            <a:extLst>
              <a:ext uri="{FF2B5EF4-FFF2-40B4-BE49-F238E27FC236}">
                <a16:creationId xmlns:a16="http://schemas.microsoft.com/office/drawing/2014/main" id="{F3E0DCBA-F18E-7B4B-BA40-E5E0180918F1}"/>
              </a:ext>
            </a:extLst>
          </p:cNvPr>
          <p:cNvPicPr>
            <a:picLocks noChangeAspect="1"/>
          </p:cNvPicPr>
          <p:nvPr/>
        </p:nvPicPr>
        <p:blipFill rotWithShape="1">
          <a:blip r:embed="rId3">
            <a:extLst>
              <a:ext uri="{28A0092B-C50C-407E-A947-70E740481C1C}">
                <a14:useLocalDpi xmlns:a14="http://schemas.microsoft.com/office/drawing/2010/main" val="0"/>
              </a:ext>
            </a:extLst>
          </a:blip>
          <a:srcRect t="2655" r="88608" b="93295"/>
          <a:stretch/>
        </p:blipFill>
        <p:spPr bwMode="auto">
          <a:xfrm>
            <a:off x="228600" y="1371600"/>
            <a:ext cx="1981200" cy="457201"/>
          </a:xfrm>
          <a:prstGeom prst="rect">
            <a:avLst/>
          </a:prstGeom>
          <a:solidFill>
            <a:schemeClr val="bg1"/>
          </a:solidFill>
          <a:ln w="9525">
            <a:noFill/>
            <a:miter lim="800000"/>
            <a:headEnd/>
            <a:tailEnd/>
          </a:ln>
        </p:spPr>
      </p:pic>
      <p:sp>
        <p:nvSpPr>
          <p:cNvPr id="7" name="TextBox 6">
            <a:extLst>
              <a:ext uri="{FF2B5EF4-FFF2-40B4-BE49-F238E27FC236}">
                <a16:creationId xmlns:a16="http://schemas.microsoft.com/office/drawing/2014/main" id="{AB1FD89D-15E9-BA45-82C2-6AF7FF49620C}"/>
              </a:ext>
            </a:extLst>
          </p:cNvPr>
          <p:cNvSpPr txBox="1"/>
          <p:nvPr/>
        </p:nvSpPr>
        <p:spPr>
          <a:xfrm>
            <a:off x="102292" y="6525798"/>
            <a:ext cx="4012508"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Nguyen, Huang, Wang, Nature Computational Science, 2022</a:t>
            </a:r>
          </a:p>
        </p:txBody>
      </p:sp>
    </p:spTree>
    <p:extLst>
      <p:ext uri="{BB962C8B-B14F-4D97-AF65-F5344CB8AC3E}">
        <p14:creationId xmlns:p14="http://schemas.microsoft.com/office/powerpoint/2010/main" val="35831700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4">
            <a:extLst>
              <a:ext uri="{FF2B5EF4-FFF2-40B4-BE49-F238E27FC236}">
                <a16:creationId xmlns:a16="http://schemas.microsoft.com/office/drawing/2014/main" id="{06A0F473-C3C8-7F46-8A7F-75FE3461D7C9}"/>
              </a:ext>
            </a:extLst>
          </p:cNvPr>
          <p:cNvPicPr>
            <a:picLocks noChangeAspect="1"/>
          </p:cNvPicPr>
          <p:nvPr/>
        </p:nvPicPr>
        <p:blipFill rotWithShape="1">
          <a:blip r:embed="rId2">
            <a:extLst>
              <a:ext uri="{28A0092B-C50C-407E-A947-70E740481C1C}">
                <a14:useLocalDpi xmlns:a14="http://schemas.microsoft.com/office/drawing/2010/main" val="0"/>
              </a:ext>
            </a:extLst>
          </a:blip>
          <a:srcRect t="10717" r="48123" b="20386"/>
          <a:stretch/>
        </p:blipFill>
        <p:spPr bwMode="auto">
          <a:xfrm>
            <a:off x="132970" y="1295399"/>
            <a:ext cx="5195148" cy="4495801"/>
          </a:xfrm>
          <a:prstGeom prst="rect">
            <a:avLst/>
          </a:prstGeom>
          <a:noFill/>
          <a:ln w="9525">
            <a:noFill/>
            <a:miter lim="800000"/>
            <a:headEnd/>
            <a:tailEnd/>
          </a:ln>
        </p:spPr>
      </p:pic>
      <p:sp>
        <p:nvSpPr>
          <p:cNvPr id="2" name="Title 1">
            <a:extLst>
              <a:ext uri="{FF2B5EF4-FFF2-40B4-BE49-F238E27FC236}">
                <a16:creationId xmlns:a16="http://schemas.microsoft.com/office/drawing/2014/main" id="{6B1F3340-1DA5-FE48-B6DE-6440819C473C}"/>
              </a:ext>
            </a:extLst>
          </p:cNvPr>
          <p:cNvSpPr>
            <a:spLocks noGrp="1"/>
          </p:cNvSpPr>
          <p:nvPr>
            <p:ph type="title"/>
          </p:nvPr>
        </p:nvSpPr>
        <p:spPr/>
        <p:txBody>
          <a:bodyPr/>
          <a:lstStyle/>
          <a:p>
            <a:r>
              <a:rPr lang="en-US" dirty="0"/>
              <a:t>Feature-network-regularized classification of cortical layers of neuronal cells</a:t>
            </a:r>
          </a:p>
        </p:txBody>
      </p:sp>
      <p:pic>
        <p:nvPicPr>
          <p:cNvPr id="5" name="Content Placeholder 4">
            <a:extLst>
              <a:ext uri="{FF2B5EF4-FFF2-40B4-BE49-F238E27FC236}">
                <a16:creationId xmlns:a16="http://schemas.microsoft.com/office/drawing/2014/main" id="{F57461F0-FFD5-544D-ACF8-D45D61FDE88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50879"/>
          <a:stretch/>
        </p:blipFill>
        <p:spPr>
          <a:xfrm>
            <a:off x="5273034" y="1295399"/>
            <a:ext cx="3751851" cy="4977053"/>
          </a:xfrm>
        </p:spPr>
      </p:pic>
      <p:sp>
        <p:nvSpPr>
          <p:cNvPr id="8" name="Oval 7">
            <a:extLst>
              <a:ext uri="{FF2B5EF4-FFF2-40B4-BE49-F238E27FC236}">
                <a16:creationId xmlns:a16="http://schemas.microsoft.com/office/drawing/2014/main" id="{D6FC4622-1041-6545-B196-D37FB0F86C63}"/>
              </a:ext>
            </a:extLst>
          </p:cNvPr>
          <p:cNvSpPr/>
          <p:nvPr/>
        </p:nvSpPr>
        <p:spPr>
          <a:xfrm>
            <a:off x="3352800" y="2133600"/>
            <a:ext cx="685800" cy="152400"/>
          </a:xfrm>
          <a:prstGeom prst="ellipse">
            <a:avLst/>
          </a:prstGeom>
          <a:noFill/>
          <a:ln>
            <a:solidFill>
              <a:srgbClr val="C1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DB59459-CA5A-7F4E-BB06-8A8D93E43313}"/>
              </a:ext>
            </a:extLst>
          </p:cNvPr>
          <p:cNvSpPr txBox="1"/>
          <p:nvPr/>
        </p:nvSpPr>
        <p:spPr>
          <a:xfrm>
            <a:off x="102292" y="6525798"/>
            <a:ext cx="4012508"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Nguyen, Huang, Wang, Nature Computational Science, 2022</a:t>
            </a:r>
          </a:p>
        </p:txBody>
      </p:sp>
    </p:spTree>
    <p:extLst>
      <p:ext uri="{BB962C8B-B14F-4D97-AF65-F5344CB8AC3E}">
        <p14:creationId xmlns:p14="http://schemas.microsoft.com/office/powerpoint/2010/main" val="27337766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38571-9F5F-AB45-831C-31257F5D2BED}"/>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E17AF799-90A3-7D45-A555-87D0EA16B991}"/>
              </a:ext>
            </a:extLst>
          </p:cNvPr>
          <p:cNvSpPr>
            <a:spLocks noGrp="1"/>
          </p:cNvSpPr>
          <p:nvPr>
            <p:ph idx="1"/>
          </p:nvPr>
        </p:nvSpPr>
        <p:spPr/>
        <p:txBody>
          <a:bodyPr/>
          <a:lstStyle/>
          <a:p>
            <a:r>
              <a:rPr lang="en-US" sz="1800" dirty="0">
                <a:solidFill>
                  <a:schemeClr val="tx2">
                    <a:lumMod val="20000"/>
                    <a:lumOff val="80000"/>
                  </a:schemeClr>
                </a:solidFill>
              </a:rPr>
              <a:t>Background</a:t>
            </a:r>
          </a:p>
          <a:p>
            <a:pPr lvl="1"/>
            <a:r>
              <a:rPr lang="en-US" sz="1600" dirty="0">
                <a:solidFill>
                  <a:schemeClr val="tx2">
                    <a:lumMod val="20000"/>
                    <a:lumOff val="80000"/>
                  </a:schemeClr>
                </a:solidFill>
              </a:rPr>
              <a:t>Functional genomics &amp; multi-omics </a:t>
            </a:r>
          </a:p>
          <a:p>
            <a:pPr lvl="1"/>
            <a:r>
              <a:rPr lang="en-US" sz="1600" dirty="0">
                <a:solidFill>
                  <a:schemeClr val="tx2">
                    <a:lumMod val="20000"/>
                    <a:lumOff val="80000"/>
                  </a:schemeClr>
                </a:solidFill>
              </a:rPr>
              <a:t>Gene regulation</a:t>
            </a:r>
          </a:p>
          <a:p>
            <a:pPr lvl="1"/>
            <a:endParaRPr lang="en-US" sz="1600" dirty="0">
              <a:solidFill>
                <a:schemeClr val="tx2">
                  <a:lumMod val="20000"/>
                  <a:lumOff val="80000"/>
                </a:schemeClr>
              </a:solidFill>
            </a:endParaRPr>
          </a:p>
          <a:p>
            <a:r>
              <a:rPr lang="en-US" sz="1800" dirty="0">
                <a:solidFill>
                  <a:schemeClr val="tx2">
                    <a:lumMod val="20000"/>
                    <a:lumOff val="80000"/>
                  </a:schemeClr>
                </a:solidFill>
              </a:rPr>
              <a:t>Multi-view learning for multi-modal data</a:t>
            </a:r>
          </a:p>
          <a:p>
            <a:pPr lvl="1"/>
            <a:r>
              <a:rPr lang="en-US" sz="1600" dirty="0">
                <a:solidFill>
                  <a:schemeClr val="tx2">
                    <a:lumMod val="20000"/>
                    <a:lumOff val="80000"/>
                  </a:schemeClr>
                </a:solidFill>
              </a:rPr>
              <a:t>Multi-view Empirical Risk Minimization (MV-ERM)</a:t>
            </a:r>
          </a:p>
          <a:p>
            <a:pPr lvl="1"/>
            <a:r>
              <a:rPr lang="en-US" sz="1600" dirty="0">
                <a:solidFill>
                  <a:schemeClr val="tx2">
                    <a:lumMod val="20000"/>
                    <a:lumOff val="80000"/>
                  </a:schemeClr>
                </a:solidFill>
              </a:rPr>
              <a:t>Manifold alignment</a:t>
            </a:r>
          </a:p>
          <a:p>
            <a:pPr lvl="1"/>
            <a:endParaRPr lang="en-US" sz="1600" dirty="0">
              <a:solidFill>
                <a:schemeClr val="tx2">
                  <a:lumMod val="20000"/>
                  <a:lumOff val="80000"/>
                </a:schemeClr>
              </a:solidFill>
            </a:endParaRPr>
          </a:p>
          <a:p>
            <a:r>
              <a:rPr lang="en-US" sz="1800" dirty="0">
                <a:solidFill>
                  <a:schemeClr val="tx2">
                    <a:lumMod val="20000"/>
                    <a:lumOff val="80000"/>
                  </a:schemeClr>
                </a:solidFill>
              </a:rPr>
              <a:t>App 1: </a:t>
            </a:r>
            <a:r>
              <a:rPr lang="en-US" sz="1800" i="1" dirty="0">
                <a:solidFill>
                  <a:schemeClr val="tx2">
                    <a:lumMod val="20000"/>
                    <a:lumOff val="80000"/>
                  </a:schemeClr>
                </a:solidFill>
              </a:rPr>
              <a:t>single-cell multi-modal data integration</a:t>
            </a:r>
          </a:p>
          <a:p>
            <a:pPr lvl="1"/>
            <a:r>
              <a:rPr lang="en-US" sz="1600" dirty="0">
                <a:solidFill>
                  <a:schemeClr val="tx2">
                    <a:lumMod val="20000"/>
                    <a:lumOff val="80000"/>
                  </a:schemeClr>
                </a:solidFill>
              </a:rPr>
              <a:t>Predicting neuronal electrophysiology from gene expression</a:t>
            </a:r>
          </a:p>
          <a:p>
            <a:r>
              <a:rPr lang="en-US" sz="1800" dirty="0">
                <a:solidFill>
                  <a:schemeClr val="tx2">
                    <a:lumMod val="20000"/>
                    <a:lumOff val="80000"/>
                  </a:schemeClr>
                </a:solidFill>
              </a:rPr>
              <a:t>App 2: </a:t>
            </a:r>
            <a:r>
              <a:rPr lang="en-US" sz="1800" i="1" dirty="0">
                <a:solidFill>
                  <a:schemeClr val="tx2">
                    <a:lumMod val="20000"/>
                    <a:lumOff val="80000"/>
                  </a:schemeClr>
                </a:solidFill>
              </a:rPr>
              <a:t>deep manifold-regularized classification</a:t>
            </a:r>
          </a:p>
          <a:p>
            <a:pPr lvl="1"/>
            <a:r>
              <a:rPr lang="en-US" sz="1600" dirty="0">
                <a:solidFill>
                  <a:schemeClr val="tx2">
                    <a:lumMod val="20000"/>
                    <a:lumOff val="80000"/>
                  </a:schemeClr>
                </a:solidFill>
              </a:rPr>
              <a:t>Predicting cortical layers of neurons from multi-modalities</a:t>
            </a:r>
          </a:p>
          <a:p>
            <a:r>
              <a:rPr lang="en-US" sz="1800" dirty="0"/>
              <a:t>App 3: </a:t>
            </a:r>
            <a:r>
              <a:rPr lang="en-US" sz="1800" i="1" dirty="0"/>
              <a:t>biologically interpretable neural network modeling </a:t>
            </a:r>
          </a:p>
          <a:p>
            <a:pPr lvl="1"/>
            <a:r>
              <a:rPr lang="en-US" sz="1600" dirty="0"/>
              <a:t>Disease prediction and functional prioritization</a:t>
            </a:r>
          </a:p>
        </p:txBody>
      </p:sp>
    </p:spTree>
    <p:extLst>
      <p:ext uri="{BB962C8B-B14F-4D97-AF65-F5344CB8AC3E}">
        <p14:creationId xmlns:p14="http://schemas.microsoft.com/office/powerpoint/2010/main" val="29483643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A0B5B-C8C9-C246-8358-649D066CEE0B}"/>
              </a:ext>
            </a:extLst>
          </p:cNvPr>
          <p:cNvSpPr>
            <a:spLocks noGrp="1"/>
          </p:cNvSpPr>
          <p:nvPr>
            <p:ph type="title"/>
          </p:nvPr>
        </p:nvSpPr>
        <p:spPr>
          <a:xfrm>
            <a:off x="538163" y="152400"/>
            <a:ext cx="8605837" cy="914400"/>
          </a:xfrm>
        </p:spPr>
        <p:txBody>
          <a:bodyPr/>
          <a:lstStyle/>
          <a:p>
            <a:r>
              <a:rPr lang="en-US" dirty="0"/>
              <a:t>Machine learning opens “black box” for disease prediction and functional interpretation</a:t>
            </a:r>
          </a:p>
        </p:txBody>
      </p:sp>
      <p:sp>
        <p:nvSpPr>
          <p:cNvPr id="3" name="TextBox 2">
            <a:extLst>
              <a:ext uri="{FF2B5EF4-FFF2-40B4-BE49-F238E27FC236}">
                <a16:creationId xmlns:a16="http://schemas.microsoft.com/office/drawing/2014/main" id="{3F944279-72ED-5246-9D88-65B114942B8A}"/>
              </a:ext>
            </a:extLst>
          </p:cNvPr>
          <p:cNvSpPr txBox="1"/>
          <p:nvPr/>
        </p:nvSpPr>
        <p:spPr>
          <a:xfrm>
            <a:off x="914507" y="2788837"/>
            <a:ext cx="1495646" cy="1200329"/>
          </a:xfrm>
          <a:prstGeom prst="rect">
            <a:avLst/>
          </a:prstGeom>
          <a:noFill/>
        </p:spPr>
        <p:txBody>
          <a:bodyPr wrap="square" rtlCol="0">
            <a:spAutoFit/>
          </a:bodyPr>
          <a:lstStyle/>
          <a:p>
            <a:pPr algn="r"/>
            <a:r>
              <a:rPr lang="en-US" dirty="0"/>
              <a:t>Population multi-omics (e.g., SNPs, genes)</a:t>
            </a:r>
          </a:p>
        </p:txBody>
      </p:sp>
      <p:sp>
        <p:nvSpPr>
          <p:cNvPr id="13" name="Right Arrow 12">
            <a:extLst>
              <a:ext uri="{FF2B5EF4-FFF2-40B4-BE49-F238E27FC236}">
                <a16:creationId xmlns:a16="http://schemas.microsoft.com/office/drawing/2014/main" id="{13829B77-7629-A94E-B2B4-71C9363858FA}"/>
              </a:ext>
            </a:extLst>
          </p:cNvPr>
          <p:cNvSpPr/>
          <p:nvPr/>
        </p:nvSpPr>
        <p:spPr>
          <a:xfrm>
            <a:off x="2489853" y="3034928"/>
            <a:ext cx="290700" cy="431149"/>
          </a:xfrm>
          <a:prstGeom prst="rightArrow">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ight Arrow 13">
            <a:extLst>
              <a:ext uri="{FF2B5EF4-FFF2-40B4-BE49-F238E27FC236}">
                <a16:creationId xmlns:a16="http://schemas.microsoft.com/office/drawing/2014/main" id="{7D090493-F6B8-D641-9340-2AFBCD7E95A2}"/>
              </a:ext>
            </a:extLst>
          </p:cNvPr>
          <p:cNvSpPr/>
          <p:nvPr/>
        </p:nvSpPr>
        <p:spPr>
          <a:xfrm>
            <a:off x="6079022" y="2092993"/>
            <a:ext cx="290700" cy="431149"/>
          </a:xfrm>
          <a:prstGeom prst="rightArrow">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ight Arrow 14">
            <a:extLst>
              <a:ext uri="{FF2B5EF4-FFF2-40B4-BE49-F238E27FC236}">
                <a16:creationId xmlns:a16="http://schemas.microsoft.com/office/drawing/2014/main" id="{7AA7EA8D-6774-BA4A-B18F-532DF9019679}"/>
              </a:ext>
            </a:extLst>
          </p:cNvPr>
          <p:cNvSpPr/>
          <p:nvPr/>
        </p:nvSpPr>
        <p:spPr>
          <a:xfrm>
            <a:off x="6107507" y="3325684"/>
            <a:ext cx="290700" cy="431149"/>
          </a:xfrm>
          <a:prstGeom prst="rightArrow">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C521CCA5-9534-754E-87ED-A17514102150}"/>
              </a:ext>
            </a:extLst>
          </p:cNvPr>
          <p:cNvSpPr txBox="1"/>
          <p:nvPr/>
        </p:nvSpPr>
        <p:spPr>
          <a:xfrm>
            <a:off x="6417469" y="1985401"/>
            <a:ext cx="2226223" cy="646331"/>
          </a:xfrm>
          <a:prstGeom prst="rect">
            <a:avLst/>
          </a:prstGeom>
          <a:noFill/>
        </p:spPr>
        <p:txBody>
          <a:bodyPr wrap="square" rtlCol="0">
            <a:spAutoFit/>
          </a:bodyPr>
          <a:lstStyle/>
          <a:p>
            <a:r>
              <a:rPr lang="en-US" dirty="0"/>
              <a:t>Risk variants, genes, elements</a:t>
            </a:r>
          </a:p>
        </p:txBody>
      </p:sp>
      <p:sp>
        <p:nvSpPr>
          <p:cNvPr id="17" name="TextBox 16">
            <a:extLst>
              <a:ext uri="{FF2B5EF4-FFF2-40B4-BE49-F238E27FC236}">
                <a16:creationId xmlns:a16="http://schemas.microsoft.com/office/drawing/2014/main" id="{924C3B41-BD8C-484E-B641-D708B24CAD4B}"/>
              </a:ext>
            </a:extLst>
          </p:cNvPr>
          <p:cNvSpPr txBox="1"/>
          <p:nvPr/>
        </p:nvSpPr>
        <p:spPr>
          <a:xfrm>
            <a:off x="6445601" y="3342835"/>
            <a:ext cx="1983235" cy="369332"/>
          </a:xfrm>
          <a:prstGeom prst="rect">
            <a:avLst/>
          </a:prstGeom>
          <a:noFill/>
        </p:spPr>
        <p:txBody>
          <a:bodyPr wrap="none" rtlCol="0">
            <a:spAutoFit/>
          </a:bodyPr>
          <a:lstStyle/>
          <a:p>
            <a:r>
              <a:rPr lang="en-US" dirty="0"/>
              <a:t>Disease diagnosis</a:t>
            </a:r>
          </a:p>
        </p:txBody>
      </p:sp>
      <p:sp>
        <p:nvSpPr>
          <p:cNvPr id="19" name="TextBox 18">
            <a:extLst>
              <a:ext uri="{FF2B5EF4-FFF2-40B4-BE49-F238E27FC236}">
                <a16:creationId xmlns:a16="http://schemas.microsoft.com/office/drawing/2014/main" id="{AEDDEA3F-B2F7-B042-923E-5EA5CBDD45AD}"/>
              </a:ext>
            </a:extLst>
          </p:cNvPr>
          <p:cNvSpPr txBox="1"/>
          <p:nvPr/>
        </p:nvSpPr>
        <p:spPr>
          <a:xfrm>
            <a:off x="6045251" y="3996036"/>
            <a:ext cx="372218" cy="369332"/>
          </a:xfrm>
          <a:prstGeom prst="rect">
            <a:avLst/>
          </a:prstGeom>
          <a:noFill/>
        </p:spPr>
        <p:txBody>
          <a:bodyPr wrap="none" rtlCol="0">
            <a:spAutoFit/>
          </a:bodyPr>
          <a:lstStyle/>
          <a:p>
            <a:r>
              <a:rPr lang="en-US" dirty="0"/>
              <a:t>…</a:t>
            </a:r>
          </a:p>
        </p:txBody>
      </p:sp>
      <p:pic>
        <p:nvPicPr>
          <p:cNvPr id="20" name="Picture 3">
            <a:extLst>
              <a:ext uri="{FF2B5EF4-FFF2-40B4-BE49-F238E27FC236}">
                <a16:creationId xmlns:a16="http://schemas.microsoft.com/office/drawing/2014/main" id="{1B949310-EEB4-244B-92C3-FAC6977E28B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355" b="55153"/>
          <a:stretch/>
        </p:blipFill>
        <p:spPr bwMode="auto">
          <a:xfrm>
            <a:off x="1253741" y="5059320"/>
            <a:ext cx="6380577" cy="1134101"/>
          </a:xfrm>
          <a:prstGeom prst="rect">
            <a:avLst/>
          </a:prstGeom>
          <a:noFill/>
          <a:ln w="9525">
            <a:no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2" name="Picture 21">
            <a:extLst>
              <a:ext uri="{FF2B5EF4-FFF2-40B4-BE49-F238E27FC236}">
                <a16:creationId xmlns:a16="http://schemas.microsoft.com/office/drawing/2014/main" id="{38AE04F8-B902-C846-9501-FDA020EDC3BD}"/>
              </a:ext>
            </a:extLst>
          </p:cNvPr>
          <p:cNvPicPr>
            <a:picLocks noChangeAspect="1"/>
          </p:cNvPicPr>
          <p:nvPr/>
        </p:nvPicPr>
        <p:blipFill rotWithShape="1">
          <a:blip r:embed="rId3">
            <a:extLst>
              <a:ext uri="{28A0092B-C50C-407E-A947-70E740481C1C}">
                <a14:useLocalDpi xmlns:a14="http://schemas.microsoft.com/office/drawing/2010/main" val="0"/>
              </a:ext>
            </a:extLst>
          </a:blip>
          <a:srcRect l="3786" t="10054" r="91468" b="25485"/>
          <a:stretch/>
        </p:blipFill>
        <p:spPr>
          <a:xfrm>
            <a:off x="726117" y="1739056"/>
            <a:ext cx="290700" cy="3276600"/>
          </a:xfrm>
          <a:prstGeom prst="rect">
            <a:avLst/>
          </a:prstGeom>
        </p:spPr>
      </p:pic>
      <p:sp>
        <p:nvSpPr>
          <p:cNvPr id="23" name="Right Arrow 22">
            <a:extLst>
              <a:ext uri="{FF2B5EF4-FFF2-40B4-BE49-F238E27FC236}">
                <a16:creationId xmlns:a16="http://schemas.microsoft.com/office/drawing/2014/main" id="{D32D973D-8875-4647-A24B-DF1A01E11D57}"/>
              </a:ext>
            </a:extLst>
          </p:cNvPr>
          <p:cNvSpPr/>
          <p:nvPr/>
        </p:nvSpPr>
        <p:spPr>
          <a:xfrm rot="16200000">
            <a:off x="4298679" y="4600086"/>
            <a:ext cx="290700" cy="431149"/>
          </a:xfrm>
          <a:prstGeom prst="rightArrow">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2B3FDD3-4E4B-8040-9065-F5DC58ECAA10}"/>
              </a:ext>
            </a:extLst>
          </p:cNvPr>
          <p:cNvSpPr txBox="1"/>
          <p:nvPr/>
        </p:nvSpPr>
        <p:spPr>
          <a:xfrm>
            <a:off x="3498252" y="6057653"/>
            <a:ext cx="2322704" cy="369332"/>
          </a:xfrm>
          <a:prstGeom prst="rect">
            <a:avLst/>
          </a:prstGeom>
          <a:noFill/>
        </p:spPr>
        <p:txBody>
          <a:bodyPr wrap="square" rtlCol="0">
            <a:spAutoFit/>
          </a:bodyPr>
          <a:lstStyle/>
          <a:p>
            <a:r>
              <a:rPr lang="en-US" dirty="0"/>
              <a:t>Machine Learning</a:t>
            </a:r>
          </a:p>
        </p:txBody>
      </p:sp>
      <p:pic>
        <p:nvPicPr>
          <p:cNvPr id="2050" name="Picture 2" descr="The “Black Box” of Consumer Behavior | Principles of Marketing">
            <a:extLst>
              <a:ext uri="{FF2B5EF4-FFF2-40B4-BE49-F238E27FC236}">
                <a16:creationId xmlns:a16="http://schemas.microsoft.com/office/drawing/2014/main" id="{2D551489-7C52-6F49-92D4-2C2DD371E2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8047" y="1575188"/>
            <a:ext cx="3252653" cy="2975743"/>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EE0371E2-57E1-7449-9000-AAE441853D95}"/>
              </a:ext>
            </a:extLst>
          </p:cNvPr>
          <p:cNvSpPr txBox="1"/>
          <p:nvPr/>
        </p:nvSpPr>
        <p:spPr>
          <a:xfrm>
            <a:off x="6445601" y="2649440"/>
            <a:ext cx="2133600" cy="646331"/>
          </a:xfrm>
          <a:prstGeom prst="rect">
            <a:avLst/>
          </a:prstGeom>
          <a:noFill/>
        </p:spPr>
        <p:txBody>
          <a:bodyPr wrap="square">
            <a:spAutoFit/>
          </a:bodyPr>
          <a:lstStyle/>
          <a:p>
            <a:r>
              <a:rPr lang="en-US" dirty="0"/>
              <a:t>Functions, mechanisms</a:t>
            </a:r>
          </a:p>
        </p:txBody>
      </p:sp>
      <p:sp>
        <p:nvSpPr>
          <p:cNvPr id="21" name="Right Arrow 20">
            <a:extLst>
              <a:ext uri="{FF2B5EF4-FFF2-40B4-BE49-F238E27FC236}">
                <a16:creationId xmlns:a16="http://schemas.microsoft.com/office/drawing/2014/main" id="{5CD88C5C-7DC7-5740-A338-0EEFD58641D5}"/>
              </a:ext>
            </a:extLst>
          </p:cNvPr>
          <p:cNvSpPr/>
          <p:nvPr/>
        </p:nvSpPr>
        <p:spPr>
          <a:xfrm>
            <a:off x="6104914" y="2708130"/>
            <a:ext cx="290700" cy="431149"/>
          </a:xfrm>
          <a:prstGeom prst="rightArrow">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31243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B2861FF-C6DA-9844-903D-70E69CA26513}"/>
              </a:ext>
            </a:extLst>
          </p:cNvPr>
          <p:cNvPicPr>
            <a:picLocks noChangeAspect="1"/>
          </p:cNvPicPr>
          <p:nvPr/>
        </p:nvPicPr>
        <p:blipFill>
          <a:blip r:embed="rId3"/>
          <a:stretch>
            <a:fillRect/>
          </a:stretch>
        </p:blipFill>
        <p:spPr>
          <a:xfrm>
            <a:off x="475500" y="1884338"/>
            <a:ext cx="5161702" cy="3097021"/>
          </a:xfrm>
          <a:prstGeom prst="rect">
            <a:avLst/>
          </a:prstGeom>
        </p:spPr>
      </p:pic>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8E19D82-CA72-4A41-A16C-401A9A13B0A3}"/>
                  </a:ext>
                </a:extLst>
              </p:cNvPr>
              <p:cNvSpPr>
                <a:spLocks noGrp="1"/>
              </p:cNvSpPr>
              <p:nvPr>
                <p:ph idx="1"/>
              </p:nvPr>
            </p:nvSpPr>
            <p:spPr>
              <a:xfrm>
                <a:off x="6066463" y="1684178"/>
                <a:ext cx="3102937" cy="3038094"/>
              </a:xfrm>
            </p:spPr>
            <p:txBody>
              <a:bodyPr>
                <a:noAutofit/>
              </a:bodyPr>
              <a:lstStyle/>
              <a:p>
                <a:pPr lvl="0"/>
                <a:r>
                  <a:rPr lang="en-US" sz="1600" dirty="0"/>
                  <a:t>Input form 2 omics, </a:t>
                </a:r>
                <a14:m>
                  <m:oMath xmlns:m="http://schemas.openxmlformats.org/officeDocument/2006/math">
                    <m:r>
                      <a:rPr lang="en-US" sz="1600" i="1">
                        <a:latin typeface="Cambria Math" panose="02040503050406030204" pitchFamily="18" charset="0"/>
                      </a:rPr>
                      <m:t>𝑋</m:t>
                    </m:r>
                    <m:r>
                      <a:rPr lang="en-US" sz="1600" i="1">
                        <a:latin typeface="Cambria Math" panose="02040503050406030204" pitchFamily="18" charset="0"/>
                      </a:rPr>
                      <m:t>, </m:t>
                    </m:r>
                    <m:r>
                      <a:rPr lang="en-US" sz="1600" i="1">
                        <a:latin typeface="Cambria Math" panose="02040503050406030204" pitchFamily="18" charset="0"/>
                      </a:rPr>
                      <m:t>𝑌</m:t>
                    </m:r>
                  </m:oMath>
                </a14:m>
                <a:r>
                  <a:rPr lang="en-US" sz="1600" dirty="0"/>
                  <a:t> (SNPs &amp; genes)</a:t>
                </a:r>
              </a:p>
              <a:p>
                <a:r>
                  <a:rPr lang="en-US" sz="1600" dirty="0"/>
                  <a:t>First layer embed </a:t>
                </a:r>
                <a14:m>
                  <m:oMath xmlns:m="http://schemas.openxmlformats.org/officeDocument/2006/math">
                    <m:sSub>
                      <m:sSubPr>
                        <m:ctrlPr>
                          <a:rPr lang="en-US" sz="1600" i="1">
                            <a:solidFill>
                              <a:schemeClr val="accent1"/>
                            </a:solidFill>
                            <a:latin typeface="Cambria Math" panose="02040503050406030204" pitchFamily="18" charset="0"/>
                          </a:rPr>
                        </m:ctrlPr>
                      </m:sSubPr>
                      <m:e>
                        <m:r>
                          <a:rPr lang="en-US" sz="1600" i="1">
                            <a:solidFill>
                              <a:schemeClr val="accent1"/>
                            </a:solidFill>
                            <a:latin typeface="Cambria Math" panose="02040503050406030204" pitchFamily="18" charset="0"/>
                          </a:rPr>
                          <m:t>𝐴</m:t>
                        </m:r>
                      </m:e>
                      <m:sub>
                        <m:r>
                          <a:rPr lang="en-US" sz="1600" i="1">
                            <a:solidFill>
                              <a:schemeClr val="accent1"/>
                            </a:solidFill>
                            <a:latin typeface="Cambria Math" panose="02040503050406030204" pitchFamily="18" charset="0"/>
                          </a:rPr>
                          <m:t>1</m:t>
                        </m:r>
                      </m:sub>
                    </m:sSub>
                  </m:oMath>
                </a14:m>
                <a:r>
                  <a:rPr lang="en-US" sz="1600" dirty="0"/>
                  <a:t> and </a:t>
                </a:r>
                <a14:m>
                  <m:oMath xmlns:m="http://schemas.openxmlformats.org/officeDocument/2006/math">
                    <m:sSub>
                      <m:sSubPr>
                        <m:ctrlPr>
                          <a:rPr lang="en-US" sz="1600" i="1">
                            <a:solidFill>
                              <a:schemeClr val="accent1"/>
                            </a:solidFill>
                            <a:latin typeface="Cambria Math" panose="02040503050406030204" pitchFamily="18" charset="0"/>
                          </a:rPr>
                        </m:ctrlPr>
                      </m:sSubPr>
                      <m:e>
                        <m:r>
                          <a:rPr lang="en-US" sz="1600" i="1">
                            <a:solidFill>
                              <a:schemeClr val="accent1"/>
                            </a:solidFill>
                            <a:latin typeface="Cambria Math" panose="02040503050406030204" pitchFamily="18" charset="0"/>
                          </a:rPr>
                          <m:t>𝐴</m:t>
                        </m:r>
                      </m:e>
                      <m:sub>
                        <m:r>
                          <a:rPr lang="en-US" sz="1600" i="1">
                            <a:solidFill>
                              <a:schemeClr val="accent1"/>
                            </a:solidFill>
                            <a:latin typeface="Cambria Math" panose="02040503050406030204" pitchFamily="18" charset="0"/>
                          </a:rPr>
                          <m:t>2</m:t>
                        </m:r>
                      </m:sub>
                    </m:sSub>
                    <m:r>
                      <a:rPr lang="en-US" sz="1600" i="1">
                        <a:latin typeface="Cambria Math" panose="02040503050406030204" pitchFamily="18" charset="0"/>
                      </a:rPr>
                      <m:t>−</m:t>
                    </m:r>
                  </m:oMath>
                </a14:m>
                <a:r>
                  <a:rPr lang="en-US" sz="1600" dirty="0"/>
                  <a:t> </a:t>
                </a:r>
                <a:r>
                  <a:rPr lang="en-US" sz="1600" dirty="0" err="1">
                    <a:solidFill>
                      <a:schemeClr val="accent1"/>
                    </a:solidFill>
                  </a:rPr>
                  <a:t>eQTL</a:t>
                </a:r>
                <a:r>
                  <a:rPr lang="en-US" sz="1600" dirty="0">
                    <a:solidFill>
                      <a:schemeClr val="accent1"/>
                    </a:solidFill>
                  </a:rPr>
                  <a:t> </a:t>
                </a:r>
                <a:r>
                  <a:rPr lang="en-US" sz="1600" dirty="0"/>
                  <a:t>and gene regulatory network (</a:t>
                </a:r>
                <a:r>
                  <a:rPr lang="en-US" sz="1600" dirty="0">
                    <a:solidFill>
                      <a:schemeClr val="accent1"/>
                    </a:solidFill>
                  </a:rPr>
                  <a:t>GRN</a:t>
                </a:r>
                <a:r>
                  <a:rPr lang="en-US" sz="1600" dirty="0"/>
                  <a:t>) </a:t>
                </a:r>
              </a:p>
              <a:p>
                <a:pPr marL="0" indent="0">
                  <a:buNone/>
                </a:pPr>
                <a:r>
                  <a:rPr lang="en-US" sz="900" dirty="0">
                    <a:sym typeface="Wingdings" pitchFamily="2" charset="2"/>
                  </a:rPr>
                  <a:t> From variants (&amp; gene regulations) to gene expression</a:t>
                </a:r>
                <a:endParaRPr lang="en-US" sz="1600" dirty="0"/>
              </a:p>
              <a:p>
                <a:pPr lvl="0"/>
                <a:r>
                  <a:rPr lang="en-US" sz="1600" dirty="0"/>
                  <a:t>Other fully connected hidden layers: </a:t>
                </a:r>
                <a14:m>
                  <m:oMath xmlns:m="http://schemas.openxmlformats.org/officeDocument/2006/math">
                    <m:r>
                      <a:rPr lang="en-US" sz="1600" i="1">
                        <a:latin typeface="Cambria Math" panose="02040503050406030204" pitchFamily="18" charset="0"/>
                      </a:rPr>
                      <m:t>h</m:t>
                    </m:r>
                  </m:oMath>
                </a14:m>
                <a:r>
                  <a:rPr lang="en-US" sz="1600" dirty="0"/>
                  <a:t>;</a:t>
                </a:r>
              </a:p>
              <a:p>
                <a:pPr marL="0" indent="0">
                  <a:buNone/>
                </a:pPr>
                <a:r>
                  <a:rPr lang="en-US" sz="900" dirty="0">
                    <a:sym typeface="Wingdings" pitchFamily="2" charset="2"/>
                  </a:rPr>
                  <a:t> From gene expression to phenotypes</a:t>
                </a:r>
                <a:endParaRPr lang="en-US" sz="1600" dirty="0"/>
              </a:p>
              <a:p>
                <a:pPr lvl="0"/>
                <a:r>
                  <a:rPr lang="en-US" sz="1600" dirty="0" err="1"/>
                  <a:t>Softmax</a:t>
                </a:r>
                <a:r>
                  <a:rPr lang="en-US" sz="1600" dirty="0"/>
                  <a:t> classification layer: </a:t>
                </a:r>
                <a14:m>
                  <m:oMath xmlns:m="http://schemas.openxmlformats.org/officeDocument/2006/math">
                    <m:r>
                      <a:rPr lang="en-US" sz="1600" i="1">
                        <a:latin typeface="Cambria Math" panose="02040503050406030204" pitchFamily="18" charset="0"/>
                      </a:rPr>
                      <m:t>𝑜</m:t>
                    </m:r>
                    <m:r>
                      <a:rPr lang="en-US" sz="1600" i="1">
                        <a:latin typeface="Cambria Math" panose="02040503050406030204" pitchFamily="18" charset="0"/>
                      </a:rPr>
                      <m:t>=</m:t>
                    </m:r>
                    <m:r>
                      <a:rPr lang="en-US" sz="1600" i="1">
                        <a:latin typeface="Cambria Math" panose="02040503050406030204" pitchFamily="18" charset="0"/>
                      </a:rPr>
                      <m:t>𝛿</m:t>
                    </m:r>
                    <m:d>
                      <m:dPr>
                        <m:ctrlPr>
                          <a:rPr lang="en-US" sz="1600" i="1">
                            <a:latin typeface="Cambria Math" panose="02040503050406030204" pitchFamily="18" charset="0"/>
                          </a:rPr>
                        </m:ctrlPr>
                      </m:dPr>
                      <m:e>
                        <m:r>
                          <a:rPr lang="en-US" sz="1600" i="1">
                            <a:latin typeface="Cambria Math" panose="02040503050406030204" pitchFamily="18" charset="0"/>
                          </a:rPr>
                          <m:t>h</m:t>
                        </m:r>
                        <m:r>
                          <a:rPr lang="en-US" sz="1600" i="1">
                            <a:latin typeface="Cambria Math" panose="02040503050406030204" pitchFamily="18" charset="0"/>
                          </a:rPr>
                          <m:t>∘</m:t>
                        </m:r>
                        <m:r>
                          <a:rPr lang="en-US" sz="1600" i="1">
                            <a:latin typeface="Cambria Math" panose="02040503050406030204" pitchFamily="18" charset="0"/>
                          </a:rPr>
                          <m:t>𝜎</m:t>
                        </m:r>
                        <m:d>
                          <m:dPr>
                            <m:ctrlPr>
                              <a:rPr lang="en-US" sz="1600" i="1">
                                <a:latin typeface="Cambria Math" panose="02040503050406030204" pitchFamily="18" charset="0"/>
                              </a:rPr>
                            </m:ctrlPr>
                          </m:dPr>
                          <m:e>
                            <m:r>
                              <a:rPr lang="en-US" sz="1600" i="1">
                                <a:latin typeface="Cambria Math" panose="02040503050406030204" pitchFamily="18" charset="0"/>
                              </a:rPr>
                              <m:t>𝑓</m:t>
                            </m:r>
                            <m:d>
                              <m:dPr>
                                <m:ctrlPr>
                                  <a:rPr lang="en-US" sz="1600" i="1">
                                    <a:latin typeface="Cambria Math" panose="02040503050406030204" pitchFamily="18" charset="0"/>
                                  </a:rPr>
                                </m:ctrlPr>
                              </m:dPr>
                              <m:e>
                                <m:r>
                                  <a:rPr lang="en-US" sz="1600" i="1">
                                    <a:latin typeface="Cambria Math" panose="02040503050406030204" pitchFamily="18" charset="0"/>
                                  </a:rPr>
                                  <m:t>𝑋</m:t>
                                </m:r>
                              </m:e>
                            </m:d>
                            <m:r>
                              <a:rPr lang="en-US" sz="1600" i="1">
                                <a:latin typeface="Cambria Math" panose="02040503050406030204" pitchFamily="18" charset="0"/>
                              </a:rPr>
                              <m:t>+</m:t>
                            </m:r>
                            <m:r>
                              <a:rPr lang="en-US" sz="1600" i="1">
                                <a:latin typeface="Cambria Math" panose="02040503050406030204" pitchFamily="18" charset="0"/>
                              </a:rPr>
                              <m:t>𝑔</m:t>
                            </m:r>
                            <m:d>
                              <m:dPr>
                                <m:ctrlPr>
                                  <a:rPr lang="en-US" sz="1600" i="1">
                                    <a:latin typeface="Cambria Math" panose="02040503050406030204" pitchFamily="18" charset="0"/>
                                  </a:rPr>
                                </m:ctrlPr>
                              </m:dPr>
                              <m:e>
                                <m:r>
                                  <a:rPr lang="en-US" sz="1600" i="1">
                                    <a:latin typeface="Cambria Math" panose="02040503050406030204" pitchFamily="18" charset="0"/>
                                  </a:rPr>
                                  <m:t>𝑌</m:t>
                                </m:r>
                              </m:e>
                            </m:d>
                          </m:e>
                        </m:d>
                      </m:e>
                    </m:d>
                  </m:oMath>
                </a14:m>
                <a:r>
                  <a:rPr lang="en-US" sz="1600" dirty="0"/>
                  <a:t>;</a:t>
                </a:r>
              </a:p>
              <a:p>
                <a:pPr lvl="0"/>
                <a:r>
                  <a:rPr lang="en-US" sz="1600" dirty="0"/>
                  <a:t>The Cross-Entropy: </a:t>
                </a:r>
                <a14:m>
                  <m:oMath xmlns:m="http://schemas.openxmlformats.org/officeDocument/2006/math">
                    <m:r>
                      <a:rPr lang="en-US" sz="1600" i="1">
                        <a:latin typeface="Cambria Math" panose="02040503050406030204" pitchFamily="18" charset="0"/>
                      </a:rPr>
                      <m:t>𝐿</m:t>
                    </m:r>
                    <m:r>
                      <a:rPr lang="en-US" sz="1600" i="1">
                        <a:latin typeface="Cambria Math" panose="02040503050406030204" pitchFamily="18" charset="0"/>
                      </a:rPr>
                      <m:t>(</m:t>
                    </m:r>
                    <m:r>
                      <a:rPr lang="en-US" sz="1600" i="1">
                        <a:latin typeface="Cambria Math" panose="02040503050406030204" pitchFamily="18" charset="0"/>
                      </a:rPr>
                      <m:t>𝑜</m:t>
                    </m:r>
                    <m:r>
                      <a:rPr lang="en-US" sz="1600" i="1">
                        <a:latin typeface="Cambria Math" panose="02040503050406030204" pitchFamily="18" charset="0"/>
                      </a:rPr>
                      <m:t>,</m:t>
                    </m:r>
                    <m:acc>
                      <m:accPr>
                        <m:chr m:val="̂"/>
                        <m:ctrlPr>
                          <a:rPr lang="en-US" sz="1600" i="1">
                            <a:latin typeface="Cambria Math" panose="02040503050406030204" pitchFamily="18" charset="0"/>
                          </a:rPr>
                        </m:ctrlPr>
                      </m:accPr>
                      <m:e>
                        <m:r>
                          <a:rPr lang="en-US" sz="1600" i="1">
                            <a:latin typeface="Cambria Math" panose="02040503050406030204" pitchFamily="18" charset="0"/>
                          </a:rPr>
                          <m:t>𝑜</m:t>
                        </m:r>
                      </m:e>
                    </m:acc>
                    <m:r>
                      <a:rPr lang="en-US" sz="1600" i="1">
                        <a:latin typeface="Cambria Math" panose="02040503050406030204" pitchFamily="18" charset="0"/>
                      </a:rPr>
                      <m:t>)=−</m:t>
                    </m:r>
                    <m:f>
                      <m:fPr>
                        <m:ctrlPr>
                          <a:rPr lang="en-US" sz="1600" i="1">
                            <a:latin typeface="Cambria Math" panose="02040503050406030204" pitchFamily="18" charset="0"/>
                          </a:rPr>
                        </m:ctrlPr>
                      </m:fPr>
                      <m:num>
                        <m:r>
                          <a:rPr lang="en-US" sz="1600" i="1">
                            <a:latin typeface="Cambria Math" panose="02040503050406030204" pitchFamily="18" charset="0"/>
                          </a:rPr>
                          <m:t>1</m:t>
                        </m:r>
                      </m:num>
                      <m:den>
                        <m:r>
                          <a:rPr lang="en-US" sz="1600" i="1">
                            <a:latin typeface="Cambria Math" panose="02040503050406030204" pitchFamily="18" charset="0"/>
                          </a:rPr>
                          <m:t>𝑛</m:t>
                        </m:r>
                        <m:nary>
                          <m:naryPr>
                            <m:chr m:val="∑"/>
                            <m:limLoc m:val="undOvr"/>
                            <m:ctrlPr>
                              <a:rPr lang="en-US" sz="1600" i="1">
                                <a:latin typeface="Cambria Math" panose="02040503050406030204" pitchFamily="18" charset="0"/>
                              </a:rPr>
                            </m:ctrlPr>
                          </m:naryPr>
                          <m:sub>
                            <m:r>
                              <a:rPr lang="en-US" sz="1600" i="1">
                                <a:latin typeface="Cambria Math" panose="02040503050406030204" pitchFamily="18" charset="0"/>
                              </a:rPr>
                              <m:t>𝑖</m:t>
                            </m:r>
                            <m:r>
                              <a:rPr lang="en-US" sz="1600" i="1">
                                <a:latin typeface="Cambria Math" panose="02040503050406030204" pitchFamily="18" charset="0"/>
                              </a:rPr>
                              <m:t>=1</m:t>
                            </m:r>
                          </m:sub>
                          <m:sup>
                            <m:r>
                              <a:rPr lang="en-US" sz="1600" i="1">
                                <a:latin typeface="Cambria Math" panose="02040503050406030204" pitchFamily="18" charset="0"/>
                              </a:rPr>
                              <m:t>𝑛</m:t>
                            </m:r>
                          </m:sup>
                          <m:e>
                            <m:sSub>
                              <m:sSubPr>
                                <m:ctrlPr>
                                  <a:rPr lang="en-US" sz="1600" i="1">
                                    <a:latin typeface="Cambria Math" panose="02040503050406030204" pitchFamily="18" charset="0"/>
                                  </a:rPr>
                                </m:ctrlPr>
                              </m:sSubPr>
                              <m:e>
                                <m:r>
                                  <a:rPr lang="en-US" sz="1600" i="1">
                                    <a:latin typeface="Cambria Math" panose="02040503050406030204" pitchFamily="18" charset="0"/>
                                  </a:rPr>
                                  <m:t>𝑦</m:t>
                                </m:r>
                              </m:e>
                              <m:sub>
                                <m:r>
                                  <a:rPr lang="en-US" sz="1600" i="1">
                                    <a:latin typeface="Cambria Math" panose="02040503050406030204" pitchFamily="18" charset="0"/>
                                  </a:rPr>
                                  <m:t>𝑖</m:t>
                                </m:r>
                              </m:sub>
                            </m:sSub>
                          </m:e>
                        </m:nary>
                        <m:r>
                          <a:rPr lang="en-US" sz="1600" i="1">
                            <a:latin typeface="Cambria Math" panose="02040503050406030204" pitchFamily="18" charset="0"/>
                          </a:rPr>
                          <m:t>𝑙𝑜𝑔</m:t>
                        </m:r>
                        <m:d>
                          <m:dPr>
                            <m:ctrlPr>
                              <a:rPr lang="en-US" sz="1600" i="1">
                                <a:latin typeface="Cambria Math" panose="02040503050406030204" pitchFamily="18" charset="0"/>
                              </a:rPr>
                            </m:ctrlPr>
                          </m:dPr>
                          <m:e>
                            <m:sSub>
                              <m:sSubPr>
                                <m:ctrlPr>
                                  <a:rPr lang="en-US" sz="1600" i="1">
                                    <a:latin typeface="Cambria Math" panose="02040503050406030204" pitchFamily="18" charset="0"/>
                                  </a:rPr>
                                </m:ctrlPr>
                              </m:sSubPr>
                              <m:e>
                                <m:acc>
                                  <m:accPr>
                                    <m:chr m:val="̂"/>
                                    <m:ctrlPr>
                                      <a:rPr lang="en-US" sz="1600" i="1">
                                        <a:latin typeface="Cambria Math" panose="02040503050406030204" pitchFamily="18" charset="0"/>
                                      </a:rPr>
                                    </m:ctrlPr>
                                  </m:accPr>
                                  <m:e>
                                    <m:r>
                                      <a:rPr lang="en-US" sz="1600" i="1">
                                        <a:latin typeface="Cambria Math" panose="02040503050406030204" pitchFamily="18" charset="0"/>
                                      </a:rPr>
                                      <m:t>𝑦</m:t>
                                    </m:r>
                                  </m:e>
                                </m:acc>
                              </m:e>
                              <m:sub>
                                <m:r>
                                  <a:rPr lang="en-US" sz="1600" i="1">
                                    <a:latin typeface="Cambria Math" panose="02040503050406030204" pitchFamily="18" charset="0"/>
                                  </a:rPr>
                                  <m:t>𝑖</m:t>
                                </m:r>
                              </m:sub>
                            </m:sSub>
                          </m:e>
                        </m:d>
                      </m:den>
                    </m:f>
                  </m:oMath>
                </a14:m>
                <a:endParaRPr lang="en-US" sz="1600" dirty="0"/>
              </a:p>
              <a:p>
                <a:pPr lvl="0"/>
                <a:r>
                  <a:rPr lang="en-US" sz="1600" dirty="0" err="1"/>
                  <a:t>Varmole</a:t>
                </a:r>
                <a:r>
                  <a:rPr lang="en-US" sz="1600" dirty="0"/>
                  <a:t>: </a:t>
                </a:r>
                <a14:m>
                  <m:oMath xmlns:m="http://schemas.openxmlformats.org/officeDocument/2006/math">
                    <m:func>
                      <m:funcPr>
                        <m:ctrlPr>
                          <a:rPr lang="en-US" sz="1600" i="1">
                            <a:latin typeface="Cambria Math" panose="02040503050406030204" pitchFamily="18" charset="0"/>
                          </a:rPr>
                        </m:ctrlPr>
                      </m:funcPr>
                      <m:fName>
                        <m:r>
                          <m:rPr>
                            <m:sty m:val="p"/>
                          </m:rPr>
                          <a:rPr lang="en-US" sz="1600">
                            <a:latin typeface="Cambria Math" panose="02040503050406030204" pitchFamily="18" charset="0"/>
                          </a:rPr>
                          <m:t>min</m:t>
                        </m:r>
                        <m:r>
                          <a:rPr lang="en-US" sz="1600">
                            <a:latin typeface="Cambria Math" panose="02040503050406030204" pitchFamily="18" charset="0"/>
                          </a:rPr>
                          <m:t> </m:t>
                        </m:r>
                      </m:fName>
                      <m:e>
                        <m:r>
                          <a:rPr lang="en-US" sz="1600" i="1">
                            <a:latin typeface="Cambria Math" panose="02040503050406030204" pitchFamily="18" charset="0"/>
                          </a:rPr>
                          <m:t>𝐿</m:t>
                        </m:r>
                        <m:d>
                          <m:dPr>
                            <m:ctrlPr>
                              <a:rPr lang="en-US" sz="1600" i="1">
                                <a:latin typeface="Cambria Math" panose="02040503050406030204" pitchFamily="18" charset="0"/>
                              </a:rPr>
                            </m:ctrlPr>
                          </m:dPr>
                          <m:e>
                            <m:r>
                              <a:rPr lang="en-US" sz="1600" i="1">
                                <a:latin typeface="Cambria Math" panose="02040503050406030204" pitchFamily="18" charset="0"/>
                              </a:rPr>
                              <m:t>𝑜</m:t>
                            </m:r>
                            <m:r>
                              <a:rPr lang="en-US" sz="1600" i="1">
                                <a:latin typeface="Cambria Math" panose="02040503050406030204" pitchFamily="18" charset="0"/>
                              </a:rPr>
                              <m:t>,</m:t>
                            </m:r>
                            <m:acc>
                              <m:accPr>
                                <m:chr m:val="̂"/>
                                <m:ctrlPr>
                                  <a:rPr lang="en-US" sz="1600" i="1">
                                    <a:latin typeface="Cambria Math" panose="02040503050406030204" pitchFamily="18" charset="0"/>
                                  </a:rPr>
                                </m:ctrlPr>
                              </m:accPr>
                              <m:e>
                                <m:r>
                                  <a:rPr lang="en-US" sz="1600" i="1">
                                    <a:latin typeface="Cambria Math" panose="02040503050406030204" pitchFamily="18" charset="0"/>
                                  </a:rPr>
                                  <m:t>𝑜</m:t>
                                </m:r>
                              </m:e>
                            </m:acc>
                          </m:e>
                        </m:d>
                        <m:r>
                          <a:rPr lang="en-US" sz="1600" i="1">
                            <a:latin typeface="Cambria Math" panose="02040503050406030204" pitchFamily="18" charset="0"/>
                          </a:rPr>
                          <m:t>+</m:t>
                        </m:r>
                        <m:sSub>
                          <m:sSubPr>
                            <m:ctrlPr>
                              <a:rPr lang="en-US" sz="1600" i="1">
                                <a:solidFill>
                                  <a:schemeClr val="accent1"/>
                                </a:solidFill>
                                <a:latin typeface="Cambria Math" panose="02040503050406030204" pitchFamily="18" charset="0"/>
                              </a:rPr>
                            </m:ctrlPr>
                          </m:sSubPr>
                          <m:e>
                            <m:d>
                              <m:dPr>
                                <m:begChr m:val="‖"/>
                                <m:endChr m:val="‖"/>
                                <m:ctrlPr>
                                  <a:rPr lang="en-US" sz="1600" i="1">
                                    <a:solidFill>
                                      <a:schemeClr val="accent1"/>
                                    </a:solidFill>
                                    <a:latin typeface="Cambria Math" panose="02040503050406030204" pitchFamily="18" charset="0"/>
                                  </a:rPr>
                                </m:ctrlPr>
                              </m:dPr>
                              <m:e>
                                <m:r>
                                  <a:rPr lang="en-US" sz="1600" i="1">
                                    <a:solidFill>
                                      <a:schemeClr val="accent1"/>
                                    </a:solidFill>
                                    <a:latin typeface="Cambria Math" panose="02040503050406030204" pitchFamily="18" charset="0"/>
                                  </a:rPr>
                                  <m:t>𝑊</m:t>
                                </m:r>
                              </m:e>
                            </m:d>
                          </m:e>
                          <m:sub>
                            <m:r>
                              <a:rPr lang="en-US" sz="1600" i="1">
                                <a:solidFill>
                                  <a:schemeClr val="accent1"/>
                                </a:solidFill>
                                <a:latin typeface="Cambria Math" panose="02040503050406030204" pitchFamily="18" charset="0"/>
                              </a:rPr>
                              <m:t>1</m:t>
                            </m:r>
                          </m:sub>
                        </m:sSub>
                      </m:e>
                    </m:func>
                  </m:oMath>
                </a14:m>
                <a:endParaRPr lang="en-US" sz="1600" dirty="0"/>
              </a:p>
              <a:p>
                <a:endParaRPr lang="en-US" sz="1600" dirty="0"/>
              </a:p>
            </p:txBody>
          </p:sp>
        </mc:Choice>
        <mc:Fallback xmlns="">
          <p:sp>
            <p:nvSpPr>
              <p:cNvPr id="3" name="Content Placeholder 2">
                <a:extLst>
                  <a:ext uri="{FF2B5EF4-FFF2-40B4-BE49-F238E27FC236}">
                    <a16:creationId xmlns:a16="http://schemas.microsoft.com/office/drawing/2014/main" id="{48E19D82-CA72-4A41-A16C-401A9A13B0A3}"/>
                  </a:ext>
                </a:extLst>
              </p:cNvPr>
              <p:cNvSpPr>
                <a:spLocks noGrp="1" noRot="1" noChangeAspect="1" noMove="1" noResize="1" noEditPoints="1" noAdjustHandles="1" noChangeArrowheads="1" noChangeShapeType="1" noTextEdit="1"/>
              </p:cNvSpPr>
              <p:nvPr>
                <p:ph idx="1"/>
              </p:nvPr>
            </p:nvSpPr>
            <p:spPr>
              <a:xfrm>
                <a:off x="6066463" y="1684178"/>
                <a:ext cx="3102937" cy="3038094"/>
              </a:xfrm>
              <a:blipFill>
                <a:blip r:embed="rId4"/>
                <a:stretch>
                  <a:fillRect l="-816" t="-833" r="-1224" b="-30000"/>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12E2A093-CF48-554D-9AFE-395B4472FAD9}"/>
              </a:ext>
            </a:extLst>
          </p:cNvPr>
          <p:cNvSpPr>
            <a:spLocks noGrp="1"/>
          </p:cNvSpPr>
          <p:nvPr>
            <p:ph type="sldNum" sz="quarter" idx="12"/>
          </p:nvPr>
        </p:nvSpPr>
        <p:spPr>
          <a:xfrm>
            <a:off x="11311128" y="6272784"/>
            <a:ext cx="640080" cy="365125"/>
          </a:xfrm>
          <a:prstGeom prst="rect">
            <a:avLst/>
          </a:prstGeom>
        </p:spPr>
        <p:txBody>
          <a:bodyPr vert="horz" lIns="91440" tIns="45720" rIns="91440" bIns="45720" rtlCol="0" anchor="ctr"/>
          <a:lstStyle>
            <a:defPPr>
              <a:defRPr lang="en-US"/>
            </a:defPPr>
            <a:lvl1pPr marL="0" algn="ctr" defTabSz="914400" rtl="0" eaLnBrk="1" latinLnBrk="0" hangingPunct="1">
              <a:defRPr sz="1400" b="1" kern="1200">
                <a:solidFill>
                  <a:srgbClr val="FFFFFF"/>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12DD910-485D-D540-ABE7-4792233F0B02}" type="slidenum">
              <a:rPr lang="en-US" smtClean="0"/>
              <a:pPr/>
              <a:t>48</a:t>
            </a:fld>
            <a:endParaRPr lang="en-US"/>
          </a:p>
        </p:txBody>
      </p:sp>
      <p:sp>
        <p:nvSpPr>
          <p:cNvPr id="7" name="Rectangle 6">
            <a:extLst>
              <a:ext uri="{FF2B5EF4-FFF2-40B4-BE49-F238E27FC236}">
                <a16:creationId xmlns:a16="http://schemas.microsoft.com/office/drawing/2014/main" id="{5AAA9594-ECB0-8E4E-9724-561D6952E6CF}"/>
              </a:ext>
            </a:extLst>
          </p:cNvPr>
          <p:cNvSpPr/>
          <p:nvPr/>
        </p:nvSpPr>
        <p:spPr>
          <a:xfrm>
            <a:off x="152400" y="6552755"/>
            <a:ext cx="2730235" cy="261610"/>
          </a:xfrm>
          <a:prstGeom prst="rect">
            <a:avLst/>
          </a:prstGeom>
        </p:spPr>
        <p:txBody>
          <a:bodyPr wrap="none">
            <a:spAutoFit/>
          </a:bodyPr>
          <a:lstStyle/>
          <a:p>
            <a:r>
              <a:rPr lang="en-US" sz="1100" dirty="0">
                <a:solidFill>
                  <a:srgbClr val="000000"/>
                </a:solidFill>
                <a:latin typeface="Arial" panose="020B0604020202020204" pitchFamily="34" charset="0"/>
                <a:cs typeface="Arial" panose="020B0604020202020204" pitchFamily="34" charset="0"/>
              </a:rPr>
              <a:t>Nguyen, </a:t>
            </a:r>
            <a:r>
              <a:rPr lang="en-US" sz="1100" dirty="0" err="1">
                <a:solidFill>
                  <a:srgbClr val="000000"/>
                </a:solidFill>
                <a:latin typeface="Arial" panose="020B0604020202020204" pitchFamily="34" charset="0"/>
                <a:cs typeface="Arial" panose="020B0604020202020204" pitchFamily="34" charset="0"/>
              </a:rPr>
              <a:t>Jin</a:t>
            </a:r>
            <a:r>
              <a:rPr lang="en-US" sz="1100" dirty="0">
                <a:solidFill>
                  <a:srgbClr val="000000"/>
                </a:solidFill>
                <a:latin typeface="Arial" panose="020B0604020202020204" pitchFamily="34" charset="0"/>
                <a:cs typeface="Arial" panose="020B0604020202020204" pitchFamily="34" charset="0"/>
              </a:rPr>
              <a:t>, Wang, Bioinformatics, 2021</a:t>
            </a:r>
            <a:endParaRPr lang="en-US" sz="1100" i="1" dirty="0">
              <a:solidFill>
                <a:srgbClr val="000000"/>
              </a:solidFill>
              <a:latin typeface="Arial" panose="020B0604020202020204" pitchFamily="34" charset="0"/>
              <a:cs typeface="Arial" panose="020B0604020202020204" pitchFamily="34" charset="0"/>
            </a:endParaRPr>
          </a:p>
        </p:txBody>
      </p:sp>
      <p:cxnSp>
        <p:nvCxnSpPr>
          <p:cNvPr id="9" name="Straight Arrow Connector 8">
            <a:extLst>
              <a:ext uri="{FF2B5EF4-FFF2-40B4-BE49-F238E27FC236}">
                <a16:creationId xmlns:a16="http://schemas.microsoft.com/office/drawing/2014/main" id="{BF6EAE5B-7C17-D946-AFE5-753148BBEAEF}"/>
              </a:ext>
            </a:extLst>
          </p:cNvPr>
          <p:cNvCxnSpPr/>
          <p:nvPr/>
        </p:nvCxnSpPr>
        <p:spPr>
          <a:xfrm flipV="1">
            <a:off x="1377563" y="2699965"/>
            <a:ext cx="0" cy="3220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CCE196F7-B201-5641-ACDF-98E49BB7DEB3}"/>
              </a:ext>
            </a:extLst>
          </p:cNvPr>
          <p:cNvCxnSpPr/>
          <p:nvPr/>
        </p:nvCxnSpPr>
        <p:spPr>
          <a:xfrm>
            <a:off x="5508522" y="3278423"/>
            <a:ext cx="0" cy="2683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988FF3F-E92E-2F42-A129-898C08639DA6}"/>
              </a:ext>
            </a:extLst>
          </p:cNvPr>
          <p:cNvSpPr txBox="1"/>
          <p:nvPr/>
        </p:nvSpPr>
        <p:spPr>
          <a:xfrm>
            <a:off x="1124368" y="2448306"/>
            <a:ext cx="607859" cy="300082"/>
          </a:xfrm>
          <a:prstGeom prst="rect">
            <a:avLst/>
          </a:prstGeom>
          <a:noFill/>
        </p:spPr>
        <p:txBody>
          <a:bodyPr wrap="none" rtlCol="0">
            <a:spAutoFit/>
          </a:bodyPr>
          <a:lstStyle/>
          <a:p>
            <a:r>
              <a:rPr lang="en-US" sz="1350" dirty="0" err="1">
                <a:solidFill>
                  <a:schemeClr val="accent1"/>
                </a:solidFill>
              </a:rPr>
              <a:t>eQTL</a:t>
            </a:r>
            <a:endParaRPr lang="en-US" sz="1350" dirty="0">
              <a:solidFill>
                <a:schemeClr val="accent1"/>
              </a:solidFill>
            </a:endParaRPr>
          </a:p>
        </p:txBody>
      </p:sp>
      <p:sp>
        <p:nvSpPr>
          <p:cNvPr id="17" name="TextBox 16">
            <a:extLst>
              <a:ext uri="{FF2B5EF4-FFF2-40B4-BE49-F238E27FC236}">
                <a16:creationId xmlns:a16="http://schemas.microsoft.com/office/drawing/2014/main" id="{C4FDEBAE-34E6-1745-B30C-881968307DDD}"/>
              </a:ext>
            </a:extLst>
          </p:cNvPr>
          <p:cNvSpPr txBox="1"/>
          <p:nvPr/>
        </p:nvSpPr>
        <p:spPr>
          <a:xfrm>
            <a:off x="5225272" y="3507556"/>
            <a:ext cx="564578" cy="300082"/>
          </a:xfrm>
          <a:prstGeom prst="rect">
            <a:avLst/>
          </a:prstGeom>
          <a:noFill/>
        </p:spPr>
        <p:txBody>
          <a:bodyPr wrap="none" rtlCol="0">
            <a:spAutoFit/>
          </a:bodyPr>
          <a:lstStyle/>
          <a:p>
            <a:r>
              <a:rPr lang="en-US" sz="1350" dirty="0">
                <a:solidFill>
                  <a:schemeClr val="accent1"/>
                </a:solidFill>
              </a:rPr>
              <a:t>GRN</a:t>
            </a:r>
          </a:p>
        </p:txBody>
      </p:sp>
      <p:sp>
        <p:nvSpPr>
          <p:cNvPr id="2" name="TextBox 1">
            <a:extLst>
              <a:ext uri="{FF2B5EF4-FFF2-40B4-BE49-F238E27FC236}">
                <a16:creationId xmlns:a16="http://schemas.microsoft.com/office/drawing/2014/main" id="{28958E56-78B0-5D49-B65E-52387182A4D5}"/>
              </a:ext>
            </a:extLst>
          </p:cNvPr>
          <p:cNvSpPr txBox="1"/>
          <p:nvPr/>
        </p:nvSpPr>
        <p:spPr>
          <a:xfrm>
            <a:off x="2133600" y="1499512"/>
            <a:ext cx="2133918"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Disease (or health)</a:t>
            </a:r>
          </a:p>
        </p:txBody>
      </p:sp>
      <p:sp>
        <p:nvSpPr>
          <p:cNvPr id="13" name="Title 1">
            <a:extLst>
              <a:ext uri="{FF2B5EF4-FFF2-40B4-BE49-F238E27FC236}">
                <a16:creationId xmlns:a16="http://schemas.microsoft.com/office/drawing/2014/main" id="{D91F898B-E8DA-644B-806A-DC15AEA16694}"/>
              </a:ext>
            </a:extLst>
          </p:cNvPr>
          <p:cNvSpPr>
            <a:spLocks noGrp="1"/>
          </p:cNvSpPr>
          <p:nvPr>
            <p:ph type="title"/>
          </p:nvPr>
        </p:nvSpPr>
        <p:spPr>
          <a:xfrm>
            <a:off x="278410" y="169332"/>
            <a:ext cx="8377237" cy="914400"/>
          </a:xfrm>
        </p:spPr>
        <p:txBody>
          <a:bodyPr/>
          <a:lstStyle/>
          <a:p>
            <a:r>
              <a:rPr lang="en-US" i="1" dirty="0" err="1"/>
              <a:t>Varmole</a:t>
            </a:r>
            <a:r>
              <a:rPr lang="en-US" dirty="0"/>
              <a:t>: Interpretable deep neural network model prioritizes disease variants and genes via </a:t>
            </a:r>
            <a:r>
              <a:rPr lang="en-US" dirty="0" err="1"/>
              <a:t>DropConnect</a:t>
            </a:r>
            <a:r>
              <a:rPr lang="en-US" dirty="0"/>
              <a:t> </a:t>
            </a:r>
          </a:p>
        </p:txBody>
      </p:sp>
    </p:spTree>
    <p:extLst>
      <p:ext uri="{BB962C8B-B14F-4D97-AF65-F5344CB8AC3E}">
        <p14:creationId xmlns:p14="http://schemas.microsoft.com/office/powerpoint/2010/main" val="22790359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2"/>
          <p:cNvSpPr>
            <a:spLocks noGrp="1" noChangeArrowheads="1"/>
          </p:cNvSpPr>
          <p:nvPr>
            <p:ph type="title"/>
          </p:nvPr>
        </p:nvSpPr>
        <p:spPr>
          <a:xfrm>
            <a:off x="424997" y="143290"/>
            <a:ext cx="8700199" cy="857250"/>
          </a:xfrm>
        </p:spPr>
        <p:txBody>
          <a:bodyPr>
            <a:normAutofit/>
          </a:bodyPr>
          <a:lstStyle/>
          <a:p>
            <a:r>
              <a:rPr lang="en-US" altLang="en-US" dirty="0">
                <a:ea typeface="ＭＳ Ｐゴシック" charset="-128"/>
              </a:rPr>
              <a:t>How to </a:t>
            </a:r>
            <a:r>
              <a:rPr lang="en-US" altLang="en-US">
                <a:ea typeface="ＭＳ Ｐゴシック" charset="-128"/>
              </a:rPr>
              <a:t>read your </a:t>
            </a:r>
            <a:r>
              <a:rPr lang="en-US" altLang="en-US" dirty="0">
                <a:ea typeface="ＭＳ Ｐゴシック" charset="-128"/>
              </a:rPr>
              <a:t>genetic code book?</a:t>
            </a:r>
          </a:p>
        </p:txBody>
      </p:sp>
      <p:sp>
        <p:nvSpPr>
          <p:cNvPr id="3" name="Rectangle 2"/>
          <p:cNvSpPr/>
          <p:nvPr/>
        </p:nvSpPr>
        <p:spPr>
          <a:xfrm>
            <a:off x="7407016" y="6096368"/>
            <a:ext cx="1779654" cy="230832"/>
          </a:xfrm>
          <a:prstGeom prst="rect">
            <a:avLst/>
          </a:prstGeom>
        </p:spPr>
        <p:txBody>
          <a:bodyPr wrap="none">
            <a:spAutoFit/>
          </a:bodyPr>
          <a:lstStyle/>
          <a:p>
            <a:r>
              <a:rPr lang="en-US" sz="900" dirty="0">
                <a:solidFill>
                  <a:schemeClr val="bg1">
                    <a:lumMod val="50000"/>
                  </a:schemeClr>
                </a:solidFill>
              </a:rPr>
              <a:t>https://</a:t>
            </a:r>
            <a:r>
              <a:rPr lang="en-US" sz="900" dirty="0" err="1">
                <a:solidFill>
                  <a:schemeClr val="bg1">
                    <a:lumMod val="50000"/>
                  </a:schemeClr>
                </a:solidFill>
              </a:rPr>
              <a:t>goo.gl</a:t>
            </a:r>
            <a:r>
              <a:rPr lang="en-US" sz="900" dirty="0">
                <a:solidFill>
                  <a:schemeClr val="bg1">
                    <a:lumMod val="50000"/>
                  </a:schemeClr>
                </a:solidFill>
              </a:rPr>
              <a:t>/images/vMaz4T</a:t>
            </a:r>
          </a:p>
        </p:txBody>
      </p:sp>
      <p:pic>
        <p:nvPicPr>
          <p:cNvPr id="11" name="Picture 10">
            <a:extLst>
              <a:ext uri="{FF2B5EF4-FFF2-40B4-BE49-F238E27FC236}">
                <a16:creationId xmlns:a16="http://schemas.microsoft.com/office/drawing/2014/main" id="{CBCFC5E9-49BB-9D4B-A70B-8C78DFEAC9D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54288" y="1197290"/>
            <a:ext cx="3363084" cy="5210233"/>
          </a:xfrm>
          <a:prstGeom prst="rect">
            <a:avLst/>
          </a:prstGeom>
        </p:spPr>
      </p:pic>
      <p:pic>
        <p:nvPicPr>
          <p:cNvPr id="12" name="Picture 11">
            <a:extLst>
              <a:ext uri="{FF2B5EF4-FFF2-40B4-BE49-F238E27FC236}">
                <a16:creationId xmlns:a16="http://schemas.microsoft.com/office/drawing/2014/main" id="{9EB103A9-1069-FD48-B0AE-35943C7C774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975" y="1206867"/>
            <a:ext cx="927489" cy="1416998"/>
          </a:xfrm>
          <a:prstGeom prst="rect">
            <a:avLst/>
          </a:prstGeom>
        </p:spPr>
      </p:pic>
      <p:graphicFrame>
        <p:nvGraphicFramePr>
          <p:cNvPr id="13" name="Table 12">
            <a:extLst>
              <a:ext uri="{FF2B5EF4-FFF2-40B4-BE49-F238E27FC236}">
                <a16:creationId xmlns:a16="http://schemas.microsoft.com/office/drawing/2014/main" id="{D9A552A1-3F11-5B47-AFB6-F628C8591033}"/>
              </a:ext>
            </a:extLst>
          </p:cNvPr>
          <p:cNvGraphicFramePr>
            <a:graphicFrameLocks noGrp="1"/>
          </p:cNvGraphicFramePr>
          <p:nvPr/>
        </p:nvGraphicFramePr>
        <p:xfrm>
          <a:off x="3671660" y="1261325"/>
          <a:ext cx="3191711" cy="1627188"/>
        </p:xfrm>
        <a:graphic>
          <a:graphicData uri="http://schemas.openxmlformats.org/drawingml/2006/table">
            <a:tbl>
              <a:tblPr firstRow="1" bandRow="1">
                <a:tableStyleId>{5C22544A-7EE6-4342-B048-85BDC9FD1C3A}</a:tableStyleId>
              </a:tblPr>
              <a:tblGrid>
                <a:gridCol w="1580206">
                  <a:extLst>
                    <a:ext uri="{9D8B030D-6E8A-4147-A177-3AD203B41FA5}">
                      <a16:colId xmlns:a16="http://schemas.microsoft.com/office/drawing/2014/main" val="1136190867"/>
                    </a:ext>
                  </a:extLst>
                </a:gridCol>
                <a:gridCol w="1611505">
                  <a:extLst>
                    <a:ext uri="{9D8B030D-6E8A-4147-A177-3AD203B41FA5}">
                      <a16:colId xmlns:a16="http://schemas.microsoft.com/office/drawing/2014/main" val="1299123163"/>
                    </a:ext>
                  </a:extLst>
                </a:gridCol>
              </a:tblGrid>
              <a:tr h="292581">
                <a:tc>
                  <a:txBody>
                    <a:bodyPr/>
                    <a:lstStyle/>
                    <a:p>
                      <a:pPr algn="ctr"/>
                      <a:r>
                        <a:rPr lang="en-US" sz="1400" dirty="0">
                          <a:latin typeface="Arial" panose="020B0604020202020204" pitchFamily="34" charset="0"/>
                          <a:cs typeface="Arial" panose="020B0604020202020204" pitchFamily="34" charset="0"/>
                        </a:rPr>
                        <a:t>Book</a:t>
                      </a:r>
                    </a:p>
                  </a:txBody>
                  <a:tcPr/>
                </a:tc>
                <a:tc>
                  <a:txBody>
                    <a:bodyPr/>
                    <a:lstStyle/>
                    <a:p>
                      <a:pPr algn="ctr"/>
                      <a:r>
                        <a:rPr lang="en-US" sz="1400" dirty="0">
                          <a:latin typeface="Arial" panose="020B0604020202020204" pitchFamily="34" charset="0"/>
                          <a:cs typeface="Arial" panose="020B0604020202020204" pitchFamily="34" charset="0"/>
                        </a:rPr>
                        <a:t>Genome</a:t>
                      </a:r>
                    </a:p>
                  </a:txBody>
                  <a:tcPr/>
                </a:tc>
                <a:extLst>
                  <a:ext uri="{0D108BD9-81ED-4DB2-BD59-A6C34878D82A}">
                    <a16:rowId xmlns:a16="http://schemas.microsoft.com/office/drawing/2014/main" val="3747441626"/>
                  </a:ext>
                </a:extLst>
              </a:tr>
              <a:tr h="330597">
                <a:tc>
                  <a:txBody>
                    <a:bodyPr/>
                    <a:lstStyle/>
                    <a:p>
                      <a:pPr algn="ctr"/>
                      <a:r>
                        <a:rPr lang="en-US" sz="1400" dirty="0">
                          <a:latin typeface="Arial" panose="020B0604020202020204" pitchFamily="34" charset="0"/>
                          <a:cs typeface="Arial" panose="020B0604020202020204" pitchFamily="34" charset="0"/>
                        </a:rPr>
                        <a:t>Chapters</a:t>
                      </a:r>
                    </a:p>
                  </a:txBody>
                  <a:tcPr/>
                </a:tc>
                <a:tc>
                  <a:txBody>
                    <a:bodyPr/>
                    <a:lstStyle/>
                    <a:p>
                      <a:pPr algn="ctr"/>
                      <a:r>
                        <a:rPr lang="en-US" sz="1400" dirty="0">
                          <a:latin typeface="Arial" panose="020B0604020202020204" pitchFamily="34" charset="0"/>
                          <a:cs typeface="Arial" panose="020B0604020202020204" pitchFamily="34" charset="0"/>
                        </a:rPr>
                        <a:t>Chromosomes</a:t>
                      </a:r>
                    </a:p>
                  </a:txBody>
                  <a:tcPr/>
                </a:tc>
                <a:extLst>
                  <a:ext uri="{0D108BD9-81ED-4DB2-BD59-A6C34878D82A}">
                    <a16:rowId xmlns:a16="http://schemas.microsoft.com/office/drawing/2014/main" val="2672339484"/>
                  </a:ext>
                </a:extLst>
              </a:tr>
              <a:tr h="330597">
                <a:tc>
                  <a:txBody>
                    <a:bodyPr/>
                    <a:lstStyle/>
                    <a:p>
                      <a:pPr algn="ctr"/>
                      <a:r>
                        <a:rPr lang="en-US" sz="1400" b="1" dirty="0">
                          <a:latin typeface="Arial" panose="020B0604020202020204" pitchFamily="34" charset="0"/>
                          <a:cs typeface="Arial" panose="020B0604020202020204" pitchFamily="34" charset="0"/>
                        </a:rPr>
                        <a:t>Sentences</a:t>
                      </a:r>
                    </a:p>
                  </a:txBody>
                  <a:tcPr/>
                </a:tc>
                <a:tc>
                  <a:txBody>
                    <a:bodyPr/>
                    <a:lstStyle/>
                    <a:p>
                      <a:pPr algn="ctr"/>
                      <a:r>
                        <a:rPr lang="en-US" sz="1400" b="1" dirty="0">
                          <a:latin typeface="Arial" panose="020B0604020202020204" pitchFamily="34" charset="0"/>
                          <a:cs typeface="Arial" panose="020B0604020202020204" pitchFamily="34" charset="0"/>
                        </a:rPr>
                        <a:t>Genes</a:t>
                      </a:r>
                    </a:p>
                  </a:txBody>
                  <a:tcPr/>
                </a:tc>
                <a:extLst>
                  <a:ext uri="{0D108BD9-81ED-4DB2-BD59-A6C34878D82A}">
                    <a16:rowId xmlns:a16="http://schemas.microsoft.com/office/drawing/2014/main" val="959746801"/>
                  </a:ext>
                </a:extLst>
              </a:tr>
              <a:tr h="330597">
                <a:tc>
                  <a:txBody>
                    <a:bodyPr/>
                    <a:lstStyle/>
                    <a:p>
                      <a:pPr algn="ctr"/>
                      <a:r>
                        <a:rPr lang="en-US" sz="1400" b="1" dirty="0">
                          <a:latin typeface="Arial" panose="020B0604020202020204" pitchFamily="34" charset="0"/>
                          <a:cs typeface="Arial" panose="020B0604020202020204" pitchFamily="34" charset="0"/>
                        </a:rPr>
                        <a:t>Words</a:t>
                      </a:r>
                    </a:p>
                  </a:txBody>
                  <a:tcPr/>
                </a:tc>
                <a:tc>
                  <a:txBody>
                    <a:bodyPr/>
                    <a:lstStyle/>
                    <a:p>
                      <a:pPr algn="ctr"/>
                      <a:r>
                        <a:rPr lang="en-US" sz="1400" b="1" dirty="0">
                          <a:latin typeface="Arial" panose="020B0604020202020204" pitchFamily="34" charset="0"/>
                          <a:cs typeface="Arial" panose="020B0604020202020204" pitchFamily="34" charset="0"/>
                        </a:rPr>
                        <a:t>Elements</a:t>
                      </a:r>
                    </a:p>
                  </a:txBody>
                  <a:tcPr/>
                </a:tc>
                <a:extLst>
                  <a:ext uri="{0D108BD9-81ED-4DB2-BD59-A6C34878D82A}">
                    <a16:rowId xmlns:a16="http://schemas.microsoft.com/office/drawing/2014/main" val="2334277877"/>
                  </a:ext>
                </a:extLst>
              </a:tr>
              <a:tr h="330597">
                <a:tc>
                  <a:txBody>
                    <a:bodyPr/>
                    <a:lstStyle/>
                    <a:p>
                      <a:pPr algn="ctr"/>
                      <a:r>
                        <a:rPr lang="en-US" sz="1400" dirty="0">
                          <a:latin typeface="Arial" panose="020B0604020202020204" pitchFamily="34" charset="0"/>
                          <a:cs typeface="Arial" panose="020B0604020202020204" pitchFamily="34" charset="0"/>
                        </a:rPr>
                        <a:t>Letters</a:t>
                      </a:r>
                    </a:p>
                  </a:txBody>
                  <a:tcPr/>
                </a:tc>
                <a:tc>
                  <a:txBody>
                    <a:bodyPr/>
                    <a:lstStyle/>
                    <a:p>
                      <a:pPr algn="ctr"/>
                      <a:r>
                        <a:rPr lang="en-US" sz="1400" dirty="0">
                          <a:latin typeface="Arial" panose="020B0604020202020204" pitchFamily="34" charset="0"/>
                          <a:cs typeface="Arial" panose="020B0604020202020204" pitchFamily="34" charset="0"/>
                        </a:rPr>
                        <a:t>Bases</a:t>
                      </a:r>
                    </a:p>
                  </a:txBody>
                  <a:tcPr/>
                </a:tc>
                <a:extLst>
                  <a:ext uri="{0D108BD9-81ED-4DB2-BD59-A6C34878D82A}">
                    <a16:rowId xmlns:a16="http://schemas.microsoft.com/office/drawing/2014/main" val="1811006157"/>
                  </a:ext>
                </a:extLst>
              </a:tr>
            </a:tbl>
          </a:graphicData>
        </a:graphic>
      </p:graphicFrame>
      <p:sp>
        <p:nvSpPr>
          <p:cNvPr id="4" name="TextBox 3">
            <a:extLst>
              <a:ext uri="{FF2B5EF4-FFF2-40B4-BE49-F238E27FC236}">
                <a16:creationId xmlns:a16="http://schemas.microsoft.com/office/drawing/2014/main" id="{6CA81069-E461-164B-8468-16AC1158F0B9}"/>
              </a:ext>
            </a:extLst>
          </p:cNvPr>
          <p:cNvSpPr txBox="1"/>
          <p:nvPr/>
        </p:nvSpPr>
        <p:spPr>
          <a:xfrm>
            <a:off x="126173" y="2819400"/>
            <a:ext cx="3628446" cy="2062103"/>
          </a:xfrm>
          <a:prstGeom prst="rect">
            <a:avLst/>
          </a:prstGeom>
          <a:solidFill>
            <a:schemeClr val="bg1"/>
          </a:solidFill>
        </p:spPr>
        <p:txBody>
          <a:bodyPr wrap="square" rtlCol="0">
            <a:spAutoFit/>
          </a:bodyPr>
          <a:lstStyle/>
          <a:p>
            <a:r>
              <a:rPr lang="en-US" sz="1600" dirty="0"/>
              <a:t>“</a:t>
            </a:r>
            <a:r>
              <a:rPr lang="en-US" sz="1600" dirty="0">
                <a:solidFill>
                  <a:srgbClr val="021AF4"/>
                </a:solidFill>
              </a:rPr>
              <a:t>On most days, </a:t>
            </a:r>
            <a:r>
              <a:rPr lang="en-US" sz="1600" dirty="0">
                <a:solidFill>
                  <a:srgbClr val="FF0000"/>
                </a:solidFill>
              </a:rPr>
              <a:t>I enter </a:t>
            </a:r>
            <a:r>
              <a:rPr lang="en-US" sz="1600" dirty="0">
                <a:solidFill>
                  <a:srgbClr val="021AF4"/>
                </a:solidFill>
              </a:rPr>
              <a:t>the</a:t>
            </a:r>
            <a:r>
              <a:rPr lang="en-US" sz="1600" dirty="0"/>
              <a:t> </a:t>
            </a:r>
            <a:r>
              <a:rPr lang="en-US" sz="1600" dirty="0">
                <a:solidFill>
                  <a:srgbClr val="FF0000"/>
                </a:solidFill>
              </a:rPr>
              <a:t>Capitol</a:t>
            </a:r>
            <a:r>
              <a:rPr lang="en-US" sz="1600" dirty="0"/>
              <a:t> </a:t>
            </a:r>
            <a:r>
              <a:rPr lang="en-US" sz="1600" dirty="0">
                <a:solidFill>
                  <a:srgbClr val="021AF4"/>
                </a:solidFill>
              </a:rPr>
              <a:t>through the </a:t>
            </a:r>
            <a:r>
              <a:rPr lang="en-US" sz="1600" dirty="0">
                <a:solidFill>
                  <a:srgbClr val="FF0000"/>
                </a:solidFill>
              </a:rPr>
              <a:t>basement</a:t>
            </a:r>
            <a:r>
              <a:rPr lang="en-US" sz="1600" dirty="0">
                <a:solidFill>
                  <a:srgbClr val="021AF4"/>
                </a:solidFill>
              </a:rPr>
              <a:t>.</a:t>
            </a:r>
            <a:r>
              <a:rPr lang="en-US" sz="1600" dirty="0"/>
              <a:t> </a:t>
            </a:r>
            <a:r>
              <a:rPr lang="en-US" sz="1600" dirty="0">
                <a:solidFill>
                  <a:srgbClr val="021AF4"/>
                </a:solidFill>
              </a:rPr>
              <a:t>A small subway </a:t>
            </a:r>
            <a:r>
              <a:rPr lang="en-US" sz="1600" dirty="0">
                <a:solidFill>
                  <a:srgbClr val="FF0000"/>
                </a:solidFill>
              </a:rPr>
              <a:t>train</a:t>
            </a:r>
            <a:r>
              <a:rPr lang="en-US" sz="1600" dirty="0"/>
              <a:t> </a:t>
            </a:r>
            <a:r>
              <a:rPr lang="en-US" sz="1600" dirty="0">
                <a:solidFill>
                  <a:srgbClr val="FF0000"/>
                </a:solidFill>
              </a:rPr>
              <a:t>carries</a:t>
            </a:r>
            <a:r>
              <a:rPr lang="en-US" sz="1600" dirty="0"/>
              <a:t> </a:t>
            </a:r>
            <a:r>
              <a:rPr lang="en-US" sz="1600" dirty="0">
                <a:solidFill>
                  <a:srgbClr val="FF0000"/>
                </a:solidFill>
              </a:rPr>
              <a:t>me</a:t>
            </a:r>
            <a:r>
              <a:rPr lang="en-US" sz="1600" dirty="0"/>
              <a:t> </a:t>
            </a:r>
            <a:r>
              <a:rPr lang="en-US" sz="1600" dirty="0">
                <a:solidFill>
                  <a:srgbClr val="021AF4"/>
                </a:solidFill>
              </a:rPr>
              <a:t>from the </a:t>
            </a:r>
            <a:r>
              <a:rPr lang="en-US" sz="1600" dirty="0">
                <a:solidFill>
                  <a:srgbClr val="FF0000"/>
                </a:solidFill>
              </a:rPr>
              <a:t>Hart Building</a:t>
            </a:r>
            <a:r>
              <a:rPr lang="en-US" sz="1600" dirty="0">
                <a:solidFill>
                  <a:srgbClr val="021AF4"/>
                </a:solidFill>
              </a:rPr>
              <a:t>, where </a:t>
            </a:r>
            <a:r>
              <a:rPr lang="en-US" sz="1600" dirty="0"/>
              <a:t>…” </a:t>
            </a:r>
          </a:p>
          <a:p>
            <a:endParaRPr lang="en-US" sz="1600" dirty="0"/>
          </a:p>
          <a:p>
            <a:pPr marL="285750" indent="-285750">
              <a:buFont typeface="Arial" panose="020B0604020202020204" pitchFamily="34" charset="0"/>
              <a:buChar char="•"/>
            </a:pPr>
            <a:r>
              <a:rPr lang="en-US" sz="1600" dirty="0">
                <a:solidFill>
                  <a:srgbClr val="FF0000"/>
                </a:solidFill>
              </a:rPr>
              <a:t>Key words</a:t>
            </a:r>
          </a:p>
          <a:p>
            <a:pPr marL="285750" indent="-285750">
              <a:buFont typeface="Arial" panose="020B0604020202020204" pitchFamily="34" charset="0"/>
              <a:buChar char="•"/>
            </a:pPr>
            <a:endParaRPr lang="en-US" sz="1600" dirty="0">
              <a:solidFill>
                <a:srgbClr val="FF0000"/>
              </a:solidFill>
            </a:endParaRPr>
          </a:p>
          <a:p>
            <a:pPr marL="285750" indent="-285750">
              <a:buFont typeface="Arial" panose="020B0604020202020204" pitchFamily="34" charset="0"/>
              <a:buChar char="•"/>
            </a:pPr>
            <a:r>
              <a:rPr lang="en-US" sz="1600" dirty="0">
                <a:solidFill>
                  <a:srgbClr val="021AF4"/>
                </a:solidFill>
              </a:rPr>
              <a:t>Non-key words</a:t>
            </a:r>
          </a:p>
        </p:txBody>
      </p:sp>
      <p:pic>
        <p:nvPicPr>
          <p:cNvPr id="10" name="Picture 9">
            <a:extLst>
              <a:ext uri="{FF2B5EF4-FFF2-40B4-BE49-F238E27FC236}">
                <a16:creationId xmlns:a16="http://schemas.microsoft.com/office/drawing/2014/main" id="{7EAC1A3D-B677-434B-AFA2-0C740E16747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364235" y="3135632"/>
            <a:ext cx="4752426" cy="2960736"/>
          </a:xfrm>
          <a:prstGeom prst="rect">
            <a:avLst/>
          </a:prstGeom>
        </p:spPr>
      </p:pic>
      <p:sp>
        <p:nvSpPr>
          <p:cNvPr id="5" name="Rectangle 4">
            <a:extLst>
              <a:ext uri="{FF2B5EF4-FFF2-40B4-BE49-F238E27FC236}">
                <a16:creationId xmlns:a16="http://schemas.microsoft.com/office/drawing/2014/main" id="{5866E916-C10B-9341-AC9D-B3F8A77AD9FC}"/>
              </a:ext>
            </a:extLst>
          </p:cNvPr>
          <p:cNvSpPr/>
          <p:nvPr/>
        </p:nvSpPr>
        <p:spPr>
          <a:xfrm>
            <a:off x="5604952" y="4943598"/>
            <a:ext cx="493689" cy="133199"/>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CE42277-612B-9644-9DC2-3CE040A61D8E}"/>
              </a:ext>
            </a:extLst>
          </p:cNvPr>
          <p:cNvSpPr/>
          <p:nvPr/>
        </p:nvSpPr>
        <p:spPr>
          <a:xfrm>
            <a:off x="5449911" y="5265127"/>
            <a:ext cx="493690" cy="154081"/>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FCE89C1-BF65-1043-85B3-5527F38C5426}"/>
              </a:ext>
            </a:extLst>
          </p:cNvPr>
          <p:cNvSpPr/>
          <p:nvPr/>
        </p:nvSpPr>
        <p:spPr>
          <a:xfrm>
            <a:off x="5183639" y="4777873"/>
            <a:ext cx="683762" cy="144843"/>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37EAD47-F7E3-8F4B-B6C9-A5ECAE16E0E8}"/>
              </a:ext>
            </a:extLst>
          </p:cNvPr>
          <p:cNvSpPr/>
          <p:nvPr/>
        </p:nvSpPr>
        <p:spPr>
          <a:xfrm>
            <a:off x="5111264" y="4943598"/>
            <a:ext cx="493688" cy="144843"/>
          </a:xfrm>
          <a:prstGeom prst="rect">
            <a:avLst/>
          </a:prstGeom>
          <a:noFill/>
          <a:ln w="38100">
            <a:solidFill>
              <a:srgbClr val="021AF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21AF4"/>
              </a:solidFill>
            </a:endParaRPr>
          </a:p>
        </p:txBody>
      </p:sp>
      <p:sp>
        <p:nvSpPr>
          <p:cNvPr id="17" name="Rectangle 16">
            <a:extLst>
              <a:ext uri="{FF2B5EF4-FFF2-40B4-BE49-F238E27FC236}">
                <a16:creationId xmlns:a16="http://schemas.microsoft.com/office/drawing/2014/main" id="{34F6725C-B3FE-854A-9F8D-8FD9EE9236AA}"/>
              </a:ext>
            </a:extLst>
          </p:cNvPr>
          <p:cNvSpPr/>
          <p:nvPr/>
        </p:nvSpPr>
        <p:spPr>
          <a:xfrm>
            <a:off x="6324601" y="4611537"/>
            <a:ext cx="304800" cy="144843"/>
          </a:xfrm>
          <a:prstGeom prst="rect">
            <a:avLst/>
          </a:prstGeom>
          <a:noFill/>
          <a:ln w="38100">
            <a:solidFill>
              <a:srgbClr val="021AF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21AF4"/>
              </a:solidFill>
            </a:endParaRPr>
          </a:p>
        </p:txBody>
      </p:sp>
      <p:sp>
        <p:nvSpPr>
          <p:cNvPr id="18" name="Rectangle 17">
            <a:extLst>
              <a:ext uri="{FF2B5EF4-FFF2-40B4-BE49-F238E27FC236}">
                <a16:creationId xmlns:a16="http://schemas.microsoft.com/office/drawing/2014/main" id="{CB14BDF3-5A94-2C45-A66B-9372B90407A9}"/>
              </a:ext>
            </a:extLst>
          </p:cNvPr>
          <p:cNvSpPr/>
          <p:nvPr/>
        </p:nvSpPr>
        <p:spPr>
          <a:xfrm>
            <a:off x="5867401" y="4766821"/>
            <a:ext cx="841638" cy="155895"/>
          </a:xfrm>
          <a:prstGeom prst="rect">
            <a:avLst/>
          </a:prstGeom>
          <a:noFill/>
          <a:ln w="38100">
            <a:solidFill>
              <a:srgbClr val="021AF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21AF4"/>
              </a:solidFill>
            </a:endParaRPr>
          </a:p>
        </p:txBody>
      </p:sp>
      <p:sp>
        <p:nvSpPr>
          <p:cNvPr id="19" name="Rectangle 18">
            <a:extLst>
              <a:ext uri="{FF2B5EF4-FFF2-40B4-BE49-F238E27FC236}">
                <a16:creationId xmlns:a16="http://schemas.microsoft.com/office/drawing/2014/main" id="{E61EE5BB-F064-9145-8430-73E4D1651F8A}"/>
              </a:ext>
            </a:extLst>
          </p:cNvPr>
          <p:cNvSpPr/>
          <p:nvPr/>
        </p:nvSpPr>
        <p:spPr>
          <a:xfrm>
            <a:off x="5226087" y="5432575"/>
            <a:ext cx="1098514" cy="154081"/>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70458BB-B20E-E34A-B5BB-F35701F26F86}"/>
              </a:ext>
            </a:extLst>
          </p:cNvPr>
          <p:cNvSpPr/>
          <p:nvPr/>
        </p:nvSpPr>
        <p:spPr>
          <a:xfrm>
            <a:off x="5949465" y="5265664"/>
            <a:ext cx="603734" cy="166911"/>
          </a:xfrm>
          <a:prstGeom prst="rect">
            <a:avLst/>
          </a:prstGeom>
          <a:noFill/>
          <a:ln w="38100">
            <a:solidFill>
              <a:srgbClr val="021AF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21AF4"/>
              </a:solidFill>
            </a:endParaRPr>
          </a:p>
        </p:txBody>
      </p:sp>
      <p:sp>
        <p:nvSpPr>
          <p:cNvPr id="21" name="Rectangle 20">
            <a:extLst>
              <a:ext uri="{FF2B5EF4-FFF2-40B4-BE49-F238E27FC236}">
                <a16:creationId xmlns:a16="http://schemas.microsoft.com/office/drawing/2014/main" id="{AC5DB931-3A76-054B-ACE9-3DCE5E7C5D02}"/>
              </a:ext>
            </a:extLst>
          </p:cNvPr>
          <p:cNvSpPr/>
          <p:nvPr/>
        </p:nvSpPr>
        <p:spPr>
          <a:xfrm>
            <a:off x="5091385" y="5599387"/>
            <a:ext cx="1233216" cy="143706"/>
          </a:xfrm>
          <a:prstGeom prst="rect">
            <a:avLst/>
          </a:prstGeom>
          <a:noFill/>
          <a:ln w="38100">
            <a:solidFill>
              <a:srgbClr val="021AF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21AF4"/>
              </a:solidFill>
            </a:endParaRPr>
          </a:p>
        </p:txBody>
      </p:sp>
      <p:sp>
        <p:nvSpPr>
          <p:cNvPr id="7" name="Rectangle 6">
            <a:extLst>
              <a:ext uri="{FF2B5EF4-FFF2-40B4-BE49-F238E27FC236}">
                <a16:creationId xmlns:a16="http://schemas.microsoft.com/office/drawing/2014/main" id="{5F3424A2-E5D2-2D4E-A7F3-E870BB43AFCA}"/>
              </a:ext>
            </a:extLst>
          </p:cNvPr>
          <p:cNvSpPr/>
          <p:nvPr/>
        </p:nvSpPr>
        <p:spPr>
          <a:xfrm>
            <a:off x="4209144" y="4621608"/>
            <a:ext cx="941283" cy="369332"/>
          </a:xfrm>
          <a:prstGeom prst="rect">
            <a:avLst/>
          </a:prstGeom>
        </p:spPr>
        <p:txBody>
          <a:bodyPr wrap="none">
            <a:spAutoFit/>
          </a:bodyPr>
          <a:lstStyle/>
          <a:p>
            <a:r>
              <a:rPr lang="en-US" dirty="0">
                <a:latin typeface="Arial" panose="020B0604020202020204" pitchFamily="34" charset="0"/>
                <a:cs typeface="Arial" panose="020B0604020202020204" pitchFamily="34" charset="0"/>
              </a:rPr>
              <a:t>Gene 1</a:t>
            </a:r>
            <a:endParaRPr lang="en-US" dirty="0"/>
          </a:p>
        </p:txBody>
      </p:sp>
      <p:sp>
        <p:nvSpPr>
          <p:cNvPr id="23" name="Rectangle 22">
            <a:extLst>
              <a:ext uri="{FF2B5EF4-FFF2-40B4-BE49-F238E27FC236}">
                <a16:creationId xmlns:a16="http://schemas.microsoft.com/office/drawing/2014/main" id="{97111CF6-B415-8842-8C53-488DE9CC3053}"/>
              </a:ext>
            </a:extLst>
          </p:cNvPr>
          <p:cNvSpPr/>
          <p:nvPr/>
        </p:nvSpPr>
        <p:spPr>
          <a:xfrm>
            <a:off x="4203267" y="5314825"/>
            <a:ext cx="941283" cy="369332"/>
          </a:xfrm>
          <a:prstGeom prst="rect">
            <a:avLst/>
          </a:prstGeom>
        </p:spPr>
        <p:txBody>
          <a:bodyPr wrap="none">
            <a:spAutoFit/>
          </a:bodyPr>
          <a:lstStyle/>
          <a:p>
            <a:r>
              <a:rPr lang="en-US" dirty="0">
                <a:latin typeface="Arial" panose="020B0604020202020204" pitchFamily="34" charset="0"/>
                <a:cs typeface="Arial" panose="020B0604020202020204" pitchFamily="34" charset="0"/>
              </a:rPr>
              <a:t>Gene 2</a:t>
            </a:r>
            <a:endParaRPr lang="en-US" dirty="0"/>
          </a:p>
        </p:txBody>
      </p:sp>
      <p:sp>
        <p:nvSpPr>
          <p:cNvPr id="8" name="Rectangle 7">
            <a:extLst>
              <a:ext uri="{FF2B5EF4-FFF2-40B4-BE49-F238E27FC236}">
                <a16:creationId xmlns:a16="http://schemas.microsoft.com/office/drawing/2014/main" id="{0826824F-5D2E-7845-9762-0FD6F567A3B3}"/>
              </a:ext>
            </a:extLst>
          </p:cNvPr>
          <p:cNvSpPr/>
          <p:nvPr/>
        </p:nvSpPr>
        <p:spPr>
          <a:xfrm>
            <a:off x="6748517" y="4121123"/>
            <a:ext cx="2376680" cy="1415772"/>
          </a:xfrm>
          <a:prstGeom prst="rect">
            <a:avLst/>
          </a:prstGeom>
          <a:solidFill>
            <a:schemeClr val="bg1"/>
          </a:solidFill>
        </p:spPr>
        <p:txBody>
          <a:bodyPr wrap="square">
            <a:spAutoFit/>
          </a:bodyPr>
          <a:lstStyle/>
          <a:p>
            <a:pPr marL="285750" indent="-285750">
              <a:buFont typeface="Arial" panose="020B0604020202020204" pitchFamily="34" charset="0"/>
              <a:buChar char="•"/>
            </a:pPr>
            <a:r>
              <a:rPr lang="en-US" sz="1600" dirty="0">
                <a:solidFill>
                  <a:srgbClr val="FF0000"/>
                </a:solidFill>
              </a:rPr>
              <a:t>Coding elements (Exon, 2%)</a:t>
            </a:r>
          </a:p>
          <a:p>
            <a:pPr marL="742950" lvl="1" indent="-285750">
              <a:buFont typeface="System Font Regular"/>
              <a:buChar char="-"/>
            </a:pPr>
            <a:r>
              <a:rPr lang="en-US" sz="1100" i="1" dirty="0">
                <a:solidFill>
                  <a:srgbClr val="FF0000"/>
                </a:solidFill>
              </a:rPr>
              <a:t>Become proteins carrying out functions</a:t>
            </a:r>
            <a:endParaRPr lang="en-US" sz="1600" dirty="0">
              <a:solidFill>
                <a:srgbClr val="FF0000"/>
              </a:solidFill>
            </a:endParaRPr>
          </a:p>
          <a:p>
            <a:pPr marL="285750" indent="-285750">
              <a:buFont typeface="Arial" panose="020B0604020202020204" pitchFamily="34" charset="0"/>
              <a:buChar char="•"/>
            </a:pPr>
            <a:r>
              <a:rPr lang="en-US" sz="1600" dirty="0">
                <a:solidFill>
                  <a:srgbClr val="021AF4"/>
                </a:solidFill>
              </a:rPr>
              <a:t>Non-coding elements (98%)</a:t>
            </a:r>
          </a:p>
        </p:txBody>
      </p:sp>
      <p:sp>
        <p:nvSpPr>
          <p:cNvPr id="24" name="Rectangle 23">
            <a:extLst>
              <a:ext uri="{FF2B5EF4-FFF2-40B4-BE49-F238E27FC236}">
                <a16:creationId xmlns:a16="http://schemas.microsoft.com/office/drawing/2014/main" id="{C1E147E5-F9DE-F245-BCC1-27159F313B6E}"/>
              </a:ext>
            </a:extLst>
          </p:cNvPr>
          <p:cNvSpPr/>
          <p:nvPr/>
        </p:nvSpPr>
        <p:spPr>
          <a:xfrm>
            <a:off x="6172200" y="4960557"/>
            <a:ext cx="304800" cy="144843"/>
          </a:xfrm>
          <a:prstGeom prst="rect">
            <a:avLst/>
          </a:prstGeom>
          <a:noFill/>
          <a:ln w="38100">
            <a:solidFill>
              <a:srgbClr val="021AF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21AF4"/>
              </a:solidFill>
            </a:endParaRPr>
          </a:p>
        </p:txBody>
      </p:sp>
      <p:sp>
        <p:nvSpPr>
          <p:cNvPr id="2" name="Down Arrow 1">
            <a:extLst>
              <a:ext uri="{FF2B5EF4-FFF2-40B4-BE49-F238E27FC236}">
                <a16:creationId xmlns:a16="http://schemas.microsoft.com/office/drawing/2014/main" id="{09E2D63D-3AF7-814E-971E-0289F8D860A7}"/>
              </a:ext>
            </a:extLst>
          </p:cNvPr>
          <p:cNvSpPr/>
          <p:nvPr/>
        </p:nvSpPr>
        <p:spPr>
          <a:xfrm rot="3301448">
            <a:off x="3153156" y="2132046"/>
            <a:ext cx="305980" cy="464324"/>
          </a:xfrm>
          <a:prstGeom prst="downArrow">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Down Arrow 24">
            <a:extLst>
              <a:ext uri="{FF2B5EF4-FFF2-40B4-BE49-F238E27FC236}">
                <a16:creationId xmlns:a16="http://schemas.microsoft.com/office/drawing/2014/main" id="{46A531BE-8E4F-5548-8BE4-F025ED9646EB}"/>
              </a:ext>
            </a:extLst>
          </p:cNvPr>
          <p:cNvSpPr/>
          <p:nvPr/>
        </p:nvSpPr>
        <p:spPr>
          <a:xfrm rot="18931282">
            <a:off x="6982203" y="2152119"/>
            <a:ext cx="305980" cy="464324"/>
          </a:xfrm>
          <a:prstGeom prst="downArrow">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9548865"/>
      </p:ext>
    </p:extLst>
  </p:cSld>
  <p:clrMapOvr>
    <a:masterClrMapping/>
  </p:clrMapOvr>
  <p:transition advTm="37168"/>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EF3F1-437B-E64C-8D91-68FAFE731905}"/>
              </a:ext>
            </a:extLst>
          </p:cNvPr>
          <p:cNvSpPr>
            <a:spLocks noGrp="1"/>
          </p:cNvSpPr>
          <p:nvPr>
            <p:ph type="title"/>
          </p:nvPr>
        </p:nvSpPr>
        <p:spPr>
          <a:xfrm>
            <a:off x="628650" y="103291"/>
            <a:ext cx="7886700" cy="994172"/>
          </a:xfrm>
        </p:spPr>
        <p:txBody>
          <a:bodyPr/>
          <a:lstStyle/>
          <a:p>
            <a:r>
              <a:rPr lang="en-US" sz="2800" dirty="0"/>
              <a:t>Drop-connect</a:t>
            </a:r>
          </a:p>
        </p:txBody>
      </p:sp>
      <p:sp>
        <p:nvSpPr>
          <p:cNvPr id="3" name="Content Placeholder 2">
            <a:extLst>
              <a:ext uri="{FF2B5EF4-FFF2-40B4-BE49-F238E27FC236}">
                <a16:creationId xmlns:a16="http://schemas.microsoft.com/office/drawing/2014/main" id="{6F3A9EE8-22D9-E945-9743-AAAA0A960A71}"/>
              </a:ext>
            </a:extLst>
          </p:cNvPr>
          <p:cNvSpPr>
            <a:spLocks noGrp="1"/>
          </p:cNvSpPr>
          <p:nvPr>
            <p:ph idx="1"/>
          </p:nvPr>
        </p:nvSpPr>
        <p:spPr>
          <a:xfrm>
            <a:off x="628650" y="1789562"/>
            <a:ext cx="7886700" cy="3263504"/>
          </a:xfrm>
        </p:spPr>
        <p:txBody>
          <a:bodyPr/>
          <a:lstStyle/>
          <a:p>
            <a:r>
              <a:rPr lang="en-US" dirty="0"/>
              <a:t>Drop-out and drop-connect are 2 simple but effective regularization techniques</a:t>
            </a:r>
          </a:p>
        </p:txBody>
      </p:sp>
      <p:pic>
        <p:nvPicPr>
          <p:cNvPr id="6" name="Picture 5" descr="Diagram&#10;&#10;Description automatically generated">
            <a:extLst>
              <a:ext uri="{FF2B5EF4-FFF2-40B4-BE49-F238E27FC236}">
                <a16:creationId xmlns:a16="http://schemas.microsoft.com/office/drawing/2014/main" id="{61D148F6-92E2-0F4D-B3F7-C983132172E1}"/>
              </a:ext>
            </a:extLst>
          </p:cNvPr>
          <p:cNvPicPr>
            <a:picLocks noChangeAspect="1"/>
          </p:cNvPicPr>
          <p:nvPr/>
        </p:nvPicPr>
        <p:blipFill>
          <a:blip r:embed="rId2"/>
          <a:stretch>
            <a:fillRect/>
          </a:stretch>
        </p:blipFill>
        <p:spPr>
          <a:xfrm>
            <a:off x="890588" y="2471791"/>
            <a:ext cx="3571875" cy="2581275"/>
          </a:xfrm>
          <a:prstGeom prst="rect">
            <a:avLst/>
          </a:prstGeom>
        </p:spPr>
      </p:pic>
      <p:pic>
        <p:nvPicPr>
          <p:cNvPr id="7" name="Picture 6" descr="Screen Shot 2015-09-08 at 10.34.55 AM.png">
            <a:extLst>
              <a:ext uri="{FF2B5EF4-FFF2-40B4-BE49-F238E27FC236}">
                <a16:creationId xmlns:a16="http://schemas.microsoft.com/office/drawing/2014/main" id="{99940DCB-4A7B-1F44-B7CF-B48FB94AA8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1975" y="2561145"/>
            <a:ext cx="3013863" cy="2482004"/>
          </a:xfrm>
          <a:prstGeom prst="rect">
            <a:avLst/>
          </a:prstGeom>
        </p:spPr>
      </p:pic>
      <p:pic>
        <p:nvPicPr>
          <p:cNvPr id="8" name="Picture 7" descr="Screen Shot 2015-09-10 at 3.31.02 PM.png">
            <a:extLst>
              <a:ext uri="{FF2B5EF4-FFF2-40B4-BE49-F238E27FC236}">
                <a16:creationId xmlns:a16="http://schemas.microsoft.com/office/drawing/2014/main" id="{9264A76E-7C18-2F41-A3B0-AED0D308AF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67166" y="2471791"/>
            <a:ext cx="808579" cy="2509262"/>
          </a:xfrm>
          <a:prstGeom prst="rect">
            <a:avLst/>
          </a:prstGeom>
        </p:spPr>
      </p:pic>
      <p:cxnSp>
        <p:nvCxnSpPr>
          <p:cNvPr id="10" name="Straight Arrow Connector 9">
            <a:extLst>
              <a:ext uri="{FF2B5EF4-FFF2-40B4-BE49-F238E27FC236}">
                <a16:creationId xmlns:a16="http://schemas.microsoft.com/office/drawing/2014/main" id="{60284FDA-6CB9-164A-AD73-4A7C61A3986D}"/>
              </a:ext>
            </a:extLst>
          </p:cNvPr>
          <p:cNvCxnSpPr>
            <a:cxnSpLocks/>
          </p:cNvCxnSpPr>
          <p:nvPr/>
        </p:nvCxnSpPr>
        <p:spPr>
          <a:xfrm flipV="1">
            <a:off x="4981975" y="4959714"/>
            <a:ext cx="580625" cy="36600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34352947-EBE8-0B4D-A63E-BC281D36379A}"/>
                  </a:ext>
                </a:extLst>
              </p:cNvPr>
              <p:cNvSpPr txBox="1"/>
              <p:nvPr/>
            </p:nvSpPr>
            <p:spPr>
              <a:xfrm>
                <a:off x="4120883" y="5325718"/>
                <a:ext cx="4047005" cy="300082"/>
              </a:xfrm>
              <a:prstGeom prst="rect">
                <a:avLst/>
              </a:prstGeom>
              <a:noFill/>
            </p:spPr>
            <p:txBody>
              <a:bodyPr wrap="none" rtlCol="0">
                <a:spAutoFit/>
              </a:bodyPr>
              <a:lstStyle/>
              <a:p>
                <a:r>
                  <a:rPr lang="en-US" sz="1350" dirty="0">
                    <a:solidFill>
                      <a:schemeClr val="accent1"/>
                    </a:solidFill>
                  </a:rPr>
                  <a:t>The drop-connect mask is </a:t>
                </a:r>
                <a:r>
                  <a:rPr lang="en-US" sz="1350" dirty="0" err="1">
                    <a:solidFill>
                      <a:schemeClr val="accent1"/>
                    </a:solidFill>
                  </a:rPr>
                  <a:t>eQTL</a:t>
                </a:r>
                <a:r>
                  <a:rPr lang="en-US" sz="1350" dirty="0">
                    <a:solidFill>
                      <a:schemeClr val="accent1"/>
                    </a:solidFill>
                  </a:rPr>
                  <a:t> or GRN (</a:t>
                </a:r>
                <a14:m>
                  <m:oMath xmlns:m="http://schemas.openxmlformats.org/officeDocument/2006/math">
                    <m:sSub>
                      <m:sSubPr>
                        <m:ctrlPr>
                          <a:rPr lang="en-US" sz="1350" i="1">
                            <a:solidFill>
                              <a:schemeClr val="accent1"/>
                            </a:solidFill>
                            <a:latin typeface="Cambria Math" panose="02040503050406030204" pitchFamily="18" charset="0"/>
                          </a:rPr>
                        </m:ctrlPr>
                      </m:sSubPr>
                      <m:e>
                        <m:r>
                          <a:rPr lang="en-US" sz="1350" i="1">
                            <a:solidFill>
                              <a:schemeClr val="accent1"/>
                            </a:solidFill>
                            <a:latin typeface="Cambria Math" panose="02040503050406030204" pitchFamily="18" charset="0"/>
                          </a:rPr>
                          <m:t>𝐴</m:t>
                        </m:r>
                      </m:e>
                      <m:sub>
                        <m:r>
                          <a:rPr lang="en-US" sz="1350" i="1">
                            <a:solidFill>
                              <a:schemeClr val="accent1"/>
                            </a:solidFill>
                            <a:latin typeface="Cambria Math" panose="02040503050406030204" pitchFamily="18" charset="0"/>
                          </a:rPr>
                          <m:t>1</m:t>
                        </m:r>
                      </m:sub>
                    </m:sSub>
                  </m:oMath>
                </a14:m>
                <a:r>
                  <a:rPr lang="en-US" sz="1350" dirty="0">
                    <a:solidFill>
                      <a:schemeClr val="accent1"/>
                    </a:solidFill>
                  </a:rPr>
                  <a:t> or </a:t>
                </a:r>
                <a14:m>
                  <m:oMath xmlns:m="http://schemas.openxmlformats.org/officeDocument/2006/math">
                    <m:sSub>
                      <m:sSubPr>
                        <m:ctrlPr>
                          <a:rPr lang="en-US" sz="1350" i="1">
                            <a:solidFill>
                              <a:schemeClr val="accent1"/>
                            </a:solidFill>
                            <a:latin typeface="Cambria Math" panose="02040503050406030204" pitchFamily="18" charset="0"/>
                          </a:rPr>
                        </m:ctrlPr>
                      </m:sSubPr>
                      <m:e>
                        <m:r>
                          <a:rPr lang="en-US" sz="1350" i="1">
                            <a:solidFill>
                              <a:schemeClr val="accent1"/>
                            </a:solidFill>
                            <a:latin typeface="Cambria Math" panose="02040503050406030204" pitchFamily="18" charset="0"/>
                          </a:rPr>
                          <m:t>𝐴</m:t>
                        </m:r>
                      </m:e>
                      <m:sub>
                        <m:r>
                          <a:rPr lang="en-US" sz="1350" i="1">
                            <a:solidFill>
                              <a:schemeClr val="accent1"/>
                            </a:solidFill>
                            <a:latin typeface="Cambria Math" panose="02040503050406030204" pitchFamily="18" charset="0"/>
                          </a:rPr>
                          <m:t>2</m:t>
                        </m:r>
                      </m:sub>
                    </m:sSub>
                  </m:oMath>
                </a14:m>
                <a:r>
                  <a:rPr lang="en-US" sz="1350" dirty="0">
                    <a:solidFill>
                      <a:schemeClr val="accent1"/>
                    </a:solidFill>
                  </a:rPr>
                  <a:t>)</a:t>
                </a:r>
              </a:p>
            </p:txBody>
          </p:sp>
        </mc:Choice>
        <mc:Fallback xmlns="">
          <p:sp>
            <p:nvSpPr>
              <p:cNvPr id="14" name="TextBox 13">
                <a:extLst>
                  <a:ext uri="{FF2B5EF4-FFF2-40B4-BE49-F238E27FC236}">
                    <a16:creationId xmlns:a16="http://schemas.microsoft.com/office/drawing/2014/main" id="{34352947-EBE8-0B4D-A63E-BC281D36379A}"/>
                  </a:ext>
                </a:extLst>
              </p:cNvPr>
              <p:cNvSpPr txBox="1">
                <a:spLocks noRot="1" noChangeAspect="1" noMove="1" noResize="1" noEditPoints="1" noAdjustHandles="1" noChangeArrowheads="1" noChangeShapeType="1" noTextEdit="1"/>
              </p:cNvSpPr>
              <p:nvPr/>
            </p:nvSpPr>
            <p:spPr>
              <a:xfrm>
                <a:off x="4120883" y="5325718"/>
                <a:ext cx="4047005" cy="300082"/>
              </a:xfrm>
              <a:prstGeom prst="rect">
                <a:avLst/>
              </a:prstGeom>
              <a:blipFill>
                <a:blip r:embed="rId5"/>
                <a:stretch>
                  <a:fillRect l="-313" t="-4000" b="-16000"/>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B0006829-F4B8-214B-BB57-BC33C501B940}"/>
              </a:ext>
            </a:extLst>
          </p:cNvPr>
          <p:cNvSpPr>
            <a:spLocks noGrp="1"/>
          </p:cNvSpPr>
          <p:nvPr>
            <p:ph type="sldNum" sz="quarter" idx="12"/>
          </p:nvPr>
        </p:nvSpPr>
        <p:spPr>
          <a:xfrm>
            <a:off x="11311128" y="6272784"/>
            <a:ext cx="640080" cy="365125"/>
          </a:xfrm>
          <a:prstGeom prst="rect">
            <a:avLst/>
          </a:prstGeom>
        </p:spPr>
        <p:txBody>
          <a:bodyPr vert="horz" lIns="91440" tIns="45720" rIns="91440" bIns="45720" rtlCol="0" anchor="ctr"/>
          <a:lstStyle>
            <a:defPPr>
              <a:defRPr lang="en-US"/>
            </a:defPPr>
            <a:lvl1pPr marL="0" algn="ctr" defTabSz="914400" rtl="0" eaLnBrk="1" latinLnBrk="0" hangingPunct="1">
              <a:defRPr sz="1400" b="1" kern="1200">
                <a:solidFill>
                  <a:srgbClr val="FFFFFF"/>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12DD910-485D-D540-ABE7-4792233F0B02}" type="slidenum">
              <a:rPr lang="en-US" smtClean="0"/>
              <a:pPr/>
              <a:t>49</a:t>
            </a:fld>
            <a:endParaRPr lang="en-US"/>
          </a:p>
        </p:txBody>
      </p:sp>
      <p:sp>
        <p:nvSpPr>
          <p:cNvPr id="13" name="Rectangle 12">
            <a:extLst>
              <a:ext uri="{FF2B5EF4-FFF2-40B4-BE49-F238E27FC236}">
                <a16:creationId xmlns:a16="http://schemas.microsoft.com/office/drawing/2014/main" id="{FF8C4543-FBAC-AD4C-902B-2E1B83DD5F6E}"/>
              </a:ext>
            </a:extLst>
          </p:cNvPr>
          <p:cNvSpPr/>
          <p:nvPr/>
        </p:nvSpPr>
        <p:spPr>
          <a:xfrm>
            <a:off x="5928521" y="4835464"/>
            <a:ext cx="119270" cy="1505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Rectangle 15">
            <a:extLst>
              <a:ext uri="{FF2B5EF4-FFF2-40B4-BE49-F238E27FC236}">
                <a16:creationId xmlns:a16="http://schemas.microsoft.com/office/drawing/2014/main" id="{C92F4EC4-650F-F849-90AA-5F2547F6967E}"/>
              </a:ext>
            </a:extLst>
          </p:cNvPr>
          <p:cNvSpPr/>
          <p:nvPr/>
        </p:nvSpPr>
        <p:spPr>
          <a:xfrm>
            <a:off x="6533940" y="4721584"/>
            <a:ext cx="1606208" cy="264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DBC50CCC-C38F-E640-ABEA-26401C2C044C}"/>
                  </a:ext>
                </a:extLst>
              </p:cNvPr>
              <p:cNvSpPr txBox="1"/>
              <p:nvPr/>
            </p:nvSpPr>
            <p:spPr>
              <a:xfrm>
                <a:off x="6517079" y="4682715"/>
                <a:ext cx="1539845" cy="30008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350" i="1">
                          <a:solidFill>
                            <a:schemeClr val="accent1"/>
                          </a:solidFill>
                          <a:latin typeface="Cambria Math" panose="02040503050406030204" pitchFamily="18" charset="0"/>
                        </a:rPr>
                        <m:t>𝑟</m:t>
                      </m:r>
                      <m:r>
                        <a:rPr lang="en-US" sz="1350" i="1">
                          <a:solidFill>
                            <a:schemeClr val="accent1"/>
                          </a:solidFill>
                          <a:latin typeface="Cambria Math" panose="02040503050406030204" pitchFamily="18" charset="0"/>
                        </a:rPr>
                        <m:t>=</m:t>
                      </m:r>
                      <m:r>
                        <a:rPr lang="en-US" sz="1350" i="1">
                          <a:solidFill>
                            <a:schemeClr val="accent1"/>
                          </a:solidFill>
                          <a:latin typeface="Cambria Math" panose="02040503050406030204" pitchFamily="18" charset="0"/>
                        </a:rPr>
                        <m:t>𝜎</m:t>
                      </m:r>
                      <m:d>
                        <m:dPr>
                          <m:ctrlPr>
                            <a:rPr lang="en-US" sz="1350" i="1">
                              <a:solidFill>
                                <a:schemeClr val="accent1"/>
                              </a:solidFill>
                              <a:latin typeface="Cambria Math" panose="02040503050406030204" pitchFamily="18" charset="0"/>
                            </a:rPr>
                          </m:ctrlPr>
                        </m:dPr>
                        <m:e>
                          <m:sSub>
                            <m:sSubPr>
                              <m:ctrlPr>
                                <a:rPr lang="en-US" sz="1350" i="1">
                                  <a:solidFill>
                                    <a:schemeClr val="accent1"/>
                                  </a:solidFill>
                                  <a:latin typeface="Cambria Math" panose="02040503050406030204" pitchFamily="18" charset="0"/>
                                </a:rPr>
                              </m:ctrlPr>
                            </m:sSubPr>
                            <m:e>
                              <m:r>
                                <a:rPr lang="en-US" sz="1350" i="1">
                                  <a:solidFill>
                                    <a:schemeClr val="accent1"/>
                                  </a:solidFill>
                                  <a:latin typeface="Cambria Math" panose="02040503050406030204" pitchFamily="18" charset="0"/>
                                </a:rPr>
                                <m:t>𝐴</m:t>
                              </m:r>
                            </m:e>
                            <m:sub>
                              <m:r>
                                <a:rPr lang="en-US" sz="1350" i="1">
                                  <a:solidFill>
                                    <a:schemeClr val="accent1"/>
                                  </a:solidFill>
                                  <a:latin typeface="Cambria Math" panose="02040503050406030204" pitchFamily="18" charset="0"/>
                                </a:rPr>
                                <m:t>1</m:t>
                              </m:r>
                            </m:sub>
                          </m:sSub>
                          <m:r>
                            <a:rPr lang="en-US" sz="1350" i="1">
                              <a:solidFill>
                                <a:schemeClr val="accent1"/>
                              </a:solidFill>
                              <a:latin typeface="Cambria Math" panose="02040503050406030204" pitchFamily="18" charset="0"/>
                            </a:rPr>
                            <m:t>⊙</m:t>
                          </m:r>
                          <m:sSub>
                            <m:sSubPr>
                              <m:ctrlPr>
                                <a:rPr lang="en-US" sz="1350" i="1">
                                  <a:solidFill>
                                    <a:schemeClr val="accent1"/>
                                  </a:solidFill>
                                  <a:latin typeface="Cambria Math" panose="02040503050406030204" pitchFamily="18" charset="0"/>
                                </a:rPr>
                              </m:ctrlPr>
                            </m:sSubPr>
                            <m:e>
                              <m:r>
                                <a:rPr lang="en-US" sz="1350" i="1">
                                  <a:solidFill>
                                    <a:schemeClr val="accent1"/>
                                  </a:solidFill>
                                  <a:latin typeface="Cambria Math" panose="02040503050406030204" pitchFamily="18" charset="0"/>
                                </a:rPr>
                                <m:t>𝑊</m:t>
                              </m:r>
                            </m:e>
                            <m:sub>
                              <m:r>
                                <a:rPr lang="en-US" sz="1350" i="1">
                                  <a:solidFill>
                                    <a:schemeClr val="accent1"/>
                                  </a:solidFill>
                                  <a:latin typeface="Cambria Math" panose="02040503050406030204" pitchFamily="18" charset="0"/>
                                </a:rPr>
                                <m:t>1</m:t>
                              </m:r>
                            </m:sub>
                          </m:sSub>
                        </m:e>
                      </m:d>
                      <m:r>
                        <a:rPr lang="en-US" sz="1350" i="1">
                          <a:solidFill>
                            <a:schemeClr val="accent1"/>
                          </a:solidFill>
                          <a:latin typeface="Cambria Math" panose="02040503050406030204" pitchFamily="18" charset="0"/>
                        </a:rPr>
                        <m:t>𝑣</m:t>
                      </m:r>
                    </m:oMath>
                  </m:oMathPara>
                </a14:m>
                <a:endParaRPr lang="en-US" sz="1350" dirty="0">
                  <a:solidFill>
                    <a:schemeClr val="accent1"/>
                  </a:solidFill>
                </a:endParaRPr>
              </a:p>
            </p:txBody>
          </p:sp>
        </mc:Choice>
        <mc:Fallback xmlns="">
          <p:sp>
            <p:nvSpPr>
              <p:cNvPr id="15" name="TextBox 14">
                <a:extLst>
                  <a:ext uri="{FF2B5EF4-FFF2-40B4-BE49-F238E27FC236}">
                    <a16:creationId xmlns:a16="http://schemas.microsoft.com/office/drawing/2014/main" id="{DBC50CCC-C38F-E640-ABEA-26401C2C044C}"/>
                  </a:ext>
                </a:extLst>
              </p:cNvPr>
              <p:cNvSpPr txBox="1">
                <a:spLocks noRot="1" noChangeAspect="1" noMove="1" noResize="1" noEditPoints="1" noAdjustHandles="1" noChangeArrowheads="1" noChangeShapeType="1" noTextEdit="1"/>
              </p:cNvSpPr>
              <p:nvPr/>
            </p:nvSpPr>
            <p:spPr>
              <a:xfrm>
                <a:off x="6517079" y="4682715"/>
                <a:ext cx="1539845" cy="300082"/>
              </a:xfrm>
              <a:prstGeom prst="rect">
                <a:avLst/>
              </a:prstGeom>
              <a:blipFill>
                <a:blip r:embed="rId6"/>
                <a:stretch>
                  <a:fillRect b="-4000"/>
                </a:stretch>
              </a:blipFill>
            </p:spPr>
            <p:txBody>
              <a:bodyPr/>
              <a:lstStyle/>
              <a:p>
                <a:r>
                  <a:rPr lang="en-US">
                    <a:noFill/>
                  </a:rPr>
                  <a:t> </a:t>
                </a:r>
              </a:p>
            </p:txBody>
          </p:sp>
        </mc:Fallback>
      </mc:AlternateContent>
      <p:sp>
        <p:nvSpPr>
          <p:cNvPr id="20" name="Rectangle 19">
            <a:extLst>
              <a:ext uri="{FF2B5EF4-FFF2-40B4-BE49-F238E27FC236}">
                <a16:creationId xmlns:a16="http://schemas.microsoft.com/office/drawing/2014/main" id="{EA0DC5B3-B2E8-8641-B273-865E8C169685}"/>
              </a:ext>
            </a:extLst>
          </p:cNvPr>
          <p:cNvSpPr/>
          <p:nvPr/>
        </p:nvSpPr>
        <p:spPr>
          <a:xfrm>
            <a:off x="6747179" y="2561144"/>
            <a:ext cx="479987" cy="3117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7A2EBD23-DAB9-2044-AB8B-0D4933FD50BC}"/>
                  </a:ext>
                </a:extLst>
              </p:cNvPr>
              <p:cNvSpPr txBox="1"/>
              <p:nvPr/>
            </p:nvSpPr>
            <p:spPr>
              <a:xfrm>
                <a:off x="6731827" y="2437486"/>
                <a:ext cx="47998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a:solidFill>
                            <a:schemeClr val="accent1"/>
                          </a:solidFill>
                          <a:latin typeface="Cambria Math" panose="02040503050406030204" pitchFamily="18" charset="0"/>
                        </a:rPr>
                        <m:t>𝜎</m:t>
                      </m:r>
                      <m:d>
                        <m:dPr>
                          <m:ctrlPr>
                            <a:rPr lang="en-US" i="1">
                              <a:solidFill>
                                <a:schemeClr val="accent1"/>
                              </a:solidFill>
                              <a:latin typeface="Cambria Math" panose="02040503050406030204" pitchFamily="18" charset="0"/>
                            </a:rPr>
                          </m:ctrlPr>
                        </m:dPr>
                        <m:e>
                          <m:r>
                            <a:rPr lang="en-US" i="1">
                              <a:solidFill>
                                <a:schemeClr val="accent1"/>
                              </a:solidFill>
                              <a:latin typeface="Cambria Math" panose="02040503050406030204" pitchFamily="18" charset="0"/>
                            </a:rPr>
                            <m:t>⋅</m:t>
                          </m:r>
                        </m:e>
                      </m:d>
                    </m:oMath>
                  </m:oMathPara>
                </a14:m>
                <a:endParaRPr lang="en-US" dirty="0">
                  <a:solidFill>
                    <a:schemeClr val="accent1"/>
                  </a:solidFill>
                </a:endParaRPr>
              </a:p>
            </p:txBody>
          </p:sp>
        </mc:Choice>
        <mc:Fallback xmlns="">
          <p:sp>
            <p:nvSpPr>
              <p:cNvPr id="19" name="TextBox 18">
                <a:extLst>
                  <a:ext uri="{FF2B5EF4-FFF2-40B4-BE49-F238E27FC236}">
                    <a16:creationId xmlns:a16="http://schemas.microsoft.com/office/drawing/2014/main" id="{7A2EBD23-DAB9-2044-AB8B-0D4933FD50BC}"/>
                  </a:ext>
                </a:extLst>
              </p:cNvPr>
              <p:cNvSpPr txBox="1">
                <a:spLocks noRot="1" noChangeAspect="1" noMove="1" noResize="1" noEditPoints="1" noAdjustHandles="1" noChangeArrowheads="1" noChangeShapeType="1" noTextEdit="1"/>
              </p:cNvSpPr>
              <p:nvPr/>
            </p:nvSpPr>
            <p:spPr>
              <a:xfrm>
                <a:off x="6731827" y="2437486"/>
                <a:ext cx="479987" cy="369332"/>
              </a:xfrm>
              <a:prstGeom prst="rect">
                <a:avLst/>
              </a:prstGeom>
              <a:blipFill>
                <a:blip r:embed="rId7"/>
                <a:stretch>
                  <a:fillRect/>
                </a:stretch>
              </a:blipFill>
            </p:spPr>
            <p:txBody>
              <a:bodyPr/>
              <a:lstStyle/>
              <a:p>
                <a:r>
                  <a:rPr lang="en-US">
                    <a:noFill/>
                  </a:rPr>
                  <a:t> </a:t>
                </a:r>
              </a:p>
            </p:txBody>
          </p:sp>
        </mc:Fallback>
      </mc:AlternateContent>
      <p:sp>
        <p:nvSpPr>
          <p:cNvPr id="22" name="Rectangle 21">
            <a:extLst>
              <a:ext uri="{FF2B5EF4-FFF2-40B4-BE49-F238E27FC236}">
                <a16:creationId xmlns:a16="http://schemas.microsoft.com/office/drawing/2014/main" id="{53A2AED5-1C0C-0146-9E64-738245F1337D}"/>
              </a:ext>
            </a:extLst>
          </p:cNvPr>
          <p:cNvSpPr/>
          <p:nvPr/>
        </p:nvSpPr>
        <p:spPr>
          <a:xfrm>
            <a:off x="1633993" y="4638096"/>
            <a:ext cx="268357" cy="1831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664795B1-5A71-904D-A434-F2A4A6993851}"/>
                  </a:ext>
                </a:extLst>
              </p:cNvPr>
              <p:cNvSpPr txBox="1"/>
              <p:nvPr/>
            </p:nvSpPr>
            <p:spPr>
              <a:xfrm>
                <a:off x="1528177" y="4594627"/>
                <a:ext cx="479987" cy="2769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200" i="1">
                          <a:solidFill>
                            <a:schemeClr val="accent1"/>
                          </a:solidFill>
                          <a:latin typeface="Cambria Math" panose="02040503050406030204" pitchFamily="18" charset="0"/>
                        </a:rPr>
                        <m:t>𝑊</m:t>
                      </m:r>
                    </m:oMath>
                  </m:oMathPara>
                </a14:m>
                <a:endParaRPr lang="en-US" dirty="0">
                  <a:solidFill>
                    <a:schemeClr val="accent1"/>
                  </a:solidFill>
                </a:endParaRPr>
              </a:p>
            </p:txBody>
          </p:sp>
        </mc:Choice>
        <mc:Fallback xmlns="">
          <p:sp>
            <p:nvSpPr>
              <p:cNvPr id="21" name="TextBox 20">
                <a:extLst>
                  <a:ext uri="{FF2B5EF4-FFF2-40B4-BE49-F238E27FC236}">
                    <a16:creationId xmlns:a16="http://schemas.microsoft.com/office/drawing/2014/main" id="{664795B1-5A71-904D-A434-F2A4A6993851}"/>
                  </a:ext>
                </a:extLst>
              </p:cNvPr>
              <p:cNvSpPr txBox="1">
                <a:spLocks noRot="1" noChangeAspect="1" noMove="1" noResize="1" noEditPoints="1" noAdjustHandles="1" noChangeArrowheads="1" noChangeShapeType="1" noTextEdit="1"/>
              </p:cNvSpPr>
              <p:nvPr/>
            </p:nvSpPr>
            <p:spPr>
              <a:xfrm>
                <a:off x="1528177" y="4594627"/>
                <a:ext cx="479987" cy="276999"/>
              </a:xfrm>
              <a:prstGeom prst="rect">
                <a:avLst/>
              </a:prstGeom>
              <a:blipFill>
                <a:blip r:embed="rId8"/>
                <a:stretch>
                  <a:fillRect/>
                </a:stretch>
              </a:blipFill>
            </p:spPr>
            <p:txBody>
              <a:bodyPr/>
              <a:lstStyle/>
              <a:p>
                <a:r>
                  <a:rPr lang="en-US">
                    <a:noFill/>
                  </a:rPr>
                  <a:t> </a:t>
                </a:r>
              </a:p>
            </p:txBody>
          </p:sp>
        </mc:Fallback>
      </mc:AlternateContent>
      <p:sp>
        <p:nvSpPr>
          <p:cNvPr id="24" name="Rectangle 23">
            <a:extLst>
              <a:ext uri="{FF2B5EF4-FFF2-40B4-BE49-F238E27FC236}">
                <a16:creationId xmlns:a16="http://schemas.microsoft.com/office/drawing/2014/main" id="{DB494C28-BC6E-8543-814D-A709C812DA17}"/>
              </a:ext>
            </a:extLst>
          </p:cNvPr>
          <p:cNvSpPr/>
          <p:nvPr/>
        </p:nvSpPr>
        <p:spPr>
          <a:xfrm>
            <a:off x="2456953" y="2664184"/>
            <a:ext cx="423407" cy="292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EBD8D869-BD05-C345-80A3-5B353F5C3D61}"/>
                  </a:ext>
                </a:extLst>
              </p:cNvPr>
              <p:cNvSpPr txBox="1"/>
              <p:nvPr/>
            </p:nvSpPr>
            <p:spPr>
              <a:xfrm>
                <a:off x="2521041" y="2637164"/>
                <a:ext cx="47998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𝜎</m:t>
                      </m:r>
                      <m:d>
                        <m:dPr>
                          <m:ctrlPr>
                            <a:rPr lang="en-US" i="1">
                              <a:latin typeface="Cambria Math" panose="02040503050406030204" pitchFamily="18" charset="0"/>
                            </a:rPr>
                          </m:ctrlPr>
                        </m:dPr>
                        <m:e>
                          <m:r>
                            <a:rPr lang="en-US" i="1">
                              <a:latin typeface="Cambria Math" panose="02040503050406030204" pitchFamily="18" charset="0"/>
                            </a:rPr>
                            <m:t>⋅</m:t>
                          </m:r>
                        </m:e>
                      </m:d>
                    </m:oMath>
                  </m:oMathPara>
                </a14:m>
                <a:endParaRPr lang="en-US" dirty="0"/>
              </a:p>
            </p:txBody>
          </p:sp>
        </mc:Choice>
        <mc:Fallback xmlns="">
          <p:sp>
            <p:nvSpPr>
              <p:cNvPr id="23" name="TextBox 22">
                <a:extLst>
                  <a:ext uri="{FF2B5EF4-FFF2-40B4-BE49-F238E27FC236}">
                    <a16:creationId xmlns:a16="http://schemas.microsoft.com/office/drawing/2014/main" id="{EBD8D869-BD05-C345-80A3-5B353F5C3D61}"/>
                  </a:ext>
                </a:extLst>
              </p:cNvPr>
              <p:cNvSpPr txBox="1">
                <a:spLocks noRot="1" noChangeAspect="1" noMove="1" noResize="1" noEditPoints="1" noAdjustHandles="1" noChangeArrowheads="1" noChangeShapeType="1" noTextEdit="1"/>
              </p:cNvSpPr>
              <p:nvPr/>
            </p:nvSpPr>
            <p:spPr>
              <a:xfrm>
                <a:off x="2521041" y="2637164"/>
                <a:ext cx="479987" cy="369332"/>
              </a:xfrm>
              <a:prstGeom prst="rect">
                <a:avLst/>
              </a:prstGeom>
              <a:blipFill>
                <a:blip r:embed="rId9"/>
                <a:stretch>
                  <a:fillRect/>
                </a:stretch>
              </a:blipFill>
            </p:spPr>
            <p:txBody>
              <a:bodyPr/>
              <a:lstStyle/>
              <a:p>
                <a:r>
                  <a:rPr lang="en-US">
                    <a:noFill/>
                  </a:rPr>
                  <a:t> </a:t>
                </a:r>
              </a:p>
            </p:txBody>
          </p:sp>
        </mc:Fallback>
      </mc:AlternateContent>
      <p:sp>
        <p:nvSpPr>
          <p:cNvPr id="27" name="Rectangle 26">
            <a:extLst>
              <a:ext uri="{FF2B5EF4-FFF2-40B4-BE49-F238E27FC236}">
                <a16:creationId xmlns:a16="http://schemas.microsoft.com/office/drawing/2014/main" id="{D23B2CDE-911A-244D-8DCF-508C99251558}"/>
              </a:ext>
            </a:extLst>
          </p:cNvPr>
          <p:cNvSpPr/>
          <p:nvPr/>
        </p:nvSpPr>
        <p:spPr>
          <a:xfrm>
            <a:off x="3705179" y="4754856"/>
            <a:ext cx="165120" cy="3117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E130D616-CB8E-D943-9A37-86DA7D721F11}"/>
                  </a:ext>
                </a:extLst>
              </p:cNvPr>
              <p:cNvSpPr txBox="1"/>
              <p:nvPr/>
            </p:nvSpPr>
            <p:spPr>
              <a:xfrm>
                <a:off x="3610887" y="4644343"/>
                <a:ext cx="397866" cy="30008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350" i="1">
                          <a:latin typeface="Cambria Math" panose="02040503050406030204" pitchFamily="18" charset="0"/>
                        </a:rPr>
                        <m:t>⊙</m:t>
                      </m:r>
                    </m:oMath>
                  </m:oMathPara>
                </a14:m>
                <a:endParaRPr lang="en-US" sz="1350" dirty="0"/>
              </a:p>
            </p:txBody>
          </p:sp>
        </mc:Choice>
        <mc:Fallback xmlns="">
          <p:sp>
            <p:nvSpPr>
              <p:cNvPr id="25" name="TextBox 24">
                <a:extLst>
                  <a:ext uri="{FF2B5EF4-FFF2-40B4-BE49-F238E27FC236}">
                    <a16:creationId xmlns:a16="http://schemas.microsoft.com/office/drawing/2014/main" id="{E130D616-CB8E-D943-9A37-86DA7D721F11}"/>
                  </a:ext>
                </a:extLst>
              </p:cNvPr>
              <p:cNvSpPr txBox="1">
                <a:spLocks noRot="1" noChangeAspect="1" noMove="1" noResize="1" noEditPoints="1" noAdjustHandles="1" noChangeArrowheads="1" noChangeShapeType="1" noTextEdit="1"/>
              </p:cNvSpPr>
              <p:nvPr/>
            </p:nvSpPr>
            <p:spPr>
              <a:xfrm>
                <a:off x="3610887" y="4644343"/>
                <a:ext cx="397866" cy="300082"/>
              </a:xfrm>
              <a:prstGeom prst="rect">
                <a:avLst/>
              </a:prstGeom>
              <a:blipFill>
                <a:blip r:embed="rId10"/>
                <a:stretch>
                  <a:fillRect b="-4000"/>
                </a:stretch>
              </a:blipFill>
            </p:spPr>
            <p:txBody>
              <a:bodyPr/>
              <a:lstStyle/>
              <a:p>
                <a:r>
                  <a:rPr lang="en-US">
                    <a:noFill/>
                  </a:rPr>
                  <a:t> </a:t>
                </a:r>
              </a:p>
            </p:txBody>
          </p:sp>
        </mc:Fallback>
      </mc:AlternateContent>
    </p:spTree>
    <p:extLst>
      <p:ext uri="{BB962C8B-B14F-4D97-AF65-F5344CB8AC3E}">
        <p14:creationId xmlns:p14="http://schemas.microsoft.com/office/powerpoint/2010/main" val="1729176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text, watch, gauge&#10;&#10;Description automatically generated">
            <a:extLst>
              <a:ext uri="{FF2B5EF4-FFF2-40B4-BE49-F238E27FC236}">
                <a16:creationId xmlns:a16="http://schemas.microsoft.com/office/drawing/2014/main" id="{A1738370-B5D9-854F-8C73-7826D618277B}"/>
              </a:ext>
            </a:extLst>
          </p:cNvPr>
          <p:cNvPicPr>
            <a:picLocks noChangeAspect="1"/>
          </p:cNvPicPr>
          <p:nvPr/>
        </p:nvPicPr>
        <p:blipFill>
          <a:blip r:embed="rId3"/>
          <a:stretch>
            <a:fillRect/>
          </a:stretch>
        </p:blipFill>
        <p:spPr>
          <a:xfrm>
            <a:off x="5091150" y="4818732"/>
            <a:ext cx="3999998" cy="645754"/>
          </a:xfrm>
          <a:prstGeom prst="rect">
            <a:avLst/>
          </a:prstGeom>
        </p:spPr>
      </p:pic>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29FA36D-AA45-524B-AF19-1A5E18DE3518}"/>
                  </a:ext>
                </a:extLst>
              </p:cNvPr>
              <p:cNvSpPr>
                <a:spLocks noGrp="1"/>
              </p:cNvSpPr>
              <p:nvPr>
                <p:ph idx="1"/>
              </p:nvPr>
            </p:nvSpPr>
            <p:spPr>
              <a:xfrm>
                <a:off x="152400" y="1351697"/>
                <a:ext cx="3276600" cy="1778108"/>
              </a:xfrm>
            </p:spPr>
            <p:txBody>
              <a:bodyPr anchor="t">
                <a:noAutofit/>
              </a:bodyPr>
              <a:lstStyle/>
              <a:p>
                <a:r>
                  <a:rPr lang="en-US" sz="1800" dirty="0"/>
                  <a:t>Given a </a:t>
                </a:r>
                <a:r>
                  <a:rPr lang="en-US" sz="1800" dirty="0">
                    <a:solidFill>
                      <a:schemeClr val="accent1"/>
                    </a:solidFill>
                  </a:rPr>
                  <a:t>model </a:t>
                </a:r>
                <a14:m>
                  <m:oMath xmlns:m="http://schemas.openxmlformats.org/officeDocument/2006/math">
                    <m:r>
                      <a:rPr lang="en-US" sz="1800" i="1" dirty="0">
                        <a:solidFill>
                          <a:schemeClr val="accent1"/>
                        </a:solidFill>
                        <a:latin typeface="Cambria Math" panose="02040503050406030204" pitchFamily="18" charset="0"/>
                      </a:rPr>
                      <m:t>𝐹</m:t>
                    </m:r>
                  </m:oMath>
                </a14:m>
                <a:r>
                  <a:rPr lang="en-US" sz="1800" dirty="0"/>
                  <a:t>, an </a:t>
                </a:r>
                <a:r>
                  <a:rPr lang="en-US" sz="1800" dirty="0">
                    <a:solidFill>
                      <a:schemeClr val="accent1"/>
                    </a:solidFill>
                  </a:rPr>
                  <a:t>input </a:t>
                </a:r>
                <a14:m>
                  <m:oMath xmlns:m="http://schemas.openxmlformats.org/officeDocument/2006/math">
                    <m:r>
                      <a:rPr lang="en-US" sz="1800" i="1" dirty="0">
                        <a:solidFill>
                          <a:schemeClr val="accent1"/>
                        </a:solidFill>
                        <a:latin typeface="Cambria Math" panose="02040503050406030204" pitchFamily="18" charset="0"/>
                      </a:rPr>
                      <m:t>𝑥</m:t>
                    </m:r>
                  </m:oMath>
                </a14:m>
                <a:r>
                  <a:rPr lang="en-US" sz="1800" dirty="0"/>
                  <a:t>, and the </a:t>
                </a:r>
                <a:r>
                  <a:rPr lang="en-US" sz="1800" dirty="0">
                    <a:solidFill>
                      <a:schemeClr val="accent1"/>
                    </a:solidFill>
                  </a:rPr>
                  <a:t>output </a:t>
                </a:r>
                <a14:m>
                  <m:oMath xmlns:m="http://schemas.openxmlformats.org/officeDocument/2006/math">
                    <m:r>
                      <a:rPr lang="en-US" sz="1800" i="1" dirty="0">
                        <a:solidFill>
                          <a:schemeClr val="accent1"/>
                        </a:solidFill>
                        <a:latin typeface="Cambria Math" panose="02040503050406030204" pitchFamily="18" charset="0"/>
                      </a:rPr>
                      <m:t>𝐹</m:t>
                    </m:r>
                    <m:r>
                      <a:rPr lang="en-US" sz="1800" i="1" dirty="0">
                        <a:solidFill>
                          <a:schemeClr val="accent1"/>
                        </a:solidFill>
                        <a:latin typeface="Cambria Math" panose="02040503050406030204" pitchFamily="18" charset="0"/>
                      </a:rPr>
                      <m:t>(</m:t>
                    </m:r>
                    <m:r>
                      <a:rPr lang="en-US" sz="1800" i="1" dirty="0">
                        <a:solidFill>
                          <a:schemeClr val="accent1"/>
                        </a:solidFill>
                        <a:latin typeface="Cambria Math" panose="02040503050406030204" pitchFamily="18" charset="0"/>
                      </a:rPr>
                      <m:t>𝑥</m:t>
                    </m:r>
                    <m:r>
                      <a:rPr lang="en-US" sz="1800" i="1" dirty="0">
                        <a:solidFill>
                          <a:schemeClr val="accent1"/>
                        </a:solidFill>
                        <a:latin typeface="Cambria Math" panose="02040503050406030204" pitchFamily="18" charset="0"/>
                      </a:rPr>
                      <m:t>)</m:t>
                    </m:r>
                  </m:oMath>
                </a14:m>
                <a:r>
                  <a:rPr lang="en-US" sz="1800" dirty="0"/>
                  <a:t> of the </a:t>
                </a:r>
                <a:r>
                  <a:rPr lang="en-US" sz="1800" dirty="0">
                    <a:solidFill>
                      <a:schemeClr val="tx1"/>
                    </a:solidFill>
                  </a:rPr>
                  <a:t>model </a:t>
                </a:r>
                <a:r>
                  <a:rPr lang="en-US" sz="1800" dirty="0"/>
                  <a:t>for input in question, an </a:t>
                </a:r>
                <a:r>
                  <a:rPr lang="en-US" sz="1800" dirty="0">
                    <a:solidFill>
                      <a:schemeClr val="accent1"/>
                    </a:solidFill>
                  </a:rPr>
                  <a:t>attribution</a:t>
                </a:r>
                <a:r>
                  <a:rPr lang="en-US" sz="1800" dirty="0"/>
                  <a:t> methods returns the ‘relevance’ of each input </a:t>
                </a:r>
                <a:r>
                  <a:rPr lang="en-US" sz="1800" dirty="0">
                    <a:solidFill>
                      <a:schemeClr val="accent1"/>
                    </a:solidFill>
                  </a:rPr>
                  <a:t>feature </a:t>
                </a:r>
                <a14:m>
                  <m:oMath xmlns:m="http://schemas.openxmlformats.org/officeDocument/2006/math">
                    <m:r>
                      <a:rPr lang="en-US" sz="1800" i="1" dirty="0">
                        <a:solidFill>
                          <a:schemeClr val="accent1"/>
                        </a:solidFill>
                        <a:latin typeface="Cambria Math" panose="02040503050406030204" pitchFamily="18" charset="0"/>
                      </a:rPr>
                      <m:t>𝑖</m:t>
                    </m:r>
                  </m:oMath>
                </a14:m>
                <a:r>
                  <a:rPr lang="en-US" sz="1800" dirty="0"/>
                  <a:t> to the output</a:t>
                </a:r>
              </a:p>
              <a:p>
                <a:r>
                  <a:rPr lang="en-US" sz="1800" dirty="0"/>
                  <a:t>How importance a gene (SNP, </a:t>
                </a:r>
                <a:r>
                  <a:rPr lang="en-US" sz="1800" dirty="0" err="1"/>
                  <a:t>eQTL</a:t>
                </a:r>
                <a:r>
                  <a:rPr lang="en-US" sz="1800" dirty="0"/>
                  <a:t> link, TF-gene link) to the disease outcome</a:t>
                </a:r>
              </a:p>
            </p:txBody>
          </p:sp>
        </mc:Choice>
        <mc:Fallback xmlns="">
          <p:sp>
            <p:nvSpPr>
              <p:cNvPr id="3" name="Content Placeholder 2">
                <a:extLst>
                  <a:ext uri="{FF2B5EF4-FFF2-40B4-BE49-F238E27FC236}">
                    <a16:creationId xmlns:a16="http://schemas.microsoft.com/office/drawing/2014/main" id="{E29FA36D-AA45-524B-AF19-1A5E18DE3518}"/>
                  </a:ext>
                </a:extLst>
              </p:cNvPr>
              <p:cNvSpPr>
                <a:spLocks noGrp="1" noRot="1" noChangeAspect="1" noMove="1" noResize="1" noEditPoints="1" noAdjustHandles="1" noChangeArrowheads="1" noChangeShapeType="1" noTextEdit="1"/>
              </p:cNvSpPr>
              <p:nvPr>
                <p:ph idx="1"/>
              </p:nvPr>
            </p:nvSpPr>
            <p:spPr>
              <a:xfrm>
                <a:off x="152400" y="1351697"/>
                <a:ext cx="3276600" cy="1778108"/>
              </a:xfrm>
              <a:blipFill>
                <a:blip r:embed="rId4"/>
                <a:stretch>
                  <a:fillRect l="-1158" t="-2837" b="-67376"/>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B7FC7878-3B52-7D4B-88F6-E3CA97A4B4F0}"/>
              </a:ext>
            </a:extLst>
          </p:cNvPr>
          <p:cNvSpPr>
            <a:spLocks noGrp="1"/>
          </p:cNvSpPr>
          <p:nvPr>
            <p:ph type="sldNum" sz="quarter" idx="12"/>
          </p:nvPr>
        </p:nvSpPr>
        <p:spPr>
          <a:xfrm>
            <a:off x="11311128" y="6272784"/>
            <a:ext cx="640080" cy="365125"/>
          </a:xfrm>
          <a:prstGeom prst="rect">
            <a:avLst/>
          </a:prstGeom>
        </p:spPr>
        <p:txBody>
          <a:bodyPr vert="horz" lIns="91440" tIns="45720" rIns="91440" bIns="45720" rtlCol="0" anchor="ctr"/>
          <a:lstStyle>
            <a:defPPr>
              <a:defRPr lang="en-US"/>
            </a:defPPr>
            <a:lvl1pPr marL="0" algn="ctr" defTabSz="914400" rtl="0" eaLnBrk="1" latinLnBrk="0" hangingPunct="1">
              <a:defRPr sz="1400" b="1" kern="1200">
                <a:solidFill>
                  <a:srgbClr val="FFFFFF"/>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A411EBB-41B9-004A-B804-49C998B5BD0C}" type="slidenum">
              <a:rPr lang="en-US" smtClean="0"/>
              <a:pPr/>
              <a:t>50</a:t>
            </a:fld>
            <a:endParaRPr lang="en-US"/>
          </a:p>
        </p:txBody>
      </p:sp>
      <p:pic>
        <p:nvPicPr>
          <p:cNvPr id="5" name="Picture 4">
            <a:extLst>
              <a:ext uri="{FF2B5EF4-FFF2-40B4-BE49-F238E27FC236}">
                <a16:creationId xmlns:a16="http://schemas.microsoft.com/office/drawing/2014/main" id="{1DB3FC9F-D64D-7145-A14B-F7CE8EF1D0A8}"/>
              </a:ext>
            </a:extLst>
          </p:cNvPr>
          <p:cNvPicPr>
            <a:picLocks noChangeAspect="1"/>
          </p:cNvPicPr>
          <p:nvPr/>
        </p:nvPicPr>
        <p:blipFill>
          <a:blip r:embed="rId5"/>
          <a:stretch>
            <a:fillRect/>
          </a:stretch>
        </p:blipFill>
        <p:spPr>
          <a:xfrm>
            <a:off x="3627932" y="1265405"/>
            <a:ext cx="5191506" cy="3512815"/>
          </a:xfrm>
          <a:prstGeom prst="rect">
            <a:avLst/>
          </a:prstGeom>
        </p:spPr>
      </p:pic>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83B88E78-9772-B44F-8797-6DCD80FE6AE6}"/>
                  </a:ext>
                </a:extLst>
              </p:cNvPr>
              <p:cNvSpPr txBox="1"/>
              <p:nvPr/>
            </p:nvSpPr>
            <p:spPr>
              <a:xfrm>
                <a:off x="4783483" y="5268278"/>
                <a:ext cx="1440202" cy="415498"/>
              </a:xfrm>
              <a:prstGeom prst="rect">
                <a:avLst/>
              </a:prstGeom>
              <a:noFill/>
            </p:spPr>
            <p:txBody>
              <a:bodyPr wrap="none" rtlCol="0">
                <a:spAutoFit/>
              </a:bodyPr>
              <a:lstStyle/>
              <a:p>
                <a:r>
                  <a:rPr lang="en-US" sz="1050" dirty="0">
                    <a:solidFill>
                      <a:schemeClr val="accent1"/>
                    </a:solidFill>
                  </a:rPr>
                  <a:t>Importance score</a:t>
                </a:r>
              </a:p>
              <a:p>
                <a:r>
                  <a:rPr lang="en-US" sz="1050" dirty="0">
                    <a:solidFill>
                      <a:schemeClr val="accent1"/>
                    </a:solidFill>
                  </a:rPr>
                  <a:t>of feature </a:t>
                </a:r>
                <a14:m>
                  <m:oMath xmlns:m="http://schemas.openxmlformats.org/officeDocument/2006/math">
                    <m:r>
                      <a:rPr lang="en-US" sz="1050" i="1" dirty="0">
                        <a:solidFill>
                          <a:schemeClr val="accent1"/>
                        </a:solidFill>
                        <a:latin typeface="Cambria Math" panose="02040503050406030204" pitchFamily="18" charset="0"/>
                      </a:rPr>
                      <m:t>𝑖</m:t>
                    </m:r>
                  </m:oMath>
                </a14:m>
                <a:r>
                  <a:rPr lang="en-US" sz="1050" i="1" dirty="0">
                    <a:solidFill>
                      <a:schemeClr val="accent1"/>
                    </a:solidFill>
                  </a:rPr>
                  <a:t> </a:t>
                </a:r>
                <a:r>
                  <a:rPr lang="en-US" sz="1050" dirty="0">
                    <a:solidFill>
                      <a:schemeClr val="accent1"/>
                    </a:solidFill>
                  </a:rPr>
                  <a:t>of input</a:t>
                </a:r>
                <a:r>
                  <a:rPr lang="en-US" sz="1050" i="1" dirty="0">
                    <a:solidFill>
                      <a:schemeClr val="accent1"/>
                    </a:solidFill>
                  </a:rPr>
                  <a:t> </a:t>
                </a:r>
                <a14:m>
                  <m:oMath xmlns:m="http://schemas.openxmlformats.org/officeDocument/2006/math">
                    <m:r>
                      <a:rPr lang="en-US" sz="1050" i="1" dirty="0">
                        <a:solidFill>
                          <a:schemeClr val="accent1"/>
                        </a:solidFill>
                        <a:latin typeface="Cambria Math" panose="02040503050406030204" pitchFamily="18" charset="0"/>
                      </a:rPr>
                      <m:t>𝑥</m:t>
                    </m:r>
                  </m:oMath>
                </a14:m>
                <a:endParaRPr lang="en-US" sz="1050" i="1" dirty="0">
                  <a:solidFill>
                    <a:schemeClr val="accent1"/>
                  </a:solidFill>
                </a:endParaRPr>
              </a:p>
            </p:txBody>
          </p:sp>
        </mc:Choice>
        <mc:Fallback xmlns="">
          <p:sp>
            <p:nvSpPr>
              <p:cNvPr id="15" name="TextBox 14">
                <a:extLst>
                  <a:ext uri="{FF2B5EF4-FFF2-40B4-BE49-F238E27FC236}">
                    <a16:creationId xmlns:a16="http://schemas.microsoft.com/office/drawing/2014/main" id="{83B88E78-9772-B44F-8797-6DCD80FE6AE6}"/>
                  </a:ext>
                </a:extLst>
              </p:cNvPr>
              <p:cNvSpPr txBox="1">
                <a:spLocks noRot="1" noChangeAspect="1" noMove="1" noResize="1" noEditPoints="1" noAdjustHandles="1" noChangeArrowheads="1" noChangeShapeType="1" noTextEdit="1"/>
              </p:cNvSpPr>
              <p:nvPr/>
            </p:nvSpPr>
            <p:spPr>
              <a:xfrm>
                <a:off x="4783483" y="5268278"/>
                <a:ext cx="1440202" cy="415498"/>
              </a:xfrm>
              <a:prstGeom prst="rect">
                <a:avLst/>
              </a:prstGeom>
              <a:blipFill>
                <a:blip r:embed="rId6"/>
                <a:stretch>
                  <a:fillRect b="-8824"/>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25299BCC-864D-4F41-878F-2DE706523BB3}"/>
              </a:ext>
            </a:extLst>
          </p:cNvPr>
          <p:cNvSpPr txBox="1"/>
          <p:nvPr/>
        </p:nvSpPr>
        <p:spPr>
          <a:xfrm>
            <a:off x="6148291" y="5429458"/>
            <a:ext cx="2884123" cy="184666"/>
          </a:xfrm>
          <a:prstGeom prst="rect">
            <a:avLst/>
          </a:prstGeom>
          <a:noFill/>
        </p:spPr>
        <p:txBody>
          <a:bodyPr wrap="none" rtlCol="0">
            <a:spAutoFit/>
          </a:bodyPr>
          <a:lstStyle/>
          <a:p>
            <a:r>
              <a:rPr lang="en-US" sz="600" dirty="0">
                <a:solidFill>
                  <a:schemeClr val="tx2">
                    <a:lumMod val="60000"/>
                    <a:lumOff val="40000"/>
                  </a:schemeClr>
                </a:solidFill>
              </a:rPr>
              <a:t>Sundararajan, M., </a:t>
            </a:r>
            <a:r>
              <a:rPr lang="en-US" sz="600" dirty="0" err="1">
                <a:solidFill>
                  <a:schemeClr val="tx2">
                    <a:lumMod val="60000"/>
                    <a:lumOff val="40000"/>
                  </a:schemeClr>
                </a:solidFill>
              </a:rPr>
              <a:t>Taly</a:t>
            </a:r>
            <a:r>
              <a:rPr lang="en-US" sz="600" dirty="0">
                <a:solidFill>
                  <a:schemeClr val="tx2">
                    <a:lumMod val="60000"/>
                    <a:lumOff val="40000"/>
                  </a:schemeClr>
                </a:solidFill>
              </a:rPr>
              <a:t>, A., &amp; Yan, Q. (2017). </a:t>
            </a:r>
            <a:r>
              <a:rPr lang="en-US" sz="600" i="1" dirty="0" err="1">
                <a:solidFill>
                  <a:schemeClr val="tx2">
                    <a:lumMod val="60000"/>
                    <a:lumOff val="40000"/>
                  </a:schemeClr>
                </a:solidFill>
              </a:rPr>
              <a:t>arXiv</a:t>
            </a:r>
            <a:r>
              <a:rPr lang="en-US" sz="600" i="1" dirty="0">
                <a:solidFill>
                  <a:schemeClr val="tx2">
                    <a:lumMod val="60000"/>
                    <a:lumOff val="40000"/>
                  </a:schemeClr>
                </a:solidFill>
              </a:rPr>
              <a:t> preprint arXiv:1703.01365</a:t>
            </a:r>
            <a:r>
              <a:rPr lang="en-US" sz="600" dirty="0">
                <a:solidFill>
                  <a:schemeClr val="tx2">
                    <a:lumMod val="60000"/>
                    <a:lumOff val="40000"/>
                  </a:schemeClr>
                </a:solidFill>
              </a:rPr>
              <a:t>.</a:t>
            </a:r>
          </a:p>
        </p:txBody>
      </p:sp>
      <p:sp>
        <p:nvSpPr>
          <p:cNvPr id="8" name="Rectangle 7">
            <a:extLst>
              <a:ext uri="{FF2B5EF4-FFF2-40B4-BE49-F238E27FC236}">
                <a16:creationId xmlns:a16="http://schemas.microsoft.com/office/drawing/2014/main" id="{49F8C50A-49DD-5C4B-9527-D5D6F3000E35}"/>
              </a:ext>
            </a:extLst>
          </p:cNvPr>
          <p:cNvSpPr/>
          <p:nvPr/>
        </p:nvSpPr>
        <p:spPr>
          <a:xfrm>
            <a:off x="5091150" y="5011625"/>
            <a:ext cx="626845" cy="276998"/>
          </a:xfrm>
          <a:prstGeom prst="rect">
            <a:avLst/>
          </a:prstGeom>
          <a:no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Box 8">
            <a:extLst>
              <a:ext uri="{FF2B5EF4-FFF2-40B4-BE49-F238E27FC236}">
                <a16:creationId xmlns:a16="http://schemas.microsoft.com/office/drawing/2014/main" id="{9B8E3638-CA1E-3F40-8D40-4DBC878951F8}"/>
              </a:ext>
            </a:extLst>
          </p:cNvPr>
          <p:cNvSpPr txBox="1"/>
          <p:nvPr/>
        </p:nvSpPr>
        <p:spPr>
          <a:xfrm>
            <a:off x="4651763" y="3165579"/>
            <a:ext cx="521297" cy="300082"/>
          </a:xfrm>
          <a:prstGeom prst="rect">
            <a:avLst/>
          </a:prstGeom>
          <a:noFill/>
        </p:spPr>
        <p:txBody>
          <a:bodyPr wrap="none" rtlCol="0">
            <a:spAutoFit/>
          </a:bodyPr>
          <a:lstStyle/>
          <a:p>
            <a:r>
              <a:rPr lang="en-US" sz="1350" dirty="0"/>
              <a:t>SNP</a:t>
            </a:r>
          </a:p>
        </p:txBody>
      </p:sp>
      <p:sp>
        <p:nvSpPr>
          <p:cNvPr id="10" name="TextBox 9">
            <a:extLst>
              <a:ext uri="{FF2B5EF4-FFF2-40B4-BE49-F238E27FC236}">
                <a16:creationId xmlns:a16="http://schemas.microsoft.com/office/drawing/2014/main" id="{07057EFA-8689-0540-91DF-2C9DBC2FE080}"/>
              </a:ext>
            </a:extLst>
          </p:cNvPr>
          <p:cNvSpPr txBox="1"/>
          <p:nvPr/>
        </p:nvSpPr>
        <p:spPr>
          <a:xfrm>
            <a:off x="7624988" y="3128918"/>
            <a:ext cx="579005" cy="300082"/>
          </a:xfrm>
          <a:prstGeom prst="rect">
            <a:avLst/>
          </a:prstGeom>
          <a:noFill/>
        </p:spPr>
        <p:txBody>
          <a:bodyPr wrap="none" rtlCol="0">
            <a:spAutoFit/>
          </a:bodyPr>
          <a:lstStyle/>
          <a:p>
            <a:r>
              <a:rPr lang="en-US" sz="1350" dirty="0"/>
              <a:t>Gene</a:t>
            </a:r>
          </a:p>
        </p:txBody>
      </p:sp>
      <p:pic>
        <p:nvPicPr>
          <p:cNvPr id="18" name="Picture 17" descr="Diagram, schematic&#10;&#10;Description automatically generated">
            <a:extLst>
              <a:ext uri="{FF2B5EF4-FFF2-40B4-BE49-F238E27FC236}">
                <a16:creationId xmlns:a16="http://schemas.microsoft.com/office/drawing/2014/main" id="{FB16197F-414B-3741-B5BC-EBC249C8D793}"/>
              </a:ext>
            </a:extLst>
          </p:cNvPr>
          <p:cNvPicPr>
            <a:picLocks noChangeAspect="1"/>
          </p:cNvPicPr>
          <p:nvPr/>
        </p:nvPicPr>
        <p:blipFill>
          <a:blip r:embed="rId7"/>
          <a:stretch>
            <a:fillRect/>
          </a:stretch>
        </p:blipFill>
        <p:spPr>
          <a:xfrm>
            <a:off x="52853" y="4814955"/>
            <a:ext cx="4250812" cy="632923"/>
          </a:xfrm>
          <a:prstGeom prst="rect">
            <a:avLst/>
          </a:prstGeom>
        </p:spPr>
      </p:pic>
      <p:sp>
        <p:nvSpPr>
          <p:cNvPr id="19" name="Rectangle 18">
            <a:extLst>
              <a:ext uri="{FF2B5EF4-FFF2-40B4-BE49-F238E27FC236}">
                <a16:creationId xmlns:a16="http://schemas.microsoft.com/office/drawing/2014/main" id="{9CE43A12-02B4-F34D-824E-F642E88805CE}"/>
              </a:ext>
            </a:extLst>
          </p:cNvPr>
          <p:cNvSpPr/>
          <p:nvPr/>
        </p:nvSpPr>
        <p:spPr>
          <a:xfrm>
            <a:off x="52853" y="4987792"/>
            <a:ext cx="792654" cy="276998"/>
          </a:xfrm>
          <a:prstGeom prst="rect">
            <a:avLst/>
          </a:prstGeom>
          <a:no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B21B93A6-D6E0-C746-9F2E-04A916CF67B8}"/>
                  </a:ext>
                </a:extLst>
              </p:cNvPr>
              <p:cNvSpPr txBox="1"/>
              <p:nvPr/>
            </p:nvSpPr>
            <p:spPr>
              <a:xfrm>
                <a:off x="0" y="5288623"/>
                <a:ext cx="1223412" cy="415498"/>
              </a:xfrm>
              <a:prstGeom prst="rect">
                <a:avLst/>
              </a:prstGeom>
              <a:noFill/>
            </p:spPr>
            <p:txBody>
              <a:bodyPr wrap="none" rtlCol="0">
                <a:spAutoFit/>
              </a:bodyPr>
              <a:lstStyle/>
              <a:p>
                <a:r>
                  <a:rPr lang="en-US" sz="1050" dirty="0">
                    <a:solidFill>
                      <a:schemeClr val="accent1"/>
                    </a:solidFill>
                  </a:rPr>
                  <a:t>Importance score</a:t>
                </a:r>
              </a:p>
              <a:p>
                <a:r>
                  <a:rPr lang="en-US" sz="1050" dirty="0">
                    <a:solidFill>
                      <a:schemeClr val="accent1"/>
                    </a:solidFill>
                  </a:rPr>
                  <a:t>of link </a:t>
                </a:r>
                <a14:m>
                  <m:oMath xmlns:m="http://schemas.openxmlformats.org/officeDocument/2006/math">
                    <m:sSub>
                      <m:sSubPr>
                        <m:ctrlPr>
                          <a:rPr lang="en-US" sz="1050" i="1">
                            <a:solidFill>
                              <a:schemeClr val="accent1"/>
                            </a:solidFill>
                            <a:latin typeface="Cambria Math" panose="02040503050406030204" pitchFamily="18" charset="0"/>
                          </a:rPr>
                        </m:ctrlPr>
                      </m:sSubPr>
                      <m:e>
                        <m:r>
                          <a:rPr lang="en-US" sz="1050" i="1">
                            <a:solidFill>
                              <a:schemeClr val="accent1"/>
                            </a:solidFill>
                            <a:latin typeface="Cambria Math" panose="02040503050406030204" pitchFamily="18" charset="0"/>
                          </a:rPr>
                          <m:t>𝑥</m:t>
                        </m:r>
                      </m:e>
                      <m:sub>
                        <m:r>
                          <a:rPr lang="en-US" sz="1050" i="1">
                            <a:solidFill>
                              <a:schemeClr val="accent1"/>
                            </a:solidFill>
                            <a:latin typeface="Cambria Math" panose="02040503050406030204" pitchFamily="18" charset="0"/>
                          </a:rPr>
                          <m:t>𝑖</m:t>
                        </m:r>
                      </m:sub>
                    </m:sSub>
                    <m:r>
                      <a:rPr lang="en-US" sz="1050" i="1">
                        <a:solidFill>
                          <a:schemeClr val="accent1"/>
                        </a:solidFill>
                        <a:latin typeface="Cambria Math" panose="02040503050406030204" pitchFamily="18" charset="0"/>
                      </a:rPr>
                      <m:t>→</m:t>
                    </m:r>
                    <m:r>
                      <a:rPr lang="en-US" sz="1050" i="1">
                        <a:solidFill>
                          <a:schemeClr val="accent1"/>
                        </a:solidFill>
                        <a:latin typeface="Cambria Math" panose="02040503050406030204" pitchFamily="18" charset="0"/>
                      </a:rPr>
                      <m:t>𝑦</m:t>
                    </m:r>
                  </m:oMath>
                </a14:m>
                <a:endParaRPr lang="en-US" sz="1050" i="1" dirty="0">
                  <a:solidFill>
                    <a:schemeClr val="accent1"/>
                  </a:solidFill>
                </a:endParaRPr>
              </a:p>
            </p:txBody>
          </p:sp>
        </mc:Choice>
        <mc:Fallback xmlns="">
          <p:sp>
            <p:nvSpPr>
              <p:cNvPr id="20" name="TextBox 19">
                <a:extLst>
                  <a:ext uri="{FF2B5EF4-FFF2-40B4-BE49-F238E27FC236}">
                    <a16:creationId xmlns:a16="http://schemas.microsoft.com/office/drawing/2014/main" id="{B21B93A6-D6E0-C746-9F2E-04A916CF67B8}"/>
                  </a:ext>
                </a:extLst>
              </p:cNvPr>
              <p:cNvSpPr txBox="1">
                <a:spLocks noRot="1" noChangeAspect="1" noMove="1" noResize="1" noEditPoints="1" noAdjustHandles="1" noChangeArrowheads="1" noChangeShapeType="1" noTextEdit="1"/>
              </p:cNvSpPr>
              <p:nvPr/>
            </p:nvSpPr>
            <p:spPr>
              <a:xfrm>
                <a:off x="0" y="5288623"/>
                <a:ext cx="1223412" cy="415498"/>
              </a:xfrm>
              <a:prstGeom prst="rect">
                <a:avLst/>
              </a:prstGeom>
              <a:blipFill>
                <a:blip r:embed="rId8"/>
                <a:stretch>
                  <a:fillRect b="-58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3D39C1AC-B1E9-2640-A2CD-775C4AF6E507}"/>
                  </a:ext>
                </a:extLst>
              </p:cNvPr>
              <p:cNvSpPr txBox="1"/>
              <p:nvPr/>
            </p:nvSpPr>
            <p:spPr>
              <a:xfrm>
                <a:off x="6809004" y="2401459"/>
                <a:ext cx="325474" cy="30008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350" i="1">
                          <a:solidFill>
                            <a:schemeClr val="accent1"/>
                          </a:solidFill>
                          <a:latin typeface="Cambria Math" panose="02040503050406030204" pitchFamily="18" charset="0"/>
                        </a:rPr>
                        <m:t>𝑦</m:t>
                      </m:r>
                    </m:oMath>
                  </m:oMathPara>
                </a14:m>
                <a:endParaRPr lang="en-US" sz="1350" dirty="0"/>
              </a:p>
            </p:txBody>
          </p:sp>
        </mc:Choice>
        <mc:Fallback xmlns="">
          <p:sp>
            <p:nvSpPr>
              <p:cNvPr id="21" name="TextBox 20">
                <a:extLst>
                  <a:ext uri="{FF2B5EF4-FFF2-40B4-BE49-F238E27FC236}">
                    <a16:creationId xmlns:a16="http://schemas.microsoft.com/office/drawing/2014/main" id="{3D39C1AC-B1E9-2640-A2CD-775C4AF6E507}"/>
                  </a:ext>
                </a:extLst>
              </p:cNvPr>
              <p:cNvSpPr txBox="1">
                <a:spLocks noRot="1" noChangeAspect="1" noMove="1" noResize="1" noEditPoints="1" noAdjustHandles="1" noChangeArrowheads="1" noChangeShapeType="1" noTextEdit="1"/>
              </p:cNvSpPr>
              <p:nvPr/>
            </p:nvSpPr>
            <p:spPr>
              <a:xfrm>
                <a:off x="6809004" y="2401459"/>
                <a:ext cx="325474" cy="300082"/>
              </a:xfrm>
              <a:prstGeom prst="rect">
                <a:avLst/>
              </a:prstGeom>
              <a:blipFill>
                <a:blip r:embed="rId9"/>
                <a:stretch>
                  <a:fillRect b="-41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97019ABE-D87D-284C-8F90-9465637D0774}"/>
                  </a:ext>
                </a:extLst>
              </p:cNvPr>
              <p:cNvSpPr txBox="1"/>
              <p:nvPr/>
            </p:nvSpPr>
            <p:spPr>
              <a:xfrm>
                <a:off x="6010596" y="3129805"/>
                <a:ext cx="372410" cy="30008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350" i="1">
                              <a:solidFill>
                                <a:schemeClr val="accent1"/>
                              </a:solidFill>
                              <a:latin typeface="Cambria Math" panose="02040503050406030204" pitchFamily="18" charset="0"/>
                            </a:rPr>
                          </m:ctrlPr>
                        </m:sSubPr>
                        <m:e>
                          <m:r>
                            <a:rPr lang="en-US" sz="1350" i="1">
                              <a:solidFill>
                                <a:schemeClr val="accent1"/>
                              </a:solidFill>
                              <a:latin typeface="Cambria Math" panose="02040503050406030204" pitchFamily="18" charset="0"/>
                            </a:rPr>
                            <m:t>𝑥</m:t>
                          </m:r>
                        </m:e>
                        <m:sub>
                          <m:r>
                            <a:rPr lang="en-US" sz="1350" i="1">
                              <a:solidFill>
                                <a:schemeClr val="accent1"/>
                              </a:solidFill>
                              <a:latin typeface="Cambria Math" panose="02040503050406030204" pitchFamily="18" charset="0"/>
                            </a:rPr>
                            <m:t>𝑖</m:t>
                          </m:r>
                        </m:sub>
                      </m:sSub>
                    </m:oMath>
                  </m:oMathPara>
                </a14:m>
                <a:endParaRPr lang="en-US" sz="1350" dirty="0"/>
              </a:p>
            </p:txBody>
          </p:sp>
        </mc:Choice>
        <mc:Fallback xmlns="">
          <p:sp>
            <p:nvSpPr>
              <p:cNvPr id="22" name="TextBox 21">
                <a:extLst>
                  <a:ext uri="{FF2B5EF4-FFF2-40B4-BE49-F238E27FC236}">
                    <a16:creationId xmlns:a16="http://schemas.microsoft.com/office/drawing/2014/main" id="{97019ABE-D87D-284C-8F90-9465637D0774}"/>
                  </a:ext>
                </a:extLst>
              </p:cNvPr>
              <p:cNvSpPr txBox="1">
                <a:spLocks noRot="1" noChangeAspect="1" noMove="1" noResize="1" noEditPoints="1" noAdjustHandles="1" noChangeArrowheads="1" noChangeShapeType="1" noTextEdit="1"/>
              </p:cNvSpPr>
              <p:nvPr/>
            </p:nvSpPr>
            <p:spPr>
              <a:xfrm>
                <a:off x="6010596" y="3129805"/>
                <a:ext cx="372410" cy="300082"/>
              </a:xfrm>
              <a:prstGeom prst="rect">
                <a:avLst/>
              </a:prstGeom>
              <a:blipFill>
                <a:blip r:embed="rId10"/>
                <a:stretch>
                  <a:fillRect/>
                </a:stretch>
              </a:blipFill>
            </p:spPr>
            <p:txBody>
              <a:bodyPr/>
              <a:lstStyle/>
              <a:p>
                <a:r>
                  <a:rPr lang="en-US">
                    <a:noFill/>
                  </a:rPr>
                  <a:t> </a:t>
                </a:r>
              </a:p>
            </p:txBody>
          </p:sp>
        </mc:Fallback>
      </mc:AlternateContent>
      <p:pic>
        <p:nvPicPr>
          <p:cNvPr id="24" name="Picture 23">
            <a:extLst>
              <a:ext uri="{FF2B5EF4-FFF2-40B4-BE49-F238E27FC236}">
                <a16:creationId xmlns:a16="http://schemas.microsoft.com/office/drawing/2014/main" id="{9BF0F3CE-255A-F24E-94F3-D0FED4E39AF2}"/>
              </a:ext>
            </a:extLst>
          </p:cNvPr>
          <p:cNvPicPr>
            <a:picLocks noChangeAspect="1"/>
          </p:cNvPicPr>
          <p:nvPr/>
        </p:nvPicPr>
        <p:blipFill>
          <a:blip r:embed="rId11"/>
          <a:stretch>
            <a:fillRect/>
          </a:stretch>
        </p:blipFill>
        <p:spPr>
          <a:xfrm>
            <a:off x="3328031" y="5710882"/>
            <a:ext cx="3288083" cy="245337"/>
          </a:xfrm>
          <a:prstGeom prst="rect">
            <a:avLst/>
          </a:prstGeom>
        </p:spPr>
      </p:pic>
      <p:sp>
        <p:nvSpPr>
          <p:cNvPr id="23" name="Title 1">
            <a:extLst>
              <a:ext uri="{FF2B5EF4-FFF2-40B4-BE49-F238E27FC236}">
                <a16:creationId xmlns:a16="http://schemas.microsoft.com/office/drawing/2014/main" id="{AD608C3F-BAFD-0447-8695-C629BC3A2FC3}"/>
              </a:ext>
            </a:extLst>
          </p:cNvPr>
          <p:cNvSpPr txBox="1">
            <a:spLocks/>
          </p:cNvSpPr>
          <p:nvPr/>
        </p:nvSpPr>
        <p:spPr bwMode="auto">
          <a:xfrm>
            <a:off x="416860" y="91117"/>
            <a:ext cx="8615554" cy="92925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fontScale="97500"/>
          </a:bodyPr>
          <a:lstStyle>
            <a:lvl1pPr algn="l" rtl="0" eaLnBrk="1" fontAlgn="base" hangingPunct="1">
              <a:spcBef>
                <a:spcPct val="0"/>
              </a:spcBef>
              <a:spcAft>
                <a:spcPct val="0"/>
              </a:spcAft>
              <a:defRPr sz="2600">
                <a:solidFill>
                  <a:schemeClr val="bg1"/>
                </a:solidFill>
                <a:latin typeface="+mj-lt"/>
                <a:ea typeface="+mj-ea"/>
                <a:cs typeface="+mj-cs"/>
              </a:defRPr>
            </a:lvl1pPr>
            <a:lvl2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2pPr>
            <a:lvl3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3pPr>
            <a:lvl4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4pPr>
            <a:lvl5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5pPr>
            <a:lvl6pPr marL="4572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6pPr>
            <a:lvl7pPr marL="9144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7pPr>
            <a:lvl8pPr marL="13716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8pPr>
            <a:lvl9pPr marL="18288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9pPr>
          </a:lstStyle>
          <a:p>
            <a:r>
              <a:rPr lang="en-US" sz="2800" kern="0"/>
              <a:t>Interpretation: prioritization via Integrated Gradients</a:t>
            </a:r>
            <a:endParaRPr lang="en-US" sz="2800" kern="0" dirty="0"/>
          </a:p>
        </p:txBody>
      </p:sp>
      <p:sp>
        <p:nvSpPr>
          <p:cNvPr id="25" name="Rectangle 24">
            <a:extLst>
              <a:ext uri="{FF2B5EF4-FFF2-40B4-BE49-F238E27FC236}">
                <a16:creationId xmlns:a16="http://schemas.microsoft.com/office/drawing/2014/main" id="{8F6956EF-D75E-CA4C-A484-C81E7538B160}"/>
              </a:ext>
            </a:extLst>
          </p:cNvPr>
          <p:cNvSpPr/>
          <p:nvPr/>
        </p:nvSpPr>
        <p:spPr>
          <a:xfrm>
            <a:off x="152400" y="6552755"/>
            <a:ext cx="2730235" cy="261610"/>
          </a:xfrm>
          <a:prstGeom prst="rect">
            <a:avLst/>
          </a:prstGeom>
        </p:spPr>
        <p:txBody>
          <a:bodyPr wrap="none">
            <a:spAutoFit/>
          </a:bodyPr>
          <a:lstStyle/>
          <a:p>
            <a:r>
              <a:rPr lang="en-US" sz="1100" dirty="0">
                <a:solidFill>
                  <a:srgbClr val="000000"/>
                </a:solidFill>
                <a:latin typeface="Arial" panose="020B0604020202020204" pitchFamily="34" charset="0"/>
                <a:cs typeface="Arial" panose="020B0604020202020204" pitchFamily="34" charset="0"/>
              </a:rPr>
              <a:t>Nguyen, </a:t>
            </a:r>
            <a:r>
              <a:rPr lang="en-US" sz="1100" dirty="0" err="1">
                <a:solidFill>
                  <a:srgbClr val="000000"/>
                </a:solidFill>
                <a:latin typeface="Arial" panose="020B0604020202020204" pitchFamily="34" charset="0"/>
                <a:cs typeface="Arial" panose="020B0604020202020204" pitchFamily="34" charset="0"/>
              </a:rPr>
              <a:t>Jin</a:t>
            </a:r>
            <a:r>
              <a:rPr lang="en-US" sz="1100" dirty="0">
                <a:solidFill>
                  <a:srgbClr val="000000"/>
                </a:solidFill>
                <a:latin typeface="Arial" panose="020B0604020202020204" pitchFamily="34" charset="0"/>
                <a:cs typeface="Arial" panose="020B0604020202020204" pitchFamily="34" charset="0"/>
              </a:rPr>
              <a:t>, Wang, Bioinformatics, 2021</a:t>
            </a:r>
            <a:endParaRPr lang="en-US" sz="1100" i="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55418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4BF2D-5B6C-6A48-B989-923B51024CA7}"/>
              </a:ext>
            </a:extLst>
          </p:cNvPr>
          <p:cNvSpPr>
            <a:spLocks noGrp="1"/>
          </p:cNvSpPr>
          <p:nvPr>
            <p:ph type="title"/>
          </p:nvPr>
        </p:nvSpPr>
        <p:spPr/>
        <p:txBody>
          <a:bodyPr/>
          <a:lstStyle/>
          <a:p>
            <a:r>
              <a:rPr lang="en-US" dirty="0"/>
              <a:t>Application for schizophrenia</a:t>
            </a:r>
          </a:p>
        </p:txBody>
      </p:sp>
      <p:sp>
        <p:nvSpPr>
          <p:cNvPr id="3" name="Content Placeholder 2">
            <a:extLst>
              <a:ext uri="{FF2B5EF4-FFF2-40B4-BE49-F238E27FC236}">
                <a16:creationId xmlns:a16="http://schemas.microsoft.com/office/drawing/2014/main" id="{9E84F22A-CFA8-924B-82CB-98DC4C58EB02}"/>
              </a:ext>
            </a:extLst>
          </p:cNvPr>
          <p:cNvSpPr>
            <a:spLocks noGrp="1"/>
          </p:cNvSpPr>
          <p:nvPr>
            <p:ph idx="1"/>
          </p:nvPr>
        </p:nvSpPr>
        <p:spPr/>
        <p:txBody>
          <a:bodyPr/>
          <a:lstStyle/>
          <a:p>
            <a:r>
              <a:rPr lang="en-US" dirty="0"/>
              <a:t>Dataset:</a:t>
            </a:r>
          </a:p>
          <a:p>
            <a:pPr lvl="1"/>
            <a:r>
              <a:rPr lang="en-US" dirty="0"/>
              <a:t>RNA-seq gene expression &amp; genotype data (dosage) for 487 schizophrenia (</a:t>
            </a:r>
            <a:r>
              <a:rPr lang="en-US" dirty="0" err="1"/>
              <a:t>scz</a:t>
            </a:r>
            <a:r>
              <a:rPr lang="en-US" dirty="0"/>
              <a:t>) vs. 891 non-</a:t>
            </a:r>
            <a:r>
              <a:rPr lang="en-US" dirty="0" err="1"/>
              <a:t>scz</a:t>
            </a:r>
            <a:r>
              <a:rPr lang="en-US" dirty="0"/>
              <a:t> human brain samples (front cortex)</a:t>
            </a:r>
          </a:p>
          <a:p>
            <a:pPr lvl="1"/>
            <a:r>
              <a:rPr lang="en-US" dirty="0"/>
              <a:t>Embedding </a:t>
            </a:r>
            <a:r>
              <a:rPr lang="en-US" dirty="0" err="1"/>
              <a:t>GTEx</a:t>
            </a:r>
            <a:r>
              <a:rPr lang="en-US" dirty="0"/>
              <a:t> </a:t>
            </a:r>
            <a:r>
              <a:rPr lang="en-US" dirty="0" err="1"/>
              <a:t>eQTLs</a:t>
            </a:r>
            <a:r>
              <a:rPr lang="en-US" dirty="0"/>
              <a:t> &amp; </a:t>
            </a:r>
            <a:r>
              <a:rPr lang="en-US" dirty="0" err="1"/>
              <a:t>PsychENCODE</a:t>
            </a:r>
            <a:r>
              <a:rPr lang="en-US" dirty="0"/>
              <a:t> GRN for human brain front cortex</a:t>
            </a:r>
          </a:p>
          <a:p>
            <a:pPr lvl="1"/>
            <a:r>
              <a:rPr lang="en-US" dirty="0">
                <a:sym typeface="Wingdings" pitchFamily="2" charset="2"/>
              </a:rPr>
              <a:t> </a:t>
            </a:r>
            <a:r>
              <a:rPr lang="en-US" dirty="0"/>
              <a:t> 127304 SNPs, 2598 genes</a:t>
            </a:r>
          </a:p>
        </p:txBody>
      </p:sp>
      <p:pic>
        <p:nvPicPr>
          <p:cNvPr id="4" name="Content Placeholder 4" descr="Chart, bar chart, histogram&#10;&#10;Description automatically generated">
            <a:extLst>
              <a:ext uri="{FF2B5EF4-FFF2-40B4-BE49-F238E27FC236}">
                <a16:creationId xmlns:a16="http://schemas.microsoft.com/office/drawing/2014/main" id="{1D04DE63-1928-4C4E-9DE2-EB66CF380C85}"/>
              </a:ext>
            </a:extLst>
          </p:cNvPr>
          <p:cNvPicPr>
            <a:picLocks noChangeAspect="1"/>
          </p:cNvPicPr>
          <p:nvPr/>
        </p:nvPicPr>
        <p:blipFill>
          <a:blip r:embed="rId2"/>
          <a:stretch>
            <a:fillRect/>
          </a:stretch>
        </p:blipFill>
        <p:spPr>
          <a:xfrm>
            <a:off x="1619250" y="3581400"/>
            <a:ext cx="5905500" cy="2419350"/>
          </a:xfrm>
          <a:prstGeom prst="rect">
            <a:avLst/>
          </a:prstGeom>
        </p:spPr>
      </p:pic>
      <p:sp>
        <p:nvSpPr>
          <p:cNvPr id="5" name="Slide Number Placeholder 4">
            <a:extLst>
              <a:ext uri="{FF2B5EF4-FFF2-40B4-BE49-F238E27FC236}">
                <a16:creationId xmlns:a16="http://schemas.microsoft.com/office/drawing/2014/main" id="{DF6D02BD-9D86-2246-9408-E1739E7DFB70}"/>
              </a:ext>
            </a:extLst>
          </p:cNvPr>
          <p:cNvSpPr>
            <a:spLocks noGrp="1"/>
          </p:cNvSpPr>
          <p:nvPr>
            <p:ph type="sldNum" sz="quarter" idx="12"/>
          </p:nvPr>
        </p:nvSpPr>
        <p:spPr>
          <a:xfrm>
            <a:off x="11311128" y="6272784"/>
            <a:ext cx="640080" cy="365125"/>
          </a:xfrm>
          <a:prstGeom prst="rect">
            <a:avLst/>
          </a:prstGeom>
        </p:spPr>
        <p:txBody>
          <a:bodyPr vert="horz" lIns="91440" tIns="45720" rIns="91440" bIns="45720" rtlCol="0" anchor="ctr"/>
          <a:lstStyle>
            <a:defPPr>
              <a:defRPr lang="en-US"/>
            </a:defPPr>
            <a:lvl1pPr marL="0" algn="ctr" defTabSz="914400" rtl="0" eaLnBrk="1" latinLnBrk="0" hangingPunct="1">
              <a:defRPr sz="1400" b="1" kern="1200">
                <a:solidFill>
                  <a:srgbClr val="FFFFFF"/>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12DD910-485D-D540-ABE7-4792233F0B02}" type="slidenum">
              <a:rPr lang="en-US" smtClean="0"/>
              <a:pPr/>
              <a:t>51</a:t>
            </a:fld>
            <a:endParaRPr lang="en-US"/>
          </a:p>
        </p:txBody>
      </p:sp>
      <p:sp>
        <p:nvSpPr>
          <p:cNvPr id="6" name="Rectangle 5">
            <a:extLst>
              <a:ext uri="{FF2B5EF4-FFF2-40B4-BE49-F238E27FC236}">
                <a16:creationId xmlns:a16="http://schemas.microsoft.com/office/drawing/2014/main" id="{B4BC1C55-6EDB-2640-9B0C-1947BE0A0BA6}"/>
              </a:ext>
            </a:extLst>
          </p:cNvPr>
          <p:cNvSpPr/>
          <p:nvPr/>
        </p:nvSpPr>
        <p:spPr>
          <a:xfrm>
            <a:off x="152400" y="6552755"/>
            <a:ext cx="2730235" cy="261610"/>
          </a:xfrm>
          <a:prstGeom prst="rect">
            <a:avLst/>
          </a:prstGeom>
        </p:spPr>
        <p:txBody>
          <a:bodyPr wrap="none">
            <a:spAutoFit/>
          </a:bodyPr>
          <a:lstStyle/>
          <a:p>
            <a:r>
              <a:rPr lang="en-US" sz="1100" dirty="0">
                <a:solidFill>
                  <a:srgbClr val="000000"/>
                </a:solidFill>
                <a:latin typeface="Arial" panose="020B0604020202020204" pitchFamily="34" charset="0"/>
                <a:cs typeface="Arial" panose="020B0604020202020204" pitchFamily="34" charset="0"/>
              </a:rPr>
              <a:t>Nguyen, </a:t>
            </a:r>
            <a:r>
              <a:rPr lang="en-US" sz="1100" dirty="0" err="1">
                <a:solidFill>
                  <a:srgbClr val="000000"/>
                </a:solidFill>
                <a:latin typeface="Arial" panose="020B0604020202020204" pitchFamily="34" charset="0"/>
                <a:cs typeface="Arial" panose="020B0604020202020204" pitchFamily="34" charset="0"/>
              </a:rPr>
              <a:t>Jin</a:t>
            </a:r>
            <a:r>
              <a:rPr lang="en-US" sz="1100" dirty="0">
                <a:solidFill>
                  <a:srgbClr val="000000"/>
                </a:solidFill>
                <a:latin typeface="Arial" panose="020B0604020202020204" pitchFamily="34" charset="0"/>
                <a:cs typeface="Arial" panose="020B0604020202020204" pitchFamily="34" charset="0"/>
              </a:rPr>
              <a:t>, Wang, Bioinformatics, 2021</a:t>
            </a:r>
            <a:endParaRPr lang="en-US" sz="1100" i="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18434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3B67F-CD8A-7144-8097-1CBF8D59F374}"/>
              </a:ext>
            </a:extLst>
          </p:cNvPr>
          <p:cNvSpPr>
            <a:spLocks noGrp="1"/>
          </p:cNvSpPr>
          <p:nvPr>
            <p:ph type="title"/>
          </p:nvPr>
        </p:nvSpPr>
        <p:spPr/>
        <p:txBody>
          <a:bodyPr/>
          <a:lstStyle/>
          <a:p>
            <a:r>
              <a:rPr lang="en-US" dirty="0"/>
              <a:t>Prioritized gene functions &amp; regulatory links for schizophrenia</a:t>
            </a:r>
          </a:p>
        </p:txBody>
      </p:sp>
      <p:sp>
        <p:nvSpPr>
          <p:cNvPr id="3" name="Content Placeholder 2">
            <a:extLst>
              <a:ext uri="{FF2B5EF4-FFF2-40B4-BE49-F238E27FC236}">
                <a16:creationId xmlns:a16="http://schemas.microsoft.com/office/drawing/2014/main" id="{D1A9DD5A-0B5D-F049-8DC1-BEFD44675CED}"/>
              </a:ext>
            </a:extLst>
          </p:cNvPr>
          <p:cNvSpPr>
            <a:spLocks noGrp="1"/>
          </p:cNvSpPr>
          <p:nvPr>
            <p:ph idx="1"/>
          </p:nvPr>
        </p:nvSpPr>
        <p:spPr/>
        <p:txBody>
          <a:bodyPr>
            <a:normAutofit/>
          </a:bodyPr>
          <a:lstStyle/>
          <a:p>
            <a:r>
              <a:rPr lang="en-US" dirty="0"/>
              <a:t>A list of enriched functions (FDR&lt;0.05) from prioritized genes:</a:t>
            </a:r>
          </a:p>
          <a:p>
            <a:pPr lvl="1"/>
            <a:r>
              <a:rPr lang="en-US" dirty="0"/>
              <a:t>neuron development</a:t>
            </a:r>
          </a:p>
          <a:p>
            <a:pPr lvl="1"/>
            <a:r>
              <a:rPr lang="en-US" dirty="0"/>
              <a:t>axon guidance</a:t>
            </a:r>
          </a:p>
          <a:p>
            <a:pPr lvl="1"/>
            <a:r>
              <a:rPr lang="en-US" dirty="0"/>
              <a:t>cell adhesion</a:t>
            </a:r>
          </a:p>
          <a:p>
            <a:pPr lvl="1"/>
            <a:r>
              <a:rPr lang="en-US" dirty="0"/>
              <a:t>calcium signaling</a:t>
            </a:r>
          </a:p>
          <a:p>
            <a:pPr lvl="1"/>
            <a:r>
              <a:rPr lang="en-US" dirty="0"/>
              <a:t>response to external stimulus</a:t>
            </a:r>
          </a:p>
          <a:p>
            <a:pPr lvl="1"/>
            <a:r>
              <a:rPr lang="en-US" dirty="0"/>
              <a:t>NMDA receptor</a:t>
            </a:r>
          </a:p>
          <a:p>
            <a:pPr lvl="1"/>
            <a:r>
              <a:rPr lang="en-US" dirty="0"/>
              <a:t>insulin secretion </a:t>
            </a:r>
          </a:p>
          <a:p>
            <a:r>
              <a:rPr lang="en-US" dirty="0"/>
              <a:t>Prioritized SNP-gene pairs</a:t>
            </a:r>
          </a:p>
          <a:p>
            <a:pPr lvl="1"/>
            <a:r>
              <a:rPr lang="en-US" dirty="0"/>
              <a:t>SNP-gene pairs on the interacting enhancers and promoters (Hi-C) have significantly higher importance scores (</a:t>
            </a:r>
            <a:r>
              <a:rPr lang="en-US" i="1" dirty="0"/>
              <a:t>p</a:t>
            </a:r>
            <a:r>
              <a:rPr lang="en-US" dirty="0"/>
              <a:t>&lt;5e-5)</a:t>
            </a:r>
          </a:p>
          <a:p>
            <a:pPr lvl="1"/>
            <a:r>
              <a:rPr lang="en-US" dirty="0"/>
              <a:t>Potential regulatory roles of prioritized SNPs to genes via enhancers</a:t>
            </a:r>
          </a:p>
        </p:txBody>
      </p:sp>
      <p:sp>
        <p:nvSpPr>
          <p:cNvPr id="4" name="Slide Number Placeholder 3">
            <a:extLst>
              <a:ext uri="{FF2B5EF4-FFF2-40B4-BE49-F238E27FC236}">
                <a16:creationId xmlns:a16="http://schemas.microsoft.com/office/drawing/2014/main" id="{C1747CC9-077D-204C-84FE-9566831829D5}"/>
              </a:ext>
            </a:extLst>
          </p:cNvPr>
          <p:cNvSpPr>
            <a:spLocks noGrp="1"/>
          </p:cNvSpPr>
          <p:nvPr>
            <p:ph type="sldNum" sz="quarter" idx="12"/>
          </p:nvPr>
        </p:nvSpPr>
        <p:spPr>
          <a:xfrm>
            <a:off x="11311128" y="6272784"/>
            <a:ext cx="640080" cy="365125"/>
          </a:xfrm>
          <a:prstGeom prst="rect">
            <a:avLst/>
          </a:prstGeom>
        </p:spPr>
        <p:txBody>
          <a:bodyPr vert="horz" lIns="91440" tIns="45720" rIns="91440" bIns="45720" rtlCol="0" anchor="ctr"/>
          <a:lstStyle>
            <a:defPPr>
              <a:defRPr lang="en-US"/>
            </a:defPPr>
            <a:lvl1pPr marL="0" algn="ctr" defTabSz="914400" rtl="0" eaLnBrk="1" latinLnBrk="0" hangingPunct="1">
              <a:defRPr sz="1400" b="1" kern="1200">
                <a:solidFill>
                  <a:srgbClr val="FFFFFF"/>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12DD910-485D-D540-ABE7-4792233F0B02}" type="slidenum">
              <a:rPr lang="en-US" smtClean="0"/>
              <a:pPr/>
              <a:t>52</a:t>
            </a:fld>
            <a:endParaRPr lang="en-US"/>
          </a:p>
        </p:txBody>
      </p:sp>
      <p:sp>
        <p:nvSpPr>
          <p:cNvPr id="5" name="Rectangle 4">
            <a:extLst>
              <a:ext uri="{FF2B5EF4-FFF2-40B4-BE49-F238E27FC236}">
                <a16:creationId xmlns:a16="http://schemas.microsoft.com/office/drawing/2014/main" id="{5B0A749A-0B65-2445-A0AE-06113894E148}"/>
              </a:ext>
            </a:extLst>
          </p:cNvPr>
          <p:cNvSpPr/>
          <p:nvPr/>
        </p:nvSpPr>
        <p:spPr>
          <a:xfrm>
            <a:off x="152400" y="6552755"/>
            <a:ext cx="2730235" cy="261610"/>
          </a:xfrm>
          <a:prstGeom prst="rect">
            <a:avLst/>
          </a:prstGeom>
        </p:spPr>
        <p:txBody>
          <a:bodyPr wrap="none">
            <a:spAutoFit/>
          </a:bodyPr>
          <a:lstStyle/>
          <a:p>
            <a:r>
              <a:rPr lang="en-US" sz="1100" dirty="0">
                <a:solidFill>
                  <a:srgbClr val="000000"/>
                </a:solidFill>
                <a:latin typeface="Arial" panose="020B0604020202020204" pitchFamily="34" charset="0"/>
                <a:cs typeface="Arial" panose="020B0604020202020204" pitchFamily="34" charset="0"/>
              </a:rPr>
              <a:t>Nguyen, </a:t>
            </a:r>
            <a:r>
              <a:rPr lang="en-US" sz="1100" dirty="0" err="1">
                <a:solidFill>
                  <a:srgbClr val="000000"/>
                </a:solidFill>
                <a:latin typeface="Arial" panose="020B0604020202020204" pitchFamily="34" charset="0"/>
                <a:cs typeface="Arial" panose="020B0604020202020204" pitchFamily="34" charset="0"/>
              </a:rPr>
              <a:t>Jin</a:t>
            </a:r>
            <a:r>
              <a:rPr lang="en-US" sz="1100" dirty="0">
                <a:solidFill>
                  <a:srgbClr val="000000"/>
                </a:solidFill>
                <a:latin typeface="Arial" panose="020B0604020202020204" pitchFamily="34" charset="0"/>
                <a:cs typeface="Arial" panose="020B0604020202020204" pitchFamily="34" charset="0"/>
              </a:rPr>
              <a:t>, Wang, Bioinformatics, 2021</a:t>
            </a:r>
            <a:endParaRPr lang="en-US" sz="1100" i="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351695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38571-9F5F-AB45-831C-31257F5D2BED}"/>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E17AF799-90A3-7D45-A555-87D0EA16B991}"/>
              </a:ext>
            </a:extLst>
          </p:cNvPr>
          <p:cNvSpPr>
            <a:spLocks noGrp="1"/>
          </p:cNvSpPr>
          <p:nvPr>
            <p:ph idx="1"/>
          </p:nvPr>
        </p:nvSpPr>
        <p:spPr/>
        <p:txBody>
          <a:bodyPr/>
          <a:lstStyle/>
          <a:p>
            <a:r>
              <a:rPr lang="en-US" sz="1800" dirty="0">
                <a:solidFill>
                  <a:schemeClr val="tx2">
                    <a:lumMod val="20000"/>
                    <a:lumOff val="80000"/>
                  </a:schemeClr>
                </a:solidFill>
              </a:rPr>
              <a:t>Background</a:t>
            </a:r>
          </a:p>
          <a:p>
            <a:pPr lvl="1"/>
            <a:r>
              <a:rPr lang="en-US" sz="1600" dirty="0">
                <a:solidFill>
                  <a:schemeClr val="tx2">
                    <a:lumMod val="20000"/>
                    <a:lumOff val="80000"/>
                  </a:schemeClr>
                </a:solidFill>
              </a:rPr>
              <a:t>Functional genomics &amp; multi-omics </a:t>
            </a:r>
          </a:p>
          <a:p>
            <a:pPr lvl="1"/>
            <a:r>
              <a:rPr lang="en-US" sz="1600" dirty="0">
                <a:solidFill>
                  <a:schemeClr val="tx2">
                    <a:lumMod val="20000"/>
                    <a:lumOff val="80000"/>
                  </a:schemeClr>
                </a:solidFill>
              </a:rPr>
              <a:t>Gene regulation</a:t>
            </a:r>
          </a:p>
          <a:p>
            <a:pPr lvl="1"/>
            <a:endParaRPr lang="en-US" sz="1600" dirty="0">
              <a:solidFill>
                <a:schemeClr val="tx2">
                  <a:lumMod val="20000"/>
                  <a:lumOff val="80000"/>
                </a:schemeClr>
              </a:solidFill>
            </a:endParaRPr>
          </a:p>
          <a:p>
            <a:r>
              <a:rPr lang="en-US" sz="1800" dirty="0">
                <a:solidFill>
                  <a:schemeClr val="tx2">
                    <a:lumMod val="20000"/>
                    <a:lumOff val="80000"/>
                  </a:schemeClr>
                </a:solidFill>
              </a:rPr>
              <a:t>Multi-view learning for multi-modal data</a:t>
            </a:r>
          </a:p>
          <a:p>
            <a:pPr lvl="1"/>
            <a:r>
              <a:rPr lang="en-US" sz="1600" dirty="0">
                <a:solidFill>
                  <a:schemeClr val="tx2">
                    <a:lumMod val="20000"/>
                    <a:lumOff val="80000"/>
                  </a:schemeClr>
                </a:solidFill>
              </a:rPr>
              <a:t>Multi-view Empirical Risk Minimization (MV-ERM)</a:t>
            </a:r>
          </a:p>
          <a:p>
            <a:pPr lvl="1"/>
            <a:r>
              <a:rPr lang="en-US" sz="1600" dirty="0">
                <a:solidFill>
                  <a:schemeClr val="tx2">
                    <a:lumMod val="20000"/>
                    <a:lumOff val="80000"/>
                  </a:schemeClr>
                </a:solidFill>
              </a:rPr>
              <a:t>Manifold alignment</a:t>
            </a:r>
          </a:p>
          <a:p>
            <a:pPr lvl="1"/>
            <a:endParaRPr lang="en-US" sz="1600" dirty="0">
              <a:solidFill>
                <a:schemeClr val="tx2">
                  <a:lumMod val="20000"/>
                  <a:lumOff val="80000"/>
                </a:schemeClr>
              </a:solidFill>
            </a:endParaRPr>
          </a:p>
          <a:p>
            <a:r>
              <a:rPr lang="en-US" sz="1800" dirty="0">
                <a:solidFill>
                  <a:schemeClr val="tx2">
                    <a:lumMod val="20000"/>
                    <a:lumOff val="80000"/>
                  </a:schemeClr>
                </a:solidFill>
              </a:rPr>
              <a:t>App 1: </a:t>
            </a:r>
            <a:r>
              <a:rPr lang="en-US" sz="1800" i="1" dirty="0">
                <a:solidFill>
                  <a:schemeClr val="tx2">
                    <a:lumMod val="20000"/>
                    <a:lumOff val="80000"/>
                  </a:schemeClr>
                </a:solidFill>
              </a:rPr>
              <a:t>single-cell multi-modal data integration</a:t>
            </a:r>
          </a:p>
          <a:p>
            <a:pPr lvl="1"/>
            <a:r>
              <a:rPr lang="en-US" sz="1600" dirty="0">
                <a:solidFill>
                  <a:schemeClr val="tx2">
                    <a:lumMod val="20000"/>
                    <a:lumOff val="80000"/>
                  </a:schemeClr>
                </a:solidFill>
              </a:rPr>
              <a:t>Predicting neuronal electrophysiology from gene expression</a:t>
            </a:r>
          </a:p>
          <a:p>
            <a:r>
              <a:rPr lang="en-US" sz="1800" dirty="0">
                <a:solidFill>
                  <a:schemeClr val="tx2">
                    <a:lumMod val="20000"/>
                    <a:lumOff val="80000"/>
                  </a:schemeClr>
                </a:solidFill>
              </a:rPr>
              <a:t>App 2: </a:t>
            </a:r>
            <a:r>
              <a:rPr lang="en-US" sz="1800" i="1" dirty="0">
                <a:solidFill>
                  <a:schemeClr val="tx2">
                    <a:lumMod val="20000"/>
                    <a:lumOff val="80000"/>
                  </a:schemeClr>
                </a:solidFill>
              </a:rPr>
              <a:t>deep manifold-regularized classification</a:t>
            </a:r>
          </a:p>
          <a:p>
            <a:pPr lvl="1"/>
            <a:r>
              <a:rPr lang="en-US" sz="1600" dirty="0">
                <a:solidFill>
                  <a:schemeClr val="tx2">
                    <a:lumMod val="20000"/>
                    <a:lumOff val="80000"/>
                  </a:schemeClr>
                </a:solidFill>
              </a:rPr>
              <a:t>Predicting cortical layers of neurons from multi-modalities</a:t>
            </a:r>
          </a:p>
          <a:p>
            <a:r>
              <a:rPr lang="en-US" sz="1800" dirty="0">
                <a:solidFill>
                  <a:schemeClr val="tx2">
                    <a:lumMod val="20000"/>
                    <a:lumOff val="80000"/>
                  </a:schemeClr>
                </a:solidFill>
              </a:rPr>
              <a:t>App 3: </a:t>
            </a:r>
            <a:r>
              <a:rPr lang="en-US" sz="1800" i="1" dirty="0">
                <a:solidFill>
                  <a:schemeClr val="tx2">
                    <a:lumMod val="20000"/>
                    <a:lumOff val="80000"/>
                  </a:schemeClr>
                </a:solidFill>
              </a:rPr>
              <a:t>biologically interpretable neural network modeling </a:t>
            </a:r>
          </a:p>
          <a:p>
            <a:pPr lvl="1"/>
            <a:r>
              <a:rPr lang="en-US" sz="1600" dirty="0">
                <a:solidFill>
                  <a:schemeClr val="tx2">
                    <a:lumMod val="20000"/>
                    <a:lumOff val="80000"/>
                  </a:schemeClr>
                </a:solidFill>
              </a:rPr>
              <a:t>Disease prediction and functional prioritization</a:t>
            </a:r>
          </a:p>
        </p:txBody>
      </p:sp>
    </p:spTree>
    <p:extLst>
      <p:ext uri="{BB962C8B-B14F-4D97-AF65-F5344CB8AC3E}">
        <p14:creationId xmlns:p14="http://schemas.microsoft.com/office/powerpoint/2010/main" val="41391163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048" y="128247"/>
            <a:ext cx="8135937" cy="914400"/>
          </a:xfrm>
        </p:spPr>
        <p:txBody>
          <a:bodyPr/>
          <a:lstStyle/>
          <a:p>
            <a:pPr algn="ctr"/>
            <a:r>
              <a:rPr lang="en-US" sz="4000" dirty="0"/>
              <a:t>Thank you!</a:t>
            </a:r>
            <a:endParaRPr lang="en-US" sz="4000" i="1" dirty="0"/>
          </a:p>
        </p:txBody>
      </p:sp>
      <p:sp>
        <p:nvSpPr>
          <p:cNvPr id="4" name="TextBox 3">
            <a:extLst>
              <a:ext uri="{FF2B5EF4-FFF2-40B4-BE49-F238E27FC236}">
                <a16:creationId xmlns:a16="http://schemas.microsoft.com/office/drawing/2014/main" id="{8D26BC34-3AAF-CB4B-A43A-7A9069BF58BC}"/>
              </a:ext>
            </a:extLst>
          </p:cNvPr>
          <p:cNvSpPr txBox="1"/>
          <p:nvPr/>
        </p:nvSpPr>
        <p:spPr>
          <a:xfrm>
            <a:off x="3428427" y="4680061"/>
            <a:ext cx="3124773" cy="923330"/>
          </a:xfrm>
          <a:prstGeom prst="rect">
            <a:avLst/>
          </a:prstGeom>
          <a:noFill/>
        </p:spPr>
        <p:txBody>
          <a:bodyPr wrap="square" rtlCol="0">
            <a:spAutoFit/>
          </a:bodyPr>
          <a:lstStyle/>
          <a:p>
            <a:r>
              <a:rPr lang="en-US" dirty="0">
                <a:hlinkClick r:id="rId3"/>
              </a:rPr>
              <a:t>daifeng.wang@wisc.edu</a:t>
            </a:r>
            <a:endParaRPr lang="en-US" dirty="0"/>
          </a:p>
          <a:p>
            <a:r>
              <a:rPr lang="en-US" dirty="0">
                <a:hlinkClick r:id="rId4"/>
              </a:rPr>
              <a:t>https://daifengwanglab.org/</a:t>
            </a:r>
            <a:endParaRPr lang="en-US" dirty="0"/>
          </a:p>
          <a:p>
            <a:r>
              <a:rPr lang="en-US" i="1" dirty="0"/>
              <a:t>Various positions available</a:t>
            </a:r>
            <a:r>
              <a:rPr lang="en-US" dirty="0"/>
              <a:t>!</a:t>
            </a:r>
          </a:p>
        </p:txBody>
      </p:sp>
      <p:sp>
        <p:nvSpPr>
          <p:cNvPr id="8" name="TextBox 7">
            <a:extLst>
              <a:ext uri="{FF2B5EF4-FFF2-40B4-BE49-F238E27FC236}">
                <a16:creationId xmlns:a16="http://schemas.microsoft.com/office/drawing/2014/main" id="{4B3A7960-47CC-664C-81FB-A5DD09A2B34F}"/>
              </a:ext>
            </a:extLst>
          </p:cNvPr>
          <p:cNvSpPr txBox="1"/>
          <p:nvPr/>
        </p:nvSpPr>
        <p:spPr>
          <a:xfrm>
            <a:off x="107237" y="4384818"/>
            <a:ext cx="2892138" cy="2062103"/>
          </a:xfrm>
          <a:prstGeom prst="rect">
            <a:avLst/>
          </a:prstGeom>
          <a:noFill/>
        </p:spPr>
        <p:txBody>
          <a:bodyPr wrap="none" rtlCol="0">
            <a:spAutoFit/>
          </a:bodyPr>
          <a:lstStyle/>
          <a:p>
            <a:r>
              <a:rPr lang="en-US" i="1" dirty="0"/>
              <a:t>Funding acknowledgment</a:t>
            </a:r>
          </a:p>
          <a:p>
            <a:pPr marL="285750" indent="-285750">
              <a:buFont typeface="Arial" panose="020B0604020202020204" pitchFamily="34" charset="0"/>
              <a:buChar char="•"/>
            </a:pPr>
            <a:r>
              <a:rPr lang="en-US" sz="1100" dirty="0">
                <a:latin typeface="Arial" panose="020B0604020202020204" pitchFamily="34" charset="0"/>
                <a:cs typeface="Arial" panose="020B0604020202020204" pitchFamily="34" charset="0"/>
              </a:rPr>
              <a:t>NSF Career 2144475</a:t>
            </a:r>
          </a:p>
          <a:p>
            <a:pPr marL="285750" indent="-285750">
              <a:buFont typeface="Arial" panose="020B0604020202020204" pitchFamily="34" charset="0"/>
              <a:buChar char="•"/>
            </a:pPr>
            <a:r>
              <a:rPr lang="en-US" sz="1100" dirty="0">
                <a:latin typeface="Arial" panose="020B0604020202020204" pitchFamily="34" charset="0"/>
                <a:cs typeface="Arial" panose="020B0604020202020204" pitchFamily="34" charset="0"/>
              </a:rPr>
              <a:t>NIH R01AG067025</a:t>
            </a:r>
          </a:p>
          <a:p>
            <a:pPr marL="285750" indent="-285750">
              <a:buFont typeface="Arial" panose="020B0604020202020204" pitchFamily="34" charset="0"/>
              <a:buChar char="•"/>
            </a:pPr>
            <a:r>
              <a:rPr lang="en-US" sz="1100" dirty="0">
                <a:latin typeface="Arial" panose="020B0604020202020204" pitchFamily="34" charset="0"/>
                <a:cs typeface="Arial" panose="020B0604020202020204" pitchFamily="34" charset="0"/>
              </a:rPr>
              <a:t>NIH R21CA237955</a:t>
            </a:r>
          </a:p>
          <a:p>
            <a:pPr marL="285750" indent="-285750">
              <a:buFont typeface="Arial" panose="020B0604020202020204" pitchFamily="34" charset="0"/>
              <a:buChar char="•"/>
            </a:pPr>
            <a:r>
              <a:rPr lang="en-US" sz="1100" dirty="0">
                <a:latin typeface="Arial" panose="020B0604020202020204" pitchFamily="34" charset="0"/>
                <a:cs typeface="Arial" panose="020B0604020202020204" pitchFamily="34" charset="0"/>
              </a:rPr>
              <a:t>NIH R21NS127432</a:t>
            </a:r>
          </a:p>
          <a:p>
            <a:pPr marL="285750" indent="-285750">
              <a:buFont typeface="Arial" panose="020B0604020202020204" pitchFamily="34" charset="0"/>
              <a:buChar char="•"/>
            </a:pPr>
            <a:r>
              <a:rPr lang="en-US" sz="1100" dirty="0">
                <a:latin typeface="Arial" panose="020B0604020202020204" pitchFamily="34" charset="0"/>
                <a:cs typeface="Arial" panose="020B0604020202020204" pitchFamily="34" charset="0"/>
              </a:rPr>
              <a:t>NIH R03NS123969</a:t>
            </a:r>
          </a:p>
          <a:p>
            <a:pPr marL="285750" indent="-285750">
              <a:buFont typeface="Arial" panose="020B0604020202020204" pitchFamily="34" charset="0"/>
              <a:buChar char="•"/>
            </a:pPr>
            <a:endParaRPr lang="en-US" sz="11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100" dirty="0">
                <a:latin typeface="Arial" panose="020B0604020202020204" pitchFamily="34" charset="0"/>
                <a:cs typeface="Arial" panose="020B0604020202020204" pitchFamily="34" charset="0"/>
              </a:rPr>
              <a:t>NIH U01MH116492</a:t>
            </a:r>
          </a:p>
          <a:p>
            <a:pPr marL="285750" indent="-285750">
              <a:buFont typeface="Arial" panose="020B0604020202020204" pitchFamily="34" charset="0"/>
              <a:buChar char="•"/>
            </a:pPr>
            <a:r>
              <a:rPr lang="en-US" sz="1100" dirty="0">
                <a:latin typeface="Arial" panose="020B0604020202020204" pitchFamily="34" charset="0"/>
                <a:cs typeface="Arial" panose="020B0604020202020204" pitchFamily="34" charset="0"/>
              </a:rPr>
              <a:t>NIH P50HD105353</a:t>
            </a:r>
          </a:p>
          <a:p>
            <a:pPr marL="285750" indent="-285750">
              <a:buFont typeface="Arial" panose="020B0604020202020204" pitchFamily="34" charset="0"/>
              <a:buChar char="•"/>
            </a:pPr>
            <a:r>
              <a:rPr lang="en-US" sz="1100" dirty="0">
                <a:latin typeface="Arial" panose="020B0604020202020204" pitchFamily="34" charset="0"/>
                <a:cs typeface="Arial" panose="020B0604020202020204" pitchFamily="34" charset="0"/>
              </a:rPr>
              <a:t>NIH R01HD106197</a:t>
            </a:r>
          </a:p>
          <a:p>
            <a:pPr marL="285750" indent="-285750">
              <a:buFont typeface="Arial" panose="020B0604020202020204" pitchFamily="34" charset="0"/>
              <a:buChar char="•"/>
            </a:pPr>
            <a:r>
              <a:rPr lang="en-US" sz="1100" dirty="0">
                <a:latin typeface="Arial" panose="020B0604020202020204" pitchFamily="34" charset="0"/>
                <a:cs typeface="Arial" panose="020B0604020202020204" pitchFamily="34" charset="0"/>
              </a:rPr>
              <a:t>DOE QPSI</a:t>
            </a:r>
          </a:p>
        </p:txBody>
      </p:sp>
      <p:sp>
        <p:nvSpPr>
          <p:cNvPr id="11" name="TextBox 10">
            <a:extLst>
              <a:ext uri="{FF2B5EF4-FFF2-40B4-BE49-F238E27FC236}">
                <a16:creationId xmlns:a16="http://schemas.microsoft.com/office/drawing/2014/main" id="{21BD4194-26B2-1C4E-8B25-94D3A4D3348B}"/>
              </a:ext>
            </a:extLst>
          </p:cNvPr>
          <p:cNvSpPr txBox="1"/>
          <p:nvPr/>
        </p:nvSpPr>
        <p:spPr>
          <a:xfrm>
            <a:off x="105418" y="1254609"/>
            <a:ext cx="3529621" cy="1446550"/>
          </a:xfrm>
          <a:prstGeom prst="rect">
            <a:avLst/>
          </a:prstGeom>
          <a:noFill/>
        </p:spPr>
        <p:txBody>
          <a:bodyPr wrap="none" rtlCol="0">
            <a:spAutoFit/>
          </a:bodyPr>
          <a:lstStyle/>
          <a:p>
            <a:r>
              <a:rPr lang="en-US" i="1" dirty="0"/>
              <a:t>Current lab members</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Dr. Shuang Liu (Data Scientist III)</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Dr. Pramod Chandrashekar (Postdoc)</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Dr. Chirag Gupta (Postdoc)</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Dr. </a:t>
            </a:r>
            <a:r>
              <a:rPr lang="en-US" sz="1400" dirty="0" err="1">
                <a:latin typeface="Arial" panose="020B0604020202020204" pitchFamily="34" charset="0"/>
                <a:cs typeface="Arial" panose="020B0604020202020204" pitchFamily="34" charset="0"/>
              </a:rPr>
              <a:t>Chenfeng</a:t>
            </a:r>
            <a:r>
              <a:rPr lang="en-US" sz="1400" dirty="0">
                <a:latin typeface="Arial" panose="020B0604020202020204" pitchFamily="34" charset="0"/>
                <a:cs typeface="Arial" panose="020B0604020202020204" pitchFamily="34" charset="0"/>
              </a:rPr>
              <a:t> He (Postdoc) </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Dr. Kalpana H. </a:t>
            </a:r>
            <a:r>
              <a:rPr lang="en-US" sz="1400" dirty="0" err="1">
                <a:latin typeface="Arial" panose="020B0604020202020204" pitchFamily="34" charset="0"/>
                <a:cs typeface="Arial" panose="020B0604020202020204" pitchFamily="34" charset="0"/>
              </a:rPr>
              <a:t>Arachchilage</a:t>
            </a:r>
            <a:r>
              <a:rPr lang="en-US" sz="1400" dirty="0">
                <a:latin typeface="Arial" panose="020B0604020202020204" pitchFamily="34" charset="0"/>
                <a:cs typeface="Arial" panose="020B0604020202020204" pitchFamily="34" charset="0"/>
              </a:rPr>
              <a:t> (Postdoc)</a:t>
            </a:r>
          </a:p>
        </p:txBody>
      </p:sp>
      <p:sp>
        <p:nvSpPr>
          <p:cNvPr id="15" name="TextBox 14">
            <a:extLst>
              <a:ext uri="{FF2B5EF4-FFF2-40B4-BE49-F238E27FC236}">
                <a16:creationId xmlns:a16="http://schemas.microsoft.com/office/drawing/2014/main" id="{D2D6ABAB-FB17-D141-A352-BFA9CBA0EDFD}"/>
              </a:ext>
            </a:extLst>
          </p:cNvPr>
          <p:cNvSpPr txBox="1"/>
          <p:nvPr/>
        </p:nvSpPr>
        <p:spPr>
          <a:xfrm>
            <a:off x="3810000" y="1175086"/>
            <a:ext cx="5029200" cy="1600438"/>
          </a:xfrm>
          <a:prstGeom prst="rect">
            <a:avLst/>
          </a:prstGeom>
          <a:noFill/>
        </p:spPr>
        <p:txBody>
          <a:bodyPr wrap="square" rtlCol="0">
            <a:spAutoFit/>
          </a:bodyPr>
          <a:lstStyle/>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Saniya Khullar (CIBM fellow &amp; Ph.D. candidate, Biomedical Data Science)</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Ting </a:t>
            </a:r>
            <a:r>
              <a:rPr lang="en-US" sz="1400" dirty="0" err="1">
                <a:latin typeface="Arial" panose="020B0604020202020204" pitchFamily="34" charset="0"/>
                <a:cs typeface="Arial" panose="020B0604020202020204" pitchFamily="34" charset="0"/>
              </a:rPr>
              <a:t>Jin</a:t>
            </a:r>
            <a:r>
              <a:rPr lang="en-US" sz="1400" dirty="0">
                <a:latin typeface="Arial" panose="020B0604020202020204" pitchFamily="34" charset="0"/>
                <a:cs typeface="Arial" panose="020B0604020202020204" pitchFamily="34" charset="0"/>
              </a:rPr>
              <a:t> (Ph.D. student, Biomedical Data Science)</a:t>
            </a:r>
          </a:p>
          <a:p>
            <a:pPr marL="285750" indent="-285750">
              <a:buFont typeface="Arial" panose="020B0604020202020204" pitchFamily="34" charset="0"/>
              <a:buChar char="•"/>
            </a:pPr>
            <a:r>
              <a:rPr lang="en-US" sz="1400" dirty="0" err="1">
                <a:latin typeface="Arial" panose="020B0604020202020204" pitchFamily="34" charset="0"/>
                <a:cs typeface="Arial" panose="020B0604020202020204" pitchFamily="34" charset="0"/>
              </a:rPr>
              <a:t>Sayali</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Alatkar</a:t>
            </a:r>
            <a:r>
              <a:rPr lang="en-US" sz="1400" dirty="0">
                <a:latin typeface="Arial" panose="020B0604020202020204" pitchFamily="34" charset="0"/>
                <a:cs typeface="Arial" panose="020B0604020202020204" pitchFamily="34" charset="0"/>
              </a:rPr>
              <a:t> (Ph.D. student, Computer Sciences)</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Noah Cohen Kalafut (Ph.D. student, Computer Sciences)</a:t>
            </a:r>
          </a:p>
          <a:p>
            <a:pPr marL="285750" indent="-285750">
              <a:buFont typeface="Arial" panose="020B0604020202020204" pitchFamily="34" charset="0"/>
              <a:buChar char="•"/>
            </a:pPr>
            <a:r>
              <a:rPr lang="en-US" sz="1400" dirty="0" err="1">
                <a:latin typeface="Arial" panose="020B0604020202020204" pitchFamily="34" charset="0"/>
                <a:cs typeface="Arial" panose="020B0604020202020204" pitchFamily="34" charset="0"/>
              </a:rPr>
              <a:t>Jie</a:t>
            </a:r>
            <a:r>
              <a:rPr lang="en-US" sz="1400" dirty="0">
                <a:latin typeface="Arial" panose="020B0604020202020204" pitchFamily="34" charset="0"/>
                <a:cs typeface="Arial" panose="020B0604020202020204" pitchFamily="34" charset="0"/>
              </a:rPr>
              <a:t> Sheng (Biostatistician, </a:t>
            </a:r>
            <a:r>
              <a:rPr lang="en-US" sz="1400" dirty="0" err="1">
                <a:latin typeface="Arial" panose="020B0604020202020204" pitchFamily="34" charset="0"/>
                <a:cs typeface="Arial" panose="020B0604020202020204" pitchFamily="34" charset="0"/>
              </a:rPr>
              <a:t>Waisman</a:t>
            </a:r>
            <a:r>
              <a:rPr lang="en-US" sz="1400" dirty="0">
                <a:latin typeface="Arial" panose="020B0604020202020204" pitchFamily="34" charset="0"/>
                <a:cs typeface="Arial" panose="020B0604020202020204" pitchFamily="34" charset="0"/>
              </a:rPr>
              <a:t> Center)</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Jonathan Bryan (Undergraduate, Neurobiology)</a:t>
            </a:r>
          </a:p>
        </p:txBody>
      </p:sp>
      <p:sp>
        <p:nvSpPr>
          <p:cNvPr id="13" name="Rectangle 12">
            <a:extLst>
              <a:ext uri="{FF2B5EF4-FFF2-40B4-BE49-F238E27FC236}">
                <a16:creationId xmlns:a16="http://schemas.microsoft.com/office/drawing/2014/main" id="{04E3E4AD-B5AD-064C-8DDF-A77BDBC8A095}"/>
              </a:ext>
            </a:extLst>
          </p:cNvPr>
          <p:cNvSpPr/>
          <p:nvPr/>
        </p:nvSpPr>
        <p:spPr>
          <a:xfrm>
            <a:off x="105418" y="2864180"/>
            <a:ext cx="6646018" cy="1292662"/>
          </a:xfrm>
          <a:prstGeom prst="rect">
            <a:avLst/>
          </a:prstGeom>
        </p:spPr>
        <p:txBody>
          <a:bodyPr wrap="square">
            <a:spAutoFit/>
          </a:bodyPr>
          <a:lstStyle/>
          <a:p>
            <a:pPr lvl="0"/>
            <a:r>
              <a:rPr lang="en-US" i="1" dirty="0">
                <a:solidFill>
                  <a:srgbClr val="000000"/>
                </a:solidFill>
              </a:rPr>
              <a:t>Recent graduates</a:t>
            </a:r>
          </a:p>
          <a:p>
            <a:pPr marL="285750" indent="-285750">
              <a:buFont typeface="Arial" panose="020B0604020202020204" pitchFamily="34" charset="0"/>
              <a:buChar char="•"/>
            </a:pPr>
            <a:r>
              <a:rPr lang="en-US" sz="1200" dirty="0">
                <a:solidFill>
                  <a:srgbClr val="000000"/>
                </a:solidFill>
                <a:latin typeface="Arial" panose="020B0604020202020204" pitchFamily="34" charset="0"/>
                <a:cs typeface="Arial" panose="020B0604020202020204" pitchFamily="34" charset="0"/>
              </a:rPr>
              <a:t>Nam Nguyen (Ph.D. 2021, Computer Science, Lane Fellow in Carnegie Mellon University)</a:t>
            </a:r>
          </a:p>
          <a:p>
            <a:pPr marL="285750" indent="-285750">
              <a:buFont typeface="Arial" panose="020B0604020202020204" pitchFamily="34" charset="0"/>
              <a:buChar char="•"/>
            </a:pPr>
            <a:r>
              <a:rPr lang="en-US" sz="1200" dirty="0">
                <a:solidFill>
                  <a:srgbClr val="000000"/>
                </a:solidFill>
                <a:latin typeface="Arial" panose="020B0604020202020204" pitchFamily="34" charset="0"/>
                <a:cs typeface="Arial" panose="020B0604020202020204" pitchFamily="34" charset="0"/>
              </a:rPr>
              <a:t>Jiawei Huang (M.S. 2021, Statistics, Ph.D. student in University of Cincinnati) </a:t>
            </a:r>
          </a:p>
          <a:p>
            <a:pPr marL="285750" indent="-285750">
              <a:buFont typeface="Arial" panose="020B0604020202020204" pitchFamily="34" charset="0"/>
              <a:buChar char="•"/>
            </a:pPr>
            <a:r>
              <a:rPr lang="en-US" sz="1200" dirty="0" err="1">
                <a:solidFill>
                  <a:srgbClr val="000000"/>
                </a:solidFill>
                <a:latin typeface="Arial" panose="020B0604020202020204" pitchFamily="34" charset="0"/>
                <a:cs typeface="Arial" panose="020B0604020202020204" pitchFamily="34" charset="0"/>
              </a:rPr>
              <a:t>Yudi</a:t>
            </a:r>
            <a:r>
              <a:rPr lang="en-US" sz="1200" dirty="0">
                <a:solidFill>
                  <a:srgbClr val="000000"/>
                </a:solidFill>
                <a:latin typeface="Arial" panose="020B0604020202020204" pitchFamily="34" charset="0"/>
                <a:cs typeface="Arial" panose="020B0604020202020204" pitchFamily="34" charset="0"/>
              </a:rPr>
              <a:t> Mu (M.S. 2021, Statistics, Ph.D. student in University of California Riverside)  </a:t>
            </a:r>
          </a:p>
          <a:p>
            <a:pPr marL="285750" indent="-285750">
              <a:buFont typeface="Arial" panose="020B0604020202020204" pitchFamily="34" charset="0"/>
              <a:buChar char="•"/>
            </a:pPr>
            <a:r>
              <a:rPr lang="en-US" sz="1200" dirty="0" err="1">
                <a:solidFill>
                  <a:srgbClr val="000000"/>
                </a:solidFill>
                <a:latin typeface="Arial" panose="020B0604020202020204" pitchFamily="34" charset="0"/>
                <a:cs typeface="Arial" panose="020B0604020202020204" pitchFamily="34" charset="0"/>
              </a:rPr>
              <a:t>Mufang</a:t>
            </a:r>
            <a:r>
              <a:rPr lang="en-US" sz="1200" dirty="0">
                <a:solidFill>
                  <a:srgbClr val="000000"/>
                </a:solidFill>
                <a:latin typeface="Arial" panose="020B0604020202020204" pitchFamily="34" charset="0"/>
                <a:cs typeface="Arial" panose="020B0604020202020204" pitchFamily="34" charset="0"/>
              </a:rPr>
              <a:t> Yin (M.S. 2020, Statistics, Ph.D. student in Rutgers University)  </a:t>
            </a:r>
          </a:p>
          <a:p>
            <a:pPr marL="285750" indent="-285750">
              <a:buFont typeface="Arial" panose="020B0604020202020204" pitchFamily="34" charset="0"/>
              <a:buChar char="•"/>
            </a:pPr>
            <a:r>
              <a:rPr lang="en-US" sz="1200" dirty="0">
                <a:solidFill>
                  <a:srgbClr val="000000"/>
                </a:solidFill>
                <a:latin typeface="Arial" panose="020B0604020202020204" pitchFamily="34" charset="0"/>
                <a:cs typeface="Arial" panose="020B0604020202020204" pitchFamily="34" charset="0"/>
              </a:rPr>
              <a:t>Peter Rehani (B.S. 2020, Neurobiology, </a:t>
            </a:r>
            <a:r>
              <a:rPr lang="en-US" sz="1200" dirty="0" err="1">
                <a:solidFill>
                  <a:srgbClr val="000000"/>
                </a:solidFill>
                <a:latin typeface="Arial" panose="020B0604020202020204" pitchFamily="34" charset="0"/>
                <a:cs typeface="Arial" panose="020B0604020202020204" pitchFamily="34" charset="0"/>
              </a:rPr>
              <a:t>Morgridge</a:t>
            </a:r>
            <a:r>
              <a:rPr lang="en-US" sz="1200" dirty="0">
                <a:solidFill>
                  <a:srgbClr val="000000"/>
                </a:solidFill>
                <a:latin typeface="Arial" panose="020B0604020202020204" pitchFamily="34" charset="0"/>
                <a:cs typeface="Arial" panose="020B0604020202020204" pitchFamily="34" charset="0"/>
              </a:rPr>
              <a:t> Institute for Research)</a:t>
            </a:r>
          </a:p>
        </p:txBody>
      </p:sp>
      <p:pic>
        <p:nvPicPr>
          <p:cNvPr id="2050" name="Picture 2">
            <a:extLst>
              <a:ext uri="{FF2B5EF4-FFF2-40B4-BE49-F238E27FC236}">
                <a16:creationId xmlns:a16="http://schemas.microsoft.com/office/drawing/2014/main" id="{2DA55445-C0C3-AD45-805F-F75CAC0F43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46018" y="2775524"/>
            <a:ext cx="2392564" cy="358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35668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2"/>
          <p:cNvSpPr>
            <a:spLocks noGrp="1" noChangeArrowheads="1"/>
          </p:cNvSpPr>
          <p:nvPr>
            <p:ph type="title"/>
          </p:nvPr>
        </p:nvSpPr>
        <p:spPr>
          <a:xfrm>
            <a:off x="424998" y="143290"/>
            <a:ext cx="7930236" cy="857250"/>
          </a:xfrm>
        </p:spPr>
        <p:txBody>
          <a:bodyPr>
            <a:normAutofit/>
          </a:bodyPr>
          <a:lstStyle/>
          <a:p>
            <a:pPr eaLnBrk="1" hangingPunct="1"/>
            <a:r>
              <a:rPr lang="en-US" altLang="en-US" dirty="0">
                <a:ea typeface="ＭＳ Ｐゴシック" charset="-128"/>
              </a:rPr>
              <a:t>Grammar for book is clear but not for genome</a:t>
            </a:r>
          </a:p>
        </p:txBody>
      </p:sp>
      <p:sp>
        <p:nvSpPr>
          <p:cNvPr id="7" name="Rectangle 6">
            <a:extLst>
              <a:ext uri="{FF2B5EF4-FFF2-40B4-BE49-F238E27FC236}">
                <a16:creationId xmlns:a16="http://schemas.microsoft.com/office/drawing/2014/main" id="{5F3424A2-E5D2-2D4E-A7F3-E870BB43AFCA}"/>
              </a:ext>
            </a:extLst>
          </p:cNvPr>
          <p:cNvSpPr/>
          <p:nvPr/>
        </p:nvSpPr>
        <p:spPr>
          <a:xfrm>
            <a:off x="3604783" y="3326429"/>
            <a:ext cx="1653017" cy="461665"/>
          </a:xfrm>
          <a:prstGeom prst="rect">
            <a:avLst/>
          </a:prstGeom>
        </p:spPr>
        <p:txBody>
          <a:bodyPr wrap="none">
            <a:spAutoFit/>
          </a:bodyPr>
          <a:lstStyle/>
          <a:p>
            <a:r>
              <a:rPr lang="en-US" sz="2400" b="1" dirty="0">
                <a:latin typeface="Arial" panose="020B0604020202020204" pitchFamily="34" charset="0"/>
                <a:cs typeface="Arial" panose="020B0604020202020204" pitchFamily="34" charset="0"/>
              </a:rPr>
              <a:t>Functions</a:t>
            </a:r>
            <a:endParaRPr lang="en-US" sz="2400" b="1" dirty="0"/>
          </a:p>
        </p:txBody>
      </p:sp>
      <p:sp>
        <p:nvSpPr>
          <p:cNvPr id="2" name="Oval 1">
            <a:extLst>
              <a:ext uri="{FF2B5EF4-FFF2-40B4-BE49-F238E27FC236}">
                <a16:creationId xmlns:a16="http://schemas.microsoft.com/office/drawing/2014/main" id="{650A8713-EDAA-DD4E-98E0-B211524E9824}"/>
              </a:ext>
            </a:extLst>
          </p:cNvPr>
          <p:cNvSpPr/>
          <p:nvPr/>
        </p:nvSpPr>
        <p:spPr>
          <a:xfrm>
            <a:off x="750860" y="3694705"/>
            <a:ext cx="152400" cy="156265"/>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5BDB65C3-41E7-284A-A80A-BBC54744BFB6}"/>
              </a:ext>
            </a:extLst>
          </p:cNvPr>
          <p:cNvSpPr/>
          <p:nvPr/>
        </p:nvSpPr>
        <p:spPr>
          <a:xfrm>
            <a:off x="465565" y="3694705"/>
            <a:ext cx="152400" cy="156265"/>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5D760497-B375-724F-8515-6B28ED8FD7DD}"/>
              </a:ext>
            </a:extLst>
          </p:cNvPr>
          <p:cNvSpPr/>
          <p:nvPr/>
        </p:nvSpPr>
        <p:spPr>
          <a:xfrm>
            <a:off x="313165" y="3341690"/>
            <a:ext cx="152400" cy="156265"/>
          </a:xfrm>
          <a:prstGeom prst="ellipse">
            <a:avLst/>
          </a:prstGeom>
          <a:solidFill>
            <a:srgbClr val="021AF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844096D0-C71E-784C-A80C-167D9F32AC97}"/>
              </a:ext>
            </a:extLst>
          </p:cNvPr>
          <p:cNvSpPr/>
          <p:nvPr/>
        </p:nvSpPr>
        <p:spPr>
          <a:xfrm>
            <a:off x="597466" y="3341688"/>
            <a:ext cx="152400" cy="156265"/>
          </a:xfrm>
          <a:prstGeom prst="ellipse">
            <a:avLst/>
          </a:prstGeom>
          <a:solidFill>
            <a:srgbClr val="021AF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4FD4DBE1-8968-E747-B805-E8D4F039E50D}"/>
              </a:ext>
            </a:extLst>
          </p:cNvPr>
          <p:cNvSpPr/>
          <p:nvPr/>
        </p:nvSpPr>
        <p:spPr>
          <a:xfrm>
            <a:off x="892551" y="3341689"/>
            <a:ext cx="152400" cy="156265"/>
          </a:xfrm>
          <a:prstGeom prst="ellipse">
            <a:avLst/>
          </a:prstGeom>
          <a:solidFill>
            <a:srgbClr val="021AF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2" name="Straight Arrow Connector 21">
            <a:extLst>
              <a:ext uri="{FF2B5EF4-FFF2-40B4-BE49-F238E27FC236}">
                <a16:creationId xmlns:a16="http://schemas.microsoft.com/office/drawing/2014/main" id="{DE5451D6-0031-5A45-8A65-0ADAAACDEC7E}"/>
              </a:ext>
            </a:extLst>
          </p:cNvPr>
          <p:cNvCxnSpPr>
            <a:cxnSpLocks/>
            <a:stCxn id="25" idx="4"/>
            <a:endCxn id="24" idx="0"/>
          </p:cNvCxnSpPr>
          <p:nvPr/>
        </p:nvCxnSpPr>
        <p:spPr>
          <a:xfrm>
            <a:off x="389365" y="3497955"/>
            <a:ext cx="152400" cy="196750"/>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id="{B32DBF92-C830-3A42-AF29-7B3105F7EA8B}"/>
              </a:ext>
            </a:extLst>
          </p:cNvPr>
          <p:cNvCxnSpPr>
            <a:cxnSpLocks/>
            <a:stCxn id="27" idx="4"/>
            <a:endCxn id="24" idx="0"/>
          </p:cNvCxnSpPr>
          <p:nvPr/>
        </p:nvCxnSpPr>
        <p:spPr>
          <a:xfrm flipH="1">
            <a:off x="541765" y="3497953"/>
            <a:ext cx="131901" cy="196752"/>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a:extLst>
              <a:ext uri="{FF2B5EF4-FFF2-40B4-BE49-F238E27FC236}">
                <a16:creationId xmlns:a16="http://schemas.microsoft.com/office/drawing/2014/main" id="{56A30B42-2B26-3B44-BC88-BA64D663032C}"/>
              </a:ext>
            </a:extLst>
          </p:cNvPr>
          <p:cNvCxnSpPr>
            <a:cxnSpLocks/>
            <a:stCxn id="27" idx="4"/>
            <a:endCxn id="2" idx="0"/>
          </p:cNvCxnSpPr>
          <p:nvPr/>
        </p:nvCxnSpPr>
        <p:spPr>
          <a:xfrm>
            <a:off x="673666" y="3497953"/>
            <a:ext cx="153394" cy="196752"/>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a:extLst>
              <a:ext uri="{FF2B5EF4-FFF2-40B4-BE49-F238E27FC236}">
                <a16:creationId xmlns:a16="http://schemas.microsoft.com/office/drawing/2014/main" id="{4CFA4C58-3A3F-E74E-94AC-1C13808F8CE0}"/>
              </a:ext>
            </a:extLst>
          </p:cNvPr>
          <p:cNvCxnSpPr>
            <a:cxnSpLocks/>
            <a:stCxn id="28" idx="3"/>
            <a:endCxn id="24" idx="7"/>
          </p:cNvCxnSpPr>
          <p:nvPr/>
        </p:nvCxnSpPr>
        <p:spPr>
          <a:xfrm flipH="1">
            <a:off x="595647" y="3475070"/>
            <a:ext cx="319222" cy="242519"/>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42" name="Rectangle 41">
            <a:extLst>
              <a:ext uri="{FF2B5EF4-FFF2-40B4-BE49-F238E27FC236}">
                <a16:creationId xmlns:a16="http://schemas.microsoft.com/office/drawing/2014/main" id="{CF96B6A3-84F6-EB44-9A9D-216DA81FDF14}"/>
              </a:ext>
            </a:extLst>
          </p:cNvPr>
          <p:cNvSpPr/>
          <p:nvPr/>
        </p:nvSpPr>
        <p:spPr>
          <a:xfrm>
            <a:off x="93987" y="2943954"/>
            <a:ext cx="1351652" cy="369332"/>
          </a:xfrm>
          <a:prstGeom prst="rect">
            <a:avLst/>
          </a:prstGeom>
        </p:spPr>
        <p:txBody>
          <a:bodyPr wrap="none">
            <a:spAutoFit/>
          </a:bodyPr>
          <a:lstStyle/>
          <a:p>
            <a:r>
              <a:rPr lang="en-US" dirty="0">
                <a:latin typeface="Arial" panose="020B0604020202020204" pitchFamily="34" charset="0"/>
                <a:cs typeface="Arial" panose="020B0604020202020204" pitchFamily="34" charset="0"/>
              </a:rPr>
              <a:t>Sentence 2</a:t>
            </a:r>
            <a:endParaRPr lang="en-US" dirty="0"/>
          </a:p>
        </p:txBody>
      </p:sp>
      <p:grpSp>
        <p:nvGrpSpPr>
          <p:cNvPr id="70" name="Group 69">
            <a:extLst>
              <a:ext uri="{FF2B5EF4-FFF2-40B4-BE49-F238E27FC236}">
                <a16:creationId xmlns:a16="http://schemas.microsoft.com/office/drawing/2014/main" id="{7667A6AF-1A57-3B49-BDD9-A5453A2BC47C}"/>
              </a:ext>
            </a:extLst>
          </p:cNvPr>
          <p:cNvGrpSpPr/>
          <p:nvPr/>
        </p:nvGrpSpPr>
        <p:grpSpPr>
          <a:xfrm>
            <a:off x="76200" y="1840185"/>
            <a:ext cx="1351652" cy="907016"/>
            <a:chOff x="219300" y="1840185"/>
            <a:chExt cx="1351652" cy="907016"/>
          </a:xfrm>
        </p:grpSpPr>
        <p:sp>
          <p:nvSpPr>
            <p:cNvPr id="44" name="Oval 43">
              <a:extLst>
                <a:ext uri="{FF2B5EF4-FFF2-40B4-BE49-F238E27FC236}">
                  <a16:creationId xmlns:a16="http://schemas.microsoft.com/office/drawing/2014/main" id="{C7A08185-3462-1F4E-B3BE-17B4ACCE485F}"/>
                </a:ext>
              </a:extLst>
            </p:cNvPr>
            <p:cNvSpPr/>
            <p:nvPr/>
          </p:nvSpPr>
          <p:spPr>
            <a:xfrm>
              <a:off x="876173" y="2590936"/>
              <a:ext cx="152400" cy="156265"/>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F2B111C6-F68A-154F-AE75-B04BA1A5DA32}"/>
                </a:ext>
              </a:extLst>
            </p:cNvPr>
            <p:cNvSpPr/>
            <p:nvPr/>
          </p:nvSpPr>
          <p:spPr>
            <a:xfrm>
              <a:off x="590878" y="2590936"/>
              <a:ext cx="152400" cy="156265"/>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C761C81C-1F5E-3944-A056-23B5D02E030D}"/>
                </a:ext>
              </a:extLst>
            </p:cNvPr>
            <p:cNvSpPr/>
            <p:nvPr/>
          </p:nvSpPr>
          <p:spPr>
            <a:xfrm>
              <a:off x="438478" y="2237921"/>
              <a:ext cx="152400" cy="156265"/>
            </a:xfrm>
            <a:prstGeom prst="ellipse">
              <a:avLst/>
            </a:prstGeom>
            <a:solidFill>
              <a:srgbClr val="021AF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835E3B91-7BE1-AF46-A2D2-321EB1E8D0B4}"/>
                </a:ext>
              </a:extLst>
            </p:cNvPr>
            <p:cNvSpPr/>
            <p:nvPr/>
          </p:nvSpPr>
          <p:spPr>
            <a:xfrm>
              <a:off x="722779" y="2237919"/>
              <a:ext cx="152400" cy="156265"/>
            </a:xfrm>
            <a:prstGeom prst="ellipse">
              <a:avLst/>
            </a:prstGeom>
            <a:solidFill>
              <a:srgbClr val="021AF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0C989926-9364-FD4B-B55B-1B3E0F41E7B2}"/>
                </a:ext>
              </a:extLst>
            </p:cNvPr>
            <p:cNvSpPr/>
            <p:nvPr/>
          </p:nvSpPr>
          <p:spPr>
            <a:xfrm>
              <a:off x="1017864" y="2237920"/>
              <a:ext cx="152400" cy="156265"/>
            </a:xfrm>
            <a:prstGeom prst="ellipse">
              <a:avLst/>
            </a:prstGeom>
            <a:solidFill>
              <a:srgbClr val="021AF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9" name="Straight Arrow Connector 48">
              <a:extLst>
                <a:ext uri="{FF2B5EF4-FFF2-40B4-BE49-F238E27FC236}">
                  <a16:creationId xmlns:a16="http://schemas.microsoft.com/office/drawing/2014/main" id="{4DB98E2F-9BA9-6845-9369-D1BAB3DCD0CD}"/>
                </a:ext>
              </a:extLst>
            </p:cNvPr>
            <p:cNvCxnSpPr>
              <a:cxnSpLocks/>
              <a:stCxn id="46" idx="4"/>
              <a:endCxn id="45" idx="0"/>
            </p:cNvCxnSpPr>
            <p:nvPr/>
          </p:nvCxnSpPr>
          <p:spPr>
            <a:xfrm>
              <a:off x="514678" y="2394186"/>
              <a:ext cx="152400" cy="196750"/>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0" name="Straight Arrow Connector 49">
              <a:extLst>
                <a:ext uri="{FF2B5EF4-FFF2-40B4-BE49-F238E27FC236}">
                  <a16:creationId xmlns:a16="http://schemas.microsoft.com/office/drawing/2014/main" id="{6C7C8B1C-77F6-EB44-868F-C14A712782F1}"/>
                </a:ext>
              </a:extLst>
            </p:cNvPr>
            <p:cNvCxnSpPr>
              <a:cxnSpLocks/>
              <a:stCxn id="47" idx="4"/>
              <a:endCxn id="45" idx="0"/>
            </p:cNvCxnSpPr>
            <p:nvPr/>
          </p:nvCxnSpPr>
          <p:spPr>
            <a:xfrm flipH="1">
              <a:off x="667078" y="2394184"/>
              <a:ext cx="131901" cy="196752"/>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1" name="Straight Arrow Connector 50">
              <a:extLst>
                <a:ext uri="{FF2B5EF4-FFF2-40B4-BE49-F238E27FC236}">
                  <a16:creationId xmlns:a16="http://schemas.microsoft.com/office/drawing/2014/main" id="{3E9A3A18-FE32-C044-9970-B83D65334897}"/>
                </a:ext>
              </a:extLst>
            </p:cNvPr>
            <p:cNvCxnSpPr>
              <a:cxnSpLocks/>
              <a:stCxn id="47" idx="4"/>
              <a:endCxn id="44" idx="0"/>
            </p:cNvCxnSpPr>
            <p:nvPr/>
          </p:nvCxnSpPr>
          <p:spPr>
            <a:xfrm>
              <a:off x="798979" y="2394184"/>
              <a:ext cx="153394" cy="196752"/>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2" name="Straight Arrow Connector 51">
              <a:extLst>
                <a:ext uri="{FF2B5EF4-FFF2-40B4-BE49-F238E27FC236}">
                  <a16:creationId xmlns:a16="http://schemas.microsoft.com/office/drawing/2014/main" id="{A104C95B-D8A0-A546-963B-39297090837E}"/>
                </a:ext>
              </a:extLst>
            </p:cNvPr>
            <p:cNvCxnSpPr>
              <a:cxnSpLocks/>
              <a:stCxn id="48" idx="4"/>
              <a:endCxn id="44" idx="0"/>
            </p:cNvCxnSpPr>
            <p:nvPr/>
          </p:nvCxnSpPr>
          <p:spPr>
            <a:xfrm flipH="1">
              <a:off x="952373" y="2394185"/>
              <a:ext cx="141691" cy="196751"/>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53" name="Rectangle 52">
              <a:extLst>
                <a:ext uri="{FF2B5EF4-FFF2-40B4-BE49-F238E27FC236}">
                  <a16:creationId xmlns:a16="http://schemas.microsoft.com/office/drawing/2014/main" id="{4D108C9E-E4BB-AF40-A458-FB9D50A3F4BA}"/>
                </a:ext>
              </a:extLst>
            </p:cNvPr>
            <p:cNvSpPr/>
            <p:nvPr/>
          </p:nvSpPr>
          <p:spPr>
            <a:xfrm>
              <a:off x="219300" y="1840185"/>
              <a:ext cx="1351652" cy="369332"/>
            </a:xfrm>
            <a:prstGeom prst="rect">
              <a:avLst/>
            </a:prstGeom>
          </p:spPr>
          <p:txBody>
            <a:bodyPr wrap="none">
              <a:spAutoFit/>
            </a:bodyPr>
            <a:lstStyle/>
            <a:p>
              <a:r>
                <a:rPr lang="en-US" dirty="0">
                  <a:latin typeface="Arial" panose="020B0604020202020204" pitchFamily="34" charset="0"/>
                  <a:cs typeface="Arial" panose="020B0604020202020204" pitchFamily="34" charset="0"/>
                </a:rPr>
                <a:t>Sentence 1</a:t>
              </a:r>
              <a:endParaRPr lang="en-US" dirty="0"/>
            </a:p>
          </p:txBody>
        </p:sp>
        <p:sp>
          <p:nvSpPr>
            <p:cNvPr id="54" name="Oval 53">
              <a:extLst>
                <a:ext uri="{FF2B5EF4-FFF2-40B4-BE49-F238E27FC236}">
                  <a16:creationId xmlns:a16="http://schemas.microsoft.com/office/drawing/2014/main" id="{7BF3F6B7-63B3-8849-A139-64C2DD5DDA86}"/>
                </a:ext>
              </a:extLst>
            </p:cNvPr>
            <p:cNvSpPr/>
            <p:nvPr/>
          </p:nvSpPr>
          <p:spPr>
            <a:xfrm>
              <a:off x="1105767" y="2590936"/>
              <a:ext cx="152400" cy="156265"/>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5" name="Straight Arrow Connector 54">
              <a:extLst>
                <a:ext uri="{FF2B5EF4-FFF2-40B4-BE49-F238E27FC236}">
                  <a16:creationId xmlns:a16="http://schemas.microsoft.com/office/drawing/2014/main" id="{559A8424-5F45-0C46-AE81-0EEED42FA258}"/>
                </a:ext>
              </a:extLst>
            </p:cNvPr>
            <p:cNvCxnSpPr>
              <a:cxnSpLocks/>
              <a:stCxn id="48" idx="4"/>
              <a:endCxn id="54" idx="0"/>
            </p:cNvCxnSpPr>
            <p:nvPr/>
          </p:nvCxnSpPr>
          <p:spPr>
            <a:xfrm>
              <a:off x="1094064" y="2394185"/>
              <a:ext cx="87903" cy="196751"/>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sp>
        <p:nvSpPr>
          <p:cNvPr id="60" name="Oval 59">
            <a:extLst>
              <a:ext uri="{FF2B5EF4-FFF2-40B4-BE49-F238E27FC236}">
                <a16:creationId xmlns:a16="http://schemas.microsoft.com/office/drawing/2014/main" id="{DA8B938E-90A7-D942-98E9-2F523E8475FB}"/>
              </a:ext>
            </a:extLst>
          </p:cNvPr>
          <p:cNvSpPr/>
          <p:nvPr/>
        </p:nvSpPr>
        <p:spPr>
          <a:xfrm>
            <a:off x="750860" y="4821356"/>
            <a:ext cx="152400" cy="156265"/>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37DFCFB3-5229-9F43-8A04-99BABB3E87D7}"/>
              </a:ext>
            </a:extLst>
          </p:cNvPr>
          <p:cNvSpPr/>
          <p:nvPr/>
        </p:nvSpPr>
        <p:spPr>
          <a:xfrm>
            <a:off x="465565" y="4821356"/>
            <a:ext cx="152400" cy="156265"/>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29EEF971-27C3-7E49-AAE2-CDE7D2DE786C}"/>
              </a:ext>
            </a:extLst>
          </p:cNvPr>
          <p:cNvSpPr/>
          <p:nvPr/>
        </p:nvSpPr>
        <p:spPr>
          <a:xfrm>
            <a:off x="313165" y="4468341"/>
            <a:ext cx="152400" cy="156265"/>
          </a:xfrm>
          <a:prstGeom prst="ellipse">
            <a:avLst/>
          </a:prstGeom>
          <a:solidFill>
            <a:srgbClr val="021AF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15DAE637-9569-0849-B67F-16707117C649}"/>
              </a:ext>
            </a:extLst>
          </p:cNvPr>
          <p:cNvSpPr/>
          <p:nvPr/>
        </p:nvSpPr>
        <p:spPr>
          <a:xfrm>
            <a:off x="597466" y="4468339"/>
            <a:ext cx="152400" cy="156265"/>
          </a:xfrm>
          <a:prstGeom prst="ellipse">
            <a:avLst/>
          </a:prstGeom>
          <a:solidFill>
            <a:srgbClr val="021AF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43342434-7389-DF45-8BF5-5E2394F3D378}"/>
              </a:ext>
            </a:extLst>
          </p:cNvPr>
          <p:cNvSpPr/>
          <p:nvPr/>
        </p:nvSpPr>
        <p:spPr>
          <a:xfrm>
            <a:off x="892551" y="4468340"/>
            <a:ext cx="152400" cy="156265"/>
          </a:xfrm>
          <a:prstGeom prst="ellipse">
            <a:avLst/>
          </a:prstGeom>
          <a:solidFill>
            <a:srgbClr val="021AF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5" name="Straight Arrow Connector 64">
            <a:extLst>
              <a:ext uri="{FF2B5EF4-FFF2-40B4-BE49-F238E27FC236}">
                <a16:creationId xmlns:a16="http://schemas.microsoft.com/office/drawing/2014/main" id="{979C39B7-60DE-664B-B9EE-795373DBB014}"/>
              </a:ext>
            </a:extLst>
          </p:cNvPr>
          <p:cNvCxnSpPr>
            <a:cxnSpLocks/>
            <a:stCxn id="62" idx="4"/>
            <a:endCxn id="61" idx="0"/>
          </p:cNvCxnSpPr>
          <p:nvPr/>
        </p:nvCxnSpPr>
        <p:spPr>
          <a:xfrm>
            <a:off x="389365" y="4624606"/>
            <a:ext cx="152400" cy="196750"/>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6" name="Straight Arrow Connector 65">
            <a:extLst>
              <a:ext uri="{FF2B5EF4-FFF2-40B4-BE49-F238E27FC236}">
                <a16:creationId xmlns:a16="http://schemas.microsoft.com/office/drawing/2014/main" id="{F3C38273-4713-234A-AFE2-97F24FB3C747}"/>
              </a:ext>
            </a:extLst>
          </p:cNvPr>
          <p:cNvCxnSpPr>
            <a:cxnSpLocks/>
            <a:stCxn id="63" idx="4"/>
            <a:endCxn id="61" idx="0"/>
          </p:cNvCxnSpPr>
          <p:nvPr/>
        </p:nvCxnSpPr>
        <p:spPr>
          <a:xfrm flipH="1">
            <a:off x="541765" y="4624604"/>
            <a:ext cx="131901" cy="196752"/>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7" name="Straight Arrow Connector 66">
            <a:extLst>
              <a:ext uri="{FF2B5EF4-FFF2-40B4-BE49-F238E27FC236}">
                <a16:creationId xmlns:a16="http://schemas.microsoft.com/office/drawing/2014/main" id="{DDC35D09-77F0-6C4A-BFA8-B4067D3BED44}"/>
              </a:ext>
            </a:extLst>
          </p:cNvPr>
          <p:cNvCxnSpPr>
            <a:cxnSpLocks/>
            <a:stCxn id="63" idx="4"/>
            <a:endCxn id="60" idx="0"/>
          </p:cNvCxnSpPr>
          <p:nvPr/>
        </p:nvCxnSpPr>
        <p:spPr>
          <a:xfrm>
            <a:off x="673666" y="4624604"/>
            <a:ext cx="153394" cy="196752"/>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8" name="Straight Arrow Connector 67">
            <a:extLst>
              <a:ext uri="{FF2B5EF4-FFF2-40B4-BE49-F238E27FC236}">
                <a16:creationId xmlns:a16="http://schemas.microsoft.com/office/drawing/2014/main" id="{97FDA0DC-49C5-344E-9E38-0AD977E62183}"/>
              </a:ext>
            </a:extLst>
          </p:cNvPr>
          <p:cNvCxnSpPr>
            <a:cxnSpLocks/>
            <a:stCxn id="64" idx="3"/>
            <a:endCxn id="61" idx="7"/>
          </p:cNvCxnSpPr>
          <p:nvPr/>
        </p:nvCxnSpPr>
        <p:spPr>
          <a:xfrm flipH="1">
            <a:off x="595647" y="4601721"/>
            <a:ext cx="319222" cy="242519"/>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69" name="Rectangle 68">
            <a:extLst>
              <a:ext uri="{FF2B5EF4-FFF2-40B4-BE49-F238E27FC236}">
                <a16:creationId xmlns:a16="http://schemas.microsoft.com/office/drawing/2014/main" id="{C0E9F6E9-A662-0842-80DE-BA7C390A81CF}"/>
              </a:ext>
            </a:extLst>
          </p:cNvPr>
          <p:cNvSpPr/>
          <p:nvPr/>
        </p:nvSpPr>
        <p:spPr>
          <a:xfrm>
            <a:off x="93987" y="4070605"/>
            <a:ext cx="1351652" cy="369332"/>
          </a:xfrm>
          <a:prstGeom prst="rect">
            <a:avLst/>
          </a:prstGeom>
        </p:spPr>
        <p:txBody>
          <a:bodyPr wrap="none">
            <a:spAutoFit/>
          </a:bodyPr>
          <a:lstStyle/>
          <a:p>
            <a:r>
              <a:rPr lang="en-US" dirty="0">
                <a:latin typeface="Arial" panose="020B0604020202020204" pitchFamily="34" charset="0"/>
                <a:cs typeface="Arial" panose="020B0604020202020204" pitchFamily="34" charset="0"/>
              </a:rPr>
              <a:t>Sentence 3</a:t>
            </a:r>
            <a:endParaRPr lang="en-US" dirty="0"/>
          </a:p>
        </p:txBody>
      </p:sp>
      <p:sp>
        <p:nvSpPr>
          <p:cNvPr id="59" name="Rectangle 58">
            <a:extLst>
              <a:ext uri="{FF2B5EF4-FFF2-40B4-BE49-F238E27FC236}">
                <a16:creationId xmlns:a16="http://schemas.microsoft.com/office/drawing/2014/main" id="{2B2E9F27-970E-6643-9BD7-1AF839BFC04F}"/>
              </a:ext>
            </a:extLst>
          </p:cNvPr>
          <p:cNvSpPr/>
          <p:nvPr/>
        </p:nvSpPr>
        <p:spPr>
          <a:xfrm>
            <a:off x="45720" y="5192770"/>
            <a:ext cx="2057400" cy="646331"/>
          </a:xfrm>
          <a:prstGeom prst="rect">
            <a:avLst/>
          </a:prstGeom>
        </p:spPr>
        <p:txBody>
          <a:bodyPr wrap="square">
            <a:spAutoFit/>
          </a:bodyPr>
          <a:lstStyle/>
          <a:p>
            <a:pPr marL="285750" indent="-285750">
              <a:buFont typeface="Arial" panose="020B0604020202020204" pitchFamily="34" charset="0"/>
              <a:buChar char="•"/>
            </a:pPr>
            <a:r>
              <a:rPr lang="en-US" dirty="0">
                <a:solidFill>
                  <a:srgbClr val="FF0000"/>
                </a:solidFill>
              </a:rPr>
              <a:t>Key words</a:t>
            </a:r>
          </a:p>
          <a:p>
            <a:pPr marL="285750" indent="-285750">
              <a:buFont typeface="Arial" panose="020B0604020202020204" pitchFamily="34" charset="0"/>
              <a:buChar char="•"/>
            </a:pPr>
            <a:r>
              <a:rPr lang="en-US" dirty="0">
                <a:solidFill>
                  <a:srgbClr val="021AF4"/>
                </a:solidFill>
              </a:rPr>
              <a:t>Non-key words</a:t>
            </a:r>
          </a:p>
        </p:txBody>
      </p:sp>
      <p:sp>
        <p:nvSpPr>
          <p:cNvPr id="71" name="Rectangle 70">
            <a:extLst>
              <a:ext uri="{FF2B5EF4-FFF2-40B4-BE49-F238E27FC236}">
                <a16:creationId xmlns:a16="http://schemas.microsoft.com/office/drawing/2014/main" id="{46ABA81E-294D-4A43-A7AF-195FC40A6E41}"/>
              </a:ext>
            </a:extLst>
          </p:cNvPr>
          <p:cNvSpPr/>
          <p:nvPr/>
        </p:nvSpPr>
        <p:spPr>
          <a:xfrm>
            <a:off x="76200" y="1840185"/>
            <a:ext cx="1369439" cy="984293"/>
          </a:xfrm>
          <a:prstGeom prst="rect">
            <a:avLst/>
          </a:prstGeom>
          <a:noFill/>
          <a:ln>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0C94F288-B042-2641-9D52-F3D84118E633}"/>
              </a:ext>
            </a:extLst>
          </p:cNvPr>
          <p:cNvSpPr/>
          <p:nvPr/>
        </p:nvSpPr>
        <p:spPr>
          <a:xfrm>
            <a:off x="76200" y="2982923"/>
            <a:ext cx="1369439" cy="984293"/>
          </a:xfrm>
          <a:prstGeom prst="rect">
            <a:avLst/>
          </a:prstGeom>
          <a:noFill/>
          <a:ln>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2DDCCDDB-F1A5-A54B-A8D8-5B687D67A4E2}"/>
              </a:ext>
            </a:extLst>
          </p:cNvPr>
          <p:cNvSpPr/>
          <p:nvPr/>
        </p:nvSpPr>
        <p:spPr>
          <a:xfrm>
            <a:off x="76200" y="4126048"/>
            <a:ext cx="1369439" cy="984293"/>
          </a:xfrm>
          <a:prstGeom prst="rect">
            <a:avLst/>
          </a:prstGeom>
          <a:noFill/>
          <a:ln>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9" name="Curved Connector 78">
            <a:extLst>
              <a:ext uri="{FF2B5EF4-FFF2-40B4-BE49-F238E27FC236}">
                <a16:creationId xmlns:a16="http://schemas.microsoft.com/office/drawing/2014/main" id="{AEB2A1FA-3D90-0A47-8E54-E7BE6FDDA978}"/>
              </a:ext>
            </a:extLst>
          </p:cNvPr>
          <p:cNvCxnSpPr>
            <a:stCxn id="71" idx="3"/>
            <a:endCxn id="73" idx="3"/>
          </p:cNvCxnSpPr>
          <p:nvPr/>
        </p:nvCxnSpPr>
        <p:spPr>
          <a:xfrm>
            <a:off x="1445639" y="2332332"/>
            <a:ext cx="12700" cy="1142738"/>
          </a:xfrm>
          <a:prstGeom prst="curvedConnector3">
            <a:avLst>
              <a:gd name="adj1" fmla="val 1800000"/>
            </a:avLst>
          </a:prstGeom>
          <a:ln w="12700">
            <a:solidFill>
              <a:schemeClr val="tx1"/>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81" name="Curved Connector 80">
            <a:extLst>
              <a:ext uri="{FF2B5EF4-FFF2-40B4-BE49-F238E27FC236}">
                <a16:creationId xmlns:a16="http://schemas.microsoft.com/office/drawing/2014/main" id="{5E5451B8-3932-2E42-91E1-866C2DB41D24}"/>
              </a:ext>
            </a:extLst>
          </p:cNvPr>
          <p:cNvCxnSpPr/>
          <p:nvPr/>
        </p:nvCxnSpPr>
        <p:spPr>
          <a:xfrm>
            <a:off x="1443020" y="3492356"/>
            <a:ext cx="12700" cy="1142738"/>
          </a:xfrm>
          <a:prstGeom prst="curvedConnector3">
            <a:avLst>
              <a:gd name="adj1" fmla="val 1800000"/>
            </a:avLst>
          </a:prstGeom>
          <a:ln w="12700">
            <a:solidFill>
              <a:schemeClr val="tx1"/>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80" name="Right Arrow 79">
            <a:extLst>
              <a:ext uri="{FF2B5EF4-FFF2-40B4-BE49-F238E27FC236}">
                <a16:creationId xmlns:a16="http://schemas.microsoft.com/office/drawing/2014/main" id="{8269F7D7-F3A7-BB40-B9AA-68E118A160AF}"/>
              </a:ext>
            </a:extLst>
          </p:cNvPr>
          <p:cNvSpPr/>
          <p:nvPr/>
        </p:nvSpPr>
        <p:spPr>
          <a:xfrm>
            <a:off x="1761900" y="3341688"/>
            <a:ext cx="290700" cy="431149"/>
          </a:xfrm>
          <a:prstGeom prst="rightArrow">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52532531-6852-3C42-AC7F-B62019CDA904}"/>
              </a:ext>
            </a:extLst>
          </p:cNvPr>
          <p:cNvSpPr/>
          <p:nvPr/>
        </p:nvSpPr>
        <p:spPr>
          <a:xfrm>
            <a:off x="2047701" y="3356149"/>
            <a:ext cx="1159292" cy="369332"/>
          </a:xfrm>
          <a:prstGeom prst="rect">
            <a:avLst/>
          </a:prstGeom>
        </p:spPr>
        <p:txBody>
          <a:bodyPr wrap="none">
            <a:spAutoFit/>
          </a:bodyPr>
          <a:lstStyle/>
          <a:p>
            <a:r>
              <a:rPr lang="en-US" dirty="0">
                <a:latin typeface="Arial" panose="020B0604020202020204" pitchFamily="34" charset="0"/>
                <a:cs typeface="Arial" panose="020B0604020202020204" pitchFamily="34" charset="0"/>
              </a:rPr>
              <a:t>Grammar</a:t>
            </a:r>
          </a:p>
        </p:txBody>
      </p:sp>
      <p:sp>
        <p:nvSpPr>
          <p:cNvPr id="85" name="Right Arrow 84">
            <a:extLst>
              <a:ext uri="{FF2B5EF4-FFF2-40B4-BE49-F238E27FC236}">
                <a16:creationId xmlns:a16="http://schemas.microsoft.com/office/drawing/2014/main" id="{0B6B7E82-9A23-C64F-BE34-440815429CE6}"/>
              </a:ext>
            </a:extLst>
          </p:cNvPr>
          <p:cNvSpPr/>
          <p:nvPr/>
        </p:nvSpPr>
        <p:spPr>
          <a:xfrm>
            <a:off x="3276849" y="3341688"/>
            <a:ext cx="290700" cy="431149"/>
          </a:xfrm>
          <a:prstGeom prst="rightArrow">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86" name="Table 85">
            <a:extLst>
              <a:ext uri="{FF2B5EF4-FFF2-40B4-BE49-F238E27FC236}">
                <a16:creationId xmlns:a16="http://schemas.microsoft.com/office/drawing/2014/main" id="{8E647479-90E9-F54F-AA60-0F9B1FBEB3BE}"/>
              </a:ext>
            </a:extLst>
          </p:cNvPr>
          <p:cNvGraphicFramePr>
            <a:graphicFrameLocks noGrp="1"/>
          </p:cNvGraphicFramePr>
          <p:nvPr/>
        </p:nvGraphicFramePr>
        <p:xfrm>
          <a:off x="2713488" y="1236002"/>
          <a:ext cx="3191711" cy="1627188"/>
        </p:xfrm>
        <a:graphic>
          <a:graphicData uri="http://schemas.openxmlformats.org/drawingml/2006/table">
            <a:tbl>
              <a:tblPr firstRow="1" bandRow="1">
                <a:tableStyleId>{5C22544A-7EE6-4342-B048-85BDC9FD1C3A}</a:tableStyleId>
              </a:tblPr>
              <a:tblGrid>
                <a:gridCol w="1580206">
                  <a:extLst>
                    <a:ext uri="{9D8B030D-6E8A-4147-A177-3AD203B41FA5}">
                      <a16:colId xmlns:a16="http://schemas.microsoft.com/office/drawing/2014/main" val="1136190867"/>
                    </a:ext>
                  </a:extLst>
                </a:gridCol>
                <a:gridCol w="1611505">
                  <a:extLst>
                    <a:ext uri="{9D8B030D-6E8A-4147-A177-3AD203B41FA5}">
                      <a16:colId xmlns:a16="http://schemas.microsoft.com/office/drawing/2014/main" val="1299123163"/>
                    </a:ext>
                  </a:extLst>
                </a:gridCol>
              </a:tblGrid>
              <a:tr h="292581">
                <a:tc>
                  <a:txBody>
                    <a:bodyPr/>
                    <a:lstStyle/>
                    <a:p>
                      <a:pPr algn="ctr"/>
                      <a:r>
                        <a:rPr lang="en-US" sz="1400" dirty="0">
                          <a:latin typeface="Arial" panose="020B0604020202020204" pitchFamily="34" charset="0"/>
                          <a:cs typeface="Arial" panose="020B0604020202020204" pitchFamily="34" charset="0"/>
                        </a:rPr>
                        <a:t>Book</a:t>
                      </a:r>
                    </a:p>
                  </a:txBody>
                  <a:tcPr/>
                </a:tc>
                <a:tc>
                  <a:txBody>
                    <a:bodyPr/>
                    <a:lstStyle/>
                    <a:p>
                      <a:pPr algn="ctr"/>
                      <a:r>
                        <a:rPr lang="en-US" sz="1400" dirty="0">
                          <a:latin typeface="Arial" panose="020B0604020202020204" pitchFamily="34" charset="0"/>
                          <a:cs typeface="Arial" panose="020B0604020202020204" pitchFamily="34" charset="0"/>
                        </a:rPr>
                        <a:t>Genome</a:t>
                      </a:r>
                    </a:p>
                  </a:txBody>
                  <a:tcPr/>
                </a:tc>
                <a:extLst>
                  <a:ext uri="{0D108BD9-81ED-4DB2-BD59-A6C34878D82A}">
                    <a16:rowId xmlns:a16="http://schemas.microsoft.com/office/drawing/2014/main" val="3747441626"/>
                  </a:ext>
                </a:extLst>
              </a:tr>
              <a:tr h="330597">
                <a:tc>
                  <a:txBody>
                    <a:bodyPr/>
                    <a:lstStyle/>
                    <a:p>
                      <a:pPr algn="ctr"/>
                      <a:r>
                        <a:rPr lang="en-US" sz="1400" dirty="0">
                          <a:latin typeface="Arial" panose="020B0604020202020204" pitchFamily="34" charset="0"/>
                          <a:cs typeface="Arial" panose="020B0604020202020204" pitchFamily="34" charset="0"/>
                        </a:rPr>
                        <a:t>Chapters</a:t>
                      </a:r>
                    </a:p>
                  </a:txBody>
                  <a:tcPr/>
                </a:tc>
                <a:tc>
                  <a:txBody>
                    <a:bodyPr/>
                    <a:lstStyle/>
                    <a:p>
                      <a:pPr algn="ctr"/>
                      <a:r>
                        <a:rPr lang="en-US" sz="1400" dirty="0">
                          <a:latin typeface="Arial" panose="020B0604020202020204" pitchFamily="34" charset="0"/>
                          <a:cs typeface="Arial" panose="020B0604020202020204" pitchFamily="34" charset="0"/>
                        </a:rPr>
                        <a:t>Chromosomes</a:t>
                      </a:r>
                    </a:p>
                  </a:txBody>
                  <a:tcPr/>
                </a:tc>
                <a:extLst>
                  <a:ext uri="{0D108BD9-81ED-4DB2-BD59-A6C34878D82A}">
                    <a16:rowId xmlns:a16="http://schemas.microsoft.com/office/drawing/2014/main" val="2672339484"/>
                  </a:ext>
                </a:extLst>
              </a:tr>
              <a:tr h="330597">
                <a:tc>
                  <a:txBody>
                    <a:bodyPr/>
                    <a:lstStyle/>
                    <a:p>
                      <a:pPr algn="ctr"/>
                      <a:r>
                        <a:rPr lang="en-US" sz="1400" b="0" dirty="0">
                          <a:latin typeface="Arial" panose="020B0604020202020204" pitchFamily="34" charset="0"/>
                          <a:cs typeface="Arial" panose="020B0604020202020204" pitchFamily="34" charset="0"/>
                        </a:rPr>
                        <a:t>Sentences</a:t>
                      </a:r>
                    </a:p>
                  </a:txBody>
                  <a:tcPr/>
                </a:tc>
                <a:tc>
                  <a:txBody>
                    <a:bodyPr/>
                    <a:lstStyle/>
                    <a:p>
                      <a:pPr algn="ctr"/>
                      <a:r>
                        <a:rPr lang="en-US" sz="1400" b="0" dirty="0">
                          <a:latin typeface="Arial" panose="020B0604020202020204" pitchFamily="34" charset="0"/>
                          <a:cs typeface="Arial" panose="020B0604020202020204" pitchFamily="34" charset="0"/>
                        </a:rPr>
                        <a:t>Genes</a:t>
                      </a:r>
                    </a:p>
                  </a:txBody>
                  <a:tcPr/>
                </a:tc>
                <a:extLst>
                  <a:ext uri="{0D108BD9-81ED-4DB2-BD59-A6C34878D82A}">
                    <a16:rowId xmlns:a16="http://schemas.microsoft.com/office/drawing/2014/main" val="959746801"/>
                  </a:ext>
                </a:extLst>
              </a:tr>
              <a:tr h="330597">
                <a:tc>
                  <a:txBody>
                    <a:bodyPr/>
                    <a:lstStyle/>
                    <a:p>
                      <a:pPr algn="ctr"/>
                      <a:r>
                        <a:rPr lang="en-US" sz="1400" b="0" dirty="0">
                          <a:latin typeface="Arial" panose="020B0604020202020204" pitchFamily="34" charset="0"/>
                          <a:cs typeface="Arial" panose="020B0604020202020204" pitchFamily="34" charset="0"/>
                        </a:rPr>
                        <a:t>Words</a:t>
                      </a:r>
                    </a:p>
                  </a:txBody>
                  <a:tcPr/>
                </a:tc>
                <a:tc>
                  <a:txBody>
                    <a:bodyPr/>
                    <a:lstStyle/>
                    <a:p>
                      <a:pPr algn="ctr"/>
                      <a:r>
                        <a:rPr lang="en-US" sz="1400" b="0" dirty="0">
                          <a:latin typeface="Arial" panose="020B0604020202020204" pitchFamily="34" charset="0"/>
                          <a:cs typeface="Arial" panose="020B0604020202020204" pitchFamily="34" charset="0"/>
                        </a:rPr>
                        <a:t>Elements</a:t>
                      </a:r>
                    </a:p>
                  </a:txBody>
                  <a:tcPr/>
                </a:tc>
                <a:extLst>
                  <a:ext uri="{0D108BD9-81ED-4DB2-BD59-A6C34878D82A}">
                    <a16:rowId xmlns:a16="http://schemas.microsoft.com/office/drawing/2014/main" val="2334277877"/>
                  </a:ext>
                </a:extLst>
              </a:tr>
              <a:tr h="330597">
                <a:tc>
                  <a:txBody>
                    <a:bodyPr/>
                    <a:lstStyle/>
                    <a:p>
                      <a:pPr algn="ctr"/>
                      <a:r>
                        <a:rPr lang="en-US" sz="1400" dirty="0">
                          <a:latin typeface="Arial" panose="020B0604020202020204" pitchFamily="34" charset="0"/>
                          <a:cs typeface="Arial" panose="020B0604020202020204" pitchFamily="34" charset="0"/>
                        </a:rPr>
                        <a:t>Letters</a:t>
                      </a:r>
                    </a:p>
                  </a:txBody>
                  <a:tcPr/>
                </a:tc>
                <a:tc>
                  <a:txBody>
                    <a:bodyPr/>
                    <a:lstStyle/>
                    <a:p>
                      <a:pPr algn="ctr"/>
                      <a:r>
                        <a:rPr lang="en-US" sz="1400" dirty="0">
                          <a:latin typeface="Arial" panose="020B0604020202020204" pitchFamily="34" charset="0"/>
                          <a:cs typeface="Arial" panose="020B0604020202020204" pitchFamily="34" charset="0"/>
                        </a:rPr>
                        <a:t>Bases</a:t>
                      </a:r>
                    </a:p>
                  </a:txBody>
                  <a:tcPr/>
                </a:tc>
                <a:extLst>
                  <a:ext uri="{0D108BD9-81ED-4DB2-BD59-A6C34878D82A}">
                    <a16:rowId xmlns:a16="http://schemas.microsoft.com/office/drawing/2014/main" val="1811006157"/>
                  </a:ext>
                </a:extLst>
              </a:tr>
            </a:tbl>
          </a:graphicData>
        </a:graphic>
      </p:graphicFrame>
      <p:sp>
        <p:nvSpPr>
          <p:cNvPr id="87" name="Oval 86">
            <a:extLst>
              <a:ext uri="{FF2B5EF4-FFF2-40B4-BE49-F238E27FC236}">
                <a16:creationId xmlns:a16="http://schemas.microsoft.com/office/drawing/2014/main" id="{BC0C785B-9AD7-8D4A-9001-69FB784D6E23}"/>
              </a:ext>
            </a:extLst>
          </p:cNvPr>
          <p:cNvSpPr/>
          <p:nvPr/>
        </p:nvSpPr>
        <p:spPr>
          <a:xfrm>
            <a:off x="8296821" y="3693180"/>
            <a:ext cx="152400" cy="156265"/>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5AF78A79-7819-D74A-BC4E-C5C2AC850EF4}"/>
              </a:ext>
            </a:extLst>
          </p:cNvPr>
          <p:cNvSpPr/>
          <p:nvPr/>
        </p:nvSpPr>
        <p:spPr>
          <a:xfrm>
            <a:off x="8011526" y="3693180"/>
            <a:ext cx="152400" cy="156265"/>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1F8D62A1-FAE5-5B44-815E-44B748156B65}"/>
              </a:ext>
            </a:extLst>
          </p:cNvPr>
          <p:cNvSpPr/>
          <p:nvPr/>
        </p:nvSpPr>
        <p:spPr>
          <a:xfrm>
            <a:off x="7859126" y="3340165"/>
            <a:ext cx="152400" cy="156265"/>
          </a:xfrm>
          <a:prstGeom prst="ellipse">
            <a:avLst/>
          </a:prstGeom>
          <a:solidFill>
            <a:srgbClr val="021AF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8D705937-F782-EB4B-9F19-EAA88020F720}"/>
              </a:ext>
            </a:extLst>
          </p:cNvPr>
          <p:cNvSpPr/>
          <p:nvPr/>
        </p:nvSpPr>
        <p:spPr>
          <a:xfrm>
            <a:off x="8143427" y="3340163"/>
            <a:ext cx="152400" cy="156265"/>
          </a:xfrm>
          <a:prstGeom prst="ellipse">
            <a:avLst/>
          </a:prstGeom>
          <a:solidFill>
            <a:srgbClr val="021AF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FE8B220B-6F9B-E04C-9DC6-7768D94B4B1E}"/>
              </a:ext>
            </a:extLst>
          </p:cNvPr>
          <p:cNvSpPr/>
          <p:nvPr/>
        </p:nvSpPr>
        <p:spPr>
          <a:xfrm>
            <a:off x="8438512" y="3340164"/>
            <a:ext cx="152400" cy="156265"/>
          </a:xfrm>
          <a:prstGeom prst="ellipse">
            <a:avLst/>
          </a:prstGeom>
          <a:solidFill>
            <a:srgbClr val="021AF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2" name="Straight Arrow Connector 91">
            <a:extLst>
              <a:ext uri="{FF2B5EF4-FFF2-40B4-BE49-F238E27FC236}">
                <a16:creationId xmlns:a16="http://schemas.microsoft.com/office/drawing/2014/main" id="{C77F665C-F58A-474D-B433-0671DAFBA7CF}"/>
              </a:ext>
            </a:extLst>
          </p:cNvPr>
          <p:cNvCxnSpPr>
            <a:cxnSpLocks/>
            <a:stCxn id="89" idx="4"/>
            <a:endCxn id="88" idx="0"/>
          </p:cNvCxnSpPr>
          <p:nvPr/>
        </p:nvCxnSpPr>
        <p:spPr>
          <a:xfrm>
            <a:off x="7935326" y="3496430"/>
            <a:ext cx="152400" cy="196750"/>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93" name="Straight Arrow Connector 92">
            <a:extLst>
              <a:ext uri="{FF2B5EF4-FFF2-40B4-BE49-F238E27FC236}">
                <a16:creationId xmlns:a16="http://schemas.microsoft.com/office/drawing/2014/main" id="{4B25F1AA-D23C-C541-87B5-7131BF0BE4B1}"/>
              </a:ext>
            </a:extLst>
          </p:cNvPr>
          <p:cNvCxnSpPr>
            <a:cxnSpLocks/>
            <a:stCxn id="90" idx="4"/>
            <a:endCxn id="88" idx="0"/>
          </p:cNvCxnSpPr>
          <p:nvPr/>
        </p:nvCxnSpPr>
        <p:spPr>
          <a:xfrm flipH="1">
            <a:off x="8087726" y="3496428"/>
            <a:ext cx="131901" cy="196752"/>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94" name="Straight Arrow Connector 93">
            <a:extLst>
              <a:ext uri="{FF2B5EF4-FFF2-40B4-BE49-F238E27FC236}">
                <a16:creationId xmlns:a16="http://schemas.microsoft.com/office/drawing/2014/main" id="{3135E5AB-84F6-B446-8FA3-3A93A1A6C156}"/>
              </a:ext>
            </a:extLst>
          </p:cNvPr>
          <p:cNvCxnSpPr>
            <a:cxnSpLocks/>
            <a:stCxn id="90" idx="4"/>
            <a:endCxn id="87" idx="0"/>
          </p:cNvCxnSpPr>
          <p:nvPr/>
        </p:nvCxnSpPr>
        <p:spPr>
          <a:xfrm>
            <a:off x="8219627" y="3496428"/>
            <a:ext cx="153394" cy="196752"/>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95" name="Straight Arrow Connector 94">
            <a:extLst>
              <a:ext uri="{FF2B5EF4-FFF2-40B4-BE49-F238E27FC236}">
                <a16:creationId xmlns:a16="http://schemas.microsoft.com/office/drawing/2014/main" id="{E53C868A-B5BE-B648-99FD-4333AA05AC32}"/>
              </a:ext>
            </a:extLst>
          </p:cNvPr>
          <p:cNvCxnSpPr>
            <a:cxnSpLocks/>
            <a:stCxn id="91" idx="3"/>
            <a:endCxn id="88" idx="7"/>
          </p:cNvCxnSpPr>
          <p:nvPr/>
        </p:nvCxnSpPr>
        <p:spPr>
          <a:xfrm flipH="1">
            <a:off x="8141608" y="3473545"/>
            <a:ext cx="319222" cy="242519"/>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96" name="Rectangle 95">
            <a:extLst>
              <a:ext uri="{FF2B5EF4-FFF2-40B4-BE49-F238E27FC236}">
                <a16:creationId xmlns:a16="http://schemas.microsoft.com/office/drawing/2014/main" id="{4070DD86-8C11-C04F-A2D8-ED8664BE1DBA}"/>
              </a:ext>
            </a:extLst>
          </p:cNvPr>
          <p:cNvSpPr/>
          <p:nvPr/>
        </p:nvSpPr>
        <p:spPr>
          <a:xfrm>
            <a:off x="7639948" y="2942429"/>
            <a:ext cx="941283" cy="369332"/>
          </a:xfrm>
          <a:prstGeom prst="rect">
            <a:avLst/>
          </a:prstGeom>
        </p:spPr>
        <p:txBody>
          <a:bodyPr wrap="none">
            <a:spAutoFit/>
          </a:bodyPr>
          <a:lstStyle/>
          <a:p>
            <a:r>
              <a:rPr lang="en-US" dirty="0">
                <a:latin typeface="Arial" panose="020B0604020202020204" pitchFamily="34" charset="0"/>
                <a:cs typeface="Arial" panose="020B0604020202020204" pitchFamily="34" charset="0"/>
              </a:rPr>
              <a:t>Gene 2</a:t>
            </a:r>
            <a:endParaRPr lang="en-US" dirty="0"/>
          </a:p>
        </p:txBody>
      </p:sp>
      <p:grpSp>
        <p:nvGrpSpPr>
          <p:cNvPr id="97" name="Group 96">
            <a:extLst>
              <a:ext uri="{FF2B5EF4-FFF2-40B4-BE49-F238E27FC236}">
                <a16:creationId xmlns:a16="http://schemas.microsoft.com/office/drawing/2014/main" id="{EDE88048-4712-B748-A399-84EB874E5152}"/>
              </a:ext>
            </a:extLst>
          </p:cNvPr>
          <p:cNvGrpSpPr/>
          <p:nvPr/>
        </p:nvGrpSpPr>
        <p:grpSpPr>
          <a:xfrm>
            <a:off x="7622161" y="1838660"/>
            <a:ext cx="1038867" cy="907016"/>
            <a:chOff x="219300" y="1840185"/>
            <a:chExt cx="1038867" cy="907016"/>
          </a:xfrm>
        </p:grpSpPr>
        <p:sp>
          <p:nvSpPr>
            <p:cNvPr id="98" name="Oval 97">
              <a:extLst>
                <a:ext uri="{FF2B5EF4-FFF2-40B4-BE49-F238E27FC236}">
                  <a16:creationId xmlns:a16="http://schemas.microsoft.com/office/drawing/2014/main" id="{B7C49874-4439-D848-8E61-964CA325AB27}"/>
                </a:ext>
              </a:extLst>
            </p:cNvPr>
            <p:cNvSpPr/>
            <p:nvPr/>
          </p:nvSpPr>
          <p:spPr>
            <a:xfrm>
              <a:off x="876173" y="2590936"/>
              <a:ext cx="152400" cy="156265"/>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5949A6A9-0CA8-E244-B084-6686835BE623}"/>
                </a:ext>
              </a:extLst>
            </p:cNvPr>
            <p:cNvSpPr/>
            <p:nvPr/>
          </p:nvSpPr>
          <p:spPr>
            <a:xfrm>
              <a:off x="590878" y="2590936"/>
              <a:ext cx="152400" cy="156265"/>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B72A7D18-6C81-7F41-91EA-AF99DCF4EB0A}"/>
                </a:ext>
              </a:extLst>
            </p:cNvPr>
            <p:cNvSpPr/>
            <p:nvPr/>
          </p:nvSpPr>
          <p:spPr>
            <a:xfrm>
              <a:off x="438478" y="2237921"/>
              <a:ext cx="152400" cy="156265"/>
            </a:xfrm>
            <a:prstGeom prst="ellipse">
              <a:avLst/>
            </a:prstGeom>
            <a:solidFill>
              <a:srgbClr val="021AF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id="{A2AB3927-ABA5-454E-9D9B-50AF9C3B2C42}"/>
                </a:ext>
              </a:extLst>
            </p:cNvPr>
            <p:cNvSpPr/>
            <p:nvPr/>
          </p:nvSpPr>
          <p:spPr>
            <a:xfrm>
              <a:off x="722779" y="2237919"/>
              <a:ext cx="152400" cy="156265"/>
            </a:xfrm>
            <a:prstGeom prst="ellipse">
              <a:avLst/>
            </a:prstGeom>
            <a:solidFill>
              <a:srgbClr val="021AF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 name="Oval 101">
              <a:extLst>
                <a:ext uri="{FF2B5EF4-FFF2-40B4-BE49-F238E27FC236}">
                  <a16:creationId xmlns:a16="http://schemas.microsoft.com/office/drawing/2014/main" id="{DEB0D305-A285-D947-9312-251942AB64EB}"/>
                </a:ext>
              </a:extLst>
            </p:cNvPr>
            <p:cNvSpPr/>
            <p:nvPr/>
          </p:nvSpPr>
          <p:spPr>
            <a:xfrm>
              <a:off x="1017864" y="2237920"/>
              <a:ext cx="152400" cy="156265"/>
            </a:xfrm>
            <a:prstGeom prst="ellipse">
              <a:avLst/>
            </a:prstGeom>
            <a:solidFill>
              <a:srgbClr val="021AF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3" name="Straight Arrow Connector 102">
              <a:extLst>
                <a:ext uri="{FF2B5EF4-FFF2-40B4-BE49-F238E27FC236}">
                  <a16:creationId xmlns:a16="http://schemas.microsoft.com/office/drawing/2014/main" id="{1A202943-8629-D54A-877E-471A61B9420B}"/>
                </a:ext>
              </a:extLst>
            </p:cNvPr>
            <p:cNvCxnSpPr>
              <a:cxnSpLocks/>
              <a:stCxn id="100" idx="4"/>
              <a:endCxn id="99" idx="0"/>
            </p:cNvCxnSpPr>
            <p:nvPr/>
          </p:nvCxnSpPr>
          <p:spPr>
            <a:xfrm>
              <a:off x="514678" y="2394186"/>
              <a:ext cx="152400" cy="196750"/>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04" name="Straight Arrow Connector 103">
              <a:extLst>
                <a:ext uri="{FF2B5EF4-FFF2-40B4-BE49-F238E27FC236}">
                  <a16:creationId xmlns:a16="http://schemas.microsoft.com/office/drawing/2014/main" id="{914CE253-54FF-764F-BAEC-E51B028ECA7C}"/>
                </a:ext>
              </a:extLst>
            </p:cNvPr>
            <p:cNvCxnSpPr>
              <a:cxnSpLocks/>
              <a:stCxn id="101" idx="4"/>
              <a:endCxn id="99" idx="0"/>
            </p:cNvCxnSpPr>
            <p:nvPr/>
          </p:nvCxnSpPr>
          <p:spPr>
            <a:xfrm flipH="1">
              <a:off x="667078" y="2394184"/>
              <a:ext cx="131901" cy="196752"/>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05" name="Straight Arrow Connector 104">
              <a:extLst>
                <a:ext uri="{FF2B5EF4-FFF2-40B4-BE49-F238E27FC236}">
                  <a16:creationId xmlns:a16="http://schemas.microsoft.com/office/drawing/2014/main" id="{1B5AB54B-D138-6B40-B33F-C82843027C18}"/>
                </a:ext>
              </a:extLst>
            </p:cNvPr>
            <p:cNvCxnSpPr>
              <a:cxnSpLocks/>
              <a:stCxn id="101" idx="4"/>
              <a:endCxn id="98" idx="0"/>
            </p:cNvCxnSpPr>
            <p:nvPr/>
          </p:nvCxnSpPr>
          <p:spPr>
            <a:xfrm>
              <a:off x="798979" y="2394184"/>
              <a:ext cx="153394" cy="196752"/>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06" name="Straight Arrow Connector 105">
              <a:extLst>
                <a:ext uri="{FF2B5EF4-FFF2-40B4-BE49-F238E27FC236}">
                  <a16:creationId xmlns:a16="http://schemas.microsoft.com/office/drawing/2014/main" id="{0F20FA27-05D1-4740-B0E3-28C80225CD3C}"/>
                </a:ext>
              </a:extLst>
            </p:cNvPr>
            <p:cNvCxnSpPr>
              <a:cxnSpLocks/>
              <a:stCxn id="102" idx="4"/>
              <a:endCxn id="98" idx="0"/>
            </p:cNvCxnSpPr>
            <p:nvPr/>
          </p:nvCxnSpPr>
          <p:spPr>
            <a:xfrm flipH="1">
              <a:off x="952373" y="2394185"/>
              <a:ext cx="141691" cy="196751"/>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07" name="Rectangle 106">
              <a:extLst>
                <a:ext uri="{FF2B5EF4-FFF2-40B4-BE49-F238E27FC236}">
                  <a16:creationId xmlns:a16="http://schemas.microsoft.com/office/drawing/2014/main" id="{19E2DA24-32EF-8440-ABAA-B8119FC10B40}"/>
                </a:ext>
              </a:extLst>
            </p:cNvPr>
            <p:cNvSpPr/>
            <p:nvPr/>
          </p:nvSpPr>
          <p:spPr>
            <a:xfrm>
              <a:off x="219300" y="1840185"/>
              <a:ext cx="941283" cy="369332"/>
            </a:xfrm>
            <a:prstGeom prst="rect">
              <a:avLst/>
            </a:prstGeom>
          </p:spPr>
          <p:txBody>
            <a:bodyPr wrap="none">
              <a:spAutoFit/>
            </a:bodyPr>
            <a:lstStyle/>
            <a:p>
              <a:pPr algn="ctr"/>
              <a:r>
                <a:rPr lang="en-US" dirty="0">
                  <a:latin typeface="Arial" panose="020B0604020202020204" pitchFamily="34" charset="0"/>
                  <a:cs typeface="Arial" panose="020B0604020202020204" pitchFamily="34" charset="0"/>
                </a:rPr>
                <a:t>Gene 1</a:t>
              </a:r>
              <a:endParaRPr lang="en-US" dirty="0"/>
            </a:p>
          </p:txBody>
        </p:sp>
        <p:sp>
          <p:nvSpPr>
            <p:cNvPr id="108" name="Oval 107">
              <a:extLst>
                <a:ext uri="{FF2B5EF4-FFF2-40B4-BE49-F238E27FC236}">
                  <a16:creationId xmlns:a16="http://schemas.microsoft.com/office/drawing/2014/main" id="{0E24A4A8-57D1-D64B-9F22-1D79611FED56}"/>
                </a:ext>
              </a:extLst>
            </p:cNvPr>
            <p:cNvSpPr/>
            <p:nvPr/>
          </p:nvSpPr>
          <p:spPr>
            <a:xfrm>
              <a:off x="1105767" y="2590936"/>
              <a:ext cx="152400" cy="156265"/>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9" name="Straight Arrow Connector 108">
              <a:extLst>
                <a:ext uri="{FF2B5EF4-FFF2-40B4-BE49-F238E27FC236}">
                  <a16:creationId xmlns:a16="http://schemas.microsoft.com/office/drawing/2014/main" id="{B1D049FF-5918-F54C-9EB0-91395C3042AE}"/>
                </a:ext>
              </a:extLst>
            </p:cNvPr>
            <p:cNvCxnSpPr>
              <a:cxnSpLocks/>
              <a:stCxn id="102" idx="4"/>
              <a:endCxn id="108" idx="0"/>
            </p:cNvCxnSpPr>
            <p:nvPr/>
          </p:nvCxnSpPr>
          <p:spPr>
            <a:xfrm>
              <a:off x="1094064" y="2394185"/>
              <a:ext cx="87903" cy="196751"/>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sp>
        <p:nvSpPr>
          <p:cNvPr id="110" name="Oval 109">
            <a:extLst>
              <a:ext uri="{FF2B5EF4-FFF2-40B4-BE49-F238E27FC236}">
                <a16:creationId xmlns:a16="http://schemas.microsoft.com/office/drawing/2014/main" id="{38D54909-59F4-1047-BBC2-563248EF73F0}"/>
              </a:ext>
            </a:extLst>
          </p:cNvPr>
          <p:cNvSpPr/>
          <p:nvPr/>
        </p:nvSpPr>
        <p:spPr>
          <a:xfrm>
            <a:off x="8296821" y="4819831"/>
            <a:ext cx="152400" cy="156265"/>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 name="Oval 110">
            <a:extLst>
              <a:ext uri="{FF2B5EF4-FFF2-40B4-BE49-F238E27FC236}">
                <a16:creationId xmlns:a16="http://schemas.microsoft.com/office/drawing/2014/main" id="{072D3225-3363-4846-9D4C-64562CDE8952}"/>
              </a:ext>
            </a:extLst>
          </p:cNvPr>
          <p:cNvSpPr/>
          <p:nvPr/>
        </p:nvSpPr>
        <p:spPr>
          <a:xfrm>
            <a:off x="8011526" y="4819831"/>
            <a:ext cx="152400" cy="156265"/>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 name="Oval 111">
            <a:extLst>
              <a:ext uri="{FF2B5EF4-FFF2-40B4-BE49-F238E27FC236}">
                <a16:creationId xmlns:a16="http://schemas.microsoft.com/office/drawing/2014/main" id="{717E8F52-4A65-9F41-9E33-67FCC8A8B7AF}"/>
              </a:ext>
            </a:extLst>
          </p:cNvPr>
          <p:cNvSpPr/>
          <p:nvPr/>
        </p:nvSpPr>
        <p:spPr>
          <a:xfrm>
            <a:off x="7859126" y="4466816"/>
            <a:ext cx="152400" cy="156265"/>
          </a:xfrm>
          <a:prstGeom prst="ellipse">
            <a:avLst/>
          </a:prstGeom>
          <a:solidFill>
            <a:srgbClr val="021AF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Oval 112">
            <a:extLst>
              <a:ext uri="{FF2B5EF4-FFF2-40B4-BE49-F238E27FC236}">
                <a16:creationId xmlns:a16="http://schemas.microsoft.com/office/drawing/2014/main" id="{0BBF741A-DC14-AA42-A9DC-A60EAD26C4D1}"/>
              </a:ext>
            </a:extLst>
          </p:cNvPr>
          <p:cNvSpPr/>
          <p:nvPr/>
        </p:nvSpPr>
        <p:spPr>
          <a:xfrm>
            <a:off x="8143427" y="4466814"/>
            <a:ext cx="152400" cy="156265"/>
          </a:xfrm>
          <a:prstGeom prst="ellipse">
            <a:avLst/>
          </a:prstGeom>
          <a:solidFill>
            <a:srgbClr val="021AF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 name="Oval 113">
            <a:extLst>
              <a:ext uri="{FF2B5EF4-FFF2-40B4-BE49-F238E27FC236}">
                <a16:creationId xmlns:a16="http://schemas.microsoft.com/office/drawing/2014/main" id="{0AD75CC4-C2D7-D44E-BD3D-33E4D7270710}"/>
              </a:ext>
            </a:extLst>
          </p:cNvPr>
          <p:cNvSpPr/>
          <p:nvPr/>
        </p:nvSpPr>
        <p:spPr>
          <a:xfrm>
            <a:off x="8438512" y="4466815"/>
            <a:ext cx="152400" cy="156265"/>
          </a:xfrm>
          <a:prstGeom prst="ellipse">
            <a:avLst/>
          </a:prstGeom>
          <a:solidFill>
            <a:srgbClr val="021AF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5" name="Straight Arrow Connector 114">
            <a:extLst>
              <a:ext uri="{FF2B5EF4-FFF2-40B4-BE49-F238E27FC236}">
                <a16:creationId xmlns:a16="http://schemas.microsoft.com/office/drawing/2014/main" id="{B8BBB963-661E-BF45-AE1F-46DEA104A12F}"/>
              </a:ext>
            </a:extLst>
          </p:cNvPr>
          <p:cNvCxnSpPr>
            <a:cxnSpLocks/>
            <a:stCxn id="112" idx="4"/>
            <a:endCxn id="111" idx="0"/>
          </p:cNvCxnSpPr>
          <p:nvPr/>
        </p:nvCxnSpPr>
        <p:spPr>
          <a:xfrm>
            <a:off x="7935326" y="4623081"/>
            <a:ext cx="152400" cy="196750"/>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16" name="Straight Arrow Connector 115">
            <a:extLst>
              <a:ext uri="{FF2B5EF4-FFF2-40B4-BE49-F238E27FC236}">
                <a16:creationId xmlns:a16="http://schemas.microsoft.com/office/drawing/2014/main" id="{FA38D490-6081-BD43-BA9C-00FAA1854517}"/>
              </a:ext>
            </a:extLst>
          </p:cNvPr>
          <p:cNvCxnSpPr>
            <a:cxnSpLocks/>
            <a:stCxn id="113" idx="4"/>
            <a:endCxn id="111" idx="0"/>
          </p:cNvCxnSpPr>
          <p:nvPr/>
        </p:nvCxnSpPr>
        <p:spPr>
          <a:xfrm flipH="1">
            <a:off x="8087726" y="4623079"/>
            <a:ext cx="131901" cy="196752"/>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17" name="Straight Arrow Connector 116">
            <a:extLst>
              <a:ext uri="{FF2B5EF4-FFF2-40B4-BE49-F238E27FC236}">
                <a16:creationId xmlns:a16="http://schemas.microsoft.com/office/drawing/2014/main" id="{56527F60-4EA1-1849-BEAF-8200765C21AC}"/>
              </a:ext>
            </a:extLst>
          </p:cNvPr>
          <p:cNvCxnSpPr>
            <a:cxnSpLocks/>
            <a:stCxn id="113" idx="4"/>
            <a:endCxn id="110" idx="0"/>
          </p:cNvCxnSpPr>
          <p:nvPr/>
        </p:nvCxnSpPr>
        <p:spPr>
          <a:xfrm>
            <a:off x="8219627" y="4623079"/>
            <a:ext cx="153394" cy="196752"/>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18" name="Straight Arrow Connector 117">
            <a:extLst>
              <a:ext uri="{FF2B5EF4-FFF2-40B4-BE49-F238E27FC236}">
                <a16:creationId xmlns:a16="http://schemas.microsoft.com/office/drawing/2014/main" id="{072EFB00-120B-0D4A-92C3-043CA796BC14}"/>
              </a:ext>
            </a:extLst>
          </p:cNvPr>
          <p:cNvCxnSpPr>
            <a:cxnSpLocks/>
            <a:stCxn id="114" idx="3"/>
            <a:endCxn id="111" idx="7"/>
          </p:cNvCxnSpPr>
          <p:nvPr/>
        </p:nvCxnSpPr>
        <p:spPr>
          <a:xfrm flipH="1">
            <a:off x="8141608" y="4600196"/>
            <a:ext cx="319222" cy="242519"/>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19" name="Rectangle 118">
            <a:extLst>
              <a:ext uri="{FF2B5EF4-FFF2-40B4-BE49-F238E27FC236}">
                <a16:creationId xmlns:a16="http://schemas.microsoft.com/office/drawing/2014/main" id="{63A4085D-BAA6-8842-A594-4128B3377414}"/>
              </a:ext>
            </a:extLst>
          </p:cNvPr>
          <p:cNvSpPr/>
          <p:nvPr/>
        </p:nvSpPr>
        <p:spPr>
          <a:xfrm>
            <a:off x="7639948" y="4069080"/>
            <a:ext cx="941283" cy="369332"/>
          </a:xfrm>
          <a:prstGeom prst="rect">
            <a:avLst/>
          </a:prstGeom>
        </p:spPr>
        <p:txBody>
          <a:bodyPr wrap="none">
            <a:spAutoFit/>
          </a:bodyPr>
          <a:lstStyle/>
          <a:p>
            <a:r>
              <a:rPr lang="en-US" dirty="0">
                <a:latin typeface="Arial" panose="020B0604020202020204" pitchFamily="34" charset="0"/>
                <a:cs typeface="Arial" panose="020B0604020202020204" pitchFamily="34" charset="0"/>
              </a:rPr>
              <a:t>Gene 3</a:t>
            </a:r>
            <a:endParaRPr lang="en-US" dirty="0"/>
          </a:p>
        </p:txBody>
      </p:sp>
      <p:sp>
        <p:nvSpPr>
          <p:cNvPr id="120" name="Rectangle 119">
            <a:extLst>
              <a:ext uri="{FF2B5EF4-FFF2-40B4-BE49-F238E27FC236}">
                <a16:creationId xmlns:a16="http://schemas.microsoft.com/office/drawing/2014/main" id="{726CBB18-C23A-8346-A213-5F8F1DE6C071}"/>
              </a:ext>
            </a:extLst>
          </p:cNvPr>
          <p:cNvSpPr/>
          <p:nvPr/>
        </p:nvSpPr>
        <p:spPr>
          <a:xfrm>
            <a:off x="7622161" y="1838660"/>
            <a:ext cx="1369439" cy="984293"/>
          </a:xfrm>
          <a:prstGeom prst="rect">
            <a:avLst/>
          </a:prstGeom>
          <a:noFill/>
          <a:ln>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8E37A441-9559-3648-9406-628D5AEE3FF7}"/>
              </a:ext>
            </a:extLst>
          </p:cNvPr>
          <p:cNvSpPr/>
          <p:nvPr/>
        </p:nvSpPr>
        <p:spPr>
          <a:xfrm>
            <a:off x="7622161" y="2981398"/>
            <a:ext cx="1369439" cy="984293"/>
          </a:xfrm>
          <a:prstGeom prst="rect">
            <a:avLst/>
          </a:prstGeom>
          <a:noFill/>
          <a:ln>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91FDADA4-0FEF-E14D-8F61-A1F519F79C73}"/>
              </a:ext>
            </a:extLst>
          </p:cNvPr>
          <p:cNvSpPr/>
          <p:nvPr/>
        </p:nvSpPr>
        <p:spPr>
          <a:xfrm>
            <a:off x="7622161" y="4124523"/>
            <a:ext cx="1369439" cy="984293"/>
          </a:xfrm>
          <a:prstGeom prst="rect">
            <a:avLst/>
          </a:prstGeom>
          <a:noFill/>
          <a:ln>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3" name="Curved Connector 122">
            <a:extLst>
              <a:ext uri="{FF2B5EF4-FFF2-40B4-BE49-F238E27FC236}">
                <a16:creationId xmlns:a16="http://schemas.microsoft.com/office/drawing/2014/main" id="{839C22DE-CF9B-2047-96AC-F92D77556B8B}"/>
              </a:ext>
            </a:extLst>
          </p:cNvPr>
          <p:cNvCxnSpPr>
            <a:cxnSpLocks/>
            <a:stCxn id="120" idx="1"/>
            <a:endCxn id="121" idx="1"/>
          </p:cNvCxnSpPr>
          <p:nvPr/>
        </p:nvCxnSpPr>
        <p:spPr>
          <a:xfrm rot="10800000" flipV="1">
            <a:off x="7622161" y="2330807"/>
            <a:ext cx="12700" cy="1142738"/>
          </a:xfrm>
          <a:prstGeom prst="curvedConnector3">
            <a:avLst>
              <a:gd name="adj1" fmla="val 1800000"/>
            </a:avLst>
          </a:prstGeom>
          <a:ln w="12700">
            <a:solidFill>
              <a:schemeClr val="tx1"/>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124" name="Curved Connector 123">
            <a:extLst>
              <a:ext uri="{FF2B5EF4-FFF2-40B4-BE49-F238E27FC236}">
                <a16:creationId xmlns:a16="http://schemas.microsoft.com/office/drawing/2014/main" id="{F631E0B8-370D-B94B-8C9B-0EA9E48E8291}"/>
              </a:ext>
            </a:extLst>
          </p:cNvPr>
          <p:cNvCxnSpPr>
            <a:cxnSpLocks/>
            <a:stCxn id="121" idx="1"/>
            <a:endCxn id="122" idx="1"/>
          </p:cNvCxnSpPr>
          <p:nvPr/>
        </p:nvCxnSpPr>
        <p:spPr>
          <a:xfrm rot="10800000" flipV="1">
            <a:off x="7622161" y="3473544"/>
            <a:ext cx="12700" cy="1143125"/>
          </a:xfrm>
          <a:prstGeom prst="curvedConnector3">
            <a:avLst>
              <a:gd name="adj1" fmla="val 1800000"/>
            </a:avLst>
          </a:prstGeom>
          <a:ln w="12700">
            <a:solidFill>
              <a:schemeClr val="tx1"/>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129" name="Curved Connector 128">
            <a:extLst>
              <a:ext uri="{FF2B5EF4-FFF2-40B4-BE49-F238E27FC236}">
                <a16:creationId xmlns:a16="http://schemas.microsoft.com/office/drawing/2014/main" id="{5CBBF37A-D9CD-D34B-A4B6-F3E44EE5D6C5}"/>
              </a:ext>
            </a:extLst>
          </p:cNvPr>
          <p:cNvCxnSpPr>
            <a:cxnSpLocks/>
            <a:stCxn id="120" idx="1"/>
            <a:endCxn id="122" idx="1"/>
          </p:cNvCxnSpPr>
          <p:nvPr/>
        </p:nvCxnSpPr>
        <p:spPr>
          <a:xfrm rot="10800000" flipV="1">
            <a:off x="7622161" y="2330806"/>
            <a:ext cx="12700" cy="2285863"/>
          </a:xfrm>
          <a:prstGeom prst="curvedConnector3">
            <a:avLst>
              <a:gd name="adj1" fmla="val 4320000"/>
            </a:avLst>
          </a:prstGeom>
          <a:ln w="12700">
            <a:solidFill>
              <a:schemeClr val="tx1"/>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133" name="Rectangle 132">
            <a:extLst>
              <a:ext uri="{FF2B5EF4-FFF2-40B4-BE49-F238E27FC236}">
                <a16:creationId xmlns:a16="http://schemas.microsoft.com/office/drawing/2014/main" id="{2F6506D0-996B-C44F-8284-0B4ACFFA2E03}"/>
              </a:ext>
            </a:extLst>
          </p:cNvPr>
          <p:cNvSpPr/>
          <p:nvPr/>
        </p:nvSpPr>
        <p:spPr>
          <a:xfrm>
            <a:off x="5511068" y="3229124"/>
            <a:ext cx="1349960" cy="646331"/>
          </a:xfrm>
          <a:prstGeom prst="rect">
            <a:avLst/>
          </a:prstGeom>
        </p:spPr>
        <p:txBody>
          <a:bodyPr wrap="square">
            <a:spAutoFit/>
          </a:bodyPr>
          <a:lstStyle/>
          <a:p>
            <a:pPr algn="ctr"/>
            <a:r>
              <a:rPr lang="en-US" dirty="0">
                <a:latin typeface="Arial" panose="020B0604020202020204" pitchFamily="34" charset="0"/>
                <a:cs typeface="Arial" panose="020B0604020202020204" pitchFamily="34" charset="0"/>
              </a:rPr>
              <a:t>Gene regulation</a:t>
            </a:r>
            <a:endParaRPr lang="en-US" dirty="0"/>
          </a:p>
        </p:txBody>
      </p:sp>
      <p:sp>
        <p:nvSpPr>
          <p:cNvPr id="134" name="Right Arrow 133">
            <a:extLst>
              <a:ext uri="{FF2B5EF4-FFF2-40B4-BE49-F238E27FC236}">
                <a16:creationId xmlns:a16="http://schemas.microsoft.com/office/drawing/2014/main" id="{FC38166A-CCD3-2E48-BCD3-2834A3C1D3BA}"/>
              </a:ext>
            </a:extLst>
          </p:cNvPr>
          <p:cNvSpPr/>
          <p:nvPr/>
        </p:nvSpPr>
        <p:spPr>
          <a:xfrm rot="10800000">
            <a:off x="6758754" y="3310779"/>
            <a:ext cx="290700" cy="431149"/>
          </a:xfrm>
          <a:prstGeom prst="rightArrow">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5" name="Right Arrow 134">
            <a:extLst>
              <a:ext uri="{FF2B5EF4-FFF2-40B4-BE49-F238E27FC236}">
                <a16:creationId xmlns:a16="http://schemas.microsoft.com/office/drawing/2014/main" id="{3809979E-895F-7E46-A32E-062D9515C3AC}"/>
              </a:ext>
            </a:extLst>
          </p:cNvPr>
          <p:cNvSpPr/>
          <p:nvPr/>
        </p:nvSpPr>
        <p:spPr>
          <a:xfrm rot="10800000">
            <a:off x="5220654" y="3344698"/>
            <a:ext cx="290700" cy="431149"/>
          </a:xfrm>
          <a:prstGeom prst="rightArrow">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6" name="Rectangle 135">
            <a:extLst>
              <a:ext uri="{FF2B5EF4-FFF2-40B4-BE49-F238E27FC236}">
                <a16:creationId xmlns:a16="http://schemas.microsoft.com/office/drawing/2014/main" id="{434C0630-014F-FC4E-AA3C-2A4DDF33BE27}"/>
              </a:ext>
            </a:extLst>
          </p:cNvPr>
          <p:cNvSpPr/>
          <p:nvPr/>
        </p:nvSpPr>
        <p:spPr>
          <a:xfrm>
            <a:off x="6346238" y="5192770"/>
            <a:ext cx="2791665" cy="923330"/>
          </a:xfrm>
          <a:prstGeom prst="rect">
            <a:avLst/>
          </a:prstGeom>
          <a:noFill/>
        </p:spPr>
        <p:txBody>
          <a:bodyPr wrap="square">
            <a:spAutoFit/>
          </a:bodyPr>
          <a:lstStyle/>
          <a:p>
            <a:pPr marL="285750" indent="-285750" algn="r">
              <a:buFont typeface="Arial" panose="020B0604020202020204" pitchFamily="34" charset="0"/>
              <a:buChar char="•"/>
            </a:pPr>
            <a:r>
              <a:rPr lang="en-US" dirty="0">
                <a:solidFill>
                  <a:srgbClr val="FF0000"/>
                </a:solidFill>
              </a:rPr>
              <a:t>Coding elements</a:t>
            </a:r>
          </a:p>
          <a:p>
            <a:pPr marL="285750" indent="-285750" algn="r">
              <a:buFont typeface="Arial" panose="020B0604020202020204" pitchFamily="34" charset="0"/>
              <a:buChar char="•"/>
            </a:pPr>
            <a:r>
              <a:rPr lang="en-US" dirty="0">
                <a:solidFill>
                  <a:srgbClr val="021AF4"/>
                </a:solidFill>
              </a:rPr>
              <a:t>Non-coding </a:t>
            </a:r>
          </a:p>
          <a:p>
            <a:pPr algn="r"/>
            <a:r>
              <a:rPr lang="en-US" dirty="0">
                <a:solidFill>
                  <a:srgbClr val="021AF4"/>
                </a:solidFill>
              </a:rPr>
              <a:t>elements</a:t>
            </a:r>
          </a:p>
        </p:txBody>
      </p:sp>
      <p:sp>
        <p:nvSpPr>
          <p:cNvPr id="132" name="TextBox 131">
            <a:extLst>
              <a:ext uri="{FF2B5EF4-FFF2-40B4-BE49-F238E27FC236}">
                <a16:creationId xmlns:a16="http://schemas.microsoft.com/office/drawing/2014/main" id="{A40A5531-0F40-6448-B59D-16B1AD76D932}"/>
              </a:ext>
            </a:extLst>
          </p:cNvPr>
          <p:cNvSpPr txBox="1"/>
          <p:nvPr/>
        </p:nvSpPr>
        <p:spPr>
          <a:xfrm>
            <a:off x="2945678" y="4635094"/>
            <a:ext cx="3884884" cy="1631216"/>
          </a:xfrm>
          <a:prstGeom prst="rect">
            <a:avLst/>
          </a:prstGeom>
          <a:noFill/>
        </p:spPr>
        <p:txBody>
          <a:bodyPr wrap="square" rtlCol="0">
            <a:spAutoFit/>
          </a:bodyPr>
          <a:lstStyle/>
          <a:p>
            <a:pPr marL="342900" indent="-342900">
              <a:buFont typeface="Arial" panose="020B0604020202020204" pitchFamily="34" charset="0"/>
              <a:buChar char="•"/>
            </a:pPr>
            <a:r>
              <a:rPr lang="en-US" sz="2000" i="1" dirty="0">
                <a:latin typeface="Arial" panose="020B0604020202020204" pitchFamily="34" charset="0"/>
                <a:cs typeface="Arial" panose="020B0604020202020204" pitchFamily="34" charset="0"/>
              </a:rPr>
              <a:t>Set up “rules” in translating genetic codes to functions</a:t>
            </a:r>
          </a:p>
          <a:p>
            <a:pPr marL="342900" indent="-342900">
              <a:buFont typeface="Arial" panose="020B0604020202020204" pitchFamily="34" charset="0"/>
              <a:buChar char="•"/>
            </a:pPr>
            <a:r>
              <a:rPr lang="en-US" sz="2000" i="1" dirty="0">
                <a:latin typeface="Arial" panose="020B0604020202020204" pitchFamily="34" charset="0"/>
                <a:cs typeface="Arial" panose="020B0604020202020204" pitchFamily="34" charset="0"/>
              </a:rPr>
              <a:t>Broken rules -&gt; </a:t>
            </a:r>
          </a:p>
          <a:p>
            <a:r>
              <a:rPr lang="en-US" sz="2000" i="1" dirty="0">
                <a:latin typeface="Arial" panose="020B0604020202020204" pitchFamily="34" charset="0"/>
                <a:cs typeface="Arial" panose="020B0604020202020204" pitchFamily="34" charset="0"/>
              </a:rPr>
              <a:t>     Abnormal functions</a:t>
            </a:r>
          </a:p>
          <a:p>
            <a:pPr marL="342900" indent="-342900">
              <a:buFont typeface="Arial" panose="020B0604020202020204" pitchFamily="34" charset="0"/>
              <a:buChar char="•"/>
            </a:pPr>
            <a:r>
              <a:rPr lang="en-US" sz="2000" i="1" dirty="0">
                <a:latin typeface="Arial" panose="020B0604020202020204" pitchFamily="34" charset="0"/>
                <a:cs typeface="Arial" panose="020B0604020202020204" pitchFamily="34" charset="0"/>
              </a:rPr>
              <a:t>Unclear</a:t>
            </a:r>
          </a:p>
        </p:txBody>
      </p:sp>
      <p:sp>
        <p:nvSpPr>
          <p:cNvPr id="138" name="Right Arrow 137">
            <a:extLst>
              <a:ext uri="{FF2B5EF4-FFF2-40B4-BE49-F238E27FC236}">
                <a16:creationId xmlns:a16="http://schemas.microsoft.com/office/drawing/2014/main" id="{F37C7B25-FF56-994C-A612-703F84B99597}"/>
              </a:ext>
            </a:extLst>
          </p:cNvPr>
          <p:cNvSpPr/>
          <p:nvPr/>
        </p:nvSpPr>
        <p:spPr>
          <a:xfrm rot="7837405">
            <a:off x="5428003" y="4127454"/>
            <a:ext cx="642604" cy="431149"/>
          </a:xfrm>
          <a:prstGeom prst="rightArrow">
            <a:avLst/>
          </a:prstGeom>
          <a:noFill/>
          <a:ln>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45589227"/>
      </p:ext>
    </p:extLst>
  </p:cSld>
  <p:clrMapOvr>
    <a:masterClrMapping/>
  </p:clrMapOvr>
  <p:transition advTm="37168"/>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65C4B-9B82-EF41-9D64-CD456A8E2307}"/>
              </a:ext>
            </a:extLst>
          </p:cNvPr>
          <p:cNvSpPr>
            <a:spLocks noGrp="1"/>
          </p:cNvSpPr>
          <p:nvPr>
            <p:ph type="title"/>
          </p:nvPr>
        </p:nvSpPr>
        <p:spPr>
          <a:xfrm>
            <a:off x="538163" y="152400"/>
            <a:ext cx="8590993" cy="914400"/>
          </a:xfrm>
        </p:spPr>
        <p:txBody>
          <a:bodyPr/>
          <a:lstStyle/>
          <a:p>
            <a:r>
              <a:rPr lang="en-US" dirty="0"/>
              <a:t>Low sequencing cost enables reading our whole genome</a:t>
            </a:r>
          </a:p>
        </p:txBody>
      </p:sp>
      <p:sp>
        <p:nvSpPr>
          <p:cNvPr id="3" name="Content Placeholder 2">
            <a:extLst>
              <a:ext uri="{FF2B5EF4-FFF2-40B4-BE49-F238E27FC236}">
                <a16:creationId xmlns:a16="http://schemas.microsoft.com/office/drawing/2014/main" id="{C3891DBF-D15C-1F43-8F20-521D364C7B2D}"/>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40184874-5D20-5F45-BD84-B48E474D9C5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3429" y="1206500"/>
            <a:ext cx="9141170" cy="5143500"/>
          </a:xfrm>
          <a:prstGeom prst="rect">
            <a:avLst/>
          </a:prstGeom>
        </p:spPr>
      </p:pic>
    </p:spTree>
    <p:extLst>
      <p:ext uri="{BB962C8B-B14F-4D97-AF65-F5344CB8AC3E}">
        <p14:creationId xmlns:p14="http://schemas.microsoft.com/office/powerpoint/2010/main" val="18203135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p:cNvPicPr>
          <p:nvPr/>
        </p:nvPicPr>
        <p:blipFill>
          <a:blip r:embed="rId3">
            <a:extLst>
              <a:ext uri="{28A0092B-C50C-407E-A947-70E740481C1C}">
                <a14:useLocalDpi xmlns:a14="http://schemas.microsoft.com/office/drawing/2010/main" val="0"/>
              </a:ext>
            </a:extLst>
          </a:blip>
          <a:srcRect/>
          <a:stretch/>
        </p:blipFill>
        <p:spPr bwMode="auto">
          <a:xfrm>
            <a:off x="20782" y="2267659"/>
            <a:ext cx="6858000" cy="407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rcRect/>
          <a:stretch/>
        </p:blipFill>
        <p:spPr>
          <a:xfrm>
            <a:off x="3449783" y="2138647"/>
            <a:ext cx="5636027" cy="3282381"/>
          </a:xfrm>
          <a:prstGeom prst="rect">
            <a:avLst/>
          </a:prstGeom>
        </p:spPr>
      </p:pic>
      <p:sp>
        <p:nvSpPr>
          <p:cNvPr id="6" name="TextBox 5"/>
          <p:cNvSpPr txBox="1"/>
          <p:nvPr/>
        </p:nvSpPr>
        <p:spPr>
          <a:xfrm>
            <a:off x="762000" y="1474232"/>
            <a:ext cx="5943600" cy="646331"/>
          </a:xfrm>
          <a:prstGeom prst="rect">
            <a:avLst/>
          </a:prstGeom>
          <a:noFill/>
        </p:spPr>
        <p:txBody>
          <a:bodyPr wrap="square" rtlCol="0">
            <a:spAutoFit/>
          </a:bodyPr>
          <a:lstStyle/>
          <a:p>
            <a:r>
              <a:rPr lang="en-US" dirty="0"/>
              <a:t>Single Nucleotide Polymorphisms (SNPs) normally happen ~1% on individual human genome.</a:t>
            </a:r>
          </a:p>
        </p:txBody>
      </p:sp>
      <p:sp>
        <p:nvSpPr>
          <p:cNvPr id="3" name="Slide Number Placeholder 2"/>
          <p:cNvSpPr>
            <a:spLocks noGrp="1"/>
          </p:cNvSpPr>
          <p:nvPr>
            <p:ph type="sldNum" sz="quarter" idx="12"/>
          </p:nvPr>
        </p:nvSpPr>
        <p:spPr/>
        <p:txBody>
          <a:bodyPr/>
          <a:lstStyle/>
          <a:p>
            <a:endParaRPr lang="en-US" dirty="0"/>
          </a:p>
        </p:txBody>
      </p:sp>
      <p:sp>
        <p:nvSpPr>
          <p:cNvPr id="7" name="Title 1">
            <a:extLst>
              <a:ext uri="{FF2B5EF4-FFF2-40B4-BE49-F238E27FC236}">
                <a16:creationId xmlns:a16="http://schemas.microsoft.com/office/drawing/2014/main" id="{CC9353DF-C383-8248-983A-8B6369753DBC}"/>
              </a:ext>
            </a:extLst>
          </p:cNvPr>
          <p:cNvSpPr txBox="1">
            <a:spLocks/>
          </p:cNvSpPr>
          <p:nvPr/>
        </p:nvSpPr>
        <p:spPr>
          <a:xfrm>
            <a:off x="228600" y="259072"/>
            <a:ext cx="7704932" cy="646332"/>
          </a:xfrm>
          <a:prstGeom prst="rect">
            <a:avLst/>
          </a:prstGeom>
        </p:spPr>
        <p:txBody>
          <a:bodyPr/>
          <a:lstStyle>
            <a:lvl1pPr algn="l" rtl="0" eaLnBrk="1" fontAlgn="base" hangingPunct="1">
              <a:spcBef>
                <a:spcPct val="0"/>
              </a:spcBef>
              <a:spcAft>
                <a:spcPct val="0"/>
              </a:spcAft>
              <a:defRPr sz="2600">
                <a:solidFill>
                  <a:schemeClr val="bg1"/>
                </a:solidFill>
                <a:latin typeface="+mj-lt"/>
                <a:ea typeface="+mj-ea"/>
                <a:cs typeface="+mj-cs"/>
              </a:defRPr>
            </a:lvl1pPr>
            <a:lvl2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2pPr>
            <a:lvl3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3pPr>
            <a:lvl4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4pPr>
            <a:lvl5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5pPr>
            <a:lvl6pPr marL="4572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6pPr>
            <a:lvl7pPr marL="9144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7pPr>
            <a:lvl8pPr marL="13716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8pPr>
            <a:lvl9pPr marL="18288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9pPr>
          </a:lstStyle>
          <a:p>
            <a:r>
              <a:rPr lang="en-US" kern="0" dirty="0"/>
              <a:t>Differences across our genomes: DNA variants</a:t>
            </a:r>
          </a:p>
        </p:txBody>
      </p:sp>
      <p:grpSp>
        <p:nvGrpSpPr>
          <p:cNvPr id="8" name="Group 7">
            <a:extLst>
              <a:ext uri="{FF2B5EF4-FFF2-40B4-BE49-F238E27FC236}">
                <a16:creationId xmlns:a16="http://schemas.microsoft.com/office/drawing/2014/main" id="{357978A9-8C23-BD48-9F85-73994C8843BA}"/>
              </a:ext>
            </a:extLst>
          </p:cNvPr>
          <p:cNvGrpSpPr/>
          <p:nvPr/>
        </p:nvGrpSpPr>
        <p:grpSpPr>
          <a:xfrm>
            <a:off x="1904842" y="2450068"/>
            <a:ext cx="5048177" cy="2679131"/>
            <a:chOff x="1904842" y="2450068"/>
            <a:chExt cx="5048177" cy="2679131"/>
          </a:xfrm>
          <a:solidFill>
            <a:schemeClr val="bg1"/>
          </a:solidFill>
        </p:grpSpPr>
        <p:pic>
          <p:nvPicPr>
            <p:cNvPr id="4" name="Picture 3">
              <a:extLst>
                <a:ext uri="{FF2B5EF4-FFF2-40B4-BE49-F238E27FC236}">
                  <a16:creationId xmlns:a16="http://schemas.microsoft.com/office/drawing/2014/main" id="{BF775B2C-AE3D-4F48-9110-998537C63B8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905918" y="2821001"/>
              <a:ext cx="3086100" cy="2308198"/>
            </a:xfrm>
            <a:prstGeom prst="rect">
              <a:avLst/>
            </a:prstGeom>
            <a:grpFill/>
          </p:spPr>
        </p:pic>
        <p:sp>
          <p:nvSpPr>
            <p:cNvPr id="5" name="TextBox 4">
              <a:extLst>
                <a:ext uri="{FF2B5EF4-FFF2-40B4-BE49-F238E27FC236}">
                  <a16:creationId xmlns:a16="http://schemas.microsoft.com/office/drawing/2014/main" id="{BBB479B7-8A1F-094D-A713-F9ADB8111C13}"/>
                </a:ext>
              </a:extLst>
            </p:cNvPr>
            <p:cNvSpPr txBox="1"/>
            <p:nvPr/>
          </p:nvSpPr>
          <p:spPr>
            <a:xfrm>
              <a:off x="1904842" y="2450068"/>
              <a:ext cx="5048177" cy="369332"/>
            </a:xfrm>
            <a:prstGeom prst="rect">
              <a:avLst/>
            </a:prstGeom>
            <a:grpFill/>
          </p:spPr>
          <p:txBody>
            <a:bodyPr wrap="none" rtlCol="0">
              <a:spAutoFit/>
            </a:bodyPr>
            <a:lstStyle/>
            <a:p>
              <a:r>
                <a:rPr lang="en-US" dirty="0">
                  <a:solidFill>
                    <a:srgbClr val="FF0000"/>
                  </a:solidFill>
                </a:rPr>
                <a:t>Most SNPs are harmless but some break “rules”</a:t>
              </a:r>
            </a:p>
          </p:txBody>
        </p:sp>
      </p:grpSp>
    </p:spTree>
    <p:extLst>
      <p:ext uri="{BB962C8B-B14F-4D97-AF65-F5344CB8AC3E}">
        <p14:creationId xmlns:p14="http://schemas.microsoft.com/office/powerpoint/2010/main" val="797768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07150"/>
            <a:ext cx="8458200" cy="800100"/>
          </a:xfrm>
        </p:spPr>
        <p:txBody>
          <a:bodyPr>
            <a:normAutofit fontScale="90000"/>
          </a:bodyPr>
          <a:lstStyle/>
          <a:p>
            <a:r>
              <a:rPr lang="en-US" sz="2400" dirty="0"/>
              <a:t>Genome-Wide Association Study (GWAS) identifies disease associated genetic variants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p:blipFill>
        <p:spPr>
          <a:xfrm>
            <a:off x="1257301" y="2063760"/>
            <a:ext cx="6016963" cy="3574559"/>
          </a:xfrm>
          <a:prstGeom prst="rect">
            <a:avLst/>
          </a:prstGeom>
          <a:noFill/>
        </p:spPr>
      </p:pic>
      <p:sp>
        <p:nvSpPr>
          <p:cNvPr id="7" name="TextBox 6"/>
          <p:cNvSpPr txBox="1"/>
          <p:nvPr/>
        </p:nvSpPr>
        <p:spPr>
          <a:xfrm>
            <a:off x="7274263" y="4629151"/>
            <a:ext cx="1885950" cy="276999"/>
          </a:xfrm>
          <a:prstGeom prst="rect">
            <a:avLst/>
          </a:prstGeom>
          <a:noFill/>
        </p:spPr>
        <p:txBody>
          <a:bodyPr wrap="square" rtlCol="0">
            <a:spAutoFit/>
          </a:bodyPr>
          <a:lstStyle/>
          <a:p>
            <a:r>
              <a:rPr lang="en-US" sz="1200" dirty="0"/>
              <a:t>P=5*10</a:t>
            </a:r>
            <a:r>
              <a:rPr lang="en-US" sz="1200" baseline="30000" dirty="0"/>
              <a:t>-8</a:t>
            </a:r>
          </a:p>
        </p:txBody>
      </p:sp>
      <p:sp>
        <p:nvSpPr>
          <p:cNvPr id="10" name="TextBox 9"/>
          <p:cNvSpPr txBox="1"/>
          <p:nvPr/>
        </p:nvSpPr>
        <p:spPr>
          <a:xfrm>
            <a:off x="4510087" y="2057400"/>
            <a:ext cx="2764175" cy="307777"/>
          </a:xfrm>
          <a:prstGeom prst="rect">
            <a:avLst/>
          </a:prstGeom>
          <a:noFill/>
        </p:spPr>
        <p:txBody>
          <a:bodyPr wrap="square" rtlCol="0">
            <a:spAutoFit/>
          </a:bodyPr>
          <a:lstStyle/>
          <a:p>
            <a:r>
              <a:rPr lang="en-US" sz="1350" dirty="0"/>
              <a:t>S</a:t>
            </a:r>
            <a:r>
              <a:rPr lang="en-US" sz="1400" dirty="0"/>
              <a:t>chizophrenia risk</a:t>
            </a:r>
            <a:r>
              <a:rPr lang="en-US" sz="1350" dirty="0"/>
              <a:t> SNPs</a:t>
            </a:r>
          </a:p>
        </p:txBody>
      </p:sp>
      <p:cxnSp>
        <p:nvCxnSpPr>
          <p:cNvPr id="14" name="Straight Arrow Connector 13"/>
          <p:cNvCxnSpPr>
            <a:cxnSpLocks/>
            <a:stCxn id="10" idx="1"/>
          </p:cNvCxnSpPr>
          <p:nvPr/>
        </p:nvCxnSpPr>
        <p:spPr>
          <a:xfrm flipH="1">
            <a:off x="3771903" y="2211289"/>
            <a:ext cx="738184" cy="17562"/>
          </a:xfrm>
          <a:prstGeom prst="straightConnector1">
            <a:avLst/>
          </a:prstGeom>
          <a:ln w="127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4800600" y="2334399"/>
            <a:ext cx="114300" cy="1380351"/>
          </a:xfrm>
          <a:prstGeom prst="straightConnector1">
            <a:avLst/>
          </a:prstGeom>
          <a:ln w="127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4914900" y="2334399"/>
            <a:ext cx="285750" cy="1380351"/>
          </a:xfrm>
          <a:prstGeom prst="straightConnector1">
            <a:avLst/>
          </a:prstGeom>
          <a:ln w="127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1" name="Rectangle 20"/>
          <p:cNvSpPr/>
          <p:nvPr/>
        </p:nvSpPr>
        <p:spPr>
          <a:xfrm>
            <a:off x="2371725" y="5650289"/>
            <a:ext cx="5086350" cy="207749"/>
          </a:xfrm>
          <a:prstGeom prst="rect">
            <a:avLst/>
          </a:prstGeom>
        </p:spPr>
        <p:txBody>
          <a:bodyPr wrap="square">
            <a:spAutoFit/>
          </a:bodyPr>
          <a:lstStyle/>
          <a:p>
            <a:r>
              <a:rPr lang="en-US" sz="750" dirty="0"/>
              <a:t>Schizophrenia Working Group of the Psychiatric Genomics Consortium, Nature (2014)</a:t>
            </a:r>
          </a:p>
        </p:txBody>
      </p:sp>
      <p:sp>
        <p:nvSpPr>
          <p:cNvPr id="3" name="Slide Number Placeholder 2"/>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EF8E43A-D60B-D64B-A72E-7651A6B2EE74}" type="slidenum">
              <a:rPr lang="en-US" smtClean="0"/>
              <a:pPr/>
              <a:t>8</a:t>
            </a:fld>
            <a:endParaRPr lang="en-US"/>
          </a:p>
        </p:txBody>
      </p:sp>
      <p:sp>
        <p:nvSpPr>
          <p:cNvPr id="5" name="TextBox 4">
            <a:extLst>
              <a:ext uri="{FF2B5EF4-FFF2-40B4-BE49-F238E27FC236}">
                <a16:creationId xmlns:a16="http://schemas.microsoft.com/office/drawing/2014/main" id="{C1154DE7-C1A3-544A-91D1-A4C5CE70BEA8}"/>
              </a:ext>
            </a:extLst>
          </p:cNvPr>
          <p:cNvSpPr txBox="1"/>
          <p:nvPr/>
        </p:nvSpPr>
        <p:spPr>
          <a:xfrm>
            <a:off x="1371600" y="1313870"/>
            <a:ext cx="5260001" cy="646331"/>
          </a:xfrm>
          <a:prstGeom prst="rect">
            <a:avLst/>
          </a:prstGeom>
          <a:noFill/>
        </p:spPr>
        <p:txBody>
          <a:bodyPr wrap="square" rtlCol="0">
            <a:spAutoFit/>
          </a:bodyPr>
          <a:lstStyle/>
          <a:p>
            <a:pPr algn="ctr"/>
            <a:r>
              <a:rPr lang="en-US" dirty="0"/>
              <a:t>36,989 schizophrenia cases and 113,075 controls in Psychiatric Genomics Consortium </a:t>
            </a:r>
          </a:p>
        </p:txBody>
      </p:sp>
      <p:sp>
        <p:nvSpPr>
          <p:cNvPr id="6" name="TextBox 5">
            <a:extLst>
              <a:ext uri="{FF2B5EF4-FFF2-40B4-BE49-F238E27FC236}">
                <a16:creationId xmlns:a16="http://schemas.microsoft.com/office/drawing/2014/main" id="{F006858A-10E0-4D45-BCA8-E03C173BC48D}"/>
              </a:ext>
            </a:extLst>
          </p:cNvPr>
          <p:cNvSpPr txBox="1"/>
          <p:nvPr/>
        </p:nvSpPr>
        <p:spPr>
          <a:xfrm>
            <a:off x="533400" y="5855202"/>
            <a:ext cx="8384381" cy="400110"/>
          </a:xfrm>
          <a:prstGeom prst="rect">
            <a:avLst/>
          </a:prstGeom>
          <a:noFill/>
        </p:spPr>
        <p:txBody>
          <a:bodyPr wrap="square" rtlCol="0">
            <a:spAutoFit/>
          </a:bodyPr>
          <a:lstStyle/>
          <a:p>
            <a:r>
              <a:rPr lang="en-US" sz="2000" b="1" i="1" dirty="0">
                <a:solidFill>
                  <a:srgbClr val="FF0000"/>
                </a:solidFill>
                <a:latin typeface="Arial" panose="020B0604020202020204" pitchFamily="34" charset="0"/>
                <a:cs typeface="Arial" panose="020B0604020202020204" pitchFamily="34" charset="0"/>
              </a:rPr>
              <a:t>However, genotype-phenotype association can’t tell mechanisms</a:t>
            </a:r>
          </a:p>
        </p:txBody>
      </p:sp>
    </p:spTree>
    <p:extLst>
      <p:ext uri="{BB962C8B-B14F-4D97-AF65-F5344CB8AC3E}">
        <p14:creationId xmlns:p14="http://schemas.microsoft.com/office/powerpoint/2010/main" val="268839026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2.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3.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heme/theme1.xml><?xml version="1.0" encoding="utf-8"?>
<a:theme xmlns:a="http://schemas.openxmlformats.org/drawingml/2006/main" name="Content Slides">
  <a:themeElements>
    <a:clrScheme name="YSM New Brand">
      <a:dk1>
        <a:srgbClr val="000000"/>
      </a:dk1>
      <a:lt1>
        <a:srgbClr val="FFFFFF"/>
      </a:lt1>
      <a:dk2>
        <a:srgbClr val="585858"/>
      </a:dk2>
      <a:lt2>
        <a:srgbClr val="C2C0C0"/>
      </a:lt2>
      <a:accent1>
        <a:srgbClr val="467FCC"/>
      </a:accent1>
      <a:accent2>
        <a:srgbClr val="55A51C"/>
      </a:accent2>
      <a:accent3>
        <a:srgbClr val="80CDE9"/>
      </a:accent3>
      <a:accent4>
        <a:srgbClr val="A098E4"/>
      </a:accent4>
      <a:accent5>
        <a:srgbClr val="F7941D"/>
      </a:accent5>
      <a:accent6>
        <a:srgbClr val="004DA4"/>
      </a:accent6>
      <a:hlink>
        <a:srgbClr val="467FCC"/>
      </a:hlink>
      <a:folHlink>
        <a:srgbClr val="C4DF9B"/>
      </a:folHlink>
    </a:clrScheme>
    <a:fontScheme name="2_New_Blue_YSM_2">
      <a:majorFont>
        <a:latin typeface="Georgia"/>
        <a:ea typeface="Gulim"/>
        <a:cs typeface="Gulim"/>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New_Blue_YSM_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New_Blue_YSM_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New_Blue_YSM_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New_Blue_YSM_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New_Blue_YSM_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New_Blue_YSM_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New_Blue_YSM_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New_Blue_YSM_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New_Blue_YSM_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New_Blue_YSM_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New_Blue_YSM_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New_Blue_YSM_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7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Content Slides">
  <a:themeElements>
    <a:clrScheme name="YSM New Brand">
      <a:dk1>
        <a:srgbClr val="000000"/>
      </a:dk1>
      <a:lt1>
        <a:srgbClr val="FFFFFF"/>
      </a:lt1>
      <a:dk2>
        <a:srgbClr val="585858"/>
      </a:dk2>
      <a:lt2>
        <a:srgbClr val="C2C0C0"/>
      </a:lt2>
      <a:accent1>
        <a:srgbClr val="467FCC"/>
      </a:accent1>
      <a:accent2>
        <a:srgbClr val="55A51C"/>
      </a:accent2>
      <a:accent3>
        <a:srgbClr val="80CDE9"/>
      </a:accent3>
      <a:accent4>
        <a:srgbClr val="A098E4"/>
      </a:accent4>
      <a:accent5>
        <a:srgbClr val="F7941D"/>
      </a:accent5>
      <a:accent6>
        <a:srgbClr val="004DA4"/>
      </a:accent6>
      <a:hlink>
        <a:srgbClr val="467FCC"/>
      </a:hlink>
      <a:folHlink>
        <a:srgbClr val="C4DF9B"/>
      </a:folHlink>
    </a:clrScheme>
    <a:fontScheme name="2_New_Blue_YSM_2">
      <a:majorFont>
        <a:latin typeface="Georgia"/>
        <a:ea typeface="Gulim"/>
        <a:cs typeface="Gulim"/>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New_Blue_YSM_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New_Blue_YSM_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New_Blue_YSM_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New_Blue_YSM_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New_Blue_YSM_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New_Blue_YSM_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New_Blue_YSM_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New_Blue_YSM_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New_Blue_YSM_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New_Blue_YSM_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New_Blue_YSM_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New_Blue_YSM_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Content Slides">
  <a:themeElements>
    <a:clrScheme name="YSM New Brand">
      <a:dk1>
        <a:srgbClr val="000000"/>
      </a:dk1>
      <a:lt1>
        <a:srgbClr val="FFFFFF"/>
      </a:lt1>
      <a:dk2>
        <a:srgbClr val="585858"/>
      </a:dk2>
      <a:lt2>
        <a:srgbClr val="C2C0C0"/>
      </a:lt2>
      <a:accent1>
        <a:srgbClr val="467FCC"/>
      </a:accent1>
      <a:accent2>
        <a:srgbClr val="55A51C"/>
      </a:accent2>
      <a:accent3>
        <a:srgbClr val="80CDE9"/>
      </a:accent3>
      <a:accent4>
        <a:srgbClr val="A098E4"/>
      </a:accent4>
      <a:accent5>
        <a:srgbClr val="F7941D"/>
      </a:accent5>
      <a:accent6>
        <a:srgbClr val="004DA4"/>
      </a:accent6>
      <a:hlink>
        <a:srgbClr val="467FCC"/>
      </a:hlink>
      <a:folHlink>
        <a:srgbClr val="C4DF9B"/>
      </a:folHlink>
    </a:clrScheme>
    <a:fontScheme name="2_New_Blue_YSM_2">
      <a:majorFont>
        <a:latin typeface="Georgia"/>
        <a:ea typeface="Gulim"/>
        <a:cs typeface="Gulim"/>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New_Blue_YSM_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New_Blue_YSM_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New_Blue_YSM_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New_Blue_YSM_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New_Blue_YSM_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New_Blue_YSM_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New_Blue_YSM_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New_Blue_YSM_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New_Blue_YSM_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New_Blue_YSM_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New_Blue_YSM_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New_Blue_YSM_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Content Slides">
  <a:themeElements>
    <a:clrScheme name="YSM New Brand">
      <a:dk1>
        <a:srgbClr val="000000"/>
      </a:dk1>
      <a:lt1>
        <a:srgbClr val="FFFFFF"/>
      </a:lt1>
      <a:dk2>
        <a:srgbClr val="585858"/>
      </a:dk2>
      <a:lt2>
        <a:srgbClr val="C2C0C0"/>
      </a:lt2>
      <a:accent1>
        <a:srgbClr val="467FCC"/>
      </a:accent1>
      <a:accent2>
        <a:srgbClr val="55A51C"/>
      </a:accent2>
      <a:accent3>
        <a:srgbClr val="80CDE9"/>
      </a:accent3>
      <a:accent4>
        <a:srgbClr val="A098E4"/>
      </a:accent4>
      <a:accent5>
        <a:srgbClr val="F7941D"/>
      </a:accent5>
      <a:accent6>
        <a:srgbClr val="004DA4"/>
      </a:accent6>
      <a:hlink>
        <a:srgbClr val="467FCC"/>
      </a:hlink>
      <a:folHlink>
        <a:srgbClr val="C4DF9B"/>
      </a:folHlink>
    </a:clrScheme>
    <a:fontScheme name="2_New_Blue_YSM_2">
      <a:majorFont>
        <a:latin typeface="Georgia"/>
        <a:ea typeface="Gulim"/>
        <a:cs typeface="Gulim"/>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New_Blue_YSM_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New_Blue_YSM_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New_Blue_YSM_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New_Blue_YSM_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New_Blue_YSM_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New_Blue_YSM_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New_Blue_YSM_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New_Blue_YSM_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New_Blue_YSM_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New_Blue_YSM_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New_Blue_YSM_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New_Blue_YSM_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Content Slides">
  <a:themeElements>
    <a:clrScheme name="YSM New Brand">
      <a:dk1>
        <a:srgbClr val="000000"/>
      </a:dk1>
      <a:lt1>
        <a:srgbClr val="FFFFFF"/>
      </a:lt1>
      <a:dk2>
        <a:srgbClr val="585858"/>
      </a:dk2>
      <a:lt2>
        <a:srgbClr val="C2C0C0"/>
      </a:lt2>
      <a:accent1>
        <a:srgbClr val="467FCC"/>
      </a:accent1>
      <a:accent2>
        <a:srgbClr val="55A51C"/>
      </a:accent2>
      <a:accent3>
        <a:srgbClr val="80CDE9"/>
      </a:accent3>
      <a:accent4>
        <a:srgbClr val="A098E4"/>
      </a:accent4>
      <a:accent5>
        <a:srgbClr val="F7941D"/>
      </a:accent5>
      <a:accent6>
        <a:srgbClr val="004DA4"/>
      </a:accent6>
      <a:hlink>
        <a:srgbClr val="467FCC"/>
      </a:hlink>
      <a:folHlink>
        <a:srgbClr val="C4DF9B"/>
      </a:folHlink>
    </a:clrScheme>
    <a:fontScheme name="2_New_Blue_YSM_2">
      <a:majorFont>
        <a:latin typeface="Georgia"/>
        <a:ea typeface="Gulim"/>
        <a:cs typeface="Gulim"/>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New_Blue_YSM_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New_Blue_YSM_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New_Blue_YSM_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New_Blue_YSM_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New_Blue_YSM_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New_Blue_YSM_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New_Blue_YSM_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New_Blue_YSM_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New_Blue_YSM_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New_Blue_YSM_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New_Blue_YSM_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New_Blue_YSM_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New Brand Template (06162010)</Template>
  <TotalTime>114910</TotalTime>
  <Words>4734</Words>
  <Application>Microsoft Macintosh PowerPoint</Application>
  <PresentationFormat>On-screen Show (4:3)</PresentationFormat>
  <Paragraphs>755</Paragraphs>
  <Slides>55</Slides>
  <Notes>30</Notes>
  <HiddenSlides>0</HiddenSlides>
  <MMClips>0</MMClips>
  <ScaleCrop>false</ScaleCrop>
  <HeadingPairs>
    <vt:vector size="8" baseType="variant">
      <vt:variant>
        <vt:lpstr>Fonts Used</vt:lpstr>
      </vt:variant>
      <vt:variant>
        <vt:i4>10</vt:i4>
      </vt:variant>
      <vt:variant>
        <vt:lpstr>Theme</vt:lpstr>
      </vt:variant>
      <vt:variant>
        <vt:i4>6</vt:i4>
      </vt:variant>
      <vt:variant>
        <vt:lpstr>Embedded OLE Servers</vt:lpstr>
      </vt:variant>
      <vt:variant>
        <vt:i4>1</vt:i4>
      </vt:variant>
      <vt:variant>
        <vt:lpstr>Slide Titles</vt:lpstr>
      </vt:variant>
      <vt:variant>
        <vt:i4>55</vt:i4>
      </vt:variant>
    </vt:vector>
  </HeadingPairs>
  <TitlesOfParts>
    <vt:vector size="72" baseType="lpstr">
      <vt:lpstr>System Font Regular</vt:lpstr>
      <vt:lpstr>Arial</vt:lpstr>
      <vt:lpstr>Calibri</vt:lpstr>
      <vt:lpstr>Cambria Math</vt:lpstr>
      <vt:lpstr>Courier New</vt:lpstr>
      <vt:lpstr>Georgia</vt:lpstr>
      <vt:lpstr>Helvetica</vt:lpstr>
      <vt:lpstr>Lucida Grande</vt:lpstr>
      <vt:lpstr>Times New Roman</vt:lpstr>
      <vt:lpstr>Wingdings</vt:lpstr>
      <vt:lpstr>Content Slides</vt:lpstr>
      <vt:lpstr>7_template</vt:lpstr>
      <vt:lpstr>1_Content Slides</vt:lpstr>
      <vt:lpstr>2_Content Slides</vt:lpstr>
      <vt:lpstr>3_Content Slides</vt:lpstr>
      <vt:lpstr>4_Content Slides</vt:lpstr>
      <vt:lpstr>Equation.DSMT4</vt:lpstr>
      <vt:lpstr>Multi-modal data analysis</vt:lpstr>
      <vt:lpstr>Machine learning to open “black box” from genotype to phenotype</vt:lpstr>
      <vt:lpstr>Outline</vt:lpstr>
      <vt:lpstr>Your genome is your genetic code book</vt:lpstr>
      <vt:lpstr>How to read your genetic code book?</vt:lpstr>
      <vt:lpstr>Grammar for book is clear but not for genome</vt:lpstr>
      <vt:lpstr>Low sequencing cost enables reading our whole genome</vt:lpstr>
      <vt:lpstr>PowerPoint Presentation</vt:lpstr>
      <vt:lpstr>Genome-Wide Association Study (GWAS) identifies disease associated genetic variants</vt:lpstr>
      <vt:lpstr>How to link non-coding disease SNPs to genes?</vt:lpstr>
      <vt:lpstr>PowerPoint Presentation</vt:lpstr>
      <vt:lpstr>Hierarchical understanding from genotype to phenotype</vt:lpstr>
      <vt:lpstr>Multi-omics data for various functional elements</vt:lpstr>
      <vt:lpstr>Gene expression and regulation</vt:lpstr>
      <vt:lpstr>Gene regulatory networks linking functional elements from multi-omics</vt:lpstr>
      <vt:lpstr>Gene regulatory networks linking GWAS SNPs to disease genes</vt:lpstr>
      <vt:lpstr>Machine learning for multi-omics analysis, prediction and interpretation</vt:lpstr>
      <vt:lpstr>Outline</vt:lpstr>
      <vt:lpstr>Empirical Risk Minimization (ERM)</vt:lpstr>
      <vt:lpstr>Empirical Risk Minimization (ERM) for single-omics (single-view learning) </vt:lpstr>
      <vt:lpstr>PowerPoint Presentation</vt:lpstr>
      <vt:lpstr>Multi-view learning for multi-omics integration</vt:lpstr>
      <vt:lpstr>Multiview Empirical Risk Minimization (MV-ERM)</vt:lpstr>
      <vt:lpstr>Factorization-based MV-ERM</vt:lpstr>
      <vt:lpstr>Alignment-based MV-ERM</vt:lpstr>
      <vt:lpstr>Alignment-based multi-view learning methods</vt:lpstr>
      <vt:lpstr>ManiNetCluster: manifold alignment to reveal the functional links between gene networks</vt:lpstr>
      <vt:lpstr>ManiNetCluster: manifold alignment to reveal the functional links between gene networks</vt:lpstr>
      <vt:lpstr>Manifold Learning</vt:lpstr>
      <vt:lpstr>Manifold Alignment</vt:lpstr>
      <vt:lpstr>Manifold Alignment framed by MV-ERM</vt:lpstr>
      <vt:lpstr>Outline</vt:lpstr>
      <vt:lpstr>Single-cell multi-modal data by Patch-seq (beyond omics)</vt:lpstr>
      <vt:lpstr>Manifold alignment of single neurons by electrophysiology and gene expression</vt:lpstr>
      <vt:lpstr>Nonlinear Manifold Alignment (NMA) uncovers trajectory with multi-modal changes</vt:lpstr>
      <vt:lpstr>NMA aligned cells form cross-modal clusters, suggesting related genes and electrophysiological features</vt:lpstr>
      <vt:lpstr>Predicting electrophysiological features by differentially expressed genes in cross-modal clusters</vt:lpstr>
      <vt:lpstr>Outline</vt:lpstr>
      <vt:lpstr>deepManReg: a deep manifold-regularized learning model for phenotype prediction from multi-modal data</vt:lpstr>
      <vt:lpstr>Phase 1: deep manifold alignment of multi-modal features </vt:lpstr>
      <vt:lpstr>Optimization for deepManReg alignment</vt:lpstr>
      <vt:lpstr>Phase 2: classification regularized by cross-modal feature network (aligned features)</vt:lpstr>
      <vt:lpstr>deepManReg alignment &amp; classification of handwritten digits</vt:lpstr>
      <vt:lpstr>deepManReg alignment &amp; classification of neuronal cells</vt:lpstr>
      <vt:lpstr>Cross-modal feature network linking aligned genes and electrophysiological features</vt:lpstr>
      <vt:lpstr>Feature-network-regularized classification of cortical layers of neuronal cells</vt:lpstr>
      <vt:lpstr>Outline</vt:lpstr>
      <vt:lpstr>Machine learning opens “black box” for disease prediction and functional interpretation</vt:lpstr>
      <vt:lpstr>Varmole: Interpretable deep neural network model prioritizes disease variants and genes via DropConnect </vt:lpstr>
      <vt:lpstr>Drop-connect</vt:lpstr>
      <vt:lpstr>PowerPoint Presentation</vt:lpstr>
      <vt:lpstr>Application for schizophrenia</vt:lpstr>
      <vt:lpstr>Prioritized gene functions &amp; regulatory links for schizophrenia</vt:lpstr>
      <vt:lpstr>Outline</vt:lpstr>
      <vt:lpstr>Thank you!</vt:lpstr>
    </vt:vector>
  </TitlesOfParts>
  <Company>Yale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Fansler, Justin</dc:creator>
  <cp:lastModifiedBy>Daifeng Wang</cp:lastModifiedBy>
  <cp:revision>3803</cp:revision>
  <cp:lastPrinted>2022-03-28T03:22:24Z</cp:lastPrinted>
  <dcterms:created xsi:type="dcterms:W3CDTF">2010-06-16T21:30:36Z</dcterms:created>
  <dcterms:modified xsi:type="dcterms:W3CDTF">2022-04-26T03:32:43Z</dcterms:modified>
</cp:coreProperties>
</file>